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15.xml" ContentType="application/vnd.openxmlformats-officedocument.presentationml.slide+xml"/>
  <Override PartName="/ppt/presentation.xml" ContentType="application/vnd.openxmlformats-officedocument.presentationml.presentation.main+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84.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8.xml" ContentType="application/vnd.openxmlformats-officedocument.presentationml.notesSlide+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68" r:id="rId2"/>
    <p:sldMasterId id="2147484674" r:id="rId3"/>
    <p:sldMasterId id="2147484681" r:id="rId4"/>
    <p:sldMasterId id="2147484700" r:id="rId5"/>
    <p:sldMasterId id="2147484735" r:id="rId6"/>
    <p:sldMasterId id="2147484754" r:id="rId7"/>
    <p:sldMasterId id="2147484766" r:id="rId8"/>
    <p:sldMasterId id="2147484808" r:id="rId9"/>
    <p:sldMasterId id="2147484837" r:id="rId10"/>
    <p:sldMasterId id="2147484900" r:id="rId11"/>
  </p:sldMasterIdLst>
  <p:notesMasterIdLst>
    <p:notesMasterId r:id="rId137"/>
  </p:notesMasterIdLst>
  <p:handoutMasterIdLst>
    <p:handoutMasterId r:id="rId138"/>
  </p:handoutMasterIdLst>
  <p:sldIdLst>
    <p:sldId id="2147480273" r:id="rId12"/>
    <p:sldId id="2147480311" r:id="rId13"/>
    <p:sldId id="2147480357" r:id="rId14"/>
    <p:sldId id="13407" r:id="rId15"/>
    <p:sldId id="2147480310" r:id="rId16"/>
    <p:sldId id="2147480058" r:id="rId17"/>
    <p:sldId id="2147480231" r:id="rId18"/>
    <p:sldId id="2147480342" r:id="rId19"/>
    <p:sldId id="2147471659" r:id="rId20"/>
    <p:sldId id="2147480329" r:id="rId21"/>
    <p:sldId id="2147480140" r:id="rId22"/>
    <p:sldId id="2147480330" r:id="rId23"/>
    <p:sldId id="2147480331" r:id="rId24"/>
    <p:sldId id="2147480332" r:id="rId25"/>
    <p:sldId id="2147480333" r:id="rId26"/>
    <p:sldId id="2147480334" r:id="rId27"/>
    <p:sldId id="2147480335" r:id="rId28"/>
    <p:sldId id="2147480336" r:id="rId29"/>
    <p:sldId id="2147480337" r:id="rId30"/>
    <p:sldId id="2147480338" r:id="rId31"/>
    <p:sldId id="2147480215" r:id="rId32"/>
    <p:sldId id="2147480387" r:id="rId33"/>
    <p:sldId id="2147480689" r:id="rId34"/>
    <p:sldId id="2147480343" r:id="rId35"/>
    <p:sldId id="2147480361" r:id="rId36"/>
    <p:sldId id="2147376491" r:id="rId37"/>
    <p:sldId id="2147471013" r:id="rId38"/>
    <p:sldId id="2147471020" r:id="rId39"/>
    <p:sldId id="2147480362" r:id="rId40"/>
    <p:sldId id="2147376462" r:id="rId41"/>
    <p:sldId id="2147471002" r:id="rId42"/>
    <p:sldId id="2147471018" r:id="rId43"/>
    <p:sldId id="2147480363" r:id="rId44"/>
    <p:sldId id="2147470999" r:id="rId45"/>
    <p:sldId id="2147471003" r:id="rId46"/>
    <p:sldId id="2147470629" r:id="rId47"/>
    <p:sldId id="2147471014" r:id="rId48"/>
    <p:sldId id="2147471016" r:id="rId49"/>
    <p:sldId id="2147471015" r:id="rId50"/>
    <p:sldId id="404" r:id="rId51"/>
    <p:sldId id="416" r:id="rId52"/>
    <p:sldId id="417" r:id="rId53"/>
    <p:sldId id="405" r:id="rId54"/>
    <p:sldId id="407" r:id="rId55"/>
    <p:sldId id="418" r:id="rId56"/>
    <p:sldId id="408" r:id="rId57"/>
    <p:sldId id="419" r:id="rId58"/>
    <p:sldId id="410" r:id="rId59"/>
    <p:sldId id="411" r:id="rId60"/>
    <p:sldId id="412" r:id="rId61"/>
    <p:sldId id="413" r:id="rId62"/>
    <p:sldId id="414" r:id="rId63"/>
    <p:sldId id="2147480365" r:id="rId64"/>
    <p:sldId id="2147480366" r:id="rId65"/>
    <p:sldId id="261" r:id="rId66"/>
    <p:sldId id="269" r:id="rId67"/>
    <p:sldId id="299" r:id="rId68"/>
    <p:sldId id="270" r:id="rId69"/>
    <p:sldId id="304" r:id="rId70"/>
    <p:sldId id="2147480367" r:id="rId71"/>
    <p:sldId id="2147480317" r:id="rId72"/>
    <p:sldId id="305" r:id="rId73"/>
    <p:sldId id="279" r:id="rId74"/>
    <p:sldId id="280" r:id="rId75"/>
    <p:sldId id="306" r:id="rId76"/>
    <p:sldId id="2147480320" r:id="rId77"/>
    <p:sldId id="307" r:id="rId78"/>
    <p:sldId id="313" r:id="rId79"/>
    <p:sldId id="314" r:id="rId80"/>
    <p:sldId id="2147480368" r:id="rId81"/>
    <p:sldId id="2147480383" r:id="rId82"/>
    <p:sldId id="281" r:id="rId83"/>
    <p:sldId id="282" r:id="rId84"/>
    <p:sldId id="283" r:id="rId85"/>
    <p:sldId id="284" r:id="rId86"/>
    <p:sldId id="308" r:id="rId87"/>
    <p:sldId id="2147480384" r:id="rId88"/>
    <p:sldId id="286" r:id="rId89"/>
    <p:sldId id="288" r:id="rId90"/>
    <p:sldId id="2147480321" r:id="rId91"/>
    <p:sldId id="2147480322" r:id="rId92"/>
    <p:sldId id="317" r:id="rId93"/>
    <p:sldId id="318" r:id="rId94"/>
    <p:sldId id="2147480385" r:id="rId95"/>
    <p:sldId id="290" r:id="rId96"/>
    <p:sldId id="309" r:id="rId97"/>
    <p:sldId id="315" r:id="rId98"/>
    <p:sldId id="316" r:id="rId99"/>
    <p:sldId id="2147480374" r:id="rId100"/>
    <p:sldId id="2147480381" r:id="rId101"/>
    <p:sldId id="2147471307" r:id="rId102"/>
    <p:sldId id="2147471308" r:id="rId103"/>
    <p:sldId id="2147471578" r:id="rId104"/>
    <p:sldId id="2147471579" r:id="rId105"/>
    <p:sldId id="2147480382" r:id="rId106"/>
    <p:sldId id="2147471582" r:id="rId107"/>
    <p:sldId id="2147471583" r:id="rId108"/>
    <p:sldId id="2147480375" r:id="rId109"/>
    <p:sldId id="2147480376" r:id="rId110"/>
    <p:sldId id="2147480339" r:id="rId111"/>
    <p:sldId id="328" r:id="rId112"/>
    <p:sldId id="324" r:id="rId113"/>
    <p:sldId id="2147480340" r:id="rId114"/>
    <p:sldId id="347" r:id="rId115"/>
    <p:sldId id="2147471594" r:id="rId116"/>
    <p:sldId id="2147471595" r:id="rId117"/>
    <p:sldId id="2147471596" r:id="rId118"/>
    <p:sldId id="2147471597" r:id="rId119"/>
    <p:sldId id="2147480377" r:id="rId120"/>
    <p:sldId id="2147471587" r:id="rId121"/>
    <p:sldId id="2147471588" r:id="rId122"/>
    <p:sldId id="2147471589" r:id="rId123"/>
    <p:sldId id="2147480378" r:id="rId124"/>
    <p:sldId id="2147480379" r:id="rId125"/>
    <p:sldId id="2147471603" r:id="rId126"/>
    <p:sldId id="2147471601" r:id="rId127"/>
    <p:sldId id="2147471602" r:id="rId128"/>
    <p:sldId id="2147480380" r:id="rId129"/>
    <p:sldId id="2147471604" r:id="rId130"/>
    <p:sldId id="2147471605" r:id="rId131"/>
    <p:sldId id="2147471606" r:id="rId132"/>
    <p:sldId id="2147471609" r:id="rId133"/>
    <p:sldId id="2147471608" r:id="rId134"/>
    <p:sldId id="2147471611" r:id="rId135"/>
    <p:sldId id="2147471610" r:id="rId136"/>
  </p:sldIdLst>
  <p:sldSz cx="12192000" cy="6858000"/>
  <p:notesSz cx="7772400" cy="10058400"/>
  <p:custDataLst>
    <p:tags r:id="rId13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2659"/>
    <a:srgbClr val="0432FF"/>
    <a:srgbClr val="F6821F"/>
    <a:srgbClr val="0F5385"/>
    <a:srgbClr val="092557"/>
    <a:srgbClr val="002B50"/>
    <a:srgbClr val="87C140"/>
    <a:srgbClr val="F09B55"/>
    <a:srgbClr val="2B2F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62" autoAdjust="0"/>
    <p:restoredTop sz="94966" autoAdjust="0"/>
  </p:normalViewPr>
  <p:slideViewPr>
    <p:cSldViewPr>
      <p:cViewPr varScale="1">
        <p:scale>
          <a:sx n="116" d="100"/>
          <a:sy n="116" d="100"/>
        </p:scale>
        <p:origin x="208" y="208"/>
      </p:cViewPr>
      <p:guideLst>
        <p:guide orient="horz" pos="4208"/>
        <p:guide pos="3719"/>
        <p:guide pos="6208"/>
        <p:guide pos="332"/>
      </p:guideLst>
    </p:cSldViewPr>
  </p:slideViewPr>
  <p:outlineViewPr>
    <p:cViewPr varScale="1">
      <p:scale>
        <a:sx n="170" d="200"/>
        <a:sy n="170" d="200"/>
      </p:scale>
      <p:origin x="0" y="-646328"/>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handoutMaster" Target="handoutMasters/handoutMaster1.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tags" Target="tags/tag1.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commentAuthors" Target="commentAuthors.xml"/><Relationship Id="rId14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presProps" Target="presProps.xml"/><Relationship Id="rId146" Type="http://schemas.openxmlformats.org/officeDocument/2006/relationships/customXml" Target="../customXml/item2.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dirty="0"/>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11/15/23</a:t>
            </a:fld>
            <a:endParaRPr lang="en-US" dirty="0"/>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dirty="0"/>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dirty="0"/>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29518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643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2408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69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7590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2303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9829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444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5795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7683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6876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46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1315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2334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893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973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3738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5047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0540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3907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2031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458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5563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dirty="0">
              <a:latin typeface="Arial Narrow" panose="020B0606020202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9689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4874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76276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endParaRPr lang="en-US" sz="1000" dirty="0">
              <a:latin typeface="Arial Narrow" panose="020B0606020202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1741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9225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2280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33098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807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9300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871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8854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5911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2731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286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tif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tif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3" y="384048"/>
            <a:ext cx="11362945" cy="868680"/>
          </a:xfrm>
        </p:spPr>
        <p:txBody>
          <a:bodyPr/>
          <a:lstStyle/>
          <a:p>
            <a:r>
              <a:rPr lang="en-US" dirty="0"/>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8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4"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53773" y="6163056"/>
            <a:ext cx="11362944"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14055147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Slide Content and Title Only">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F1705897-58F5-4463-B995-8A72CCB97EEC}"/>
              </a:ext>
            </a:extLst>
          </p:cNvPr>
          <p:cNvSpPr>
            <a:spLocks noGrp="1"/>
          </p:cNvSpPr>
          <p:nvPr>
            <p:ph type="title" hasCustomPrompt="1"/>
          </p:nvPr>
        </p:nvSpPr>
        <p:spPr>
          <a:xfrm>
            <a:off x="316799" y="192000"/>
            <a:ext cx="11566167" cy="672000"/>
          </a:xfrm>
          <a:prstGeom prst="rect">
            <a:avLst/>
          </a:prstGeom>
        </p:spPr>
        <p:txBody>
          <a:bodyPr vert="horz"/>
          <a:lstStyle>
            <a:lvl1pPr algn="l">
              <a:defRPr sz="3200" b="1" baseline="0">
                <a:solidFill>
                  <a:schemeClr val="tx2"/>
                </a:solidFill>
                <a:latin typeface="Arial" pitchFamily="34" charset="0"/>
                <a:cs typeface="Arial" pitchFamily="34" charset="0"/>
              </a:defRPr>
            </a:lvl1pPr>
          </a:lstStyle>
          <a:p>
            <a:r>
              <a:rPr lang="en-GB" noProof="0" dirty="0"/>
              <a:t>Click to add divider title</a:t>
            </a:r>
          </a:p>
        </p:txBody>
      </p:sp>
      <p:pic>
        <p:nvPicPr>
          <p:cNvPr id="12" name="Picture 11" descr="AZ_SYMBOL_RGB.jpg">
            <a:extLst>
              <a:ext uri="{FF2B5EF4-FFF2-40B4-BE49-F238E27FC236}">
                <a16:creationId xmlns:a16="http://schemas.microsoft.com/office/drawing/2014/main" id="{F758C4BA-7BE0-42A3-9A3D-0ACD551E8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
        <p:nvSpPr>
          <p:cNvPr id="5" name="Content Placeholder 2">
            <a:extLst>
              <a:ext uri="{FF2B5EF4-FFF2-40B4-BE49-F238E27FC236}">
                <a16:creationId xmlns:a16="http://schemas.microsoft.com/office/drawing/2014/main" id="{8EBF1F15-D385-4523-BBEF-2DA7B0673F45}"/>
              </a:ext>
            </a:extLst>
          </p:cNvPr>
          <p:cNvSpPr>
            <a:spLocks noGrp="1"/>
          </p:cNvSpPr>
          <p:nvPr>
            <p:ph idx="16" hasCustomPrompt="1"/>
          </p:nvPr>
        </p:nvSpPr>
        <p:spPr>
          <a:xfrm>
            <a:off x="316799" y="1163699"/>
            <a:ext cx="11566167" cy="4722751"/>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2" name="TextBox 1">
            <a:extLst>
              <a:ext uri="{FF2B5EF4-FFF2-40B4-BE49-F238E27FC236}">
                <a16:creationId xmlns:a16="http://schemas.microsoft.com/office/drawing/2014/main" id="{890FD348-7AC9-4BAC-B41E-0EB71B8646C3}"/>
              </a:ext>
            </a:extLst>
          </p:cNvPr>
          <p:cNvSpPr txBox="1"/>
          <p:nvPr userDrawn="1"/>
        </p:nvSpPr>
        <p:spPr>
          <a:xfrm>
            <a:off x="0" y="6595847"/>
            <a:ext cx="12192000" cy="235898"/>
          </a:xfrm>
          <a:prstGeom prst="rect">
            <a:avLst/>
          </a:prstGeom>
          <a:noFill/>
        </p:spPr>
        <p:txBody>
          <a:bodyPr wrap="square" rtlCol="0">
            <a:spAutoFit/>
          </a:bodyPr>
          <a:lstStyle/>
          <a:p>
            <a:pPr algn="ctr"/>
            <a:r>
              <a:rPr lang="en-US" sz="933" dirty="0"/>
              <a:t>Proprietary and Confidential AstraZeneca 2020. For Advisory Board use only. This information is not to be shared, distributed or discussed outside of the Advisory Board.</a:t>
            </a:r>
          </a:p>
        </p:txBody>
      </p:sp>
      <p:sp>
        <p:nvSpPr>
          <p:cNvPr id="3" name="TextBox 2">
            <a:extLst>
              <a:ext uri="{FF2B5EF4-FFF2-40B4-BE49-F238E27FC236}">
                <a16:creationId xmlns:a16="http://schemas.microsoft.com/office/drawing/2014/main" id="{8B29A1DC-769B-4296-92B9-BB66CB938978}"/>
              </a:ext>
            </a:extLst>
          </p:cNvPr>
          <p:cNvSpPr txBox="1"/>
          <p:nvPr userDrawn="1"/>
        </p:nvSpPr>
        <p:spPr>
          <a:xfrm>
            <a:off x="96417" y="6638377"/>
            <a:ext cx="1867289" cy="235898"/>
          </a:xfrm>
          <a:prstGeom prst="rect">
            <a:avLst/>
          </a:prstGeom>
          <a:noFill/>
        </p:spPr>
        <p:txBody>
          <a:bodyPr wrap="square" lIns="0" rtlCol="0" anchor="b" anchorCtr="0">
            <a:spAutoFit/>
          </a:bodyPr>
          <a:lstStyle/>
          <a:p>
            <a:pPr algn="l"/>
            <a:fld id="{A924764E-9051-47B8-AD64-407BA7C89294}" type="slidenum">
              <a:rPr lang="en-US" sz="933" kern="1200" smtClean="0">
                <a:solidFill>
                  <a:srgbClr val="000000"/>
                </a:solidFill>
                <a:latin typeface="+mn-lt"/>
                <a:ea typeface="+mn-ea"/>
                <a:cs typeface="Arial" pitchFamily="34" charset="0"/>
              </a:rPr>
              <a:pPr algn="l"/>
              <a:t>‹#›</a:t>
            </a:fld>
            <a:endParaRPr lang="en-US" sz="933" kern="1200" dirty="0">
              <a:solidFill>
                <a:srgbClr val="000000"/>
              </a:solidFill>
              <a:latin typeface="+mn-lt"/>
              <a:ea typeface="+mn-ea"/>
              <a:cs typeface="Arial" pitchFamily="34" charset="0"/>
            </a:endParaRPr>
          </a:p>
        </p:txBody>
      </p:sp>
    </p:spTree>
    <p:extLst>
      <p:ext uri="{BB962C8B-B14F-4D97-AF65-F5344CB8AC3E}">
        <p14:creationId xmlns:p14="http://schemas.microsoft.com/office/powerpoint/2010/main" val="38643756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cSld name="3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610E3B"/>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49856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246909"/>
            <a:ext cx="11582400" cy="5055651"/>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0" hasCustomPrompt="1"/>
          </p:nvPr>
        </p:nvSpPr>
        <p:spPr>
          <a:xfrm>
            <a:off x="304802" y="6233975"/>
            <a:ext cx="5507567" cy="487363"/>
          </a:xfrm>
        </p:spPr>
        <p:txBody>
          <a:bodyPr tIns="0" bIns="0" anchor="b"/>
          <a:lstStyle>
            <a:lvl1pPr marL="0" indent="0">
              <a:buNone/>
              <a:defRPr sz="1200"/>
            </a:lvl1pPr>
          </a:lstStyle>
          <a:p>
            <a:r>
              <a:rPr lang="en-GB" sz="1200" dirty="0"/>
              <a:t>Footnote text left aligned (Arial 12pt roman, black)</a:t>
            </a:r>
          </a:p>
        </p:txBody>
      </p:sp>
      <p:sp>
        <p:nvSpPr>
          <p:cNvPr id="5" name="Text Placeholder 4"/>
          <p:cNvSpPr>
            <a:spLocks noGrp="1"/>
          </p:cNvSpPr>
          <p:nvPr>
            <p:ph type="body" sz="quarter" idx="11" hasCustomPrompt="1"/>
          </p:nvPr>
        </p:nvSpPr>
        <p:spPr>
          <a:xfrm>
            <a:off x="6379634" y="6521313"/>
            <a:ext cx="5507567" cy="200025"/>
          </a:xfrm>
        </p:spPr>
        <p:txBody>
          <a:bodyPr tIns="0" bIns="0" anchor="b"/>
          <a:lstStyle>
            <a:lvl1pPr marL="0" indent="0" algn="r">
              <a:buNone/>
              <a:defRPr sz="1200" baseline="0"/>
            </a:lvl1pPr>
          </a:lstStyle>
          <a:p>
            <a:r>
              <a:rPr lang="en-GB" sz="1200" dirty="0"/>
              <a:t>Reference text right aligned (Arial 12pt roman, black)</a:t>
            </a:r>
          </a:p>
        </p:txBody>
      </p:sp>
      <p:sp>
        <p:nvSpPr>
          <p:cNvPr id="8" name="Slide Number Placeholder 5">
            <a:extLst>
              <a:ext uri="{FF2B5EF4-FFF2-40B4-BE49-F238E27FC236}">
                <a16:creationId xmlns:a16="http://schemas.microsoft.com/office/drawing/2014/main" id="{C7B7C12D-C078-4A6A-9A46-117F2CB93103}"/>
              </a:ext>
            </a:extLst>
          </p:cNvPr>
          <p:cNvSpPr txBox="1">
            <a:spLocks/>
          </p:cNvSpPr>
          <p:nvPr userDrawn="1"/>
        </p:nvSpPr>
        <p:spPr>
          <a:xfrm>
            <a:off x="11593484" y="6426260"/>
            <a:ext cx="598517" cy="365125"/>
          </a:xfrm>
          <a:prstGeom prst="rect">
            <a:avLst/>
          </a:prstGeom>
        </p:spPr>
        <p:txBody>
          <a:bodyPr vert="horz" lIns="91440" tIns="45720" rIns="91440" bIns="45720" rtlCol="0" anchor="b"/>
          <a:lstStyle>
            <a:defPPr>
              <a:defRPr lang="en-GB"/>
            </a:defPPr>
            <a:lvl1pPr algn="r" rtl="0" fontAlgn="base">
              <a:spcBef>
                <a:spcPct val="0"/>
              </a:spcBef>
              <a:spcAft>
                <a:spcPct val="0"/>
              </a:spcAft>
              <a:defRPr sz="1000" kern="1200">
                <a:solidFill>
                  <a:srgbClr val="17ACC8"/>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C2912F7-087B-418C-A3FA-FA4636C6A3D8}" type="slidenum">
              <a:rPr lang="en-US" sz="1000" smtClean="0">
                <a:solidFill>
                  <a:schemeClr val="bg1"/>
                </a:solidFill>
              </a:rPr>
              <a:pPr/>
              <a:t>‹#›</a:t>
            </a:fld>
            <a:endParaRPr lang="en-US" sz="1000" dirty="0">
              <a:solidFill>
                <a:schemeClr val="bg1"/>
              </a:solidFill>
            </a:endParaRPr>
          </a:p>
        </p:txBody>
      </p:sp>
    </p:spTree>
    <p:extLst>
      <p:ext uri="{BB962C8B-B14F-4D97-AF65-F5344CB8AC3E}">
        <p14:creationId xmlns:p14="http://schemas.microsoft.com/office/powerpoint/2010/main" val="5765484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1428C70-A2EE-4F8C-871C-5A2DA212409E}" type="datetimeFigureOut">
              <a:rPr lang="en-GB">
                <a:solidFill>
                  <a:prstClr val="black">
                    <a:tint val="75000"/>
                  </a:prstClr>
                </a:solidFill>
              </a:rPr>
              <a:pPr/>
              <a:t>15/11/2023</a:t>
            </a:fld>
            <a:endParaRPr lang="en-GB"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6B5E68D-A0A3-45F1-AFEF-0F23A0E719F4}"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623595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1428C70-A2EE-4F8C-871C-5A2DA212409E}" type="datetimeFigureOut">
              <a:rPr lang="en-GB">
                <a:solidFill>
                  <a:prstClr val="black">
                    <a:tint val="75000"/>
                  </a:prstClr>
                </a:solidFill>
              </a:rPr>
              <a:pPr/>
              <a:t>15/11/2023</a:t>
            </a:fld>
            <a:endParaRPr lang="en-GB"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6B5E68D-A0A3-45F1-AFEF-0F23A0E719F4}"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656858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1428C70-A2EE-4F8C-871C-5A2DA212409E}" type="datetimeFigureOut">
              <a:rPr lang="en-GB">
                <a:solidFill>
                  <a:prstClr val="black">
                    <a:tint val="75000"/>
                  </a:prstClr>
                </a:solidFill>
              </a:rPr>
              <a:pPr/>
              <a:t>15/11/2023</a:t>
            </a:fld>
            <a:endParaRPr lang="en-GB"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6B5E68D-A0A3-45F1-AFEF-0F23A0E719F4}"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768653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1428C70-A2EE-4F8C-871C-5A2DA212409E}" type="datetimeFigureOut">
              <a:rPr lang="en-GB">
                <a:solidFill>
                  <a:prstClr val="black">
                    <a:tint val="75000"/>
                  </a:prstClr>
                </a:solidFill>
              </a:rPr>
              <a:pPr/>
              <a:t>15/11/2023</a:t>
            </a:fld>
            <a:endParaRPr lang="en-GB" dirty="0">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6B5E68D-A0A3-45F1-AFEF-0F23A0E719F4}"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205101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D1428C70-A2EE-4F8C-871C-5A2DA212409E}" type="datetimeFigureOut">
              <a:rPr lang="en-GB">
                <a:solidFill>
                  <a:prstClr val="black">
                    <a:tint val="75000"/>
                  </a:prstClr>
                </a:solidFill>
              </a:rPr>
              <a:pPr/>
              <a:t>15/11/2023</a:t>
            </a:fld>
            <a:endParaRPr lang="en-GB" dirty="0">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6B5E68D-A0A3-45F1-AFEF-0F23A0E719F4}"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238582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D1428C70-A2EE-4F8C-871C-5A2DA212409E}" type="datetimeFigureOut">
              <a:rPr lang="en-GB">
                <a:solidFill>
                  <a:prstClr val="black">
                    <a:tint val="75000"/>
                  </a:prstClr>
                </a:solidFill>
              </a:rPr>
              <a:pPr/>
              <a:t>15/11/2023</a:t>
            </a:fld>
            <a:endParaRPr lang="en-GB" dirty="0">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6B5E68D-A0A3-45F1-AFEF-0F23A0E719F4}"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09928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D1428C70-A2EE-4F8C-871C-5A2DA212409E}" type="datetimeFigureOut">
              <a:rPr lang="en-GB">
                <a:solidFill>
                  <a:prstClr val="black">
                    <a:tint val="75000"/>
                  </a:prstClr>
                </a:solidFill>
              </a:rPr>
              <a:pPr/>
              <a:t>15/11/2023</a:t>
            </a:fld>
            <a:endParaRPr lang="en-GB" dirty="0">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6B5E68D-A0A3-45F1-AFEF-0F23A0E719F4}"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19342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1428C70-A2EE-4F8C-871C-5A2DA212409E}" type="datetimeFigureOut">
              <a:rPr lang="en-GB">
                <a:solidFill>
                  <a:prstClr val="black">
                    <a:tint val="75000"/>
                  </a:prstClr>
                </a:solidFill>
              </a:rPr>
              <a:pPr/>
              <a:t>15/11/2023</a:t>
            </a:fld>
            <a:endParaRPr lang="en-GB" dirty="0">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6B5E68D-A0A3-45F1-AFEF-0F23A0E719F4}"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861333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dirty="0"/>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1428C70-A2EE-4F8C-871C-5A2DA212409E}" type="datetimeFigureOut">
              <a:rPr lang="en-GB">
                <a:solidFill>
                  <a:prstClr val="black">
                    <a:tint val="75000"/>
                  </a:prstClr>
                </a:solidFill>
              </a:rPr>
              <a:pPr/>
              <a:t>15/11/2023</a:t>
            </a:fld>
            <a:endParaRPr lang="en-GB" dirty="0">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6B5E68D-A0A3-45F1-AFEF-0F23A0E719F4}"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81434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1428C70-A2EE-4F8C-871C-5A2DA212409E}" type="datetimeFigureOut">
              <a:rPr lang="en-GB">
                <a:solidFill>
                  <a:prstClr val="black">
                    <a:tint val="75000"/>
                  </a:prstClr>
                </a:solidFill>
              </a:rPr>
              <a:pPr/>
              <a:t>15/11/2023</a:t>
            </a:fld>
            <a:endParaRPr lang="en-GB"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6B5E68D-A0A3-45F1-AFEF-0F23A0E719F4}"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567788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1428C70-A2EE-4F8C-871C-5A2DA212409E}" type="datetimeFigureOut">
              <a:rPr lang="en-GB">
                <a:solidFill>
                  <a:prstClr val="black">
                    <a:tint val="75000"/>
                  </a:prstClr>
                </a:solidFill>
              </a:rPr>
              <a:pPr/>
              <a:t>15/11/2023</a:t>
            </a:fld>
            <a:endParaRPr lang="en-GB"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6B5E68D-A0A3-45F1-AFEF-0F23A0E719F4}" type="slidenum">
              <a:rPr lang="en-GB">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608453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4B7EAA5D-394E-4EB3-8B46-0ABC09A09C7F}"/>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3D9DA0"/>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Name of the speaker</a:t>
            </a:r>
          </a:p>
          <a:p>
            <a:pPr lvl="0"/>
            <a:r>
              <a:rPr lang="en-GB"/>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a:t>City Nation, Date </a:t>
            </a:r>
            <a:endParaRPr lang="en-GB"/>
          </a:p>
        </p:txBody>
      </p:sp>
    </p:spTree>
    <p:extLst>
      <p:ext uri="{BB962C8B-B14F-4D97-AF65-F5344CB8AC3E}">
        <p14:creationId xmlns:p14="http://schemas.microsoft.com/office/powerpoint/2010/main" val="3856274590"/>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C9473E"/>
                </a:solidFill>
                <a:effectLst/>
                <a:latin typeface="Arial Narrow" panose="020B0606020202030204" pitchFamily="34" charset="0"/>
              </a:rPr>
              <a:t>Content of this presentation is copyright</a:t>
            </a:r>
            <a:r>
              <a:rPr lang="en-CH" sz="1200" b="0" i="0">
                <a:solidFill>
                  <a:srgbClr val="C9473E"/>
                </a:solidFill>
                <a:effectLst/>
                <a:latin typeface="Arial Narrow" panose="020B0606020202030204" pitchFamily="34" charset="0"/>
              </a:rPr>
              <a:t> </a:t>
            </a:r>
            <a:r>
              <a:rPr lang="en-US" sz="1200" b="0" i="0">
                <a:solidFill>
                  <a:srgbClr val="C9473E"/>
                </a:solidFill>
                <a:effectLst/>
                <a:latin typeface="Arial Narrow" panose="020B0606020202030204" pitchFamily="34" charset="0"/>
              </a:rPr>
              <a:t>and responsibility of the author. Permission is required for re-use</a:t>
            </a:r>
            <a:r>
              <a:rPr lang="en-CH" sz="1200" b="0" i="0">
                <a:solidFill>
                  <a:srgbClr val="C9473E"/>
                </a:solidFill>
                <a:effectLst/>
                <a:latin typeface="Arial Narrow" panose="020B0606020202030204" pitchFamily="34" charset="0"/>
              </a:rPr>
              <a:t>.</a:t>
            </a:r>
            <a:endParaRPr lang="en-US" sz="1200" b="0" i="0">
              <a:solidFill>
                <a:srgbClr val="C9473E"/>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3346187469"/>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2475081772"/>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4000181342"/>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569400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C9473E"/>
                </a:solidFill>
                <a:effectLst/>
                <a:latin typeface="Arial Narrow" panose="020B0606020202030204" pitchFamily="34" charset="0"/>
              </a:rPr>
              <a:t>Content of this presentation is copyright</a:t>
            </a:r>
            <a:r>
              <a:rPr lang="en-CH" sz="1200" b="0" i="0">
                <a:solidFill>
                  <a:srgbClr val="C9473E"/>
                </a:solidFill>
                <a:effectLst/>
                <a:latin typeface="Arial Narrow" panose="020B0606020202030204" pitchFamily="34" charset="0"/>
              </a:rPr>
              <a:t> </a:t>
            </a:r>
            <a:r>
              <a:rPr lang="en-US" sz="1200" b="0" i="0">
                <a:solidFill>
                  <a:srgbClr val="C9473E"/>
                </a:solidFill>
                <a:effectLst/>
                <a:latin typeface="Arial Narrow" panose="020B0606020202030204" pitchFamily="34" charset="0"/>
              </a:rPr>
              <a:t>and responsibility of the author. Permission is required for re-use</a:t>
            </a:r>
            <a:r>
              <a:rPr lang="en-CH" sz="1200" b="0" i="0">
                <a:solidFill>
                  <a:srgbClr val="C9473E"/>
                </a:solidFill>
                <a:effectLst/>
                <a:latin typeface="Arial Narrow" panose="020B0606020202030204" pitchFamily="34" charset="0"/>
              </a:rPr>
              <a:t>.</a:t>
            </a:r>
            <a:endParaRPr lang="en-US" sz="1200" b="0" i="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1895784940"/>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32903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6" name="TextBox 5">
            <a:extLst>
              <a:ext uri="{FF2B5EF4-FFF2-40B4-BE49-F238E27FC236}">
                <a16:creationId xmlns:a16="http://schemas.microsoft.com/office/drawing/2014/main" id="{F6929245-1127-41C1-8399-15B8A6D93BE9}"/>
              </a:ext>
            </a:extLst>
          </p:cNvPr>
          <p:cNvSpPr txBox="1"/>
          <p:nvPr userDrawn="1"/>
        </p:nvSpPr>
        <p:spPr>
          <a:xfrm>
            <a:off x="4796536"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C9473E"/>
                </a:solidFill>
                <a:effectLst/>
                <a:latin typeface="Arial Narrow" panose="020B0606020202030204" pitchFamily="34" charset="0"/>
              </a:rPr>
              <a:t>Content of this presentation is copyright</a:t>
            </a:r>
            <a:r>
              <a:rPr lang="en-CH" sz="1200" b="0" i="0">
                <a:solidFill>
                  <a:srgbClr val="C9473E"/>
                </a:solidFill>
                <a:effectLst/>
                <a:latin typeface="Arial Narrow" panose="020B0606020202030204" pitchFamily="34" charset="0"/>
              </a:rPr>
              <a:t> </a:t>
            </a:r>
            <a:r>
              <a:rPr lang="en-US" sz="1200" b="0" i="0">
                <a:solidFill>
                  <a:srgbClr val="C9473E"/>
                </a:solidFill>
                <a:effectLst/>
                <a:latin typeface="Arial Narrow" panose="020B0606020202030204" pitchFamily="34" charset="0"/>
              </a:rPr>
              <a:t>and responsibility of the author. Permission is required for re-use</a:t>
            </a:r>
            <a:r>
              <a:rPr lang="en-CH" sz="1200" b="0" i="0">
                <a:solidFill>
                  <a:srgbClr val="C9473E"/>
                </a:solidFill>
                <a:effectLst/>
                <a:latin typeface="Arial Narrow" panose="020B0606020202030204" pitchFamily="34" charset="0"/>
              </a:rPr>
              <a:t>.</a:t>
            </a:r>
            <a:endParaRPr lang="en-US" sz="1200" b="0" i="0">
              <a:solidFill>
                <a:srgbClr val="C9473E"/>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7F38491F-1A8A-4D61-8305-D4361D7666D3}"/>
              </a:ext>
            </a:extLst>
          </p:cNvPr>
          <p:cNvSpPr txBox="1">
            <a:spLocks noGrp="1"/>
          </p:cNvSpPr>
          <p:nvPr>
            <p:ph type="body" idx="12" hasCustomPrompt="1"/>
          </p:nvPr>
        </p:nvSpPr>
        <p:spPr>
          <a:xfrm>
            <a:off x="49094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2" y="2109717"/>
            <a:ext cx="1309529" cy="4748283"/>
          </a:xfrm>
          <a:prstGeom prst="rect">
            <a:avLst/>
          </a:prstGeom>
        </p:spPr>
      </p:pic>
    </p:spTree>
    <p:extLst>
      <p:ext uri="{BB962C8B-B14F-4D97-AF65-F5344CB8AC3E}">
        <p14:creationId xmlns:p14="http://schemas.microsoft.com/office/powerpoint/2010/main" val="2417614276"/>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850B663B-5EA2-4C3A-843E-BF72BC28B11F}"/>
              </a:ext>
            </a:extLst>
          </p:cNvPr>
          <p:cNvPicPr>
            <a:picLocks noChangeAspect="1"/>
          </p:cNvPicPr>
          <p:nvPr userDrawn="1"/>
        </p:nvPicPr>
        <p:blipFill>
          <a:blip r:embed="rId2"/>
          <a:stretch>
            <a:fillRect/>
          </a:stretch>
        </p:blipFill>
        <p:spPr>
          <a:xfrm>
            <a:off x="478055" y="347726"/>
            <a:ext cx="1657927" cy="315572"/>
          </a:xfrm>
          <a:prstGeom prst="rect">
            <a:avLst/>
          </a:prstGeom>
        </p:spPr>
      </p:pic>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0296867"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65000"/>
                    <a:lumOff val="3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9" name="Picture 8" descr="A picture containing light, traffic, dark&#10;&#10;Description automatically generated">
            <a:extLst>
              <a:ext uri="{FF2B5EF4-FFF2-40B4-BE49-F238E27FC236}">
                <a16:creationId xmlns:a16="http://schemas.microsoft.com/office/drawing/2014/main" id="{2E8D6072-4537-46D6-9E05-AEB3EF3B05E9}"/>
              </a:ext>
            </a:extLst>
          </p:cNvPr>
          <p:cNvPicPr>
            <a:picLocks noChangeAspect="1"/>
          </p:cNvPicPr>
          <p:nvPr userDrawn="1"/>
        </p:nvPicPr>
        <p:blipFill rotWithShape="1">
          <a:blip r:embed="rId3"/>
          <a:srcRect r="40039"/>
          <a:stretch/>
        </p:blipFill>
        <p:spPr>
          <a:xfrm>
            <a:off x="10882472" y="2109717"/>
            <a:ext cx="1309529" cy="4748283"/>
          </a:xfrm>
          <a:prstGeom prst="rect">
            <a:avLst/>
          </a:prstGeom>
        </p:spPr>
      </p:pic>
    </p:spTree>
    <p:extLst>
      <p:ext uri="{BB962C8B-B14F-4D97-AF65-F5344CB8AC3E}">
        <p14:creationId xmlns:p14="http://schemas.microsoft.com/office/powerpoint/2010/main" val="1547996717"/>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chemeClr val="bg1"/>
                </a:solidFill>
                <a:effectLst/>
                <a:latin typeface="Arial Narrow" panose="020B0606020202030204" pitchFamily="34" charset="0"/>
              </a:rPr>
              <a:t>Content of this presentation is copyright</a:t>
            </a:r>
            <a:r>
              <a:rPr lang="en-CH" sz="1200" b="0" i="0">
                <a:solidFill>
                  <a:schemeClr val="bg1"/>
                </a:solidFill>
                <a:effectLst/>
                <a:latin typeface="Arial Narrow" panose="020B0606020202030204" pitchFamily="34" charset="0"/>
              </a:rPr>
              <a:t> </a:t>
            </a:r>
            <a:r>
              <a:rPr lang="en-US" sz="1200" b="0" i="0">
                <a:solidFill>
                  <a:schemeClr val="bg1"/>
                </a:solidFill>
                <a:effectLst/>
                <a:latin typeface="Arial Narrow" panose="020B0606020202030204" pitchFamily="34" charset="0"/>
              </a:rPr>
              <a:t>and responsibility of the author. Permission is required for re-use</a:t>
            </a:r>
            <a:r>
              <a:rPr lang="en-CH" sz="1200" b="0" i="0">
                <a:solidFill>
                  <a:schemeClr val="bg1"/>
                </a:solidFill>
                <a:effectLst/>
                <a:latin typeface="Arial Narrow" panose="020B0606020202030204" pitchFamily="34" charset="0"/>
              </a:rPr>
              <a:t>.</a:t>
            </a:r>
            <a:endParaRPr lang="en-US" sz="1200" b="0" i="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chemeClr val="bg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1439549381"/>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spTree>
    <p:extLst>
      <p:ext uri="{BB962C8B-B14F-4D97-AF65-F5344CB8AC3E}">
        <p14:creationId xmlns:p14="http://schemas.microsoft.com/office/powerpoint/2010/main" val="2498146316"/>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26C72"/>
        </a:solidFill>
        <a:effectLst/>
      </p:bgPr>
    </p:bg>
    <p:spTree>
      <p:nvGrpSpPr>
        <p:cNvPr id="1" name=""/>
        <p:cNvGrpSpPr/>
        <p:nvPr/>
      </p:nvGrpSpPr>
      <p:grpSpPr>
        <a:xfrm>
          <a:off x="0" y="0"/>
          <a:ext cx="0" cy="0"/>
          <a:chOff x="0" y="0"/>
          <a:chExt cx="0" cy="0"/>
        </a:xfrm>
      </p:grpSpPr>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444064"/>
            <a:ext cx="11233635" cy="77416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8367" y="1218233"/>
            <a:ext cx="11233635" cy="63959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pic>
        <p:nvPicPr>
          <p:cNvPr id="3" name="Picture 2" descr="A picture containing text, clipart&#10;&#10;Description automatically generated">
            <a:extLst>
              <a:ext uri="{FF2B5EF4-FFF2-40B4-BE49-F238E27FC236}">
                <a16:creationId xmlns:a16="http://schemas.microsoft.com/office/drawing/2014/main" id="{A4B0FA66-4728-4C2F-9116-FDE4D6538DE6}"/>
              </a:ext>
            </a:extLst>
          </p:cNvPr>
          <p:cNvPicPr>
            <a:picLocks noChangeAspect="1"/>
          </p:cNvPicPr>
          <p:nvPr userDrawn="1"/>
        </p:nvPicPr>
        <p:blipFill>
          <a:blip r:embed="rId2"/>
          <a:stretch>
            <a:fillRect/>
          </a:stretch>
        </p:blipFill>
        <p:spPr>
          <a:xfrm>
            <a:off x="486804" y="6268229"/>
            <a:ext cx="1696689" cy="321888"/>
          </a:xfrm>
          <a:prstGeom prst="rect">
            <a:avLst/>
          </a:prstGeom>
        </p:spPr>
      </p:pic>
      <p:pic>
        <p:nvPicPr>
          <p:cNvPr id="4" name="Picture 3" descr="A picture containing building, tepee&#10;&#10;Description automatically generated">
            <a:extLst>
              <a:ext uri="{FF2B5EF4-FFF2-40B4-BE49-F238E27FC236}">
                <a16:creationId xmlns:a16="http://schemas.microsoft.com/office/drawing/2014/main" id="{D4FB3C3B-298F-4A3C-A3D6-2CEABD7D5F9F}"/>
              </a:ext>
            </a:extLst>
          </p:cNvPr>
          <p:cNvPicPr>
            <a:picLocks noChangeAspect="1"/>
          </p:cNvPicPr>
          <p:nvPr userDrawn="1"/>
        </p:nvPicPr>
        <p:blipFill rotWithShape="1">
          <a:blip r:embed="rId3"/>
          <a:srcRect r="4758" b="4920"/>
          <a:stretch/>
        </p:blipFill>
        <p:spPr>
          <a:xfrm>
            <a:off x="2253674" y="905162"/>
            <a:ext cx="9938327" cy="5952839"/>
          </a:xfrm>
          <a:prstGeom prst="rect">
            <a:avLst/>
          </a:prstGeom>
        </p:spPr>
      </p:pic>
    </p:spTree>
    <p:extLst>
      <p:ext uri="{BB962C8B-B14F-4D97-AF65-F5344CB8AC3E}">
        <p14:creationId xmlns:p14="http://schemas.microsoft.com/office/powerpoint/2010/main" val="661980961"/>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8" y="6282079"/>
            <a:ext cx="1657927" cy="315572"/>
          </a:xfrm>
          <a:prstGeom prst="rect">
            <a:avLst/>
          </a:prstGeom>
        </p:spPr>
      </p:pic>
    </p:spTree>
    <p:extLst>
      <p:ext uri="{BB962C8B-B14F-4D97-AF65-F5344CB8AC3E}">
        <p14:creationId xmlns:p14="http://schemas.microsoft.com/office/powerpoint/2010/main" val="1705484978"/>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2_Title Presentation">
    <p:spTree>
      <p:nvGrpSpPr>
        <p:cNvPr id="1" name="Shape 10"/>
        <p:cNvGrpSpPr/>
        <p:nvPr/>
      </p:nvGrpSpPr>
      <p:grpSpPr>
        <a:xfrm>
          <a:off x="0" y="0"/>
          <a:ext cx="0" cy="0"/>
          <a:chOff x="0" y="0"/>
          <a:chExt cx="0" cy="0"/>
        </a:xfrm>
      </p:grpSpPr>
      <p:pic>
        <p:nvPicPr>
          <p:cNvPr id="6" name="Picture 5" descr="A picture containing dark&#10;&#10;Description automatically generated">
            <a:extLst>
              <a:ext uri="{FF2B5EF4-FFF2-40B4-BE49-F238E27FC236}">
                <a16:creationId xmlns:a16="http://schemas.microsoft.com/office/drawing/2014/main" id="{598D5007-B8B3-4105-8D24-3D32878E67B9}"/>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sp>
        <p:nvSpPr>
          <p:cNvPr id="8" name="Google Shape;22;p15">
            <a:extLst>
              <a:ext uri="{FF2B5EF4-FFF2-40B4-BE49-F238E27FC236}">
                <a16:creationId xmlns:a16="http://schemas.microsoft.com/office/drawing/2014/main" id="{97839463-F45A-452F-84F7-AE7637A2AA86}"/>
              </a:ext>
            </a:extLst>
          </p:cNvPr>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1" name="Google Shape;23;p15">
            <a:extLst>
              <a:ext uri="{FF2B5EF4-FFF2-40B4-BE49-F238E27FC236}">
                <a16:creationId xmlns:a16="http://schemas.microsoft.com/office/drawing/2014/main" id="{560DC4F9-1CE4-4388-933C-5545DB0CD526}"/>
              </a:ext>
            </a:extLst>
          </p:cNvPr>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pic>
        <p:nvPicPr>
          <p:cNvPr id="12" name="Picture 11" descr="A picture containing text, clipart&#10;&#10;Description automatically generated">
            <a:extLst>
              <a:ext uri="{FF2B5EF4-FFF2-40B4-BE49-F238E27FC236}">
                <a16:creationId xmlns:a16="http://schemas.microsoft.com/office/drawing/2014/main" id="{8D501AE8-268A-4809-8645-9F9F31D76ACF}"/>
              </a:ext>
            </a:extLst>
          </p:cNvPr>
          <p:cNvPicPr>
            <a:picLocks noChangeAspect="1"/>
          </p:cNvPicPr>
          <p:nvPr userDrawn="1"/>
        </p:nvPicPr>
        <p:blipFill>
          <a:blip r:embed="rId3"/>
          <a:stretch>
            <a:fillRect/>
          </a:stretch>
        </p:blipFill>
        <p:spPr>
          <a:xfrm>
            <a:off x="624418" y="6282079"/>
            <a:ext cx="1657927" cy="315572"/>
          </a:xfrm>
          <a:prstGeom prst="rect">
            <a:avLst/>
          </a:prstGeom>
        </p:spPr>
      </p:pic>
      <p:sp>
        <p:nvSpPr>
          <p:cNvPr id="7" name="TextBox 6">
            <a:extLst>
              <a:ext uri="{FF2B5EF4-FFF2-40B4-BE49-F238E27FC236}">
                <a16:creationId xmlns:a16="http://schemas.microsoft.com/office/drawing/2014/main" id="{77BF4F1A-021D-4AE7-9A5D-E1651C08B59C}"/>
              </a:ext>
            </a:extLst>
          </p:cNvPr>
          <p:cNvSpPr txBox="1"/>
          <p:nvPr userDrawn="1"/>
        </p:nvSpPr>
        <p:spPr>
          <a:xfrm>
            <a:off x="6062188" y="6402717"/>
            <a:ext cx="3513969" cy="369332"/>
          </a:xfrm>
          <a:prstGeom prst="rect">
            <a:avLst/>
          </a:prstGeom>
          <a:noFill/>
        </p:spPr>
        <p:txBody>
          <a:bodyPr wrap="square" lIns="0" tIns="0" rIns="12000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C9473E"/>
                </a:solidFill>
                <a:effectLst/>
                <a:latin typeface="Arial Narrow" panose="020B0606020202030204" pitchFamily="34" charset="0"/>
              </a:rPr>
              <a:t>Content of this presentation is copyright</a:t>
            </a:r>
            <a:r>
              <a:rPr lang="en-CH" sz="1200" b="0" i="0">
                <a:solidFill>
                  <a:srgbClr val="C9473E"/>
                </a:solidFill>
                <a:effectLst/>
                <a:latin typeface="Arial Narrow" panose="020B0606020202030204" pitchFamily="34" charset="0"/>
              </a:rPr>
              <a:t> </a:t>
            </a:r>
            <a:r>
              <a:rPr lang="en-US" sz="1200" b="0" i="0">
                <a:solidFill>
                  <a:srgbClr val="C9473E"/>
                </a:solidFill>
                <a:effectLst/>
                <a:latin typeface="Arial Narrow" panose="020B0606020202030204" pitchFamily="34" charset="0"/>
              </a:rPr>
              <a:t>and responsibility of the author. Permission is required for re-use</a:t>
            </a:r>
            <a:r>
              <a:rPr lang="en-CH" sz="1200" b="0" i="0">
                <a:solidFill>
                  <a:srgbClr val="C9473E"/>
                </a:solidFill>
                <a:effectLst/>
                <a:latin typeface="Arial Narrow" panose="020B0606020202030204" pitchFamily="34" charset="0"/>
              </a:rPr>
              <a:t>.</a:t>
            </a:r>
            <a:endParaRPr lang="en-US" sz="1200" b="0" i="0">
              <a:solidFill>
                <a:srgbClr val="C9473E"/>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9A022B80-BC6D-4251-97C9-A1DA7C66860E}"/>
              </a:ext>
            </a:extLst>
          </p:cNvPr>
          <p:cNvSpPr txBox="1">
            <a:spLocks noGrp="1"/>
          </p:cNvSpPr>
          <p:nvPr>
            <p:ph type="body" idx="12" hasCustomPrompt="1"/>
          </p:nvPr>
        </p:nvSpPr>
        <p:spPr>
          <a:xfrm>
            <a:off x="2615844"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2494621516"/>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11" name="TextBox 10">
            <a:extLst>
              <a:ext uri="{FF2B5EF4-FFF2-40B4-BE49-F238E27FC236}">
                <a16:creationId xmlns:a16="http://schemas.microsoft.com/office/drawing/2014/main" id="{DA265234-4107-4D6D-B6CF-71BF3D224F74}"/>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C9473E"/>
                </a:solidFill>
                <a:effectLst/>
                <a:latin typeface="Arial Narrow" panose="020B0606020202030204" pitchFamily="34" charset="0"/>
              </a:rPr>
              <a:t>Content of this presentation is copyright</a:t>
            </a:r>
            <a:r>
              <a:rPr lang="en-CH" sz="1200" b="0" i="0">
                <a:solidFill>
                  <a:srgbClr val="C9473E"/>
                </a:solidFill>
                <a:effectLst/>
                <a:latin typeface="Arial Narrow" panose="020B0606020202030204" pitchFamily="34" charset="0"/>
              </a:rPr>
              <a:t> </a:t>
            </a:r>
            <a:r>
              <a:rPr lang="en-US" sz="1200" b="0" i="0">
                <a:solidFill>
                  <a:srgbClr val="C9473E"/>
                </a:solidFill>
                <a:effectLst/>
                <a:latin typeface="Arial Narrow" panose="020B0606020202030204" pitchFamily="34" charset="0"/>
              </a:rPr>
              <a:t>and responsibility of the author. Permission is required for re-use</a:t>
            </a:r>
            <a:r>
              <a:rPr lang="en-CH" sz="1200" b="0" i="0">
                <a:solidFill>
                  <a:srgbClr val="C9473E"/>
                </a:solidFill>
                <a:effectLst/>
                <a:latin typeface="Arial Narrow" panose="020B0606020202030204" pitchFamily="34" charset="0"/>
              </a:rPr>
              <a:t>.</a:t>
            </a:r>
            <a:endParaRPr lang="en-US" sz="1200" b="0" i="0">
              <a:solidFill>
                <a:srgbClr val="C9473E"/>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28D0820-6913-437C-A4E4-ED5E441DEA39}"/>
              </a:ext>
            </a:extLst>
          </p:cNvPr>
          <p:cNvSpPr txBox="1">
            <a:spLocks noGrp="1"/>
          </p:cNvSpPr>
          <p:nvPr>
            <p:ph type="body" idx="12" hasCustomPrompt="1"/>
          </p:nvPr>
        </p:nvSpPr>
        <p:spPr>
          <a:xfrm>
            <a:off x="2360388" y="635824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13" name="Picture 12" descr="A picture containing text, clipart&#10;&#10;Description automatically generated">
            <a:extLst>
              <a:ext uri="{FF2B5EF4-FFF2-40B4-BE49-F238E27FC236}">
                <a16:creationId xmlns:a16="http://schemas.microsoft.com/office/drawing/2014/main" id="{F711112A-D950-4B64-B886-C6A9A0A848BE}"/>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3822700048"/>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pic>
        <p:nvPicPr>
          <p:cNvPr id="16" name="Picture 15" descr="A picture containing text, clipart&#10;&#10;Description automatically generated">
            <a:extLst>
              <a:ext uri="{FF2B5EF4-FFF2-40B4-BE49-F238E27FC236}">
                <a16:creationId xmlns:a16="http://schemas.microsoft.com/office/drawing/2014/main" id="{69604875-8D95-486C-B537-847B7DB4E347}"/>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2242166972"/>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585126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7" name="Picture 6" descr="A picture containing dark&#10;&#10;Description automatically generated">
            <a:extLst>
              <a:ext uri="{FF2B5EF4-FFF2-40B4-BE49-F238E27FC236}">
                <a16:creationId xmlns:a16="http://schemas.microsoft.com/office/drawing/2014/main" id="{8465EC3E-49EB-462B-8A55-78FD5E2BF441}"/>
              </a:ext>
            </a:extLst>
          </p:cNvPr>
          <p:cNvPicPr>
            <a:picLocks noChangeAspect="1"/>
          </p:cNvPicPr>
          <p:nvPr userDrawn="1"/>
        </p:nvPicPr>
        <p:blipFill rotWithShape="1">
          <a:blip r:embed="rId2"/>
          <a:srcRect l="19182" r="37155" b="3124"/>
          <a:stretch/>
        </p:blipFill>
        <p:spPr>
          <a:xfrm>
            <a:off x="6869373" y="-228515"/>
            <a:ext cx="5322627" cy="708651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7D8FA6A-1143-4434-BFCD-26603B140FF2}"/>
              </a:ext>
            </a:extLst>
          </p:cNvPr>
          <p:cNvPicPr>
            <a:picLocks noChangeAspect="1"/>
          </p:cNvPicPr>
          <p:nvPr userDrawn="1"/>
        </p:nvPicPr>
        <p:blipFill>
          <a:blip r:embed="rId3"/>
          <a:stretch>
            <a:fillRect/>
          </a:stretch>
        </p:blipFill>
        <p:spPr>
          <a:xfrm>
            <a:off x="624418" y="453836"/>
            <a:ext cx="2861061" cy="544577"/>
          </a:xfrm>
          <a:prstGeom prst="rect">
            <a:avLst/>
          </a:prstGeom>
        </p:spPr>
      </p:pic>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624418" y="2060011"/>
            <a:ext cx="6104332" cy="1502340"/>
          </a:xfrm>
          <a:prstGeom prst="rect">
            <a:avLst/>
          </a:prstGeom>
        </p:spPr>
        <p:txBody>
          <a:bodyPr>
            <a:normAutofit/>
          </a:bodyPr>
          <a:lstStyle>
            <a:lvl1pPr marL="0" indent="0">
              <a:spcBef>
                <a:spcPts val="0"/>
              </a:spcBef>
              <a:buNone/>
              <a:defRPr sz="2133" b="0" i="0">
                <a:solidFill>
                  <a:srgbClr val="026C72"/>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a:t>Click to add text </a:t>
            </a:r>
            <a:endParaRPr lang="en-GB"/>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506462"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a:solidFill>
                  <a:srgbClr val="3D9DA0"/>
                </a:solidFill>
                <a:latin typeface="Arial Narrow"/>
                <a:ea typeface="Arial Narrow"/>
                <a:cs typeface="Arial Narrow"/>
                <a:sym typeface="Arial Narrow"/>
              </a:rPr>
              <a:t>European Society for Medical Oncology (ESMO)</a:t>
            </a:r>
            <a:endParaRPr sz="1600" b="0" i="0" u="none" strike="noStrike" cap="none">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a:solidFill>
                  <a:srgbClr val="3D9DA0"/>
                </a:solidFill>
                <a:latin typeface="Arial Narrow"/>
                <a:ea typeface="Arial Narrow"/>
                <a:cs typeface="Arial Narrow"/>
                <a:sym typeface="Arial Narrow"/>
              </a:rPr>
              <a:t>Via Ginevra 4, CH-6900 Lugano</a:t>
            </a:r>
            <a:br>
              <a:rPr lang="en-US" sz="1600" b="0" i="0" u="none" strike="noStrike" cap="none">
                <a:solidFill>
                  <a:srgbClr val="3D9DA0"/>
                </a:solidFill>
                <a:latin typeface="Arial Narrow"/>
                <a:ea typeface="Arial Narrow"/>
                <a:cs typeface="Arial Narrow"/>
                <a:sym typeface="Arial Narrow"/>
              </a:rPr>
            </a:br>
            <a:r>
              <a:rPr lang="en-US" sz="1600" b="0" i="0" u="none" strike="noStrike" cap="none">
                <a:solidFill>
                  <a:srgbClr val="3D9DA0"/>
                </a:solidFill>
                <a:latin typeface="Arial Narrow"/>
                <a:ea typeface="Arial Narrow"/>
                <a:cs typeface="Arial Narrow"/>
                <a:sym typeface="Arial Narrow"/>
              </a:rPr>
              <a:t>T. +41 (0)91 973 19 00</a:t>
            </a:r>
            <a:br>
              <a:rPr lang="en-US" sz="1600" b="0" i="0" u="none" strike="noStrike" cap="none">
                <a:solidFill>
                  <a:srgbClr val="3D9DA0"/>
                </a:solidFill>
                <a:latin typeface="Arial Narrow"/>
                <a:ea typeface="Arial Narrow"/>
                <a:cs typeface="Arial Narrow"/>
                <a:sym typeface="Arial Narrow"/>
              </a:rPr>
            </a:br>
            <a:r>
              <a:rPr lang="en-US" sz="1600" b="0" i="0" u="none" strike="noStrike" cap="none">
                <a:solidFill>
                  <a:srgbClr val="3D9DA0"/>
                </a:solidFill>
                <a:latin typeface="Arial Narrow"/>
                <a:ea typeface="Arial Narrow"/>
                <a:cs typeface="Arial Narrow"/>
                <a:sym typeface="Arial Narrow"/>
              </a:rPr>
              <a:t>esmo@esmo.org</a:t>
            </a:r>
            <a:br>
              <a:rPr lang="en-US" sz="1600" b="0" i="0" u="none" strike="noStrike" cap="none">
                <a:solidFill>
                  <a:srgbClr val="3D9DA0"/>
                </a:solidFill>
                <a:latin typeface="Arial Narrow"/>
                <a:ea typeface="Arial Narrow"/>
                <a:cs typeface="Arial Narrow"/>
                <a:sym typeface="Arial Narrow"/>
              </a:rPr>
            </a:br>
            <a:endParaRPr sz="1600" b="0" i="0" u="none" strike="noStrike" cap="none">
              <a:solidFill>
                <a:srgbClr val="3D9DA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a:solidFill>
                  <a:srgbClr val="3D9DA0"/>
                </a:solidFill>
                <a:latin typeface="Arial Narrow"/>
                <a:ea typeface="Arial Narrow"/>
                <a:cs typeface="Arial Narrow"/>
                <a:sym typeface="Arial Narrow"/>
              </a:rPr>
              <a:t>esmo.org</a:t>
            </a:r>
            <a:endParaRPr sz="1600" b="1" i="0" u="none" strike="noStrike" cap="none">
              <a:solidFill>
                <a:srgbClr val="3D9DA0"/>
              </a:solidFill>
              <a:latin typeface="Arial Narrow"/>
              <a:ea typeface="Arial Narrow"/>
              <a:cs typeface="Arial Narrow"/>
              <a:sym typeface="Arial Narrow"/>
            </a:endParaRPr>
          </a:p>
        </p:txBody>
      </p:sp>
    </p:spTree>
    <p:extLst>
      <p:ext uri="{BB962C8B-B14F-4D97-AF65-F5344CB8AC3E}">
        <p14:creationId xmlns:p14="http://schemas.microsoft.com/office/powerpoint/2010/main" val="26963485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326D77C-C9DC-4036-BFCA-05B131CCE945}"/>
              </a:ext>
            </a:extLst>
          </p:cNvPr>
          <p:cNvSpPr>
            <a:spLocks noGrp="1"/>
          </p:cNvSpPr>
          <p:nvPr>
            <p:ph type="ftr" sz="quarter" idx="11"/>
          </p:nvPr>
        </p:nvSpPr>
        <p:spPr>
          <a:xfrm>
            <a:off x="838200" y="6356352"/>
            <a:ext cx="4114800" cy="365125"/>
          </a:xfrm>
        </p:spPr>
        <p:txBody>
          <a:bodyPr/>
          <a:lstStyle>
            <a:lvl1pPr algn="l">
              <a:defRPr>
                <a:solidFill>
                  <a:schemeClr val="bg1"/>
                </a:solidFill>
              </a:defRPr>
            </a:lvl1pPr>
          </a:lstStyle>
          <a:p>
            <a:endParaRPr lang="en-US"/>
          </a:p>
        </p:txBody>
      </p:sp>
      <p:sp>
        <p:nvSpPr>
          <p:cNvPr id="7" name="Rectangle 6">
            <a:extLst>
              <a:ext uri="{FF2B5EF4-FFF2-40B4-BE49-F238E27FC236}">
                <a16:creationId xmlns:a16="http://schemas.microsoft.com/office/drawing/2014/main" id="{EA8388AF-11BB-4DC3-D723-94E23A48C3F2}"/>
              </a:ext>
            </a:extLst>
          </p:cNvPr>
          <p:cNvSpPr/>
          <p:nvPr userDrawn="1"/>
        </p:nvSpPr>
        <p:spPr>
          <a:xfrm>
            <a:off x="0" y="1117689"/>
            <a:ext cx="12192000" cy="83511"/>
          </a:xfrm>
          <a:prstGeom prst="rect">
            <a:avLst/>
          </a:prstGeom>
          <a:solidFill>
            <a:srgbClr val="06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1" name="Title 1">
            <a:extLst>
              <a:ext uri="{FF2B5EF4-FFF2-40B4-BE49-F238E27FC236}">
                <a16:creationId xmlns:a16="http://schemas.microsoft.com/office/drawing/2014/main" id="{2ABEAE47-8F6B-AD88-DC3B-7F76D1121037}"/>
              </a:ext>
            </a:extLst>
          </p:cNvPr>
          <p:cNvSpPr>
            <a:spLocks noGrp="1"/>
          </p:cNvSpPr>
          <p:nvPr>
            <p:ph type="title"/>
          </p:nvPr>
        </p:nvSpPr>
        <p:spPr>
          <a:xfrm>
            <a:off x="301752" y="333228"/>
            <a:ext cx="11457432" cy="744008"/>
          </a:xfrm>
        </p:spPr>
        <p:txBody>
          <a:bodyPr anchor="ctr" anchorCtr="0">
            <a:normAutofit/>
          </a:bodyPr>
          <a:lstStyle>
            <a:lvl1pPr>
              <a:defRPr sz="3600"/>
            </a:lvl1pPr>
          </a:lstStyle>
          <a:p>
            <a:r>
              <a:rPr lang="en-US"/>
              <a:t>Click to edit Master title style</a:t>
            </a:r>
          </a:p>
        </p:txBody>
      </p:sp>
      <p:sp>
        <p:nvSpPr>
          <p:cNvPr id="12" name="Content Placeholder 2">
            <a:extLst>
              <a:ext uri="{FF2B5EF4-FFF2-40B4-BE49-F238E27FC236}">
                <a16:creationId xmlns:a16="http://schemas.microsoft.com/office/drawing/2014/main" id="{24681AE1-23C7-3A24-DA2E-02B12827E379}"/>
              </a:ext>
            </a:extLst>
          </p:cNvPr>
          <p:cNvSpPr>
            <a:spLocks noGrp="1"/>
          </p:cNvSpPr>
          <p:nvPr>
            <p:ph idx="1"/>
          </p:nvPr>
        </p:nvSpPr>
        <p:spPr>
          <a:xfrm>
            <a:off x="301752" y="1320803"/>
            <a:ext cx="11457432" cy="4438704"/>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3BABBFEF-4F49-8F07-8915-ADDA9E1F8D01}"/>
              </a:ext>
            </a:extLst>
          </p:cNvPr>
          <p:cNvPicPr>
            <a:picLocks noChangeAspect="1"/>
          </p:cNvPicPr>
          <p:nvPr userDrawn="1"/>
        </p:nvPicPr>
        <p:blipFill rotWithShape="1">
          <a:blip r:embed="rId2"/>
          <a:srcRect l="13910" r="882" b="4191"/>
          <a:stretch/>
        </p:blipFill>
        <p:spPr>
          <a:xfrm>
            <a:off x="-1" y="6317065"/>
            <a:ext cx="10388601" cy="540487"/>
          </a:xfrm>
          <a:prstGeom prst="rect">
            <a:avLst/>
          </a:prstGeom>
        </p:spPr>
      </p:pic>
      <p:pic>
        <p:nvPicPr>
          <p:cNvPr id="4" name="Picture 3">
            <a:extLst>
              <a:ext uri="{FF2B5EF4-FFF2-40B4-BE49-F238E27FC236}">
                <a16:creationId xmlns:a16="http://schemas.microsoft.com/office/drawing/2014/main" id="{F350A3D5-E8EC-8B73-95C9-3D24E3ACDD63}"/>
              </a:ext>
            </a:extLst>
          </p:cNvPr>
          <p:cNvPicPr>
            <a:picLocks noChangeAspect="1"/>
          </p:cNvPicPr>
          <p:nvPr userDrawn="1"/>
        </p:nvPicPr>
        <p:blipFill rotWithShape="1">
          <a:blip r:embed="rId2"/>
          <a:srcRect l="95701" r="882" b="4191"/>
          <a:stretch/>
        </p:blipFill>
        <p:spPr>
          <a:xfrm flipH="1">
            <a:off x="10388600" y="6317519"/>
            <a:ext cx="1803400" cy="540487"/>
          </a:xfrm>
          <a:prstGeom prst="rect">
            <a:avLst/>
          </a:prstGeom>
        </p:spPr>
      </p:pic>
      <p:sp>
        <p:nvSpPr>
          <p:cNvPr id="6" name="Text Placeholder 5">
            <a:extLst>
              <a:ext uri="{FF2B5EF4-FFF2-40B4-BE49-F238E27FC236}">
                <a16:creationId xmlns:a16="http://schemas.microsoft.com/office/drawing/2014/main" id="{4FB3EBF8-5669-3D2A-8664-D3BCB4AD87B4}"/>
              </a:ext>
            </a:extLst>
          </p:cNvPr>
          <p:cNvSpPr>
            <a:spLocks noGrp="1"/>
          </p:cNvSpPr>
          <p:nvPr>
            <p:ph type="body" sz="quarter" idx="12"/>
          </p:nvPr>
        </p:nvSpPr>
        <p:spPr>
          <a:xfrm>
            <a:off x="301752" y="6066286"/>
            <a:ext cx="11458800" cy="211137"/>
          </a:xfrm>
        </p:spPr>
        <p:txBody>
          <a:bodyPr anchor="b" anchorCtr="0">
            <a:noAutofit/>
          </a:bodyPr>
          <a:lstStyle>
            <a:lvl1pPr marL="0" indent="0">
              <a:buNone/>
              <a:defRPr sz="800"/>
            </a:lvl1pPr>
          </a:lstStyle>
          <a:p>
            <a:pPr lvl="0"/>
            <a:endParaRPr lang="en-GB"/>
          </a:p>
        </p:txBody>
      </p:sp>
    </p:spTree>
    <p:extLst>
      <p:ext uri="{BB962C8B-B14F-4D97-AF65-F5344CB8AC3E}">
        <p14:creationId xmlns:p14="http://schemas.microsoft.com/office/powerpoint/2010/main" val="2027920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C9D79-BE32-E440-8D9E-61C4FAAED0D4}"/>
              </a:ext>
            </a:extLst>
          </p:cNvPr>
          <p:cNvSpPr>
            <a:spLocks noGrp="1"/>
          </p:cNvSpPr>
          <p:nvPr>
            <p:ph type="title" hasCustomPrompt="1"/>
          </p:nvPr>
        </p:nvSpPr>
        <p:spPr>
          <a:xfrm>
            <a:off x="266002" y="-134695"/>
            <a:ext cx="10467191" cy="1325563"/>
          </a:xfr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DB8843EF-E5BA-6C4F-8A29-F1F49B7597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BBDF6DF-6078-CC4C-8573-C5C4334C2D09}"/>
              </a:ext>
            </a:extLst>
          </p:cNvPr>
          <p:cNvSpPr>
            <a:spLocks noGrp="1"/>
          </p:cNvSpPr>
          <p:nvPr>
            <p:ph type="sldNum" sz="quarter" idx="10"/>
          </p:nvPr>
        </p:nvSpPr>
        <p:spPr/>
        <p:txBody>
          <a:bodyPr/>
          <a:lstStyle/>
          <a:p>
            <a:fld id="{6361B221-7A2F-B642-A30C-08C6276034EC}" type="slidenum">
              <a:rPr lang="en-US" smtClean="0"/>
              <a:pPr/>
              <a:t>‹#›</a:t>
            </a:fld>
            <a:endParaRPr lang="en-US" dirty="0"/>
          </a:p>
        </p:txBody>
      </p:sp>
    </p:spTree>
    <p:extLst>
      <p:ext uri="{BB962C8B-B14F-4D97-AF65-F5344CB8AC3E}">
        <p14:creationId xmlns:p14="http://schemas.microsoft.com/office/powerpoint/2010/main" val="151746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D6A-A399-464D-A5EE-2D65E950D528}"/>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0ADD0E8-A2B9-5E4A-9465-579EE1C1115A}"/>
              </a:ext>
            </a:extLst>
          </p:cNvPr>
          <p:cNvSpPr>
            <a:spLocks noGrp="1"/>
          </p:cNvSpPr>
          <p:nvPr>
            <p:ph sz="half" idx="1"/>
          </p:nvPr>
        </p:nvSpPr>
        <p:spPr>
          <a:xfrm>
            <a:off x="838200" y="162913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64DB30-6EEB-C446-8C7D-DEE402FD64A6}"/>
              </a:ext>
            </a:extLst>
          </p:cNvPr>
          <p:cNvSpPr>
            <a:spLocks noGrp="1"/>
          </p:cNvSpPr>
          <p:nvPr>
            <p:ph sz="half" idx="2"/>
          </p:nvPr>
        </p:nvSpPr>
        <p:spPr>
          <a:xfrm>
            <a:off x="6172200" y="162913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72621F08-E979-D347-95E6-FB5BAD363737}"/>
              </a:ext>
            </a:extLst>
          </p:cNvPr>
          <p:cNvSpPr>
            <a:spLocks noGrp="1"/>
          </p:cNvSpPr>
          <p:nvPr>
            <p:ph type="sldNum" sz="quarter" idx="10"/>
          </p:nvPr>
        </p:nvSpPr>
        <p:spPr/>
        <p:txBody>
          <a:bodyPr/>
          <a:lstStyle/>
          <a:p>
            <a:fld id="{6361B221-7A2F-B642-A30C-08C6276034EC}" type="slidenum">
              <a:rPr lang="en-US" smtClean="0"/>
              <a:pPr/>
              <a:t>‹#›</a:t>
            </a:fld>
            <a:endParaRPr lang="en-US" dirty="0"/>
          </a:p>
        </p:txBody>
      </p:sp>
    </p:spTree>
    <p:extLst>
      <p:ext uri="{BB962C8B-B14F-4D97-AF65-F5344CB8AC3E}">
        <p14:creationId xmlns:p14="http://schemas.microsoft.com/office/powerpoint/2010/main" val="90918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E62C6-82B4-4441-A42F-DE146D4E4BA5}"/>
              </a:ext>
            </a:extLst>
          </p:cNvPr>
          <p:cNvSpPr>
            <a:spLocks noGrp="1"/>
          </p:cNvSpPr>
          <p:nvPr>
            <p:ph type="title" hasCustomPrompt="1"/>
          </p:nvPr>
        </p:nvSpPr>
        <p:spPr/>
        <p:txBody>
          <a:bodyPr>
            <a:normAutofit/>
          </a:bodyPr>
          <a:lstStyle>
            <a:lvl1pPr>
              <a:defRPr sz="3600"/>
            </a:lvl1pPr>
          </a:lstStyle>
          <a:p>
            <a:r>
              <a:rPr lang="en-US" dirty="0"/>
              <a:t>CLICK TO EDIT MASTER TITLE STYLE</a:t>
            </a:r>
          </a:p>
        </p:txBody>
      </p:sp>
      <p:sp>
        <p:nvSpPr>
          <p:cNvPr id="6" name="Slide Number Placeholder 5">
            <a:extLst>
              <a:ext uri="{FF2B5EF4-FFF2-40B4-BE49-F238E27FC236}">
                <a16:creationId xmlns:a16="http://schemas.microsoft.com/office/drawing/2014/main" id="{ED8B08F3-3272-0947-8A7B-A9A058C82837}"/>
              </a:ext>
            </a:extLst>
          </p:cNvPr>
          <p:cNvSpPr>
            <a:spLocks noGrp="1"/>
          </p:cNvSpPr>
          <p:nvPr>
            <p:ph type="sldNum" sz="quarter" idx="10"/>
          </p:nvPr>
        </p:nvSpPr>
        <p:spPr/>
        <p:txBody>
          <a:bodyPr/>
          <a:lstStyle/>
          <a:p>
            <a:fld id="{6361B221-7A2F-B642-A30C-08C6276034EC}" type="slidenum">
              <a:rPr lang="en-US" smtClean="0"/>
              <a:pPr/>
              <a:t>‹#›</a:t>
            </a:fld>
            <a:endParaRPr lang="en-US" dirty="0"/>
          </a:p>
        </p:txBody>
      </p:sp>
    </p:spTree>
    <p:extLst>
      <p:ext uri="{BB962C8B-B14F-4D97-AF65-F5344CB8AC3E}">
        <p14:creationId xmlns:p14="http://schemas.microsoft.com/office/powerpoint/2010/main" val="4071424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EED6E6-A29B-C941-AABD-3BA21F137A62}"/>
              </a:ext>
            </a:extLst>
          </p:cNvPr>
          <p:cNvSpPr>
            <a:spLocks noGrp="1"/>
          </p:cNvSpPr>
          <p:nvPr>
            <p:ph type="title" hasCustomPrompt="1"/>
          </p:nvPr>
        </p:nvSpPr>
        <p:spPr/>
        <p:txBody>
          <a:bodyPr>
            <a:normAutofit/>
          </a:bodyPr>
          <a:lstStyle>
            <a:lvl1pPr>
              <a:defRPr sz="3600"/>
            </a:lvl1pPr>
          </a:lstStyle>
          <a:p>
            <a:r>
              <a:rPr lang="en-US" dirty="0"/>
              <a:t>CLICK TO EDIT MASTER TITLE STYLE</a:t>
            </a:r>
          </a:p>
        </p:txBody>
      </p:sp>
      <p:sp>
        <p:nvSpPr>
          <p:cNvPr id="6" name="Slide Number Placeholder 5">
            <a:extLst>
              <a:ext uri="{FF2B5EF4-FFF2-40B4-BE49-F238E27FC236}">
                <a16:creationId xmlns:a16="http://schemas.microsoft.com/office/drawing/2014/main" id="{5A1497BC-D4E2-FD4B-9587-17D862749362}"/>
              </a:ext>
            </a:extLst>
          </p:cNvPr>
          <p:cNvSpPr>
            <a:spLocks noGrp="1"/>
          </p:cNvSpPr>
          <p:nvPr>
            <p:ph type="sldNum" sz="quarter" idx="10"/>
          </p:nvPr>
        </p:nvSpPr>
        <p:spPr/>
        <p:txBody>
          <a:bodyPr/>
          <a:lstStyle/>
          <a:p>
            <a:fld id="{6361B221-7A2F-B642-A30C-08C6276034EC}" type="slidenum">
              <a:rPr lang="en-US" smtClean="0"/>
              <a:pPr/>
              <a:t>‹#›</a:t>
            </a:fld>
            <a:endParaRPr lang="en-US" dirty="0"/>
          </a:p>
        </p:txBody>
      </p:sp>
    </p:spTree>
    <p:extLst>
      <p:ext uri="{BB962C8B-B14F-4D97-AF65-F5344CB8AC3E}">
        <p14:creationId xmlns:p14="http://schemas.microsoft.com/office/powerpoint/2010/main" val="216749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7" name="Tabla 11">
            <a:extLst>
              <a:ext uri="{FF2B5EF4-FFF2-40B4-BE49-F238E27FC236}">
                <a16:creationId xmlns:a16="http://schemas.microsoft.com/office/drawing/2014/main" id="{614D70E0-2C97-4592-9DD0-404ACA2BAA76}"/>
              </a:ext>
            </a:extLst>
          </p:cNvPr>
          <p:cNvGraphicFramePr>
            <a:graphicFrameLocks noGrp="1"/>
          </p:cNvGraphicFramePr>
          <p:nvPr userDrawn="1">
            <p:extLst>
              <p:ext uri="{D42A27DB-BD31-4B8C-83A1-F6EECF244321}">
                <p14:modId xmlns:p14="http://schemas.microsoft.com/office/powerpoint/2010/main" val="1542378965"/>
              </p:ext>
            </p:extLst>
          </p:nvPr>
        </p:nvGraphicFramePr>
        <p:xfrm>
          <a:off x="2" y="2300271"/>
          <a:ext cx="12191999" cy="2044685"/>
        </p:xfrm>
        <a:graphic>
          <a:graphicData uri="http://schemas.openxmlformats.org/drawingml/2006/table">
            <a:tbl>
              <a:tblPr/>
              <a:tblGrid>
                <a:gridCol w="12191999">
                  <a:extLst>
                    <a:ext uri="{9D8B030D-6E8A-4147-A177-3AD203B41FA5}">
                      <a16:colId xmlns:a16="http://schemas.microsoft.com/office/drawing/2014/main" val="3218563217"/>
                    </a:ext>
                  </a:extLst>
                </a:gridCol>
              </a:tblGrid>
              <a:tr h="2044685">
                <a:tc>
                  <a:txBody>
                    <a:bodyPr/>
                    <a:lstStyle/>
                    <a:p>
                      <a:pPr algn="ctr"/>
                      <a:endParaRPr lang="es-ES" sz="4300" b="1" kern="1200" dirty="0">
                        <a:solidFill>
                          <a:schemeClr val="bg1"/>
                        </a:solidFill>
                        <a:effectLst/>
                        <a:latin typeface="+mn-lt"/>
                        <a:ea typeface="+mn-ea"/>
                        <a:cs typeface="+mn-cs"/>
                      </a:endParaRPr>
                    </a:p>
                  </a:txBody>
                  <a:tcPr marL="63500" marR="63500" marT="0" marB="0" anchor="ctr">
                    <a:lnL>
                      <a:noFill/>
                    </a:lnL>
                    <a:lnR>
                      <a:noFill/>
                    </a:lnR>
                    <a:lnT>
                      <a:noFill/>
                    </a:lnT>
                    <a:lnB>
                      <a:noFill/>
                    </a:lnB>
                    <a:gradFill>
                      <a:gsLst>
                        <a:gs pos="0">
                          <a:srgbClr val="1D6E97"/>
                        </a:gs>
                        <a:gs pos="100000">
                          <a:srgbClr val="2489B9"/>
                        </a:gs>
                      </a:gsLst>
                      <a:lin ang="5400000" scaled="1"/>
                    </a:gradFill>
                  </a:tcPr>
                </a:tc>
                <a:extLst>
                  <a:ext uri="{0D108BD9-81ED-4DB2-BD59-A6C34878D82A}">
                    <a16:rowId xmlns:a16="http://schemas.microsoft.com/office/drawing/2014/main" val="4252701523"/>
                  </a:ext>
                </a:extLst>
              </a:tr>
            </a:tbl>
          </a:graphicData>
        </a:graphic>
      </p:graphicFrame>
      <p:sp>
        <p:nvSpPr>
          <p:cNvPr id="2" name="Title 1">
            <a:extLst>
              <a:ext uri="{FF2B5EF4-FFF2-40B4-BE49-F238E27FC236}">
                <a16:creationId xmlns:a16="http://schemas.microsoft.com/office/drawing/2014/main" id="{A4CA0BDD-9073-4974-83BB-83C4F3132649}"/>
              </a:ext>
            </a:extLst>
          </p:cNvPr>
          <p:cNvSpPr>
            <a:spLocks noGrp="1"/>
          </p:cNvSpPr>
          <p:nvPr>
            <p:ph type="ctrTitle"/>
          </p:nvPr>
        </p:nvSpPr>
        <p:spPr>
          <a:xfrm>
            <a:off x="1066800" y="2300271"/>
            <a:ext cx="10058400" cy="2044685"/>
          </a:xfrm>
        </p:spPr>
        <p:txBody>
          <a:bodyPr anchor="ctr">
            <a:normAutofit/>
          </a:bodyPr>
          <a:lstStyle>
            <a:lvl1pPr algn="ctr">
              <a:defRPr sz="4267">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2E07B577-DAA7-4C17-93BD-62E698E4E790}"/>
              </a:ext>
            </a:extLst>
          </p:cNvPr>
          <p:cNvSpPr>
            <a:spLocks noGrp="1"/>
          </p:cNvSpPr>
          <p:nvPr>
            <p:ph type="subTitle" idx="1"/>
          </p:nvPr>
        </p:nvSpPr>
        <p:spPr>
          <a:xfrm>
            <a:off x="1066800" y="4687871"/>
            <a:ext cx="10058400" cy="1540387"/>
          </a:xfrm>
        </p:spPr>
        <p:txBody>
          <a:bodyPr>
            <a:normAutofit/>
          </a:bodyPr>
          <a:lstStyle>
            <a:lvl1pPr marL="0" indent="0" algn="ctr">
              <a:buNone/>
              <a:defRPr sz="2400">
                <a:solidFill>
                  <a:schemeClr val="accent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endParaRPr lang="en-GB" dirty="0"/>
          </a:p>
        </p:txBody>
      </p:sp>
      <p:pic>
        <p:nvPicPr>
          <p:cNvPr id="8" name="Picture 2">
            <a:extLst>
              <a:ext uri="{FF2B5EF4-FFF2-40B4-BE49-F238E27FC236}">
                <a16:creationId xmlns:a16="http://schemas.microsoft.com/office/drawing/2014/main" id="{C3955F89-7ECE-4A16-8BA7-4F864130346D}"/>
              </a:ext>
            </a:extLst>
          </p:cNvPr>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215405" y="641612"/>
            <a:ext cx="2968701" cy="62947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EB837FB-1823-49B9-B09F-BF5D4C09739A}"/>
              </a:ext>
            </a:extLst>
          </p:cNvPr>
          <p:cNvGrpSpPr/>
          <p:nvPr userDrawn="1"/>
        </p:nvGrpSpPr>
        <p:grpSpPr>
          <a:xfrm>
            <a:off x="3218739" y="310834"/>
            <a:ext cx="8664375" cy="1136579"/>
            <a:chOff x="3088964" y="260164"/>
            <a:chExt cx="8814727" cy="1156301"/>
          </a:xfrm>
        </p:grpSpPr>
        <p:pic>
          <p:nvPicPr>
            <p:cNvPr id="10" name="Imagen 12">
              <a:extLst>
                <a:ext uri="{FF2B5EF4-FFF2-40B4-BE49-F238E27FC236}">
                  <a16:creationId xmlns:a16="http://schemas.microsoft.com/office/drawing/2014/main" id="{E1618242-DAF7-4841-A50E-3A1ABE650B18}"/>
                </a:ext>
              </a:extLst>
            </p:cNvPr>
            <p:cNvPicPr>
              <a:picLocks noChangeAspect="1"/>
            </p:cNvPicPr>
            <p:nvPr/>
          </p:nvPicPr>
          <p:blipFill>
            <a:blip r:embed="rId4"/>
            <a:stretch>
              <a:fillRect/>
            </a:stretch>
          </p:blipFill>
          <p:spPr>
            <a:xfrm>
              <a:off x="5214783" y="260164"/>
              <a:ext cx="2932460" cy="1134616"/>
            </a:xfrm>
            <a:prstGeom prst="rect">
              <a:avLst/>
            </a:prstGeom>
          </p:spPr>
        </p:pic>
        <p:pic>
          <p:nvPicPr>
            <p:cNvPr id="11" name="Picture 5" descr="pasted-image.tiff">
              <a:extLst>
                <a:ext uri="{FF2B5EF4-FFF2-40B4-BE49-F238E27FC236}">
                  <a16:creationId xmlns:a16="http://schemas.microsoft.com/office/drawing/2014/main" id="{FDD256A8-7220-4077-9EF6-8678F1792516}"/>
                </a:ext>
              </a:extLst>
            </p:cNvPr>
            <p:cNvPicPr>
              <a:picLocks noChangeAspect="1"/>
            </p:cNvPicPr>
            <p:nvPr/>
          </p:nvPicPr>
          <p:blipFill>
            <a:blip r:embed="rId5" cstate="print">
              <a:extLst>
                <a:ext uri="{28A0092B-C50C-407E-A947-70E740481C1C}">
                  <a14:useLocalDpi xmlns:a14="http://schemas.microsoft.com/office/drawing/2010/main"/>
                </a:ext>
              </a:extLst>
            </a:blip>
            <a:srcRect t="4733" b="2597"/>
            <a:stretch>
              <a:fillRect/>
            </a:stretch>
          </p:blipFill>
          <p:spPr bwMode="auto">
            <a:xfrm>
              <a:off x="8095562" y="295796"/>
              <a:ext cx="2076331" cy="112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6" descr="pasted-image.tiff">
              <a:extLst>
                <a:ext uri="{FF2B5EF4-FFF2-40B4-BE49-F238E27FC236}">
                  <a16:creationId xmlns:a16="http://schemas.microsoft.com/office/drawing/2014/main" id="{C146445E-4F74-4AFC-B6A3-76548B0F4EF5}"/>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88964" y="297510"/>
              <a:ext cx="2096588" cy="111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4" descr="https://encrypted-tbn2.google.com/images?q=tbn:ANd9GcQIzKGw2x1Wt0GSP3xdJtS7SaKVV_oAWOg8NH2OepxBSy7pwWqGtw">
              <a:extLst>
                <a:ext uri="{FF2B5EF4-FFF2-40B4-BE49-F238E27FC236}">
                  <a16:creationId xmlns:a16="http://schemas.microsoft.com/office/drawing/2014/main" id="{2A85A49C-897D-4B71-AE6B-EBCDB11CD0A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526922" y="316091"/>
              <a:ext cx="1376769" cy="102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5363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374DD-C738-46C4-8C9A-857702B491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78957E-0C29-4F9D-97C8-3B274D122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678D906-3189-4589-8ADD-9A886AAF0793}"/>
              </a:ext>
            </a:extLst>
          </p:cNvPr>
          <p:cNvSpPr>
            <a:spLocks noGrp="1"/>
          </p:cNvSpPr>
          <p:nvPr>
            <p:ph type="body" sz="quarter" idx="10"/>
          </p:nvPr>
        </p:nvSpPr>
        <p:spPr>
          <a:xfrm>
            <a:off x="232833" y="6476179"/>
            <a:ext cx="10077928" cy="288687"/>
          </a:xfrm>
        </p:spPr>
        <p:txBody>
          <a:bodyPr lIns="0" tIns="0" rIns="0" bIns="0">
            <a:noAutofit/>
          </a:bodyPr>
          <a:lstStyle>
            <a:lvl1pPr marL="0" indent="0">
              <a:spcBef>
                <a:spcPts val="0"/>
              </a:spcBef>
              <a:buNone/>
              <a:defRPr sz="867">
                <a:solidFill>
                  <a:schemeClr val="tx2"/>
                </a:solidFill>
              </a:defRPr>
            </a:lvl1pPr>
            <a:lvl2pPr marL="609585" indent="0">
              <a:spcBef>
                <a:spcPts val="0"/>
              </a:spcBef>
              <a:buNone/>
              <a:defRPr sz="867"/>
            </a:lvl2pPr>
            <a:lvl3pPr>
              <a:spcBef>
                <a:spcPts val="0"/>
              </a:spcBef>
              <a:defRPr sz="867"/>
            </a:lvl3pPr>
            <a:lvl4pPr>
              <a:spcBef>
                <a:spcPts val="0"/>
              </a:spcBef>
              <a:defRPr sz="867"/>
            </a:lvl4pPr>
            <a:lvl5pPr>
              <a:spcBef>
                <a:spcPts val="0"/>
              </a:spcBef>
              <a:defRPr sz="867"/>
            </a:lvl5pPr>
          </a:lstStyle>
          <a:p>
            <a:pPr lvl="0"/>
            <a:r>
              <a:rPr lang="en-US" dirty="0"/>
              <a:t>Click to edit Master text styles</a:t>
            </a:r>
          </a:p>
        </p:txBody>
      </p:sp>
    </p:spTree>
    <p:extLst>
      <p:ext uri="{BB962C8B-B14F-4D97-AF65-F5344CB8AC3E}">
        <p14:creationId xmlns:p14="http://schemas.microsoft.com/office/powerpoint/2010/main" val="1314278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with bottom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374DD-C738-46C4-8C9A-857702B4914B}"/>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D678D906-3189-4589-8ADD-9A886AAF0793}"/>
              </a:ext>
            </a:extLst>
          </p:cNvPr>
          <p:cNvSpPr>
            <a:spLocks noGrp="1"/>
          </p:cNvSpPr>
          <p:nvPr>
            <p:ph type="body" sz="quarter" idx="10"/>
          </p:nvPr>
        </p:nvSpPr>
        <p:spPr>
          <a:xfrm>
            <a:off x="232833" y="6476179"/>
            <a:ext cx="10077928" cy="288687"/>
          </a:xfrm>
        </p:spPr>
        <p:txBody>
          <a:bodyPr lIns="0" tIns="0" rIns="0" bIns="0">
            <a:noAutofit/>
          </a:bodyPr>
          <a:lstStyle>
            <a:lvl1pPr marL="0" indent="0">
              <a:spcBef>
                <a:spcPts val="0"/>
              </a:spcBef>
              <a:buNone/>
              <a:defRPr sz="867">
                <a:solidFill>
                  <a:schemeClr val="tx2"/>
                </a:solidFill>
              </a:defRPr>
            </a:lvl1pPr>
            <a:lvl2pPr marL="609585" indent="0">
              <a:spcBef>
                <a:spcPts val="0"/>
              </a:spcBef>
              <a:buNone/>
              <a:defRPr sz="867"/>
            </a:lvl2pPr>
            <a:lvl3pPr>
              <a:spcBef>
                <a:spcPts val="0"/>
              </a:spcBef>
              <a:defRPr sz="867"/>
            </a:lvl3pPr>
            <a:lvl4pPr>
              <a:spcBef>
                <a:spcPts val="0"/>
              </a:spcBef>
              <a:defRPr sz="867"/>
            </a:lvl4pPr>
            <a:lvl5pPr>
              <a:spcBef>
                <a:spcPts val="0"/>
              </a:spcBef>
              <a:defRPr sz="867"/>
            </a:lvl5pPr>
          </a:lstStyle>
          <a:p>
            <a:pPr lvl="0"/>
            <a:r>
              <a:rPr lang="en-US" dirty="0"/>
              <a:t>Click to edit Master text styles</a:t>
            </a:r>
          </a:p>
        </p:txBody>
      </p:sp>
    </p:spTree>
    <p:extLst>
      <p:ext uri="{BB962C8B-B14F-4D97-AF65-F5344CB8AC3E}">
        <p14:creationId xmlns:p14="http://schemas.microsoft.com/office/powerpoint/2010/main" val="73828925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5717C-2F6D-4199-ACEE-F99713D89972}"/>
              </a:ext>
            </a:extLst>
          </p:cNvPr>
          <p:cNvSpPr>
            <a:spLocks noGrp="1"/>
          </p:cNvSpPr>
          <p:nvPr>
            <p:ph type="title"/>
          </p:nvPr>
        </p:nvSpPr>
        <p:spPr/>
        <p:txBody>
          <a:bodyPr/>
          <a:lstStyle/>
          <a:p>
            <a:r>
              <a:rPr lang="en-US"/>
              <a:t>Click to edit Master title style</a:t>
            </a:r>
            <a:endParaRPr lang="en-GB"/>
          </a:p>
        </p:txBody>
      </p:sp>
      <p:sp>
        <p:nvSpPr>
          <p:cNvPr id="6" name="Text Placeholder 7">
            <a:extLst>
              <a:ext uri="{FF2B5EF4-FFF2-40B4-BE49-F238E27FC236}">
                <a16:creationId xmlns:a16="http://schemas.microsoft.com/office/drawing/2014/main" id="{5F576A39-4DD9-4BEC-AF80-03126E885A47}"/>
              </a:ext>
            </a:extLst>
          </p:cNvPr>
          <p:cNvSpPr>
            <a:spLocks noGrp="1"/>
          </p:cNvSpPr>
          <p:nvPr>
            <p:ph type="body" sz="quarter" idx="10"/>
          </p:nvPr>
        </p:nvSpPr>
        <p:spPr>
          <a:xfrm>
            <a:off x="232833" y="6476179"/>
            <a:ext cx="10077928" cy="288687"/>
          </a:xfrm>
        </p:spPr>
        <p:txBody>
          <a:bodyPr lIns="0" tIns="0" rIns="0" bIns="0">
            <a:noAutofit/>
          </a:bodyPr>
          <a:lstStyle>
            <a:lvl1pPr marL="0" indent="0">
              <a:spcBef>
                <a:spcPts val="0"/>
              </a:spcBef>
              <a:buNone/>
              <a:defRPr sz="867">
                <a:solidFill>
                  <a:schemeClr val="tx2"/>
                </a:solidFill>
              </a:defRPr>
            </a:lvl1pPr>
            <a:lvl2pPr marL="609585" indent="0">
              <a:spcBef>
                <a:spcPts val="0"/>
              </a:spcBef>
              <a:buNone/>
              <a:defRPr sz="867"/>
            </a:lvl2pPr>
            <a:lvl3pPr>
              <a:spcBef>
                <a:spcPts val="0"/>
              </a:spcBef>
              <a:defRPr sz="867"/>
            </a:lvl3pPr>
            <a:lvl4pPr>
              <a:spcBef>
                <a:spcPts val="0"/>
              </a:spcBef>
              <a:defRPr sz="867"/>
            </a:lvl4pPr>
            <a:lvl5pPr>
              <a:spcBef>
                <a:spcPts val="0"/>
              </a:spcBef>
              <a:defRPr sz="867"/>
            </a:lvl5pPr>
          </a:lstStyle>
          <a:p>
            <a:pPr lvl="0"/>
            <a:r>
              <a:rPr lang="en-US" dirty="0"/>
              <a:t>Click to edit Master text styles</a:t>
            </a:r>
          </a:p>
        </p:txBody>
      </p:sp>
    </p:spTree>
    <p:extLst>
      <p:ext uri="{BB962C8B-B14F-4D97-AF65-F5344CB8AC3E}">
        <p14:creationId xmlns:p14="http://schemas.microsoft.com/office/powerpoint/2010/main" val="235656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only">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5F576A39-4DD9-4BEC-AF80-03126E885A47}"/>
              </a:ext>
            </a:extLst>
          </p:cNvPr>
          <p:cNvSpPr>
            <a:spLocks noGrp="1"/>
          </p:cNvSpPr>
          <p:nvPr>
            <p:ph type="body" sz="quarter" idx="10"/>
          </p:nvPr>
        </p:nvSpPr>
        <p:spPr>
          <a:xfrm>
            <a:off x="232833" y="6476179"/>
            <a:ext cx="10077928" cy="288687"/>
          </a:xfrm>
        </p:spPr>
        <p:txBody>
          <a:bodyPr lIns="0" tIns="0" rIns="0" bIns="0">
            <a:noAutofit/>
          </a:bodyPr>
          <a:lstStyle>
            <a:lvl1pPr marL="0" indent="0">
              <a:spcBef>
                <a:spcPts val="0"/>
              </a:spcBef>
              <a:buNone/>
              <a:defRPr sz="867">
                <a:solidFill>
                  <a:schemeClr val="tx2"/>
                </a:solidFill>
              </a:defRPr>
            </a:lvl1pPr>
            <a:lvl2pPr marL="609585" indent="0">
              <a:spcBef>
                <a:spcPts val="0"/>
              </a:spcBef>
              <a:buNone/>
              <a:defRPr sz="867"/>
            </a:lvl2pPr>
            <a:lvl3pPr>
              <a:spcBef>
                <a:spcPts val="0"/>
              </a:spcBef>
              <a:defRPr sz="867"/>
            </a:lvl3pPr>
            <a:lvl4pPr>
              <a:spcBef>
                <a:spcPts val="0"/>
              </a:spcBef>
              <a:defRPr sz="867"/>
            </a:lvl4pPr>
            <a:lvl5pPr>
              <a:spcBef>
                <a:spcPts val="0"/>
              </a:spcBef>
              <a:defRPr sz="867"/>
            </a:lvl5pPr>
          </a:lstStyle>
          <a:p>
            <a:pPr lvl="0"/>
            <a:r>
              <a:rPr lang="en-US" dirty="0"/>
              <a:t>Click to edit Master text styles</a:t>
            </a:r>
          </a:p>
        </p:txBody>
      </p:sp>
    </p:spTree>
    <p:extLst>
      <p:ext uri="{BB962C8B-B14F-4D97-AF65-F5344CB8AC3E}">
        <p14:creationId xmlns:p14="http://schemas.microsoft.com/office/powerpoint/2010/main" val="4078518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9" y="423280"/>
            <a:ext cx="11376025" cy="462547"/>
          </a:xfrm>
        </p:spPr>
        <p:txBody>
          <a:bodyPr>
            <a:normAutofit/>
          </a:bodyPr>
          <a:lstStyle>
            <a:lvl1pPr>
              <a:lnSpc>
                <a:spcPct val="90000"/>
              </a:lnSpc>
              <a:defRPr sz="3200"/>
            </a:lvl1pPr>
          </a:lstStyle>
          <a:p>
            <a:r>
              <a:rPr lang="en-US"/>
              <a:t>Click to enter title here</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7"/>
            <a:ext cx="7950921" cy="657225"/>
          </a:xfrm>
        </p:spPr>
        <p:txBody>
          <a:bodyPr lIns="0" anchor="b" anchorCtr="0">
            <a:noAutofit/>
          </a:bodyPr>
          <a:lstStyle>
            <a:lvl1pPr marL="0" indent="0">
              <a:spcAft>
                <a:spcPts val="0"/>
              </a:spcAft>
              <a:buNone/>
              <a:defRPr sz="800"/>
            </a:lvl1pPr>
          </a:lstStyle>
          <a:p>
            <a:pPr lvl="0"/>
            <a:r>
              <a:rPr lang="en-US"/>
              <a:t>Footnotes</a:t>
            </a:r>
          </a:p>
        </p:txBody>
      </p:sp>
      <p:sp>
        <p:nvSpPr>
          <p:cNvPr id="5" name="Date Placeholder 6">
            <a:extLst>
              <a:ext uri="{FF2B5EF4-FFF2-40B4-BE49-F238E27FC236}">
                <a16:creationId xmlns:a16="http://schemas.microsoft.com/office/drawing/2014/main" id="{FC17C284-B7DC-49F4-88ED-A07A2D938E3F}"/>
              </a:ext>
            </a:extLst>
          </p:cNvPr>
          <p:cNvSpPr txBox="1">
            <a:spLocks/>
          </p:cNvSpPr>
          <p:nvPr userDrawn="1"/>
        </p:nvSpPr>
        <p:spPr>
          <a:xfrm>
            <a:off x="8512233" y="6242341"/>
            <a:ext cx="3017520" cy="564200"/>
          </a:xfrm>
          <a:prstGeom prst="rect">
            <a:avLst/>
          </a:prstGeom>
        </p:spPr>
        <p:txBody>
          <a:bodyPr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dirty="0"/>
              <a:t>Veeva ID: Z4-44398| Date of preparation: May 2022</a:t>
            </a:r>
          </a:p>
          <a:p>
            <a:pPr algn="r"/>
            <a:r>
              <a:rPr lang="en-GB" sz="800" dirty="0">
                <a:solidFill>
                  <a:srgbClr val="3F4444"/>
                </a:solidFill>
              </a:rPr>
              <a:t>Internal use only. Not for further distribution</a:t>
            </a:r>
            <a:br>
              <a:rPr lang="en-GB" sz="800" dirty="0">
                <a:solidFill>
                  <a:srgbClr val="3F4444"/>
                </a:solidFill>
              </a:rPr>
            </a:br>
            <a:r>
              <a:rPr lang="en-GB" sz="800" dirty="0">
                <a:solidFill>
                  <a:srgbClr val="3F4444"/>
                </a:solidFill>
              </a:rPr>
              <a:t>Proprietary and confidential ©AstraZeneca 2022</a:t>
            </a:r>
            <a:br>
              <a:rPr lang="en-GB" sz="800" dirty="0">
                <a:solidFill>
                  <a:srgbClr val="3F4444"/>
                </a:solidFill>
              </a:rPr>
            </a:br>
            <a:r>
              <a:rPr lang="en-GB" sz="800" dirty="0">
                <a:solidFill>
                  <a:srgbClr val="3F4444"/>
                </a:solidFill>
              </a:rPr>
              <a:t>This advisory board has been organized and funded by AstraZeneca</a:t>
            </a:r>
            <a:endParaRPr lang="en-US" sz="800" dirty="0"/>
          </a:p>
        </p:txBody>
      </p:sp>
    </p:spTree>
    <p:custDataLst>
      <p:tags r:id="rId1"/>
    </p:custDataLst>
    <p:extLst>
      <p:ext uri="{BB962C8B-B14F-4D97-AF65-F5344CB8AC3E}">
        <p14:creationId xmlns:p14="http://schemas.microsoft.com/office/powerpoint/2010/main" val="2256282128"/>
      </p:ext>
    </p:extLst>
  </p:cSld>
  <p:clrMapOvr>
    <a:masterClrMapping/>
  </p:clrMapOvr>
  <p:extLst>
    <p:ext uri="{DCECCB84-F9BA-43D5-87BE-67443E8EF086}">
      <p15:sldGuideLst xmlns:p15="http://schemas.microsoft.com/office/powerpoint/2012/main">
        <p15:guide id="6" pos="3840">
          <p15:clr>
            <a:srgbClr val="C35EA4"/>
          </p15:clr>
        </p15:guide>
        <p15:guide id="12" orient="horz" pos="913">
          <p15:clr>
            <a:srgbClr val="C35EA4"/>
          </p15:clr>
        </p15:guide>
        <p15:guide id="13" orient="horz" pos="709">
          <p15:clr>
            <a:srgbClr val="C35EA4"/>
          </p15:clr>
        </p15:guide>
        <p15:guide id="14" orient="horz" pos="482">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3233" y="3395816"/>
            <a:ext cx="10731577" cy="1187451"/>
          </a:xfrm>
        </p:spPr>
        <p:txBody>
          <a:bodyPr/>
          <a:lstStyle>
            <a:lvl1pPr marL="0" indent="0" algn="l">
              <a:buNone/>
              <a:defRPr sz="1867">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sp>
        <p:nvSpPr>
          <p:cNvPr id="2" name="Title 1"/>
          <p:cNvSpPr>
            <a:spLocks noGrp="1"/>
          </p:cNvSpPr>
          <p:nvPr>
            <p:ph type="ctrTitle"/>
          </p:nvPr>
        </p:nvSpPr>
        <p:spPr>
          <a:xfrm>
            <a:off x="773233" y="1414030"/>
            <a:ext cx="10731577" cy="1782645"/>
          </a:xfrm>
        </p:spPr>
        <p:txBody>
          <a:bodyPr/>
          <a:lstStyle>
            <a:lvl1pPr algn="l">
              <a:defRPr>
                <a:solidFill>
                  <a:schemeClr val="tx1"/>
                </a:solidFill>
              </a:defRPr>
            </a:lvl1pPr>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BBDBBBC7-BFF6-46AD-A4F1-2E73C220BA6A}"/>
              </a:ext>
            </a:extLst>
          </p:cNvPr>
          <p:cNvSpPr>
            <a:spLocks noGrp="1"/>
          </p:cNvSpPr>
          <p:nvPr>
            <p:ph type="body" sz="quarter" idx="10" hasCustomPrompt="1"/>
          </p:nvPr>
        </p:nvSpPr>
        <p:spPr>
          <a:xfrm>
            <a:off x="773233" y="4782408"/>
            <a:ext cx="10731577" cy="661563"/>
          </a:xfrm>
        </p:spPr>
        <p:txBody>
          <a:bodyPr/>
          <a:lstStyle>
            <a:lvl1pPr marL="0" indent="0">
              <a:buNone/>
              <a:defRPr sz="933"/>
            </a:lvl1pPr>
          </a:lstStyle>
          <a:p>
            <a:pPr lvl="0"/>
            <a:r>
              <a:rPr lang="en-US" dirty="0"/>
              <a:t>Click to edit Master text styles</a:t>
            </a:r>
          </a:p>
        </p:txBody>
      </p:sp>
      <p:pic>
        <p:nvPicPr>
          <p:cNvPr id="6" name="Picture 5">
            <a:extLst>
              <a:ext uri="{FF2B5EF4-FFF2-40B4-BE49-F238E27FC236}">
                <a16:creationId xmlns:a16="http://schemas.microsoft.com/office/drawing/2014/main" id="{5A06E548-493A-4C13-9723-2CE5862569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63261"/>
          </a:xfrm>
          <a:prstGeom prst="rect">
            <a:avLst/>
          </a:prstGeom>
        </p:spPr>
      </p:pic>
    </p:spTree>
    <p:extLst>
      <p:ext uri="{BB962C8B-B14F-4D97-AF65-F5344CB8AC3E}">
        <p14:creationId xmlns:p14="http://schemas.microsoft.com/office/powerpoint/2010/main" val="216853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1800" y="1495720"/>
            <a:ext cx="11328400" cy="4198069"/>
          </a:xfrm>
        </p:spPr>
        <p:txBody>
          <a:bodyPr/>
          <a:lstStyle>
            <a:lvl1pPr marL="237061" indent="-237061">
              <a:buClr>
                <a:schemeClr val="accent1"/>
              </a:buClr>
              <a:buFont typeface="Wingdings" panose="05000000000000000000" pitchFamily="2" charset="2"/>
              <a:buChar cha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0" name="Text Placeholder 15"/>
          <p:cNvSpPr>
            <a:spLocks noGrp="1"/>
          </p:cNvSpPr>
          <p:nvPr>
            <p:ph type="body" sz="quarter" idx="13"/>
          </p:nvPr>
        </p:nvSpPr>
        <p:spPr>
          <a:xfrm>
            <a:off x="431798" y="6459940"/>
            <a:ext cx="5111164" cy="363928"/>
          </a:xfrm>
        </p:spPr>
        <p:txBody>
          <a:bodyPr rIns="0" bIns="0" anchor="b"/>
          <a:lstStyle>
            <a:lvl1pPr marL="0" indent="0">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
        <p:nvSpPr>
          <p:cNvPr id="11" name="Text Placeholder 15"/>
          <p:cNvSpPr>
            <a:spLocks noGrp="1"/>
          </p:cNvSpPr>
          <p:nvPr>
            <p:ph type="body" sz="quarter" idx="14"/>
          </p:nvPr>
        </p:nvSpPr>
        <p:spPr>
          <a:xfrm>
            <a:off x="7000971" y="6459940"/>
            <a:ext cx="4759229" cy="363928"/>
          </a:xfrm>
        </p:spPr>
        <p:txBody>
          <a:bodyPr rIns="0" bIns="0" anchor="b"/>
          <a:lstStyle>
            <a:lvl1pPr marL="0" indent="0" algn="r">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Tree>
    <p:extLst>
      <p:ext uri="{BB962C8B-B14F-4D97-AF65-F5344CB8AC3E}">
        <p14:creationId xmlns:p14="http://schemas.microsoft.com/office/powerpoint/2010/main" val="280211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NO FOO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1800" y="1495720"/>
            <a:ext cx="11328400" cy="4198069"/>
          </a:xfrm>
        </p:spPr>
        <p:txBody>
          <a:bodyPr/>
          <a:lstStyle>
            <a:lvl1pPr marL="237061" indent="-237061">
              <a:buClr>
                <a:schemeClr val="accent1"/>
              </a:buClr>
              <a:buFont typeface="Wingdings" panose="05000000000000000000" pitchFamily="2" charset="2"/>
              <a:buChar cha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4" name="Text Placeholder 15">
            <a:extLst>
              <a:ext uri="{FF2B5EF4-FFF2-40B4-BE49-F238E27FC236}">
                <a16:creationId xmlns:a16="http://schemas.microsoft.com/office/drawing/2014/main" id="{B9364FC9-E5EC-4D72-BED4-03087A3F7DA2}"/>
              </a:ext>
            </a:extLst>
          </p:cNvPr>
          <p:cNvSpPr>
            <a:spLocks noGrp="1"/>
          </p:cNvSpPr>
          <p:nvPr>
            <p:ph type="body" sz="quarter" idx="13"/>
          </p:nvPr>
        </p:nvSpPr>
        <p:spPr>
          <a:xfrm>
            <a:off x="431798" y="6459940"/>
            <a:ext cx="5111164" cy="363928"/>
          </a:xfrm>
        </p:spPr>
        <p:txBody>
          <a:bodyPr rIns="0" bIns="0" anchor="b"/>
          <a:lstStyle>
            <a:lvl1pPr marL="0" indent="0">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
        <p:nvSpPr>
          <p:cNvPr id="5" name="Text Placeholder 15">
            <a:extLst>
              <a:ext uri="{FF2B5EF4-FFF2-40B4-BE49-F238E27FC236}">
                <a16:creationId xmlns:a16="http://schemas.microsoft.com/office/drawing/2014/main" id="{94C0CF01-0D7A-4F0F-AE57-7B4F165578C4}"/>
              </a:ext>
            </a:extLst>
          </p:cNvPr>
          <p:cNvSpPr>
            <a:spLocks noGrp="1"/>
          </p:cNvSpPr>
          <p:nvPr>
            <p:ph type="body" sz="quarter" idx="14"/>
          </p:nvPr>
        </p:nvSpPr>
        <p:spPr>
          <a:xfrm>
            <a:off x="7000971" y="6459940"/>
            <a:ext cx="4759229" cy="363928"/>
          </a:xfrm>
        </p:spPr>
        <p:txBody>
          <a:bodyPr rIns="0" bIns="0" anchor="b"/>
          <a:lstStyle>
            <a:lvl1pPr marL="0" indent="0" algn="r">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Tree>
    <p:extLst>
      <p:ext uri="{BB962C8B-B14F-4D97-AF65-F5344CB8AC3E}">
        <p14:creationId xmlns:p14="http://schemas.microsoft.com/office/powerpoint/2010/main" val="403127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1"/>
                </a:solidFill>
              </a:defRPr>
            </a:lvl1pPr>
          </a:lstStyle>
          <a:p>
            <a:r>
              <a:rPr lang="en-US" dirty="0"/>
              <a:t>Click to edit Master title style</a:t>
            </a:r>
            <a:endParaRPr lang="en-GB" dirty="0"/>
          </a:p>
        </p:txBody>
      </p:sp>
      <p:sp>
        <p:nvSpPr>
          <p:cNvPr id="6" name="Text Placeholder 15">
            <a:extLst>
              <a:ext uri="{FF2B5EF4-FFF2-40B4-BE49-F238E27FC236}">
                <a16:creationId xmlns:a16="http://schemas.microsoft.com/office/drawing/2014/main" id="{7FE3CD28-C2DE-441D-8387-9FD026550CBA}"/>
              </a:ext>
            </a:extLst>
          </p:cNvPr>
          <p:cNvSpPr>
            <a:spLocks noGrp="1"/>
          </p:cNvSpPr>
          <p:nvPr>
            <p:ph type="body" sz="quarter" idx="15"/>
          </p:nvPr>
        </p:nvSpPr>
        <p:spPr>
          <a:xfrm>
            <a:off x="431798" y="6459940"/>
            <a:ext cx="5111164" cy="363928"/>
          </a:xfrm>
        </p:spPr>
        <p:txBody>
          <a:bodyPr rIns="0" bIns="0" anchor="b"/>
          <a:lstStyle>
            <a:lvl1pPr marL="0" indent="0">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
        <p:nvSpPr>
          <p:cNvPr id="7" name="Text Placeholder 15">
            <a:extLst>
              <a:ext uri="{FF2B5EF4-FFF2-40B4-BE49-F238E27FC236}">
                <a16:creationId xmlns:a16="http://schemas.microsoft.com/office/drawing/2014/main" id="{A28A6688-2756-401F-AA3B-ABDFB83F9C12}"/>
              </a:ext>
            </a:extLst>
          </p:cNvPr>
          <p:cNvSpPr>
            <a:spLocks noGrp="1"/>
          </p:cNvSpPr>
          <p:nvPr>
            <p:ph type="body" sz="quarter" idx="16"/>
          </p:nvPr>
        </p:nvSpPr>
        <p:spPr>
          <a:xfrm>
            <a:off x="7000971" y="6459940"/>
            <a:ext cx="4759229" cy="363928"/>
          </a:xfrm>
        </p:spPr>
        <p:txBody>
          <a:bodyPr rIns="0" bIns="0" anchor="b"/>
          <a:lstStyle>
            <a:lvl1pPr marL="0" indent="0" algn="r">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Tree>
    <p:extLst>
      <p:ext uri="{BB962C8B-B14F-4D97-AF65-F5344CB8AC3E}">
        <p14:creationId xmlns:p14="http://schemas.microsoft.com/office/powerpoint/2010/main" val="233740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3233" y="2536221"/>
            <a:ext cx="10458971" cy="736600"/>
          </a:xfrm>
        </p:spPr>
        <p:txBody>
          <a:bodyPr anchor="b"/>
          <a:lstStyle>
            <a:lvl1pPr algn="l">
              <a:defRPr sz="3733" b="1" cap="none" baseline="0">
                <a:solidFill>
                  <a:schemeClr val="tx1"/>
                </a:solidFill>
              </a:defRPr>
            </a:lvl1pPr>
          </a:lstStyle>
          <a:p>
            <a:r>
              <a:rPr lang="en-US" dirty="0"/>
              <a:t>Click to edit master title style</a:t>
            </a:r>
            <a:endParaRPr lang="en-GB" dirty="0"/>
          </a:p>
        </p:txBody>
      </p:sp>
      <p:sp>
        <p:nvSpPr>
          <p:cNvPr id="23" name="Text Placeholder 22"/>
          <p:cNvSpPr>
            <a:spLocks noGrp="1"/>
          </p:cNvSpPr>
          <p:nvPr>
            <p:ph type="body" sz="quarter" idx="10"/>
          </p:nvPr>
        </p:nvSpPr>
        <p:spPr>
          <a:xfrm>
            <a:off x="773233" y="3513137"/>
            <a:ext cx="10458972" cy="766763"/>
          </a:xfrm>
        </p:spPr>
        <p:txBody>
          <a:bodyPr/>
          <a:lstStyle>
            <a:lvl1pPr marL="0" indent="0">
              <a:buNone/>
              <a:defRPr sz="2667">
                <a:solidFill>
                  <a:schemeClr val="tx1"/>
                </a:solidFill>
              </a:defRPr>
            </a:lvl1pPr>
          </a:lstStyle>
          <a:p>
            <a:pPr lvl="0"/>
            <a:r>
              <a:rPr lang="en-US" dirty="0"/>
              <a:t>Click to edit Master text styles</a:t>
            </a:r>
          </a:p>
        </p:txBody>
      </p:sp>
      <p:sp>
        <p:nvSpPr>
          <p:cNvPr id="3" name="Freeform: Shape 2">
            <a:extLst>
              <a:ext uri="{FF2B5EF4-FFF2-40B4-BE49-F238E27FC236}">
                <a16:creationId xmlns:a16="http://schemas.microsoft.com/office/drawing/2014/main" id="{69CA9106-B55B-4781-8165-B8D7C0286792}"/>
              </a:ext>
            </a:extLst>
          </p:cNvPr>
          <p:cNvSpPr/>
          <p:nvPr userDrawn="1"/>
        </p:nvSpPr>
        <p:spPr>
          <a:xfrm>
            <a:off x="752271" y="3398199"/>
            <a:ext cx="10608000" cy="0"/>
          </a:xfrm>
          <a:custGeom>
            <a:avLst/>
            <a:gdLst>
              <a:gd name="connsiteX0" fmla="*/ 0 w 8268511"/>
              <a:gd name="connsiteY0" fmla="*/ 0 h 0"/>
              <a:gd name="connsiteX1" fmla="*/ 8268511 w 8268511"/>
              <a:gd name="connsiteY1" fmla="*/ 0 h 0"/>
            </a:gdLst>
            <a:ahLst/>
            <a:cxnLst>
              <a:cxn ang="0">
                <a:pos x="connsiteX0" y="connsiteY0"/>
              </a:cxn>
              <a:cxn ang="0">
                <a:pos x="connsiteX1" y="connsiteY1"/>
              </a:cxn>
            </a:cxnLst>
            <a:rect l="l" t="t" r="r" b="b"/>
            <a:pathLst>
              <a:path w="8268511">
                <a:moveTo>
                  <a:pt x="0" y="0"/>
                </a:moveTo>
                <a:lnTo>
                  <a:pt x="8268511" y="0"/>
                </a:ln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127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cknowledgment Slide">
    <p:spTree>
      <p:nvGrpSpPr>
        <p:cNvPr id="1" name=""/>
        <p:cNvGrpSpPr/>
        <p:nvPr/>
      </p:nvGrpSpPr>
      <p:grpSpPr>
        <a:xfrm>
          <a:off x="0" y="0"/>
          <a:ext cx="0" cy="0"/>
          <a:chOff x="0" y="0"/>
          <a:chExt cx="0" cy="0"/>
        </a:xfrm>
      </p:grpSpPr>
      <p:sp>
        <p:nvSpPr>
          <p:cNvPr id="2" name="Title 1"/>
          <p:cNvSpPr>
            <a:spLocks noGrp="1"/>
          </p:cNvSpPr>
          <p:nvPr>
            <p:ph type="title"/>
          </p:nvPr>
        </p:nvSpPr>
        <p:spPr>
          <a:xfrm>
            <a:off x="431800" y="1331996"/>
            <a:ext cx="11328400" cy="1059105"/>
          </a:xfrm>
        </p:spPr>
        <p:txBody>
          <a:bodyPr/>
          <a:lstStyle>
            <a:lvl1pPr>
              <a:defRPr sz="3200">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1800" y="2553075"/>
            <a:ext cx="11328400" cy="3078981"/>
          </a:xfrm>
        </p:spPr>
        <p:txBody>
          <a:bodyPr/>
          <a:lstStyle>
            <a:lvl1pPr marL="237061" indent="-237061">
              <a:buClr>
                <a:schemeClr val="accent1"/>
              </a:buClr>
              <a:buFont typeface="Wingdings" panose="05000000000000000000" pitchFamily="2" charset="2"/>
              <a:buChar cha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41F2B6E7-5161-4267-B160-D5DA16F458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63261"/>
          </a:xfrm>
          <a:prstGeom prst="rect">
            <a:avLst/>
          </a:prstGeom>
        </p:spPr>
      </p:pic>
      <p:sp>
        <p:nvSpPr>
          <p:cNvPr id="8" name="Text Placeholder 15">
            <a:extLst>
              <a:ext uri="{FF2B5EF4-FFF2-40B4-BE49-F238E27FC236}">
                <a16:creationId xmlns:a16="http://schemas.microsoft.com/office/drawing/2014/main" id="{848046DF-9B73-4EBD-8E0F-92E243B52697}"/>
              </a:ext>
            </a:extLst>
          </p:cNvPr>
          <p:cNvSpPr>
            <a:spLocks noGrp="1"/>
          </p:cNvSpPr>
          <p:nvPr>
            <p:ph type="body" sz="quarter" idx="13"/>
          </p:nvPr>
        </p:nvSpPr>
        <p:spPr>
          <a:xfrm>
            <a:off x="431798" y="6459940"/>
            <a:ext cx="5111164" cy="363928"/>
          </a:xfrm>
        </p:spPr>
        <p:txBody>
          <a:bodyPr rIns="0" bIns="0" anchor="b"/>
          <a:lstStyle>
            <a:lvl1pPr marL="0" indent="0">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
        <p:nvSpPr>
          <p:cNvPr id="9" name="Text Placeholder 15">
            <a:extLst>
              <a:ext uri="{FF2B5EF4-FFF2-40B4-BE49-F238E27FC236}">
                <a16:creationId xmlns:a16="http://schemas.microsoft.com/office/drawing/2014/main" id="{3B568F3E-D544-4084-A7D6-05A591E89EC8}"/>
              </a:ext>
            </a:extLst>
          </p:cNvPr>
          <p:cNvSpPr>
            <a:spLocks noGrp="1"/>
          </p:cNvSpPr>
          <p:nvPr>
            <p:ph type="body" sz="quarter" idx="14"/>
          </p:nvPr>
        </p:nvSpPr>
        <p:spPr>
          <a:xfrm>
            <a:off x="7000971" y="6459940"/>
            <a:ext cx="4759229" cy="363928"/>
          </a:xfrm>
        </p:spPr>
        <p:txBody>
          <a:bodyPr rIns="0" bIns="0" anchor="b"/>
          <a:lstStyle>
            <a:lvl1pPr marL="0" indent="0" algn="r">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Tree>
    <p:extLst>
      <p:ext uri="{BB962C8B-B14F-4D97-AF65-F5344CB8AC3E}">
        <p14:creationId xmlns:p14="http://schemas.microsoft.com/office/powerpoint/2010/main" val="85418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3"/>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a:xfrm>
            <a:off x="1728000" y="6372104"/>
            <a:ext cx="953803" cy="246184"/>
          </a:xfrm>
          <a:prstGeom prst="rect">
            <a:avLst/>
          </a:prstGeom>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361025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1310908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3585211" y="5646736"/>
            <a:ext cx="2743200" cy="365125"/>
          </a:xfrm>
          <a:prstGeom prst="rect">
            <a:avLst/>
          </a:prstGeom>
        </p:spPr>
        <p:txBody>
          <a:bodyPr/>
          <a:lstStyle/>
          <a:p>
            <a:pPr defTabSz="914377">
              <a:defRPr/>
            </a:pPr>
            <a:endParaRPr lang="en-US" sz="1200">
              <a:solidFill>
                <a:srgbClr val="000000"/>
              </a:solidFill>
            </a:endParaRPr>
          </a:p>
        </p:txBody>
      </p:sp>
      <p:sp>
        <p:nvSpPr>
          <p:cNvPr id="4" name="Footer Placeholder 3"/>
          <p:cNvSpPr>
            <a:spLocks noGrp="1"/>
          </p:cNvSpPr>
          <p:nvPr>
            <p:ph type="ftr" sz="quarter" idx="11"/>
          </p:nvPr>
        </p:nvSpPr>
        <p:spPr>
          <a:xfrm>
            <a:off x="-4956811" y="6173787"/>
            <a:ext cx="4114800" cy="365125"/>
          </a:xfrm>
          <a:prstGeom prst="rect">
            <a:avLst/>
          </a:prstGeom>
        </p:spPr>
        <p:txBody>
          <a:bodyPr/>
          <a:lstStyle/>
          <a:p>
            <a:pPr algn="ctr" defTabSz="914377">
              <a:defRPr/>
            </a:pPr>
            <a:endParaRPr lang="en-US" sz="1200">
              <a:solidFill>
                <a:srgbClr val="000000"/>
              </a:solidFill>
            </a:endParaRPr>
          </a:p>
        </p:txBody>
      </p:sp>
      <p:sp>
        <p:nvSpPr>
          <p:cNvPr id="5" name="Slide Number Placeholder 4"/>
          <p:cNvSpPr>
            <a:spLocks noGrp="1"/>
          </p:cNvSpPr>
          <p:nvPr>
            <p:ph type="sldNum" sz="quarter" idx="12"/>
          </p:nvPr>
        </p:nvSpPr>
        <p:spPr>
          <a:xfrm>
            <a:off x="0" y="6492876"/>
            <a:ext cx="457200" cy="365125"/>
          </a:xfrm>
          <a:prstGeom prst="rect">
            <a:avLst/>
          </a:prstGeom>
        </p:spPr>
        <p:txBody>
          <a:bodyPr/>
          <a:lstStyle/>
          <a:p>
            <a:pPr algn="r" defTabSz="914377">
              <a:defRPr/>
            </a:pPr>
            <a:fld id="{CC7432E5-F8E0-41AE-9A6B-AD730338B005}" type="slidenum">
              <a:rPr lang="en-US" sz="1000" smtClean="0">
                <a:solidFill>
                  <a:srgbClr val="000000"/>
                </a:solidFill>
              </a:rPr>
              <a:pPr algn="r" defTabSz="914377">
                <a:defRPr/>
              </a:pPr>
              <a:t>‹#›</a:t>
            </a:fld>
            <a:endParaRPr lang="en-US" sz="1000" dirty="0">
              <a:solidFill>
                <a:srgbClr val="000000"/>
              </a:solidFill>
            </a:endParaRPr>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7" indent="0">
              <a:spcBef>
                <a:spcPts val="300"/>
              </a:spcBef>
              <a:buNone/>
              <a:defRPr sz="1000"/>
            </a:lvl5pPr>
          </a:lstStyle>
          <a:p>
            <a:pPr lvl="0"/>
            <a:r>
              <a:rPr lang="en-US" dirty="0"/>
              <a:t>Reference(s)</a:t>
            </a:r>
          </a:p>
        </p:txBody>
      </p:sp>
    </p:spTree>
    <p:extLst>
      <p:ext uri="{BB962C8B-B14F-4D97-AF65-F5344CB8AC3E}">
        <p14:creationId xmlns:p14="http://schemas.microsoft.com/office/powerpoint/2010/main" val="29316795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585211" y="5646736"/>
            <a:ext cx="2743200" cy="365125"/>
          </a:xfrm>
          <a:prstGeom prst="rect">
            <a:avLst/>
          </a:prstGeom>
        </p:spPr>
        <p:txBody>
          <a:bodyPr/>
          <a:lstStyle/>
          <a:p>
            <a:pPr defTabSz="914377">
              <a:defRPr/>
            </a:pPr>
            <a:endParaRPr lang="en-US" sz="1200">
              <a:solidFill>
                <a:srgbClr val="000000"/>
              </a:solidFill>
            </a:endParaRPr>
          </a:p>
        </p:txBody>
      </p:sp>
      <p:sp>
        <p:nvSpPr>
          <p:cNvPr id="5" name="Footer Placeholder 4"/>
          <p:cNvSpPr>
            <a:spLocks noGrp="1"/>
          </p:cNvSpPr>
          <p:nvPr>
            <p:ph type="ftr" sz="quarter" idx="11"/>
          </p:nvPr>
        </p:nvSpPr>
        <p:spPr>
          <a:xfrm>
            <a:off x="-4956811" y="6173787"/>
            <a:ext cx="4114800" cy="365125"/>
          </a:xfrm>
          <a:prstGeom prst="rect">
            <a:avLst/>
          </a:prstGeom>
        </p:spPr>
        <p:txBody>
          <a:bodyPr/>
          <a:lstStyle/>
          <a:p>
            <a:pPr algn="ctr" defTabSz="914377">
              <a:defRPr/>
            </a:pPr>
            <a:endParaRPr lang="en-US" sz="1200">
              <a:solidFill>
                <a:srgbClr val="000000"/>
              </a:solidFill>
            </a:endParaRPr>
          </a:p>
        </p:txBody>
      </p:sp>
      <p:sp>
        <p:nvSpPr>
          <p:cNvPr id="6" name="Slide Number Placeholder 5"/>
          <p:cNvSpPr>
            <a:spLocks noGrp="1"/>
          </p:cNvSpPr>
          <p:nvPr>
            <p:ph type="sldNum" sz="quarter" idx="12"/>
          </p:nvPr>
        </p:nvSpPr>
        <p:spPr>
          <a:xfrm>
            <a:off x="0" y="6492876"/>
            <a:ext cx="457200" cy="365125"/>
          </a:xfrm>
          <a:prstGeom prst="rect">
            <a:avLst/>
          </a:prstGeom>
        </p:spPr>
        <p:txBody>
          <a:bodyPr/>
          <a:lstStyle/>
          <a:p>
            <a:pPr algn="r" defTabSz="914377">
              <a:defRPr/>
            </a:pPr>
            <a:fld id="{CC7432E5-F8E0-41AE-9A6B-AD730338B005}" type="slidenum">
              <a:rPr lang="en-US" sz="1000" smtClean="0">
                <a:solidFill>
                  <a:srgbClr val="000000"/>
                </a:solidFill>
              </a:rPr>
              <a:pPr algn="r" defTabSz="914377">
                <a:defRPr/>
              </a:pPr>
              <a:t>‹#›</a:t>
            </a:fld>
            <a:endParaRPr lang="en-US" sz="1000" dirty="0">
              <a:solidFill>
                <a:srgbClr val="000000"/>
              </a:solidFill>
            </a:endParaRPr>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594" indent="0">
              <a:buNone/>
              <a:defRPr>
                <a:solidFill>
                  <a:schemeClr val="tx1"/>
                </a:solidFill>
              </a:defRPr>
            </a:lvl2pPr>
            <a:lvl3pPr marL="457189" indent="0">
              <a:buNone/>
              <a:defRPr>
                <a:solidFill>
                  <a:schemeClr val="tx1"/>
                </a:solidFill>
              </a:defRPr>
            </a:lvl3pPr>
            <a:lvl4pPr marL="685783" indent="0">
              <a:buNone/>
              <a:defRPr>
                <a:solidFill>
                  <a:schemeClr val="tx1"/>
                </a:solidFill>
              </a:defRPr>
            </a:lvl4pPr>
            <a:lvl5pPr marL="914377" indent="0">
              <a:buNone/>
              <a:defRPr>
                <a:solidFill>
                  <a:schemeClr val="tx1"/>
                </a:solidFill>
              </a:defRPr>
            </a:lvl5pPr>
          </a:lstStyle>
          <a:p>
            <a:pPr lvl="0"/>
            <a:r>
              <a:rPr lang="en-US" dirty="0"/>
              <a:t>Reference(s)</a:t>
            </a:r>
          </a:p>
        </p:txBody>
      </p:sp>
    </p:spTree>
    <p:extLst>
      <p:ext uri="{BB962C8B-B14F-4D97-AF65-F5344CB8AC3E}">
        <p14:creationId xmlns:p14="http://schemas.microsoft.com/office/powerpoint/2010/main" val="414316613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400" b="0">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1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normAutofit/>
          </a:bodyPr>
          <a:lstStyle>
            <a:lvl1pPr>
              <a:defRPr sz="2400"/>
            </a:lvl1pPr>
            <a:lvl2pPr>
              <a:defRPr sz="21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8"/>
          <p:cNvSpPr>
            <a:spLocks noGrp="1"/>
          </p:cNvSpPr>
          <p:nvPr>
            <p:ph type="sldNum" sz="quarter" idx="10"/>
          </p:nvPr>
        </p:nvSpPr>
        <p:spPr>
          <a:xfrm>
            <a:off x="4673600" y="6386514"/>
            <a:ext cx="2844800" cy="365125"/>
          </a:xfrm>
          <a:prstGeom prst="rect">
            <a:avLst/>
          </a:prstGeom>
        </p:spPr>
        <p:txBody>
          <a:bodyPr/>
          <a:lstStyle>
            <a:lvl1pPr>
              <a:defRPr smtClean="0">
                <a:latin typeface="Arial" charset="0"/>
              </a:defRPr>
            </a:lvl1pPr>
          </a:lstStyle>
          <a:p>
            <a:pPr>
              <a:defRPr/>
            </a:pPr>
            <a:fld id="{EE4E560F-2E91-9944-975E-CEB03596AB3F}" type="slidenum">
              <a:rPr lang="en-US" altLang="x-none"/>
              <a:pPr>
                <a:defRPr/>
              </a:pPr>
              <a:t>‹#›</a:t>
            </a:fld>
            <a:endParaRPr lang="en-US" altLang="x-none"/>
          </a:p>
        </p:txBody>
      </p:sp>
    </p:spTree>
    <p:extLst>
      <p:ext uri="{BB962C8B-B14F-4D97-AF65-F5344CB8AC3E}">
        <p14:creationId xmlns:p14="http://schemas.microsoft.com/office/powerpoint/2010/main" val="1850913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4"/>
          <p:cNvSpPr>
            <a:spLocks noGrp="1"/>
          </p:cNvSpPr>
          <p:nvPr>
            <p:ph type="sldNum" sz="quarter" idx="10"/>
          </p:nvPr>
        </p:nvSpPr>
        <p:spPr>
          <a:xfrm>
            <a:off x="4673600" y="6386514"/>
            <a:ext cx="2844800" cy="365125"/>
          </a:xfrm>
          <a:prstGeom prst="rect">
            <a:avLst/>
          </a:prstGeom>
        </p:spPr>
        <p:txBody>
          <a:bodyPr/>
          <a:lstStyle>
            <a:lvl1pPr>
              <a:defRPr smtClean="0">
                <a:latin typeface="Arial" charset="0"/>
              </a:defRPr>
            </a:lvl1pPr>
          </a:lstStyle>
          <a:p>
            <a:pPr>
              <a:defRPr/>
            </a:pPr>
            <a:fld id="{BCA7BA3D-8B57-054A-88B7-692D4A48E999}" type="slidenum">
              <a:rPr lang="en-US" altLang="x-none"/>
              <a:pPr>
                <a:defRPr/>
              </a:pPr>
              <a:t>‹#›</a:t>
            </a:fld>
            <a:endParaRPr lang="en-US" altLang="x-none"/>
          </a:p>
        </p:txBody>
      </p:sp>
    </p:spTree>
    <p:extLst>
      <p:ext uri="{BB962C8B-B14F-4D97-AF65-F5344CB8AC3E}">
        <p14:creationId xmlns:p14="http://schemas.microsoft.com/office/powerpoint/2010/main" val="2487676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431802" y="111254"/>
            <a:ext cx="11328401" cy="1253999"/>
          </a:xfrm>
          <a:prstGeom prst="rect">
            <a:avLst/>
          </a:prstGeom>
        </p:spPr>
        <p:txBody>
          <a:bodyPr vert="horz" anchor="b"/>
          <a:lstStyle>
            <a:lvl1pPr algn="l">
              <a:lnSpc>
                <a:spcPct val="100000"/>
              </a:lnSpc>
              <a:defRPr sz="3733" b="1" baseline="0">
                <a:solidFill>
                  <a:schemeClr val="tx2"/>
                </a:solidFill>
                <a:latin typeface="Arial" pitchFamily="34" charset="0"/>
                <a:cs typeface="Arial" pitchFamily="34" charset="0"/>
              </a:defRPr>
            </a:lvl1pPr>
          </a:lstStyle>
          <a:p>
            <a:r>
              <a:rPr lang="en-GB" noProof="0" dirty="0"/>
              <a:t>Click to add title</a:t>
            </a:r>
          </a:p>
        </p:txBody>
      </p:sp>
      <p:sp>
        <p:nvSpPr>
          <p:cNvPr id="3" name="Text Placeholder 2"/>
          <p:cNvSpPr>
            <a:spLocks noGrp="1"/>
          </p:cNvSpPr>
          <p:nvPr>
            <p:ph type="body" sz="quarter" idx="10"/>
          </p:nvPr>
        </p:nvSpPr>
        <p:spPr>
          <a:xfrm>
            <a:off x="424500" y="1517705"/>
            <a:ext cx="11335701" cy="3836720"/>
          </a:xfrm>
          <a:prstGeom prst="rect">
            <a:avLst/>
          </a:prstGeom>
        </p:spPr>
        <p:txBody>
          <a:bodyPr/>
          <a:lstStyle>
            <a:lvl1pPr marL="235189" indent="-235189">
              <a:spcBef>
                <a:spcPts val="0"/>
              </a:spcBef>
              <a:spcAft>
                <a:spcPts val="400"/>
              </a:spcAft>
              <a:buClr>
                <a:schemeClr val="tx2"/>
              </a:buClr>
              <a:defRPr sz="2133"/>
            </a:lvl1pPr>
            <a:lvl2pPr marL="479976" indent="-244789">
              <a:spcBef>
                <a:spcPts val="0"/>
              </a:spcBef>
              <a:spcAft>
                <a:spcPts val="400"/>
              </a:spcAft>
              <a:buClr>
                <a:schemeClr val="tx1"/>
              </a:buClr>
              <a:defRPr sz="1867"/>
            </a:lvl2pPr>
            <a:lvl3pPr marL="715165" indent="-235189">
              <a:spcBef>
                <a:spcPts val="0"/>
              </a:spcBef>
              <a:spcAft>
                <a:spcPts val="400"/>
              </a:spcAft>
              <a:buClr>
                <a:schemeClr val="tx1"/>
              </a:buClr>
              <a:defRPr sz="16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5904000" y="6306865"/>
            <a:ext cx="384000" cy="384000"/>
          </a:xfrm>
          <a:prstGeom prst="rect">
            <a:avLst/>
          </a:prstGeom>
        </p:spPr>
        <p:txBody>
          <a:bodyPr vert="horz" lIns="0" tIns="0" rIns="0" bIns="0" rtlCol="0" anchor="b" anchorCtr="0"/>
          <a:lstStyle>
            <a:lvl1pPr algn="ctr">
              <a:defRPr sz="933" b="0">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ext Placeholder 11"/>
          <p:cNvSpPr>
            <a:spLocks noGrp="1"/>
          </p:cNvSpPr>
          <p:nvPr>
            <p:ph type="body" sz="quarter" idx="11" hasCustomPrompt="1"/>
          </p:nvPr>
        </p:nvSpPr>
        <p:spPr>
          <a:xfrm>
            <a:off x="1998484" y="5629349"/>
            <a:ext cx="4766661" cy="480000"/>
          </a:xfrm>
          <a:prstGeom prst="rect">
            <a:avLst/>
          </a:prstGeom>
        </p:spPr>
        <p:txBody>
          <a:bodyPr lIns="0" tIns="0" rIns="0" bIns="0" anchor="b"/>
          <a:lstStyle>
            <a:lvl1pPr marL="0" indent="0">
              <a:spcBef>
                <a:spcPts val="0"/>
              </a:spcBef>
              <a:buNone/>
              <a:defRPr sz="1067"/>
            </a:lvl1pPr>
          </a:lstStyle>
          <a:p>
            <a:pPr lvl="0"/>
            <a:r>
              <a:rPr lang="en-GB" dirty="0"/>
              <a:t>Footer</a:t>
            </a:r>
          </a:p>
        </p:txBody>
      </p:sp>
      <p:sp>
        <p:nvSpPr>
          <p:cNvPr id="9" name="Text Placeholder 13"/>
          <p:cNvSpPr>
            <a:spLocks noGrp="1"/>
          </p:cNvSpPr>
          <p:nvPr>
            <p:ph type="body" sz="quarter" idx="12" hasCustomPrompt="1"/>
          </p:nvPr>
        </p:nvSpPr>
        <p:spPr>
          <a:xfrm>
            <a:off x="6993541" y="5629349"/>
            <a:ext cx="4766663" cy="480000"/>
          </a:xfrm>
          <a:prstGeom prst="rect">
            <a:avLst/>
          </a:prstGeom>
        </p:spPr>
        <p:txBody>
          <a:bodyPr lIns="0" tIns="0" rIns="0" bIns="0" anchor="b"/>
          <a:lstStyle>
            <a:lvl1pPr marL="457178" indent="-457178" algn="r">
              <a:buNone/>
              <a:defRPr lang="en-GB" sz="1067" dirty="0"/>
            </a:lvl1pPr>
          </a:lstStyle>
          <a:p>
            <a:pPr marL="0" lvl="0" indent="0">
              <a:spcBef>
                <a:spcPts val="0"/>
              </a:spcBef>
            </a:pPr>
            <a:r>
              <a:rPr lang="en-US" dirty="0"/>
              <a:t>References</a:t>
            </a:r>
            <a:endParaRPr lang="en-GB" dirty="0"/>
          </a:p>
        </p:txBody>
      </p:sp>
    </p:spTree>
    <p:extLst>
      <p:ext uri="{BB962C8B-B14F-4D97-AF65-F5344CB8AC3E}">
        <p14:creationId xmlns:p14="http://schemas.microsoft.com/office/powerpoint/2010/main" val="155497567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 Placeholder 4">
            <a:extLst>
              <a:ext uri="{FF2B5EF4-FFF2-40B4-BE49-F238E27FC236}">
                <a16:creationId xmlns:a16="http://schemas.microsoft.com/office/drawing/2014/main" id="{9331F783-C0FF-4228-AEF9-60097379A7A1}"/>
              </a:ext>
            </a:extLst>
          </p:cNvPr>
          <p:cNvSpPr>
            <a:spLocks noGrp="1"/>
          </p:cNvSpPr>
          <p:nvPr>
            <p:ph type="body" sz="quarter" idx="10"/>
          </p:nvPr>
        </p:nvSpPr>
        <p:spPr>
          <a:xfrm>
            <a:off x="6" y="6657951"/>
            <a:ext cx="5027084" cy="200055"/>
          </a:xfrm>
        </p:spPr>
        <p:txBody>
          <a:bodyPr anchor="b">
            <a:spAutoFit/>
          </a:bodyPr>
          <a:lstStyle>
            <a:lvl1pPr marL="0" indent="0">
              <a:spcBef>
                <a:spcPts val="0"/>
              </a:spcBef>
              <a:buNone/>
              <a:defRPr sz="1000"/>
            </a:lvl1pPr>
          </a:lstStyle>
          <a:p>
            <a:pPr lvl="0"/>
            <a:r>
              <a:rPr lang="en-US"/>
              <a:t>Edit Master text styles</a:t>
            </a:r>
          </a:p>
        </p:txBody>
      </p:sp>
      <p:sp>
        <p:nvSpPr>
          <p:cNvPr id="8" name="Text Placeholder 4">
            <a:extLst>
              <a:ext uri="{FF2B5EF4-FFF2-40B4-BE49-F238E27FC236}">
                <a16:creationId xmlns:a16="http://schemas.microsoft.com/office/drawing/2014/main" id="{424E0EA9-952D-4348-AE95-47ACFCD8D570}"/>
              </a:ext>
            </a:extLst>
          </p:cNvPr>
          <p:cNvSpPr>
            <a:spLocks noGrp="1"/>
          </p:cNvSpPr>
          <p:nvPr>
            <p:ph type="body" sz="quarter" idx="11"/>
          </p:nvPr>
        </p:nvSpPr>
        <p:spPr>
          <a:xfrm>
            <a:off x="7164918" y="6657951"/>
            <a:ext cx="5027084" cy="200055"/>
          </a:xfrm>
        </p:spPr>
        <p:txBody>
          <a:bodyPr anchor="b">
            <a:spAutoFit/>
          </a:bodyPr>
          <a:lstStyle>
            <a:lvl1pPr marL="0" indent="0" algn="r">
              <a:spcBef>
                <a:spcPts val="0"/>
              </a:spcBef>
              <a:buNone/>
              <a:defRPr sz="1000"/>
            </a:lvl1pPr>
          </a:lstStyle>
          <a:p>
            <a:pPr lvl="0"/>
            <a:r>
              <a:rPr lang="en-US"/>
              <a:t>Edit Master text styles</a:t>
            </a:r>
          </a:p>
        </p:txBody>
      </p:sp>
    </p:spTree>
    <p:extLst>
      <p:ext uri="{BB962C8B-B14F-4D97-AF65-F5344CB8AC3E}">
        <p14:creationId xmlns:p14="http://schemas.microsoft.com/office/powerpoint/2010/main" val="4091931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3" y="384048"/>
            <a:ext cx="11362945" cy="868680"/>
          </a:xfrm>
        </p:spPr>
        <p:txBody>
          <a:bodyPr/>
          <a:lstStyle/>
          <a:p>
            <a:r>
              <a:rPr lang="en-US" dirty="0"/>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8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4"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53773" y="6163056"/>
            <a:ext cx="11362944"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4267290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Slide Content and Title Only">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F1705897-58F5-4463-B995-8A72CCB97EEC}"/>
              </a:ext>
            </a:extLst>
          </p:cNvPr>
          <p:cNvSpPr>
            <a:spLocks noGrp="1"/>
          </p:cNvSpPr>
          <p:nvPr>
            <p:ph type="title" hasCustomPrompt="1"/>
          </p:nvPr>
        </p:nvSpPr>
        <p:spPr>
          <a:xfrm>
            <a:off x="316799" y="192000"/>
            <a:ext cx="11566167" cy="672000"/>
          </a:xfrm>
          <a:prstGeom prst="rect">
            <a:avLst/>
          </a:prstGeom>
        </p:spPr>
        <p:txBody>
          <a:bodyPr vert="horz"/>
          <a:lstStyle>
            <a:lvl1pPr algn="l">
              <a:defRPr sz="3200" b="1" baseline="0">
                <a:solidFill>
                  <a:schemeClr val="tx2"/>
                </a:solidFill>
                <a:latin typeface="Arial" pitchFamily="34" charset="0"/>
                <a:cs typeface="Arial" pitchFamily="34" charset="0"/>
              </a:defRPr>
            </a:lvl1pPr>
          </a:lstStyle>
          <a:p>
            <a:r>
              <a:rPr lang="en-GB" noProof="0" dirty="0"/>
              <a:t>Click to add divider title</a:t>
            </a:r>
          </a:p>
        </p:txBody>
      </p:sp>
      <p:pic>
        <p:nvPicPr>
          <p:cNvPr id="12" name="Picture 11" descr="AZ_SYMBOL_RGB.jpg">
            <a:extLst>
              <a:ext uri="{FF2B5EF4-FFF2-40B4-BE49-F238E27FC236}">
                <a16:creationId xmlns:a16="http://schemas.microsoft.com/office/drawing/2014/main" id="{F758C4BA-7BE0-42A3-9A3D-0ACD551E8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
        <p:nvSpPr>
          <p:cNvPr id="5" name="Content Placeholder 2">
            <a:extLst>
              <a:ext uri="{FF2B5EF4-FFF2-40B4-BE49-F238E27FC236}">
                <a16:creationId xmlns:a16="http://schemas.microsoft.com/office/drawing/2014/main" id="{8EBF1F15-D385-4523-BBEF-2DA7B0673F45}"/>
              </a:ext>
            </a:extLst>
          </p:cNvPr>
          <p:cNvSpPr>
            <a:spLocks noGrp="1"/>
          </p:cNvSpPr>
          <p:nvPr>
            <p:ph idx="16" hasCustomPrompt="1"/>
          </p:nvPr>
        </p:nvSpPr>
        <p:spPr>
          <a:xfrm>
            <a:off x="316799" y="1163699"/>
            <a:ext cx="11566167" cy="4722751"/>
          </a:xfrm>
          <a:prstGeom prst="rect">
            <a:avLst/>
          </a:prstGeom>
        </p:spPr>
        <p:txBody>
          <a:bodyPr/>
          <a:lstStyle>
            <a:lvl1pPr marL="239994" indent="-239994">
              <a:lnSpc>
                <a:spcPct val="10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719982" indent="-239994">
              <a:lnSpc>
                <a:spcPct val="100000"/>
              </a:lnSpc>
              <a:spcBef>
                <a:spcPts val="0"/>
              </a:spcBef>
              <a:defRPr sz="2400" baseline="0">
                <a:solidFill>
                  <a:schemeClr val="tx1"/>
                </a:solidFill>
                <a:latin typeface="Arial" pitchFamily="34" charset="0"/>
                <a:cs typeface="Arial" pitchFamily="34" charset="0"/>
              </a:defRPr>
            </a:lvl2pPr>
            <a:lvl3pPr>
              <a:defRPr sz="1867" baseline="0">
                <a:latin typeface="Arial" pitchFamily="34" charset="0"/>
                <a:cs typeface="Arial" pitchFamily="34" charset="0"/>
              </a:defRPr>
            </a:lvl3pPr>
            <a:lvl4pPr marL="830379" indent="-239994">
              <a:defRPr sz="1867">
                <a:latin typeface="Arial" pitchFamily="34" charset="0"/>
                <a:cs typeface="Arial" pitchFamily="34" charset="0"/>
              </a:defRPr>
            </a:lvl4pPr>
            <a:lvl5pPr marL="830379">
              <a:defRPr sz="1867">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2" name="TextBox 1">
            <a:extLst>
              <a:ext uri="{FF2B5EF4-FFF2-40B4-BE49-F238E27FC236}">
                <a16:creationId xmlns:a16="http://schemas.microsoft.com/office/drawing/2014/main" id="{890FD348-7AC9-4BAC-B41E-0EB71B8646C3}"/>
              </a:ext>
            </a:extLst>
          </p:cNvPr>
          <p:cNvSpPr txBox="1"/>
          <p:nvPr userDrawn="1"/>
        </p:nvSpPr>
        <p:spPr>
          <a:xfrm>
            <a:off x="0" y="6595847"/>
            <a:ext cx="12192000" cy="235898"/>
          </a:xfrm>
          <a:prstGeom prst="rect">
            <a:avLst/>
          </a:prstGeom>
          <a:noFill/>
        </p:spPr>
        <p:txBody>
          <a:bodyPr wrap="square" rtlCol="0">
            <a:spAutoFit/>
          </a:bodyPr>
          <a:lstStyle/>
          <a:p>
            <a:pPr algn="ctr"/>
            <a:r>
              <a:rPr lang="en-US" sz="933" dirty="0"/>
              <a:t>Proprietary and Confidential AstraZeneca 2020. For Advisory Board use only. This information is not to be shared, distributed or discussed outside of the Advisory Board.</a:t>
            </a:r>
          </a:p>
        </p:txBody>
      </p:sp>
      <p:sp>
        <p:nvSpPr>
          <p:cNvPr id="3" name="TextBox 2">
            <a:extLst>
              <a:ext uri="{FF2B5EF4-FFF2-40B4-BE49-F238E27FC236}">
                <a16:creationId xmlns:a16="http://schemas.microsoft.com/office/drawing/2014/main" id="{8B29A1DC-769B-4296-92B9-BB66CB938978}"/>
              </a:ext>
            </a:extLst>
          </p:cNvPr>
          <p:cNvSpPr txBox="1"/>
          <p:nvPr userDrawn="1"/>
        </p:nvSpPr>
        <p:spPr>
          <a:xfrm>
            <a:off x="96417" y="6638377"/>
            <a:ext cx="1867289" cy="235898"/>
          </a:xfrm>
          <a:prstGeom prst="rect">
            <a:avLst/>
          </a:prstGeom>
          <a:noFill/>
        </p:spPr>
        <p:txBody>
          <a:bodyPr wrap="square" lIns="0" rtlCol="0" anchor="b" anchorCtr="0">
            <a:spAutoFit/>
          </a:bodyPr>
          <a:lstStyle/>
          <a:p>
            <a:pPr algn="l"/>
            <a:fld id="{A924764E-9051-47B8-AD64-407BA7C89294}" type="slidenum">
              <a:rPr lang="en-US" sz="933" kern="1200" smtClean="0">
                <a:solidFill>
                  <a:srgbClr val="000000"/>
                </a:solidFill>
                <a:latin typeface="+mn-lt"/>
                <a:ea typeface="+mn-ea"/>
                <a:cs typeface="Arial" pitchFamily="34" charset="0"/>
              </a:rPr>
              <a:pPr algn="l"/>
              <a:t>‹#›</a:t>
            </a:fld>
            <a:endParaRPr lang="en-US" sz="933" kern="1200" dirty="0">
              <a:solidFill>
                <a:srgbClr val="000000"/>
              </a:solidFill>
              <a:latin typeface="+mn-lt"/>
              <a:ea typeface="+mn-ea"/>
              <a:cs typeface="Arial" pitchFamily="34" charset="0"/>
            </a:endParaRPr>
          </a:p>
        </p:txBody>
      </p:sp>
    </p:spTree>
    <p:extLst>
      <p:ext uri="{BB962C8B-B14F-4D97-AF65-F5344CB8AC3E}">
        <p14:creationId xmlns:p14="http://schemas.microsoft.com/office/powerpoint/2010/main" val="2461420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3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610E3B"/>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186009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7" name="Tabla 11">
            <a:extLst>
              <a:ext uri="{FF2B5EF4-FFF2-40B4-BE49-F238E27FC236}">
                <a16:creationId xmlns:a16="http://schemas.microsoft.com/office/drawing/2014/main" id="{614D70E0-2C97-4592-9DD0-404ACA2BAA76}"/>
              </a:ext>
            </a:extLst>
          </p:cNvPr>
          <p:cNvGraphicFramePr>
            <a:graphicFrameLocks noGrp="1"/>
          </p:cNvGraphicFramePr>
          <p:nvPr userDrawn="1">
            <p:extLst>
              <p:ext uri="{D42A27DB-BD31-4B8C-83A1-F6EECF244321}">
                <p14:modId xmlns:p14="http://schemas.microsoft.com/office/powerpoint/2010/main" val="1542378965"/>
              </p:ext>
            </p:extLst>
          </p:nvPr>
        </p:nvGraphicFramePr>
        <p:xfrm>
          <a:off x="2" y="2300271"/>
          <a:ext cx="12191999" cy="2044685"/>
        </p:xfrm>
        <a:graphic>
          <a:graphicData uri="http://schemas.openxmlformats.org/drawingml/2006/table">
            <a:tbl>
              <a:tblPr/>
              <a:tblGrid>
                <a:gridCol w="12191999">
                  <a:extLst>
                    <a:ext uri="{9D8B030D-6E8A-4147-A177-3AD203B41FA5}">
                      <a16:colId xmlns:a16="http://schemas.microsoft.com/office/drawing/2014/main" val="3218563217"/>
                    </a:ext>
                  </a:extLst>
                </a:gridCol>
              </a:tblGrid>
              <a:tr h="2044685">
                <a:tc>
                  <a:txBody>
                    <a:bodyPr/>
                    <a:lstStyle/>
                    <a:p>
                      <a:pPr algn="ctr"/>
                      <a:endParaRPr lang="es-ES" sz="4300" b="1" kern="1200" dirty="0">
                        <a:solidFill>
                          <a:schemeClr val="bg1"/>
                        </a:solidFill>
                        <a:effectLst/>
                        <a:latin typeface="+mn-lt"/>
                        <a:ea typeface="+mn-ea"/>
                        <a:cs typeface="+mn-cs"/>
                      </a:endParaRPr>
                    </a:p>
                  </a:txBody>
                  <a:tcPr marL="63500" marR="63500" marT="0" marB="0" anchor="ctr">
                    <a:lnL>
                      <a:noFill/>
                    </a:lnL>
                    <a:lnR>
                      <a:noFill/>
                    </a:lnR>
                    <a:lnT>
                      <a:noFill/>
                    </a:lnT>
                    <a:lnB>
                      <a:noFill/>
                    </a:lnB>
                    <a:gradFill>
                      <a:gsLst>
                        <a:gs pos="0">
                          <a:srgbClr val="1D6E97"/>
                        </a:gs>
                        <a:gs pos="100000">
                          <a:srgbClr val="2489B9"/>
                        </a:gs>
                      </a:gsLst>
                      <a:lin ang="5400000" scaled="1"/>
                    </a:gradFill>
                  </a:tcPr>
                </a:tc>
                <a:extLst>
                  <a:ext uri="{0D108BD9-81ED-4DB2-BD59-A6C34878D82A}">
                    <a16:rowId xmlns:a16="http://schemas.microsoft.com/office/drawing/2014/main" val="4252701523"/>
                  </a:ext>
                </a:extLst>
              </a:tr>
            </a:tbl>
          </a:graphicData>
        </a:graphic>
      </p:graphicFrame>
      <p:sp>
        <p:nvSpPr>
          <p:cNvPr id="2" name="Title 1">
            <a:extLst>
              <a:ext uri="{FF2B5EF4-FFF2-40B4-BE49-F238E27FC236}">
                <a16:creationId xmlns:a16="http://schemas.microsoft.com/office/drawing/2014/main" id="{A4CA0BDD-9073-4974-83BB-83C4F3132649}"/>
              </a:ext>
            </a:extLst>
          </p:cNvPr>
          <p:cNvSpPr>
            <a:spLocks noGrp="1"/>
          </p:cNvSpPr>
          <p:nvPr>
            <p:ph type="ctrTitle"/>
          </p:nvPr>
        </p:nvSpPr>
        <p:spPr>
          <a:xfrm>
            <a:off x="1066800" y="2300271"/>
            <a:ext cx="10058400" cy="2044685"/>
          </a:xfrm>
        </p:spPr>
        <p:txBody>
          <a:bodyPr anchor="ctr">
            <a:normAutofit/>
          </a:bodyPr>
          <a:lstStyle>
            <a:lvl1pPr algn="ctr">
              <a:defRPr sz="4267">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2E07B577-DAA7-4C17-93BD-62E698E4E790}"/>
              </a:ext>
            </a:extLst>
          </p:cNvPr>
          <p:cNvSpPr>
            <a:spLocks noGrp="1"/>
          </p:cNvSpPr>
          <p:nvPr>
            <p:ph type="subTitle" idx="1"/>
          </p:nvPr>
        </p:nvSpPr>
        <p:spPr>
          <a:xfrm>
            <a:off x="1066800" y="4687871"/>
            <a:ext cx="10058400" cy="1540387"/>
          </a:xfrm>
        </p:spPr>
        <p:txBody>
          <a:bodyPr>
            <a:normAutofit/>
          </a:bodyPr>
          <a:lstStyle>
            <a:lvl1pPr marL="0" indent="0" algn="ctr">
              <a:buNone/>
              <a:defRPr sz="2400">
                <a:solidFill>
                  <a:schemeClr val="accent2"/>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endParaRPr lang="en-GB" dirty="0"/>
          </a:p>
        </p:txBody>
      </p:sp>
      <p:pic>
        <p:nvPicPr>
          <p:cNvPr id="8" name="Picture 2">
            <a:extLst>
              <a:ext uri="{FF2B5EF4-FFF2-40B4-BE49-F238E27FC236}">
                <a16:creationId xmlns:a16="http://schemas.microsoft.com/office/drawing/2014/main" id="{C3955F89-7ECE-4A16-8BA7-4F864130346D}"/>
              </a:ext>
            </a:extLst>
          </p:cNvPr>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215405" y="641612"/>
            <a:ext cx="2968701" cy="62947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EB837FB-1823-49B9-B09F-BF5D4C09739A}"/>
              </a:ext>
            </a:extLst>
          </p:cNvPr>
          <p:cNvGrpSpPr/>
          <p:nvPr userDrawn="1"/>
        </p:nvGrpSpPr>
        <p:grpSpPr>
          <a:xfrm>
            <a:off x="3218739" y="310834"/>
            <a:ext cx="8664375" cy="1136579"/>
            <a:chOff x="3088964" y="260164"/>
            <a:chExt cx="8814727" cy="1156301"/>
          </a:xfrm>
        </p:grpSpPr>
        <p:pic>
          <p:nvPicPr>
            <p:cNvPr id="10" name="Imagen 12">
              <a:extLst>
                <a:ext uri="{FF2B5EF4-FFF2-40B4-BE49-F238E27FC236}">
                  <a16:creationId xmlns:a16="http://schemas.microsoft.com/office/drawing/2014/main" id="{E1618242-DAF7-4841-A50E-3A1ABE650B18}"/>
                </a:ext>
              </a:extLst>
            </p:cNvPr>
            <p:cNvPicPr>
              <a:picLocks noChangeAspect="1"/>
            </p:cNvPicPr>
            <p:nvPr/>
          </p:nvPicPr>
          <p:blipFill>
            <a:blip r:embed="rId4"/>
            <a:stretch>
              <a:fillRect/>
            </a:stretch>
          </p:blipFill>
          <p:spPr>
            <a:xfrm>
              <a:off x="5214783" y="260164"/>
              <a:ext cx="2932460" cy="1134616"/>
            </a:xfrm>
            <a:prstGeom prst="rect">
              <a:avLst/>
            </a:prstGeom>
          </p:spPr>
        </p:pic>
        <p:pic>
          <p:nvPicPr>
            <p:cNvPr id="11" name="Picture 5" descr="pasted-image.tiff">
              <a:extLst>
                <a:ext uri="{FF2B5EF4-FFF2-40B4-BE49-F238E27FC236}">
                  <a16:creationId xmlns:a16="http://schemas.microsoft.com/office/drawing/2014/main" id="{FDD256A8-7220-4077-9EF6-8678F1792516}"/>
                </a:ext>
              </a:extLst>
            </p:cNvPr>
            <p:cNvPicPr>
              <a:picLocks noChangeAspect="1"/>
            </p:cNvPicPr>
            <p:nvPr/>
          </p:nvPicPr>
          <p:blipFill>
            <a:blip r:embed="rId5" cstate="print">
              <a:extLst>
                <a:ext uri="{28A0092B-C50C-407E-A947-70E740481C1C}">
                  <a14:useLocalDpi xmlns:a14="http://schemas.microsoft.com/office/drawing/2010/main"/>
                </a:ext>
              </a:extLst>
            </a:blip>
            <a:srcRect t="4733" b="2597"/>
            <a:stretch>
              <a:fillRect/>
            </a:stretch>
          </p:blipFill>
          <p:spPr bwMode="auto">
            <a:xfrm>
              <a:off x="8095562" y="295796"/>
              <a:ext cx="2076331" cy="112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6" descr="pasted-image.tiff">
              <a:extLst>
                <a:ext uri="{FF2B5EF4-FFF2-40B4-BE49-F238E27FC236}">
                  <a16:creationId xmlns:a16="http://schemas.microsoft.com/office/drawing/2014/main" id="{C146445E-4F74-4AFC-B6A3-76548B0F4EF5}"/>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88964" y="297510"/>
              <a:ext cx="2096588" cy="111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4" descr="https://encrypted-tbn2.google.com/images?q=tbn:ANd9GcQIzKGw2x1Wt0GSP3xdJtS7SaKVV_oAWOg8NH2OepxBSy7pwWqGtw">
              <a:extLst>
                <a:ext uri="{FF2B5EF4-FFF2-40B4-BE49-F238E27FC236}">
                  <a16:creationId xmlns:a16="http://schemas.microsoft.com/office/drawing/2014/main" id="{2A85A49C-897D-4B71-AE6B-EBCDB11CD0A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526922" y="316091"/>
              <a:ext cx="1376769" cy="102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273040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374DD-C738-46C4-8C9A-857702B491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78957E-0C29-4F9D-97C8-3B274D122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D678D906-3189-4589-8ADD-9A886AAF0793}"/>
              </a:ext>
            </a:extLst>
          </p:cNvPr>
          <p:cNvSpPr>
            <a:spLocks noGrp="1"/>
          </p:cNvSpPr>
          <p:nvPr>
            <p:ph type="body" sz="quarter" idx="10"/>
          </p:nvPr>
        </p:nvSpPr>
        <p:spPr>
          <a:xfrm>
            <a:off x="232833" y="6476179"/>
            <a:ext cx="10077928" cy="288687"/>
          </a:xfrm>
        </p:spPr>
        <p:txBody>
          <a:bodyPr lIns="0" tIns="0" rIns="0" bIns="0">
            <a:noAutofit/>
          </a:bodyPr>
          <a:lstStyle>
            <a:lvl1pPr marL="0" indent="0">
              <a:spcBef>
                <a:spcPts val="0"/>
              </a:spcBef>
              <a:buNone/>
              <a:defRPr sz="867">
                <a:solidFill>
                  <a:schemeClr val="tx2"/>
                </a:solidFill>
              </a:defRPr>
            </a:lvl1pPr>
            <a:lvl2pPr marL="609585" indent="0">
              <a:spcBef>
                <a:spcPts val="0"/>
              </a:spcBef>
              <a:buNone/>
              <a:defRPr sz="867"/>
            </a:lvl2pPr>
            <a:lvl3pPr>
              <a:spcBef>
                <a:spcPts val="0"/>
              </a:spcBef>
              <a:defRPr sz="867"/>
            </a:lvl3pPr>
            <a:lvl4pPr>
              <a:spcBef>
                <a:spcPts val="0"/>
              </a:spcBef>
              <a:defRPr sz="867"/>
            </a:lvl4pPr>
            <a:lvl5pPr>
              <a:spcBef>
                <a:spcPts val="0"/>
              </a:spcBef>
              <a:defRPr sz="867"/>
            </a:lvl5pPr>
          </a:lstStyle>
          <a:p>
            <a:pPr lvl="0"/>
            <a:r>
              <a:rPr lang="en-US" dirty="0"/>
              <a:t>Click to edit Master text styles</a:t>
            </a:r>
          </a:p>
        </p:txBody>
      </p:sp>
    </p:spTree>
    <p:extLst>
      <p:ext uri="{BB962C8B-B14F-4D97-AF65-F5344CB8AC3E}">
        <p14:creationId xmlns:p14="http://schemas.microsoft.com/office/powerpoint/2010/main" val="23568762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only with bottom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374DD-C738-46C4-8C9A-857702B4914B}"/>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D678D906-3189-4589-8ADD-9A886AAF0793}"/>
              </a:ext>
            </a:extLst>
          </p:cNvPr>
          <p:cNvSpPr>
            <a:spLocks noGrp="1"/>
          </p:cNvSpPr>
          <p:nvPr>
            <p:ph type="body" sz="quarter" idx="10"/>
          </p:nvPr>
        </p:nvSpPr>
        <p:spPr>
          <a:xfrm>
            <a:off x="232833" y="6476179"/>
            <a:ext cx="10077928" cy="288687"/>
          </a:xfrm>
        </p:spPr>
        <p:txBody>
          <a:bodyPr lIns="0" tIns="0" rIns="0" bIns="0">
            <a:noAutofit/>
          </a:bodyPr>
          <a:lstStyle>
            <a:lvl1pPr marL="0" indent="0">
              <a:spcBef>
                <a:spcPts val="0"/>
              </a:spcBef>
              <a:buNone/>
              <a:defRPr sz="867">
                <a:solidFill>
                  <a:schemeClr val="tx2"/>
                </a:solidFill>
              </a:defRPr>
            </a:lvl1pPr>
            <a:lvl2pPr marL="609585" indent="0">
              <a:spcBef>
                <a:spcPts val="0"/>
              </a:spcBef>
              <a:buNone/>
              <a:defRPr sz="867"/>
            </a:lvl2pPr>
            <a:lvl3pPr>
              <a:spcBef>
                <a:spcPts val="0"/>
              </a:spcBef>
              <a:defRPr sz="867"/>
            </a:lvl3pPr>
            <a:lvl4pPr>
              <a:spcBef>
                <a:spcPts val="0"/>
              </a:spcBef>
              <a:defRPr sz="867"/>
            </a:lvl4pPr>
            <a:lvl5pPr>
              <a:spcBef>
                <a:spcPts val="0"/>
              </a:spcBef>
              <a:defRPr sz="867"/>
            </a:lvl5pPr>
          </a:lstStyle>
          <a:p>
            <a:pPr lvl="0"/>
            <a:r>
              <a:rPr lang="en-US" dirty="0"/>
              <a:t>Click to edit Master text styles</a:t>
            </a:r>
          </a:p>
        </p:txBody>
      </p:sp>
    </p:spTree>
    <p:extLst>
      <p:ext uri="{BB962C8B-B14F-4D97-AF65-F5344CB8AC3E}">
        <p14:creationId xmlns:p14="http://schemas.microsoft.com/office/powerpoint/2010/main" val="2984141022"/>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5717C-2F6D-4199-ACEE-F99713D89972}"/>
              </a:ext>
            </a:extLst>
          </p:cNvPr>
          <p:cNvSpPr>
            <a:spLocks noGrp="1"/>
          </p:cNvSpPr>
          <p:nvPr>
            <p:ph type="title"/>
          </p:nvPr>
        </p:nvSpPr>
        <p:spPr/>
        <p:txBody>
          <a:bodyPr/>
          <a:lstStyle/>
          <a:p>
            <a:r>
              <a:rPr lang="en-US"/>
              <a:t>Click to edit Master title style</a:t>
            </a:r>
            <a:endParaRPr lang="en-GB"/>
          </a:p>
        </p:txBody>
      </p:sp>
      <p:sp>
        <p:nvSpPr>
          <p:cNvPr id="6" name="Text Placeholder 7">
            <a:extLst>
              <a:ext uri="{FF2B5EF4-FFF2-40B4-BE49-F238E27FC236}">
                <a16:creationId xmlns:a16="http://schemas.microsoft.com/office/drawing/2014/main" id="{5F576A39-4DD9-4BEC-AF80-03126E885A47}"/>
              </a:ext>
            </a:extLst>
          </p:cNvPr>
          <p:cNvSpPr>
            <a:spLocks noGrp="1"/>
          </p:cNvSpPr>
          <p:nvPr>
            <p:ph type="body" sz="quarter" idx="10"/>
          </p:nvPr>
        </p:nvSpPr>
        <p:spPr>
          <a:xfrm>
            <a:off x="232833" y="6476179"/>
            <a:ext cx="10077928" cy="288687"/>
          </a:xfrm>
        </p:spPr>
        <p:txBody>
          <a:bodyPr lIns="0" tIns="0" rIns="0" bIns="0">
            <a:noAutofit/>
          </a:bodyPr>
          <a:lstStyle>
            <a:lvl1pPr marL="0" indent="0">
              <a:spcBef>
                <a:spcPts val="0"/>
              </a:spcBef>
              <a:buNone/>
              <a:defRPr sz="867">
                <a:solidFill>
                  <a:schemeClr val="tx2"/>
                </a:solidFill>
              </a:defRPr>
            </a:lvl1pPr>
            <a:lvl2pPr marL="609585" indent="0">
              <a:spcBef>
                <a:spcPts val="0"/>
              </a:spcBef>
              <a:buNone/>
              <a:defRPr sz="867"/>
            </a:lvl2pPr>
            <a:lvl3pPr>
              <a:spcBef>
                <a:spcPts val="0"/>
              </a:spcBef>
              <a:defRPr sz="867"/>
            </a:lvl3pPr>
            <a:lvl4pPr>
              <a:spcBef>
                <a:spcPts val="0"/>
              </a:spcBef>
              <a:defRPr sz="867"/>
            </a:lvl4pPr>
            <a:lvl5pPr>
              <a:spcBef>
                <a:spcPts val="0"/>
              </a:spcBef>
              <a:defRPr sz="867"/>
            </a:lvl5pPr>
          </a:lstStyle>
          <a:p>
            <a:pPr lvl="0"/>
            <a:r>
              <a:rPr lang="en-US" dirty="0"/>
              <a:t>Click to edit Master text styles</a:t>
            </a:r>
          </a:p>
        </p:txBody>
      </p:sp>
    </p:spTree>
    <p:extLst>
      <p:ext uri="{BB962C8B-B14F-4D97-AF65-F5344CB8AC3E}">
        <p14:creationId xmlns:p14="http://schemas.microsoft.com/office/powerpoint/2010/main" val="17598124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only">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5F576A39-4DD9-4BEC-AF80-03126E885A47}"/>
              </a:ext>
            </a:extLst>
          </p:cNvPr>
          <p:cNvSpPr>
            <a:spLocks noGrp="1"/>
          </p:cNvSpPr>
          <p:nvPr>
            <p:ph type="body" sz="quarter" idx="10"/>
          </p:nvPr>
        </p:nvSpPr>
        <p:spPr>
          <a:xfrm>
            <a:off x="232833" y="6476179"/>
            <a:ext cx="10077928" cy="288687"/>
          </a:xfrm>
        </p:spPr>
        <p:txBody>
          <a:bodyPr lIns="0" tIns="0" rIns="0" bIns="0">
            <a:noAutofit/>
          </a:bodyPr>
          <a:lstStyle>
            <a:lvl1pPr marL="0" indent="0">
              <a:spcBef>
                <a:spcPts val="0"/>
              </a:spcBef>
              <a:buNone/>
              <a:defRPr sz="867">
                <a:solidFill>
                  <a:schemeClr val="tx2"/>
                </a:solidFill>
              </a:defRPr>
            </a:lvl1pPr>
            <a:lvl2pPr marL="609585" indent="0">
              <a:spcBef>
                <a:spcPts val="0"/>
              </a:spcBef>
              <a:buNone/>
              <a:defRPr sz="867"/>
            </a:lvl2pPr>
            <a:lvl3pPr>
              <a:spcBef>
                <a:spcPts val="0"/>
              </a:spcBef>
              <a:defRPr sz="867"/>
            </a:lvl3pPr>
            <a:lvl4pPr>
              <a:spcBef>
                <a:spcPts val="0"/>
              </a:spcBef>
              <a:defRPr sz="867"/>
            </a:lvl4pPr>
            <a:lvl5pPr>
              <a:spcBef>
                <a:spcPts val="0"/>
              </a:spcBef>
              <a:defRPr sz="867"/>
            </a:lvl5pPr>
          </a:lstStyle>
          <a:p>
            <a:pPr lvl="0"/>
            <a:r>
              <a:rPr lang="en-US" dirty="0"/>
              <a:t>Click to edit Master text styles</a:t>
            </a:r>
          </a:p>
        </p:txBody>
      </p:sp>
    </p:spTree>
    <p:extLst>
      <p:ext uri="{BB962C8B-B14F-4D97-AF65-F5344CB8AC3E}">
        <p14:creationId xmlns:p14="http://schemas.microsoft.com/office/powerpoint/2010/main" val="237142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4EC6B7-9498-664C-821E-B67D181FC7FB}"/>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75FE5B0C-5A5E-474D-B09A-FB8FCC5B404A}"/>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BD2A300-EB93-864B-8281-25D94523268D}"/>
              </a:ext>
            </a:extLst>
          </p:cNvPr>
          <p:cNvSpPr>
            <a:spLocks noGrp="1"/>
          </p:cNvSpPr>
          <p:nvPr>
            <p:ph type="dt" sz="half" idx="10"/>
          </p:nvPr>
        </p:nvSpPr>
        <p:spPr/>
        <p:txBody>
          <a:bodyPr/>
          <a:lstStyle/>
          <a:p>
            <a:fld id="{EB2449C5-5B06-1841-A163-8590E64AE0FE}" type="datetimeFigureOut">
              <a:rPr lang="pt-PT" smtClean="0"/>
              <a:t>15/11/23</a:t>
            </a:fld>
            <a:endParaRPr lang="pt-PT"/>
          </a:p>
        </p:txBody>
      </p:sp>
      <p:sp>
        <p:nvSpPr>
          <p:cNvPr id="5" name="Marcador de Posição do Rodapé 4">
            <a:extLst>
              <a:ext uri="{FF2B5EF4-FFF2-40B4-BE49-F238E27FC236}">
                <a16:creationId xmlns:a16="http://schemas.microsoft.com/office/drawing/2014/main" id="{DFF77DF6-F276-8B46-8BC4-DCD94F2DBEE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767DDBD9-2582-7744-A2D8-214C2409B58D}"/>
              </a:ext>
            </a:extLst>
          </p:cNvPr>
          <p:cNvSpPr>
            <a:spLocks noGrp="1"/>
          </p:cNvSpPr>
          <p:nvPr>
            <p:ph type="sldNum" sz="quarter" idx="12"/>
          </p:nvPr>
        </p:nvSpPr>
        <p:spPr/>
        <p:txBody>
          <a:bodyPr/>
          <a:lstStyle/>
          <a:p>
            <a:fld id="{19345037-92C8-1A46-9D84-E7FB66E1D33A}" type="slidenum">
              <a:rPr lang="pt-PT" smtClean="0"/>
              <a:t>‹#›</a:t>
            </a:fld>
            <a:endParaRPr lang="pt-PT"/>
          </a:p>
        </p:txBody>
      </p:sp>
    </p:spTree>
    <p:extLst>
      <p:ext uri="{BB962C8B-B14F-4D97-AF65-F5344CB8AC3E}">
        <p14:creationId xmlns:p14="http://schemas.microsoft.com/office/powerpoint/2010/main" val="42609226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246909"/>
            <a:ext cx="11582400" cy="5055651"/>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0" hasCustomPrompt="1"/>
          </p:nvPr>
        </p:nvSpPr>
        <p:spPr>
          <a:xfrm>
            <a:off x="304802" y="6233975"/>
            <a:ext cx="5507567" cy="487363"/>
          </a:xfrm>
        </p:spPr>
        <p:txBody>
          <a:bodyPr tIns="0" bIns="0" anchor="b"/>
          <a:lstStyle>
            <a:lvl1pPr marL="0" indent="0">
              <a:buNone/>
              <a:defRPr sz="1200"/>
            </a:lvl1pPr>
          </a:lstStyle>
          <a:p>
            <a:r>
              <a:rPr lang="en-GB" sz="1200" dirty="0"/>
              <a:t>Footnote text left aligned (Arial 12pt roman, black)</a:t>
            </a:r>
          </a:p>
        </p:txBody>
      </p:sp>
      <p:sp>
        <p:nvSpPr>
          <p:cNvPr id="5" name="Text Placeholder 4"/>
          <p:cNvSpPr>
            <a:spLocks noGrp="1"/>
          </p:cNvSpPr>
          <p:nvPr>
            <p:ph type="body" sz="quarter" idx="11" hasCustomPrompt="1"/>
          </p:nvPr>
        </p:nvSpPr>
        <p:spPr>
          <a:xfrm>
            <a:off x="6379634" y="6521313"/>
            <a:ext cx="5507567" cy="200025"/>
          </a:xfrm>
        </p:spPr>
        <p:txBody>
          <a:bodyPr tIns="0" bIns="0" anchor="b"/>
          <a:lstStyle>
            <a:lvl1pPr marL="0" indent="0" algn="r">
              <a:buNone/>
              <a:defRPr sz="1200" baseline="0"/>
            </a:lvl1pPr>
          </a:lstStyle>
          <a:p>
            <a:r>
              <a:rPr lang="en-GB" sz="1200" dirty="0"/>
              <a:t>Reference text right aligned (Arial 12pt roman, black)</a:t>
            </a:r>
          </a:p>
        </p:txBody>
      </p:sp>
      <p:sp>
        <p:nvSpPr>
          <p:cNvPr id="8" name="Slide Number Placeholder 5">
            <a:extLst>
              <a:ext uri="{FF2B5EF4-FFF2-40B4-BE49-F238E27FC236}">
                <a16:creationId xmlns:a16="http://schemas.microsoft.com/office/drawing/2014/main" id="{C7B7C12D-C078-4A6A-9A46-117F2CB93103}"/>
              </a:ext>
            </a:extLst>
          </p:cNvPr>
          <p:cNvSpPr txBox="1">
            <a:spLocks/>
          </p:cNvSpPr>
          <p:nvPr userDrawn="1"/>
        </p:nvSpPr>
        <p:spPr>
          <a:xfrm>
            <a:off x="11593484" y="6426260"/>
            <a:ext cx="598517" cy="365125"/>
          </a:xfrm>
          <a:prstGeom prst="rect">
            <a:avLst/>
          </a:prstGeom>
        </p:spPr>
        <p:txBody>
          <a:bodyPr vert="horz" lIns="91440" tIns="45720" rIns="91440" bIns="45720" rtlCol="0" anchor="b"/>
          <a:lstStyle>
            <a:defPPr>
              <a:defRPr lang="en-GB"/>
            </a:defPPr>
            <a:lvl1pPr algn="r" rtl="0" fontAlgn="base">
              <a:spcBef>
                <a:spcPct val="0"/>
              </a:spcBef>
              <a:spcAft>
                <a:spcPct val="0"/>
              </a:spcAft>
              <a:defRPr sz="1000" kern="1200">
                <a:solidFill>
                  <a:srgbClr val="17ACC8"/>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C2912F7-087B-418C-A3FA-FA4636C6A3D8}" type="slidenum">
              <a:rPr lang="en-US" sz="1000" smtClean="0">
                <a:solidFill>
                  <a:schemeClr val="bg1"/>
                </a:solidFill>
              </a:rPr>
              <a:pPr/>
              <a:t>‹#›</a:t>
            </a:fld>
            <a:endParaRPr lang="en-US" sz="1000" dirty="0">
              <a:solidFill>
                <a:schemeClr val="bg1"/>
              </a:solidFill>
            </a:endParaRPr>
          </a:p>
        </p:txBody>
      </p:sp>
    </p:spTree>
    <p:extLst>
      <p:ext uri="{BB962C8B-B14F-4D97-AF65-F5344CB8AC3E}">
        <p14:creationId xmlns:p14="http://schemas.microsoft.com/office/powerpoint/2010/main" val="2772032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81CBCC-9F38-C649-9FEF-DF06F20868B8}"/>
              </a:ext>
            </a:extLst>
          </p:cNvPr>
          <p:cNvSpPr>
            <a:spLocks noGrp="1"/>
          </p:cNvSpPr>
          <p:nvPr>
            <p:ph type="title"/>
          </p:nvPr>
        </p:nvSpPr>
        <p:spPr>
          <a:xfrm>
            <a:off x="384600" y="412749"/>
            <a:ext cx="11422800" cy="900000"/>
          </a:xfrm>
        </p:spPr>
        <p:txBody>
          <a:bodyPr>
            <a:normAutofit/>
          </a:bodyPr>
          <a:lstStyle>
            <a:lvl1pPr>
              <a:lnSpc>
                <a:spcPct val="100000"/>
              </a:lnSpc>
              <a:defRPr sz="2800" b="1">
                <a:solidFill>
                  <a:srgbClr val="333F48"/>
                </a:solidFill>
                <a:latin typeface="Arial" panose="020B0604020202020204" pitchFamily="34" charset="0"/>
                <a:cs typeface="Arial" panose="020B0604020202020204" pitchFamily="34" charset="0"/>
              </a:defRPr>
            </a:lvl1pPr>
          </a:lstStyle>
          <a:p>
            <a:endParaRPr lang="en-GB" dirty="0"/>
          </a:p>
        </p:txBody>
      </p:sp>
      <p:sp>
        <p:nvSpPr>
          <p:cNvPr id="8" name="Text Placeholder 5"/>
          <p:cNvSpPr>
            <a:spLocks noGrp="1"/>
          </p:cNvSpPr>
          <p:nvPr>
            <p:ph type="body" sz="quarter" idx="14" hasCustomPrompt="1"/>
          </p:nvPr>
        </p:nvSpPr>
        <p:spPr>
          <a:xfrm>
            <a:off x="384600" y="6052438"/>
            <a:ext cx="11422800" cy="664301"/>
          </a:xfrm>
        </p:spPr>
        <p:txBody>
          <a:bodyPr anchor="b" anchorCtr="0">
            <a:noAutofit/>
          </a:bodyPr>
          <a:lstStyle>
            <a:lvl1pPr marL="0" indent="0">
              <a:lnSpc>
                <a:spcPct val="100000"/>
              </a:lnSpc>
              <a:spcBef>
                <a:spcPts val="0"/>
              </a:spcBef>
              <a:buNone/>
              <a:defRPr sz="90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Click to add footnotes/references</a:t>
            </a:r>
          </a:p>
        </p:txBody>
      </p:sp>
      <p:sp>
        <p:nvSpPr>
          <p:cNvPr id="4" name="Slide Number Placeholder 6">
            <a:extLst>
              <a:ext uri="{FF2B5EF4-FFF2-40B4-BE49-F238E27FC236}">
                <a16:creationId xmlns:a16="http://schemas.microsoft.com/office/drawing/2014/main" id="{3DF0C675-9ED5-4655-A9BC-97DBE6754E40}"/>
              </a:ext>
            </a:extLst>
          </p:cNvPr>
          <p:cNvSpPr>
            <a:spLocks noGrp="1"/>
          </p:cNvSpPr>
          <p:nvPr>
            <p:ph type="sldNum" sz="quarter" idx="15"/>
          </p:nvPr>
        </p:nvSpPr>
        <p:spPr>
          <a:xfrm>
            <a:off x="10690167" y="6469697"/>
            <a:ext cx="1328651" cy="232435"/>
          </a:xfrm>
        </p:spPr>
        <p:txBody>
          <a:bodyPr/>
          <a:lstStyle>
            <a:lvl1pPr>
              <a:defRPr sz="900">
                <a:solidFill>
                  <a:srgbClr val="333F48"/>
                </a:solidFill>
                <a:latin typeface="Arial" panose="020B0604020202020204" pitchFamily="34" charset="0"/>
                <a:cs typeface="Arial" panose="020B0604020202020204" pitchFamily="34" charset="0"/>
              </a:defRPr>
            </a:lvl1pPr>
          </a:lstStyle>
          <a:p>
            <a:fld id="{479B09B6-D7CC-4240-92DE-C9CB0CE42D45}" type="slidenum">
              <a:rPr lang="en-US" smtClean="0"/>
              <a:pPr/>
              <a:t>‹#›</a:t>
            </a:fld>
            <a:endParaRPr lang="en-US" dirty="0"/>
          </a:p>
        </p:txBody>
      </p:sp>
    </p:spTree>
    <p:extLst>
      <p:ext uri="{BB962C8B-B14F-4D97-AF65-F5344CB8AC3E}">
        <p14:creationId xmlns:p14="http://schemas.microsoft.com/office/powerpoint/2010/main" val="7452868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C9D79-BE32-E440-8D9E-61C4FAAED0D4}"/>
              </a:ext>
            </a:extLst>
          </p:cNvPr>
          <p:cNvSpPr>
            <a:spLocks noGrp="1"/>
          </p:cNvSpPr>
          <p:nvPr>
            <p:ph type="title" hasCustomPrompt="1"/>
          </p:nvPr>
        </p:nvSpPr>
        <p:spPr>
          <a:xfrm>
            <a:off x="266003" y="-134695"/>
            <a:ext cx="10467191" cy="1325563"/>
          </a:xfrm>
        </p:spPr>
        <p:txBody>
          <a:bodyPr>
            <a:normAutofit/>
          </a:bodyPr>
          <a:lstStyle>
            <a:lvl1pPr>
              <a:defRPr sz="2700"/>
            </a:lvl1pPr>
          </a:lstStyle>
          <a:p>
            <a:r>
              <a:rPr lang="en-US" dirty="0"/>
              <a:t>CLICK TO EDIT MASTER TITLE STYLE</a:t>
            </a:r>
          </a:p>
        </p:txBody>
      </p:sp>
      <p:sp>
        <p:nvSpPr>
          <p:cNvPr id="3" name="Content Placeholder 2">
            <a:extLst>
              <a:ext uri="{FF2B5EF4-FFF2-40B4-BE49-F238E27FC236}">
                <a16:creationId xmlns:a16="http://schemas.microsoft.com/office/drawing/2014/main" id="{DB8843EF-E5BA-6C4F-8A29-F1F49B7597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BBDF6DF-6078-CC4C-8573-C5C4334C2D09}"/>
              </a:ext>
            </a:extLst>
          </p:cNvPr>
          <p:cNvSpPr>
            <a:spLocks noGrp="1"/>
          </p:cNvSpPr>
          <p:nvPr>
            <p:ph type="sldNum" sz="quarter" idx="10"/>
          </p:nvPr>
        </p:nvSpPr>
        <p:spPr/>
        <p:txBody>
          <a:bodyPr/>
          <a:lstStyle/>
          <a:p>
            <a:fld id="{6361B221-7A2F-B642-A30C-08C6276034EC}" type="slidenum">
              <a:rPr lang="en-US" smtClean="0"/>
              <a:pPr/>
              <a:t>‹#›</a:t>
            </a:fld>
            <a:endParaRPr lang="en-US" dirty="0"/>
          </a:p>
        </p:txBody>
      </p:sp>
    </p:spTree>
    <p:extLst>
      <p:ext uri="{BB962C8B-B14F-4D97-AF65-F5344CB8AC3E}">
        <p14:creationId xmlns:p14="http://schemas.microsoft.com/office/powerpoint/2010/main" val="3468838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5D6A-A399-464D-A5EE-2D65E950D528}"/>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0ADD0E8-A2B9-5E4A-9465-579EE1C1115A}"/>
              </a:ext>
            </a:extLst>
          </p:cNvPr>
          <p:cNvSpPr>
            <a:spLocks noGrp="1"/>
          </p:cNvSpPr>
          <p:nvPr>
            <p:ph sz="half" idx="1"/>
          </p:nvPr>
        </p:nvSpPr>
        <p:spPr>
          <a:xfrm>
            <a:off x="838200" y="162913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64DB30-6EEB-C446-8C7D-DEE402FD64A6}"/>
              </a:ext>
            </a:extLst>
          </p:cNvPr>
          <p:cNvSpPr>
            <a:spLocks noGrp="1"/>
          </p:cNvSpPr>
          <p:nvPr>
            <p:ph sz="half" idx="2"/>
          </p:nvPr>
        </p:nvSpPr>
        <p:spPr>
          <a:xfrm>
            <a:off x="6172200" y="162913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72621F08-E979-D347-95E6-FB5BAD363737}"/>
              </a:ext>
            </a:extLst>
          </p:cNvPr>
          <p:cNvSpPr>
            <a:spLocks noGrp="1"/>
          </p:cNvSpPr>
          <p:nvPr>
            <p:ph type="sldNum" sz="quarter" idx="10"/>
          </p:nvPr>
        </p:nvSpPr>
        <p:spPr/>
        <p:txBody>
          <a:bodyPr/>
          <a:lstStyle/>
          <a:p>
            <a:fld id="{6361B221-7A2F-B642-A30C-08C6276034EC}" type="slidenum">
              <a:rPr lang="en-US" smtClean="0"/>
              <a:pPr/>
              <a:t>‹#›</a:t>
            </a:fld>
            <a:endParaRPr lang="en-US" dirty="0"/>
          </a:p>
        </p:txBody>
      </p:sp>
    </p:spTree>
    <p:extLst>
      <p:ext uri="{BB962C8B-B14F-4D97-AF65-F5344CB8AC3E}">
        <p14:creationId xmlns:p14="http://schemas.microsoft.com/office/powerpoint/2010/main" val="1265117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E62C6-82B4-4441-A42F-DE146D4E4BA5}"/>
              </a:ext>
            </a:extLst>
          </p:cNvPr>
          <p:cNvSpPr>
            <a:spLocks noGrp="1"/>
          </p:cNvSpPr>
          <p:nvPr>
            <p:ph type="title" hasCustomPrompt="1"/>
          </p:nvPr>
        </p:nvSpPr>
        <p:spPr/>
        <p:txBody>
          <a:bodyPr>
            <a:normAutofit/>
          </a:bodyPr>
          <a:lstStyle>
            <a:lvl1pPr>
              <a:defRPr sz="2700"/>
            </a:lvl1pPr>
          </a:lstStyle>
          <a:p>
            <a:r>
              <a:rPr lang="en-US" dirty="0"/>
              <a:t>CLICK TO EDIT MASTER TITLE STYLE</a:t>
            </a:r>
          </a:p>
        </p:txBody>
      </p:sp>
      <p:sp>
        <p:nvSpPr>
          <p:cNvPr id="6" name="Slide Number Placeholder 5">
            <a:extLst>
              <a:ext uri="{FF2B5EF4-FFF2-40B4-BE49-F238E27FC236}">
                <a16:creationId xmlns:a16="http://schemas.microsoft.com/office/drawing/2014/main" id="{ED8B08F3-3272-0947-8A7B-A9A058C82837}"/>
              </a:ext>
            </a:extLst>
          </p:cNvPr>
          <p:cNvSpPr>
            <a:spLocks noGrp="1"/>
          </p:cNvSpPr>
          <p:nvPr>
            <p:ph type="sldNum" sz="quarter" idx="10"/>
          </p:nvPr>
        </p:nvSpPr>
        <p:spPr/>
        <p:txBody>
          <a:bodyPr/>
          <a:lstStyle/>
          <a:p>
            <a:fld id="{6361B221-7A2F-B642-A30C-08C6276034EC}" type="slidenum">
              <a:rPr lang="en-US" smtClean="0"/>
              <a:pPr/>
              <a:t>‹#›</a:t>
            </a:fld>
            <a:endParaRPr lang="en-US" dirty="0"/>
          </a:p>
        </p:txBody>
      </p:sp>
    </p:spTree>
    <p:extLst>
      <p:ext uri="{BB962C8B-B14F-4D97-AF65-F5344CB8AC3E}">
        <p14:creationId xmlns:p14="http://schemas.microsoft.com/office/powerpoint/2010/main" val="1896549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EED6E6-A29B-C941-AABD-3BA21F137A62}"/>
              </a:ext>
            </a:extLst>
          </p:cNvPr>
          <p:cNvSpPr>
            <a:spLocks noGrp="1"/>
          </p:cNvSpPr>
          <p:nvPr>
            <p:ph type="title" hasCustomPrompt="1"/>
          </p:nvPr>
        </p:nvSpPr>
        <p:spPr/>
        <p:txBody>
          <a:bodyPr>
            <a:normAutofit/>
          </a:bodyPr>
          <a:lstStyle>
            <a:lvl1pPr>
              <a:defRPr sz="2700"/>
            </a:lvl1pPr>
          </a:lstStyle>
          <a:p>
            <a:r>
              <a:rPr lang="en-US" dirty="0"/>
              <a:t>CLICK TO EDIT MASTER TITLE STYLE</a:t>
            </a:r>
          </a:p>
        </p:txBody>
      </p:sp>
      <p:sp>
        <p:nvSpPr>
          <p:cNvPr id="6" name="Slide Number Placeholder 5">
            <a:extLst>
              <a:ext uri="{FF2B5EF4-FFF2-40B4-BE49-F238E27FC236}">
                <a16:creationId xmlns:a16="http://schemas.microsoft.com/office/drawing/2014/main" id="{5A1497BC-D4E2-FD4B-9587-17D862749362}"/>
              </a:ext>
            </a:extLst>
          </p:cNvPr>
          <p:cNvSpPr>
            <a:spLocks noGrp="1"/>
          </p:cNvSpPr>
          <p:nvPr>
            <p:ph type="sldNum" sz="quarter" idx="10"/>
          </p:nvPr>
        </p:nvSpPr>
        <p:spPr/>
        <p:txBody>
          <a:bodyPr/>
          <a:lstStyle/>
          <a:p>
            <a:fld id="{6361B221-7A2F-B642-A30C-08C6276034EC}" type="slidenum">
              <a:rPr lang="en-US" smtClean="0"/>
              <a:pPr/>
              <a:t>‹#›</a:t>
            </a:fld>
            <a:endParaRPr lang="en-US" dirty="0"/>
          </a:p>
        </p:txBody>
      </p:sp>
    </p:spTree>
    <p:extLst>
      <p:ext uri="{BB962C8B-B14F-4D97-AF65-F5344CB8AC3E}">
        <p14:creationId xmlns:p14="http://schemas.microsoft.com/office/powerpoint/2010/main" val="3774874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76BC44-0BA7-2641-B695-1EEBAC4939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35" y="-9937"/>
            <a:ext cx="12223521" cy="1570383"/>
          </a:xfrm>
          <a:prstGeom prst="rect">
            <a:avLst/>
          </a:prstGeom>
        </p:spPr>
      </p:pic>
      <p:pic>
        <p:nvPicPr>
          <p:cNvPr id="10" name="Picture 9">
            <a:extLst>
              <a:ext uri="{FF2B5EF4-FFF2-40B4-BE49-F238E27FC236}">
                <a16:creationId xmlns:a16="http://schemas.microsoft.com/office/drawing/2014/main" id="{68F034C2-8D6D-904A-B3E9-9C8A2014CBE1}"/>
              </a:ext>
            </a:extLst>
          </p:cNvPr>
          <p:cNvPicPr>
            <a:picLocks noChangeAspect="1"/>
          </p:cNvPicPr>
          <p:nvPr userDrawn="1"/>
        </p:nvPicPr>
        <p:blipFill>
          <a:blip r:embed="rId3">
            <a:extLst>
              <a:ext uri="{28A0092B-C50C-407E-A947-70E740481C1C}">
                <a14:useLocalDpi xmlns:a14="http://schemas.microsoft.com/office/drawing/2010/main" val="0"/>
              </a:ext>
            </a:extLst>
          </a:blip>
          <a:srcRect l="4447" r="4447"/>
          <a:stretch/>
        </p:blipFill>
        <p:spPr>
          <a:xfrm>
            <a:off x="0" y="6323639"/>
            <a:ext cx="12192000" cy="534363"/>
          </a:xfrm>
          <a:prstGeom prst="rect">
            <a:avLst/>
          </a:prstGeom>
        </p:spPr>
      </p:pic>
      <p:pic>
        <p:nvPicPr>
          <p:cNvPr id="3" name="Picture 2">
            <a:extLst>
              <a:ext uri="{FF2B5EF4-FFF2-40B4-BE49-F238E27FC236}">
                <a16:creationId xmlns:a16="http://schemas.microsoft.com/office/drawing/2014/main" id="{FE404ADF-E5EE-CA4C-93E6-9DBE5F5370A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89504" y="176291"/>
            <a:ext cx="4373949" cy="1205471"/>
          </a:xfrm>
          <a:prstGeom prst="rect">
            <a:avLst/>
          </a:prstGeom>
        </p:spPr>
      </p:pic>
    </p:spTree>
    <p:extLst>
      <p:ext uri="{BB962C8B-B14F-4D97-AF65-F5344CB8AC3E}">
        <p14:creationId xmlns:p14="http://schemas.microsoft.com/office/powerpoint/2010/main" val="2515114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314D-FE11-4774-EEC6-EEC9084220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FD977A-DD7A-2C9E-46CE-ECD01551DF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15445A-0DDC-C642-4231-A97390A8BE8A}"/>
              </a:ext>
            </a:extLst>
          </p:cNvPr>
          <p:cNvSpPr>
            <a:spLocks noGrp="1"/>
          </p:cNvSpPr>
          <p:nvPr>
            <p:ph type="dt" sz="half" idx="10"/>
          </p:nvPr>
        </p:nvSpPr>
        <p:spPr/>
        <p:txBody>
          <a:bodyPr/>
          <a:lstStyle/>
          <a:p>
            <a:fld id="{2285F66E-D71A-0E4E-9AA4-80F69827A164}" type="datetimeFigureOut">
              <a:rPr lang="en-US" smtClean="0"/>
              <a:t>11/15/23</a:t>
            </a:fld>
            <a:endParaRPr lang="en-US"/>
          </a:p>
        </p:txBody>
      </p:sp>
      <p:sp>
        <p:nvSpPr>
          <p:cNvPr id="5" name="Footer Placeholder 4">
            <a:extLst>
              <a:ext uri="{FF2B5EF4-FFF2-40B4-BE49-F238E27FC236}">
                <a16:creationId xmlns:a16="http://schemas.microsoft.com/office/drawing/2014/main" id="{4E5B3667-40B4-416C-7185-B43F72B85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E7F24-6CB5-AE2D-4095-A7F7E14055E0}"/>
              </a:ext>
            </a:extLst>
          </p:cNvPr>
          <p:cNvSpPr>
            <a:spLocks noGrp="1"/>
          </p:cNvSpPr>
          <p:nvPr>
            <p:ph type="sldNum" sz="quarter" idx="12"/>
          </p:nvPr>
        </p:nvSpPr>
        <p:spPr/>
        <p:txBody>
          <a:bodyPr/>
          <a:lstStyle/>
          <a:p>
            <a:fld id="{D1D6577E-3754-104D-A466-4D4A88B72087}" type="slidenum">
              <a:rPr lang="en-US" smtClean="0"/>
              <a:t>‹#›</a:t>
            </a:fld>
            <a:endParaRPr lang="en-US"/>
          </a:p>
        </p:txBody>
      </p:sp>
      <p:cxnSp>
        <p:nvCxnSpPr>
          <p:cNvPr id="7" name="Straight Connector 6">
            <a:extLst>
              <a:ext uri="{FF2B5EF4-FFF2-40B4-BE49-F238E27FC236}">
                <a16:creationId xmlns:a16="http://schemas.microsoft.com/office/drawing/2014/main" id="{7EA9DB68-A29D-4B81-BF1C-01193E56AC0B}"/>
              </a:ext>
            </a:extLst>
          </p:cNvPr>
          <p:cNvCxnSpPr/>
          <p:nvPr userDrawn="1"/>
        </p:nvCxnSpPr>
        <p:spPr>
          <a:xfrm>
            <a:off x="838200" y="3533114"/>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1529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6CE4-C63F-6B37-16CE-D2FBA30AC1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224D0-B02B-D1C8-1517-D2DA04664B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7AD31-E5D4-7C10-99BA-A0132BE8A88A}"/>
              </a:ext>
            </a:extLst>
          </p:cNvPr>
          <p:cNvSpPr>
            <a:spLocks noGrp="1"/>
          </p:cNvSpPr>
          <p:nvPr>
            <p:ph type="dt" sz="half" idx="10"/>
          </p:nvPr>
        </p:nvSpPr>
        <p:spPr/>
        <p:txBody>
          <a:bodyPr/>
          <a:lstStyle/>
          <a:p>
            <a:fld id="{2285F66E-D71A-0E4E-9AA4-80F69827A164}" type="datetimeFigureOut">
              <a:rPr lang="en-US" smtClean="0"/>
              <a:t>11/15/23</a:t>
            </a:fld>
            <a:endParaRPr lang="en-US"/>
          </a:p>
        </p:txBody>
      </p:sp>
      <p:sp>
        <p:nvSpPr>
          <p:cNvPr id="5" name="Footer Placeholder 4">
            <a:extLst>
              <a:ext uri="{FF2B5EF4-FFF2-40B4-BE49-F238E27FC236}">
                <a16:creationId xmlns:a16="http://schemas.microsoft.com/office/drawing/2014/main" id="{5058DC6C-DD61-9987-1242-61945B156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86E03-1C06-6C6D-6381-7910DED40D3D}"/>
              </a:ext>
            </a:extLst>
          </p:cNvPr>
          <p:cNvSpPr>
            <a:spLocks noGrp="1"/>
          </p:cNvSpPr>
          <p:nvPr>
            <p:ph type="sldNum" sz="quarter" idx="12"/>
          </p:nvPr>
        </p:nvSpPr>
        <p:spPr/>
        <p:txBody>
          <a:bodyPr/>
          <a:lstStyle/>
          <a:p>
            <a:fld id="{D1D6577E-3754-104D-A466-4D4A88B72087}" type="slidenum">
              <a:rPr lang="en-US" smtClean="0"/>
              <a:t>‹#›</a:t>
            </a:fld>
            <a:endParaRPr lang="en-US"/>
          </a:p>
        </p:txBody>
      </p:sp>
      <p:cxnSp>
        <p:nvCxnSpPr>
          <p:cNvPr id="7" name="Straight Connector 6">
            <a:extLst>
              <a:ext uri="{FF2B5EF4-FFF2-40B4-BE49-F238E27FC236}">
                <a16:creationId xmlns:a16="http://schemas.microsoft.com/office/drawing/2014/main" id="{ECE5D7B7-3C2B-1AA8-A3E3-26BEA93102FC}"/>
              </a:ext>
            </a:extLst>
          </p:cNvPr>
          <p:cNvCxnSpPr/>
          <p:nvPr userDrawn="1"/>
        </p:nvCxnSpPr>
        <p:spPr>
          <a:xfrm>
            <a:off x="838200" y="1261642"/>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032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7DE3-47AC-E8E3-8DC2-6CC9F3E994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91D795-39B8-F335-5265-1AABD52B79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70D7C3-A08E-C6FE-0B5C-149BBCC5CD33}"/>
              </a:ext>
            </a:extLst>
          </p:cNvPr>
          <p:cNvSpPr>
            <a:spLocks noGrp="1"/>
          </p:cNvSpPr>
          <p:nvPr>
            <p:ph type="dt" sz="half" idx="10"/>
          </p:nvPr>
        </p:nvSpPr>
        <p:spPr/>
        <p:txBody>
          <a:bodyPr/>
          <a:lstStyle/>
          <a:p>
            <a:fld id="{2285F66E-D71A-0E4E-9AA4-80F69827A164}" type="datetimeFigureOut">
              <a:rPr lang="en-US" smtClean="0"/>
              <a:t>11/15/23</a:t>
            </a:fld>
            <a:endParaRPr lang="en-US"/>
          </a:p>
        </p:txBody>
      </p:sp>
      <p:sp>
        <p:nvSpPr>
          <p:cNvPr id="5" name="Footer Placeholder 4">
            <a:extLst>
              <a:ext uri="{FF2B5EF4-FFF2-40B4-BE49-F238E27FC236}">
                <a16:creationId xmlns:a16="http://schemas.microsoft.com/office/drawing/2014/main" id="{16EB9F61-7C49-9EF2-7AAC-E2F2DA5F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32E81-236C-CE14-D462-ED5657644330}"/>
              </a:ext>
            </a:extLst>
          </p:cNvPr>
          <p:cNvSpPr>
            <a:spLocks noGrp="1"/>
          </p:cNvSpPr>
          <p:nvPr>
            <p:ph type="sldNum" sz="quarter" idx="12"/>
          </p:nvPr>
        </p:nvSpPr>
        <p:spPr/>
        <p:txBody>
          <a:bodyPr/>
          <a:lstStyle/>
          <a:p>
            <a:fld id="{D1D6577E-3754-104D-A466-4D4A88B72087}" type="slidenum">
              <a:rPr lang="en-US" smtClean="0"/>
              <a:t>‹#›</a:t>
            </a:fld>
            <a:endParaRPr lang="en-US"/>
          </a:p>
        </p:txBody>
      </p:sp>
    </p:spTree>
    <p:extLst>
      <p:ext uri="{BB962C8B-B14F-4D97-AF65-F5344CB8AC3E}">
        <p14:creationId xmlns:p14="http://schemas.microsoft.com/office/powerpoint/2010/main" val="2868871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F369-BABE-E59C-DF72-8D0CD8C68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265CA-FE41-27AE-367D-68E2754D3C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62CA95-908E-1087-ACEA-00C11EDDE0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9BE39C-0519-CDCF-B994-58F417B2B5E4}"/>
              </a:ext>
            </a:extLst>
          </p:cNvPr>
          <p:cNvSpPr>
            <a:spLocks noGrp="1"/>
          </p:cNvSpPr>
          <p:nvPr>
            <p:ph type="dt" sz="half" idx="10"/>
          </p:nvPr>
        </p:nvSpPr>
        <p:spPr/>
        <p:txBody>
          <a:bodyPr/>
          <a:lstStyle/>
          <a:p>
            <a:fld id="{2285F66E-D71A-0E4E-9AA4-80F69827A164}" type="datetimeFigureOut">
              <a:rPr lang="en-US" smtClean="0"/>
              <a:t>11/15/23</a:t>
            </a:fld>
            <a:endParaRPr lang="en-US"/>
          </a:p>
        </p:txBody>
      </p:sp>
      <p:sp>
        <p:nvSpPr>
          <p:cNvPr id="6" name="Footer Placeholder 5">
            <a:extLst>
              <a:ext uri="{FF2B5EF4-FFF2-40B4-BE49-F238E27FC236}">
                <a16:creationId xmlns:a16="http://schemas.microsoft.com/office/drawing/2014/main" id="{CA2C9D1F-DC1D-B4DA-9796-C8B2A0B37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59909E-EA16-D549-D9FC-71CA8CF2403F}"/>
              </a:ext>
            </a:extLst>
          </p:cNvPr>
          <p:cNvSpPr>
            <a:spLocks noGrp="1"/>
          </p:cNvSpPr>
          <p:nvPr>
            <p:ph type="sldNum" sz="quarter" idx="12"/>
          </p:nvPr>
        </p:nvSpPr>
        <p:spPr/>
        <p:txBody>
          <a:bodyPr/>
          <a:lstStyle/>
          <a:p>
            <a:fld id="{D1D6577E-3754-104D-A466-4D4A88B72087}" type="slidenum">
              <a:rPr lang="en-US" smtClean="0"/>
              <a:t>‹#›</a:t>
            </a:fld>
            <a:endParaRPr lang="en-US"/>
          </a:p>
        </p:txBody>
      </p:sp>
      <p:cxnSp>
        <p:nvCxnSpPr>
          <p:cNvPr id="8" name="Straight Connector 7">
            <a:extLst>
              <a:ext uri="{FF2B5EF4-FFF2-40B4-BE49-F238E27FC236}">
                <a16:creationId xmlns:a16="http://schemas.microsoft.com/office/drawing/2014/main" id="{964BF222-BEA5-8A38-0520-1E0A1184525B}"/>
              </a:ext>
            </a:extLst>
          </p:cNvPr>
          <p:cNvCxnSpPr/>
          <p:nvPr userDrawn="1"/>
        </p:nvCxnSpPr>
        <p:spPr>
          <a:xfrm>
            <a:off x="838200" y="1261642"/>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930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042D-013A-B0A3-594C-376B8FD67F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D00D51-64BA-05D8-385F-A48F3B86B4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AD63B-D474-5BEF-9311-D24FD9E953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171AD2-F326-FDEF-1749-ADC34BD3E2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72FEF-C25E-E496-E372-EAE591FEBB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C7E836-EAED-047A-E95B-64E64D6203D8}"/>
              </a:ext>
            </a:extLst>
          </p:cNvPr>
          <p:cNvSpPr>
            <a:spLocks noGrp="1"/>
          </p:cNvSpPr>
          <p:nvPr>
            <p:ph type="dt" sz="half" idx="10"/>
          </p:nvPr>
        </p:nvSpPr>
        <p:spPr/>
        <p:txBody>
          <a:bodyPr/>
          <a:lstStyle/>
          <a:p>
            <a:fld id="{2285F66E-D71A-0E4E-9AA4-80F69827A164}" type="datetimeFigureOut">
              <a:rPr lang="en-US" smtClean="0"/>
              <a:t>11/15/23</a:t>
            </a:fld>
            <a:endParaRPr lang="en-US"/>
          </a:p>
        </p:txBody>
      </p:sp>
      <p:sp>
        <p:nvSpPr>
          <p:cNvPr id="8" name="Footer Placeholder 7">
            <a:extLst>
              <a:ext uri="{FF2B5EF4-FFF2-40B4-BE49-F238E27FC236}">
                <a16:creationId xmlns:a16="http://schemas.microsoft.com/office/drawing/2014/main" id="{7FE829CD-F1E7-5408-01DB-8016ED046B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326F45-0A2A-067E-733B-156DA96CE9F4}"/>
              </a:ext>
            </a:extLst>
          </p:cNvPr>
          <p:cNvSpPr>
            <a:spLocks noGrp="1"/>
          </p:cNvSpPr>
          <p:nvPr>
            <p:ph type="sldNum" sz="quarter" idx="12"/>
          </p:nvPr>
        </p:nvSpPr>
        <p:spPr/>
        <p:txBody>
          <a:bodyPr/>
          <a:lstStyle/>
          <a:p>
            <a:fld id="{D1D6577E-3754-104D-A466-4D4A88B72087}" type="slidenum">
              <a:rPr lang="en-US" smtClean="0"/>
              <a:t>‹#›</a:t>
            </a:fld>
            <a:endParaRPr lang="en-US"/>
          </a:p>
        </p:txBody>
      </p:sp>
    </p:spTree>
    <p:extLst>
      <p:ext uri="{BB962C8B-B14F-4D97-AF65-F5344CB8AC3E}">
        <p14:creationId xmlns:p14="http://schemas.microsoft.com/office/powerpoint/2010/main" val="3807579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610-2571-1280-C90A-2B979A6CBA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4A19D0-4039-9062-BA2C-EE52537F78DB}"/>
              </a:ext>
            </a:extLst>
          </p:cNvPr>
          <p:cNvSpPr>
            <a:spLocks noGrp="1"/>
          </p:cNvSpPr>
          <p:nvPr>
            <p:ph type="dt" sz="half" idx="10"/>
          </p:nvPr>
        </p:nvSpPr>
        <p:spPr/>
        <p:txBody>
          <a:bodyPr/>
          <a:lstStyle/>
          <a:p>
            <a:fld id="{2285F66E-D71A-0E4E-9AA4-80F69827A164}" type="datetimeFigureOut">
              <a:rPr lang="en-US" smtClean="0"/>
              <a:t>11/15/23</a:t>
            </a:fld>
            <a:endParaRPr lang="en-US"/>
          </a:p>
        </p:txBody>
      </p:sp>
      <p:sp>
        <p:nvSpPr>
          <p:cNvPr id="4" name="Footer Placeholder 3">
            <a:extLst>
              <a:ext uri="{FF2B5EF4-FFF2-40B4-BE49-F238E27FC236}">
                <a16:creationId xmlns:a16="http://schemas.microsoft.com/office/drawing/2014/main" id="{47811663-F000-1569-F7C9-E3193862E8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14878D-8394-205F-7B27-CB25AA2E94DB}"/>
              </a:ext>
            </a:extLst>
          </p:cNvPr>
          <p:cNvSpPr>
            <a:spLocks noGrp="1"/>
          </p:cNvSpPr>
          <p:nvPr>
            <p:ph type="sldNum" sz="quarter" idx="12"/>
          </p:nvPr>
        </p:nvSpPr>
        <p:spPr/>
        <p:txBody>
          <a:bodyPr/>
          <a:lstStyle/>
          <a:p>
            <a:fld id="{D1D6577E-3754-104D-A466-4D4A88B72087}" type="slidenum">
              <a:rPr lang="en-US" smtClean="0"/>
              <a:t>‹#›</a:t>
            </a:fld>
            <a:endParaRPr lang="en-US"/>
          </a:p>
        </p:txBody>
      </p:sp>
    </p:spTree>
    <p:extLst>
      <p:ext uri="{BB962C8B-B14F-4D97-AF65-F5344CB8AC3E}">
        <p14:creationId xmlns:p14="http://schemas.microsoft.com/office/powerpoint/2010/main" val="985479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CB6D4-F534-50F7-CFEF-5B426295AD39}"/>
              </a:ext>
            </a:extLst>
          </p:cNvPr>
          <p:cNvSpPr>
            <a:spLocks noGrp="1"/>
          </p:cNvSpPr>
          <p:nvPr>
            <p:ph type="dt" sz="half" idx="10"/>
          </p:nvPr>
        </p:nvSpPr>
        <p:spPr/>
        <p:txBody>
          <a:bodyPr/>
          <a:lstStyle/>
          <a:p>
            <a:fld id="{2285F66E-D71A-0E4E-9AA4-80F69827A164}" type="datetimeFigureOut">
              <a:rPr lang="en-US" smtClean="0"/>
              <a:t>11/15/23</a:t>
            </a:fld>
            <a:endParaRPr lang="en-US"/>
          </a:p>
        </p:txBody>
      </p:sp>
      <p:sp>
        <p:nvSpPr>
          <p:cNvPr id="3" name="Footer Placeholder 2">
            <a:extLst>
              <a:ext uri="{FF2B5EF4-FFF2-40B4-BE49-F238E27FC236}">
                <a16:creationId xmlns:a16="http://schemas.microsoft.com/office/drawing/2014/main" id="{FBEB67E0-9885-4FA5-1AEB-2458D8D6A6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164234-BCFE-F4EB-1874-C8800BFFF494}"/>
              </a:ext>
            </a:extLst>
          </p:cNvPr>
          <p:cNvSpPr>
            <a:spLocks noGrp="1"/>
          </p:cNvSpPr>
          <p:nvPr>
            <p:ph type="sldNum" sz="quarter" idx="12"/>
          </p:nvPr>
        </p:nvSpPr>
        <p:spPr/>
        <p:txBody>
          <a:bodyPr/>
          <a:lstStyle/>
          <a:p>
            <a:fld id="{D1D6577E-3754-104D-A466-4D4A88B72087}" type="slidenum">
              <a:rPr lang="en-US" smtClean="0"/>
              <a:t>‹#›</a:t>
            </a:fld>
            <a:endParaRPr lang="en-US"/>
          </a:p>
        </p:txBody>
      </p:sp>
    </p:spTree>
    <p:extLst>
      <p:ext uri="{BB962C8B-B14F-4D97-AF65-F5344CB8AC3E}">
        <p14:creationId xmlns:p14="http://schemas.microsoft.com/office/powerpoint/2010/main" val="8864089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3B85-BA24-C968-9C33-E7C18AFF7E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94940E-94D5-48CE-2504-557607582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A49069-221B-F7EB-BEB2-38B58A3B7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F43298-3045-DCFA-F69E-B131F9EEAA85}"/>
              </a:ext>
            </a:extLst>
          </p:cNvPr>
          <p:cNvSpPr>
            <a:spLocks noGrp="1"/>
          </p:cNvSpPr>
          <p:nvPr>
            <p:ph type="dt" sz="half" idx="10"/>
          </p:nvPr>
        </p:nvSpPr>
        <p:spPr/>
        <p:txBody>
          <a:bodyPr/>
          <a:lstStyle/>
          <a:p>
            <a:fld id="{2285F66E-D71A-0E4E-9AA4-80F69827A164}" type="datetimeFigureOut">
              <a:rPr lang="en-US" smtClean="0"/>
              <a:t>11/15/23</a:t>
            </a:fld>
            <a:endParaRPr lang="en-US"/>
          </a:p>
        </p:txBody>
      </p:sp>
      <p:sp>
        <p:nvSpPr>
          <p:cNvPr id="6" name="Footer Placeholder 5">
            <a:extLst>
              <a:ext uri="{FF2B5EF4-FFF2-40B4-BE49-F238E27FC236}">
                <a16:creationId xmlns:a16="http://schemas.microsoft.com/office/drawing/2014/main" id="{C4D0A635-3025-E7F0-89BA-B9689F1BE4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824D9D-25F8-C9AE-D549-64FAEA0A0F0A}"/>
              </a:ext>
            </a:extLst>
          </p:cNvPr>
          <p:cNvSpPr>
            <a:spLocks noGrp="1"/>
          </p:cNvSpPr>
          <p:nvPr>
            <p:ph type="sldNum" sz="quarter" idx="12"/>
          </p:nvPr>
        </p:nvSpPr>
        <p:spPr/>
        <p:txBody>
          <a:bodyPr/>
          <a:lstStyle/>
          <a:p>
            <a:fld id="{D1D6577E-3754-104D-A466-4D4A88B72087}" type="slidenum">
              <a:rPr lang="en-US" smtClean="0"/>
              <a:t>‹#›</a:t>
            </a:fld>
            <a:endParaRPr lang="en-US"/>
          </a:p>
        </p:txBody>
      </p:sp>
    </p:spTree>
    <p:extLst>
      <p:ext uri="{BB962C8B-B14F-4D97-AF65-F5344CB8AC3E}">
        <p14:creationId xmlns:p14="http://schemas.microsoft.com/office/powerpoint/2010/main" val="2021807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4122-1B4D-823B-FB96-3EA65BAAA2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02FFC7-5C36-01BA-3FBB-55D59979AB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0BDC27-D6D2-C193-C3A1-6C51B14A9A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B45BE-B59F-3F69-EA91-FAC72C2979BB}"/>
              </a:ext>
            </a:extLst>
          </p:cNvPr>
          <p:cNvSpPr>
            <a:spLocks noGrp="1"/>
          </p:cNvSpPr>
          <p:nvPr>
            <p:ph type="dt" sz="half" idx="10"/>
          </p:nvPr>
        </p:nvSpPr>
        <p:spPr/>
        <p:txBody>
          <a:bodyPr/>
          <a:lstStyle/>
          <a:p>
            <a:fld id="{2285F66E-D71A-0E4E-9AA4-80F69827A164}" type="datetimeFigureOut">
              <a:rPr lang="en-US" smtClean="0"/>
              <a:t>11/15/23</a:t>
            </a:fld>
            <a:endParaRPr lang="en-US"/>
          </a:p>
        </p:txBody>
      </p:sp>
      <p:sp>
        <p:nvSpPr>
          <p:cNvPr id="6" name="Footer Placeholder 5">
            <a:extLst>
              <a:ext uri="{FF2B5EF4-FFF2-40B4-BE49-F238E27FC236}">
                <a16:creationId xmlns:a16="http://schemas.microsoft.com/office/drawing/2014/main" id="{D60FBC23-5A6C-E82B-39FD-D6760F814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2915C1-CAB8-0246-4E4E-076D01D890FE}"/>
              </a:ext>
            </a:extLst>
          </p:cNvPr>
          <p:cNvSpPr>
            <a:spLocks noGrp="1"/>
          </p:cNvSpPr>
          <p:nvPr>
            <p:ph type="sldNum" sz="quarter" idx="12"/>
          </p:nvPr>
        </p:nvSpPr>
        <p:spPr/>
        <p:txBody>
          <a:bodyPr/>
          <a:lstStyle/>
          <a:p>
            <a:fld id="{D1D6577E-3754-104D-A466-4D4A88B72087}" type="slidenum">
              <a:rPr lang="en-US" smtClean="0"/>
              <a:t>‹#›</a:t>
            </a:fld>
            <a:endParaRPr lang="en-US"/>
          </a:p>
        </p:txBody>
      </p:sp>
    </p:spTree>
    <p:extLst>
      <p:ext uri="{BB962C8B-B14F-4D97-AF65-F5344CB8AC3E}">
        <p14:creationId xmlns:p14="http://schemas.microsoft.com/office/powerpoint/2010/main" val="35903965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4F7B4-930C-3DA2-DDDE-3D1E4D63D5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60E686-FA0D-8198-E910-B28AFBD6A9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91709-A4AC-C2BC-2CEA-42CD1479DD3A}"/>
              </a:ext>
            </a:extLst>
          </p:cNvPr>
          <p:cNvSpPr>
            <a:spLocks noGrp="1"/>
          </p:cNvSpPr>
          <p:nvPr>
            <p:ph type="dt" sz="half" idx="10"/>
          </p:nvPr>
        </p:nvSpPr>
        <p:spPr/>
        <p:txBody>
          <a:bodyPr/>
          <a:lstStyle/>
          <a:p>
            <a:fld id="{2285F66E-D71A-0E4E-9AA4-80F69827A164}" type="datetimeFigureOut">
              <a:rPr lang="en-US" smtClean="0"/>
              <a:t>11/15/23</a:t>
            </a:fld>
            <a:endParaRPr lang="en-US"/>
          </a:p>
        </p:txBody>
      </p:sp>
      <p:sp>
        <p:nvSpPr>
          <p:cNvPr id="5" name="Footer Placeholder 4">
            <a:extLst>
              <a:ext uri="{FF2B5EF4-FFF2-40B4-BE49-F238E27FC236}">
                <a16:creationId xmlns:a16="http://schemas.microsoft.com/office/drawing/2014/main" id="{74449C6C-1486-C956-AF56-B8434B80D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F4CA2-9662-7065-D76B-24661470C35F}"/>
              </a:ext>
            </a:extLst>
          </p:cNvPr>
          <p:cNvSpPr>
            <a:spLocks noGrp="1"/>
          </p:cNvSpPr>
          <p:nvPr>
            <p:ph type="sldNum" sz="quarter" idx="12"/>
          </p:nvPr>
        </p:nvSpPr>
        <p:spPr/>
        <p:txBody>
          <a:bodyPr/>
          <a:lstStyle/>
          <a:p>
            <a:fld id="{D1D6577E-3754-104D-A466-4D4A88B72087}" type="slidenum">
              <a:rPr lang="en-US" smtClean="0"/>
              <a:t>‹#›</a:t>
            </a:fld>
            <a:endParaRPr lang="en-US"/>
          </a:p>
        </p:txBody>
      </p:sp>
    </p:spTree>
    <p:extLst>
      <p:ext uri="{BB962C8B-B14F-4D97-AF65-F5344CB8AC3E}">
        <p14:creationId xmlns:p14="http://schemas.microsoft.com/office/powerpoint/2010/main" val="1651159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FE1CFB-BCE9-BC3D-712E-21387FB217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0BA5B3-22E5-27EE-24C2-C9A9E065E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2078A7-1A08-3483-FEAF-566FAB7FC594}"/>
              </a:ext>
            </a:extLst>
          </p:cNvPr>
          <p:cNvSpPr>
            <a:spLocks noGrp="1"/>
          </p:cNvSpPr>
          <p:nvPr>
            <p:ph type="dt" sz="half" idx="10"/>
          </p:nvPr>
        </p:nvSpPr>
        <p:spPr/>
        <p:txBody>
          <a:bodyPr/>
          <a:lstStyle/>
          <a:p>
            <a:fld id="{2285F66E-D71A-0E4E-9AA4-80F69827A164}" type="datetimeFigureOut">
              <a:rPr lang="en-US" smtClean="0"/>
              <a:t>11/15/23</a:t>
            </a:fld>
            <a:endParaRPr lang="en-US"/>
          </a:p>
        </p:txBody>
      </p:sp>
      <p:sp>
        <p:nvSpPr>
          <p:cNvPr id="5" name="Footer Placeholder 4">
            <a:extLst>
              <a:ext uri="{FF2B5EF4-FFF2-40B4-BE49-F238E27FC236}">
                <a16:creationId xmlns:a16="http://schemas.microsoft.com/office/drawing/2014/main" id="{2C6FF24C-FD5E-5C23-7903-BEA7DE9E6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69DA5-7E8E-7249-866F-885C0C6C4C03}"/>
              </a:ext>
            </a:extLst>
          </p:cNvPr>
          <p:cNvSpPr>
            <a:spLocks noGrp="1"/>
          </p:cNvSpPr>
          <p:nvPr>
            <p:ph type="sldNum" sz="quarter" idx="12"/>
          </p:nvPr>
        </p:nvSpPr>
        <p:spPr/>
        <p:txBody>
          <a:bodyPr/>
          <a:lstStyle/>
          <a:p>
            <a:fld id="{D1D6577E-3754-104D-A466-4D4A88B72087}" type="slidenum">
              <a:rPr lang="en-US" smtClean="0"/>
              <a:t>‹#›</a:t>
            </a:fld>
            <a:endParaRPr lang="en-US"/>
          </a:p>
        </p:txBody>
      </p:sp>
    </p:spTree>
    <p:extLst>
      <p:ext uri="{BB962C8B-B14F-4D97-AF65-F5344CB8AC3E}">
        <p14:creationId xmlns:p14="http://schemas.microsoft.com/office/powerpoint/2010/main" val="677736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51077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9542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11947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827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40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084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342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68527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23227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910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7496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845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049324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50298111"/>
      </p:ext>
    </p:extLst>
  </p:cSld>
  <p:clrMapOvr>
    <a:masterClrMapping/>
  </p:clrMapOvr>
  <p:transition spd="slow" advClick="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505025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543521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6738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3233" y="3395816"/>
            <a:ext cx="10731577" cy="1187451"/>
          </a:xfrm>
        </p:spPr>
        <p:txBody>
          <a:bodyPr/>
          <a:lstStyle>
            <a:lvl1pPr marL="0" indent="0" algn="l">
              <a:buNone/>
              <a:defRPr sz="1867">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GB" dirty="0"/>
          </a:p>
        </p:txBody>
      </p:sp>
      <p:sp>
        <p:nvSpPr>
          <p:cNvPr id="2" name="Title 1"/>
          <p:cNvSpPr>
            <a:spLocks noGrp="1"/>
          </p:cNvSpPr>
          <p:nvPr>
            <p:ph type="ctrTitle"/>
          </p:nvPr>
        </p:nvSpPr>
        <p:spPr>
          <a:xfrm>
            <a:off x="773233" y="1414030"/>
            <a:ext cx="10731577" cy="1782645"/>
          </a:xfrm>
        </p:spPr>
        <p:txBody>
          <a:bodyPr/>
          <a:lstStyle>
            <a:lvl1pPr algn="l">
              <a:defRPr>
                <a:solidFill>
                  <a:schemeClr val="tx1"/>
                </a:solidFill>
              </a:defRPr>
            </a:lvl1pPr>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BBDBBBC7-BFF6-46AD-A4F1-2E73C220BA6A}"/>
              </a:ext>
            </a:extLst>
          </p:cNvPr>
          <p:cNvSpPr>
            <a:spLocks noGrp="1"/>
          </p:cNvSpPr>
          <p:nvPr>
            <p:ph type="body" sz="quarter" idx="10" hasCustomPrompt="1"/>
          </p:nvPr>
        </p:nvSpPr>
        <p:spPr>
          <a:xfrm>
            <a:off x="773233" y="4782408"/>
            <a:ext cx="10731577" cy="661563"/>
          </a:xfrm>
        </p:spPr>
        <p:txBody>
          <a:bodyPr/>
          <a:lstStyle>
            <a:lvl1pPr marL="0" indent="0">
              <a:buNone/>
              <a:defRPr sz="933"/>
            </a:lvl1pPr>
          </a:lstStyle>
          <a:p>
            <a:pPr lvl="0"/>
            <a:r>
              <a:rPr lang="en-US" dirty="0"/>
              <a:t>Click to edit Master text styles</a:t>
            </a:r>
          </a:p>
        </p:txBody>
      </p:sp>
      <p:pic>
        <p:nvPicPr>
          <p:cNvPr id="6" name="Picture 5">
            <a:extLst>
              <a:ext uri="{FF2B5EF4-FFF2-40B4-BE49-F238E27FC236}">
                <a16:creationId xmlns:a16="http://schemas.microsoft.com/office/drawing/2014/main" id="{5A06E548-493A-4C13-9723-2CE5862569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63261"/>
          </a:xfrm>
          <a:prstGeom prst="rect">
            <a:avLst/>
          </a:prstGeom>
        </p:spPr>
      </p:pic>
    </p:spTree>
    <p:extLst>
      <p:ext uri="{BB962C8B-B14F-4D97-AF65-F5344CB8AC3E}">
        <p14:creationId xmlns:p14="http://schemas.microsoft.com/office/powerpoint/2010/main" val="313533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1800" y="1495720"/>
            <a:ext cx="11328400" cy="4198069"/>
          </a:xfrm>
        </p:spPr>
        <p:txBody>
          <a:bodyPr/>
          <a:lstStyle>
            <a:lvl1pPr marL="237061" indent="-237061">
              <a:buClr>
                <a:schemeClr val="accent1"/>
              </a:buClr>
              <a:buFont typeface="Wingdings" panose="05000000000000000000" pitchFamily="2" charset="2"/>
              <a:buChar cha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0" name="Text Placeholder 15"/>
          <p:cNvSpPr>
            <a:spLocks noGrp="1"/>
          </p:cNvSpPr>
          <p:nvPr>
            <p:ph type="body" sz="quarter" idx="13"/>
          </p:nvPr>
        </p:nvSpPr>
        <p:spPr>
          <a:xfrm>
            <a:off x="431798" y="6459940"/>
            <a:ext cx="5111164" cy="363928"/>
          </a:xfrm>
        </p:spPr>
        <p:txBody>
          <a:bodyPr rIns="0" bIns="0" anchor="b"/>
          <a:lstStyle>
            <a:lvl1pPr marL="0" indent="0">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
        <p:nvSpPr>
          <p:cNvPr id="11" name="Text Placeholder 15"/>
          <p:cNvSpPr>
            <a:spLocks noGrp="1"/>
          </p:cNvSpPr>
          <p:nvPr>
            <p:ph type="body" sz="quarter" idx="14"/>
          </p:nvPr>
        </p:nvSpPr>
        <p:spPr>
          <a:xfrm>
            <a:off x="7000971" y="6459940"/>
            <a:ext cx="4759229" cy="363928"/>
          </a:xfrm>
        </p:spPr>
        <p:txBody>
          <a:bodyPr rIns="0" bIns="0" anchor="b"/>
          <a:lstStyle>
            <a:lvl1pPr marL="0" indent="0" algn="r">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Tree>
    <p:extLst>
      <p:ext uri="{BB962C8B-B14F-4D97-AF65-F5344CB8AC3E}">
        <p14:creationId xmlns:p14="http://schemas.microsoft.com/office/powerpoint/2010/main" val="102207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NO FOO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1800" y="1495720"/>
            <a:ext cx="11328400" cy="4198069"/>
          </a:xfrm>
        </p:spPr>
        <p:txBody>
          <a:bodyPr/>
          <a:lstStyle>
            <a:lvl1pPr marL="237061" indent="-237061">
              <a:buClr>
                <a:schemeClr val="accent1"/>
              </a:buClr>
              <a:buFont typeface="Wingdings" panose="05000000000000000000" pitchFamily="2" charset="2"/>
              <a:buChar cha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4" name="Text Placeholder 15">
            <a:extLst>
              <a:ext uri="{FF2B5EF4-FFF2-40B4-BE49-F238E27FC236}">
                <a16:creationId xmlns:a16="http://schemas.microsoft.com/office/drawing/2014/main" id="{B9364FC9-E5EC-4D72-BED4-03087A3F7DA2}"/>
              </a:ext>
            </a:extLst>
          </p:cNvPr>
          <p:cNvSpPr>
            <a:spLocks noGrp="1"/>
          </p:cNvSpPr>
          <p:nvPr>
            <p:ph type="body" sz="quarter" idx="13"/>
          </p:nvPr>
        </p:nvSpPr>
        <p:spPr>
          <a:xfrm>
            <a:off x="431798" y="6459940"/>
            <a:ext cx="5111164" cy="363928"/>
          </a:xfrm>
        </p:spPr>
        <p:txBody>
          <a:bodyPr rIns="0" bIns="0" anchor="b"/>
          <a:lstStyle>
            <a:lvl1pPr marL="0" indent="0">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
        <p:nvSpPr>
          <p:cNvPr id="5" name="Text Placeholder 15">
            <a:extLst>
              <a:ext uri="{FF2B5EF4-FFF2-40B4-BE49-F238E27FC236}">
                <a16:creationId xmlns:a16="http://schemas.microsoft.com/office/drawing/2014/main" id="{94C0CF01-0D7A-4F0F-AE57-7B4F165578C4}"/>
              </a:ext>
            </a:extLst>
          </p:cNvPr>
          <p:cNvSpPr>
            <a:spLocks noGrp="1"/>
          </p:cNvSpPr>
          <p:nvPr>
            <p:ph type="body" sz="quarter" idx="14"/>
          </p:nvPr>
        </p:nvSpPr>
        <p:spPr>
          <a:xfrm>
            <a:off x="7000971" y="6459940"/>
            <a:ext cx="4759229" cy="363928"/>
          </a:xfrm>
        </p:spPr>
        <p:txBody>
          <a:bodyPr rIns="0" bIns="0" anchor="b"/>
          <a:lstStyle>
            <a:lvl1pPr marL="0" indent="0" algn="r">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Tree>
    <p:extLst>
      <p:ext uri="{BB962C8B-B14F-4D97-AF65-F5344CB8AC3E}">
        <p14:creationId xmlns:p14="http://schemas.microsoft.com/office/powerpoint/2010/main" val="126188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tx1"/>
                </a:solidFill>
              </a:defRPr>
            </a:lvl1pPr>
          </a:lstStyle>
          <a:p>
            <a:r>
              <a:rPr lang="en-US" dirty="0"/>
              <a:t>Click to edit Master title style</a:t>
            </a:r>
            <a:endParaRPr lang="en-GB" dirty="0"/>
          </a:p>
        </p:txBody>
      </p:sp>
      <p:sp>
        <p:nvSpPr>
          <p:cNvPr id="6" name="Text Placeholder 15">
            <a:extLst>
              <a:ext uri="{FF2B5EF4-FFF2-40B4-BE49-F238E27FC236}">
                <a16:creationId xmlns:a16="http://schemas.microsoft.com/office/drawing/2014/main" id="{7FE3CD28-C2DE-441D-8387-9FD026550CBA}"/>
              </a:ext>
            </a:extLst>
          </p:cNvPr>
          <p:cNvSpPr>
            <a:spLocks noGrp="1"/>
          </p:cNvSpPr>
          <p:nvPr>
            <p:ph type="body" sz="quarter" idx="15"/>
          </p:nvPr>
        </p:nvSpPr>
        <p:spPr>
          <a:xfrm>
            <a:off x="431798" y="6459940"/>
            <a:ext cx="5111164" cy="363928"/>
          </a:xfrm>
        </p:spPr>
        <p:txBody>
          <a:bodyPr rIns="0" bIns="0" anchor="b"/>
          <a:lstStyle>
            <a:lvl1pPr marL="0" indent="0">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
        <p:nvSpPr>
          <p:cNvPr id="7" name="Text Placeholder 15">
            <a:extLst>
              <a:ext uri="{FF2B5EF4-FFF2-40B4-BE49-F238E27FC236}">
                <a16:creationId xmlns:a16="http://schemas.microsoft.com/office/drawing/2014/main" id="{A28A6688-2756-401F-AA3B-ABDFB83F9C12}"/>
              </a:ext>
            </a:extLst>
          </p:cNvPr>
          <p:cNvSpPr>
            <a:spLocks noGrp="1"/>
          </p:cNvSpPr>
          <p:nvPr>
            <p:ph type="body" sz="quarter" idx="16"/>
          </p:nvPr>
        </p:nvSpPr>
        <p:spPr>
          <a:xfrm>
            <a:off x="7000971" y="6459940"/>
            <a:ext cx="4759229" cy="363928"/>
          </a:xfrm>
        </p:spPr>
        <p:txBody>
          <a:bodyPr rIns="0" bIns="0" anchor="b"/>
          <a:lstStyle>
            <a:lvl1pPr marL="0" indent="0" algn="r">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Tree>
    <p:extLst>
      <p:ext uri="{BB962C8B-B14F-4D97-AF65-F5344CB8AC3E}">
        <p14:creationId xmlns:p14="http://schemas.microsoft.com/office/powerpoint/2010/main" val="411079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3233" y="2536221"/>
            <a:ext cx="10458971" cy="736600"/>
          </a:xfrm>
        </p:spPr>
        <p:txBody>
          <a:bodyPr anchor="b"/>
          <a:lstStyle>
            <a:lvl1pPr algn="l">
              <a:defRPr sz="3733" b="1" cap="none" baseline="0">
                <a:solidFill>
                  <a:schemeClr val="tx1"/>
                </a:solidFill>
              </a:defRPr>
            </a:lvl1pPr>
          </a:lstStyle>
          <a:p>
            <a:r>
              <a:rPr lang="en-US" dirty="0"/>
              <a:t>Click to edit master title style</a:t>
            </a:r>
            <a:endParaRPr lang="en-GB" dirty="0"/>
          </a:p>
        </p:txBody>
      </p:sp>
      <p:sp>
        <p:nvSpPr>
          <p:cNvPr id="23" name="Text Placeholder 22"/>
          <p:cNvSpPr>
            <a:spLocks noGrp="1"/>
          </p:cNvSpPr>
          <p:nvPr>
            <p:ph type="body" sz="quarter" idx="10"/>
          </p:nvPr>
        </p:nvSpPr>
        <p:spPr>
          <a:xfrm>
            <a:off x="773233" y="3513137"/>
            <a:ext cx="10458972" cy="766763"/>
          </a:xfrm>
        </p:spPr>
        <p:txBody>
          <a:bodyPr/>
          <a:lstStyle>
            <a:lvl1pPr marL="0" indent="0">
              <a:buNone/>
              <a:defRPr sz="2667">
                <a:solidFill>
                  <a:schemeClr val="tx1"/>
                </a:solidFill>
              </a:defRPr>
            </a:lvl1pPr>
          </a:lstStyle>
          <a:p>
            <a:pPr lvl="0"/>
            <a:r>
              <a:rPr lang="en-US" dirty="0"/>
              <a:t>Click to edit Master text styles</a:t>
            </a:r>
          </a:p>
        </p:txBody>
      </p:sp>
      <p:sp>
        <p:nvSpPr>
          <p:cNvPr id="3" name="Freeform: Shape 2">
            <a:extLst>
              <a:ext uri="{FF2B5EF4-FFF2-40B4-BE49-F238E27FC236}">
                <a16:creationId xmlns:a16="http://schemas.microsoft.com/office/drawing/2014/main" id="{69CA9106-B55B-4781-8165-B8D7C0286792}"/>
              </a:ext>
            </a:extLst>
          </p:cNvPr>
          <p:cNvSpPr/>
          <p:nvPr userDrawn="1"/>
        </p:nvSpPr>
        <p:spPr>
          <a:xfrm>
            <a:off x="752271" y="3398199"/>
            <a:ext cx="10608000" cy="0"/>
          </a:xfrm>
          <a:custGeom>
            <a:avLst/>
            <a:gdLst>
              <a:gd name="connsiteX0" fmla="*/ 0 w 8268511"/>
              <a:gd name="connsiteY0" fmla="*/ 0 h 0"/>
              <a:gd name="connsiteX1" fmla="*/ 8268511 w 8268511"/>
              <a:gd name="connsiteY1" fmla="*/ 0 h 0"/>
            </a:gdLst>
            <a:ahLst/>
            <a:cxnLst>
              <a:cxn ang="0">
                <a:pos x="connsiteX0" y="connsiteY0"/>
              </a:cxn>
              <a:cxn ang="0">
                <a:pos x="connsiteX1" y="connsiteY1"/>
              </a:cxn>
            </a:cxnLst>
            <a:rect l="l" t="t" r="r" b="b"/>
            <a:pathLst>
              <a:path w="8268511">
                <a:moveTo>
                  <a:pt x="0" y="0"/>
                </a:moveTo>
                <a:lnTo>
                  <a:pt x="8268511" y="0"/>
                </a:ln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275484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Acknowledgment Slide">
    <p:spTree>
      <p:nvGrpSpPr>
        <p:cNvPr id="1" name=""/>
        <p:cNvGrpSpPr/>
        <p:nvPr/>
      </p:nvGrpSpPr>
      <p:grpSpPr>
        <a:xfrm>
          <a:off x="0" y="0"/>
          <a:ext cx="0" cy="0"/>
          <a:chOff x="0" y="0"/>
          <a:chExt cx="0" cy="0"/>
        </a:xfrm>
      </p:grpSpPr>
      <p:sp>
        <p:nvSpPr>
          <p:cNvPr id="2" name="Title 1"/>
          <p:cNvSpPr>
            <a:spLocks noGrp="1"/>
          </p:cNvSpPr>
          <p:nvPr>
            <p:ph type="title"/>
          </p:nvPr>
        </p:nvSpPr>
        <p:spPr>
          <a:xfrm>
            <a:off x="431800" y="1331996"/>
            <a:ext cx="11328400" cy="1059105"/>
          </a:xfrm>
        </p:spPr>
        <p:txBody>
          <a:bodyPr/>
          <a:lstStyle>
            <a:lvl1pPr>
              <a:defRPr sz="3200">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31800" y="2553075"/>
            <a:ext cx="11328400" cy="3078981"/>
          </a:xfrm>
        </p:spPr>
        <p:txBody>
          <a:bodyPr/>
          <a:lstStyle>
            <a:lvl1pPr marL="237061" indent="-237061">
              <a:buClr>
                <a:schemeClr val="accent1"/>
              </a:buClr>
              <a:buFont typeface="Wingdings" panose="05000000000000000000" pitchFamily="2" charset="2"/>
              <a:buChar cha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41F2B6E7-5161-4267-B160-D5DA16F458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63261"/>
          </a:xfrm>
          <a:prstGeom prst="rect">
            <a:avLst/>
          </a:prstGeom>
        </p:spPr>
      </p:pic>
      <p:sp>
        <p:nvSpPr>
          <p:cNvPr id="8" name="Text Placeholder 15">
            <a:extLst>
              <a:ext uri="{FF2B5EF4-FFF2-40B4-BE49-F238E27FC236}">
                <a16:creationId xmlns:a16="http://schemas.microsoft.com/office/drawing/2014/main" id="{848046DF-9B73-4EBD-8E0F-92E243B52697}"/>
              </a:ext>
            </a:extLst>
          </p:cNvPr>
          <p:cNvSpPr>
            <a:spLocks noGrp="1"/>
          </p:cNvSpPr>
          <p:nvPr>
            <p:ph type="body" sz="quarter" idx="13"/>
          </p:nvPr>
        </p:nvSpPr>
        <p:spPr>
          <a:xfrm>
            <a:off x="431798" y="6459940"/>
            <a:ext cx="5111164" cy="363928"/>
          </a:xfrm>
        </p:spPr>
        <p:txBody>
          <a:bodyPr rIns="0" bIns="0" anchor="b"/>
          <a:lstStyle>
            <a:lvl1pPr marL="0" indent="0">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
        <p:nvSpPr>
          <p:cNvPr id="9" name="Text Placeholder 15">
            <a:extLst>
              <a:ext uri="{FF2B5EF4-FFF2-40B4-BE49-F238E27FC236}">
                <a16:creationId xmlns:a16="http://schemas.microsoft.com/office/drawing/2014/main" id="{3B568F3E-D544-4084-A7D6-05A591E89EC8}"/>
              </a:ext>
            </a:extLst>
          </p:cNvPr>
          <p:cNvSpPr>
            <a:spLocks noGrp="1"/>
          </p:cNvSpPr>
          <p:nvPr>
            <p:ph type="body" sz="quarter" idx="14"/>
          </p:nvPr>
        </p:nvSpPr>
        <p:spPr>
          <a:xfrm>
            <a:off x="7000971" y="6459940"/>
            <a:ext cx="4759229" cy="363928"/>
          </a:xfrm>
        </p:spPr>
        <p:txBody>
          <a:bodyPr rIns="0" bIns="0" anchor="b"/>
          <a:lstStyle>
            <a:lvl1pPr marL="0" indent="0" algn="r">
              <a:spcAft>
                <a:spcPts val="0"/>
              </a:spcAft>
              <a:buNone/>
              <a:defRPr sz="1067">
                <a:solidFill>
                  <a:schemeClr val="bg1"/>
                </a:solidFill>
              </a:defRPr>
            </a:lvl1pPr>
            <a:lvl2pPr marL="237061" indent="0">
              <a:buNone/>
              <a:defRPr sz="1600"/>
            </a:lvl2pPr>
            <a:lvl3pPr marL="480471" indent="0">
              <a:buNone/>
              <a:defRPr sz="1600"/>
            </a:lvl3pPr>
            <a:lvl4pPr marL="1828754" indent="0">
              <a:buNone/>
              <a:defRPr sz="1600"/>
            </a:lvl4pPr>
            <a:lvl5pPr marL="2438339" indent="0">
              <a:buNone/>
              <a:defRPr sz="1600"/>
            </a:lvl5pPr>
          </a:lstStyle>
          <a:p>
            <a:pPr lvl="0"/>
            <a:r>
              <a:rPr lang="en-US" dirty="0"/>
              <a:t>Click to edit Master text styles</a:t>
            </a:r>
          </a:p>
        </p:txBody>
      </p:sp>
    </p:spTree>
    <p:extLst>
      <p:ext uri="{BB962C8B-B14F-4D97-AF65-F5344CB8AC3E}">
        <p14:creationId xmlns:p14="http://schemas.microsoft.com/office/powerpoint/2010/main" val="314111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3"/>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a:xfrm>
            <a:off x="1728000" y="6372104"/>
            <a:ext cx="953803" cy="246184"/>
          </a:xfrm>
          <a:prstGeom prst="rect">
            <a:avLst/>
          </a:prstGeom>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37665381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1382657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3585211" y="5646736"/>
            <a:ext cx="2743200" cy="365125"/>
          </a:xfrm>
          <a:prstGeom prst="rect">
            <a:avLst/>
          </a:prstGeom>
        </p:spPr>
        <p:txBody>
          <a:bodyPr/>
          <a:lstStyle/>
          <a:p>
            <a:pPr defTabSz="914377">
              <a:defRPr/>
            </a:pPr>
            <a:endParaRPr lang="en-US" sz="1200">
              <a:solidFill>
                <a:srgbClr val="000000"/>
              </a:solidFill>
            </a:endParaRPr>
          </a:p>
        </p:txBody>
      </p:sp>
      <p:sp>
        <p:nvSpPr>
          <p:cNvPr id="4" name="Footer Placeholder 3"/>
          <p:cNvSpPr>
            <a:spLocks noGrp="1"/>
          </p:cNvSpPr>
          <p:nvPr>
            <p:ph type="ftr" sz="quarter" idx="11"/>
          </p:nvPr>
        </p:nvSpPr>
        <p:spPr>
          <a:xfrm>
            <a:off x="-4956811" y="6173787"/>
            <a:ext cx="4114800" cy="365125"/>
          </a:xfrm>
          <a:prstGeom prst="rect">
            <a:avLst/>
          </a:prstGeom>
        </p:spPr>
        <p:txBody>
          <a:bodyPr/>
          <a:lstStyle/>
          <a:p>
            <a:pPr algn="ctr" defTabSz="914377">
              <a:defRPr/>
            </a:pPr>
            <a:endParaRPr lang="en-US" sz="1200">
              <a:solidFill>
                <a:srgbClr val="000000"/>
              </a:solidFill>
            </a:endParaRPr>
          </a:p>
        </p:txBody>
      </p:sp>
      <p:sp>
        <p:nvSpPr>
          <p:cNvPr id="5" name="Slide Number Placeholder 4"/>
          <p:cNvSpPr>
            <a:spLocks noGrp="1"/>
          </p:cNvSpPr>
          <p:nvPr>
            <p:ph type="sldNum" sz="quarter" idx="12"/>
          </p:nvPr>
        </p:nvSpPr>
        <p:spPr>
          <a:xfrm>
            <a:off x="0" y="6492876"/>
            <a:ext cx="457200" cy="365125"/>
          </a:xfrm>
          <a:prstGeom prst="rect">
            <a:avLst/>
          </a:prstGeom>
        </p:spPr>
        <p:txBody>
          <a:bodyPr/>
          <a:lstStyle/>
          <a:p>
            <a:pPr algn="r" defTabSz="914377">
              <a:defRPr/>
            </a:pPr>
            <a:fld id="{CC7432E5-F8E0-41AE-9A6B-AD730338B005}" type="slidenum">
              <a:rPr lang="en-US" sz="1000" smtClean="0">
                <a:solidFill>
                  <a:srgbClr val="000000"/>
                </a:solidFill>
              </a:rPr>
              <a:pPr algn="r" defTabSz="914377">
                <a:defRPr/>
              </a:pPr>
              <a:t>‹#›</a:t>
            </a:fld>
            <a:endParaRPr lang="en-US" sz="1000" dirty="0">
              <a:solidFill>
                <a:srgbClr val="000000"/>
              </a:solidFill>
            </a:endParaRPr>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7" indent="0">
              <a:spcBef>
                <a:spcPts val="300"/>
              </a:spcBef>
              <a:buNone/>
              <a:defRPr sz="1000"/>
            </a:lvl5pPr>
          </a:lstStyle>
          <a:p>
            <a:pPr lvl="0"/>
            <a:r>
              <a:rPr lang="en-US" dirty="0"/>
              <a:t>Reference(s)</a:t>
            </a:r>
          </a:p>
        </p:txBody>
      </p:sp>
    </p:spTree>
    <p:extLst>
      <p:ext uri="{BB962C8B-B14F-4D97-AF65-F5344CB8AC3E}">
        <p14:creationId xmlns:p14="http://schemas.microsoft.com/office/powerpoint/2010/main" val="319939106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585211" y="5646736"/>
            <a:ext cx="2743200" cy="365125"/>
          </a:xfrm>
          <a:prstGeom prst="rect">
            <a:avLst/>
          </a:prstGeom>
        </p:spPr>
        <p:txBody>
          <a:bodyPr/>
          <a:lstStyle/>
          <a:p>
            <a:pPr defTabSz="914377">
              <a:defRPr/>
            </a:pPr>
            <a:endParaRPr lang="en-US" sz="1200">
              <a:solidFill>
                <a:srgbClr val="000000"/>
              </a:solidFill>
            </a:endParaRPr>
          </a:p>
        </p:txBody>
      </p:sp>
      <p:sp>
        <p:nvSpPr>
          <p:cNvPr id="5" name="Footer Placeholder 4"/>
          <p:cNvSpPr>
            <a:spLocks noGrp="1"/>
          </p:cNvSpPr>
          <p:nvPr>
            <p:ph type="ftr" sz="quarter" idx="11"/>
          </p:nvPr>
        </p:nvSpPr>
        <p:spPr>
          <a:xfrm>
            <a:off x="-4956811" y="6173787"/>
            <a:ext cx="4114800" cy="365125"/>
          </a:xfrm>
          <a:prstGeom prst="rect">
            <a:avLst/>
          </a:prstGeom>
        </p:spPr>
        <p:txBody>
          <a:bodyPr/>
          <a:lstStyle/>
          <a:p>
            <a:pPr algn="ctr" defTabSz="914377">
              <a:defRPr/>
            </a:pPr>
            <a:endParaRPr lang="en-US" sz="1200">
              <a:solidFill>
                <a:srgbClr val="000000"/>
              </a:solidFill>
            </a:endParaRPr>
          </a:p>
        </p:txBody>
      </p:sp>
      <p:sp>
        <p:nvSpPr>
          <p:cNvPr id="6" name="Slide Number Placeholder 5"/>
          <p:cNvSpPr>
            <a:spLocks noGrp="1"/>
          </p:cNvSpPr>
          <p:nvPr>
            <p:ph type="sldNum" sz="quarter" idx="12"/>
          </p:nvPr>
        </p:nvSpPr>
        <p:spPr>
          <a:xfrm>
            <a:off x="0" y="6492876"/>
            <a:ext cx="457200" cy="365125"/>
          </a:xfrm>
          <a:prstGeom prst="rect">
            <a:avLst/>
          </a:prstGeom>
        </p:spPr>
        <p:txBody>
          <a:bodyPr/>
          <a:lstStyle/>
          <a:p>
            <a:pPr algn="r" defTabSz="914377">
              <a:defRPr/>
            </a:pPr>
            <a:fld id="{CC7432E5-F8E0-41AE-9A6B-AD730338B005}" type="slidenum">
              <a:rPr lang="en-US" sz="1000" smtClean="0">
                <a:solidFill>
                  <a:srgbClr val="000000"/>
                </a:solidFill>
              </a:rPr>
              <a:pPr algn="r" defTabSz="914377">
                <a:defRPr/>
              </a:pPr>
              <a:t>‹#›</a:t>
            </a:fld>
            <a:endParaRPr lang="en-US" sz="1000" dirty="0">
              <a:solidFill>
                <a:srgbClr val="000000"/>
              </a:solidFill>
            </a:endParaRPr>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594" indent="0">
              <a:buNone/>
              <a:defRPr>
                <a:solidFill>
                  <a:schemeClr val="tx1"/>
                </a:solidFill>
              </a:defRPr>
            </a:lvl2pPr>
            <a:lvl3pPr marL="457189" indent="0">
              <a:buNone/>
              <a:defRPr>
                <a:solidFill>
                  <a:schemeClr val="tx1"/>
                </a:solidFill>
              </a:defRPr>
            </a:lvl3pPr>
            <a:lvl4pPr marL="685783" indent="0">
              <a:buNone/>
              <a:defRPr>
                <a:solidFill>
                  <a:schemeClr val="tx1"/>
                </a:solidFill>
              </a:defRPr>
            </a:lvl4pPr>
            <a:lvl5pPr marL="914377" indent="0">
              <a:buNone/>
              <a:defRPr>
                <a:solidFill>
                  <a:schemeClr val="tx1"/>
                </a:solidFill>
              </a:defRPr>
            </a:lvl5pPr>
          </a:lstStyle>
          <a:p>
            <a:pPr lvl="0"/>
            <a:r>
              <a:rPr lang="en-US" dirty="0"/>
              <a:t>Reference(s)</a:t>
            </a:r>
          </a:p>
        </p:txBody>
      </p:sp>
    </p:spTree>
    <p:extLst>
      <p:ext uri="{BB962C8B-B14F-4D97-AF65-F5344CB8AC3E}">
        <p14:creationId xmlns:p14="http://schemas.microsoft.com/office/powerpoint/2010/main" val="270421296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400" b="0">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1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normAutofit/>
          </a:bodyPr>
          <a:lstStyle>
            <a:lvl1pPr>
              <a:defRPr sz="2400"/>
            </a:lvl1pPr>
            <a:lvl2pPr>
              <a:defRPr sz="21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8"/>
          <p:cNvSpPr>
            <a:spLocks noGrp="1"/>
          </p:cNvSpPr>
          <p:nvPr>
            <p:ph type="sldNum" sz="quarter" idx="10"/>
          </p:nvPr>
        </p:nvSpPr>
        <p:spPr>
          <a:xfrm>
            <a:off x="4673600" y="6386514"/>
            <a:ext cx="2844800" cy="365125"/>
          </a:xfrm>
          <a:prstGeom prst="rect">
            <a:avLst/>
          </a:prstGeom>
        </p:spPr>
        <p:txBody>
          <a:bodyPr/>
          <a:lstStyle>
            <a:lvl1pPr>
              <a:defRPr smtClean="0">
                <a:latin typeface="Arial" charset="0"/>
              </a:defRPr>
            </a:lvl1pPr>
          </a:lstStyle>
          <a:p>
            <a:pPr>
              <a:defRPr/>
            </a:pPr>
            <a:fld id="{EE4E560F-2E91-9944-975E-CEB03596AB3F}" type="slidenum">
              <a:rPr lang="en-US" altLang="x-none"/>
              <a:pPr>
                <a:defRPr/>
              </a:pPr>
              <a:t>‹#›</a:t>
            </a:fld>
            <a:endParaRPr lang="en-US" altLang="x-none"/>
          </a:p>
        </p:txBody>
      </p:sp>
    </p:spTree>
    <p:extLst>
      <p:ext uri="{BB962C8B-B14F-4D97-AF65-F5344CB8AC3E}">
        <p14:creationId xmlns:p14="http://schemas.microsoft.com/office/powerpoint/2010/main" val="14953667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4"/>
          <p:cNvSpPr>
            <a:spLocks noGrp="1"/>
          </p:cNvSpPr>
          <p:nvPr>
            <p:ph type="sldNum" sz="quarter" idx="10"/>
          </p:nvPr>
        </p:nvSpPr>
        <p:spPr>
          <a:xfrm>
            <a:off x="4673600" y="6386514"/>
            <a:ext cx="2844800" cy="365125"/>
          </a:xfrm>
          <a:prstGeom prst="rect">
            <a:avLst/>
          </a:prstGeom>
        </p:spPr>
        <p:txBody>
          <a:bodyPr/>
          <a:lstStyle>
            <a:lvl1pPr>
              <a:defRPr smtClean="0">
                <a:latin typeface="Arial" charset="0"/>
              </a:defRPr>
            </a:lvl1pPr>
          </a:lstStyle>
          <a:p>
            <a:pPr>
              <a:defRPr/>
            </a:pPr>
            <a:fld id="{BCA7BA3D-8B57-054A-88B7-692D4A48E999}" type="slidenum">
              <a:rPr lang="en-US" altLang="x-none"/>
              <a:pPr>
                <a:defRPr/>
              </a:pPr>
              <a:t>‹#›</a:t>
            </a:fld>
            <a:endParaRPr lang="en-US" altLang="x-none"/>
          </a:p>
        </p:txBody>
      </p:sp>
    </p:spTree>
    <p:extLst>
      <p:ext uri="{BB962C8B-B14F-4D97-AF65-F5344CB8AC3E}">
        <p14:creationId xmlns:p14="http://schemas.microsoft.com/office/powerpoint/2010/main" val="26945720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431802" y="111254"/>
            <a:ext cx="11328401" cy="1253999"/>
          </a:xfrm>
          <a:prstGeom prst="rect">
            <a:avLst/>
          </a:prstGeom>
        </p:spPr>
        <p:txBody>
          <a:bodyPr vert="horz" anchor="b"/>
          <a:lstStyle>
            <a:lvl1pPr algn="l">
              <a:lnSpc>
                <a:spcPct val="100000"/>
              </a:lnSpc>
              <a:defRPr sz="3733" b="1" baseline="0">
                <a:solidFill>
                  <a:schemeClr val="tx2"/>
                </a:solidFill>
                <a:latin typeface="Arial" pitchFamily="34" charset="0"/>
                <a:cs typeface="Arial" pitchFamily="34" charset="0"/>
              </a:defRPr>
            </a:lvl1pPr>
          </a:lstStyle>
          <a:p>
            <a:r>
              <a:rPr lang="en-GB" noProof="0" dirty="0"/>
              <a:t>Click to add title</a:t>
            </a:r>
          </a:p>
        </p:txBody>
      </p:sp>
      <p:sp>
        <p:nvSpPr>
          <p:cNvPr id="3" name="Text Placeholder 2"/>
          <p:cNvSpPr>
            <a:spLocks noGrp="1"/>
          </p:cNvSpPr>
          <p:nvPr>
            <p:ph type="body" sz="quarter" idx="10"/>
          </p:nvPr>
        </p:nvSpPr>
        <p:spPr>
          <a:xfrm>
            <a:off x="424500" y="1517705"/>
            <a:ext cx="11335701" cy="3836720"/>
          </a:xfrm>
          <a:prstGeom prst="rect">
            <a:avLst/>
          </a:prstGeom>
        </p:spPr>
        <p:txBody>
          <a:bodyPr/>
          <a:lstStyle>
            <a:lvl1pPr marL="235189" indent="-235189">
              <a:spcBef>
                <a:spcPts val="0"/>
              </a:spcBef>
              <a:spcAft>
                <a:spcPts val="400"/>
              </a:spcAft>
              <a:buClr>
                <a:schemeClr val="tx2"/>
              </a:buClr>
              <a:defRPr sz="2133"/>
            </a:lvl1pPr>
            <a:lvl2pPr marL="479976" indent="-244789">
              <a:spcBef>
                <a:spcPts val="0"/>
              </a:spcBef>
              <a:spcAft>
                <a:spcPts val="400"/>
              </a:spcAft>
              <a:buClr>
                <a:schemeClr val="tx1"/>
              </a:buClr>
              <a:defRPr sz="1867"/>
            </a:lvl2pPr>
            <a:lvl3pPr marL="715165" indent="-235189">
              <a:spcBef>
                <a:spcPts val="0"/>
              </a:spcBef>
              <a:spcAft>
                <a:spcPts val="400"/>
              </a:spcAft>
              <a:buClr>
                <a:schemeClr val="tx1"/>
              </a:buClr>
              <a:defRPr sz="1600"/>
            </a:lvl3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5904000" y="6306865"/>
            <a:ext cx="384000" cy="384000"/>
          </a:xfrm>
          <a:prstGeom prst="rect">
            <a:avLst/>
          </a:prstGeom>
        </p:spPr>
        <p:txBody>
          <a:bodyPr vert="horz" lIns="0" tIns="0" rIns="0" bIns="0" rtlCol="0" anchor="b" anchorCtr="0"/>
          <a:lstStyle>
            <a:lvl1pPr algn="ctr">
              <a:defRPr sz="933" b="0">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ext Placeholder 11"/>
          <p:cNvSpPr>
            <a:spLocks noGrp="1"/>
          </p:cNvSpPr>
          <p:nvPr>
            <p:ph type="body" sz="quarter" idx="11" hasCustomPrompt="1"/>
          </p:nvPr>
        </p:nvSpPr>
        <p:spPr>
          <a:xfrm>
            <a:off x="1998484" y="5629349"/>
            <a:ext cx="4766661" cy="480000"/>
          </a:xfrm>
          <a:prstGeom prst="rect">
            <a:avLst/>
          </a:prstGeom>
        </p:spPr>
        <p:txBody>
          <a:bodyPr lIns="0" tIns="0" rIns="0" bIns="0" anchor="b"/>
          <a:lstStyle>
            <a:lvl1pPr marL="0" indent="0">
              <a:spcBef>
                <a:spcPts val="0"/>
              </a:spcBef>
              <a:buNone/>
              <a:defRPr sz="1067"/>
            </a:lvl1pPr>
          </a:lstStyle>
          <a:p>
            <a:pPr lvl="0"/>
            <a:r>
              <a:rPr lang="en-GB" dirty="0"/>
              <a:t>Footer</a:t>
            </a:r>
          </a:p>
        </p:txBody>
      </p:sp>
      <p:sp>
        <p:nvSpPr>
          <p:cNvPr id="9" name="Text Placeholder 13"/>
          <p:cNvSpPr>
            <a:spLocks noGrp="1"/>
          </p:cNvSpPr>
          <p:nvPr>
            <p:ph type="body" sz="quarter" idx="12" hasCustomPrompt="1"/>
          </p:nvPr>
        </p:nvSpPr>
        <p:spPr>
          <a:xfrm>
            <a:off x="6993541" y="5629349"/>
            <a:ext cx="4766663" cy="480000"/>
          </a:xfrm>
          <a:prstGeom prst="rect">
            <a:avLst/>
          </a:prstGeom>
        </p:spPr>
        <p:txBody>
          <a:bodyPr lIns="0" tIns="0" rIns="0" bIns="0" anchor="b"/>
          <a:lstStyle>
            <a:lvl1pPr marL="457178" indent="-457178" algn="r">
              <a:buNone/>
              <a:defRPr lang="en-GB" sz="1067" dirty="0"/>
            </a:lvl1pPr>
          </a:lstStyle>
          <a:p>
            <a:pPr marL="0" lvl="0" indent="0">
              <a:spcBef>
                <a:spcPts val="0"/>
              </a:spcBef>
            </a:pPr>
            <a:r>
              <a:rPr lang="en-US" dirty="0"/>
              <a:t>References</a:t>
            </a:r>
            <a:endParaRPr lang="en-GB" dirty="0"/>
          </a:p>
        </p:txBody>
      </p:sp>
    </p:spTree>
    <p:extLst>
      <p:ext uri="{BB962C8B-B14F-4D97-AF65-F5344CB8AC3E}">
        <p14:creationId xmlns:p14="http://schemas.microsoft.com/office/powerpoint/2010/main" val="3427229311"/>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 Placeholder 4">
            <a:extLst>
              <a:ext uri="{FF2B5EF4-FFF2-40B4-BE49-F238E27FC236}">
                <a16:creationId xmlns:a16="http://schemas.microsoft.com/office/drawing/2014/main" id="{9331F783-C0FF-4228-AEF9-60097379A7A1}"/>
              </a:ext>
            </a:extLst>
          </p:cNvPr>
          <p:cNvSpPr>
            <a:spLocks noGrp="1"/>
          </p:cNvSpPr>
          <p:nvPr>
            <p:ph type="body" sz="quarter" idx="10"/>
          </p:nvPr>
        </p:nvSpPr>
        <p:spPr>
          <a:xfrm>
            <a:off x="6" y="6657951"/>
            <a:ext cx="5027084" cy="200055"/>
          </a:xfrm>
        </p:spPr>
        <p:txBody>
          <a:bodyPr anchor="b">
            <a:spAutoFit/>
          </a:bodyPr>
          <a:lstStyle>
            <a:lvl1pPr marL="0" indent="0">
              <a:spcBef>
                <a:spcPts val="0"/>
              </a:spcBef>
              <a:buNone/>
              <a:defRPr sz="1000"/>
            </a:lvl1pPr>
          </a:lstStyle>
          <a:p>
            <a:pPr lvl="0"/>
            <a:r>
              <a:rPr lang="en-US"/>
              <a:t>Edit Master text styles</a:t>
            </a:r>
          </a:p>
        </p:txBody>
      </p:sp>
      <p:sp>
        <p:nvSpPr>
          <p:cNvPr id="8" name="Text Placeholder 4">
            <a:extLst>
              <a:ext uri="{FF2B5EF4-FFF2-40B4-BE49-F238E27FC236}">
                <a16:creationId xmlns:a16="http://schemas.microsoft.com/office/drawing/2014/main" id="{424E0EA9-952D-4348-AE95-47ACFCD8D570}"/>
              </a:ext>
            </a:extLst>
          </p:cNvPr>
          <p:cNvSpPr>
            <a:spLocks noGrp="1"/>
          </p:cNvSpPr>
          <p:nvPr>
            <p:ph type="body" sz="quarter" idx="11"/>
          </p:nvPr>
        </p:nvSpPr>
        <p:spPr>
          <a:xfrm>
            <a:off x="7164918" y="6657951"/>
            <a:ext cx="5027084" cy="200055"/>
          </a:xfrm>
        </p:spPr>
        <p:txBody>
          <a:bodyPr anchor="b">
            <a:spAutoFit/>
          </a:bodyPr>
          <a:lstStyle>
            <a:lvl1pPr marL="0" indent="0" algn="r">
              <a:spcBef>
                <a:spcPts val="0"/>
              </a:spcBef>
              <a:buNone/>
              <a:defRPr sz="1000"/>
            </a:lvl1pPr>
          </a:lstStyle>
          <a:p>
            <a:pPr lvl="0"/>
            <a:r>
              <a:rPr lang="en-US"/>
              <a:t>Edit Master text styles</a:t>
            </a:r>
          </a:p>
        </p:txBody>
      </p:sp>
    </p:spTree>
    <p:extLst>
      <p:ext uri="{BB962C8B-B14F-4D97-AF65-F5344CB8AC3E}">
        <p14:creationId xmlns:p14="http://schemas.microsoft.com/office/powerpoint/2010/main" val="3824278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6.jp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10.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microsoft.com/office/2007/relationships/hdphoto" Target="../media/hdphoto1.wdp"/><Relationship Id="rId5" Type="http://schemas.openxmlformats.org/officeDocument/2006/relationships/slideLayout" Target="../slideLayouts/slideLayout49.xml"/><Relationship Id="rId10" Type="http://schemas.openxmlformats.org/officeDocument/2006/relationships/image" Target="../media/image4.png"/><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5.xml"/><Relationship Id="rId7" Type="http://schemas.openxmlformats.org/officeDocument/2006/relationships/image" Target="../media/image2.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6.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image" Target="../media/image10.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theme" Target="../theme/theme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3"/>
          <a:stretch>
            <a:fillRect/>
          </a:stretch>
        </p:blipFill>
        <p:spPr>
          <a:xfrm>
            <a:off x="501424" y="515303"/>
            <a:ext cx="2552717" cy="528149"/>
          </a:xfrm>
          <a:prstGeom prst="rect">
            <a:avLst/>
          </a:prstGeom>
        </p:spPr>
      </p:pic>
    </p:spTree>
    <p:extLst>
      <p:ext uri="{BB962C8B-B14F-4D97-AF65-F5344CB8AC3E}">
        <p14:creationId xmlns:p14="http://schemas.microsoft.com/office/powerpoint/2010/main" val="1666092788"/>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369284182"/>
      </p:ext>
    </p:extLst>
  </p:cSld>
  <p:clrMap bg1="lt1" tx1="dk1" bg2="dk2" tx2="lt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 id="2147484905" r:id="rId5"/>
    <p:sldLayoutId id="2147484906" r:id="rId6"/>
    <p:sldLayoutId id="2147484907" r:id="rId7"/>
    <p:sldLayoutId id="2147484908" r:id="rId8"/>
    <p:sldLayoutId id="2147484909" r:id="rId9"/>
    <p:sldLayoutId id="2147484910" r:id="rId10"/>
    <p:sldLayoutId id="2147484911" r:id="rId11"/>
    <p:sldLayoutId id="2147484912" r:id="rId12"/>
    <p:sldLayoutId id="2147484913" r:id="rId13"/>
    <p:sldLayoutId id="2147484914" r:id="rId14"/>
    <p:sldLayoutId id="2147484915" r:id="rId15"/>
    <p:sldLayoutId id="2147484916" r:id="rId16"/>
    <p:sldLayoutId id="214748491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6145E2-B21F-E64D-8D38-F818644C329D}"/>
              </a:ext>
            </a:extLst>
          </p:cNvPr>
          <p:cNvSpPr>
            <a:spLocks noGrp="1"/>
          </p:cNvSpPr>
          <p:nvPr>
            <p:ph type="title"/>
          </p:nvPr>
        </p:nvSpPr>
        <p:spPr>
          <a:xfrm>
            <a:off x="266002" y="-156211"/>
            <a:ext cx="10467191"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9CE70B-C9E4-8842-8EF1-3DD0B092D5F0}"/>
              </a:ext>
            </a:extLst>
          </p:cNvPr>
          <p:cNvSpPr>
            <a:spLocks noGrp="1"/>
          </p:cNvSpPr>
          <p:nvPr>
            <p:ph type="body" idx="1"/>
          </p:nvPr>
        </p:nvSpPr>
        <p:spPr>
          <a:xfrm>
            <a:off x="666077" y="1592749"/>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76E118C0-F8D1-494E-BDF6-2331B79011E1}"/>
              </a:ext>
            </a:extLst>
          </p:cNvPr>
          <p:cNvSpPr/>
          <p:nvPr/>
        </p:nvSpPr>
        <p:spPr>
          <a:xfrm>
            <a:off x="0" y="6390042"/>
            <a:ext cx="12192000" cy="46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0F68EF5-718C-C94E-A928-AE53C0078F80}"/>
              </a:ext>
            </a:extLst>
          </p:cNvPr>
          <p:cNvPicPr>
            <a:picLocks noChangeAspect="1"/>
          </p:cNvPicPr>
          <p:nvPr/>
        </p:nvPicPr>
        <p:blipFill>
          <a:blip r:embed="rId6"/>
          <a:stretch>
            <a:fillRect/>
          </a:stretch>
        </p:blipFill>
        <p:spPr>
          <a:xfrm>
            <a:off x="10781602" y="226036"/>
            <a:ext cx="1144396" cy="910002"/>
          </a:xfrm>
          <a:prstGeom prst="rect">
            <a:avLst/>
          </a:prstGeom>
        </p:spPr>
      </p:pic>
      <p:pic>
        <p:nvPicPr>
          <p:cNvPr id="9" name="Picture 8">
            <a:extLst>
              <a:ext uri="{FF2B5EF4-FFF2-40B4-BE49-F238E27FC236}">
                <a16:creationId xmlns:a16="http://schemas.microsoft.com/office/drawing/2014/main" id="{7A7F7F1F-87C2-B848-B388-119EAE89C55C}"/>
              </a:ext>
            </a:extLst>
          </p:cNvPr>
          <p:cNvPicPr>
            <a:picLocks noChangeAspect="1"/>
          </p:cNvPicPr>
          <p:nvPr/>
        </p:nvPicPr>
        <p:blipFill>
          <a:blip r:embed="rId7"/>
          <a:stretch>
            <a:fillRect/>
          </a:stretch>
        </p:blipFill>
        <p:spPr>
          <a:xfrm>
            <a:off x="8261873" y="6468244"/>
            <a:ext cx="3664125" cy="316823"/>
          </a:xfrm>
          <a:prstGeom prst="rect">
            <a:avLst/>
          </a:prstGeom>
        </p:spPr>
      </p:pic>
      <p:cxnSp>
        <p:nvCxnSpPr>
          <p:cNvPr id="10" name="Straight Connector 9">
            <a:extLst>
              <a:ext uri="{FF2B5EF4-FFF2-40B4-BE49-F238E27FC236}">
                <a16:creationId xmlns:a16="http://schemas.microsoft.com/office/drawing/2014/main" id="{0C2F3145-365A-FA4F-B3E3-4A7BF68FC95F}"/>
              </a:ext>
            </a:extLst>
          </p:cNvPr>
          <p:cNvCxnSpPr>
            <a:cxnSpLocks/>
          </p:cNvCxnSpPr>
          <p:nvPr/>
        </p:nvCxnSpPr>
        <p:spPr>
          <a:xfrm>
            <a:off x="301213" y="1125281"/>
            <a:ext cx="10467191" cy="0"/>
          </a:xfrm>
          <a:prstGeom prst="line">
            <a:avLst/>
          </a:prstGeom>
          <a:ln>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sp>
        <p:nvSpPr>
          <p:cNvPr id="6" name="Slide Number Placeholder 5">
            <a:extLst>
              <a:ext uri="{FF2B5EF4-FFF2-40B4-BE49-F238E27FC236}">
                <a16:creationId xmlns:a16="http://schemas.microsoft.com/office/drawing/2014/main" id="{022CA72F-2D53-4340-A6E9-4F687751CCB1}"/>
              </a:ext>
            </a:extLst>
          </p:cNvPr>
          <p:cNvSpPr>
            <a:spLocks noGrp="1"/>
          </p:cNvSpPr>
          <p:nvPr>
            <p:ph type="sldNum" sz="quarter" idx="4"/>
          </p:nvPr>
        </p:nvSpPr>
        <p:spPr>
          <a:xfrm>
            <a:off x="233731" y="6446596"/>
            <a:ext cx="2743200" cy="365125"/>
          </a:xfrm>
          <a:prstGeom prst="rect">
            <a:avLst/>
          </a:prstGeom>
        </p:spPr>
        <p:txBody>
          <a:bodyPr vert="horz" lIns="91440" tIns="45720" rIns="91440" bIns="45720" rtlCol="0" anchor="ctr"/>
          <a:lstStyle>
            <a:lvl1pPr algn="l">
              <a:defRPr sz="1200">
                <a:solidFill>
                  <a:schemeClr val="tx2"/>
                </a:solidFill>
              </a:defRPr>
            </a:lvl1pPr>
          </a:lstStyle>
          <a:p>
            <a:fld id="{6361B221-7A2F-B642-A30C-08C6276034EC}" type="slidenum">
              <a:rPr lang="en-US" smtClean="0"/>
              <a:pPr/>
              <a:t>‹#›</a:t>
            </a:fld>
            <a:endParaRPr lang="en-US" dirty="0"/>
          </a:p>
        </p:txBody>
      </p:sp>
    </p:spTree>
    <p:extLst>
      <p:ext uri="{BB962C8B-B14F-4D97-AF65-F5344CB8AC3E}">
        <p14:creationId xmlns:p14="http://schemas.microsoft.com/office/powerpoint/2010/main" val="1581375300"/>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Lst>
  <p:txStyles>
    <p:titleStyle>
      <a:lvl1pPr algn="l" defTabSz="914400" rtl="0" eaLnBrk="1" latinLnBrk="0" hangingPunct="1">
        <a:lnSpc>
          <a:spcPct val="90000"/>
        </a:lnSpc>
        <a:spcBef>
          <a:spcPct val="0"/>
        </a:spcBef>
        <a:buNone/>
        <a:defRPr sz="36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System Font Regular"/>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C9033A-C81F-42F3-90D3-E087926E5E33}"/>
              </a:ext>
            </a:extLst>
          </p:cNvPr>
          <p:cNvSpPr>
            <a:spLocks noGrp="1"/>
          </p:cNvSpPr>
          <p:nvPr>
            <p:ph type="title"/>
          </p:nvPr>
        </p:nvSpPr>
        <p:spPr>
          <a:xfrm>
            <a:off x="233680" y="93441"/>
            <a:ext cx="11722584" cy="102088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F3CE0F1-4910-4C88-9BEB-D06AC2925B7D}"/>
              </a:ext>
            </a:extLst>
          </p:cNvPr>
          <p:cNvSpPr>
            <a:spLocks noGrp="1"/>
          </p:cNvSpPr>
          <p:nvPr>
            <p:ph type="body" idx="1"/>
          </p:nvPr>
        </p:nvSpPr>
        <p:spPr>
          <a:xfrm>
            <a:off x="233680" y="1291303"/>
            <a:ext cx="11722584" cy="42606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a:extLst>
              <a:ext uri="{FF2B5EF4-FFF2-40B4-BE49-F238E27FC236}">
                <a16:creationId xmlns:a16="http://schemas.microsoft.com/office/drawing/2014/main" id="{3B42BEC9-C945-4050-BFAC-5CFB770A88EC}"/>
              </a:ext>
            </a:extLst>
          </p:cNvPr>
          <p:cNvPicPr>
            <a:picLocks noChangeAspect="1" noChangeArrowheads="1"/>
          </p:cNvPicPr>
          <p:nvPr userDrawn="1"/>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10571685" y="6368389"/>
            <a:ext cx="1384579" cy="29357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DE83DAA-2208-4EC4-A4AE-F72887DE7DFB}"/>
              </a:ext>
            </a:extLst>
          </p:cNvPr>
          <p:cNvCxnSpPr/>
          <p:nvPr userDrawn="1"/>
        </p:nvCxnSpPr>
        <p:spPr bwMode="auto">
          <a:xfrm flipH="1">
            <a:off x="233680" y="6395228"/>
            <a:ext cx="10068560" cy="0"/>
          </a:xfrm>
          <a:prstGeom prst="line">
            <a:avLst/>
          </a:prstGeom>
          <a:noFill/>
          <a:ln w="6350" cap="flat" cmpd="sng" algn="ctr">
            <a:solidFill>
              <a:srgbClr val="2489B9"/>
            </a:solidFill>
            <a:prstDash val="solid"/>
            <a:round/>
            <a:headEnd type="none" w="med" len="med"/>
            <a:tailEnd type="none" w="med" len="med"/>
          </a:ln>
          <a:effectLst/>
        </p:spPr>
      </p:cxnSp>
    </p:spTree>
    <p:extLst>
      <p:ext uri="{BB962C8B-B14F-4D97-AF65-F5344CB8AC3E}">
        <p14:creationId xmlns:p14="http://schemas.microsoft.com/office/powerpoint/2010/main" val="2974495280"/>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Lst>
  <p:txStyles>
    <p:titleStyle>
      <a:lvl1pPr algn="ctr" defTabSz="1219170" rtl="0" eaLnBrk="1" latinLnBrk="0" hangingPunct="1">
        <a:lnSpc>
          <a:spcPct val="90000"/>
        </a:lnSpc>
        <a:spcBef>
          <a:spcPct val="0"/>
        </a:spcBef>
        <a:buNone/>
        <a:defRPr sz="3200" b="1" kern="1200">
          <a:solidFill>
            <a:srgbClr val="2489B9"/>
          </a:solidFill>
          <a:latin typeface="+mj-lt"/>
          <a:ea typeface="+mj-ea"/>
          <a:cs typeface="+mj-cs"/>
        </a:defRPr>
      </a:lvl1pPr>
    </p:titleStyle>
    <p:bodyStyle>
      <a:lvl1pPr marL="304792" indent="-304792" algn="l" defTabSz="1219170" rtl="0" eaLnBrk="1" latinLnBrk="0" hangingPunct="1">
        <a:lnSpc>
          <a:spcPct val="90000"/>
        </a:lnSpc>
        <a:spcBef>
          <a:spcPts val="1333"/>
        </a:spcBef>
        <a:buClr>
          <a:srgbClr val="2489B9"/>
        </a:buClr>
        <a:buFont typeface="Arial" panose="020B0604020202020204" pitchFamily="34" charset="0"/>
        <a:buChar char="•"/>
        <a:defRPr sz="2400"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Clr>
          <a:srgbClr val="2489B9"/>
        </a:buClr>
        <a:buFont typeface="Arial" panose="020B0604020202020204" pitchFamily="34" charset="0"/>
        <a:buChar char="•"/>
        <a:defRPr sz="2133"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Clr>
          <a:srgbClr val="2489B9"/>
        </a:buClr>
        <a:buFont typeface="Arial" panose="020B0604020202020204" pitchFamily="34" charset="0"/>
        <a:buChar char="•"/>
        <a:defRPr sz="18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Clr>
          <a:srgbClr val="2489B9"/>
        </a:buClr>
        <a:buFont typeface="Arial" panose="020B0604020202020204" pitchFamily="34" charset="0"/>
        <a:buChar char="•"/>
        <a:defRPr sz="16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Clr>
          <a:srgbClr val="2489B9"/>
        </a:buClr>
        <a:buFont typeface="Arial" panose="020B0604020202020204" pitchFamily="34" charset="0"/>
        <a:buChar char="•"/>
        <a:defRPr sz="16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113">
          <p15:clr>
            <a:srgbClr val="F26B43"/>
          </p15:clr>
        </p15:guide>
        <p15:guide id="3" pos="5647">
          <p15:clr>
            <a:srgbClr val="F26B43"/>
          </p15:clr>
        </p15:guide>
        <p15:guide id="4" orient="horz" pos="2847">
          <p15:clr>
            <a:srgbClr val="F26B43"/>
          </p15:clr>
        </p15:guide>
        <p15:guide id="5" orient="horz" pos="61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0" y="274641"/>
            <a:ext cx="11328400" cy="1059105"/>
          </a:xfrm>
          <a:prstGeom prst="rect">
            <a:avLst/>
          </a:prstGeom>
        </p:spPr>
        <p:txBody>
          <a:bodyPr vert="horz" lIns="0" tIns="45720" rIns="91440" bIns="0" rtlCol="0" anchor="b">
            <a:noAutofit/>
          </a:bodyPr>
          <a:lstStyle/>
          <a:p>
            <a:r>
              <a:rPr lang="en-US" dirty="0"/>
              <a:t>Click to edit Master title style</a:t>
            </a:r>
            <a:endParaRPr lang="en-GB" dirty="0"/>
          </a:p>
        </p:txBody>
      </p:sp>
      <p:sp>
        <p:nvSpPr>
          <p:cNvPr id="3" name="Text Placeholder 2"/>
          <p:cNvSpPr>
            <a:spLocks noGrp="1"/>
          </p:cNvSpPr>
          <p:nvPr>
            <p:ph type="body" idx="1"/>
          </p:nvPr>
        </p:nvSpPr>
        <p:spPr>
          <a:xfrm>
            <a:off x="431800" y="1665288"/>
            <a:ext cx="11328400" cy="4230688"/>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B9FE8831-8B15-44B5-8D62-D30F1937CEC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0" y="6438464"/>
            <a:ext cx="12192000" cy="419537"/>
          </a:xfrm>
          <a:prstGeom prst="rect">
            <a:avLst/>
          </a:prstGeom>
        </p:spPr>
      </p:pic>
    </p:spTree>
    <p:extLst>
      <p:ext uri="{BB962C8B-B14F-4D97-AF65-F5344CB8AC3E}">
        <p14:creationId xmlns:p14="http://schemas.microsoft.com/office/powerpoint/2010/main" val="2175668890"/>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 id="2147484693" r:id="rId12"/>
    <p:sldLayoutId id="2147484694" r:id="rId13"/>
    <p:sldLayoutId id="2147484695" r:id="rId14"/>
    <p:sldLayoutId id="2147484696" r:id="rId15"/>
    <p:sldLayoutId id="2147484697" r:id="rId16"/>
    <p:sldLayoutId id="214748469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70" rtl="0" eaLnBrk="1" latinLnBrk="0" hangingPunct="1">
        <a:spcBef>
          <a:spcPct val="0"/>
        </a:spcBef>
        <a:buNone/>
        <a:defRPr sz="3733" b="1" kern="1200">
          <a:solidFill>
            <a:srgbClr val="000000"/>
          </a:solidFill>
          <a:latin typeface="+mj-lt"/>
          <a:ea typeface="+mj-ea"/>
          <a:cs typeface="+mj-cs"/>
        </a:defRPr>
      </a:lvl1pPr>
    </p:titleStyle>
    <p:bodyStyle>
      <a:lvl1pPr marL="237061" indent="-237061" algn="l" defTabSz="1219170" rtl="0" eaLnBrk="1" latinLnBrk="0" hangingPunct="1">
        <a:spcBef>
          <a:spcPts val="0"/>
        </a:spcBef>
        <a:spcAft>
          <a:spcPts val="400"/>
        </a:spcAft>
        <a:buClr>
          <a:schemeClr val="accent3"/>
        </a:buClr>
        <a:buFont typeface="Wingdings" panose="05000000000000000000" pitchFamily="2" charset="2"/>
        <a:buChar char="§"/>
        <a:defRPr sz="2133" kern="1200">
          <a:solidFill>
            <a:srgbClr val="000000"/>
          </a:solidFill>
          <a:latin typeface="+mn-lt"/>
          <a:ea typeface="+mn-ea"/>
          <a:cs typeface="+mn-cs"/>
        </a:defRPr>
      </a:lvl1pPr>
      <a:lvl2pPr marL="480472" indent="-243411" algn="l" defTabSz="1219170" rtl="0" eaLnBrk="1" latinLnBrk="0" hangingPunct="1">
        <a:spcBef>
          <a:spcPts val="0"/>
        </a:spcBef>
        <a:spcAft>
          <a:spcPts val="400"/>
        </a:spcAft>
        <a:buClr>
          <a:schemeClr val="accent3"/>
        </a:buClr>
        <a:buFont typeface="Arial" panose="020B0604020202020204" pitchFamily="34" charset="0"/>
        <a:buChar char="–"/>
        <a:defRPr sz="1867" kern="1200">
          <a:solidFill>
            <a:srgbClr val="000000"/>
          </a:solidFill>
          <a:latin typeface="+mn-lt"/>
          <a:ea typeface="+mn-ea"/>
          <a:cs typeface="+mn-cs"/>
        </a:defRPr>
      </a:lvl2pPr>
      <a:lvl3pPr marL="715415" indent="-234945" algn="l" defTabSz="1219170" rtl="0" eaLnBrk="1" latinLnBrk="0" hangingPunct="1">
        <a:spcBef>
          <a:spcPts val="0"/>
        </a:spcBef>
        <a:spcAft>
          <a:spcPts val="400"/>
        </a:spcAft>
        <a:buClr>
          <a:schemeClr val="accent3"/>
        </a:buClr>
        <a:buFont typeface="Arial" panose="020B0604020202020204" pitchFamily="34" charset="0"/>
        <a:buChar char="•"/>
        <a:defRPr sz="1600" kern="1200">
          <a:solidFill>
            <a:srgbClr val="000000"/>
          </a:solidFill>
          <a:latin typeface="+mn-lt"/>
          <a:ea typeface="+mn-ea"/>
          <a:cs typeface="+mn-cs"/>
        </a:defRPr>
      </a:lvl3pPr>
      <a:lvl4pPr marL="984226" indent="-268811" algn="l" defTabSz="1219170" rtl="0" eaLnBrk="1" latinLnBrk="0" hangingPunct="1">
        <a:spcBef>
          <a:spcPts val="0"/>
        </a:spcBef>
        <a:spcAft>
          <a:spcPts val="400"/>
        </a:spcAft>
        <a:buClr>
          <a:schemeClr val="accent3"/>
        </a:buClr>
        <a:buFont typeface="Arial" panose="020B0604020202020204" pitchFamily="34" charset="0"/>
        <a:buChar char="–"/>
        <a:tabLst/>
        <a:defRPr sz="1467" kern="1200" baseline="0">
          <a:solidFill>
            <a:srgbClr val="000000"/>
          </a:solidFill>
          <a:latin typeface="+mn-lt"/>
          <a:ea typeface="+mn-ea"/>
          <a:cs typeface="+mn-cs"/>
        </a:defRPr>
      </a:lvl4pPr>
      <a:lvl5pPr marL="1297485" indent="-289977" algn="l" defTabSz="1219170" rtl="0" eaLnBrk="1" latinLnBrk="0" hangingPunct="1">
        <a:spcBef>
          <a:spcPts val="0"/>
        </a:spcBef>
        <a:spcAft>
          <a:spcPts val="400"/>
        </a:spcAft>
        <a:buClr>
          <a:schemeClr val="accent3"/>
        </a:buClr>
        <a:buFont typeface="Arial" panose="020B0604020202020204" pitchFamily="34" charset="0"/>
        <a:buChar char="»"/>
        <a:defRPr sz="1467" kern="1200">
          <a:solidFill>
            <a:srgbClr val="000000"/>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C9033A-C81F-42F3-90D3-E087926E5E33}"/>
              </a:ext>
            </a:extLst>
          </p:cNvPr>
          <p:cNvSpPr>
            <a:spLocks noGrp="1"/>
          </p:cNvSpPr>
          <p:nvPr>
            <p:ph type="title"/>
          </p:nvPr>
        </p:nvSpPr>
        <p:spPr>
          <a:xfrm>
            <a:off x="233680" y="93441"/>
            <a:ext cx="11722584" cy="102088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F3CE0F1-4910-4C88-9BEB-D06AC2925B7D}"/>
              </a:ext>
            </a:extLst>
          </p:cNvPr>
          <p:cNvSpPr>
            <a:spLocks noGrp="1"/>
          </p:cNvSpPr>
          <p:nvPr>
            <p:ph type="body" idx="1"/>
          </p:nvPr>
        </p:nvSpPr>
        <p:spPr>
          <a:xfrm>
            <a:off x="233680" y="1291303"/>
            <a:ext cx="11722584" cy="42606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a:extLst>
              <a:ext uri="{FF2B5EF4-FFF2-40B4-BE49-F238E27FC236}">
                <a16:creationId xmlns:a16="http://schemas.microsoft.com/office/drawing/2014/main" id="{3B42BEC9-C945-4050-BFAC-5CFB770A88EC}"/>
              </a:ext>
            </a:extLst>
          </p:cNvPr>
          <p:cNvPicPr>
            <a:picLocks noChangeAspect="1" noChangeArrowheads="1"/>
          </p:cNvPicPr>
          <p:nvPr userDrawn="1"/>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10571685" y="6368389"/>
            <a:ext cx="1384579" cy="29357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5DE83DAA-2208-4EC4-A4AE-F72887DE7DFB}"/>
              </a:ext>
            </a:extLst>
          </p:cNvPr>
          <p:cNvCxnSpPr/>
          <p:nvPr userDrawn="1"/>
        </p:nvCxnSpPr>
        <p:spPr bwMode="auto">
          <a:xfrm flipH="1">
            <a:off x="233680" y="6395228"/>
            <a:ext cx="10068560" cy="0"/>
          </a:xfrm>
          <a:prstGeom prst="line">
            <a:avLst/>
          </a:prstGeom>
          <a:noFill/>
          <a:ln w="6350" cap="flat" cmpd="sng" algn="ctr">
            <a:solidFill>
              <a:srgbClr val="2489B9"/>
            </a:solidFill>
            <a:prstDash val="solid"/>
            <a:round/>
            <a:headEnd type="none" w="med" len="med"/>
            <a:tailEnd type="none" w="med" len="med"/>
          </a:ln>
          <a:effectLst/>
        </p:spPr>
      </p:cxnSp>
    </p:spTree>
    <p:extLst>
      <p:ext uri="{BB962C8B-B14F-4D97-AF65-F5344CB8AC3E}">
        <p14:creationId xmlns:p14="http://schemas.microsoft.com/office/powerpoint/2010/main" val="404200972"/>
      </p:ext>
    </p:extLst>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Lst>
  <p:txStyles>
    <p:titleStyle>
      <a:lvl1pPr algn="ctr" defTabSz="1219170" rtl="0" eaLnBrk="1" latinLnBrk="0" hangingPunct="1">
        <a:lnSpc>
          <a:spcPct val="90000"/>
        </a:lnSpc>
        <a:spcBef>
          <a:spcPct val="0"/>
        </a:spcBef>
        <a:buNone/>
        <a:defRPr sz="3200" b="1" kern="1200">
          <a:solidFill>
            <a:srgbClr val="2489B9"/>
          </a:solidFill>
          <a:latin typeface="+mj-lt"/>
          <a:ea typeface="+mj-ea"/>
          <a:cs typeface="+mj-cs"/>
        </a:defRPr>
      </a:lvl1pPr>
    </p:titleStyle>
    <p:bodyStyle>
      <a:lvl1pPr marL="304792" indent="-304792" algn="l" defTabSz="1219170" rtl="0" eaLnBrk="1" latinLnBrk="0" hangingPunct="1">
        <a:lnSpc>
          <a:spcPct val="90000"/>
        </a:lnSpc>
        <a:spcBef>
          <a:spcPts val="1333"/>
        </a:spcBef>
        <a:buClr>
          <a:srgbClr val="2489B9"/>
        </a:buClr>
        <a:buFont typeface="Arial" panose="020B0604020202020204" pitchFamily="34" charset="0"/>
        <a:buChar char="•"/>
        <a:defRPr sz="2400"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Clr>
          <a:srgbClr val="2489B9"/>
        </a:buClr>
        <a:buFont typeface="Arial" panose="020B0604020202020204" pitchFamily="34" charset="0"/>
        <a:buChar char="•"/>
        <a:defRPr sz="2133"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Clr>
          <a:srgbClr val="2489B9"/>
        </a:buClr>
        <a:buFont typeface="Arial" panose="020B0604020202020204" pitchFamily="34" charset="0"/>
        <a:buChar char="•"/>
        <a:defRPr sz="18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Clr>
          <a:srgbClr val="2489B9"/>
        </a:buClr>
        <a:buFont typeface="Arial" panose="020B0604020202020204" pitchFamily="34" charset="0"/>
        <a:buChar char="•"/>
        <a:defRPr sz="16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Clr>
          <a:srgbClr val="2489B9"/>
        </a:buClr>
        <a:buFont typeface="Arial" panose="020B0604020202020204" pitchFamily="34" charset="0"/>
        <a:buChar char="•"/>
        <a:defRPr sz="16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113">
          <p15:clr>
            <a:srgbClr val="F26B43"/>
          </p15:clr>
        </p15:guide>
        <p15:guide id="3" pos="5647">
          <p15:clr>
            <a:srgbClr val="F26B43"/>
          </p15:clr>
        </p15:guide>
        <p15:guide id="4" orient="horz" pos="2847">
          <p15:clr>
            <a:srgbClr val="F26B43"/>
          </p15:clr>
        </p15:guide>
        <p15:guide id="5" orient="horz" pos="61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6145E2-B21F-E64D-8D38-F818644C329D}"/>
              </a:ext>
            </a:extLst>
          </p:cNvPr>
          <p:cNvSpPr>
            <a:spLocks noGrp="1"/>
          </p:cNvSpPr>
          <p:nvPr>
            <p:ph type="title"/>
          </p:nvPr>
        </p:nvSpPr>
        <p:spPr>
          <a:xfrm>
            <a:off x="266003" y="-156211"/>
            <a:ext cx="10467191"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9CE70B-C9E4-8842-8EF1-3DD0B092D5F0}"/>
              </a:ext>
            </a:extLst>
          </p:cNvPr>
          <p:cNvSpPr>
            <a:spLocks noGrp="1"/>
          </p:cNvSpPr>
          <p:nvPr>
            <p:ph type="body" idx="1"/>
          </p:nvPr>
        </p:nvSpPr>
        <p:spPr>
          <a:xfrm>
            <a:off x="666077" y="1592749"/>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76E118C0-F8D1-494E-BDF6-2331B79011E1}"/>
              </a:ext>
            </a:extLst>
          </p:cNvPr>
          <p:cNvSpPr/>
          <p:nvPr/>
        </p:nvSpPr>
        <p:spPr>
          <a:xfrm>
            <a:off x="0" y="6390042"/>
            <a:ext cx="12192000" cy="46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10F68EF5-718C-C94E-A928-AE53C0078F80}"/>
              </a:ext>
            </a:extLst>
          </p:cNvPr>
          <p:cNvPicPr>
            <a:picLocks noChangeAspect="1"/>
          </p:cNvPicPr>
          <p:nvPr/>
        </p:nvPicPr>
        <p:blipFill>
          <a:blip r:embed="rId7"/>
          <a:stretch>
            <a:fillRect/>
          </a:stretch>
        </p:blipFill>
        <p:spPr>
          <a:xfrm>
            <a:off x="10781603" y="226036"/>
            <a:ext cx="1144396" cy="910002"/>
          </a:xfrm>
          <a:prstGeom prst="rect">
            <a:avLst/>
          </a:prstGeom>
        </p:spPr>
      </p:pic>
      <p:pic>
        <p:nvPicPr>
          <p:cNvPr id="9" name="Picture 8">
            <a:extLst>
              <a:ext uri="{FF2B5EF4-FFF2-40B4-BE49-F238E27FC236}">
                <a16:creationId xmlns:a16="http://schemas.microsoft.com/office/drawing/2014/main" id="{7A7F7F1F-87C2-B848-B388-119EAE89C55C}"/>
              </a:ext>
            </a:extLst>
          </p:cNvPr>
          <p:cNvPicPr>
            <a:picLocks noChangeAspect="1"/>
          </p:cNvPicPr>
          <p:nvPr/>
        </p:nvPicPr>
        <p:blipFill>
          <a:blip r:embed="rId8"/>
          <a:stretch>
            <a:fillRect/>
          </a:stretch>
        </p:blipFill>
        <p:spPr>
          <a:xfrm>
            <a:off x="8261874" y="6468246"/>
            <a:ext cx="3664125" cy="316823"/>
          </a:xfrm>
          <a:prstGeom prst="rect">
            <a:avLst/>
          </a:prstGeom>
        </p:spPr>
      </p:pic>
      <p:cxnSp>
        <p:nvCxnSpPr>
          <p:cNvPr id="10" name="Straight Connector 9">
            <a:extLst>
              <a:ext uri="{FF2B5EF4-FFF2-40B4-BE49-F238E27FC236}">
                <a16:creationId xmlns:a16="http://schemas.microsoft.com/office/drawing/2014/main" id="{0C2F3145-365A-FA4F-B3E3-4A7BF68FC95F}"/>
              </a:ext>
            </a:extLst>
          </p:cNvPr>
          <p:cNvCxnSpPr>
            <a:cxnSpLocks/>
          </p:cNvCxnSpPr>
          <p:nvPr/>
        </p:nvCxnSpPr>
        <p:spPr>
          <a:xfrm>
            <a:off x="301214" y="1125281"/>
            <a:ext cx="10467191" cy="0"/>
          </a:xfrm>
          <a:prstGeom prst="line">
            <a:avLst/>
          </a:prstGeom>
          <a:ln>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sp>
        <p:nvSpPr>
          <p:cNvPr id="6" name="Slide Number Placeholder 5">
            <a:extLst>
              <a:ext uri="{FF2B5EF4-FFF2-40B4-BE49-F238E27FC236}">
                <a16:creationId xmlns:a16="http://schemas.microsoft.com/office/drawing/2014/main" id="{022CA72F-2D53-4340-A6E9-4F687751CCB1}"/>
              </a:ext>
            </a:extLst>
          </p:cNvPr>
          <p:cNvSpPr>
            <a:spLocks noGrp="1"/>
          </p:cNvSpPr>
          <p:nvPr>
            <p:ph type="sldNum" sz="quarter" idx="4"/>
          </p:nvPr>
        </p:nvSpPr>
        <p:spPr>
          <a:xfrm>
            <a:off x="233731" y="6446598"/>
            <a:ext cx="2743200" cy="365125"/>
          </a:xfrm>
          <a:prstGeom prst="rect">
            <a:avLst/>
          </a:prstGeom>
        </p:spPr>
        <p:txBody>
          <a:bodyPr vert="horz" lIns="91440" tIns="45720" rIns="91440" bIns="45720" rtlCol="0" anchor="ctr"/>
          <a:lstStyle>
            <a:lvl1pPr algn="l">
              <a:defRPr sz="900">
                <a:solidFill>
                  <a:schemeClr val="tx2"/>
                </a:solidFill>
              </a:defRPr>
            </a:lvl1pPr>
          </a:lstStyle>
          <a:p>
            <a:fld id="{6361B221-7A2F-B642-A30C-08C6276034EC}" type="slidenum">
              <a:rPr lang="en-US" smtClean="0"/>
              <a:pPr/>
              <a:t>‹#›</a:t>
            </a:fld>
            <a:endParaRPr lang="en-US" dirty="0"/>
          </a:p>
        </p:txBody>
      </p:sp>
    </p:spTree>
    <p:extLst>
      <p:ext uri="{BB962C8B-B14F-4D97-AF65-F5344CB8AC3E}">
        <p14:creationId xmlns:p14="http://schemas.microsoft.com/office/powerpoint/2010/main" val="3665292101"/>
      </p:ext>
    </p:extLst>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Lst>
  <p:txStyles>
    <p:titleStyle>
      <a:lvl1pPr algn="l" defTabSz="685800" rtl="0" eaLnBrk="1" latinLnBrk="0" hangingPunct="1">
        <a:lnSpc>
          <a:spcPct val="90000"/>
        </a:lnSpc>
        <a:spcBef>
          <a:spcPct val="0"/>
        </a:spcBef>
        <a:buNone/>
        <a:defRPr sz="2700" kern="1200">
          <a:solidFill>
            <a:schemeClr val="accent3"/>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System Font Regular"/>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System Font Regular"/>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System Font Regular"/>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System Font Regular"/>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System Font Regular"/>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3B2BF-B4AB-7B6B-1CE1-4F7028A8FD60}"/>
              </a:ext>
            </a:extLst>
          </p:cNvPr>
          <p:cNvSpPr>
            <a:spLocks noGrp="1"/>
          </p:cNvSpPr>
          <p:nvPr>
            <p:ph type="title"/>
          </p:nvPr>
        </p:nvSpPr>
        <p:spPr>
          <a:xfrm>
            <a:off x="838200" y="365126"/>
            <a:ext cx="10515600" cy="8965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DAD5E8B-61AE-D4A2-A308-1408FF8AEC94}"/>
              </a:ext>
            </a:extLst>
          </p:cNvPr>
          <p:cNvSpPr>
            <a:spLocks noGrp="1"/>
          </p:cNvSpPr>
          <p:nvPr>
            <p:ph type="body" idx="1"/>
          </p:nvPr>
        </p:nvSpPr>
        <p:spPr>
          <a:xfrm>
            <a:off x="838200" y="1377387"/>
            <a:ext cx="10515600" cy="47995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63CCC4A-DAB9-6B17-F88C-F69EF9EC7C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85F66E-D71A-0E4E-9AA4-80F69827A164}" type="datetimeFigureOut">
              <a:rPr lang="en-US" smtClean="0"/>
              <a:t>11/15/23</a:t>
            </a:fld>
            <a:endParaRPr lang="en-US"/>
          </a:p>
        </p:txBody>
      </p:sp>
      <p:sp>
        <p:nvSpPr>
          <p:cNvPr id="5" name="Footer Placeholder 4">
            <a:extLst>
              <a:ext uri="{FF2B5EF4-FFF2-40B4-BE49-F238E27FC236}">
                <a16:creationId xmlns:a16="http://schemas.microsoft.com/office/drawing/2014/main" id="{27BDF0F0-F315-1926-C5CA-22D40CB3C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C51B2B-4468-ED2E-BBC1-72FE7FD79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6577E-3754-104D-A466-4D4A88B72087}" type="slidenum">
              <a:rPr lang="en-US" smtClean="0"/>
              <a:t>‹#›</a:t>
            </a:fld>
            <a:endParaRPr lang="en-US"/>
          </a:p>
        </p:txBody>
      </p:sp>
    </p:spTree>
    <p:extLst>
      <p:ext uri="{BB962C8B-B14F-4D97-AF65-F5344CB8AC3E}">
        <p14:creationId xmlns:p14="http://schemas.microsoft.com/office/powerpoint/2010/main" val="3716423826"/>
      </p:ext>
    </p:extLst>
  </p:cSld>
  <p:clrMap bg1="lt1" tx1="dk1" bg2="lt2" tx2="dk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Lst>
  <p:txStyles>
    <p:titleStyle>
      <a:lvl1pPr algn="l" defTabSz="914400" rtl="0" eaLnBrk="1" latinLnBrk="0" hangingPunct="1">
        <a:lnSpc>
          <a:spcPct val="90000"/>
        </a:lnSpc>
        <a:spcBef>
          <a:spcPct val="0"/>
        </a:spcBef>
        <a:buNone/>
        <a:defRPr sz="4400" b="0" i="0" kern="1200">
          <a:solidFill>
            <a:schemeClr val="tx1"/>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77262861"/>
      </p:ext>
    </p:extLst>
  </p:cSld>
  <p:clrMap bg1="lt1" tx1="dk1" bg2="lt2" tx2="dk2" accent1="accent1" accent2="accent2" accent3="accent3" accent4="accent4" accent5="accent5" accent6="accent6" hlink="hlink" folHlink="folHlink"/>
  <p:sldLayoutIdLst>
    <p:sldLayoutId id="2147484767" r:id="rId1"/>
    <p:sldLayoutId id="2147484768" r:id="rId2"/>
    <p:sldLayoutId id="2147484769" r:id="rId3"/>
    <p:sldLayoutId id="2147484770" r:id="rId4"/>
    <p:sldLayoutId id="2147484771" r:id="rId5"/>
    <p:sldLayoutId id="2147484772" r:id="rId6"/>
    <p:sldLayoutId id="2147484773" r:id="rId7"/>
    <p:sldLayoutId id="2147484774" r:id="rId8"/>
    <p:sldLayoutId id="2147484775" r:id="rId9"/>
    <p:sldLayoutId id="2147484776" r:id="rId10"/>
    <p:sldLayoutId id="2147484777" r:id="rId11"/>
    <p:sldLayoutId id="2147484778" r:id="rId12"/>
    <p:sldLayoutId id="2147484779" r:id="rId13"/>
    <p:sldLayoutId id="2147484780" r:id="rId14"/>
    <p:sldLayoutId id="2147484781" r:id="rId15"/>
    <p:sldLayoutId id="2147484782" r:id="rId16"/>
    <p:sldLayoutId id="214748478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chemeClr val="tx1"/>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0" y="274641"/>
            <a:ext cx="11328400" cy="1059105"/>
          </a:xfrm>
          <a:prstGeom prst="rect">
            <a:avLst/>
          </a:prstGeom>
        </p:spPr>
        <p:txBody>
          <a:bodyPr vert="horz" lIns="0" tIns="45720" rIns="91440" bIns="0" rtlCol="0" anchor="b">
            <a:noAutofit/>
          </a:bodyPr>
          <a:lstStyle/>
          <a:p>
            <a:r>
              <a:rPr lang="en-US" dirty="0"/>
              <a:t>Click to edit Master title style</a:t>
            </a:r>
            <a:endParaRPr lang="en-GB" dirty="0"/>
          </a:p>
        </p:txBody>
      </p:sp>
      <p:sp>
        <p:nvSpPr>
          <p:cNvPr id="3" name="Text Placeholder 2"/>
          <p:cNvSpPr>
            <a:spLocks noGrp="1"/>
          </p:cNvSpPr>
          <p:nvPr>
            <p:ph type="body" idx="1"/>
          </p:nvPr>
        </p:nvSpPr>
        <p:spPr>
          <a:xfrm>
            <a:off x="431800" y="1665288"/>
            <a:ext cx="11328400" cy="4230688"/>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B9FE8831-8B15-44B5-8D62-D30F1937CECE}"/>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6438464"/>
            <a:ext cx="12192000" cy="419537"/>
          </a:xfrm>
          <a:prstGeom prst="rect">
            <a:avLst/>
          </a:prstGeom>
        </p:spPr>
      </p:pic>
    </p:spTree>
    <p:extLst>
      <p:ext uri="{BB962C8B-B14F-4D97-AF65-F5344CB8AC3E}">
        <p14:creationId xmlns:p14="http://schemas.microsoft.com/office/powerpoint/2010/main" val="4018233575"/>
      </p:ext>
    </p:extLst>
  </p:cSld>
  <p:clrMap bg1="lt1" tx1="dk1" bg2="lt2" tx2="dk2" accent1="accent1" accent2="accent2" accent3="accent3" accent4="accent4" accent5="accent5" accent6="accent6" hlink="hlink" folHlink="folHlink"/>
  <p:sldLayoutIdLst>
    <p:sldLayoutId id="2147484809" r:id="rId1"/>
    <p:sldLayoutId id="2147484810" r:id="rId2"/>
    <p:sldLayoutId id="2147484811" r:id="rId3"/>
    <p:sldLayoutId id="2147484812" r:id="rId4"/>
    <p:sldLayoutId id="2147484813" r:id="rId5"/>
    <p:sldLayoutId id="2147484814" r:id="rId6"/>
    <p:sldLayoutId id="2147484815" r:id="rId7"/>
    <p:sldLayoutId id="2147484816" r:id="rId8"/>
    <p:sldLayoutId id="2147484817" r:id="rId9"/>
    <p:sldLayoutId id="2147484818" r:id="rId10"/>
    <p:sldLayoutId id="2147484819" r:id="rId11"/>
    <p:sldLayoutId id="2147484820" r:id="rId12"/>
    <p:sldLayoutId id="2147484821" r:id="rId13"/>
    <p:sldLayoutId id="2147484822" r:id="rId14"/>
    <p:sldLayoutId id="2147484823" r:id="rId15"/>
    <p:sldLayoutId id="2147484824" r:id="rId16"/>
    <p:sldLayoutId id="2147484825" r:id="rId17"/>
    <p:sldLayoutId id="2147484826"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70" rtl="0" eaLnBrk="1" latinLnBrk="0" hangingPunct="1">
        <a:spcBef>
          <a:spcPct val="0"/>
        </a:spcBef>
        <a:buNone/>
        <a:defRPr sz="3733" b="1" kern="1200">
          <a:solidFill>
            <a:srgbClr val="000000"/>
          </a:solidFill>
          <a:latin typeface="+mj-lt"/>
          <a:ea typeface="+mj-ea"/>
          <a:cs typeface="+mj-cs"/>
        </a:defRPr>
      </a:lvl1pPr>
    </p:titleStyle>
    <p:bodyStyle>
      <a:lvl1pPr marL="237061" indent="-237061" algn="l" defTabSz="1219170" rtl="0" eaLnBrk="1" latinLnBrk="0" hangingPunct="1">
        <a:spcBef>
          <a:spcPts val="0"/>
        </a:spcBef>
        <a:spcAft>
          <a:spcPts val="400"/>
        </a:spcAft>
        <a:buClr>
          <a:schemeClr val="accent3"/>
        </a:buClr>
        <a:buFont typeface="Wingdings" panose="05000000000000000000" pitchFamily="2" charset="2"/>
        <a:buChar char="§"/>
        <a:defRPr sz="2133" kern="1200">
          <a:solidFill>
            <a:srgbClr val="000000"/>
          </a:solidFill>
          <a:latin typeface="+mn-lt"/>
          <a:ea typeface="+mn-ea"/>
          <a:cs typeface="+mn-cs"/>
        </a:defRPr>
      </a:lvl1pPr>
      <a:lvl2pPr marL="480472" indent="-243411" algn="l" defTabSz="1219170" rtl="0" eaLnBrk="1" latinLnBrk="0" hangingPunct="1">
        <a:spcBef>
          <a:spcPts val="0"/>
        </a:spcBef>
        <a:spcAft>
          <a:spcPts val="400"/>
        </a:spcAft>
        <a:buClr>
          <a:schemeClr val="accent3"/>
        </a:buClr>
        <a:buFont typeface="Arial" panose="020B0604020202020204" pitchFamily="34" charset="0"/>
        <a:buChar char="–"/>
        <a:defRPr sz="1867" kern="1200">
          <a:solidFill>
            <a:srgbClr val="000000"/>
          </a:solidFill>
          <a:latin typeface="+mn-lt"/>
          <a:ea typeface="+mn-ea"/>
          <a:cs typeface="+mn-cs"/>
        </a:defRPr>
      </a:lvl2pPr>
      <a:lvl3pPr marL="715415" indent="-234945" algn="l" defTabSz="1219170" rtl="0" eaLnBrk="1" latinLnBrk="0" hangingPunct="1">
        <a:spcBef>
          <a:spcPts val="0"/>
        </a:spcBef>
        <a:spcAft>
          <a:spcPts val="400"/>
        </a:spcAft>
        <a:buClr>
          <a:schemeClr val="accent3"/>
        </a:buClr>
        <a:buFont typeface="Arial" panose="020B0604020202020204" pitchFamily="34" charset="0"/>
        <a:buChar char="•"/>
        <a:defRPr sz="1600" kern="1200">
          <a:solidFill>
            <a:srgbClr val="000000"/>
          </a:solidFill>
          <a:latin typeface="+mn-lt"/>
          <a:ea typeface="+mn-ea"/>
          <a:cs typeface="+mn-cs"/>
        </a:defRPr>
      </a:lvl3pPr>
      <a:lvl4pPr marL="984226" indent="-268811" algn="l" defTabSz="1219170" rtl="0" eaLnBrk="1" latinLnBrk="0" hangingPunct="1">
        <a:spcBef>
          <a:spcPts val="0"/>
        </a:spcBef>
        <a:spcAft>
          <a:spcPts val="400"/>
        </a:spcAft>
        <a:buClr>
          <a:schemeClr val="accent3"/>
        </a:buClr>
        <a:buFont typeface="Arial" panose="020B0604020202020204" pitchFamily="34" charset="0"/>
        <a:buChar char="–"/>
        <a:tabLst/>
        <a:defRPr sz="1467" kern="1200" baseline="0">
          <a:solidFill>
            <a:srgbClr val="000000"/>
          </a:solidFill>
          <a:latin typeface="+mn-lt"/>
          <a:ea typeface="+mn-ea"/>
          <a:cs typeface="+mn-cs"/>
        </a:defRPr>
      </a:lvl4pPr>
      <a:lvl5pPr marL="1297485" indent="-289977" algn="l" defTabSz="1219170" rtl="0" eaLnBrk="1" latinLnBrk="0" hangingPunct="1">
        <a:spcBef>
          <a:spcPts val="0"/>
        </a:spcBef>
        <a:spcAft>
          <a:spcPts val="400"/>
        </a:spcAft>
        <a:buClr>
          <a:schemeClr val="accent3"/>
        </a:buClr>
        <a:buFont typeface="Arial" panose="020B0604020202020204" pitchFamily="34" charset="0"/>
        <a:buChar char="»"/>
        <a:defRPr sz="1467" kern="1200">
          <a:solidFill>
            <a:srgbClr val="000000"/>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6.xml"/></Relationships>
</file>

<file path=ppt/slides/_rels/slide10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0.xml"/></Relationships>
</file>

<file path=ppt/slides/_rels/slide10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0.xml"/></Relationships>
</file>

<file path=ppt/slides/_rels/slide10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0.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0.xml"/></Relationships>
</file>

<file path=ppt/slides/_rels/slide11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0.xml"/></Relationships>
</file>

<file path=ppt/slides/_rels/slide11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0.xml"/></Relationships>
</file>

<file path=ppt/slides/_rels/slide12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0.xml"/></Relationships>
</file>

<file path=ppt/slides/_rels/slide12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0.xml"/></Relationships>
</file>

<file path=ppt/slides/_rels/slide12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2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103.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1.png"/><Relationship Id="rId1" Type="http://schemas.openxmlformats.org/officeDocument/2006/relationships/slideLayout" Target="../slideLayouts/slideLayout103.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3.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3.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5.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5.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05.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05.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5.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oleObject" Target="../embeddings/oleObject1.bin"/><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oleObject" Target="../embeddings/oleObject1.bin"/><Relationship Id="rId1" Type="http://schemas.openxmlformats.org/officeDocument/2006/relationships/slideLayout" Target="../slideLayouts/slideLayout59.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9.xml"/><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9.xml"/><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oleObject" Target="../embeddings/oleObject1.bin"/><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59.xml"/></Relationships>
</file>

<file path=ppt/slides/_rels/slide7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59.xml"/><Relationship Id="rId4" Type="http://schemas.openxmlformats.org/officeDocument/2006/relationships/image" Target="../media/image110.emf"/></Relationships>
</file>

<file path=ppt/slides/_rels/slide75.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5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9.xml"/><Relationship Id="rId5" Type="http://schemas.openxmlformats.org/officeDocument/2006/relationships/image" Target="../media/image117.png"/><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8.png"/><Relationship Id="rId1" Type="http://schemas.openxmlformats.org/officeDocument/2006/relationships/slideLayout" Target="../slideLayouts/slideLayout59.xml"/><Relationship Id="rId4" Type="http://schemas.openxmlformats.org/officeDocument/2006/relationships/image" Target="../media/image119.png"/></Relationships>
</file>

<file path=ppt/slides/_rels/slide8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0.png"/><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9.xml"/><Relationship Id="rId5" Type="http://schemas.openxmlformats.org/officeDocument/2006/relationships/image" Target="../media/image125.png"/><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9.xml"/><Relationship Id="rId4" Type="http://schemas.openxmlformats.org/officeDocument/2006/relationships/image" Target="../media/image128.png"/></Relationships>
</file>

<file path=ppt/slides/_rels/slide8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1.png"/><Relationship Id="rId1" Type="http://schemas.openxmlformats.org/officeDocument/2006/relationships/slideLayout" Target="../slideLayouts/slideLayout7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2.png"/><Relationship Id="rId1" Type="http://schemas.openxmlformats.org/officeDocument/2006/relationships/slideLayout" Target="../slideLayouts/slideLayout7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3.png"/><Relationship Id="rId1" Type="http://schemas.openxmlformats.org/officeDocument/2006/relationships/slideLayout" Target="../slideLayouts/slideLayout70.xml"/><Relationship Id="rId5" Type="http://schemas.microsoft.com/office/2007/relationships/hdphoto" Target="../media/hdphoto12.wdp"/><Relationship Id="rId4" Type="http://schemas.openxmlformats.org/officeDocument/2006/relationships/image" Target="../media/image13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13312" y="319542"/>
            <a:ext cx="12192000" cy="1143000"/>
          </a:xfrm>
        </p:spPr>
        <p:txBody>
          <a:bodyPr wrap="square" anchor="b">
            <a:noAutofit/>
          </a:bodyPr>
          <a:lstStyle/>
          <a:p>
            <a:pPr>
              <a:lnSpc>
                <a:spcPct val="85000"/>
              </a:lnSpc>
            </a:pPr>
            <a:r>
              <a:rPr lang="en-US" sz="3800" dirty="0"/>
              <a:t>Implications of Recent Data Sets for the Current </a:t>
            </a:r>
            <a:br>
              <a:rPr lang="en-US" sz="3800" dirty="0"/>
            </a:br>
            <a:r>
              <a:rPr lang="en-US" sz="3800" dirty="0"/>
              <a:t>and Future Management of Lung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48048" y="5608174"/>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2920388" y="3573016"/>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13312" y="252934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November 14, 2023</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13312" y="163961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3 of a 3-Part Post-ESMO 2023 Congress CME/MOC-Accredited Live Webinar Series</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3079444" y="4127756"/>
            <a:ext cx="603311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Luis Paz-Ares,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Zofia</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Piotrowska</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MHS</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Spigel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Tree>
    <p:custDataLst>
      <p:tags r:id="rId1"/>
    </p:custDataLst>
    <p:extLst>
      <p:ext uri="{BB962C8B-B14F-4D97-AF65-F5344CB8AC3E}">
        <p14:creationId xmlns:p14="http://schemas.microsoft.com/office/powerpoint/2010/main" val="2262002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Data Sets </a:t>
            </a:r>
            <a:endParaRPr lang="en-US" sz="3200" dirty="0">
              <a:solidFill>
                <a:srgbClr val="0432FF"/>
              </a:solidFill>
            </a:endParaRPr>
          </a:p>
        </p:txBody>
      </p:sp>
      <p:sp>
        <p:nvSpPr>
          <p:cNvPr id="4" name="Content Placeholder 3">
            <a:extLst>
              <a:ext uri="{FF2B5EF4-FFF2-40B4-BE49-F238E27FC236}">
                <a16:creationId xmlns:a16="http://schemas.microsoft.com/office/drawing/2014/main" id="{D64B5D5B-D79F-8918-4BCA-E0CC9E613B40}"/>
              </a:ext>
            </a:extLst>
          </p:cNvPr>
          <p:cNvSpPr>
            <a:spLocks noGrp="1"/>
          </p:cNvSpPr>
          <p:nvPr>
            <p:ph idx="1"/>
          </p:nvPr>
        </p:nvSpPr>
        <p:spPr/>
        <p:txBody>
          <a:bodyPr/>
          <a:lstStyle/>
          <a:p>
            <a:pPr marL="0" marR="0" lvl="0" indent="0" algn="l" defTabSz="455613" rtl="0" eaLnBrk="1" fontAlgn="base" latinLnBrk="0" hangingPunct="1">
              <a:lnSpc>
                <a:spcPct val="100000"/>
              </a:lnSpc>
              <a:spcBef>
                <a:spcPts val="600"/>
              </a:spcBef>
              <a:spcAft>
                <a:spcPts val="12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Luis Paz-Ares, MD, PhD </a:t>
            </a:r>
          </a:p>
          <a:p>
            <a:pPr marL="295275" marR="0" lvl="0" indent="-285750" algn="l" defTabSz="455613" rtl="0" eaLnBrk="1" fontAlgn="base" latinLnBrk="0" hangingPunct="1">
              <a:lnSpc>
                <a:spcPct val="100000"/>
              </a:lnSpc>
              <a:spcBef>
                <a:spcPts val="600"/>
              </a:spcBef>
              <a:spcAft>
                <a:spcPts val="1200"/>
              </a:spcAft>
              <a:buClrTx/>
              <a:buSzTx/>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Herbst RS et al. Overall survival analysis from the ADAURA trial of adjuvant osimertinib in patients with resected EGFR</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Cambria Math" panose="02040503050406030204" pitchFamily="18" charset="0"/>
              </a:rPr>
              <a:t>‑</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mutated (EGFRm) stage IB–IIIA non-small cell lung cancer (NSCLC). ASCO 2023;Abstract LBA3. </a:t>
            </a:r>
            <a:endParaRPr kumimoji="0" lang="en-US" sz="2000" b="0" i="0" u="none" strike="noStrike" kern="100" cap="none" spc="0" normalizeH="0" baseline="0" noProof="0" dirty="0">
              <a:ln>
                <a:noFill/>
              </a:ln>
              <a:solidFill>
                <a:srgbClr val="3333CC"/>
              </a:solidFill>
              <a:effectLst/>
              <a:uLnTx/>
              <a:uFillTx/>
              <a:latin typeface="Calibri"/>
              <a:ea typeface="Calibri" panose="020F0502020204030204" pitchFamily="34" charset="0"/>
              <a:cs typeface="Times New Roman" panose="02020603050405020304" pitchFamily="18" charset="0"/>
            </a:endParaRPr>
          </a:p>
          <a:p>
            <a:pPr marL="295275" marR="0" lvl="0" indent="-285750"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Nassar AH et al. Consolidation EGFR-tyrosine kinase inhibitor (TKI) vs durvalumab vs observation in unresectable EGFR-mutant Stage III NSCLC. WCLC 2023;Abstract MA16.11.</a:t>
            </a:r>
            <a:endParaRPr kumimoji="0" lang="en-US" sz="2000" b="0" i="0" u="none" strike="noStrike" kern="100" cap="none" spc="0" normalizeH="0" baseline="0" noProof="0" dirty="0">
              <a:ln>
                <a:noFill/>
              </a:ln>
              <a:solidFill>
                <a:srgbClr val="3333CC"/>
              </a:solidFill>
              <a:effectLst/>
              <a:uLnTx/>
              <a:uFillTx/>
              <a:latin typeface="Calibri"/>
              <a:ea typeface="Calibri" panose="020F0502020204030204" pitchFamily="34" charset="0"/>
              <a:cs typeface="Times New Roman" panose="02020603050405020304" pitchFamily="18" charset="0"/>
            </a:endParaRPr>
          </a:p>
          <a:p>
            <a:pPr marL="295275" marR="0" lvl="0" indent="-285750"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Solomon BJ et al. ALINA: Efficacy and safety of adjuvant </a:t>
            </a:r>
            <a:r>
              <a:rPr kumimoji="0" lang="en-US" sz="2000" b="0" i="0" u="none" strike="noStrike" kern="100" cap="none" spc="0" normalizeH="0" baseline="0" noProof="0" dirty="0" err="1">
                <a:ln>
                  <a:noFill/>
                </a:ln>
                <a:solidFill>
                  <a:srgbClr val="000000"/>
                </a:solidFill>
                <a:effectLst/>
                <a:uLnTx/>
                <a:uFillTx/>
                <a:latin typeface="Calibri"/>
                <a:ea typeface="Times New Roman" panose="02020603050405020304" pitchFamily="18" charset="0"/>
                <a:cs typeface="Times New Roman" panose="02020603050405020304" pitchFamily="18" charset="0"/>
              </a:rPr>
              <a:t>alectinib</a:t>
            </a:r>
            <a:r>
              <a:rPr kumimoji="0" lang="en-US" sz="2000" b="0" i="0" u="none" strike="noStrike" kern="1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 versus chemotherapy in patients with early-stage ALK+ non-small cell lung cancer (NSCLC). ESMO 2023;Abstract LBA2. </a:t>
            </a:r>
            <a:endParaRPr kumimoji="0" lang="en-US" sz="2000" b="0" i="0" u="none" strike="noStrike" kern="100" cap="none" spc="0" normalizeH="0" baseline="0" noProof="0" dirty="0">
              <a:ln>
                <a:noFill/>
              </a:ln>
              <a:solidFill>
                <a:srgbClr val="3333CC"/>
              </a:solidFill>
              <a:effectLst/>
              <a:uLnTx/>
              <a:uFillTx/>
              <a:latin typeface="Calibri"/>
              <a:ea typeface="Calibri" panose="020F0502020204030204" pitchFamily="34" charset="0"/>
              <a:cs typeface="Times New Roman" panose="02020603050405020304" pitchFamily="18" charset="0"/>
            </a:endParaRPr>
          </a:p>
          <a:p>
            <a:pPr marL="295275" marR="0" lvl="0" indent="-285750"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a:ea typeface="Times New Roman" panose="02020603050405020304" pitchFamily="18" charset="0"/>
                <a:cs typeface="Times New Roman" panose="02020603050405020304" pitchFamily="18" charset="0"/>
              </a:rPr>
              <a:t>Pulla</a:t>
            </a:r>
            <a:r>
              <a:rPr kumimoji="0" lang="en-US" sz="2000" b="0" i="0" u="none" strike="noStrike" kern="1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 MP et al. Neoadjuvant nivolumab (N) + chemotherapy (C) in the phase 3 </a:t>
            </a:r>
            <a:r>
              <a:rPr kumimoji="0" lang="en-US" sz="2000" b="0" i="0" u="none" strike="noStrike" kern="100" cap="none" spc="0" normalizeH="0" baseline="0" noProof="0" dirty="0" err="1">
                <a:ln>
                  <a:noFill/>
                </a:ln>
                <a:solidFill>
                  <a:srgbClr val="000000"/>
                </a:solidFill>
                <a:effectLst/>
                <a:uLnTx/>
                <a:uFillTx/>
                <a:latin typeface="Calibri"/>
                <a:ea typeface="Times New Roman" panose="02020603050405020304" pitchFamily="18" charset="0"/>
                <a:cs typeface="Times New Roman" panose="02020603050405020304" pitchFamily="18" charset="0"/>
              </a:rPr>
              <a:t>CheckMate</a:t>
            </a:r>
            <a:r>
              <a:rPr kumimoji="0" lang="en-US" sz="2000" b="0" i="0" u="none" strike="noStrike" kern="1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 816 study: 3-y results by tumor PD-L1 expression. ESMO 2023;Abstract LBA57. </a:t>
            </a:r>
            <a:endParaRPr kumimoji="0" lang="en-US" sz="2000" b="0" i="0" u="none" strike="noStrike" kern="100" cap="none" spc="0" normalizeH="0" baseline="0" noProof="0" dirty="0">
              <a:ln>
                <a:noFill/>
              </a:ln>
              <a:solidFill>
                <a:srgbClr val="3333CC"/>
              </a:solidFill>
              <a:effectLst/>
              <a:uLnTx/>
              <a:uFillTx/>
              <a:latin typeface="Calibri"/>
              <a:ea typeface="Calibri" panose="020F0502020204030204" pitchFamily="34" charset="0"/>
              <a:cs typeface="Times New Roman" panose="02020603050405020304" pitchFamily="18" charset="0"/>
            </a:endParaRPr>
          </a:p>
          <a:p>
            <a:pPr marL="295275" marR="0" lvl="0" indent="-285750"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a:ea typeface="Times New Roman" panose="02020603050405020304" pitchFamily="18" charset="0"/>
                <a:cs typeface="Times New Roman" panose="02020603050405020304" pitchFamily="18" charset="0"/>
              </a:rPr>
              <a:t>Awad</a:t>
            </a:r>
            <a:r>
              <a:rPr kumimoji="0" lang="en-US" sz="2000" b="0" i="0" u="none" strike="noStrike" kern="1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 MM et al. Neoadjuvant nivolumab (N) + ipilimumab (I) vs chemotherapy (C) in the phase 3 </a:t>
            </a:r>
            <a:r>
              <a:rPr kumimoji="0" lang="en-US" sz="2000" b="0" i="0" u="none" strike="noStrike" kern="100" cap="none" spc="0" normalizeH="0" baseline="0" noProof="0" dirty="0" err="1">
                <a:ln>
                  <a:noFill/>
                </a:ln>
                <a:solidFill>
                  <a:srgbClr val="000000"/>
                </a:solidFill>
                <a:effectLst/>
                <a:uLnTx/>
                <a:uFillTx/>
                <a:latin typeface="Calibri"/>
                <a:ea typeface="Times New Roman" panose="02020603050405020304" pitchFamily="18" charset="0"/>
                <a:cs typeface="Times New Roman" panose="02020603050405020304" pitchFamily="18" charset="0"/>
              </a:rPr>
              <a:t>CheckMate</a:t>
            </a:r>
            <a:r>
              <a:rPr kumimoji="0" lang="en-US" sz="2000" b="0" i="0" u="none" strike="noStrike" kern="100" cap="none" spc="0" normalizeH="0" baseline="0" noProof="0" dirty="0">
                <a:ln>
                  <a:noFill/>
                </a:ln>
                <a:solidFill>
                  <a:srgbClr val="000000"/>
                </a:solidFill>
                <a:effectLst/>
                <a:uLnTx/>
                <a:uFillTx/>
                <a:latin typeface="Calibri"/>
                <a:ea typeface="Times New Roman" panose="02020603050405020304" pitchFamily="18" charset="0"/>
                <a:cs typeface="Times New Roman" panose="02020603050405020304" pitchFamily="18" charset="0"/>
              </a:rPr>
              <a:t> 816 trial. ESMO 2023;Abstract 1261O. </a:t>
            </a:r>
            <a:endParaRPr kumimoji="0" lang="en-US" sz="2000" b="0" i="0" u="none" strike="noStrike" kern="100" cap="none" spc="0" normalizeH="0" baseline="0" noProof="0" dirty="0">
              <a:ln>
                <a:noFill/>
              </a:ln>
              <a:solidFill>
                <a:srgbClr val="3333CC"/>
              </a:solidFill>
              <a:effectLst/>
              <a:uLnTx/>
              <a:uFillTx/>
              <a:latin typeface="Calibri"/>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09626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6DD8D8-E3C1-4B81-8B8B-E13F21F9DBCF}"/>
              </a:ext>
            </a:extLst>
          </p:cNvPr>
          <p:cNvSpPr>
            <a:spLocks noGrp="1"/>
          </p:cNvSpPr>
          <p:nvPr>
            <p:ph type="body" sz="half" idx="2"/>
          </p:nvPr>
        </p:nvSpPr>
        <p:spPr>
          <a:xfrm>
            <a:off x="624419" y="1154769"/>
            <a:ext cx="6479115" cy="1655483"/>
          </a:xfrm>
        </p:spPr>
        <p:txBody>
          <a:bodyPr>
            <a:noAutofit/>
          </a:bodyPr>
          <a:lstStyle/>
          <a:p>
            <a:r>
              <a:rPr lang="en-CH" sz="2667"/>
              <a:t>Datopotamab deruxtecan (Dato-DXd) vs docetaxel in previously treated advanced/metastatic (adv/met) non-small cell lung cancer (NSCLC): </a:t>
            </a:r>
            <a:r>
              <a:rPr lang="en-GB" sz="2667" dirty="0"/>
              <a:t>R</a:t>
            </a:r>
            <a:r>
              <a:rPr lang="en-CH" sz="2667"/>
              <a:t>esults of the randomi</a:t>
            </a:r>
            <a:r>
              <a:rPr lang="en-GB" sz="2667" dirty="0"/>
              <a:t>z</a:t>
            </a:r>
            <a:r>
              <a:rPr lang="en-CH" sz="2667"/>
              <a:t>ed phase 3 study TROPION-Lung01</a:t>
            </a:r>
          </a:p>
        </p:txBody>
      </p:sp>
      <p:sp>
        <p:nvSpPr>
          <p:cNvPr id="7" name="Text Placeholder 6">
            <a:extLst>
              <a:ext uri="{FF2B5EF4-FFF2-40B4-BE49-F238E27FC236}">
                <a16:creationId xmlns:a16="http://schemas.microsoft.com/office/drawing/2014/main" id="{EFCEEC08-C7C3-4AB8-9483-12E21B66C6AD}"/>
              </a:ext>
            </a:extLst>
          </p:cNvPr>
          <p:cNvSpPr>
            <a:spLocks noGrp="1"/>
          </p:cNvSpPr>
          <p:nvPr>
            <p:ph type="body" sz="half" idx="11"/>
          </p:nvPr>
        </p:nvSpPr>
        <p:spPr>
          <a:xfrm>
            <a:off x="624419" y="3640373"/>
            <a:ext cx="6263669" cy="623252"/>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Myung-Ju Ahn,</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1,a </a:t>
            </a:r>
            <a:r>
              <a:rPr kumimoji="0" lang="en-US" sz="1333" b="1" i="0" u="sng"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Aaron Lisberg</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2,a,b </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Luis Paz-Ares,</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3</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Robin Cornelissen,</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4 </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Nicolas Girard,</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5</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a:t>
            </a:r>
            <a:r>
              <a:rPr kumimoji="0" lang="en-US" sz="1333" b="1" i="0" u="none" strike="noStrike" kern="0" cap="none" spc="0" normalizeH="0" baseline="0" noProof="0" dirty="0" err="1">
                <a:ln>
                  <a:noFill/>
                </a:ln>
                <a:solidFill>
                  <a:srgbClr val="026C72"/>
                </a:solidFill>
                <a:effectLst/>
                <a:uLnTx/>
                <a:uFillTx/>
                <a:latin typeface="Arial Narrow" panose="020B0604020202020204" pitchFamily="34" charset="0"/>
                <a:cs typeface="Arial Narrow" panose="020B0604020202020204" pitchFamily="34" charset="0"/>
                <a:sym typeface="Arial"/>
              </a:rPr>
              <a:t>Elvire</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Pons-Tostivint,</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6</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David Vicente Baz,</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7</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Shunichi Sugawara,</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8</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Manuel Angel </a:t>
            </a:r>
            <a:r>
              <a:rPr kumimoji="0" lang="en-US" sz="1333" b="1" i="0" u="none" strike="noStrike" kern="0" cap="none" spc="0" normalizeH="0" baseline="0" noProof="0" dirty="0" err="1">
                <a:ln>
                  <a:noFill/>
                </a:ln>
                <a:solidFill>
                  <a:srgbClr val="026C72"/>
                </a:solidFill>
                <a:effectLst/>
                <a:uLnTx/>
                <a:uFillTx/>
                <a:latin typeface="Arial Narrow" panose="020B0604020202020204" pitchFamily="34" charset="0"/>
                <a:cs typeface="Arial Narrow" panose="020B0604020202020204" pitchFamily="34" charset="0"/>
                <a:sym typeface="Arial"/>
              </a:rPr>
              <a:t>Cobo</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Dols,</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9</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Maurice Pérol,</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10</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Céline Mascaux,</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11</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Elena Poddubskaya,</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12</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Satoru Kitazono,</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13</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Hidetoshi Hayashi,</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14 </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Jacob Sands,</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15</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Richard Hall,</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16</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Yong Zhang,</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17</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Hong Zebger-Gong,</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18</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Deise Uema,</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17</a:t>
            </a:r>
            <a:r>
              <a:rPr kumimoji="0" lang="en-US" sz="1333" b="1" i="0" u="none" strike="noStrike" kern="0" cap="none" spc="0" normalizeH="0" baseline="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 Isamu Okamoto</a:t>
            </a:r>
            <a:r>
              <a:rPr kumimoji="0" lang="en-US" sz="1333" b="1" i="0" u="none" strike="noStrike" kern="0" cap="none" spc="0" normalizeH="0" baseline="30000" noProof="0" dirty="0">
                <a:ln>
                  <a:noFill/>
                </a:ln>
                <a:solidFill>
                  <a:srgbClr val="026C72"/>
                </a:solidFill>
                <a:effectLst/>
                <a:uLnTx/>
                <a:uFillTx/>
                <a:latin typeface="Arial Narrow" panose="020B0604020202020204" pitchFamily="34" charset="0"/>
                <a:cs typeface="Arial Narrow" panose="020B0604020202020204" pitchFamily="34" charset="0"/>
                <a:sym typeface="Arial"/>
              </a:rPr>
              <a:t>19</a:t>
            </a:r>
            <a:endParaRPr kumimoji="0" lang="en-CH" sz="1333" b="1" i="0" u="none" strike="noStrike" kern="0" cap="none" spc="0" normalizeH="0" baseline="30000" noProof="0">
              <a:ln>
                <a:noFill/>
              </a:ln>
              <a:solidFill>
                <a:srgbClr val="026C72"/>
              </a:solidFill>
              <a:effectLst/>
              <a:uLnTx/>
              <a:uFillTx/>
              <a:latin typeface="Arial Narrow" panose="020B0604020202020204" pitchFamily="34" charset="0"/>
              <a:cs typeface="Arial Narrow" panose="020B0604020202020204" pitchFamily="34" charset="0"/>
              <a:sym typeface="Arial"/>
            </a:endParaRPr>
          </a:p>
        </p:txBody>
      </p:sp>
      <p:sp>
        <p:nvSpPr>
          <p:cNvPr id="8" name="Text Placeholder 7">
            <a:extLst>
              <a:ext uri="{FF2B5EF4-FFF2-40B4-BE49-F238E27FC236}">
                <a16:creationId xmlns:a16="http://schemas.microsoft.com/office/drawing/2014/main" id="{8F50D884-3B12-4902-B330-530B4617FC63}"/>
              </a:ext>
            </a:extLst>
          </p:cNvPr>
          <p:cNvSpPr>
            <a:spLocks noGrp="1"/>
          </p:cNvSpPr>
          <p:nvPr>
            <p:ph type="body" sz="half" idx="12"/>
          </p:nvPr>
        </p:nvSpPr>
        <p:spPr>
          <a:xfrm>
            <a:off x="624419" y="4875490"/>
            <a:ext cx="6104331" cy="623252"/>
          </a:xfrm>
        </p:spPr>
        <p:txBody>
          <a:bodyPr/>
          <a:lstStyle/>
          <a:p>
            <a:r>
              <a:rPr lang="en-CH" sz="933" baseline="30000" dirty="0"/>
              <a:t>1</a:t>
            </a:r>
            <a:r>
              <a:rPr lang="en-CH" sz="933" dirty="0"/>
              <a:t>Samsung Medical Center, Sungkyunkwan University School of Medicine</a:t>
            </a:r>
            <a:r>
              <a:rPr lang="en-GB" sz="933" dirty="0"/>
              <a:t>, </a:t>
            </a:r>
            <a:r>
              <a:rPr lang="en-CH" sz="933" dirty="0"/>
              <a:t>Seoul, South Korea; </a:t>
            </a:r>
            <a:r>
              <a:rPr lang="en-CH" sz="933" baseline="30000" dirty="0"/>
              <a:t>2</a:t>
            </a:r>
            <a:r>
              <a:rPr lang="en-CH" sz="933" dirty="0"/>
              <a:t>David Geffen School of Medicine at UCLA, Los Angeles, CA, USA; </a:t>
            </a:r>
            <a:r>
              <a:rPr lang="en-CH" sz="933" baseline="30000" dirty="0"/>
              <a:t>3</a:t>
            </a:r>
            <a:r>
              <a:rPr lang="en-CH" sz="933" dirty="0"/>
              <a:t>Hospital Universitario 12 de Octubre, CNIO-H12O Lung Cancer Unit, Universidad Complutense &amp; CiberOnc, Madrid, Spain; </a:t>
            </a:r>
            <a:r>
              <a:rPr lang="en-CH" sz="933" baseline="30000" dirty="0"/>
              <a:t>4</a:t>
            </a:r>
            <a:r>
              <a:rPr lang="en-CH" sz="933" dirty="0"/>
              <a:t>Erasmus MC Cancer Institute, Rotterdam, </a:t>
            </a:r>
            <a:r>
              <a:rPr lang="en-GB" sz="933" dirty="0"/>
              <a:t>The </a:t>
            </a:r>
            <a:r>
              <a:rPr lang="en-CH" sz="933" dirty="0"/>
              <a:t>Netherlands; </a:t>
            </a:r>
            <a:r>
              <a:rPr lang="en-CH" sz="933" baseline="30000" dirty="0"/>
              <a:t>5</a:t>
            </a:r>
            <a:r>
              <a:rPr lang="en-CH" sz="933" dirty="0"/>
              <a:t>Institut Curie, Paris, France; </a:t>
            </a:r>
            <a:r>
              <a:rPr lang="en-CH" sz="933" baseline="30000" dirty="0"/>
              <a:t>6</a:t>
            </a:r>
            <a:r>
              <a:rPr lang="en-CH" sz="933" dirty="0"/>
              <a:t>Centre Hospitalier Universitaire de Nantes, Nantes, France; </a:t>
            </a:r>
            <a:r>
              <a:rPr lang="en-CH" sz="933" baseline="30000" dirty="0"/>
              <a:t>7</a:t>
            </a:r>
            <a:r>
              <a:rPr lang="en-CH" sz="933" dirty="0"/>
              <a:t>Hospital Universitario Virgen Macarena, Seville, Spain; </a:t>
            </a:r>
            <a:r>
              <a:rPr lang="en-CH" sz="933" baseline="30000" dirty="0"/>
              <a:t>8</a:t>
            </a:r>
            <a:r>
              <a:rPr lang="en-CH" sz="933" dirty="0"/>
              <a:t>Sendai Kousei Hospital, Sendai, Japan; </a:t>
            </a:r>
            <a:r>
              <a:rPr lang="en-CH" sz="933" baseline="30000" dirty="0"/>
              <a:t>9</a:t>
            </a:r>
            <a:r>
              <a:rPr lang="en-CH" sz="933" dirty="0"/>
              <a:t>FEA Oncología Médica</a:t>
            </a:r>
            <a:r>
              <a:rPr lang="en-GB" sz="933" dirty="0"/>
              <a:t>,</a:t>
            </a:r>
            <a:r>
              <a:rPr lang="en-CH" sz="933" dirty="0"/>
              <a:t> Medical Oncology Intercenter Unit</a:t>
            </a:r>
            <a:r>
              <a:rPr lang="en-GB" sz="933" dirty="0"/>
              <a:t>,</a:t>
            </a:r>
            <a:r>
              <a:rPr lang="en-CH" sz="933" dirty="0"/>
              <a:t> Regional and Virgen de la Victoria University Hospitals</a:t>
            </a:r>
            <a:r>
              <a:rPr lang="en-GB" sz="933" dirty="0"/>
              <a:t>,</a:t>
            </a:r>
            <a:r>
              <a:rPr lang="en-CH" sz="933" dirty="0"/>
              <a:t> IBIMA, Málaga, Spain; </a:t>
            </a:r>
            <a:r>
              <a:rPr lang="en-CH" sz="933" baseline="30000" dirty="0"/>
              <a:t>10</a:t>
            </a:r>
            <a:r>
              <a:rPr lang="en-CH" sz="933" dirty="0"/>
              <a:t>Centre Léon Bérard, Lyon, France; </a:t>
            </a:r>
            <a:r>
              <a:rPr lang="en-CH" sz="933" baseline="30000" dirty="0"/>
              <a:t>11</a:t>
            </a:r>
            <a:r>
              <a:rPr lang="en-CH" sz="933" dirty="0"/>
              <a:t>Hôpitaux Universitaires de Strasbourg (CHRU), Strasbourg, France; </a:t>
            </a:r>
            <a:r>
              <a:rPr lang="en-CH" sz="933" baseline="30000" dirty="0"/>
              <a:t>12</a:t>
            </a:r>
            <a:r>
              <a:rPr lang="en-CH" sz="933" dirty="0"/>
              <a:t>Vitamed LLC, Moscow, Russia; </a:t>
            </a:r>
            <a:r>
              <a:rPr lang="en-CH" sz="933" baseline="30000" dirty="0"/>
              <a:t>13</a:t>
            </a:r>
            <a:r>
              <a:rPr lang="en-CH" sz="933" dirty="0"/>
              <a:t>The Cancer Institute Hospital of JFCR, Tokyo, Japan; </a:t>
            </a:r>
            <a:r>
              <a:rPr lang="en-CH" sz="933" baseline="30000" dirty="0"/>
              <a:t>14</a:t>
            </a:r>
            <a:r>
              <a:rPr lang="en-CH" sz="933" dirty="0"/>
              <a:t>Kindai University, Osaka, Japan; </a:t>
            </a:r>
            <a:r>
              <a:rPr lang="en-CH" sz="933" baseline="30000" dirty="0"/>
              <a:t>15</a:t>
            </a:r>
            <a:r>
              <a:rPr lang="en-CH" sz="933" dirty="0"/>
              <a:t>Dana-Farber Cancer Institute, Boston, MA, USA; </a:t>
            </a:r>
            <a:r>
              <a:rPr lang="en-CH" sz="933" baseline="30000" dirty="0"/>
              <a:t>16</a:t>
            </a:r>
            <a:r>
              <a:rPr lang="en-CH" sz="933" dirty="0"/>
              <a:t>University of Virginia Health System, Charlottesville, VA, USA; </a:t>
            </a:r>
            <a:r>
              <a:rPr lang="en-CH" sz="933" baseline="30000" dirty="0"/>
              <a:t>17</a:t>
            </a:r>
            <a:r>
              <a:rPr lang="en-CH" sz="933" dirty="0"/>
              <a:t>Daiichi Sankyo, Inc, Basking Ridge, NJ, USA; </a:t>
            </a:r>
            <a:r>
              <a:rPr lang="en-CH" sz="933" baseline="30000" dirty="0"/>
              <a:t>18</a:t>
            </a:r>
            <a:r>
              <a:rPr lang="en-CH" sz="933" dirty="0"/>
              <a:t>Daiichi Sankyo Europe GmbH, Munich, Germany; </a:t>
            </a:r>
            <a:r>
              <a:rPr lang="en-CH" sz="933" baseline="30000" dirty="0"/>
              <a:t>19</a:t>
            </a:r>
            <a:r>
              <a:rPr lang="en-CH" sz="933" dirty="0"/>
              <a:t>Kyushu University Hospital, Fukuoka, Japan</a:t>
            </a:r>
          </a:p>
        </p:txBody>
      </p:sp>
      <p:sp>
        <p:nvSpPr>
          <p:cNvPr id="3" name="Text Placeholder 7">
            <a:extLst>
              <a:ext uri="{FF2B5EF4-FFF2-40B4-BE49-F238E27FC236}">
                <a16:creationId xmlns:a16="http://schemas.microsoft.com/office/drawing/2014/main" id="{AFBE07F2-5220-3B5C-00F8-9F08E1AFFF7D}"/>
              </a:ext>
            </a:extLst>
          </p:cNvPr>
          <p:cNvSpPr txBox="1">
            <a:spLocks/>
          </p:cNvSpPr>
          <p:nvPr/>
        </p:nvSpPr>
        <p:spPr>
          <a:xfrm>
            <a:off x="624419" y="4694167"/>
            <a:ext cx="6104331" cy="240589"/>
          </a:xfrm>
          <a:prstGeom prst="rect">
            <a:avLst/>
          </a:prstGeom>
        </p:spPr>
        <p:txBody>
          <a:bodyPr>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sz="1200" b="0" i="0" u="none" strike="noStrike" cap="none">
                <a:solidFill>
                  <a:srgbClr val="026C72"/>
                </a:solidFill>
                <a:latin typeface="Arial Narrow" panose="020B0604020202020204" pitchFamily="34" charset="0"/>
                <a:ea typeface="Arial"/>
                <a:cs typeface="Arial Narrow" panose="020B0604020202020204" pitchFamily="34" charset="0"/>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0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933" b="0" i="0" u="none" strike="noStrike" kern="0" cap="none" spc="0" normalizeH="0" baseline="30000" noProof="0" err="1">
                <a:ln>
                  <a:noFill/>
                </a:ln>
                <a:solidFill>
                  <a:srgbClr val="026C72"/>
                </a:solidFill>
                <a:effectLst/>
                <a:uLnTx/>
                <a:uFillTx/>
                <a:latin typeface="Arial Narrow" panose="020B0604020202020204" pitchFamily="34" charset="0"/>
                <a:cs typeface="Arial Narrow" panose="020B0604020202020204" pitchFamily="34" charset="0"/>
                <a:sym typeface="Arial"/>
              </a:rPr>
              <a:t>a</a:t>
            </a:r>
            <a:r>
              <a:rPr kumimoji="0" lang="en-US" sz="933" b="0" i="0" u="none" strike="noStrike" kern="0" cap="none" spc="0" normalizeH="0" baseline="0" noProof="0" err="1">
                <a:ln>
                  <a:noFill/>
                </a:ln>
                <a:solidFill>
                  <a:srgbClr val="026C72"/>
                </a:solidFill>
                <a:effectLst/>
                <a:uLnTx/>
                <a:uFillTx/>
                <a:latin typeface="Arial Narrow" panose="020B0604020202020204" pitchFamily="34" charset="0"/>
                <a:cs typeface="Arial Narrow" panose="020B0604020202020204" pitchFamily="34" charset="0"/>
                <a:sym typeface="Arial"/>
              </a:rPr>
              <a:t>Equal</a:t>
            </a:r>
            <a:r>
              <a:rPr kumimoji="0" lang="en-US" sz="933" b="0" i="0" u="none" strike="noStrike" kern="0" cap="none" spc="0" normalizeH="0" baseline="0" noProof="0">
                <a:ln>
                  <a:noFill/>
                </a:ln>
                <a:solidFill>
                  <a:srgbClr val="026C72"/>
                </a:solidFill>
                <a:effectLst/>
                <a:uLnTx/>
                <a:uFillTx/>
                <a:latin typeface="Arial Narrow" panose="020B0604020202020204" pitchFamily="34" charset="0"/>
                <a:cs typeface="Arial Narrow" panose="020B0604020202020204" pitchFamily="34" charset="0"/>
                <a:sym typeface="Arial"/>
              </a:rPr>
              <a:t> contribution as first author. </a:t>
            </a:r>
            <a:r>
              <a:rPr kumimoji="0" lang="en-US" sz="933" b="0" i="0" u="none" strike="noStrike" kern="0" cap="none" spc="0" normalizeH="0" baseline="30000" noProof="0" err="1">
                <a:ln>
                  <a:noFill/>
                </a:ln>
                <a:solidFill>
                  <a:srgbClr val="026C72"/>
                </a:solidFill>
                <a:effectLst/>
                <a:uLnTx/>
                <a:uFillTx/>
                <a:latin typeface="Arial Narrow" panose="020B0604020202020204" pitchFamily="34" charset="0"/>
                <a:cs typeface="Arial Narrow" panose="020B0604020202020204" pitchFamily="34" charset="0"/>
                <a:sym typeface="Arial"/>
              </a:rPr>
              <a:t>b</a:t>
            </a:r>
            <a:r>
              <a:rPr kumimoji="0" lang="en-US" sz="933" b="0" i="0" u="none" strike="noStrike" kern="0" cap="none" spc="0" normalizeH="0" baseline="0" noProof="0" err="1">
                <a:ln>
                  <a:noFill/>
                </a:ln>
                <a:solidFill>
                  <a:srgbClr val="026C72"/>
                </a:solidFill>
                <a:effectLst/>
                <a:uLnTx/>
                <a:uFillTx/>
                <a:latin typeface="Arial Narrow" panose="020B0604020202020204" pitchFamily="34" charset="0"/>
                <a:cs typeface="Arial Narrow" panose="020B0604020202020204" pitchFamily="34" charset="0"/>
                <a:sym typeface="Arial"/>
              </a:rPr>
              <a:t>Indicates</a:t>
            </a:r>
            <a:r>
              <a:rPr kumimoji="0" lang="en-US" sz="933" b="0" i="0" u="none" strike="noStrike" kern="0" cap="none" spc="0" normalizeH="0" baseline="0" noProof="0">
                <a:ln>
                  <a:noFill/>
                </a:ln>
                <a:solidFill>
                  <a:srgbClr val="026C72"/>
                </a:solidFill>
                <a:effectLst/>
                <a:uLnTx/>
                <a:uFillTx/>
                <a:latin typeface="Arial Narrow" panose="020B0604020202020204" pitchFamily="34" charset="0"/>
                <a:cs typeface="Arial Narrow" panose="020B0604020202020204" pitchFamily="34" charset="0"/>
                <a:sym typeface="Arial"/>
              </a:rPr>
              <a:t> presenting author. </a:t>
            </a:r>
            <a:endParaRPr kumimoji="0" lang="en-CH" sz="933" b="0" i="0" u="none" strike="noStrike" kern="0" cap="none" spc="0" normalizeH="0" baseline="0" noProof="0">
              <a:ln>
                <a:noFill/>
              </a:ln>
              <a:solidFill>
                <a:srgbClr val="026C72"/>
              </a:solidFill>
              <a:effectLst/>
              <a:uLnTx/>
              <a:uFillTx/>
              <a:latin typeface="Arial Narrow" panose="020B0604020202020204" pitchFamily="34" charset="0"/>
              <a:cs typeface="Arial Narrow" panose="020B0604020202020204" pitchFamily="34" charset="0"/>
              <a:sym typeface="Arial"/>
            </a:endParaRPr>
          </a:p>
        </p:txBody>
      </p:sp>
      <p:sp>
        <p:nvSpPr>
          <p:cNvPr id="2" name="TextBox 1">
            <a:extLst>
              <a:ext uri="{FF2B5EF4-FFF2-40B4-BE49-F238E27FC236}">
                <a16:creationId xmlns:a16="http://schemas.microsoft.com/office/drawing/2014/main" id="{775EC3A3-DEB9-D7F6-9F29-1AAC24316369}"/>
              </a:ext>
            </a:extLst>
          </p:cNvPr>
          <p:cNvSpPr txBox="1"/>
          <p:nvPr/>
        </p:nvSpPr>
        <p:spPr>
          <a:xfrm>
            <a:off x="10848528" y="0"/>
            <a:ext cx="374441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Abstract LBA12</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4120166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9C058D-A953-00E1-C3A1-5CA1D795150D}"/>
              </a:ext>
            </a:extLst>
          </p:cNvPr>
          <p:cNvSpPr>
            <a:spLocks noGrp="1"/>
          </p:cNvSpPr>
          <p:nvPr>
            <p:ph type="ctrTitle"/>
          </p:nvPr>
        </p:nvSpPr>
        <p:spPr/>
        <p:txBody>
          <a:bodyPr/>
          <a:lstStyle/>
          <a:p>
            <a:r>
              <a:rPr lang="en-US"/>
              <a:t>TROPION-Lung01 Study Design</a:t>
            </a:r>
          </a:p>
        </p:txBody>
      </p:sp>
      <p:sp>
        <p:nvSpPr>
          <p:cNvPr id="49" name="TextBox 48">
            <a:extLst>
              <a:ext uri="{FF2B5EF4-FFF2-40B4-BE49-F238E27FC236}">
                <a16:creationId xmlns:a16="http://schemas.microsoft.com/office/drawing/2014/main" id="{31B52D36-FC53-0050-550C-9D3693BF2310}"/>
              </a:ext>
            </a:extLst>
          </p:cNvPr>
          <p:cNvSpPr txBox="1"/>
          <p:nvPr/>
        </p:nvSpPr>
        <p:spPr>
          <a:xfrm>
            <a:off x="512838" y="5390326"/>
            <a:ext cx="11379201" cy="831318"/>
          </a:xfrm>
          <a:prstGeom prst="rect">
            <a:avLst/>
          </a:prstGeom>
          <a:noFill/>
        </p:spPr>
        <p:txBody>
          <a:bodyPr wrap="square" rtlCol="0">
            <a:spAutoFit/>
          </a:bodyPr>
          <a:lstStyle/>
          <a:p>
            <a:pPr marL="0" marR="0" lvl="0" indent="0" algn="l" defTabSz="121914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Enrollment period: 19 February 2021 to 7 November 2022.</a:t>
            </a:r>
          </a:p>
          <a:p>
            <a:pPr marL="0" marR="0" lvl="0" indent="0" algn="l" defTabSz="121914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BICR, blinded independent central review; CT, chemotherapy; DOR, duration of response; ECOG PS, Eastern Cooperative Oncology Group performance status; </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mAb</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monoclonal antibody; NSCLC, non-small cell lung cancer; ORR, objective response rate; OS, overall survival; PD-(L)1, programmed cell death 1 (ligand 1); PFS, progression-free survival; Q3W, every 3 weeks; R, randomized.</a:t>
            </a:r>
          </a:p>
          <a:p>
            <a:pPr marL="0" marR="0" lvl="0" indent="0" algn="l" defTabSz="121914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a</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Patients</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with</a:t>
            </a:r>
            <a:r>
              <a:rPr kumimoji="0" lang="en-US" sz="1067"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a:t>
            </a:r>
            <a:r>
              <a:rPr kumimoji="0" lang="en-US" sz="1067" b="0" i="1"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KRAS</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mutations in the absence of known actionable genomic alterations are eligible;</a:t>
            </a:r>
            <a:r>
              <a:rPr kumimoji="0" lang="en-US" sz="1067" b="0" i="0" u="none" strike="noStrike" kern="0" cap="none" spc="0" normalizeH="0" baseline="30000" noProof="0" dirty="0">
                <a:ln>
                  <a:noFill/>
                </a:ln>
                <a:solidFill>
                  <a:srgbClr val="000000"/>
                </a:solidFill>
                <a:effectLst/>
                <a:uLnTx/>
                <a:uFillTx/>
                <a:latin typeface="Arial Narrow" panose="020B0606020202030204" pitchFamily="34" charset="0"/>
                <a:ea typeface="MS PGothic" charset="0"/>
                <a:cs typeface="Arial"/>
                <a:sym typeface="Arial"/>
              </a:rPr>
              <a:t> </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must meet prior therapy requirements for patients without actionable genomic alterations. </a:t>
            </a:r>
            <a:r>
              <a:rPr kumimoji="0" lang="en-US" sz="1067"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b</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Squamous</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vs non-squamous. </a:t>
            </a:r>
            <a:r>
              <a:rPr kumimoji="0" lang="en-US" sz="1067"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c</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Presence</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vs absence. </a:t>
            </a:r>
            <a:r>
              <a:rPr kumimoji="0" lang="en-US" sz="1067"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d</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United</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States/Japan/Western Europe vs rest of world.</a:t>
            </a:r>
          </a:p>
        </p:txBody>
      </p:sp>
      <p:sp>
        <p:nvSpPr>
          <p:cNvPr id="30" name="Rectangle 29">
            <a:extLst>
              <a:ext uri="{FF2B5EF4-FFF2-40B4-BE49-F238E27FC236}">
                <a16:creationId xmlns:a16="http://schemas.microsoft.com/office/drawing/2014/main" id="{E3512F49-B437-66B0-7CB9-37F5ABADF3C7}"/>
              </a:ext>
            </a:extLst>
          </p:cNvPr>
          <p:cNvSpPr/>
          <p:nvPr/>
        </p:nvSpPr>
        <p:spPr>
          <a:xfrm>
            <a:off x="6288901" y="3438397"/>
            <a:ext cx="2475944" cy="1100335"/>
          </a:xfrm>
          <a:prstGeom prst="rect">
            <a:avLst/>
          </a:prstGeom>
          <a:solidFill>
            <a:schemeClr val="accent6">
              <a:lumMod val="60000"/>
              <a:lumOff val="40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imes New Roman" panose="02020603050405020304" pitchFamily="18" charset="0"/>
                <a:sym typeface="Arial"/>
              </a:rPr>
              <a:t>Docetaxel</a:t>
            </a:r>
            <a:br>
              <a:rPr kumimoji="0" lang="en-US" sz="2133" b="1" i="0" u="none" strike="noStrike" kern="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imes New Roman" panose="02020603050405020304" pitchFamily="18" charset="0"/>
                <a:sym typeface="Arial"/>
              </a:rPr>
            </a:br>
            <a:r>
              <a:rPr kumimoji="0" lang="en-US" sz="1867" b="1" i="0" u="none" strike="noStrike" kern="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imes New Roman" panose="02020603050405020304" pitchFamily="18" charset="0"/>
                <a:sym typeface="Arial"/>
              </a:rPr>
              <a:t>75 mg/m</a:t>
            </a:r>
            <a:r>
              <a:rPr kumimoji="0" lang="en-US" sz="1867" b="1" i="0" u="none" strike="noStrike" kern="0" cap="none" spc="0" normalizeH="0" baseline="30000" noProof="0" dirty="0">
                <a:ln>
                  <a:noFill/>
                </a:ln>
                <a:solidFill>
                  <a:srgbClr val="FFFFFF"/>
                </a:solidFill>
                <a:effectLst/>
                <a:uLnTx/>
                <a:uFillTx/>
                <a:latin typeface="Arial Narrow" panose="020B0606020202030204" pitchFamily="34" charset="0"/>
                <a:ea typeface="Tahoma" panose="020B0604030504040204" pitchFamily="34" charset="0"/>
                <a:cs typeface="Times New Roman" panose="02020603050405020304" pitchFamily="18" charset="0"/>
                <a:sym typeface="Arial"/>
              </a:rPr>
              <a:t>2</a:t>
            </a:r>
            <a:r>
              <a:rPr kumimoji="0" lang="en-US" sz="1867" b="1" i="0" u="none" strike="noStrike" kern="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imes New Roman" panose="02020603050405020304" pitchFamily="18" charset="0"/>
                <a:sym typeface="Arial"/>
              </a:rPr>
              <a:t> Q3W</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imes New Roman" panose="02020603050405020304" pitchFamily="18" charset="0"/>
                <a:sym typeface="Arial"/>
              </a:rPr>
              <a:t>(N=305)</a:t>
            </a:r>
          </a:p>
        </p:txBody>
      </p:sp>
      <p:sp>
        <p:nvSpPr>
          <p:cNvPr id="31" name="Rectangle 30">
            <a:extLst>
              <a:ext uri="{FF2B5EF4-FFF2-40B4-BE49-F238E27FC236}">
                <a16:creationId xmlns:a16="http://schemas.microsoft.com/office/drawing/2014/main" id="{571FBE28-15EA-026B-9EDC-717F253353E8}"/>
              </a:ext>
            </a:extLst>
          </p:cNvPr>
          <p:cNvSpPr/>
          <p:nvPr/>
        </p:nvSpPr>
        <p:spPr>
          <a:xfrm>
            <a:off x="6288900" y="1983171"/>
            <a:ext cx="2475944" cy="1017396"/>
          </a:xfrm>
          <a:prstGeom prst="rect">
            <a:avLst/>
          </a:prstGeom>
          <a:solidFill>
            <a:schemeClr val="bg2"/>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imes New Roman" panose="02020603050405020304" pitchFamily="18" charset="0"/>
                <a:sym typeface="Arial"/>
              </a:rPr>
              <a:t>Dato-DXd </a:t>
            </a:r>
            <a:br>
              <a:rPr kumimoji="0" lang="en-US" sz="2133" b="1" i="0" u="none" strike="noStrike" kern="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imes New Roman" panose="02020603050405020304" pitchFamily="18" charset="0"/>
                <a:sym typeface="Arial"/>
              </a:rPr>
            </a:br>
            <a:r>
              <a:rPr kumimoji="0" lang="en-US" sz="1867" b="1" i="0" u="none" strike="noStrike" kern="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imes New Roman" panose="02020603050405020304" pitchFamily="18" charset="0"/>
                <a:sym typeface="Arial"/>
              </a:rPr>
              <a:t>6 mg/kg Q3W</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FFFFFF"/>
                </a:solidFill>
                <a:effectLst/>
                <a:uLnTx/>
                <a:uFillTx/>
                <a:latin typeface="Arial Narrow" panose="020B0606020202030204" pitchFamily="34" charset="0"/>
                <a:ea typeface="Tahoma" panose="020B0604030504040204" pitchFamily="34" charset="0"/>
                <a:cs typeface="Times New Roman" panose="02020603050405020304" pitchFamily="18" charset="0"/>
                <a:sym typeface="Arial"/>
              </a:rPr>
              <a:t>(N=299)</a:t>
            </a:r>
            <a:endParaRPr kumimoji="0" lang="en-US" sz="1867" b="1" i="0" u="none" strike="noStrike" kern="0" cap="none" spc="0" normalizeH="0" baseline="30000" noProof="0" dirty="0">
              <a:ln>
                <a:noFill/>
              </a:ln>
              <a:solidFill>
                <a:srgbClr val="FFFFFF"/>
              </a:solidFill>
              <a:effectLst/>
              <a:uLnTx/>
              <a:uFillTx/>
              <a:latin typeface="Arial Narrow" panose="020B0606020202030204" pitchFamily="34" charset="0"/>
              <a:ea typeface="Tahoma" panose="020B0604030504040204" pitchFamily="34" charset="0"/>
              <a:cs typeface="Times New Roman" panose="02020603050405020304" pitchFamily="18" charset="0"/>
              <a:sym typeface="Arial"/>
            </a:endParaRPr>
          </a:p>
        </p:txBody>
      </p:sp>
      <p:sp>
        <p:nvSpPr>
          <p:cNvPr id="35" name="Rectangle 34">
            <a:extLst>
              <a:ext uri="{FF2B5EF4-FFF2-40B4-BE49-F238E27FC236}">
                <a16:creationId xmlns:a16="http://schemas.microsoft.com/office/drawing/2014/main" id="{ECBA0DCA-3293-6A7D-53C9-D0D3CDD182BC}"/>
              </a:ext>
            </a:extLst>
          </p:cNvPr>
          <p:cNvSpPr/>
          <p:nvPr/>
        </p:nvSpPr>
        <p:spPr>
          <a:xfrm>
            <a:off x="9056372" y="1976446"/>
            <a:ext cx="2926080" cy="23087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1E325F"/>
                </a:solidFill>
                <a:effectLst/>
                <a:uLnTx/>
                <a:uFillTx/>
                <a:latin typeface="Arial Narrow" panose="020B0606020202030204" pitchFamily="34" charset="0"/>
                <a:ea typeface="+mn-ea"/>
                <a:cs typeface="+mn-cs"/>
                <a:sym typeface="Arial"/>
              </a:rPr>
              <a:t>Dual Primary Endpoints</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133" b="0"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Arial"/>
              </a:rPr>
              <a:t>PFS by BICR</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133" b="0"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Arial"/>
              </a:rPr>
              <a:t>OS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1"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a:ln>
                  <a:noFill/>
                </a:ln>
                <a:solidFill>
                  <a:srgbClr val="1E325F"/>
                </a:solidFill>
                <a:effectLst/>
                <a:uLnTx/>
                <a:uFillTx/>
                <a:latin typeface="Arial Narrow" panose="020B0606020202030204" pitchFamily="34" charset="0"/>
                <a:ea typeface="+mn-ea"/>
                <a:cs typeface="+mn-cs"/>
                <a:sym typeface="Arial"/>
              </a:rPr>
              <a:t>Secondary Endpoints</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133" b="0"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Arial"/>
              </a:rPr>
              <a:t>ORR by BICR</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133" b="0"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Arial"/>
              </a:rPr>
              <a:t>DOR by BICR</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133" b="0" i="0" u="none" strike="noStrike" kern="0" cap="none" spc="0" normalizeH="0" baseline="0" noProof="0">
                <a:ln>
                  <a:noFill/>
                </a:ln>
                <a:solidFill>
                  <a:srgbClr val="000000"/>
                </a:solidFill>
                <a:effectLst/>
                <a:uLnTx/>
                <a:uFillTx/>
                <a:latin typeface="Arial Narrow" panose="020B0606020202030204" pitchFamily="34" charset="0"/>
                <a:ea typeface="+mn-ea"/>
                <a:cs typeface="+mn-cs"/>
                <a:sym typeface="Arial"/>
              </a:rPr>
              <a:t>Safety</a:t>
            </a:r>
          </a:p>
        </p:txBody>
      </p:sp>
      <p:sp>
        <p:nvSpPr>
          <p:cNvPr id="41" name="TextBox 40">
            <a:extLst>
              <a:ext uri="{FF2B5EF4-FFF2-40B4-BE49-F238E27FC236}">
                <a16:creationId xmlns:a16="http://schemas.microsoft.com/office/drawing/2014/main" id="{005FF325-E562-030E-DE26-37C690B78AA3}"/>
              </a:ext>
            </a:extLst>
          </p:cNvPr>
          <p:cNvSpPr txBox="1"/>
          <p:nvPr/>
        </p:nvSpPr>
        <p:spPr>
          <a:xfrm>
            <a:off x="5269495" y="4752162"/>
            <a:ext cx="6219469" cy="58477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1E325F"/>
                </a:solidFill>
                <a:effectLst/>
                <a:uLnTx/>
                <a:uFillTx/>
                <a:latin typeface="Arial Narrow" panose="020B0606020202030204" pitchFamily="34" charset="0"/>
                <a:ea typeface="MS PGothic" charset="0"/>
                <a:cs typeface="Arial"/>
                <a:sym typeface="Arial"/>
              </a:rPr>
              <a:t>Stratified by: </a:t>
            </a:r>
            <a:r>
              <a:rPr kumimoji="0" 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histology,</a:t>
            </a:r>
            <a:r>
              <a:rPr kumimoji="0" lang="en-US" sz="1600"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b</a:t>
            </a:r>
            <a: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actionable genomic </a:t>
            </a:r>
            <a:r>
              <a:rPr kumimoji="0" 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alteration,</a:t>
            </a:r>
            <a:r>
              <a:rPr kumimoji="0" lang="en-US" sz="1600"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c</a:t>
            </a:r>
            <a: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a:t>
            </a:r>
            <a:b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br>
            <a: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anti</a:t>
            </a:r>
            <a:r>
              <a:rPr kumimoji="0" lang="en-GB" sz="1600" b="0" i="0" u="none" strike="noStrike" kern="0" cap="none" spc="0" normalizeH="0" baseline="0" noProof="0" dirty="0">
                <a:ln>
                  <a:noFill/>
                </a:ln>
                <a:solidFill>
                  <a:srgbClr val="202124"/>
                </a:solidFill>
                <a:effectLst/>
                <a:uLnTx/>
                <a:uFillTx/>
                <a:latin typeface="Arial Narrow" panose="020B0606020202030204" pitchFamily="34" charset="0"/>
                <a:ea typeface="MS PGothic" charset="0"/>
                <a:cs typeface="Arial"/>
                <a:sym typeface="Arial"/>
              </a:rPr>
              <a:t>–</a:t>
            </a:r>
            <a: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PD-(L)1 </a:t>
            </a:r>
            <a:r>
              <a:rPr kumimoji="0" 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mAb</a:t>
            </a:r>
            <a:r>
              <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included in most recent prior therapy, </a:t>
            </a:r>
            <a:r>
              <a:rPr kumimoji="0" lang="en-US" sz="1600"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geography</a:t>
            </a:r>
            <a:r>
              <a:rPr kumimoji="0" lang="en-US" sz="1600"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d</a:t>
            </a:r>
            <a:endParaRPr kumimoji="0" lang="en-US" sz="1600" b="0" i="0" u="none" strike="noStrike" kern="0" cap="none" spc="0" normalizeH="0" baseline="30000" noProof="0" dirty="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7" name="TextBox 36">
            <a:extLst>
              <a:ext uri="{FF2B5EF4-FFF2-40B4-BE49-F238E27FC236}">
                <a16:creationId xmlns:a16="http://schemas.microsoft.com/office/drawing/2014/main" id="{1DC89640-E035-3FAE-FB11-4CB4E42AF202}"/>
              </a:ext>
            </a:extLst>
          </p:cNvPr>
          <p:cNvSpPr txBox="1"/>
          <p:nvPr/>
        </p:nvSpPr>
        <p:spPr>
          <a:xfrm>
            <a:off x="522463" y="1927807"/>
            <a:ext cx="4034451" cy="2678362"/>
          </a:xfrm>
          <a:prstGeom prst="rect">
            <a:avLst/>
          </a:prstGeom>
          <a:noFill/>
        </p:spPr>
        <p:txBody>
          <a:bodyPr wrap="square">
            <a:spAutoFit/>
          </a:bodyPr>
          <a:lstStyle/>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NSCLC (stage IIIB, IIIC, or IV) </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ECOG PS of 0 or 1</a:t>
            </a:r>
          </a:p>
          <a:p>
            <a:pPr marL="228594"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No prior docetaxel </a:t>
            </a:r>
          </a:p>
          <a:p>
            <a:pPr marL="365751" marR="0" lvl="0" indent="0" algn="l" defTabSz="1219170" rtl="0" eaLnBrk="1" fontAlgn="auto" latinLnBrk="0" hangingPunct="1">
              <a:lnSpc>
                <a:spcPct val="100000"/>
              </a:lnSpc>
              <a:spcBef>
                <a:spcPts val="400"/>
              </a:spcBef>
              <a:spcAft>
                <a:spcPts val="0"/>
              </a:spcAft>
              <a:buClr>
                <a:srgbClr val="000000"/>
              </a:buClr>
              <a:buSzTx/>
              <a:buFontTx/>
              <a:buNone/>
              <a:tabLst/>
              <a:defRPr/>
            </a:pPr>
            <a:r>
              <a:rPr kumimoji="0" lang="en-US" sz="1467" b="1" i="0" u="none" strike="noStrike" kern="0" cap="none" spc="0" normalizeH="0" baseline="0" noProof="0" dirty="0">
                <a:ln>
                  <a:noFill/>
                </a:ln>
                <a:solidFill>
                  <a:srgbClr val="1E325F"/>
                </a:solidFill>
                <a:effectLst/>
                <a:uLnTx/>
                <a:uFillTx/>
                <a:latin typeface="Arial Narrow" panose="020B0606020202030204" pitchFamily="34" charset="0"/>
                <a:ea typeface="MS PGothic" charset="0"/>
                <a:cs typeface="Arial"/>
                <a:sym typeface="Arial"/>
              </a:rPr>
              <a:t>Without actionable genomic </a:t>
            </a:r>
            <a:r>
              <a:rPr kumimoji="0" lang="en-US" sz="1467" b="1" i="0" u="none" strike="noStrike" kern="0" cap="none" spc="0" normalizeH="0" baseline="0" noProof="0" dirty="0" err="1">
                <a:ln>
                  <a:noFill/>
                </a:ln>
                <a:solidFill>
                  <a:srgbClr val="1E325F"/>
                </a:solidFill>
                <a:effectLst/>
                <a:uLnTx/>
                <a:uFillTx/>
                <a:latin typeface="Arial Narrow" panose="020B0606020202030204" pitchFamily="34" charset="0"/>
                <a:ea typeface="MS PGothic" charset="0"/>
                <a:cs typeface="Arial"/>
                <a:sym typeface="Arial"/>
              </a:rPr>
              <a:t>alterations</a:t>
            </a:r>
            <a:r>
              <a:rPr kumimoji="0" lang="en-US" sz="1467" b="1" i="0" u="none" strike="noStrike" kern="0" cap="none" spc="0" normalizeH="0" baseline="30000" noProof="0" dirty="0" err="1">
                <a:ln>
                  <a:noFill/>
                </a:ln>
                <a:solidFill>
                  <a:srgbClr val="1E325F"/>
                </a:solidFill>
                <a:effectLst/>
                <a:uLnTx/>
                <a:uFillTx/>
                <a:latin typeface="Arial Narrow" panose="020B0606020202030204" pitchFamily="34" charset="0"/>
                <a:ea typeface="MS PGothic" charset="0"/>
                <a:cs typeface="Arial"/>
                <a:sym typeface="Arial"/>
              </a:rPr>
              <a:t>a</a:t>
            </a:r>
            <a:endParaRPr kumimoji="0" lang="en-US" sz="1467" b="1" i="0" u="none" strike="noStrike" kern="0" cap="none" spc="0" normalizeH="0" baseline="30000" noProof="0" dirty="0">
              <a:ln>
                <a:noFill/>
              </a:ln>
              <a:solidFill>
                <a:srgbClr val="1E325F"/>
              </a:solidFill>
              <a:effectLst/>
              <a:uLnTx/>
              <a:uFillTx/>
              <a:latin typeface="Arial Narrow" panose="020B0606020202030204" pitchFamily="34" charset="0"/>
              <a:ea typeface="MS PGothic" charset="0"/>
              <a:cs typeface="Arial"/>
              <a:sym typeface="Arial"/>
            </a:endParaRPr>
          </a:p>
          <a:p>
            <a:pPr marL="609585"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1 or 2 prior lines, including platinum CT and </a:t>
            </a:r>
            <a:b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b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anti</a:t>
            </a:r>
            <a:r>
              <a:rPr kumimoji="0" lang="en-GB" sz="1467" b="0" i="0" u="none" strike="noStrike" kern="0" cap="none" spc="0" normalizeH="0" baseline="0" noProof="0" dirty="0">
                <a:ln>
                  <a:noFill/>
                </a:ln>
                <a:solidFill>
                  <a:srgbClr val="202124"/>
                </a:solidFill>
                <a:effectLst/>
                <a:uLnTx/>
                <a:uFillTx/>
                <a:latin typeface="Arial Narrow" panose="020B0606020202030204" pitchFamily="34" charset="0"/>
                <a:ea typeface="MS PGothic" charset="0"/>
                <a:cs typeface="Arial"/>
                <a:sym typeface="Arial"/>
              </a:rPr>
              <a:t>–</a:t>
            </a: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PD-(L)1 </a:t>
            </a:r>
            <a:r>
              <a:rPr kumimoji="0" lang="en-US" sz="14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mAb</a:t>
            </a: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therapy</a:t>
            </a:r>
          </a:p>
          <a:p>
            <a:pPr marL="365751" marR="0" lvl="0" indent="0" algn="l" defTabSz="1219170" rtl="0" eaLnBrk="1" fontAlgn="auto" latinLnBrk="0" hangingPunct="1">
              <a:lnSpc>
                <a:spcPct val="100000"/>
              </a:lnSpc>
              <a:spcBef>
                <a:spcPts val="400"/>
              </a:spcBef>
              <a:spcAft>
                <a:spcPts val="0"/>
              </a:spcAft>
              <a:buClr>
                <a:srgbClr val="000000"/>
              </a:buClr>
              <a:buSzTx/>
              <a:buFontTx/>
              <a:buNone/>
              <a:tabLst/>
              <a:defRPr/>
            </a:pPr>
            <a:r>
              <a:rPr kumimoji="0" lang="en-US" sz="1467" b="1" i="0" u="none" strike="noStrike" kern="0" cap="none" spc="0" normalizeH="0" baseline="0" noProof="0" dirty="0">
                <a:ln>
                  <a:noFill/>
                </a:ln>
                <a:solidFill>
                  <a:srgbClr val="1E325F"/>
                </a:solidFill>
                <a:effectLst/>
                <a:uLnTx/>
                <a:uFillTx/>
                <a:latin typeface="Arial Narrow" panose="020B0606020202030204" pitchFamily="34" charset="0"/>
                <a:ea typeface="MS PGothic" charset="0"/>
                <a:cs typeface="Arial"/>
                <a:sym typeface="Arial"/>
              </a:rPr>
              <a:t>With actionable genomic alterations</a:t>
            </a:r>
          </a:p>
          <a:p>
            <a:pPr marL="609585"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Positive for </a:t>
            </a:r>
            <a:r>
              <a:rPr kumimoji="0" lang="en-US" sz="1467" b="0" i="1"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EGFR</a:t>
            </a: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a:t>
            </a:r>
            <a:r>
              <a:rPr kumimoji="0" lang="en-US" sz="1467" b="0" i="1"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ALK</a:t>
            </a: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a:t>
            </a:r>
            <a:r>
              <a:rPr kumimoji="0" lang="en-US" sz="1467" b="0" i="1"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NTRK</a:t>
            </a: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a:t>
            </a:r>
            <a:r>
              <a:rPr kumimoji="0" lang="en-US" sz="1467" b="0" i="1"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BRAF</a:t>
            </a: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a:t>
            </a:r>
            <a:r>
              <a:rPr kumimoji="0" lang="en-US" sz="1467" b="0" i="1"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ROS1</a:t>
            </a: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a:t>
            </a:r>
            <a:b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br>
            <a:r>
              <a:rPr kumimoji="0" lang="en-US" sz="1467" b="0" i="1"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MET</a:t>
            </a: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exon 14 skipping, or </a:t>
            </a:r>
            <a:r>
              <a:rPr kumimoji="0" lang="en-US" sz="1467" b="0" i="1"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RET</a:t>
            </a: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a:t>
            </a:r>
          </a:p>
          <a:p>
            <a:pPr marL="609585" marR="0" lvl="0" indent="-228594"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1 or 2 prior approved targeted therapies + platinum-based CT, and ≤1 anti</a:t>
            </a:r>
            <a:r>
              <a:rPr kumimoji="0" lang="en-GB" sz="1467" b="0" i="0" u="none" strike="noStrike" kern="0" cap="none" spc="0" normalizeH="0" baseline="0" noProof="0" dirty="0">
                <a:ln>
                  <a:noFill/>
                </a:ln>
                <a:solidFill>
                  <a:srgbClr val="202124"/>
                </a:solidFill>
                <a:effectLst/>
                <a:uLnTx/>
                <a:uFillTx/>
                <a:latin typeface="Arial Narrow" panose="020B0606020202030204" pitchFamily="34" charset="0"/>
                <a:ea typeface="MS PGothic" charset="0"/>
                <a:cs typeface="Arial"/>
                <a:sym typeface="Arial"/>
              </a:rPr>
              <a:t>–</a:t>
            </a:r>
            <a:r>
              <a:rPr kumimoji="0" lang="en-US" sz="14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PD-(L)1 </a:t>
            </a:r>
            <a:r>
              <a:rPr kumimoji="0" lang="en-US" sz="14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mAb</a:t>
            </a:r>
            <a:endParaRPr kumimoji="0" lang="en-US" sz="1467" b="0" i="0" u="none" strike="sngStrike" kern="0" cap="none" spc="0" normalizeH="0" baseline="0" noProof="0" dirty="0">
              <a:ln>
                <a:noFill/>
              </a:ln>
              <a:solidFill>
                <a:srgbClr val="FF0000"/>
              </a:solidFill>
              <a:effectLst/>
              <a:uLnTx/>
              <a:uFillTx/>
              <a:latin typeface="Arial Narrow" panose="020B0606020202030204" pitchFamily="34" charset="0"/>
              <a:ea typeface="MS PGothic" charset="0"/>
              <a:cs typeface="Arial"/>
              <a:sym typeface="Arial"/>
            </a:endParaRPr>
          </a:p>
        </p:txBody>
      </p:sp>
      <p:sp>
        <p:nvSpPr>
          <p:cNvPr id="6" name="Rectangle 5">
            <a:extLst>
              <a:ext uri="{FF2B5EF4-FFF2-40B4-BE49-F238E27FC236}">
                <a16:creationId xmlns:a16="http://schemas.microsoft.com/office/drawing/2014/main" id="{7298F274-B0A6-2EDB-E01D-8E350641E382}"/>
              </a:ext>
            </a:extLst>
          </p:cNvPr>
          <p:cNvSpPr/>
          <p:nvPr/>
        </p:nvSpPr>
        <p:spPr>
          <a:xfrm>
            <a:off x="490515" y="1855903"/>
            <a:ext cx="4010468" cy="2780339"/>
          </a:xfrm>
          <a:prstGeom prst="rect">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Subtitle 1">
            <a:extLst>
              <a:ext uri="{FF2B5EF4-FFF2-40B4-BE49-F238E27FC236}">
                <a16:creationId xmlns:a16="http://schemas.microsoft.com/office/drawing/2014/main" id="{F44F53C2-0491-33F9-347E-F194FD1A9A7C}"/>
              </a:ext>
            </a:extLst>
          </p:cNvPr>
          <p:cNvSpPr>
            <a:spLocks noGrp="1"/>
          </p:cNvSpPr>
          <p:nvPr>
            <p:ph type="subTitle" idx="2"/>
          </p:nvPr>
        </p:nvSpPr>
        <p:spPr>
          <a:xfrm>
            <a:off x="498981" y="793025"/>
            <a:ext cx="11213200" cy="600000"/>
          </a:xfrm>
        </p:spPr>
        <p:txBody>
          <a:bodyPr/>
          <a:lstStyle/>
          <a:p>
            <a:r>
              <a:rPr lang="en-GB" sz="2533" dirty="0"/>
              <a:t>Randomized, Phase 3, Open-Label, </a:t>
            </a:r>
            <a:r>
              <a:rPr lang="en-GB" sz="2533" dirty="0">
                <a:solidFill>
                  <a:srgbClr val="45A1A4"/>
                </a:solidFill>
              </a:rPr>
              <a:t>Global S</a:t>
            </a:r>
            <a:r>
              <a:rPr lang="en-GB" sz="2533" dirty="0"/>
              <a:t>tudy (NCT04656652)</a:t>
            </a:r>
          </a:p>
          <a:p>
            <a:endParaRPr lang="en-GB" dirty="0"/>
          </a:p>
        </p:txBody>
      </p:sp>
      <p:cxnSp>
        <p:nvCxnSpPr>
          <p:cNvPr id="13" name="Connector: Elbow 12">
            <a:extLst>
              <a:ext uri="{FF2B5EF4-FFF2-40B4-BE49-F238E27FC236}">
                <a16:creationId xmlns:a16="http://schemas.microsoft.com/office/drawing/2014/main" id="{9F6C27D6-1497-685E-C727-1770BF84813E}"/>
              </a:ext>
            </a:extLst>
          </p:cNvPr>
          <p:cNvCxnSpPr>
            <a:cxnSpLocks/>
          </p:cNvCxnSpPr>
          <p:nvPr/>
        </p:nvCxnSpPr>
        <p:spPr>
          <a:xfrm flipV="1">
            <a:off x="4495372" y="2472153"/>
            <a:ext cx="1698601" cy="696427"/>
          </a:xfrm>
          <a:prstGeom prst="bentConnector3">
            <a:avLst>
              <a:gd name="adj1" fmla="val 5137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38561CC6-AAF2-C59B-EE8A-030A0D8372C0}"/>
              </a:ext>
            </a:extLst>
          </p:cNvPr>
          <p:cNvCxnSpPr>
            <a:cxnSpLocks/>
          </p:cNvCxnSpPr>
          <p:nvPr/>
        </p:nvCxnSpPr>
        <p:spPr>
          <a:xfrm>
            <a:off x="4539641" y="3168580"/>
            <a:ext cx="1654331" cy="837363"/>
          </a:xfrm>
          <a:prstGeom prst="bentConnector3">
            <a:avLst>
              <a:gd name="adj1" fmla="val 50000"/>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BE1B890-7A11-8CBD-6D85-617407A0F4FD}"/>
              </a:ext>
            </a:extLst>
          </p:cNvPr>
          <p:cNvSpPr txBox="1"/>
          <p:nvPr/>
        </p:nvSpPr>
        <p:spPr>
          <a:xfrm>
            <a:off x="4604095" y="2804631"/>
            <a:ext cx="652743"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R 1:1</a:t>
            </a:r>
            <a:endParaRPr kumimoji="0" lang="en-US" sz="1867" b="0" i="0" u="none" strike="sngStrike" kern="0" cap="none" spc="0" normalizeH="0" baseline="30000" noProof="0" dirty="0">
              <a:ln>
                <a:noFill/>
              </a:ln>
              <a:solidFill>
                <a:srgbClr val="FF0000"/>
              </a:solidFill>
              <a:effectLst/>
              <a:uLnTx/>
              <a:uFillTx/>
              <a:latin typeface="Arial Narrow" panose="020B0606020202030204" pitchFamily="34" charset="0"/>
              <a:ea typeface="MS PGothic" charset="0"/>
              <a:cs typeface="Arial"/>
              <a:sym typeface="Arial"/>
            </a:endParaRPr>
          </a:p>
        </p:txBody>
      </p:sp>
      <p:sp>
        <p:nvSpPr>
          <p:cNvPr id="5" name="Text Placeholder 4">
            <a:extLst>
              <a:ext uri="{FF2B5EF4-FFF2-40B4-BE49-F238E27FC236}">
                <a16:creationId xmlns:a16="http://schemas.microsoft.com/office/drawing/2014/main" id="{A00DFDBA-85BE-7CF1-D561-D799A72EF48F}"/>
              </a:ext>
            </a:extLst>
          </p:cNvPr>
          <p:cNvSpPr txBox="1">
            <a:spLocks/>
          </p:cNvSpPr>
          <p:nvPr/>
        </p:nvSpPr>
        <p:spPr>
          <a:xfrm>
            <a:off x="2360388" y="6360682"/>
            <a:ext cx="3201037" cy="235962"/>
          </a:xfrm>
          <a:prstGeom prst="rect">
            <a:avLst/>
          </a:prstGeom>
          <a:noFill/>
          <a:ln>
            <a:noFill/>
          </a:ln>
        </p:spPr>
        <p:txBody>
          <a:bodyPr spcFirstLastPara="1" vert="horz"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marL="609585" marR="0" lvl="0" indent="-304792" algn="l" defTabSz="1219170" rtl="0" eaLnBrk="1" fontAlgn="auto" latinLnBrk="0" hangingPunct="1">
              <a:lnSpc>
                <a:spcPct val="100000"/>
              </a:lnSpc>
              <a:spcBef>
                <a:spcPts val="427"/>
              </a:spcBef>
              <a:spcAft>
                <a:spcPts val="0"/>
              </a:spcAft>
              <a:buClr>
                <a:srgbClr val="05416B"/>
              </a:buClr>
              <a:buSzPts val="1600"/>
              <a:buFont typeface="Noto Sans Symbols"/>
              <a:buNone/>
              <a:tabLst/>
              <a:defRPr/>
            </a:pPr>
            <a:r>
              <a:rPr kumimoji="0" lang="en-US" sz="1200" b="1" i="0" u="none" strike="noStrike" kern="0" cap="none" spc="0" normalizeH="0" baseline="0" noProof="0">
                <a:ln>
                  <a:noFill/>
                </a:ln>
                <a:solidFill>
                  <a:srgbClr val="C9473E"/>
                </a:solidFill>
                <a:effectLst/>
                <a:uLnTx/>
                <a:uFillTx/>
                <a:latin typeface="Arial Narrow"/>
                <a:cs typeface="Arial Narrow"/>
                <a:sym typeface="Arial Narrow"/>
              </a:rPr>
              <a:t>Aaron Lisberg</a:t>
            </a:r>
            <a:endParaRPr kumimoji="0" lang="en-CH" sz="1200" b="1" i="0" u="none" strike="noStrike" kern="0" cap="none" spc="0" normalizeH="0" baseline="0" noProof="0">
              <a:ln>
                <a:noFill/>
              </a:ln>
              <a:solidFill>
                <a:srgbClr val="C9473E"/>
              </a:solidFill>
              <a:effectLst/>
              <a:uLnTx/>
              <a:uFillTx/>
              <a:latin typeface="Arial Narrow"/>
              <a:cs typeface="Arial Narrow"/>
              <a:sym typeface="Arial Narrow"/>
            </a:endParaRPr>
          </a:p>
        </p:txBody>
      </p:sp>
      <p:sp>
        <p:nvSpPr>
          <p:cNvPr id="9" name="TextBox 8">
            <a:extLst>
              <a:ext uri="{FF2B5EF4-FFF2-40B4-BE49-F238E27FC236}">
                <a16:creationId xmlns:a16="http://schemas.microsoft.com/office/drawing/2014/main" id="{BFDB9F3B-0B9A-F6E8-A699-6C0D50A59500}"/>
              </a:ext>
            </a:extLst>
          </p:cNvPr>
          <p:cNvSpPr txBox="1"/>
          <p:nvPr/>
        </p:nvSpPr>
        <p:spPr>
          <a:xfrm>
            <a:off x="358019" y="1445532"/>
            <a:ext cx="3357639" cy="379656"/>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1E325F"/>
                </a:solidFill>
                <a:effectLst/>
                <a:uLnTx/>
                <a:uFillTx/>
                <a:latin typeface="Arial Narrow" panose="020B0606020202030204" pitchFamily="34" charset="0"/>
                <a:ea typeface="MS PGothic" charset="0"/>
                <a:cs typeface="Arial"/>
                <a:sym typeface="Arial"/>
              </a:rPr>
              <a:t>Key Eligibility Criteria</a:t>
            </a:r>
          </a:p>
        </p:txBody>
      </p:sp>
      <p:sp>
        <p:nvSpPr>
          <p:cNvPr id="2" name="Rectangle 1">
            <a:extLst>
              <a:ext uri="{FF2B5EF4-FFF2-40B4-BE49-F238E27FC236}">
                <a16:creationId xmlns:a16="http://schemas.microsoft.com/office/drawing/2014/main" id="{ACDBDCB2-3160-4208-C2A3-E631E0EB80BE}"/>
              </a:ext>
            </a:extLst>
          </p:cNvPr>
          <p:cNvSpPr/>
          <p:nvPr/>
        </p:nvSpPr>
        <p:spPr>
          <a:xfrm>
            <a:off x="5663952" y="6360682"/>
            <a:ext cx="6228087" cy="235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7038055F-669F-C3F2-550E-5904388EF3E3}"/>
              </a:ext>
            </a:extLst>
          </p:cNvPr>
          <p:cNvSpPr txBox="1"/>
          <p:nvPr/>
        </p:nvSpPr>
        <p:spPr>
          <a:xfrm>
            <a:off x="10920536" y="6550223"/>
            <a:ext cx="374441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Abstract LBA12.</a:t>
            </a:r>
          </a:p>
        </p:txBody>
      </p:sp>
    </p:spTree>
    <p:extLst>
      <p:ext uri="{BB962C8B-B14F-4D97-AF65-F5344CB8AC3E}">
        <p14:creationId xmlns:p14="http://schemas.microsoft.com/office/powerpoint/2010/main" val="38475536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D88B17-27B2-4A00-DC9E-887DA136278B}"/>
              </a:ext>
            </a:extLst>
          </p:cNvPr>
          <p:cNvSpPr>
            <a:spLocks noGrp="1"/>
          </p:cNvSpPr>
          <p:nvPr>
            <p:ph type="ctrTitle"/>
          </p:nvPr>
        </p:nvSpPr>
        <p:spPr/>
        <p:txBody>
          <a:bodyPr/>
          <a:lstStyle/>
          <a:p>
            <a:r>
              <a:rPr lang="en-US" dirty="0"/>
              <a:t>Progression-Free Survival: ITT</a:t>
            </a:r>
          </a:p>
        </p:txBody>
      </p:sp>
      <p:sp>
        <p:nvSpPr>
          <p:cNvPr id="5" name="Text Placeholder 4">
            <a:extLst>
              <a:ext uri="{FF2B5EF4-FFF2-40B4-BE49-F238E27FC236}">
                <a16:creationId xmlns:a16="http://schemas.microsoft.com/office/drawing/2014/main" id="{4C479ED0-4E8C-3635-C21F-6F59CF8EB971}"/>
              </a:ext>
            </a:extLst>
          </p:cNvPr>
          <p:cNvSpPr>
            <a:spLocks noGrp="1"/>
          </p:cNvSpPr>
          <p:nvPr>
            <p:ph type="body" idx="12"/>
          </p:nvPr>
        </p:nvSpPr>
        <p:spPr/>
        <p:txBody>
          <a:bodyPr/>
          <a:lstStyle/>
          <a:p>
            <a:r>
              <a:rPr lang="en-US"/>
              <a:t>Aaron Lisberg</a:t>
            </a:r>
            <a:endParaRPr lang="en-CH"/>
          </a:p>
        </p:txBody>
      </p:sp>
      <p:sp>
        <p:nvSpPr>
          <p:cNvPr id="11" name="TextBox 10">
            <a:extLst>
              <a:ext uri="{FF2B5EF4-FFF2-40B4-BE49-F238E27FC236}">
                <a16:creationId xmlns:a16="http://schemas.microsoft.com/office/drawing/2014/main" id="{870327E0-C83A-DB7A-C6E1-14D96BE68B22}"/>
              </a:ext>
            </a:extLst>
          </p:cNvPr>
          <p:cNvSpPr txBox="1"/>
          <p:nvPr/>
        </p:nvSpPr>
        <p:spPr>
          <a:xfrm>
            <a:off x="538092" y="5840723"/>
            <a:ext cx="11379201" cy="387927"/>
          </a:xfrm>
          <a:prstGeom prst="rect">
            <a:avLst/>
          </a:prstGeom>
          <a:noFill/>
        </p:spPr>
        <p:txBody>
          <a:bodyPr wrap="square" rtlCol="0">
            <a:spAutoFit/>
          </a:bodyPr>
          <a:lstStyle/>
          <a:p>
            <a:pPr marL="0" marR="0" lvl="0" indent="0" algn="l" defTabSz="121914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CR, complete response; DOR, duration of response; HR, hazard ratio; ITT, intention to treat; ORR, objective response rate; PFS, progression-free survival; PR, partial response. </a:t>
            </a:r>
          </a:p>
          <a:p>
            <a:pPr marL="0" marR="0" lvl="0" indent="0" algn="l" defTabSz="121914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a</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Median</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PFS follow-up was 10.9 (95% CI, 9.8-12.5) and 9.6 (95% CI, 8.2-11.9) months for Dato-</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DXd</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and docetaxel, respectively. </a:t>
            </a:r>
            <a:r>
              <a:rPr kumimoji="0" lang="en-US" sz="1067"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b</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Included</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4 CRs and 75 PRs for Dato-</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DXd</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and 39 PRs for docetaxel.</a:t>
            </a:r>
          </a:p>
        </p:txBody>
      </p:sp>
      <p:grpSp>
        <p:nvGrpSpPr>
          <p:cNvPr id="2" name="Group 1">
            <a:extLst>
              <a:ext uri="{FF2B5EF4-FFF2-40B4-BE49-F238E27FC236}">
                <a16:creationId xmlns:a16="http://schemas.microsoft.com/office/drawing/2014/main" id="{48F136BF-17DA-3182-702C-DB9B619EB2FC}"/>
              </a:ext>
            </a:extLst>
          </p:cNvPr>
          <p:cNvGrpSpPr/>
          <p:nvPr/>
        </p:nvGrpSpPr>
        <p:grpSpPr>
          <a:xfrm>
            <a:off x="1352403" y="1102375"/>
            <a:ext cx="9072778" cy="3830156"/>
            <a:chOff x="1344982" y="678739"/>
            <a:chExt cx="5432819" cy="3000562"/>
          </a:xfrm>
        </p:grpSpPr>
        <p:grpSp>
          <p:nvGrpSpPr>
            <p:cNvPr id="4" name="Group 3">
              <a:extLst>
                <a:ext uri="{FF2B5EF4-FFF2-40B4-BE49-F238E27FC236}">
                  <a16:creationId xmlns:a16="http://schemas.microsoft.com/office/drawing/2014/main" id="{3208404C-9153-5494-A795-DE1CB2C941C3}"/>
                </a:ext>
              </a:extLst>
            </p:cNvPr>
            <p:cNvGrpSpPr/>
            <p:nvPr/>
          </p:nvGrpSpPr>
          <p:grpSpPr>
            <a:xfrm>
              <a:off x="1344982" y="678739"/>
              <a:ext cx="5432819" cy="3000562"/>
              <a:chOff x="1344982" y="678739"/>
              <a:chExt cx="5432819" cy="3000562"/>
            </a:xfrm>
          </p:grpSpPr>
          <p:sp>
            <p:nvSpPr>
              <p:cNvPr id="832" name="Freeform 145">
                <a:extLst>
                  <a:ext uri="{FF2B5EF4-FFF2-40B4-BE49-F238E27FC236}">
                    <a16:creationId xmlns:a16="http://schemas.microsoft.com/office/drawing/2014/main" id="{F9E4ACC5-064A-C916-E26F-F65E3D352F67}"/>
                  </a:ext>
                </a:extLst>
              </p:cNvPr>
              <p:cNvSpPr>
                <a:spLocks/>
              </p:cNvSpPr>
              <p:nvPr/>
            </p:nvSpPr>
            <p:spPr bwMode="auto">
              <a:xfrm>
                <a:off x="1935862" y="748496"/>
                <a:ext cx="4801172" cy="2296472"/>
              </a:xfrm>
              <a:custGeom>
                <a:avLst/>
                <a:gdLst>
                  <a:gd name="T0" fmla="*/ 0 w 2279"/>
                  <a:gd name="T1" fmla="*/ 0 h 1251"/>
                  <a:gd name="T2" fmla="*/ 0 w 2279"/>
                  <a:gd name="T3" fmla="*/ 1251 h 1251"/>
                  <a:gd name="T4" fmla="*/ 2279 w 2279"/>
                  <a:gd name="T5" fmla="*/ 1251 h 1251"/>
                </a:gdLst>
                <a:ahLst/>
                <a:cxnLst>
                  <a:cxn ang="0">
                    <a:pos x="T0" y="T1"/>
                  </a:cxn>
                  <a:cxn ang="0">
                    <a:pos x="T2" y="T3"/>
                  </a:cxn>
                  <a:cxn ang="0">
                    <a:pos x="T4" y="T5"/>
                  </a:cxn>
                </a:cxnLst>
                <a:rect l="0" t="0" r="r" b="b"/>
                <a:pathLst>
                  <a:path w="2279" h="1251">
                    <a:moveTo>
                      <a:pt x="0" y="0"/>
                    </a:moveTo>
                    <a:lnTo>
                      <a:pt x="0" y="1251"/>
                    </a:lnTo>
                    <a:lnTo>
                      <a:pt x="2279" y="1251"/>
                    </a:lnTo>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33" name="Line 146">
                <a:extLst>
                  <a:ext uri="{FF2B5EF4-FFF2-40B4-BE49-F238E27FC236}">
                    <a16:creationId xmlns:a16="http://schemas.microsoft.com/office/drawing/2014/main" id="{0AAC64BF-0301-DC6B-4B7E-0F9190870FCE}"/>
                  </a:ext>
                </a:extLst>
              </p:cNvPr>
              <p:cNvSpPr>
                <a:spLocks noChangeShapeType="1"/>
              </p:cNvSpPr>
              <p:nvPr/>
            </p:nvSpPr>
            <p:spPr bwMode="auto">
              <a:xfrm>
                <a:off x="1881088" y="748496"/>
                <a:ext cx="5477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34" name="Line 147">
                <a:extLst>
                  <a:ext uri="{FF2B5EF4-FFF2-40B4-BE49-F238E27FC236}">
                    <a16:creationId xmlns:a16="http://schemas.microsoft.com/office/drawing/2014/main" id="{7DD8B044-21C8-8851-6AAF-2FEB93CEEBAA}"/>
                  </a:ext>
                </a:extLst>
              </p:cNvPr>
              <p:cNvSpPr>
                <a:spLocks noChangeShapeType="1"/>
              </p:cNvSpPr>
              <p:nvPr/>
            </p:nvSpPr>
            <p:spPr bwMode="auto">
              <a:xfrm>
                <a:off x="1881088" y="1205588"/>
                <a:ext cx="5477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35" name="Line 148">
                <a:extLst>
                  <a:ext uri="{FF2B5EF4-FFF2-40B4-BE49-F238E27FC236}">
                    <a16:creationId xmlns:a16="http://schemas.microsoft.com/office/drawing/2014/main" id="{FD8D978C-86F6-FFF9-78D8-49347BC666CF}"/>
                  </a:ext>
                </a:extLst>
              </p:cNvPr>
              <p:cNvSpPr>
                <a:spLocks noChangeShapeType="1"/>
              </p:cNvSpPr>
              <p:nvPr/>
            </p:nvSpPr>
            <p:spPr bwMode="auto">
              <a:xfrm>
                <a:off x="1881088" y="1666350"/>
                <a:ext cx="5477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36" name="Line 149">
                <a:extLst>
                  <a:ext uri="{FF2B5EF4-FFF2-40B4-BE49-F238E27FC236}">
                    <a16:creationId xmlns:a16="http://schemas.microsoft.com/office/drawing/2014/main" id="{EA2D80DE-8553-BC3F-C49E-B581BB611E97}"/>
                  </a:ext>
                </a:extLst>
              </p:cNvPr>
              <p:cNvSpPr>
                <a:spLocks noChangeShapeType="1"/>
              </p:cNvSpPr>
              <p:nvPr/>
            </p:nvSpPr>
            <p:spPr bwMode="auto">
              <a:xfrm>
                <a:off x="1881088" y="2127114"/>
                <a:ext cx="5477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37" name="Line 150">
                <a:extLst>
                  <a:ext uri="{FF2B5EF4-FFF2-40B4-BE49-F238E27FC236}">
                    <a16:creationId xmlns:a16="http://schemas.microsoft.com/office/drawing/2014/main" id="{3C731D73-9E52-904B-F206-7383713225A5}"/>
                  </a:ext>
                </a:extLst>
              </p:cNvPr>
              <p:cNvSpPr>
                <a:spLocks noChangeShapeType="1"/>
              </p:cNvSpPr>
              <p:nvPr/>
            </p:nvSpPr>
            <p:spPr bwMode="auto">
              <a:xfrm>
                <a:off x="1881088" y="2587877"/>
                <a:ext cx="5477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38" name="Line 151">
                <a:extLst>
                  <a:ext uri="{FF2B5EF4-FFF2-40B4-BE49-F238E27FC236}">
                    <a16:creationId xmlns:a16="http://schemas.microsoft.com/office/drawing/2014/main" id="{92EBDC5B-0165-E51C-F6B7-6B34928A3C8F}"/>
                  </a:ext>
                </a:extLst>
              </p:cNvPr>
              <p:cNvSpPr>
                <a:spLocks noChangeShapeType="1"/>
              </p:cNvSpPr>
              <p:nvPr/>
            </p:nvSpPr>
            <p:spPr bwMode="auto">
              <a:xfrm>
                <a:off x="1881088" y="3044968"/>
                <a:ext cx="5477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39" name="Line 152">
                <a:extLst>
                  <a:ext uri="{FF2B5EF4-FFF2-40B4-BE49-F238E27FC236}">
                    <a16:creationId xmlns:a16="http://schemas.microsoft.com/office/drawing/2014/main" id="{5E42AE6A-DC76-413E-F423-5E6333D75452}"/>
                  </a:ext>
                </a:extLst>
              </p:cNvPr>
              <p:cNvSpPr>
                <a:spLocks noChangeShapeType="1"/>
              </p:cNvSpPr>
              <p:nvPr/>
            </p:nvSpPr>
            <p:spPr bwMode="auto">
              <a:xfrm>
                <a:off x="4605052" y="3044968"/>
                <a:ext cx="0" cy="5140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40" name="Line 153">
                <a:extLst>
                  <a:ext uri="{FF2B5EF4-FFF2-40B4-BE49-F238E27FC236}">
                    <a16:creationId xmlns:a16="http://schemas.microsoft.com/office/drawing/2014/main" id="{9551FFED-9F97-AD6F-93C1-2E2BFE56C14D}"/>
                  </a:ext>
                </a:extLst>
              </p:cNvPr>
              <p:cNvSpPr>
                <a:spLocks noChangeShapeType="1"/>
              </p:cNvSpPr>
              <p:nvPr/>
            </p:nvSpPr>
            <p:spPr bwMode="auto">
              <a:xfrm>
                <a:off x="4067843" y="3044968"/>
                <a:ext cx="0" cy="5140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41" name="Line 154">
                <a:extLst>
                  <a:ext uri="{FF2B5EF4-FFF2-40B4-BE49-F238E27FC236}">
                    <a16:creationId xmlns:a16="http://schemas.microsoft.com/office/drawing/2014/main" id="{372F8031-A482-AE2E-7910-D685189B1778}"/>
                  </a:ext>
                </a:extLst>
              </p:cNvPr>
              <p:cNvSpPr>
                <a:spLocks noChangeShapeType="1"/>
              </p:cNvSpPr>
              <p:nvPr/>
            </p:nvSpPr>
            <p:spPr bwMode="auto">
              <a:xfrm>
                <a:off x="3536955" y="3044968"/>
                <a:ext cx="0" cy="5140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42" name="Line 155">
                <a:extLst>
                  <a:ext uri="{FF2B5EF4-FFF2-40B4-BE49-F238E27FC236}">
                    <a16:creationId xmlns:a16="http://schemas.microsoft.com/office/drawing/2014/main" id="{D7FE77D4-38B4-B9C5-E1FB-ADB49E74ADF9}"/>
                  </a:ext>
                </a:extLst>
              </p:cNvPr>
              <p:cNvSpPr>
                <a:spLocks noChangeShapeType="1"/>
              </p:cNvSpPr>
              <p:nvPr/>
            </p:nvSpPr>
            <p:spPr bwMode="auto">
              <a:xfrm>
                <a:off x="3003959" y="3044968"/>
                <a:ext cx="0" cy="5140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43" name="Line 156">
                <a:extLst>
                  <a:ext uri="{FF2B5EF4-FFF2-40B4-BE49-F238E27FC236}">
                    <a16:creationId xmlns:a16="http://schemas.microsoft.com/office/drawing/2014/main" id="{967F0D0B-093C-7CBC-22AA-AD3CB94C476C}"/>
                  </a:ext>
                </a:extLst>
              </p:cNvPr>
              <p:cNvSpPr>
                <a:spLocks noChangeShapeType="1"/>
              </p:cNvSpPr>
              <p:nvPr/>
            </p:nvSpPr>
            <p:spPr bwMode="auto">
              <a:xfrm>
                <a:off x="2470964" y="3044968"/>
                <a:ext cx="0" cy="5140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44" name="Line 157">
                <a:extLst>
                  <a:ext uri="{FF2B5EF4-FFF2-40B4-BE49-F238E27FC236}">
                    <a16:creationId xmlns:a16="http://schemas.microsoft.com/office/drawing/2014/main" id="{BE4502F3-4AED-F7BA-1F42-63FF3EC338C9}"/>
                  </a:ext>
                </a:extLst>
              </p:cNvPr>
              <p:cNvSpPr>
                <a:spLocks noChangeShapeType="1"/>
              </p:cNvSpPr>
              <p:nvPr/>
            </p:nvSpPr>
            <p:spPr bwMode="auto">
              <a:xfrm>
                <a:off x="1935862" y="3044968"/>
                <a:ext cx="0" cy="5140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45" name="Line 159">
                <a:extLst>
                  <a:ext uri="{FF2B5EF4-FFF2-40B4-BE49-F238E27FC236}">
                    <a16:creationId xmlns:a16="http://schemas.microsoft.com/office/drawing/2014/main" id="{97C999F2-1397-2F45-9443-2D777A0F02CA}"/>
                  </a:ext>
                </a:extLst>
              </p:cNvPr>
              <p:cNvSpPr>
                <a:spLocks noChangeShapeType="1"/>
              </p:cNvSpPr>
              <p:nvPr/>
            </p:nvSpPr>
            <p:spPr bwMode="auto">
              <a:xfrm>
                <a:off x="6199825" y="3044968"/>
                <a:ext cx="0" cy="5140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46" name="Line 160">
                <a:extLst>
                  <a:ext uri="{FF2B5EF4-FFF2-40B4-BE49-F238E27FC236}">
                    <a16:creationId xmlns:a16="http://schemas.microsoft.com/office/drawing/2014/main" id="{18FB9006-1EAF-9C87-E660-EE0AB95E3B66}"/>
                  </a:ext>
                </a:extLst>
              </p:cNvPr>
              <p:cNvSpPr>
                <a:spLocks noChangeShapeType="1"/>
              </p:cNvSpPr>
              <p:nvPr/>
            </p:nvSpPr>
            <p:spPr bwMode="auto">
              <a:xfrm>
                <a:off x="5668936" y="3044968"/>
                <a:ext cx="0" cy="5140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47" name="Line 161">
                <a:extLst>
                  <a:ext uri="{FF2B5EF4-FFF2-40B4-BE49-F238E27FC236}">
                    <a16:creationId xmlns:a16="http://schemas.microsoft.com/office/drawing/2014/main" id="{5B87E4A8-CCA1-B8D3-E26B-A375E11EE7C3}"/>
                  </a:ext>
                </a:extLst>
              </p:cNvPr>
              <p:cNvSpPr>
                <a:spLocks noChangeShapeType="1"/>
              </p:cNvSpPr>
              <p:nvPr/>
            </p:nvSpPr>
            <p:spPr bwMode="auto">
              <a:xfrm>
                <a:off x="5135941" y="3044968"/>
                <a:ext cx="0" cy="5140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48" name="Rectangle 162">
                <a:extLst>
                  <a:ext uri="{FF2B5EF4-FFF2-40B4-BE49-F238E27FC236}">
                    <a16:creationId xmlns:a16="http://schemas.microsoft.com/office/drawing/2014/main" id="{F69F6B9C-6682-9A3E-5A28-AD8561C47CA8}"/>
                  </a:ext>
                </a:extLst>
              </p:cNvPr>
              <p:cNvSpPr>
                <a:spLocks noChangeArrowheads="1"/>
              </p:cNvSpPr>
              <p:nvPr/>
            </p:nvSpPr>
            <p:spPr bwMode="auto">
              <a:xfrm>
                <a:off x="1914012" y="3122068"/>
                <a:ext cx="4223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0</a:t>
                </a:r>
              </a:p>
            </p:txBody>
          </p:sp>
          <p:sp>
            <p:nvSpPr>
              <p:cNvPr id="849" name="Rectangle 163">
                <a:extLst>
                  <a:ext uri="{FF2B5EF4-FFF2-40B4-BE49-F238E27FC236}">
                    <a16:creationId xmlns:a16="http://schemas.microsoft.com/office/drawing/2014/main" id="{9E67744C-13E2-A654-8ACE-5A7C2416D5E5}"/>
                  </a:ext>
                </a:extLst>
              </p:cNvPr>
              <p:cNvSpPr>
                <a:spLocks noChangeArrowheads="1"/>
              </p:cNvSpPr>
              <p:nvPr/>
            </p:nvSpPr>
            <p:spPr bwMode="auto">
              <a:xfrm>
                <a:off x="1793781" y="2975211"/>
                <a:ext cx="4223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0</a:t>
                </a:r>
              </a:p>
            </p:txBody>
          </p:sp>
          <p:sp>
            <p:nvSpPr>
              <p:cNvPr id="850" name="Rectangle 164">
                <a:extLst>
                  <a:ext uri="{FF2B5EF4-FFF2-40B4-BE49-F238E27FC236}">
                    <a16:creationId xmlns:a16="http://schemas.microsoft.com/office/drawing/2014/main" id="{CE9DC6B1-B7E7-5CD2-4CA4-52DAA62B0A3C}"/>
                  </a:ext>
                </a:extLst>
              </p:cNvPr>
              <p:cNvSpPr>
                <a:spLocks noChangeArrowheads="1"/>
              </p:cNvSpPr>
              <p:nvPr/>
            </p:nvSpPr>
            <p:spPr bwMode="auto">
              <a:xfrm>
                <a:off x="1344982" y="3268455"/>
                <a:ext cx="391633"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No. at risk:</a:t>
                </a:r>
              </a:p>
            </p:txBody>
          </p:sp>
          <p:sp>
            <p:nvSpPr>
              <p:cNvPr id="851" name="Rectangle 165">
                <a:extLst>
                  <a:ext uri="{FF2B5EF4-FFF2-40B4-BE49-F238E27FC236}">
                    <a16:creationId xmlns:a16="http://schemas.microsoft.com/office/drawing/2014/main" id="{5EFB0DD8-6F4B-F908-66E9-563C29AAF6A1}"/>
                  </a:ext>
                </a:extLst>
              </p:cNvPr>
              <p:cNvSpPr>
                <a:spLocks noChangeArrowheads="1"/>
              </p:cNvSpPr>
              <p:nvPr/>
            </p:nvSpPr>
            <p:spPr bwMode="auto">
              <a:xfrm>
                <a:off x="1403534" y="3402462"/>
                <a:ext cx="333081"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Dato-DXd</a:t>
                </a:r>
              </a:p>
            </p:txBody>
          </p:sp>
          <p:sp>
            <p:nvSpPr>
              <p:cNvPr id="852" name="Rectangle 166">
                <a:extLst>
                  <a:ext uri="{FF2B5EF4-FFF2-40B4-BE49-F238E27FC236}">
                    <a16:creationId xmlns:a16="http://schemas.microsoft.com/office/drawing/2014/main" id="{735DACC2-1E49-3E77-B1C9-AE4F53CEA673}"/>
                  </a:ext>
                </a:extLst>
              </p:cNvPr>
              <p:cNvSpPr>
                <a:spLocks noChangeArrowheads="1"/>
              </p:cNvSpPr>
              <p:nvPr/>
            </p:nvSpPr>
            <p:spPr bwMode="auto">
              <a:xfrm>
                <a:off x="1400654" y="3534633"/>
                <a:ext cx="33596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Docetaxel</a:t>
                </a:r>
              </a:p>
            </p:txBody>
          </p:sp>
          <p:sp>
            <p:nvSpPr>
              <p:cNvPr id="853" name="Rectangle 167">
                <a:extLst>
                  <a:ext uri="{FF2B5EF4-FFF2-40B4-BE49-F238E27FC236}">
                    <a16:creationId xmlns:a16="http://schemas.microsoft.com/office/drawing/2014/main" id="{84DDDCCE-BF5F-ED81-57E9-5AEF93F1087D}"/>
                  </a:ext>
                </a:extLst>
              </p:cNvPr>
              <p:cNvSpPr>
                <a:spLocks noChangeArrowheads="1"/>
              </p:cNvSpPr>
              <p:nvPr/>
            </p:nvSpPr>
            <p:spPr bwMode="auto">
              <a:xfrm>
                <a:off x="1751545" y="2057357"/>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40</a:t>
                </a:r>
              </a:p>
            </p:txBody>
          </p:sp>
          <p:sp>
            <p:nvSpPr>
              <p:cNvPr id="854" name="Rectangle 168">
                <a:extLst>
                  <a:ext uri="{FF2B5EF4-FFF2-40B4-BE49-F238E27FC236}">
                    <a16:creationId xmlns:a16="http://schemas.microsoft.com/office/drawing/2014/main" id="{235DCB0C-5CD7-BC12-D3BD-FF4C0A51FD67}"/>
                  </a:ext>
                </a:extLst>
              </p:cNvPr>
              <p:cNvSpPr>
                <a:spLocks noChangeArrowheads="1"/>
              </p:cNvSpPr>
              <p:nvPr/>
            </p:nvSpPr>
            <p:spPr bwMode="auto">
              <a:xfrm>
                <a:off x="1751545" y="1135831"/>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80</a:t>
                </a:r>
              </a:p>
            </p:txBody>
          </p:sp>
          <p:sp>
            <p:nvSpPr>
              <p:cNvPr id="855" name="Rectangle 169">
                <a:extLst>
                  <a:ext uri="{FF2B5EF4-FFF2-40B4-BE49-F238E27FC236}">
                    <a16:creationId xmlns:a16="http://schemas.microsoft.com/office/drawing/2014/main" id="{966523EB-881F-13A7-F775-467B681DE4D5}"/>
                  </a:ext>
                </a:extLst>
              </p:cNvPr>
              <p:cNvSpPr>
                <a:spLocks noChangeArrowheads="1"/>
              </p:cNvSpPr>
              <p:nvPr/>
            </p:nvSpPr>
            <p:spPr bwMode="auto">
              <a:xfrm>
                <a:off x="1709310" y="678739"/>
                <a:ext cx="12670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100</a:t>
                </a:r>
              </a:p>
            </p:txBody>
          </p:sp>
          <p:sp>
            <p:nvSpPr>
              <p:cNvPr id="856" name="Rectangle 170">
                <a:extLst>
                  <a:ext uri="{FF2B5EF4-FFF2-40B4-BE49-F238E27FC236}">
                    <a16:creationId xmlns:a16="http://schemas.microsoft.com/office/drawing/2014/main" id="{49258075-8EDC-59AC-9BF3-1C3D69F88636}"/>
                  </a:ext>
                </a:extLst>
              </p:cNvPr>
              <p:cNvSpPr>
                <a:spLocks noChangeArrowheads="1"/>
              </p:cNvSpPr>
              <p:nvPr/>
            </p:nvSpPr>
            <p:spPr bwMode="auto">
              <a:xfrm>
                <a:off x="1751545" y="2518120"/>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20</a:t>
                </a:r>
              </a:p>
            </p:txBody>
          </p:sp>
          <p:sp>
            <p:nvSpPr>
              <p:cNvPr id="857" name="Rectangle 171">
                <a:extLst>
                  <a:ext uri="{FF2B5EF4-FFF2-40B4-BE49-F238E27FC236}">
                    <a16:creationId xmlns:a16="http://schemas.microsoft.com/office/drawing/2014/main" id="{A2D7D962-6C66-B631-3260-77FB76316514}"/>
                  </a:ext>
                </a:extLst>
              </p:cNvPr>
              <p:cNvSpPr>
                <a:spLocks noChangeArrowheads="1"/>
              </p:cNvSpPr>
              <p:nvPr/>
            </p:nvSpPr>
            <p:spPr bwMode="auto">
              <a:xfrm>
                <a:off x="1751545" y="1596593"/>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60</a:t>
                </a:r>
              </a:p>
            </p:txBody>
          </p:sp>
          <p:sp>
            <p:nvSpPr>
              <p:cNvPr id="858" name="Rectangle 172">
                <a:extLst>
                  <a:ext uri="{FF2B5EF4-FFF2-40B4-BE49-F238E27FC236}">
                    <a16:creationId xmlns:a16="http://schemas.microsoft.com/office/drawing/2014/main" id="{6D8328B9-15EB-E544-66DF-72D0F6C499F5}"/>
                  </a:ext>
                </a:extLst>
              </p:cNvPr>
              <p:cNvSpPr>
                <a:spLocks noChangeArrowheads="1"/>
              </p:cNvSpPr>
              <p:nvPr/>
            </p:nvSpPr>
            <p:spPr bwMode="auto">
              <a:xfrm>
                <a:off x="2982108" y="3122068"/>
                <a:ext cx="4223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4</a:t>
                </a:r>
              </a:p>
            </p:txBody>
          </p:sp>
          <p:sp>
            <p:nvSpPr>
              <p:cNvPr id="859" name="Rectangle 173">
                <a:extLst>
                  <a:ext uri="{FF2B5EF4-FFF2-40B4-BE49-F238E27FC236}">
                    <a16:creationId xmlns:a16="http://schemas.microsoft.com/office/drawing/2014/main" id="{79F74FEE-003B-419B-EAE0-1F4228B6A904}"/>
                  </a:ext>
                </a:extLst>
              </p:cNvPr>
              <p:cNvSpPr>
                <a:spLocks noChangeArrowheads="1"/>
              </p:cNvSpPr>
              <p:nvPr/>
            </p:nvSpPr>
            <p:spPr bwMode="auto">
              <a:xfrm>
                <a:off x="2449847" y="3122068"/>
                <a:ext cx="4223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a:t>
                </a:r>
              </a:p>
            </p:txBody>
          </p:sp>
          <p:sp>
            <p:nvSpPr>
              <p:cNvPr id="860" name="Rectangle 174">
                <a:extLst>
                  <a:ext uri="{FF2B5EF4-FFF2-40B4-BE49-F238E27FC236}">
                    <a16:creationId xmlns:a16="http://schemas.microsoft.com/office/drawing/2014/main" id="{4B0581AC-58D9-2281-7C23-FE2CD26B05D7}"/>
                  </a:ext>
                </a:extLst>
              </p:cNvPr>
              <p:cNvSpPr>
                <a:spLocks noChangeArrowheads="1"/>
              </p:cNvSpPr>
              <p:nvPr/>
            </p:nvSpPr>
            <p:spPr bwMode="auto">
              <a:xfrm rot="16200000">
                <a:off x="999331" y="1842359"/>
                <a:ext cx="870270" cy="11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PFS probability, %</a:t>
                </a:r>
                <a:endParaRPr kumimoji="0" lang="en-US" altLang="en-US" sz="12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61" name="Rectangle 175">
                <a:extLst>
                  <a:ext uri="{FF2B5EF4-FFF2-40B4-BE49-F238E27FC236}">
                    <a16:creationId xmlns:a16="http://schemas.microsoft.com/office/drawing/2014/main" id="{33E8BCD9-AB62-68F7-E07F-8EC6CB4335AD}"/>
                  </a:ext>
                </a:extLst>
              </p:cNvPr>
              <p:cNvSpPr>
                <a:spLocks noChangeArrowheads="1"/>
              </p:cNvSpPr>
              <p:nvPr/>
            </p:nvSpPr>
            <p:spPr bwMode="auto">
              <a:xfrm>
                <a:off x="3714443" y="3247254"/>
                <a:ext cx="1244011"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Time since randomization, months</a:t>
                </a:r>
                <a:endParaRPr kumimoji="0" lang="en-US" altLang="en-US" sz="12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62" name="Rectangle 177">
                <a:extLst>
                  <a:ext uri="{FF2B5EF4-FFF2-40B4-BE49-F238E27FC236}">
                    <a16:creationId xmlns:a16="http://schemas.microsoft.com/office/drawing/2014/main" id="{0E96ACB8-258D-8516-231D-23C0148F1857}"/>
                  </a:ext>
                </a:extLst>
              </p:cNvPr>
              <p:cNvSpPr>
                <a:spLocks noChangeArrowheads="1"/>
              </p:cNvSpPr>
              <p:nvPr/>
            </p:nvSpPr>
            <p:spPr bwMode="auto">
              <a:xfrm>
                <a:off x="3515105" y="3122068"/>
                <a:ext cx="4223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6</a:t>
                </a:r>
              </a:p>
            </p:txBody>
          </p:sp>
          <p:sp>
            <p:nvSpPr>
              <p:cNvPr id="863" name="Rectangle 178">
                <a:extLst>
                  <a:ext uri="{FF2B5EF4-FFF2-40B4-BE49-F238E27FC236}">
                    <a16:creationId xmlns:a16="http://schemas.microsoft.com/office/drawing/2014/main" id="{C03DC5F7-2475-2708-F417-8FEB544B3BD1}"/>
                  </a:ext>
                </a:extLst>
              </p:cNvPr>
              <p:cNvSpPr>
                <a:spLocks noChangeArrowheads="1"/>
              </p:cNvSpPr>
              <p:nvPr/>
            </p:nvSpPr>
            <p:spPr bwMode="auto">
              <a:xfrm>
                <a:off x="4046727" y="3122068"/>
                <a:ext cx="4223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8</a:t>
                </a:r>
              </a:p>
            </p:txBody>
          </p:sp>
          <p:sp>
            <p:nvSpPr>
              <p:cNvPr id="864" name="Rectangle 179">
                <a:extLst>
                  <a:ext uri="{FF2B5EF4-FFF2-40B4-BE49-F238E27FC236}">
                    <a16:creationId xmlns:a16="http://schemas.microsoft.com/office/drawing/2014/main" id="{0946DC01-37F9-1DBA-48C7-CA6162B31121}"/>
                  </a:ext>
                </a:extLst>
              </p:cNvPr>
              <p:cNvSpPr>
                <a:spLocks noChangeArrowheads="1"/>
              </p:cNvSpPr>
              <p:nvPr/>
            </p:nvSpPr>
            <p:spPr bwMode="auto">
              <a:xfrm>
                <a:off x="5092236" y="3122068"/>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12</a:t>
                </a:r>
              </a:p>
            </p:txBody>
          </p:sp>
          <p:sp>
            <p:nvSpPr>
              <p:cNvPr id="865" name="Rectangle 180">
                <a:extLst>
                  <a:ext uri="{FF2B5EF4-FFF2-40B4-BE49-F238E27FC236}">
                    <a16:creationId xmlns:a16="http://schemas.microsoft.com/office/drawing/2014/main" id="{724B2EDA-1A93-7CA8-3879-77B5576B3164}"/>
                  </a:ext>
                </a:extLst>
              </p:cNvPr>
              <p:cNvSpPr>
                <a:spLocks noChangeArrowheads="1"/>
              </p:cNvSpPr>
              <p:nvPr/>
            </p:nvSpPr>
            <p:spPr bwMode="auto">
              <a:xfrm>
                <a:off x="4561348" y="3122068"/>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10</a:t>
                </a:r>
              </a:p>
            </p:txBody>
          </p:sp>
          <p:sp>
            <p:nvSpPr>
              <p:cNvPr id="866" name="Rectangle 181">
                <a:extLst>
                  <a:ext uri="{FF2B5EF4-FFF2-40B4-BE49-F238E27FC236}">
                    <a16:creationId xmlns:a16="http://schemas.microsoft.com/office/drawing/2014/main" id="{97844B3C-13D1-3368-3345-E402487144BC}"/>
                  </a:ext>
                </a:extLst>
              </p:cNvPr>
              <p:cNvSpPr>
                <a:spLocks noChangeArrowheads="1"/>
              </p:cNvSpPr>
              <p:nvPr/>
            </p:nvSpPr>
            <p:spPr bwMode="auto">
              <a:xfrm>
                <a:off x="5625231" y="3122068"/>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14</a:t>
                </a:r>
              </a:p>
            </p:txBody>
          </p:sp>
          <p:sp>
            <p:nvSpPr>
              <p:cNvPr id="867" name="Rectangle 182">
                <a:extLst>
                  <a:ext uri="{FF2B5EF4-FFF2-40B4-BE49-F238E27FC236}">
                    <a16:creationId xmlns:a16="http://schemas.microsoft.com/office/drawing/2014/main" id="{FE1BF1B3-6A1F-5407-5A06-A49F295FAEDB}"/>
                  </a:ext>
                </a:extLst>
              </p:cNvPr>
              <p:cNvSpPr>
                <a:spLocks noChangeArrowheads="1"/>
              </p:cNvSpPr>
              <p:nvPr/>
            </p:nvSpPr>
            <p:spPr bwMode="auto">
              <a:xfrm>
                <a:off x="6156121" y="3122068"/>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16</a:t>
                </a:r>
              </a:p>
            </p:txBody>
          </p:sp>
          <p:sp>
            <p:nvSpPr>
              <p:cNvPr id="868" name="Rectangle 183">
                <a:extLst>
                  <a:ext uri="{FF2B5EF4-FFF2-40B4-BE49-F238E27FC236}">
                    <a16:creationId xmlns:a16="http://schemas.microsoft.com/office/drawing/2014/main" id="{2849D4D2-2A90-4DF2-6F25-1AAA960DEC0C}"/>
                  </a:ext>
                </a:extLst>
              </p:cNvPr>
              <p:cNvSpPr>
                <a:spLocks noChangeArrowheads="1"/>
              </p:cNvSpPr>
              <p:nvPr/>
            </p:nvSpPr>
            <p:spPr bwMode="auto">
              <a:xfrm>
                <a:off x="6693331" y="3122068"/>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18</a:t>
                </a:r>
              </a:p>
            </p:txBody>
          </p:sp>
          <p:sp>
            <p:nvSpPr>
              <p:cNvPr id="869" name="Rectangle 184">
                <a:extLst>
                  <a:ext uri="{FF2B5EF4-FFF2-40B4-BE49-F238E27FC236}">
                    <a16:creationId xmlns:a16="http://schemas.microsoft.com/office/drawing/2014/main" id="{78D894F7-EC80-FB8C-652A-73A6709624B6}"/>
                  </a:ext>
                </a:extLst>
              </p:cNvPr>
              <p:cNvSpPr>
                <a:spLocks noChangeArrowheads="1"/>
              </p:cNvSpPr>
              <p:nvPr/>
            </p:nvSpPr>
            <p:spPr bwMode="auto">
              <a:xfrm>
                <a:off x="1874519" y="3402462"/>
                <a:ext cx="12670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299</a:t>
                </a:r>
              </a:p>
            </p:txBody>
          </p:sp>
          <p:sp>
            <p:nvSpPr>
              <p:cNvPr id="870" name="Rectangle 185">
                <a:extLst>
                  <a:ext uri="{FF2B5EF4-FFF2-40B4-BE49-F238E27FC236}">
                    <a16:creationId xmlns:a16="http://schemas.microsoft.com/office/drawing/2014/main" id="{08589DAE-E1CF-3236-E59C-846B031569A4}"/>
                  </a:ext>
                </a:extLst>
              </p:cNvPr>
              <p:cNvSpPr>
                <a:spLocks noChangeArrowheads="1"/>
              </p:cNvSpPr>
              <p:nvPr/>
            </p:nvSpPr>
            <p:spPr bwMode="auto">
              <a:xfrm>
                <a:off x="2938403" y="3402462"/>
                <a:ext cx="12670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156</a:t>
                </a:r>
              </a:p>
            </p:txBody>
          </p:sp>
          <p:sp>
            <p:nvSpPr>
              <p:cNvPr id="871" name="Rectangle 186">
                <a:extLst>
                  <a:ext uri="{FF2B5EF4-FFF2-40B4-BE49-F238E27FC236}">
                    <a16:creationId xmlns:a16="http://schemas.microsoft.com/office/drawing/2014/main" id="{3D14B811-3F4C-4CE4-0422-384AFA53936C}"/>
                  </a:ext>
                </a:extLst>
              </p:cNvPr>
              <p:cNvSpPr>
                <a:spLocks noChangeArrowheads="1"/>
              </p:cNvSpPr>
              <p:nvPr/>
            </p:nvSpPr>
            <p:spPr bwMode="auto">
              <a:xfrm>
                <a:off x="2407611" y="3402462"/>
                <a:ext cx="12670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216</a:t>
                </a:r>
              </a:p>
            </p:txBody>
          </p:sp>
          <p:sp>
            <p:nvSpPr>
              <p:cNvPr id="872" name="Rectangle 187">
                <a:extLst>
                  <a:ext uri="{FF2B5EF4-FFF2-40B4-BE49-F238E27FC236}">
                    <a16:creationId xmlns:a16="http://schemas.microsoft.com/office/drawing/2014/main" id="{E200D006-F69E-3860-269F-8182555DF672}"/>
                  </a:ext>
                </a:extLst>
              </p:cNvPr>
              <p:cNvSpPr>
                <a:spLocks noChangeArrowheads="1"/>
              </p:cNvSpPr>
              <p:nvPr/>
            </p:nvSpPr>
            <p:spPr bwMode="auto">
              <a:xfrm>
                <a:off x="3491145" y="3402462"/>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96</a:t>
                </a:r>
              </a:p>
            </p:txBody>
          </p:sp>
          <p:sp>
            <p:nvSpPr>
              <p:cNvPr id="873" name="Rectangle 188">
                <a:extLst>
                  <a:ext uri="{FF2B5EF4-FFF2-40B4-BE49-F238E27FC236}">
                    <a16:creationId xmlns:a16="http://schemas.microsoft.com/office/drawing/2014/main" id="{8FDAA310-2629-6C70-7F34-DBB1003FA9D5}"/>
                  </a:ext>
                </a:extLst>
              </p:cNvPr>
              <p:cNvSpPr>
                <a:spLocks noChangeArrowheads="1"/>
              </p:cNvSpPr>
              <p:nvPr/>
            </p:nvSpPr>
            <p:spPr bwMode="auto">
              <a:xfrm>
                <a:off x="4025609" y="3402462"/>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74</a:t>
                </a:r>
              </a:p>
            </p:txBody>
          </p:sp>
          <p:sp>
            <p:nvSpPr>
              <p:cNvPr id="874" name="Rectangle 189">
                <a:extLst>
                  <a:ext uri="{FF2B5EF4-FFF2-40B4-BE49-F238E27FC236}">
                    <a16:creationId xmlns:a16="http://schemas.microsoft.com/office/drawing/2014/main" id="{82EEEF0C-D728-CBD9-A976-DB74B83BAE7B}"/>
                  </a:ext>
                </a:extLst>
              </p:cNvPr>
              <p:cNvSpPr>
                <a:spLocks noChangeArrowheads="1"/>
              </p:cNvSpPr>
              <p:nvPr/>
            </p:nvSpPr>
            <p:spPr bwMode="auto">
              <a:xfrm>
                <a:off x="5092236" y="3402462"/>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24</a:t>
                </a:r>
              </a:p>
            </p:txBody>
          </p:sp>
          <p:sp>
            <p:nvSpPr>
              <p:cNvPr id="875" name="Rectangle 190">
                <a:extLst>
                  <a:ext uri="{FF2B5EF4-FFF2-40B4-BE49-F238E27FC236}">
                    <a16:creationId xmlns:a16="http://schemas.microsoft.com/office/drawing/2014/main" id="{031ED0C8-6E7A-699E-977C-5D2C9694B9F4}"/>
                  </a:ext>
                </a:extLst>
              </p:cNvPr>
              <p:cNvSpPr>
                <a:spLocks noChangeArrowheads="1"/>
              </p:cNvSpPr>
              <p:nvPr/>
            </p:nvSpPr>
            <p:spPr bwMode="auto">
              <a:xfrm>
                <a:off x="4561349" y="3402462"/>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46</a:t>
                </a:r>
              </a:p>
            </p:txBody>
          </p:sp>
          <p:sp>
            <p:nvSpPr>
              <p:cNvPr id="876" name="Rectangle 191">
                <a:extLst>
                  <a:ext uri="{FF2B5EF4-FFF2-40B4-BE49-F238E27FC236}">
                    <a16:creationId xmlns:a16="http://schemas.microsoft.com/office/drawing/2014/main" id="{4249B0F1-5FDB-3272-7646-93902B1A7746}"/>
                  </a:ext>
                </a:extLst>
              </p:cNvPr>
              <p:cNvSpPr>
                <a:spLocks noChangeArrowheads="1"/>
              </p:cNvSpPr>
              <p:nvPr/>
            </p:nvSpPr>
            <p:spPr bwMode="auto">
              <a:xfrm>
                <a:off x="5625233" y="3402462"/>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10</a:t>
                </a:r>
              </a:p>
            </p:txBody>
          </p:sp>
          <p:sp>
            <p:nvSpPr>
              <p:cNvPr id="877" name="Rectangle 192">
                <a:extLst>
                  <a:ext uri="{FF2B5EF4-FFF2-40B4-BE49-F238E27FC236}">
                    <a16:creationId xmlns:a16="http://schemas.microsoft.com/office/drawing/2014/main" id="{D658D6CB-3484-17B1-B218-F16C631634F3}"/>
                  </a:ext>
                </a:extLst>
              </p:cNvPr>
              <p:cNvSpPr>
                <a:spLocks noChangeArrowheads="1"/>
              </p:cNvSpPr>
              <p:nvPr/>
            </p:nvSpPr>
            <p:spPr bwMode="auto">
              <a:xfrm>
                <a:off x="6177973" y="3402462"/>
                <a:ext cx="4223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a:t>
                </a:r>
              </a:p>
            </p:txBody>
          </p:sp>
          <p:sp>
            <p:nvSpPr>
              <p:cNvPr id="878" name="Rectangle 193">
                <a:extLst>
                  <a:ext uri="{FF2B5EF4-FFF2-40B4-BE49-F238E27FC236}">
                    <a16:creationId xmlns:a16="http://schemas.microsoft.com/office/drawing/2014/main" id="{A36FEFBD-2885-F1C1-2BD4-D7E83DCE976F}"/>
                  </a:ext>
                </a:extLst>
              </p:cNvPr>
              <p:cNvSpPr>
                <a:spLocks noChangeArrowheads="1"/>
              </p:cNvSpPr>
              <p:nvPr/>
            </p:nvSpPr>
            <p:spPr bwMode="auto">
              <a:xfrm>
                <a:off x="6710970" y="3402462"/>
                <a:ext cx="4223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0</a:t>
                </a:r>
              </a:p>
            </p:txBody>
          </p:sp>
          <p:sp>
            <p:nvSpPr>
              <p:cNvPr id="879" name="Rectangle 194">
                <a:extLst>
                  <a:ext uri="{FF2B5EF4-FFF2-40B4-BE49-F238E27FC236}">
                    <a16:creationId xmlns:a16="http://schemas.microsoft.com/office/drawing/2014/main" id="{A7510242-10C1-6CD8-E00B-AA20BE1D0348}"/>
                  </a:ext>
                </a:extLst>
              </p:cNvPr>
              <p:cNvSpPr>
                <a:spLocks noChangeArrowheads="1"/>
              </p:cNvSpPr>
              <p:nvPr/>
            </p:nvSpPr>
            <p:spPr bwMode="auto">
              <a:xfrm>
                <a:off x="1874519" y="3534633"/>
                <a:ext cx="12670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305</a:t>
                </a:r>
              </a:p>
            </p:txBody>
          </p:sp>
          <p:sp>
            <p:nvSpPr>
              <p:cNvPr id="880" name="Rectangle 195">
                <a:extLst>
                  <a:ext uri="{FF2B5EF4-FFF2-40B4-BE49-F238E27FC236}">
                    <a16:creationId xmlns:a16="http://schemas.microsoft.com/office/drawing/2014/main" id="{C7C7A292-D2F3-CE40-8190-EAF3135C4B40}"/>
                  </a:ext>
                </a:extLst>
              </p:cNvPr>
              <p:cNvSpPr>
                <a:spLocks noChangeArrowheads="1"/>
              </p:cNvSpPr>
              <p:nvPr/>
            </p:nvSpPr>
            <p:spPr bwMode="auto">
              <a:xfrm>
                <a:off x="2938403" y="3534633"/>
                <a:ext cx="12670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120</a:t>
                </a:r>
              </a:p>
            </p:txBody>
          </p:sp>
          <p:sp>
            <p:nvSpPr>
              <p:cNvPr id="881" name="Rectangle 196">
                <a:extLst>
                  <a:ext uri="{FF2B5EF4-FFF2-40B4-BE49-F238E27FC236}">
                    <a16:creationId xmlns:a16="http://schemas.microsoft.com/office/drawing/2014/main" id="{B670CFCC-1A94-A030-1654-9CFB3109C518}"/>
                  </a:ext>
                </a:extLst>
              </p:cNvPr>
              <p:cNvSpPr>
                <a:spLocks noChangeArrowheads="1"/>
              </p:cNvSpPr>
              <p:nvPr/>
            </p:nvSpPr>
            <p:spPr bwMode="auto">
              <a:xfrm>
                <a:off x="2407611" y="3534633"/>
                <a:ext cx="12670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186</a:t>
                </a:r>
              </a:p>
            </p:txBody>
          </p:sp>
          <p:sp>
            <p:nvSpPr>
              <p:cNvPr id="882" name="Rectangle 197">
                <a:extLst>
                  <a:ext uri="{FF2B5EF4-FFF2-40B4-BE49-F238E27FC236}">
                    <a16:creationId xmlns:a16="http://schemas.microsoft.com/office/drawing/2014/main" id="{CC7ACE09-A8B4-51B7-A959-F14C3B2DE403}"/>
                  </a:ext>
                </a:extLst>
              </p:cNvPr>
              <p:cNvSpPr>
                <a:spLocks noChangeArrowheads="1"/>
              </p:cNvSpPr>
              <p:nvPr/>
            </p:nvSpPr>
            <p:spPr bwMode="auto">
              <a:xfrm>
                <a:off x="3491145" y="3534633"/>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63</a:t>
                </a:r>
              </a:p>
            </p:txBody>
          </p:sp>
          <p:sp>
            <p:nvSpPr>
              <p:cNvPr id="883" name="Rectangle 198">
                <a:extLst>
                  <a:ext uri="{FF2B5EF4-FFF2-40B4-BE49-F238E27FC236}">
                    <a16:creationId xmlns:a16="http://schemas.microsoft.com/office/drawing/2014/main" id="{863632E8-5AEC-D47C-24E4-6E5DD92FD0B5}"/>
                  </a:ext>
                </a:extLst>
              </p:cNvPr>
              <p:cNvSpPr>
                <a:spLocks noChangeArrowheads="1"/>
              </p:cNvSpPr>
              <p:nvPr/>
            </p:nvSpPr>
            <p:spPr bwMode="auto">
              <a:xfrm>
                <a:off x="4025609" y="3534633"/>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42</a:t>
                </a:r>
              </a:p>
            </p:txBody>
          </p:sp>
          <p:sp>
            <p:nvSpPr>
              <p:cNvPr id="884" name="Rectangle 199">
                <a:extLst>
                  <a:ext uri="{FF2B5EF4-FFF2-40B4-BE49-F238E27FC236}">
                    <a16:creationId xmlns:a16="http://schemas.microsoft.com/office/drawing/2014/main" id="{C809728A-92A1-A6F6-D3AE-785A9FD24D7A}"/>
                  </a:ext>
                </a:extLst>
              </p:cNvPr>
              <p:cNvSpPr>
                <a:spLocks noChangeArrowheads="1"/>
              </p:cNvSpPr>
              <p:nvPr/>
            </p:nvSpPr>
            <p:spPr bwMode="auto">
              <a:xfrm>
                <a:off x="5092236" y="3534633"/>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14</a:t>
                </a:r>
              </a:p>
            </p:txBody>
          </p:sp>
          <p:sp>
            <p:nvSpPr>
              <p:cNvPr id="885" name="Rectangle 200">
                <a:extLst>
                  <a:ext uri="{FF2B5EF4-FFF2-40B4-BE49-F238E27FC236}">
                    <a16:creationId xmlns:a16="http://schemas.microsoft.com/office/drawing/2014/main" id="{D22D4256-ED76-C0A0-6FE9-931F4036A810}"/>
                  </a:ext>
                </a:extLst>
              </p:cNvPr>
              <p:cNvSpPr>
                <a:spLocks noChangeArrowheads="1"/>
              </p:cNvSpPr>
              <p:nvPr/>
            </p:nvSpPr>
            <p:spPr bwMode="auto">
              <a:xfrm>
                <a:off x="4561349" y="3534633"/>
                <a:ext cx="84470"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19</a:t>
                </a:r>
              </a:p>
            </p:txBody>
          </p:sp>
          <p:sp>
            <p:nvSpPr>
              <p:cNvPr id="886" name="Rectangle 201">
                <a:extLst>
                  <a:ext uri="{FF2B5EF4-FFF2-40B4-BE49-F238E27FC236}">
                    <a16:creationId xmlns:a16="http://schemas.microsoft.com/office/drawing/2014/main" id="{A6846711-52A3-2E43-63E6-7FD632CB32A1}"/>
                  </a:ext>
                </a:extLst>
              </p:cNvPr>
              <p:cNvSpPr>
                <a:spLocks noChangeArrowheads="1"/>
              </p:cNvSpPr>
              <p:nvPr/>
            </p:nvSpPr>
            <p:spPr bwMode="auto">
              <a:xfrm>
                <a:off x="5647085" y="3534633"/>
                <a:ext cx="4223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7</a:t>
                </a:r>
              </a:p>
            </p:txBody>
          </p:sp>
          <p:sp>
            <p:nvSpPr>
              <p:cNvPr id="887" name="Rectangle 202">
                <a:extLst>
                  <a:ext uri="{FF2B5EF4-FFF2-40B4-BE49-F238E27FC236}">
                    <a16:creationId xmlns:a16="http://schemas.microsoft.com/office/drawing/2014/main" id="{C0B9F73F-5A17-DD88-F8B1-3DD16DB08FFA}"/>
                  </a:ext>
                </a:extLst>
              </p:cNvPr>
              <p:cNvSpPr>
                <a:spLocks noChangeArrowheads="1"/>
              </p:cNvSpPr>
              <p:nvPr/>
            </p:nvSpPr>
            <p:spPr bwMode="auto">
              <a:xfrm>
                <a:off x="6177973" y="3534633"/>
                <a:ext cx="4223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0</a:t>
                </a:r>
              </a:p>
            </p:txBody>
          </p:sp>
          <p:sp>
            <p:nvSpPr>
              <p:cNvPr id="888" name="Rectangle 203">
                <a:extLst>
                  <a:ext uri="{FF2B5EF4-FFF2-40B4-BE49-F238E27FC236}">
                    <a16:creationId xmlns:a16="http://schemas.microsoft.com/office/drawing/2014/main" id="{2ADDFEBF-BB66-9937-638C-DD5E64EAA0A6}"/>
                  </a:ext>
                </a:extLst>
              </p:cNvPr>
              <p:cNvSpPr>
                <a:spLocks noChangeArrowheads="1"/>
              </p:cNvSpPr>
              <p:nvPr/>
            </p:nvSpPr>
            <p:spPr bwMode="auto">
              <a:xfrm>
                <a:off x="6710970" y="3534633"/>
                <a:ext cx="42235"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0</a:t>
                </a:r>
              </a:p>
            </p:txBody>
          </p:sp>
          <p:sp>
            <p:nvSpPr>
              <p:cNvPr id="889" name="Rectangle 206">
                <a:extLst>
                  <a:ext uri="{FF2B5EF4-FFF2-40B4-BE49-F238E27FC236}">
                    <a16:creationId xmlns:a16="http://schemas.microsoft.com/office/drawing/2014/main" id="{554E0E81-8ED5-037D-AC59-58970F3456D4}"/>
                  </a:ext>
                </a:extLst>
              </p:cNvPr>
              <p:cNvSpPr>
                <a:spLocks noChangeArrowheads="1"/>
              </p:cNvSpPr>
              <p:nvPr/>
            </p:nvSpPr>
            <p:spPr bwMode="auto">
              <a:xfrm>
                <a:off x="2050043" y="2881039"/>
                <a:ext cx="393553" cy="14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 Censored</a:t>
                </a:r>
              </a:p>
            </p:txBody>
          </p:sp>
        </p:grpSp>
        <p:grpSp>
          <p:nvGrpSpPr>
            <p:cNvPr id="6" name="Group 5">
              <a:extLst>
                <a:ext uri="{FF2B5EF4-FFF2-40B4-BE49-F238E27FC236}">
                  <a16:creationId xmlns:a16="http://schemas.microsoft.com/office/drawing/2014/main" id="{1D64BA99-BFA1-5365-2678-1DB105A859DD}"/>
                </a:ext>
              </a:extLst>
            </p:cNvPr>
            <p:cNvGrpSpPr/>
            <p:nvPr/>
          </p:nvGrpSpPr>
          <p:grpSpPr>
            <a:xfrm>
              <a:off x="1935857" y="748495"/>
              <a:ext cx="4582080" cy="2235896"/>
              <a:chOff x="1935857" y="748495"/>
              <a:chExt cx="4582080" cy="2235896"/>
            </a:xfrm>
          </p:grpSpPr>
          <p:sp>
            <p:nvSpPr>
              <p:cNvPr id="338" name="Line 7">
                <a:extLst>
                  <a:ext uri="{FF2B5EF4-FFF2-40B4-BE49-F238E27FC236}">
                    <a16:creationId xmlns:a16="http://schemas.microsoft.com/office/drawing/2014/main" id="{88834017-F5AA-5D98-F1E6-971D1653CB9F}"/>
                  </a:ext>
                </a:extLst>
              </p:cNvPr>
              <p:cNvSpPr>
                <a:spLocks noChangeShapeType="1"/>
              </p:cNvSpPr>
              <p:nvPr/>
            </p:nvSpPr>
            <p:spPr bwMode="auto">
              <a:xfrm flipV="1">
                <a:off x="6263026" y="2899948"/>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39" name="Line 8">
                <a:extLst>
                  <a:ext uri="{FF2B5EF4-FFF2-40B4-BE49-F238E27FC236}">
                    <a16:creationId xmlns:a16="http://schemas.microsoft.com/office/drawing/2014/main" id="{94E25FD5-46C0-9C53-4738-9AD6EB2FEA1B}"/>
                  </a:ext>
                </a:extLst>
              </p:cNvPr>
              <p:cNvSpPr>
                <a:spLocks noChangeShapeType="1"/>
              </p:cNvSpPr>
              <p:nvPr/>
            </p:nvSpPr>
            <p:spPr bwMode="auto">
              <a:xfrm>
                <a:off x="6212465" y="2940333"/>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40" name="Line 9">
                <a:extLst>
                  <a:ext uri="{FF2B5EF4-FFF2-40B4-BE49-F238E27FC236}">
                    <a16:creationId xmlns:a16="http://schemas.microsoft.com/office/drawing/2014/main" id="{2733D6F9-5A94-D626-22CB-8E7A2C296791}"/>
                  </a:ext>
                </a:extLst>
              </p:cNvPr>
              <p:cNvSpPr>
                <a:spLocks noChangeShapeType="1"/>
              </p:cNvSpPr>
              <p:nvPr/>
            </p:nvSpPr>
            <p:spPr bwMode="auto">
              <a:xfrm flipV="1">
                <a:off x="6467376" y="2899948"/>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41" name="Line 10">
                <a:extLst>
                  <a:ext uri="{FF2B5EF4-FFF2-40B4-BE49-F238E27FC236}">
                    <a16:creationId xmlns:a16="http://schemas.microsoft.com/office/drawing/2014/main" id="{488E4277-A925-C914-60DD-B1E9E4FCA9DF}"/>
                  </a:ext>
                </a:extLst>
              </p:cNvPr>
              <p:cNvSpPr>
                <a:spLocks noChangeShapeType="1"/>
              </p:cNvSpPr>
              <p:nvPr/>
            </p:nvSpPr>
            <p:spPr bwMode="auto">
              <a:xfrm>
                <a:off x="6416815" y="2940333"/>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42" name="Line 11">
                <a:extLst>
                  <a:ext uri="{FF2B5EF4-FFF2-40B4-BE49-F238E27FC236}">
                    <a16:creationId xmlns:a16="http://schemas.microsoft.com/office/drawing/2014/main" id="{9805A90B-594D-6F22-A56F-5AC00CAA2E1E}"/>
                  </a:ext>
                </a:extLst>
              </p:cNvPr>
              <p:cNvSpPr>
                <a:spLocks noChangeShapeType="1"/>
              </p:cNvSpPr>
              <p:nvPr/>
            </p:nvSpPr>
            <p:spPr bwMode="auto">
              <a:xfrm flipV="1">
                <a:off x="5685790" y="2716377"/>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43" name="Line 12">
                <a:extLst>
                  <a:ext uri="{FF2B5EF4-FFF2-40B4-BE49-F238E27FC236}">
                    <a16:creationId xmlns:a16="http://schemas.microsoft.com/office/drawing/2014/main" id="{D636CA1A-84FF-0571-FB29-88D6449652D4}"/>
                  </a:ext>
                </a:extLst>
              </p:cNvPr>
              <p:cNvSpPr>
                <a:spLocks noChangeShapeType="1"/>
              </p:cNvSpPr>
              <p:nvPr/>
            </p:nvSpPr>
            <p:spPr bwMode="auto">
              <a:xfrm>
                <a:off x="5635229" y="2760434"/>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44" name="Line 13">
                <a:extLst>
                  <a:ext uri="{FF2B5EF4-FFF2-40B4-BE49-F238E27FC236}">
                    <a16:creationId xmlns:a16="http://schemas.microsoft.com/office/drawing/2014/main" id="{A59C5E89-C157-EED2-DF88-40B701502149}"/>
                  </a:ext>
                </a:extLst>
              </p:cNvPr>
              <p:cNvSpPr>
                <a:spLocks noChangeShapeType="1"/>
              </p:cNvSpPr>
              <p:nvPr/>
            </p:nvSpPr>
            <p:spPr bwMode="auto">
              <a:xfrm flipV="1">
                <a:off x="5652083" y="2716377"/>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45" name="Line 14">
                <a:extLst>
                  <a:ext uri="{FF2B5EF4-FFF2-40B4-BE49-F238E27FC236}">
                    <a16:creationId xmlns:a16="http://schemas.microsoft.com/office/drawing/2014/main" id="{6C9C2A41-C95D-9D9E-60D7-6A8F8A63FB6D}"/>
                  </a:ext>
                </a:extLst>
              </p:cNvPr>
              <p:cNvSpPr>
                <a:spLocks noChangeShapeType="1"/>
              </p:cNvSpPr>
              <p:nvPr/>
            </p:nvSpPr>
            <p:spPr bwMode="auto">
              <a:xfrm>
                <a:off x="5601522" y="2760434"/>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46" name="Line 15">
                <a:extLst>
                  <a:ext uri="{FF2B5EF4-FFF2-40B4-BE49-F238E27FC236}">
                    <a16:creationId xmlns:a16="http://schemas.microsoft.com/office/drawing/2014/main" id="{0F89D166-2BE9-E479-2AA0-0B10027BF852}"/>
                  </a:ext>
                </a:extLst>
              </p:cNvPr>
              <p:cNvSpPr>
                <a:spLocks noChangeShapeType="1"/>
              </p:cNvSpPr>
              <p:nvPr/>
            </p:nvSpPr>
            <p:spPr bwMode="auto">
              <a:xfrm flipV="1">
                <a:off x="5656296" y="2716377"/>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47" name="Line 16">
                <a:extLst>
                  <a:ext uri="{FF2B5EF4-FFF2-40B4-BE49-F238E27FC236}">
                    <a16:creationId xmlns:a16="http://schemas.microsoft.com/office/drawing/2014/main" id="{C967F3E8-3699-80BD-F65F-4B506740D108}"/>
                  </a:ext>
                </a:extLst>
              </p:cNvPr>
              <p:cNvSpPr>
                <a:spLocks noChangeShapeType="1"/>
              </p:cNvSpPr>
              <p:nvPr/>
            </p:nvSpPr>
            <p:spPr bwMode="auto">
              <a:xfrm>
                <a:off x="5605735" y="2760434"/>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48" name="Line 17">
                <a:extLst>
                  <a:ext uri="{FF2B5EF4-FFF2-40B4-BE49-F238E27FC236}">
                    <a16:creationId xmlns:a16="http://schemas.microsoft.com/office/drawing/2014/main" id="{835C8295-FCB4-FD0E-2BCB-F7782D64BC94}"/>
                  </a:ext>
                </a:extLst>
              </p:cNvPr>
              <p:cNvSpPr>
                <a:spLocks noChangeShapeType="1"/>
              </p:cNvSpPr>
              <p:nvPr/>
            </p:nvSpPr>
            <p:spPr bwMode="auto">
              <a:xfrm flipV="1">
                <a:off x="5626802" y="2690677"/>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51" name="Line 18">
                <a:extLst>
                  <a:ext uri="{FF2B5EF4-FFF2-40B4-BE49-F238E27FC236}">
                    <a16:creationId xmlns:a16="http://schemas.microsoft.com/office/drawing/2014/main" id="{58F5B8E6-6A49-0581-CF66-B09FC205B63D}"/>
                  </a:ext>
                </a:extLst>
              </p:cNvPr>
              <p:cNvSpPr>
                <a:spLocks noChangeShapeType="1"/>
              </p:cNvSpPr>
              <p:nvPr/>
            </p:nvSpPr>
            <p:spPr bwMode="auto">
              <a:xfrm>
                <a:off x="5576242" y="2734734"/>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04" name="Line 19">
                <a:extLst>
                  <a:ext uri="{FF2B5EF4-FFF2-40B4-BE49-F238E27FC236}">
                    <a16:creationId xmlns:a16="http://schemas.microsoft.com/office/drawing/2014/main" id="{0656151F-8E17-7D74-3987-897D25D64CA0}"/>
                  </a:ext>
                </a:extLst>
              </p:cNvPr>
              <p:cNvSpPr>
                <a:spLocks noChangeShapeType="1"/>
              </p:cNvSpPr>
              <p:nvPr/>
            </p:nvSpPr>
            <p:spPr bwMode="auto">
              <a:xfrm flipV="1">
                <a:off x="5245489" y="2580534"/>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05" name="Line 20">
                <a:extLst>
                  <a:ext uri="{FF2B5EF4-FFF2-40B4-BE49-F238E27FC236}">
                    <a16:creationId xmlns:a16="http://schemas.microsoft.com/office/drawing/2014/main" id="{55354BFC-3ABB-A9BB-E5FA-0ACDE33EF5DF}"/>
                  </a:ext>
                </a:extLst>
              </p:cNvPr>
              <p:cNvSpPr>
                <a:spLocks noChangeShapeType="1"/>
              </p:cNvSpPr>
              <p:nvPr/>
            </p:nvSpPr>
            <p:spPr bwMode="auto">
              <a:xfrm>
                <a:off x="5194928" y="2624591"/>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06" name="Line 21">
                <a:extLst>
                  <a:ext uri="{FF2B5EF4-FFF2-40B4-BE49-F238E27FC236}">
                    <a16:creationId xmlns:a16="http://schemas.microsoft.com/office/drawing/2014/main" id="{482C0A7E-7ED4-27E9-43CB-7BACA3AF48DF}"/>
                  </a:ext>
                </a:extLst>
              </p:cNvPr>
              <p:cNvSpPr>
                <a:spLocks noChangeShapeType="1"/>
              </p:cNvSpPr>
              <p:nvPr/>
            </p:nvSpPr>
            <p:spPr bwMode="auto">
              <a:xfrm flipV="1">
                <a:off x="5279196" y="2580534"/>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07" name="Line 22">
                <a:extLst>
                  <a:ext uri="{FF2B5EF4-FFF2-40B4-BE49-F238E27FC236}">
                    <a16:creationId xmlns:a16="http://schemas.microsoft.com/office/drawing/2014/main" id="{0A14827A-130F-3FE3-1C33-F0C0892DBBE4}"/>
                  </a:ext>
                </a:extLst>
              </p:cNvPr>
              <p:cNvSpPr>
                <a:spLocks noChangeShapeType="1"/>
              </p:cNvSpPr>
              <p:nvPr/>
            </p:nvSpPr>
            <p:spPr bwMode="auto">
              <a:xfrm>
                <a:off x="5228635" y="2624591"/>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08" name="Line 23">
                <a:extLst>
                  <a:ext uri="{FF2B5EF4-FFF2-40B4-BE49-F238E27FC236}">
                    <a16:creationId xmlns:a16="http://schemas.microsoft.com/office/drawing/2014/main" id="{B2B04303-FBEA-2043-6275-2D2433A64711}"/>
                  </a:ext>
                </a:extLst>
              </p:cNvPr>
              <p:cNvSpPr>
                <a:spLocks noChangeShapeType="1"/>
              </p:cNvSpPr>
              <p:nvPr/>
            </p:nvSpPr>
            <p:spPr bwMode="auto">
              <a:xfrm flipV="1">
                <a:off x="5270769" y="2580534"/>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09" name="Line 24">
                <a:extLst>
                  <a:ext uri="{FF2B5EF4-FFF2-40B4-BE49-F238E27FC236}">
                    <a16:creationId xmlns:a16="http://schemas.microsoft.com/office/drawing/2014/main" id="{8CEC81DB-5667-5CC4-43C6-F98516E7C1A5}"/>
                  </a:ext>
                </a:extLst>
              </p:cNvPr>
              <p:cNvSpPr>
                <a:spLocks noChangeShapeType="1"/>
              </p:cNvSpPr>
              <p:nvPr/>
            </p:nvSpPr>
            <p:spPr bwMode="auto">
              <a:xfrm>
                <a:off x="5220209" y="2624591"/>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10" name="Line 25">
                <a:extLst>
                  <a:ext uri="{FF2B5EF4-FFF2-40B4-BE49-F238E27FC236}">
                    <a16:creationId xmlns:a16="http://schemas.microsoft.com/office/drawing/2014/main" id="{90BC46EF-B8A6-1BEA-2C18-611BDE996F3A}"/>
                  </a:ext>
                </a:extLst>
              </p:cNvPr>
              <p:cNvSpPr>
                <a:spLocks noChangeShapeType="1"/>
              </p:cNvSpPr>
              <p:nvPr/>
            </p:nvSpPr>
            <p:spPr bwMode="auto">
              <a:xfrm flipV="1">
                <a:off x="5432986" y="2642948"/>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11" name="Line 26">
                <a:extLst>
                  <a:ext uri="{FF2B5EF4-FFF2-40B4-BE49-F238E27FC236}">
                    <a16:creationId xmlns:a16="http://schemas.microsoft.com/office/drawing/2014/main" id="{D4B20E09-7B90-3809-7FEE-76B31429E211}"/>
                  </a:ext>
                </a:extLst>
              </p:cNvPr>
              <p:cNvSpPr>
                <a:spLocks noChangeShapeType="1"/>
              </p:cNvSpPr>
              <p:nvPr/>
            </p:nvSpPr>
            <p:spPr bwMode="auto">
              <a:xfrm>
                <a:off x="5384531" y="2687006"/>
                <a:ext cx="99016"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12" name="Line 27">
                <a:extLst>
                  <a:ext uri="{FF2B5EF4-FFF2-40B4-BE49-F238E27FC236}">
                    <a16:creationId xmlns:a16="http://schemas.microsoft.com/office/drawing/2014/main" id="{E052355C-AB43-C20A-845D-D0B5323B6252}"/>
                  </a:ext>
                </a:extLst>
              </p:cNvPr>
              <p:cNvSpPr>
                <a:spLocks noChangeShapeType="1"/>
              </p:cNvSpPr>
              <p:nvPr/>
            </p:nvSpPr>
            <p:spPr bwMode="auto">
              <a:xfrm flipV="1">
                <a:off x="5085380" y="2565849"/>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13" name="Line 28">
                <a:extLst>
                  <a:ext uri="{FF2B5EF4-FFF2-40B4-BE49-F238E27FC236}">
                    <a16:creationId xmlns:a16="http://schemas.microsoft.com/office/drawing/2014/main" id="{B4C15A26-4D81-FDED-AD11-6F4110CFCB9F}"/>
                  </a:ext>
                </a:extLst>
              </p:cNvPr>
              <p:cNvSpPr>
                <a:spLocks noChangeShapeType="1"/>
              </p:cNvSpPr>
              <p:nvPr/>
            </p:nvSpPr>
            <p:spPr bwMode="auto">
              <a:xfrm>
                <a:off x="5034819" y="2606234"/>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14" name="Line 29">
                <a:extLst>
                  <a:ext uri="{FF2B5EF4-FFF2-40B4-BE49-F238E27FC236}">
                    <a16:creationId xmlns:a16="http://schemas.microsoft.com/office/drawing/2014/main" id="{7588DCF3-86CD-2A78-BE55-13CDAAE3A759}"/>
                  </a:ext>
                </a:extLst>
              </p:cNvPr>
              <p:cNvSpPr>
                <a:spLocks noChangeShapeType="1"/>
              </p:cNvSpPr>
              <p:nvPr/>
            </p:nvSpPr>
            <p:spPr bwMode="auto">
              <a:xfrm flipV="1">
                <a:off x="4950551" y="2490584"/>
                <a:ext cx="0" cy="86279"/>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15" name="Line 30">
                <a:extLst>
                  <a:ext uri="{FF2B5EF4-FFF2-40B4-BE49-F238E27FC236}">
                    <a16:creationId xmlns:a16="http://schemas.microsoft.com/office/drawing/2014/main" id="{D6AF6E8C-DFF6-C934-42B7-ECC644D63982}"/>
                  </a:ext>
                </a:extLst>
              </p:cNvPr>
              <p:cNvSpPr>
                <a:spLocks noChangeShapeType="1"/>
              </p:cNvSpPr>
              <p:nvPr/>
            </p:nvSpPr>
            <p:spPr bwMode="auto">
              <a:xfrm>
                <a:off x="4899990" y="2536477"/>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16" name="Line 31">
                <a:extLst>
                  <a:ext uri="{FF2B5EF4-FFF2-40B4-BE49-F238E27FC236}">
                    <a16:creationId xmlns:a16="http://schemas.microsoft.com/office/drawing/2014/main" id="{E9E899BD-C9FB-D862-C0DB-8B4B4AF3CEF1}"/>
                  </a:ext>
                </a:extLst>
              </p:cNvPr>
              <p:cNvSpPr>
                <a:spLocks noChangeShapeType="1"/>
              </p:cNvSpPr>
              <p:nvPr/>
            </p:nvSpPr>
            <p:spPr bwMode="auto">
              <a:xfrm flipV="1">
                <a:off x="4841003" y="2428170"/>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17" name="Line 32">
                <a:extLst>
                  <a:ext uri="{FF2B5EF4-FFF2-40B4-BE49-F238E27FC236}">
                    <a16:creationId xmlns:a16="http://schemas.microsoft.com/office/drawing/2014/main" id="{92EFFAF4-CF53-C4E4-6F01-E12E5AFC6E9E}"/>
                  </a:ext>
                </a:extLst>
              </p:cNvPr>
              <p:cNvSpPr>
                <a:spLocks noChangeShapeType="1"/>
              </p:cNvSpPr>
              <p:nvPr/>
            </p:nvSpPr>
            <p:spPr bwMode="auto">
              <a:xfrm>
                <a:off x="4790442" y="2468556"/>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18" name="Line 33">
                <a:extLst>
                  <a:ext uri="{FF2B5EF4-FFF2-40B4-BE49-F238E27FC236}">
                    <a16:creationId xmlns:a16="http://schemas.microsoft.com/office/drawing/2014/main" id="{35A60C21-976E-833F-ED50-5FCBDAC4972D}"/>
                  </a:ext>
                </a:extLst>
              </p:cNvPr>
              <p:cNvSpPr>
                <a:spLocks noChangeShapeType="1"/>
              </p:cNvSpPr>
              <p:nvPr/>
            </p:nvSpPr>
            <p:spPr bwMode="auto">
              <a:xfrm flipV="1">
                <a:off x="4845216" y="2428170"/>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19" name="Line 34">
                <a:extLst>
                  <a:ext uri="{FF2B5EF4-FFF2-40B4-BE49-F238E27FC236}">
                    <a16:creationId xmlns:a16="http://schemas.microsoft.com/office/drawing/2014/main" id="{F4B6DC81-C61B-2E69-EE0B-536D4694E33A}"/>
                  </a:ext>
                </a:extLst>
              </p:cNvPr>
              <p:cNvSpPr>
                <a:spLocks noChangeShapeType="1"/>
              </p:cNvSpPr>
              <p:nvPr/>
            </p:nvSpPr>
            <p:spPr bwMode="auto">
              <a:xfrm>
                <a:off x="4798869" y="2468556"/>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20" name="Line 35">
                <a:extLst>
                  <a:ext uri="{FF2B5EF4-FFF2-40B4-BE49-F238E27FC236}">
                    <a16:creationId xmlns:a16="http://schemas.microsoft.com/office/drawing/2014/main" id="{5BFF9363-65F1-CE74-A836-85CAAA8F5A05}"/>
                  </a:ext>
                </a:extLst>
              </p:cNvPr>
              <p:cNvSpPr>
                <a:spLocks noChangeShapeType="1"/>
              </p:cNvSpPr>
              <p:nvPr/>
            </p:nvSpPr>
            <p:spPr bwMode="auto">
              <a:xfrm flipV="1">
                <a:off x="4866283" y="2428170"/>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21" name="Line 36">
                <a:extLst>
                  <a:ext uri="{FF2B5EF4-FFF2-40B4-BE49-F238E27FC236}">
                    <a16:creationId xmlns:a16="http://schemas.microsoft.com/office/drawing/2014/main" id="{AAB6C602-07A8-507D-FB19-A3B4196DFFD5}"/>
                  </a:ext>
                </a:extLst>
              </p:cNvPr>
              <p:cNvSpPr>
                <a:spLocks noChangeShapeType="1"/>
              </p:cNvSpPr>
              <p:nvPr/>
            </p:nvSpPr>
            <p:spPr bwMode="auto">
              <a:xfrm>
                <a:off x="4819936" y="2468556"/>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22" name="Line 37">
                <a:extLst>
                  <a:ext uri="{FF2B5EF4-FFF2-40B4-BE49-F238E27FC236}">
                    <a16:creationId xmlns:a16="http://schemas.microsoft.com/office/drawing/2014/main" id="{2A397E65-5CF7-CFCC-91D4-F46A715BF5FB}"/>
                  </a:ext>
                </a:extLst>
              </p:cNvPr>
              <p:cNvSpPr>
                <a:spLocks noChangeShapeType="1"/>
              </p:cNvSpPr>
              <p:nvPr/>
            </p:nvSpPr>
            <p:spPr bwMode="auto">
              <a:xfrm flipV="1">
                <a:off x="4883137" y="2428170"/>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23" name="Line 38">
                <a:extLst>
                  <a:ext uri="{FF2B5EF4-FFF2-40B4-BE49-F238E27FC236}">
                    <a16:creationId xmlns:a16="http://schemas.microsoft.com/office/drawing/2014/main" id="{C664462A-E5A9-661B-AD03-4CF65B16491D}"/>
                  </a:ext>
                </a:extLst>
              </p:cNvPr>
              <p:cNvSpPr>
                <a:spLocks noChangeShapeType="1"/>
              </p:cNvSpPr>
              <p:nvPr/>
            </p:nvSpPr>
            <p:spPr bwMode="auto">
              <a:xfrm>
                <a:off x="4832576" y="2468556"/>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24" name="Line 39">
                <a:extLst>
                  <a:ext uri="{FF2B5EF4-FFF2-40B4-BE49-F238E27FC236}">
                    <a16:creationId xmlns:a16="http://schemas.microsoft.com/office/drawing/2014/main" id="{4E7E48A7-E00D-56CF-84C0-CD88F28A5322}"/>
                  </a:ext>
                </a:extLst>
              </p:cNvPr>
              <p:cNvSpPr>
                <a:spLocks noChangeShapeType="1"/>
              </p:cNvSpPr>
              <p:nvPr/>
            </p:nvSpPr>
            <p:spPr bwMode="auto">
              <a:xfrm flipV="1">
                <a:off x="4760948" y="2428170"/>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25" name="Line 40">
                <a:extLst>
                  <a:ext uri="{FF2B5EF4-FFF2-40B4-BE49-F238E27FC236}">
                    <a16:creationId xmlns:a16="http://schemas.microsoft.com/office/drawing/2014/main" id="{BDE8014B-03C9-9F58-D399-6B997F5D48DA}"/>
                  </a:ext>
                </a:extLst>
              </p:cNvPr>
              <p:cNvSpPr>
                <a:spLocks noChangeShapeType="1"/>
              </p:cNvSpPr>
              <p:nvPr/>
            </p:nvSpPr>
            <p:spPr bwMode="auto">
              <a:xfrm>
                <a:off x="4710387" y="2468556"/>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26" name="Line 41">
                <a:extLst>
                  <a:ext uri="{FF2B5EF4-FFF2-40B4-BE49-F238E27FC236}">
                    <a16:creationId xmlns:a16="http://schemas.microsoft.com/office/drawing/2014/main" id="{F7EB58C8-0B88-ECF3-54A6-9733A367ADC6}"/>
                  </a:ext>
                </a:extLst>
              </p:cNvPr>
              <p:cNvSpPr>
                <a:spLocks noChangeShapeType="1"/>
              </p:cNvSpPr>
              <p:nvPr/>
            </p:nvSpPr>
            <p:spPr bwMode="auto">
              <a:xfrm flipV="1">
                <a:off x="4655613" y="2395127"/>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27" name="Line 42">
                <a:extLst>
                  <a:ext uri="{FF2B5EF4-FFF2-40B4-BE49-F238E27FC236}">
                    <a16:creationId xmlns:a16="http://schemas.microsoft.com/office/drawing/2014/main" id="{C650113A-F438-6ADC-F26F-A5380F9524C6}"/>
                  </a:ext>
                </a:extLst>
              </p:cNvPr>
              <p:cNvSpPr>
                <a:spLocks noChangeShapeType="1"/>
              </p:cNvSpPr>
              <p:nvPr/>
            </p:nvSpPr>
            <p:spPr bwMode="auto">
              <a:xfrm>
                <a:off x="4609266" y="2435513"/>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28" name="Line 43">
                <a:extLst>
                  <a:ext uri="{FF2B5EF4-FFF2-40B4-BE49-F238E27FC236}">
                    <a16:creationId xmlns:a16="http://schemas.microsoft.com/office/drawing/2014/main" id="{9DF6EDE7-2F89-B79F-6E02-23820EF8717B}"/>
                  </a:ext>
                </a:extLst>
              </p:cNvPr>
              <p:cNvSpPr>
                <a:spLocks noChangeShapeType="1"/>
              </p:cNvSpPr>
              <p:nvPr/>
            </p:nvSpPr>
            <p:spPr bwMode="auto">
              <a:xfrm flipV="1">
                <a:off x="4634546" y="2395127"/>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29" name="Line 44">
                <a:extLst>
                  <a:ext uri="{FF2B5EF4-FFF2-40B4-BE49-F238E27FC236}">
                    <a16:creationId xmlns:a16="http://schemas.microsoft.com/office/drawing/2014/main" id="{58E7655D-22E1-367B-B4D0-F59C00DF93C0}"/>
                  </a:ext>
                </a:extLst>
              </p:cNvPr>
              <p:cNvSpPr>
                <a:spLocks noChangeShapeType="1"/>
              </p:cNvSpPr>
              <p:nvPr/>
            </p:nvSpPr>
            <p:spPr bwMode="auto">
              <a:xfrm>
                <a:off x="4583985" y="2435513"/>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30" name="Line 45">
                <a:extLst>
                  <a:ext uri="{FF2B5EF4-FFF2-40B4-BE49-F238E27FC236}">
                    <a16:creationId xmlns:a16="http://schemas.microsoft.com/office/drawing/2014/main" id="{5B5E689D-F97B-A90D-B1EA-5E7048345B96}"/>
                  </a:ext>
                </a:extLst>
              </p:cNvPr>
              <p:cNvSpPr>
                <a:spLocks noChangeShapeType="1"/>
              </p:cNvSpPr>
              <p:nvPr/>
            </p:nvSpPr>
            <p:spPr bwMode="auto">
              <a:xfrm flipV="1">
                <a:off x="4583985" y="2380442"/>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31" name="Line 46">
                <a:extLst>
                  <a:ext uri="{FF2B5EF4-FFF2-40B4-BE49-F238E27FC236}">
                    <a16:creationId xmlns:a16="http://schemas.microsoft.com/office/drawing/2014/main" id="{BB6B2EFB-B853-91B4-046F-D3C383207CF4}"/>
                  </a:ext>
                </a:extLst>
              </p:cNvPr>
              <p:cNvSpPr>
                <a:spLocks noChangeShapeType="1"/>
              </p:cNvSpPr>
              <p:nvPr/>
            </p:nvSpPr>
            <p:spPr bwMode="auto">
              <a:xfrm>
                <a:off x="4533425" y="2420827"/>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32" name="Line 47">
                <a:extLst>
                  <a:ext uri="{FF2B5EF4-FFF2-40B4-BE49-F238E27FC236}">
                    <a16:creationId xmlns:a16="http://schemas.microsoft.com/office/drawing/2014/main" id="{E3727878-606B-F195-D3C4-A54932D16251}"/>
                  </a:ext>
                </a:extLst>
              </p:cNvPr>
              <p:cNvSpPr>
                <a:spLocks noChangeShapeType="1"/>
              </p:cNvSpPr>
              <p:nvPr/>
            </p:nvSpPr>
            <p:spPr bwMode="auto">
              <a:xfrm flipV="1">
                <a:off x="4537638" y="2380442"/>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33" name="Line 48">
                <a:extLst>
                  <a:ext uri="{FF2B5EF4-FFF2-40B4-BE49-F238E27FC236}">
                    <a16:creationId xmlns:a16="http://schemas.microsoft.com/office/drawing/2014/main" id="{7CF07BA0-BEE5-B763-7F94-A9F5D5EC0F17}"/>
                  </a:ext>
                </a:extLst>
              </p:cNvPr>
              <p:cNvSpPr>
                <a:spLocks noChangeShapeType="1"/>
              </p:cNvSpPr>
              <p:nvPr/>
            </p:nvSpPr>
            <p:spPr bwMode="auto">
              <a:xfrm>
                <a:off x="4491291" y="2420827"/>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34" name="Line 49">
                <a:extLst>
                  <a:ext uri="{FF2B5EF4-FFF2-40B4-BE49-F238E27FC236}">
                    <a16:creationId xmlns:a16="http://schemas.microsoft.com/office/drawing/2014/main" id="{21D08018-9666-03BE-F67B-ECA295AD058A}"/>
                  </a:ext>
                </a:extLst>
              </p:cNvPr>
              <p:cNvSpPr>
                <a:spLocks noChangeShapeType="1"/>
              </p:cNvSpPr>
              <p:nvPr/>
            </p:nvSpPr>
            <p:spPr bwMode="auto">
              <a:xfrm flipV="1">
                <a:off x="4400702" y="2307013"/>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35" name="Line 50">
                <a:extLst>
                  <a:ext uri="{FF2B5EF4-FFF2-40B4-BE49-F238E27FC236}">
                    <a16:creationId xmlns:a16="http://schemas.microsoft.com/office/drawing/2014/main" id="{E074411F-AC04-C5B0-9C0F-8A884649FE39}"/>
                  </a:ext>
                </a:extLst>
              </p:cNvPr>
              <p:cNvSpPr>
                <a:spLocks noChangeShapeType="1"/>
              </p:cNvSpPr>
              <p:nvPr/>
            </p:nvSpPr>
            <p:spPr bwMode="auto">
              <a:xfrm>
                <a:off x="4350141" y="2351070"/>
                <a:ext cx="1032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36" name="Line 51">
                <a:extLst>
                  <a:ext uri="{FF2B5EF4-FFF2-40B4-BE49-F238E27FC236}">
                    <a16:creationId xmlns:a16="http://schemas.microsoft.com/office/drawing/2014/main" id="{FC5FD4D9-B655-A15B-91A1-99A40A0EFEC7}"/>
                  </a:ext>
                </a:extLst>
              </p:cNvPr>
              <p:cNvSpPr>
                <a:spLocks noChangeShapeType="1"/>
              </p:cNvSpPr>
              <p:nvPr/>
            </p:nvSpPr>
            <p:spPr bwMode="auto">
              <a:xfrm flipV="1">
                <a:off x="4265873" y="2307013"/>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37" name="Line 52">
                <a:extLst>
                  <a:ext uri="{FF2B5EF4-FFF2-40B4-BE49-F238E27FC236}">
                    <a16:creationId xmlns:a16="http://schemas.microsoft.com/office/drawing/2014/main" id="{F1E97958-689D-45AC-BF5D-1F4582B62893}"/>
                  </a:ext>
                </a:extLst>
              </p:cNvPr>
              <p:cNvSpPr>
                <a:spLocks noChangeShapeType="1"/>
              </p:cNvSpPr>
              <p:nvPr/>
            </p:nvSpPr>
            <p:spPr bwMode="auto">
              <a:xfrm>
                <a:off x="4215312" y="2351070"/>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38" name="Line 53">
                <a:extLst>
                  <a:ext uri="{FF2B5EF4-FFF2-40B4-BE49-F238E27FC236}">
                    <a16:creationId xmlns:a16="http://schemas.microsoft.com/office/drawing/2014/main" id="{B3E36AFB-830D-3615-72B6-828CC153BB0C}"/>
                  </a:ext>
                </a:extLst>
              </p:cNvPr>
              <p:cNvSpPr>
                <a:spLocks noChangeShapeType="1"/>
              </p:cNvSpPr>
              <p:nvPr/>
            </p:nvSpPr>
            <p:spPr bwMode="auto">
              <a:xfrm flipV="1">
                <a:off x="4261660" y="2307013"/>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39" name="Line 54">
                <a:extLst>
                  <a:ext uri="{FF2B5EF4-FFF2-40B4-BE49-F238E27FC236}">
                    <a16:creationId xmlns:a16="http://schemas.microsoft.com/office/drawing/2014/main" id="{7FBB77E4-BA62-B23E-1C75-B7BAF65078D2}"/>
                  </a:ext>
                </a:extLst>
              </p:cNvPr>
              <p:cNvSpPr>
                <a:spLocks noChangeShapeType="1"/>
              </p:cNvSpPr>
              <p:nvPr/>
            </p:nvSpPr>
            <p:spPr bwMode="auto">
              <a:xfrm>
                <a:off x="4211099" y="2351070"/>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40" name="Line 55">
                <a:extLst>
                  <a:ext uri="{FF2B5EF4-FFF2-40B4-BE49-F238E27FC236}">
                    <a16:creationId xmlns:a16="http://schemas.microsoft.com/office/drawing/2014/main" id="{9452BF30-DFB8-E02F-0A8A-FFA6AA845ECF}"/>
                  </a:ext>
                </a:extLst>
              </p:cNvPr>
              <p:cNvSpPr>
                <a:spLocks noChangeShapeType="1"/>
              </p:cNvSpPr>
              <p:nvPr/>
            </p:nvSpPr>
            <p:spPr bwMode="auto">
              <a:xfrm flipV="1">
                <a:off x="4143685" y="2251942"/>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41" name="Line 56">
                <a:extLst>
                  <a:ext uri="{FF2B5EF4-FFF2-40B4-BE49-F238E27FC236}">
                    <a16:creationId xmlns:a16="http://schemas.microsoft.com/office/drawing/2014/main" id="{47AD5140-B48B-72C5-9F38-090B24FDD92F}"/>
                  </a:ext>
                </a:extLst>
              </p:cNvPr>
              <p:cNvSpPr>
                <a:spLocks noChangeShapeType="1"/>
              </p:cNvSpPr>
              <p:nvPr/>
            </p:nvSpPr>
            <p:spPr bwMode="auto">
              <a:xfrm>
                <a:off x="4097337" y="2295999"/>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42" name="Line 57">
                <a:extLst>
                  <a:ext uri="{FF2B5EF4-FFF2-40B4-BE49-F238E27FC236}">
                    <a16:creationId xmlns:a16="http://schemas.microsoft.com/office/drawing/2014/main" id="{95798B1B-29AF-2705-9AFE-8CC22A7BE955}"/>
                  </a:ext>
                </a:extLst>
              </p:cNvPr>
              <p:cNvSpPr>
                <a:spLocks noChangeShapeType="1"/>
              </p:cNvSpPr>
              <p:nvPr/>
            </p:nvSpPr>
            <p:spPr bwMode="auto">
              <a:xfrm flipV="1">
                <a:off x="4160538" y="2266628"/>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43" name="Line 58">
                <a:extLst>
                  <a:ext uri="{FF2B5EF4-FFF2-40B4-BE49-F238E27FC236}">
                    <a16:creationId xmlns:a16="http://schemas.microsoft.com/office/drawing/2014/main" id="{A3EFFE12-6923-B0BF-1DA5-E99E77F24570}"/>
                  </a:ext>
                </a:extLst>
              </p:cNvPr>
              <p:cNvSpPr>
                <a:spLocks noChangeShapeType="1"/>
              </p:cNvSpPr>
              <p:nvPr/>
            </p:nvSpPr>
            <p:spPr bwMode="auto">
              <a:xfrm>
                <a:off x="4109977" y="2310685"/>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44" name="Line 59">
                <a:extLst>
                  <a:ext uri="{FF2B5EF4-FFF2-40B4-BE49-F238E27FC236}">
                    <a16:creationId xmlns:a16="http://schemas.microsoft.com/office/drawing/2014/main" id="{B07B7AFC-997F-A56E-5F73-757FD1986FB0}"/>
                  </a:ext>
                </a:extLst>
              </p:cNvPr>
              <p:cNvSpPr>
                <a:spLocks noChangeShapeType="1"/>
              </p:cNvSpPr>
              <p:nvPr/>
            </p:nvSpPr>
            <p:spPr bwMode="auto">
              <a:xfrm flipV="1">
                <a:off x="4190032" y="2266628"/>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45" name="Line 60">
                <a:extLst>
                  <a:ext uri="{FF2B5EF4-FFF2-40B4-BE49-F238E27FC236}">
                    <a16:creationId xmlns:a16="http://schemas.microsoft.com/office/drawing/2014/main" id="{6695A0B2-B589-0DD9-E645-2FCE98F38E71}"/>
                  </a:ext>
                </a:extLst>
              </p:cNvPr>
              <p:cNvSpPr>
                <a:spLocks noChangeShapeType="1"/>
              </p:cNvSpPr>
              <p:nvPr/>
            </p:nvSpPr>
            <p:spPr bwMode="auto">
              <a:xfrm>
                <a:off x="4139471" y="2310685"/>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46" name="Line 61">
                <a:extLst>
                  <a:ext uri="{FF2B5EF4-FFF2-40B4-BE49-F238E27FC236}">
                    <a16:creationId xmlns:a16="http://schemas.microsoft.com/office/drawing/2014/main" id="{5EA55C38-1070-7822-787B-1765795A18E6}"/>
                  </a:ext>
                </a:extLst>
              </p:cNvPr>
              <p:cNvSpPr>
                <a:spLocks noChangeShapeType="1"/>
              </p:cNvSpPr>
              <p:nvPr/>
            </p:nvSpPr>
            <p:spPr bwMode="auto">
              <a:xfrm flipV="1">
                <a:off x="4131044" y="2237256"/>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47" name="Line 62">
                <a:extLst>
                  <a:ext uri="{FF2B5EF4-FFF2-40B4-BE49-F238E27FC236}">
                    <a16:creationId xmlns:a16="http://schemas.microsoft.com/office/drawing/2014/main" id="{3F780FC8-21CE-27AA-3BA2-7E98051773BD}"/>
                  </a:ext>
                </a:extLst>
              </p:cNvPr>
              <p:cNvSpPr>
                <a:spLocks noChangeShapeType="1"/>
              </p:cNvSpPr>
              <p:nvPr/>
            </p:nvSpPr>
            <p:spPr bwMode="auto">
              <a:xfrm>
                <a:off x="4080484" y="2277642"/>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48" name="Line 63">
                <a:extLst>
                  <a:ext uri="{FF2B5EF4-FFF2-40B4-BE49-F238E27FC236}">
                    <a16:creationId xmlns:a16="http://schemas.microsoft.com/office/drawing/2014/main" id="{15C9FD9C-1234-4994-2F9D-AEB3CB7EB8F0}"/>
                  </a:ext>
                </a:extLst>
              </p:cNvPr>
              <p:cNvSpPr>
                <a:spLocks noChangeShapeType="1"/>
              </p:cNvSpPr>
              <p:nvPr/>
            </p:nvSpPr>
            <p:spPr bwMode="auto">
              <a:xfrm flipV="1">
                <a:off x="4101551" y="2215228"/>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49" name="Line 64">
                <a:extLst>
                  <a:ext uri="{FF2B5EF4-FFF2-40B4-BE49-F238E27FC236}">
                    <a16:creationId xmlns:a16="http://schemas.microsoft.com/office/drawing/2014/main" id="{52C131CB-137A-16AA-306D-813D426E002E}"/>
                  </a:ext>
                </a:extLst>
              </p:cNvPr>
              <p:cNvSpPr>
                <a:spLocks noChangeShapeType="1"/>
              </p:cNvSpPr>
              <p:nvPr/>
            </p:nvSpPr>
            <p:spPr bwMode="auto">
              <a:xfrm>
                <a:off x="4055203" y="2255613"/>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50" name="Line 65">
                <a:extLst>
                  <a:ext uri="{FF2B5EF4-FFF2-40B4-BE49-F238E27FC236}">
                    <a16:creationId xmlns:a16="http://schemas.microsoft.com/office/drawing/2014/main" id="{D899E263-0A81-1B7D-92C0-22D04772CED5}"/>
                  </a:ext>
                </a:extLst>
              </p:cNvPr>
              <p:cNvSpPr>
                <a:spLocks noChangeShapeType="1"/>
              </p:cNvSpPr>
              <p:nvPr/>
            </p:nvSpPr>
            <p:spPr bwMode="auto">
              <a:xfrm flipV="1">
                <a:off x="4038350" y="2196871"/>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51" name="Line 66">
                <a:extLst>
                  <a:ext uri="{FF2B5EF4-FFF2-40B4-BE49-F238E27FC236}">
                    <a16:creationId xmlns:a16="http://schemas.microsoft.com/office/drawing/2014/main" id="{8B91B6AC-E3C0-846D-D04A-A9C053EE63D8}"/>
                  </a:ext>
                </a:extLst>
              </p:cNvPr>
              <p:cNvSpPr>
                <a:spLocks noChangeShapeType="1"/>
              </p:cNvSpPr>
              <p:nvPr/>
            </p:nvSpPr>
            <p:spPr bwMode="auto">
              <a:xfrm>
                <a:off x="3992002" y="2240928"/>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52" name="Line 67">
                <a:extLst>
                  <a:ext uri="{FF2B5EF4-FFF2-40B4-BE49-F238E27FC236}">
                    <a16:creationId xmlns:a16="http://schemas.microsoft.com/office/drawing/2014/main" id="{CC4D8779-208E-6DB7-87A6-240C8C4C4785}"/>
                  </a:ext>
                </a:extLst>
              </p:cNvPr>
              <p:cNvSpPr>
                <a:spLocks noChangeShapeType="1"/>
              </p:cNvSpPr>
              <p:nvPr/>
            </p:nvSpPr>
            <p:spPr bwMode="auto">
              <a:xfrm flipV="1">
                <a:off x="4034136" y="2196871"/>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53" name="Line 68">
                <a:extLst>
                  <a:ext uri="{FF2B5EF4-FFF2-40B4-BE49-F238E27FC236}">
                    <a16:creationId xmlns:a16="http://schemas.microsoft.com/office/drawing/2014/main" id="{A8D26CEB-9827-124E-B1A5-23C6CFED8CDD}"/>
                  </a:ext>
                </a:extLst>
              </p:cNvPr>
              <p:cNvSpPr>
                <a:spLocks noChangeShapeType="1"/>
              </p:cNvSpPr>
              <p:nvPr/>
            </p:nvSpPr>
            <p:spPr bwMode="auto">
              <a:xfrm>
                <a:off x="3983575" y="2240928"/>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54" name="Line 69">
                <a:extLst>
                  <a:ext uri="{FF2B5EF4-FFF2-40B4-BE49-F238E27FC236}">
                    <a16:creationId xmlns:a16="http://schemas.microsoft.com/office/drawing/2014/main" id="{58BA9DFF-AE34-93D2-BD38-E52012F5AEEB}"/>
                  </a:ext>
                </a:extLst>
              </p:cNvPr>
              <p:cNvSpPr>
                <a:spLocks noChangeShapeType="1"/>
              </p:cNvSpPr>
              <p:nvPr/>
            </p:nvSpPr>
            <p:spPr bwMode="auto">
              <a:xfrm flipV="1">
                <a:off x="4013069" y="2196871"/>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55" name="Line 70">
                <a:extLst>
                  <a:ext uri="{FF2B5EF4-FFF2-40B4-BE49-F238E27FC236}">
                    <a16:creationId xmlns:a16="http://schemas.microsoft.com/office/drawing/2014/main" id="{2EB5C2F9-13E8-3A75-FE37-59AAB1600CA8}"/>
                  </a:ext>
                </a:extLst>
              </p:cNvPr>
              <p:cNvSpPr>
                <a:spLocks noChangeShapeType="1"/>
              </p:cNvSpPr>
              <p:nvPr/>
            </p:nvSpPr>
            <p:spPr bwMode="auto">
              <a:xfrm>
                <a:off x="3962508" y="2240928"/>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56" name="Line 71">
                <a:extLst>
                  <a:ext uri="{FF2B5EF4-FFF2-40B4-BE49-F238E27FC236}">
                    <a16:creationId xmlns:a16="http://schemas.microsoft.com/office/drawing/2014/main" id="{C1A036C0-9902-A5CB-EAEB-8891159C61B8}"/>
                  </a:ext>
                </a:extLst>
              </p:cNvPr>
              <p:cNvSpPr>
                <a:spLocks noChangeShapeType="1"/>
              </p:cNvSpPr>
              <p:nvPr/>
            </p:nvSpPr>
            <p:spPr bwMode="auto">
              <a:xfrm flipV="1">
                <a:off x="3421086" y="1989435"/>
                <a:ext cx="0" cy="86279"/>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57" name="Line 72">
                <a:extLst>
                  <a:ext uri="{FF2B5EF4-FFF2-40B4-BE49-F238E27FC236}">
                    <a16:creationId xmlns:a16="http://schemas.microsoft.com/office/drawing/2014/main" id="{688B5DE8-9152-D99A-5DA7-5633E9E50F30}"/>
                  </a:ext>
                </a:extLst>
              </p:cNvPr>
              <p:cNvSpPr>
                <a:spLocks noChangeShapeType="1"/>
              </p:cNvSpPr>
              <p:nvPr/>
            </p:nvSpPr>
            <p:spPr bwMode="auto">
              <a:xfrm>
                <a:off x="3370525" y="2031657"/>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58" name="Line 73">
                <a:extLst>
                  <a:ext uri="{FF2B5EF4-FFF2-40B4-BE49-F238E27FC236}">
                    <a16:creationId xmlns:a16="http://schemas.microsoft.com/office/drawing/2014/main" id="{5134006A-F0AB-C5D4-B006-D0AD5434433C}"/>
                  </a:ext>
                </a:extLst>
              </p:cNvPr>
              <p:cNvSpPr>
                <a:spLocks noChangeShapeType="1"/>
              </p:cNvSpPr>
              <p:nvPr/>
            </p:nvSpPr>
            <p:spPr bwMode="auto">
              <a:xfrm flipV="1">
                <a:off x="3442153" y="2005957"/>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59" name="Line 74">
                <a:extLst>
                  <a:ext uri="{FF2B5EF4-FFF2-40B4-BE49-F238E27FC236}">
                    <a16:creationId xmlns:a16="http://schemas.microsoft.com/office/drawing/2014/main" id="{79201192-DE02-0436-F90F-0832608A998A}"/>
                  </a:ext>
                </a:extLst>
              </p:cNvPr>
              <p:cNvSpPr>
                <a:spLocks noChangeShapeType="1"/>
              </p:cNvSpPr>
              <p:nvPr/>
            </p:nvSpPr>
            <p:spPr bwMode="auto">
              <a:xfrm>
                <a:off x="3391592" y="2050014"/>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60" name="Line 75">
                <a:extLst>
                  <a:ext uri="{FF2B5EF4-FFF2-40B4-BE49-F238E27FC236}">
                    <a16:creationId xmlns:a16="http://schemas.microsoft.com/office/drawing/2014/main" id="{4E9B3E0B-CC1C-40D1-5AA0-52248CEEB289}"/>
                  </a:ext>
                </a:extLst>
              </p:cNvPr>
              <p:cNvSpPr>
                <a:spLocks noChangeShapeType="1"/>
              </p:cNvSpPr>
              <p:nvPr/>
            </p:nvSpPr>
            <p:spPr bwMode="auto">
              <a:xfrm flipV="1">
                <a:off x="3475860" y="2039000"/>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61" name="Line 76">
                <a:extLst>
                  <a:ext uri="{FF2B5EF4-FFF2-40B4-BE49-F238E27FC236}">
                    <a16:creationId xmlns:a16="http://schemas.microsoft.com/office/drawing/2014/main" id="{8806E040-8637-D45B-8DFA-97481BF9B053}"/>
                  </a:ext>
                </a:extLst>
              </p:cNvPr>
              <p:cNvSpPr>
                <a:spLocks noChangeShapeType="1"/>
              </p:cNvSpPr>
              <p:nvPr/>
            </p:nvSpPr>
            <p:spPr bwMode="auto">
              <a:xfrm>
                <a:off x="3425299" y="2083057"/>
                <a:ext cx="103229"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62" name="Line 77">
                <a:extLst>
                  <a:ext uri="{FF2B5EF4-FFF2-40B4-BE49-F238E27FC236}">
                    <a16:creationId xmlns:a16="http://schemas.microsoft.com/office/drawing/2014/main" id="{751795C8-4776-12DD-C7C6-658D09F12F01}"/>
                  </a:ext>
                </a:extLst>
              </p:cNvPr>
              <p:cNvSpPr>
                <a:spLocks noChangeShapeType="1"/>
              </p:cNvSpPr>
              <p:nvPr/>
            </p:nvSpPr>
            <p:spPr bwMode="auto">
              <a:xfrm flipV="1">
                <a:off x="3484287" y="2053685"/>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63" name="Line 78">
                <a:extLst>
                  <a:ext uri="{FF2B5EF4-FFF2-40B4-BE49-F238E27FC236}">
                    <a16:creationId xmlns:a16="http://schemas.microsoft.com/office/drawing/2014/main" id="{C1F7312F-BCFB-0CEA-DF5F-E66B39420EA9}"/>
                  </a:ext>
                </a:extLst>
              </p:cNvPr>
              <p:cNvSpPr>
                <a:spLocks noChangeShapeType="1"/>
              </p:cNvSpPr>
              <p:nvPr/>
            </p:nvSpPr>
            <p:spPr bwMode="auto">
              <a:xfrm>
                <a:off x="3433726" y="2097742"/>
                <a:ext cx="99016"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64" name="Line 79">
                <a:extLst>
                  <a:ext uri="{FF2B5EF4-FFF2-40B4-BE49-F238E27FC236}">
                    <a16:creationId xmlns:a16="http://schemas.microsoft.com/office/drawing/2014/main" id="{1FCD694E-63F3-6E4B-1052-0020FD0D759F}"/>
                  </a:ext>
                </a:extLst>
              </p:cNvPr>
              <p:cNvSpPr>
                <a:spLocks noChangeShapeType="1"/>
              </p:cNvSpPr>
              <p:nvPr/>
            </p:nvSpPr>
            <p:spPr bwMode="auto">
              <a:xfrm flipV="1">
                <a:off x="3528528" y="2061028"/>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65" name="Line 80">
                <a:extLst>
                  <a:ext uri="{FF2B5EF4-FFF2-40B4-BE49-F238E27FC236}">
                    <a16:creationId xmlns:a16="http://schemas.microsoft.com/office/drawing/2014/main" id="{96F4EB11-E4B2-0987-5F4E-DBA7838CFD3F}"/>
                  </a:ext>
                </a:extLst>
              </p:cNvPr>
              <p:cNvSpPr>
                <a:spLocks noChangeShapeType="1"/>
              </p:cNvSpPr>
              <p:nvPr/>
            </p:nvSpPr>
            <p:spPr bwMode="auto">
              <a:xfrm>
                <a:off x="3475860" y="2105085"/>
                <a:ext cx="99016"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66" name="Line 81">
                <a:extLst>
                  <a:ext uri="{FF2B5EF4-FFF2-40B4-BE49-F238E27FC236}">
                    <a16:creationId xmlns:a16="http://schemas.microsoft.com/office/drawing/2014/main" id="{C14A92F5-03E0-A046-1640-01D1EDA0F47D}"/>
                  </a:ext>
                </a:extLst>
              </p:cNvPr>
              <p:cNvSpPr>
                <a:spLocks noChangeShapeType="1"/>
              </p:cNvSpPr>
              <p:nvPr/>
            </p:nvSpPr>
            <p:spPr bwMode="auto">
              <a:xfrm flipV="1">
                <a:off x="3722345" y="2061028"/>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67" name="Line 82">
                <a:extLst>
                  <a:ext uri="{FF2B5EF4-FFF2-40B4-BE49-F238E27FC236}">
                    <a16:creationId xmlns:a16="http://schemas.microsoft.com/office/drawing/2014/main" id="{0FFA291C-9FF0-E294-6D09-B7DE9612AE77}"/>
                  </a:ext>
                </a:extLst>
              </p:cNvPr>
              <p:cNvSpPr>
                <a:spLocks noChangeShapeType="1"/>
              </p:cNvSpPr>
              <p:nvPr/>
            </p:nvSpPr>
            <p:spPr bwMode="auto">
              <a:xfrm>
                <a:off x="3675997" y="2105085"/>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68" name="Line 83">
                <a:extLst>
                  <a:ext uri="{FF2B5EF4-FFF2-40B4-BE49-F238E27FC236}">
                    <a16:creationId xmlns:a16="http://schemas.microsoft.com/office/drawing/2014/main" id="{DE2EA6B5-7110-706D-A345-D04A9970E5FD}"/>
                  </a:ext>
                </a:extLst>
              </p:cNvPr>
              <p:cNvSpPr>
                <a:spLocks noChangeShapeType="1"/>
              </p:cNvSpPr>
              <p:nvPr/>
            </p:nvSpPr>
            <p:spPr bwMode="auto">
              <a:xfrm flipV="1">
                <a:off x="3739198" y="2061028"/>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69" name="Line 84">
                <a:extLst>
                  <a:ext uri="{FF2B5EF4-FFF2-40B4-BE49-F238E27FC236}">
                    <a16:creationId xmlns:a16="http://schemas.microsoft.com/office/drawing/2014/main" id="{242904C2-CC48-7B03-D78B-FC253A7A8054}"/>
                  </a:ext>
                </a:extLst>
              </p:cNvPr>
              <p:cNvSpPr>
                <a:spLocks noChangeShapeType="1"/>
              </p:cNvSpPr>
              <p:nvPr/>
            </p:nvSpPr>
            <p:spPr bwMode="auto">
              <a:xfrm>
                <a:off x="3688637" y="2105085"/>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70" name="Line 85">
                <a:extLst>
                  <a:ext uri="{FF2B5EF4-FFF2-40B4-BE49-F238E27FC236}">
                    <a16:creationId xmlns:a16="http://schemas.microsoft.com/office/drawing/2014/main" id="{047D2D96-D50A-FFD1-F7F3-78578BE9BE0E}"/>
                  </a:ext>
                </a:extLst>
              </p:cNvPr>
              <p:cNvSpPr>
                <a:spLocks noChangeShapeType="1"/>
              </p:cNvSpPr>
              <p:nvPr/>
            </p:nvSpPr>
            <p:spPr bwMode="auto">
              <a:xfrm flipV="1">
                <a:off x="3760265" y="2086728"/>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71" name="Line 86">
                <a:extLst>
                  <a:ext uri="{FF2B5EF4-FFF2-40B4-BE49-F238E27FC236}">
                    <a16:creationId xmlns:a16="http://schemas.microsoft.com/office/drawing/2014/main" id="{390B50A6-0894-EDE0-F5C4-1F1F08943AC3}"/>
                  </a:ext>
                </a:extLst>
              </p:cNvPr>
              <p:cNvSpPr>
                <a:spLocks noChangeShapeType="1"/>
              </p:cNvSpPr>
              <p:nvPr/>
            </p:nvSpPr>
            <p:spPr bwMode="auto">
              <a:xfrm>
                <a:off x="3709704" y="2130785"/>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72" name="Line 87">
                <a:extLst>
                  <a:ext uri="{FF2B5EF4-FFF2-40B4-BE49-F238E27FC236}">
                    <a16:creationId xmlns:a16="http://schemas.microsoft.com/office/drawing/2014/main" id="{3E9726F3-48BC-DC40-9D4D-77D16DEDC3EC}"/>
                  </a:ext>
                </a:extLst>
              </p:cNvPr>
              <p:cNvSpPr>
                <a:spLocks noChangeShapeType="1"/>
              </p:cNvSpPr>
              <p:nvPr/>
            </p:nvSpPr>
            <p:spPr bwMode="auto">
              <a:xfrm flipV="1">
                <a:off x="3785546" y="2134457"/>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73" name="Line 88">
                <a:extLst>
                  <a:ext uri="{FF2B5EF4-FFF2-40B4-BE49-F238E27FC236}">
                    <a16:creationId xmlns:a16="http://schemas.microsoft.com/office/drawing/2014/main" id="{FBE2770F-0673-8668-D862-4D209240D7CB}"/>
                  </a:ext>
                </a:extLst>
              </p:cNvPr>
              <p:cNvSpPr>
                <a:spLocks noChangeShapeType="1"/>
              </p:cNvSpPr>
              <p:nvPr/>
            </p:nvSpPr>
            <p:spPr bwMode="auto">
              <a:xfrm>
                <a:off x="3739198" y="2174842"/>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74" name="Line 89">
                <a:extLst>
                  <a:ext uri="{FF2B5EF4-FFF2-40B4-BE49-F238E27FC236}">
                    <a16:creationId xmlns:a16="http://schemas.microsoft.com/office/drawing/2014/main" id="{269E179C-23D9-4E75-ABE6-2854ABC4B331}"/>
                  </a:ext>
                </a:extLst>
              </p:cNvPr>
              <p:cNvSpPr>
                <a:spLocks noChangeShapeType="1"/>
              </p:cNvSpPr>
              <p:nvPr/>
            </p:nvSpPr>
            <p:spPr bwMode="auto">
              <a:xfrm flipV="1">
                <a:off x="3920374" y="2196871"/>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75" name="Line 90">
                <a:extLst>
                  <a:ext uri="{FF2B5EF4-FFF2-40B4-BE49-F238E27FC236}">
                    <a16:creationId xmlns:a16="http://schemas.microsoft.com/office/drawing/2014/main" id="{9A6918ED-B089-1104-770F-20A6DA96E930}"/>
                  </a:ext>
                </a:extLst>
              </p:cNvPr>
              <p:cNvSpPr>
                <a:spLocks noChangeShapeType="1"/>
              </p:cNvSpPr>
              <p:nvPr/>
            </p:nvSpPr>
            <p:spPr bwMode="auto">
              <a:xfrm>
                <a:off x="3869814" y="2240928"/>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76" name="Line 91">
                <a:extLst>
                  <a:ext uri="{FF2B5EF4-FFF2-40B4-BE49-F238E27FC236}">
                    <a16:creationId xmlns:a16="http://schemas.microsoft.com/office/drawing/2014/main" id="{804F7C1A-E07A-040E-E56A-A13BE2AF6CC1}"/>
                  </a:ext>
                </a:extLst>
              </p:cNvPr>
              <p:cNvSpPr>
                <a:spLocks noChangeShapeType="1"/>
              </p:cNvSpPr>
              <p:nvPr/>
            </p:nvSpPr>
            <p:spPr bwMode="auto">
              <a:xfrm flipV="1">
                <a:off x="2987106" y="1636979"/>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77" name="Line 92">
                <a:extLst>
                  <a:ext uri="{FF2B5EF4-FFF2-40B4-BE49-F238E27FC236}">
                    <a16:creationId xmlns:a16="http://schemas.microsoft.com/office/drawing/2014/main" id="{0CF48A03-9D86-912D-2DB2-1A01A187BDAC}"/>
                  </a:ext>
                </a:extLst>
              </p:cNvPr>
              <p:cNvSpPr>
                <a:spLocks noChangeShapeType="1"/>
              </p:cNvSpPr>
              <p:nvPr/>
            </p:nvSpPr>
            <p:spPr bwMode="auto">
              <a:xfrm>
                <a:off x="2940758" y="1681036"/>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78" name="Line 93">
                <a:extLst>
                  <a:ext uri="{FF2B5EF4-FFF2-40B4-BE49-F238E27FC236}">
                    <a16:creationId xmlns:a16="http://schemas.microsoft.com/office/drawing/2014/main" id="{12D85559-C6D1-54FF-89D2-C01F4A6E0B1F}"/>
                  </a:ext>
                </a:extLst>
              </p:cNvPr>
              <p:cNvSpPr>
                <a:spLocks noChangeShapeType="1"/>
              </p:cNvSpPr>
              <p:nvPr/>
            </p:nvSpPr>
            <p:spPr bwMode="auto">
              <a:xfrm flipV="1">
                <a:off x="2995533" y="1662679"/>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79" name="Line 94">
                <a:extLst>
                  <a:ext uri="{FF2B5EF4-FFF2-40B4-BE49-F238E27FC236}">
                    <a16:creationId xmlns:a16="http://schemas.microsoft.com/office/drawing/2014/main" id="{591CA4F8-4919-AC61-095A-FF023BEA1967}"/>
                  </a:ext>
                </a:extLst>
              </p:cNvPr>
              <p:cNvSpPr>
                <a:spLocks noChangeShapeType="1"/>
              </p:cNvSpPr>
              <p:nvPr/>
            </p:nvSpPr>
            <p:spPr bwMode="auto">
              <a:xfrm>
                <a:off x="2949185" y="1703064"/>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80" name="Line 95">
                <a:extLst>
                  <a:ext uri="{FF2B5EF4-FFF2-40B4-BE49-F238E27FC236}">
                    <a16:creationId xmlns:a16="http://schemas.microsoft.com/office/drawing/2014/main" id="{9F02C3EC-6A5A-AD2D-CC6E-A302A40B9B8B}"/>
                  </a:ext>
                </a:extLst>
              </p:cNvPr>
              <p:cNvSpPr>
                <a:spLocks noChangeShapeType="1"/>
              </p:cNvSpPr>
              <p:nvPr/>
            </p:nvSpPr>
            <p:spPr bwMode="auto">
              <a:xfrm flipV="1">
                <a:off x="3012386" y="1670022"/>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81" name="Line 96">
                <a:extLst>
                  <a:ext uri="{FF2B5EF4-FFF2-40B4-BE49-F238E27FC236}">
                    <a16:creationId xmlns:a16="http://schemas.microsoft.com/office/drawing/2014/main" id="{72C1CE9F-A91A-D11C-4A9F-61EA526E5530}"/>
                  </a:ext>
                </a:extLst>
              </p:cNvPr>
              <p:cNvSpPr>
                <a:spLocks noChangeShapeType="1"/>
              </p:cNvSpPr>
              <p:nvPr/>
            </p:nvSpPr>
            <p:spPr bwMode="auto">
              <a:xfrm>
                <a:off x="2961825" y="1714079"/>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82" name="Line 97">
                <a:extLst>
                  <a:ext uri="{FF2B5EF4-FFF2-40B4-BE49-F238E27FC236}">
                    <a16:creationId xmlns:a16="http://schemas.microsoft.com/office/drawing/2014/main" id="{F686F68E-B7DE-E87D-1CC5-9BDE8DB4E6CA}"/>
                  </a:ext>
                </a:extLst>
              </p:cNvPr>
              <p:cNvSpPr>
                <a:spLocks noChangeShapeType="1"/>
              </p:cNvSpPr>
              <p:nvPr/>
            </p:nvSpPr>
            <p:spPr bwMode="auto">
              <a:xfrm flipV="1">
                <a:off x="3020813" y="1670022"/>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83" name="Line 98">
                <a:extLst>
                  <a:ext uri="{FF2B5EF4-FFF2-40B4-BE49-F238E27FC236}">
                    <a16:creationId xmlns:a16="http://schemas.microsoft.com/office/drawing/2014/main" id="{964911B1-D5D5-620D-C98B-BAD1ECA4302F}"/>
                  </a:ext>
                </a:extLst>
              </p:cNvPr>
              <p:cNvSpPr>
                <a:spLocks noChangeShapeType="1"/>
              </p:cNvSpPr>
              <p:nvPr/>
            </p:nvSpPr>
            <p:spPr bwMode="auto">
              <a:xfrm>
                <a:off x="2970252" y="1714079"/>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84" name="Line 99">
                <a:extLst>
                  <a:ext uri="{FF2B5EF4-FFF2-40B4-BE49-F238E27FC236}">
                    <a16:creationId xmlns:a16="http://schemas.microsoft.com/office/drawing/2014/main" id="{3C258FA2-7D12-A5AF-7C96-C7BF8D676F7E}"/>
                  </a:ext>
                </a:extLst>
              </p:cNvPr>
              <p:cNvSpPr>
                <a:spLocks noChangeShapeType="1"/>
              </p:cNvSpPr>
              <p:nvPr/>
            </p:nvSpPr>
            <p:spPr bwMode="auto">
              <a:xfrm flipV="1">
                <a:off x="3025026" y="1670022"/>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85" name="Line 100">
                <a:extLst>
                  <a:ext uri="{FF2B5EF4-FFF2-40B4-BE49-F238E27FC236}">
                    <a16:creationId xmlns:a16="http://schemas.microsoft.com/office/drawing/2014/main" id="{4DE48541-9F28-27C8-3146-CAAB26D7F816}"/>
                  </a:ext>
                </a:extLst>
              </p:cNvPr>
              <p:cNvSpPr>
                <a:spLocks noChangeShapeType="1"/>
              </p:cNvSpPr>
              <p:nvPr/>
            </p:nvSpPr>
            <p:spPr bwMode="auto">
              <a:xfrm>
                <a:off x="2974466" y="1714079"/>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86" name="Line 101">
                <a:extLst>
                  <a:ext uri="{FF2B5EF4-FFF2-40B4-BE49-F238E27FC236}">
                    <a16:creationId xmlns:a16="http://schemas.microsoft.com/office/drawing/2014/main" id="{9A12A97F-0E6E-F49A-161D-34A1DC509D33}"/>
                  </a:ext>
                </a:extLst>
              </p:cNvPr>
              <p:cNvSpPr>
                <a:spLocks noChangeShapeType="1"/>
              </p:cNvSpPr>
              <p:nvPr/>
            </p:nvSpPr>
            <p:spPr bwMode="auto">
              <a:xfrm flipV="1">
                <a:off x="3046093" y="1677365"/>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87" name="Line 102">
                <a:extLst>
                  <a:ext uri="{FF2B5EF4-FFF2-40B4-BE49-F238E27FC236}">
                    <a16:creationId xmlns:a16="http://schemas.microsoft.com/office/drawing/2014/main" id="{D48975F8-6194-71B7-1D68-8681A4AD1A2A}"/>
                  </a:ext>
                </a:extLst>
              </p:cNvPr>
              <p:cNvSpPr>
                <a:spLocks noChangeShapeType="1"/>
              </p:cNvSpPr>
              <p:nvPr/>
            </p:nvSpPr>
            <p:spPr bwMode="auto">
              <a:xfrm>
                <a:off x="2995533" y="1721422"/>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88" name="Line 103">
                <a:extLst>
                  <a:ext uri="{FF2B5EF4-FFF2-40B4-BE49-F238E27FC236}">
                    <a16:creationId xmlns:a16="http://schemas.microsoft.com/office/drawing/2014/main" id="{E142F8AA-FEDA-2870-DE25-DF58B7D24E40}"/>
                  </a:ext>
                </a:extLst>
              </p:cNvPr>
              <p:cNvSpPr>
                <a:spLocks noChangeShapeType="1"/>
              </p:cNvSpPr>
              <p:nvPr/>
            </p:nvSpPr>
            <p:spPr bwMode="auto">
              <a:xfrm flipV="1">
                <a:off x="3054520" y="1750793"/>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89" name="Line 104">
                <a:extLst>
                  <a:ext uri="{FF2B5EF4-FFF2-40B4-BE49-F238E27FC236}">
                    <a16:creationId xmlns:a16="http://schemas.microsoft.com/office/drawing/2014/main" id="{28244461-D2F0-07D8-F5F8-AF9B138F5654}"/>
                  </a:ext>
                </a:extLst>
              </p:cNvPr>
              <p:cNvSpPr>
                <a:spLocks noChangeShapeType="1"/>
              </p:cNvSpPr>
              <p:nvPr/>
            </p:nvSpPr>
            <p:spPr bwMode="auto">
              <a:xfrm>
                <a:off x="3003959" y="1791178"/>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90" name="Line 105">
                <a:extLst>
                  <a:ext uri="{FF2B5EF4-FFF2-40B4-BE49-F238E27FC236}">
                    <a16:creationId xmlns:a16="http://schemas.microsoft.com/office/drawing/2014/main" id="{7FBA8074-206F-5C56-5BE5-3D3DE2795C5D}"/>
                  </a:ext>
                </a:extLst>
              </p:cNvPr>
              <p:cNvSpPr>
                <a:spLocks noChangeShapeType="1"/>
              </p:cNvSpPr>
              <p:nvPr/>
            </p:nvSpPr>
            <p:spPr bwMode="auto">
              <a:xfrm flipV="1">
                <a:off x="3062947" y="1772821"/>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91" name="Line 106">
                <a:extLst>
                  <a:ext uri="{FF2B5EF4-FFF2-40B4-BE49-F238E27FC236}">
                    <a16:creationId xmlns:a16="http://schemas.microsoft.com/office/drawing/2014/main" id="{679A1250-171C-CE74-31CF-FF9D16A03FA9}"/>
                  </a:ext>
                </a:extLst>
              </p:cNvPr>
              <p:cNvSpPr>
                <a:spLocks noChangeShapeType="1"/>
              </p:cNvSpPr>
              <p:nvPr/>
            </p:nvSpPr>
            <p:spPr bwMode="auto">
              <a:xfrm>
                <a:off x="3012386" y="1816878"/>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92" name="Line 107">
                <a:extLst>
                  <a:ext uri="{FF2B5EF4-FFF2-40B4-BE49-F238E27FC236}">
                    <a16:creationId xmlns:a16="http://schemas.microsoft.com/office/drawing/2014/main" id="{154C5D92-2A01-C514-1039-8F0170F86C0E}"/>
                  </a:ext>
                </a:extLst>
              </p:cNvPr>
              <p:cNvSpPr>
                <a:spLocks noChangeShapeType="1"/>
              </p:cNvSpPr>
              <p:nvPr/>
            </p:nvSpPr>
            <p:spPr bwMode="auto">
              <a:xfrm flipV="1">
                <a:off x="3079801" y="1820550"/>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93" name="Line 108">
                <a:extLst>
                  <a:ext uri="{FF2B5EF4-FFF2-40B4-BE49-F238E27FC236}">
                    <a16:creationId xmlns:a16="http://schemas.microsoft.com/office/drawing/2014/main" id="{21F86C52-FD7E-5F6C-3282-3022694DB77B}"/>
                  </a:ext>
                </a:extLst>
              </p:cNvPr>
              <p:cNvSpPr>
                <a:spLocks noChangeShapeType="1"/>
              </p:cNvSpPr>
              <p:nvPr/>
            </p:nvSpPr>
            <p:spPr bwMode="auto">
              <a:xfrm>
                <a:off x="3033453" y="1864607"/>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94" name="Line 109">
                <a:extLst>
                  <a:ext uri="{FF2B5EF4-FFF2-40B4-BE49-F238E27FC236}">
                    <a16:creationId xmlns:a16="http://schemas.microsoft.com/office/drawing/2014/main" id="{7218CD87-9B9F-3187-6B16-A945730F9779}"/>
                  </a:ext>
                </a:extLst>
              </p:cNvPr>
              <p:cNvSpPr>
                <a:spLocks noChangeShapeType="1"/>
              </p:cNvSpPr>
              <p:nvPr/>
            </p:nvSpPr>
            <p:spPr bwMode="auto">
              <a:xfrm flipV="1">
                <a:off x="3138788" y="1875621"/>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95" name="Line 110">
                <a:extLst>
                  <a:ext uri="{FF2B5EF4-FFF2-40B4-BE49-F238E27FC236}">
                    <a16:creationId xmlns:a16="http://schemas.microsoft.com/office/drawing/2014/main" id="{1B24450F-7EB8-18BD-B0CC-575F0CF7FB5C}"/>
                  </a:ext>
                </a:extLst>
              </p:cNvPr>
              <p:cNvSpPr>
                <a:spLocks noChangeShapeType="1"/>
              </p:cNvSpPr>
              <p:nvPr/>
            </p:nvSpPr>
            <p:spPr bwMode="auto">
              <a:xfrm>
                <a:off x="3088227" y="1919678"/>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96" name="Line 111">
                <a:extLst>
                  <a:ext uri="{FF2B5EF4-FFF2-40B4-BE49-F238E27FC236}">
                    <a16:creationId xmlns:a16="http://schemas.microsoft.com/office/drawing/2014/main" id="{74344C72-ED50-26C7-8CE1-7838C33B468D}"/>
                  </a:ext>
                </a:extLst>
              </p:cNvPr>
              <p:cNvSpPr>
                <a:spLocks noChangeShapeType="1"/>
              </p:cNvSpPr>
              <p:nvPr/>
            </p:nvSpPr>
            <p:spPr bwMode="auto">
              <a:xfrm flipV="1">
                <a:off x="3164069" y="1882964"/>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97" name="Line 112">
                <a:extLst>
                  <a:ext uri="{FF2B5EF4-FFF2-40B4-BE49-F238E27FC236}">
                    <a16:creationId xmlns:a16="http://schemas.microsoft.com/office/drawing/2014/main" id="{732CE1B8-4653-FB40-9BB1-848BBB4F95A5}"/>
                  </a:ext>
                </a:extLst>
              </p:cNvPr>
              <p:cNvSpPr>
                <a:spLocks noChangeShapeType="1"/>
              </p:cNvSpPr>
              <p:nvPr/>
            </p:nvSpPr>
            <p:spPr bwMode="auto">
              <a:xfrm>
                <a:off x="3117721" y="1927021"/>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98" name="Line 113">
                <a:extLst>
                  <a:ext uri="{FF2B5EF4-FFF2-40B4-BE49-F238E27FC236}">
                    <a16:creationId xmlns:a16="http://schemas.microsoft.com/office/drawing/2014/main" id="{D46436BB-345B-A8A1-67AD-AD90AAB4AA3B}"/>
                  </a:ext>
                </a:extLst>
              </p:cNvPr>
              <p:cNvSpPr>
                <a:spLocks noChangeShapeType="1"/>
              </p:cNvSpPr>
              <p:nvPr/>
            </p:nvSpPr>
            <p:spPr bwMode="auto">
              <a:xfrm flipV="1">
                <a:off x="3311538" y="1934364"/>
                <a:ext cx="0" cy="86279"/>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99" name="Line 114">
                <a:extLst>
                  <a:ext uri="{FF2B5EF4-FFF2-40B4-BE49-F238E27FC236}">
                    <a16:creationId xmlns:a16="http://schemas.microsoft.com/office/drawing/2014/main" id="{66729D09-7A5C-CA14-C1A9-B6BCAC8E7483}"/>
                  </a:ext>
                </a:extLst>
              </p:cNvPr>
              <p:cNvSpPr>
                <a:spLocks noChangeShapeType="1"/>
              </p:cNvSpPr>
              <p:nvPr/>
            </p:nvSpPr>
            <p:spPr bwMode="auto">
              <a:xfrm>
                <a:off x="3265190" y="1974749"/>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00" name="Line 115">
                <a:extLst>
                  <a:ext uri="{FF2B5EF4-FFF2-40B4-BE49-F238E27FC236}">
                    <a16:creationId xmlns:a16="http://schemas.microsoft.com/office/drawing/2014/main" id="{2788C7D5-2A55-284B-0722-D33909E7AE80}"/>
                  </a:ext>
                </a:extLst>
              </p:cNvPr>
              <p:cNvSpPr>
                <a:spLocks noChangeShapeType="1"/>
              </p:cNvSpPr>
              <p:nvPr/>
            </p:nvSpPr>
            <p:spPr bwMode="auto">
              <a:xfrm flipV="1">
                <a:off x="2805930" y="1600265"/>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01" name="Line 116">
                <a:extLst>
                  <a:ext uri="{FF2B5EF4-FFF2-40B4-BE49-F238E27FC236}">
                    <a16:creationId xmlns:a16="http://schemas.microsoft.com/office/drawing/2014/main" id="{F196702C-A510-F2EA-6976-F2FAD234E401}"/>
                  </a:ext>
                </a:extLst>
              </p:cNvPr>
              <p:cNvSpPr>
                <a:spLocks noChangeShapeType="1"/>
              </p:cNvSpPr>
              <p:nvPr/>
            </p:nvSpPr>
            <p:spPr bwMode="auto">
              <a:xfrm>
                <a:off x="2755369" y="1640650"/>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02" name="Line 117">
                <a:extLst>
                  <a:ext uri="{FF2B5EF4-FFF2-40B4-BE49-F238E27FC236}">
                    <a16:creationId xmlns:a16="http://schemas.microsoft.com/office/drawing/2014/main" id="{ACF90D5D-357E-81A9-60FE-FEC618F097F3}"/>
                  </a:ext>
                </a:extLst>
              </p:cNvPr>
              <p:cNvSpPr>
                <a:spLocks noChangeShapeType="1"/>
              </p:cNvSpPr>
              <p:nvPr/>
            </p:nvSpPr>
            <p:spPr bwMode="auto">
              <a:xfrm flipV="1">
                <a:off x="2692168" y="1486451"/>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03" name="Line 118">
                <a:extLst>
                  <a:ext uri="{FF2B5EF4-FFF2-40B4-BE49-F238E27FC236}">
                    <a16:creationId xmlns:a16="http://schemas.microsoft.com/office/drawing/2014/main" id="{321CFE0B-A06B-5F53-AFBB-1A36AF8950E1}"/>
                  </a:ext>
                </a:extLst>
              </p:cNvPr>
              <p:cNvSpPr>
                <a:spLocks noChangeShapeType="1"/>
              </p:cNvSpPr>
              <p:nvPr/>
            </p:nvSpPr>
            <p:spPr bwMode="auto">
              <a:xfrm>
                <a:off x="2645820" y="1530508"/>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04" name="Line 119">
                <a:extLst>
                  <a:ext uri="{FF2B5EF4-FFF2-40B4-BE49-F238E27FC236}">
                    <a16:creationId xmlns:a16="http://schemas.microsoft.com/office/drawing/2014/main" id="{6B2D325E-D340-B473-883D-780DA03DC43C}"/>
                  </a:ext>
                </a:extLst>
              </p:cNvPr>
              <p:cNvSpPr>
                <a:spLocks noChangeShapeType="1"/>
              </p:cNvSpPr>
              <p:nvPr/>
            </p:nvSpPr>
            <p:spPr bwMode="auto">
              <a:xfrm flipV="1">
                <a:off x="2645820" y="1341430"/>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05" name="Line 120">
                <a:extLst>
                  <a:ext uri="{FF2B5EF4-FFF2-40B4-BE49-F238E27FC236}">
                    <a16:creationId xmlns:a16="http://schemas.microsoft.com/office/drawing/2014/main" id="{C9C4F309-37DB-50BB-BA02-CD4FC33F0AED}"/>
                  </a:ext>
                </a:extLst>
              </p:cNvPr>
              <p:cNvSpPr>
                <a:spLocks noChangeShapeType="1"/>
              </p:cNvSpPr>
              <p:nvPr/>
            </p:nvSpPr>
            <p:spPr bwMode="auto">
              <a:xfrm>
                <a:off x="2595260" y="1385487"/>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06" name="Line 121">
                <a:extLst>
                  <a:ext uri="{FF2B5EF4-FFF2-40B4-BE49-F238E27FC236}">
                    <a16:creationId xmlns:a16="http://schemas.microsoft.com/office/drawing/2014/main" id="{A9F95329-FB0B-B813-D214-4C9E9C3EFF56}"/>
                  </a:ext>
                </a:extLst>
              </p:cNvPr>
              <p:cNvSpPr>
                <a:spLocks noChangeShapeType="1"/>
              </p:cNvSpPr>
              <p:nvPr/>
            </p:nvSpPr>
            <p:spPr bwMode="auto">
              <a:xfrm flipV="1">
                <a:off x="2390909" y="1150517"/>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07" name="Line 122">
                <a:extLst>
                  <a:ext uri="{FF2B5EF4-FFF2-40B4-BE49-F238E27FC236}">
                    <a16:creationId xmlns:a16="http://schemas.microsoft.com/office/drawing/2014/main" id="{1CDD5B7F-A21E-FB9D-09BB-F64296CC7198}"/>
                  </a:ext>
                </a:extLst>
              </p:cNvPr>
              <p:cNvSpPr>
                <a:spLocks noChangeShapeType="1"/>
              </p:cNvSpPr>
              <p:nvPr/>
            </p:nvSpPr>
            <p:spPr bwMode="auto">
              <a:xfrm>
                <a:off x="2340348" y="1194574"/>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08" name="Line 123">
                <a:extLst>
                  <a:ext uri="{FF2B5EF4-FFF2-40B4-BE49-F238E27FC236}">
                    <a16:creationId xmlns:a16="http://schemas.microsoft.com/office/drawing/2014/main" id="{01F7409F-1A70-5E5D-D27B-55D1365D8199}"/>
                  </a:ext>
                </a:extLst>
              </p:cNvPr>
              <p:cNvSpPr>
                <a:spLocks noChangeShapeType="1"/>
              </p:cNvSpPr>
              <p:nvPr/>
            </p:nvSpPr>
            <p:spPr bwMode="auto">
              <a:xfrm flipV="1">
                <a:off x="2344562" y="1121145"/>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09" name="Line 124">
                <a:extLst>
                  <a:ext uri="{FF2B5EF4-FFF2-40B4-BE49-F238E27FC236}">
                    <a16:creationId xmlns:a16="http://schemas.microsoft.com/office/drawing/2014/main" id="{FFA6CFC8-F6E6-3670-8A44-068232126004}"/>
                  </a:ext>
                </a:extLst>
              </p:cNvPr>
              <p:cNvSpPr>
                <a:spLocks noChangeShapeType="1"/>
              </p:cNvSpPr>
              <p:nvPr/>
            </p:nvSpPr>
            <p:spPr bwMode="auto">
              <a:xfrm>
                <a:off x="2294001" y="1161531"/>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10" name="Line 125">
                <a:extLst>
                  <a:ext uri="{FF2B5EF4-FFF2-40B4-BE49-F238E27FC236}">
                    <a16:creationId xmlns:a16="http://schemas.microsoft.com/office/drawing/2014/main" id="{3175C706-17A9-B8B4-7310-F2C89988EF87}"/>
                  </a:ext>
                </a:extLst>
              </p:cNvPr>
              <p:cNvSpPr>
                <a:spLocks noChangeShapeType="1"/>
              </p:cNvSpPr>
              <p:nvPr/>
            </p:nvSpPr>
            <p:spPr bwMode="auto">
              <a:xfrm flipV="1">
                <a:off x="2277147" y="902695"/>
                <a:ext cx="0" cy="86279"/>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11" name="Line 126">
                <a:extLst>
                  <a:ext uri="{FF2B5EF4-FFF2-40B4-BE49-F238E27FC236}">
                    <a16:creationId xmlns:a16="http://schemas.microsoft.com/office/drawing/2014/main" id="{6521FE63-B142-20B8-4C95-2C63E1CD2AA6}"/>
                  </a:ext>
                </a:extLst>
              </p:cNvPr>
              <p:cNvSpPr>
                <a:spLocks noChangeShapeType="1"/>
              </p:cNvSpPr>
              <p:nvPr/>
            </p:nvSpPr>
            <p:spPr bwMode="auto">
              <a:xfrm>
                <a:off x="2226587" y="943081"/>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12" name="Line 127">
                <a:extLst>
                  <a:ext uri="{FF2B5EF4-FFF2-40B4-BE49-F238E27FC236}">
                    <a16:creationId xmlns:a16="http://schemas.microsoft.com/office/drawing/2014/main" id="{D58036A9-4491-2190-250F-048FA38B0410}"/>
                  </a:ext>
                </a:extLst>
              </p:cNvPr>
              <p:cNvSpPr>
                <a:spLocks noChangeShapeType="1"/>
              </p:cNvSpPr>
              <p:nvPr/>
            </p:nvSpPr>
            <p:spPr bwMode="auto">
              <a:xfrm flipV="1">
                <a:off x="2184453" y="766853"/>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13" name="Line 128">
                <a:extLst>
                  <a:ext uri="{FF2B5EF4-FFF2-40B4-BE49-F238E27FC236}">
                    <a16:creationId xmlns:a16="http://schemas.microsoft.com/office/drawing/2014/main" id="{C1A7FB1D-6334-C7CA-3485-4C3E34D90EFF}"/>
                  </a:ext>
                </a:extLst>
              </p:cNvPr>
              <p:cNvSpPr>
                <a:spLocks noChangeShapeType="1"/>
              </p:cNvSpPr>
              <p:nvPr/>
            </p:nvSpPr>
            <p:spPr bwMode="auto">
              <a:xfrm>
                <a:off x="2133892" y="810910"/>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14" name="Line 129">
                <a:extLst>
                  <a:ext uri="{FF2B5EF4-FFF2-40B4-BE49-F238E27FC236}">
                    <a16:creationId xmlns:a16="http://schemas.microsoft.com/office/drawing/2014/main" id="{E0911431-041E-2FFF-11B5-D45B3E2B2342}"/>
                  </a:ext>
                </a:extLst>
              </p:cNvPr>
              <p:cNvSpPr>
                <a:spLocks noChangeShapeType="1"/>
              </p:cNvSpPr>
              <p:nvPr/>
            </p:nvSpPr>
            <p:spPr bwMode="auto">
              <a:xfrm flipV="1">
                <a:off x="2294001" y="943081"/>
                <a:ext cx="0" cy="86279"/>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15" name="Line 130">
                <a:extLst>
                  <a:ext uri="{FF2B5EF4-FFF2-40B4-BE49-F238E27FC236}">
                    <a16:creationId xmlns:a16="http://schemas.microsoft.com/office/drawing/2014/main" id="{7B30FDA3-9E4A-F3CE-FE29-3452F351C11E}"/>
                  </a:ext>
                </a:extLst>
              </p:cNvPr>
              <p:cNvSpPr>
                <a:spLocks noChangeShapeType="1"/>
              </p:cNvSpPr>
              <p:nvPr/>
            </p:nvSpPr>
            <p:spPr bwMode="auto">
              <a:xfrm>
                <a:off x="2243440" y="988974"/>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16" name="Line 131">
                <a:extLst>
                  <a:ext uri="{FF2B5EF4-FFF2-40B4-BE49-F238E27FC236}">
                    <a16:creationId xmlns:a16="http://schemas.microsoft.com/office/drawing/2014/main" id="{6B4BD667-48A1-2646-61FE-7722E3E76822}"/>
                  </a:ext>
                </a:extLst>
              </p:cNvPr>
              <p:cNvSpPr>
                <a:spLocks noChangeShapeType="1"/>
              </p:cNvSpPr>
              <p:nvPr/>
            </p:nvSpPr>
            <p:spPr bwMode="auto">
              <a:xfrm flipV="1">
                <a:off x="2298214" y="959603"/>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17" name="Line 132">
                <a:extLst>
                  <a:ext uri="{FF2B5EF4-FFF2-40B4-BE49-F238E27FC236}">
                    <a16:creationId xmlns:a16="http://schemas.microsoft.com/office/drawing/2014/main" id="{682B035A-F5B7-D8AB-5F9A-08389921A6E9}"/>
                  </a:ext>
                </a:extLst>
              </p:cNvPr>
              <p:cNvSpPr>
                <a:spLocks noChangeShapeType="1"/>
              </p:cNvSpPr>
              <p:nvPr/>
            </p:nvSpPr>
            <p:spPr bwMode="auto">
              <a:xfrm>
                <a:off x="2247654" y="1003660"/>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18" name="Line 133">
                <a:extLst>
                  <a:ext uri="{FF2B5EF4-FFF2-40B4-BE49-F238E27FC236}">
                    <a16:creationId xmlns:a16="http://schemas.microsoft.com/office/drawing/2014/main" id="{97541865-DCD0-711A-E78E-5C6169B76FA4}"/>
                  </a:ext>
                </a:extLst>
              </p:cNvPr>
              <p:cNvSpPr>
                <a:spLocks noChangeShapeType="1"/>
              </p:cNvSpPr>
              <p:nvPr/>
            </p:nvSpPr>
            <p:spPr bwMode="auto">
              <a:xfrm flipV="1">
                <a:off x="2319281" y="1040374"/>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19" name="Line 134">
                <a:extLst>
                  <a:ext uri="{FF2B5EF4-FFF2-40B4-BE49-F238E27FC236}">
                    <a16:creationId xmlns:a16="http://schemas.microsoft.com/office/drawing/2014/main" id="{E8D774AF-424C-BFDD-C4C6-D0DBF0C75073}"/>
                  </a:ext>
                </a:extLst>
              </p:cNvPr>
              <p:cNvSpPr>
                <a:spLocks noChangeShapeType="1"/>
              </p:cNvSpPr>
              <p:nvPr/>
            </p:nvSpPr>
            <p:spPr bwMode="auto">
              <a:xfrm>
                <a:off x="2268721" y="1084431"/>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20" name="Line 135">
                <a:extLst>
                  <a:ext uri="{FF2B5EF4-FFF2-40B4-BE49-F238E27FC236}">
                    <a16:creationId xmlns:a16="http://schemas.microsoft.com/office/drawing/2014/main" id="{D78F0A4C-BF9A-F17A-A095-1D00D08BF039}"/>
                  </a:ext>
                </a:extLst>
              </p:cNvPr>
              <p:cNvSpPr>
                <a:spLocks noChangeShapeType="1"/>
              </p:cNvSpPr>
              <p:nvPr/>
            </p:nvSpPr>
            <p:spPr bwMode="auto">
              <a:xfrm flipV="1">
                <a:off x="2331922" y="1088103"/>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21" name="Line 136">
                <a:extLst>
                  <a:ext uri="{FF2B5EF4-FFF2-40B4-BE49-F238E27FC236}">
                    <a16:creationId xmlns:a16="http://schemas.microsoft.com/office/drawing/2014/main" id="{61BAB9D0-F96C-D160-B470-B2FC23141AA4}"/>
                  </a:ext>
                </a:extLst>
              </p:cNvPr>
              <p:cNvSpPr>
                <a:spLocks noChangeShapeType="1"/>
              </p:cNvSpPr>
              <p:nvPr/>
            </p:nvSpPr>
            <p:spPr bwMode="auto">
              <a:xfrm>
                <a:off x="2281361" y="1132160"/>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22" name="Line 137">
                <a:extLst>
                  <a:ext uri="{FF2B5EF4-FFF2-40B4-BE49-F238E27FC236}">
                    <a16:creationId xmlns:a16="http://schemas.microsoft.com/office/drawing/2014/main" id="{88E7C744-665D-DFCF-D74C-6DCCB3261F0D}"/>
                  </a:ext>
                </a:extLst>
              </p:cNvPr>
              <p:cNvSpPr>
                <a:spLocks noChangeShapeType="1"/>
              </p:cNvSpPr>
              <p:nvPr/>
            </p:nvSpPr>
            <p:spPr bwMode="auto">
              <a:xfrm flipV="1">
                <a:off x="2327708" y="1069746"/>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23" name="Line 138">
                <a:extLst>
                  <a:ext uri="{FF2B5EF4-FFF2-40B4-BE49-F238E27FC236}">
                    <a16:creationId xmlns:a16="http://schemas.microsoft.com/office/drawing/2014/main" id="{930C79D8-FC58-5C92-7769-5998C03496F8}"/>
                  </a:ext>
                </a:extLst>
              </p:cNvPr>
              <p:cNvSpPr>
                <a:spLocks noChangeShapeType="1"/>
              </p:cNvSpPr>
              <p:nvPr/>
            </p:nvSpPr>
            <p:spPr bwMode="auto">
              <a:xfrm>
                <a:off x="2277147" y="1113803"/>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24" name="Line 139">
                <a:extLst>
                  <a:ext uri="{FF2B5EF4-FFF2-40B4-BE49-F238E27FC236}">
                    <a16:creationId xmlns:a16="http://schemas.microsoft.com/office/drawing/2014/main" id="{FDB34600-10FF-1127-D054-4727ADBF3123}"/>
                  </a:ext>
                </a:extLst>
              </p:cNvPr>
              <p:cNvSpPr>
                <a:spLocks noChangeShapeType="1"/>
              </p:cNvSpPr>
              <p:nvPr/>
            </p:nvSpPr>
            <p:spPr bwMode="auto">
              <a:xfrm flipV="1">
                <a:off x="2860704" y="1607608"/>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25" name="Line 140">
                <a:extLst>
                  <a:ext uri="{FF2B5EF4-FFF2-40B4-BE49-F238E27FC236}">
                    <a16:creationId xmlns:a16="http://schemas.microsoft.com/office/drawing/2014/main" id="{F276238D-7EBB-10E8-8FE5-ACC7700A3552}"/>
                  </a:ext>
                </a:extLst>
              </p:cNvPr>
              <p:cNvSpPr>
                <a:spLocks noChangeShapeType="1"/>
              </p:cNvSpPr>
              <p:nvPr/>
            </p:nvSpPr>
            <p:spPr bwMode="auto">
              <a:xfrm>
                <a:off x="2814356" y="1651665"/>
                <a:ext cx="9690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26" name="Line 141">
                <a:extLst>
                  <a:ext uri="{FF2B5EF4-FFF2-40B4-BE49-F238E27FC236}">
                    <a16:creationId xmlns:a16="http://schemas.microsoft.com/office/drawing/2014/main" id="{F04DCBDB-C2A1-9DB9-F981-E61C4B8A5D18}"/>
                  </a:ext>
                </a:extLst>
              </p:cNvPr>
              <p:cNvSpPr>
                <a:spLocks noChangeShapeType="1"/>
              </p:cNvSpPr>
              <p:nvPr/>
            </p:nvSpPr>
            <p:spPr bwMode="auto">
              <a:xfrm flipV="1">
                <a:off x="5812192" y="2749420"/>
                <a:ext cx="0" cy="8444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27" name="Line 142">
                <a:extLst>
                  <a:ext uri="{FF2B5EF4-FFF2-40B4-BE49-F238E27FC236}">
                    <a16:creationId xmlns:a16="http://schemas.microsoft.com/office/drawing/2014/main" id="{83D08C9B-06C5-7E88-615B-A9D222EC631A}"/>
                  </a:ext>
                </a:extLst>
              </p:cNvPr>
              <p:cNvSpPr>
                <a:spLocks noChangeShapeType="1"/>
              </p:cNvSpPr>
              <p:nvPr/>
            </p:nvSpPr>
            <p:spPr bwMode="auto">
              <a:xfrm>
                <a:off x="5761631" y="2789805"/>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28" name="Line 143">
                <a:extLst>
                  <a:ext uri="{FF2B5EF4-FFF2-40B4-BE49-F238E27FC236}">
                    <a16:creationId xmlns:a16="http://schemas.microsoft.com/office/drawing/2014/main" id="{80D0267E-F60F-50CD-37B8-2DC778B3AEFB}"/>
                  </a:ext>
                </a:extLst>
              </p:cNvPr>
              <p:cNvSpPr>
                <a:spLocks noChangeShapeType="1"/>
              </p:cNvSpPr>
              <p:nvPr/>
            </p:nvSpPr>
            <p:spPr bwMode="auto">
              <a:xfrm flipV="1">
                <a:off x="5938594" y="2786134"/>
                <a:ext cx="0" cy="88114"/>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29" name="Line 144">
                <a:extLst>
                  <a:ext uri="{FF2B5EF4-FFF2-40B4-BE49-F238E27FC236}">
                    <a16:creationId xmlns:a16="http://schemas.microsoft.com/office/drawing/2014/main" id="{75B26213-E405-D60C-129A-AA5BBFF679CA}"/>
                  </a:ext>
                </a:extLst>
              </p:cNvPr>
              <p:cNvSpPr>
                <a:spLocks noChangeShapeType="1"/>
              </p:cNvSpPr>
              <p:nvPr/>
            </p:nvSpPr>
            <p:spPr bwMode="auto">
              <a:xfrm>
                <a:off x="5888033" y="2830191"/>
                <a:ext cx="101122"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830" name="Freeform 208">
                <a:extLst>
                  <a:ext uri="{FF2B5EF4-FFF2-40B4-BE49-F238E27FC236}">
                    <a16:creationId xmlns:a16="http://schemas.microsoft.com/office/drawing/2014/main" id="{8F6C216A-3E0C-D687-48AE-EF85C4989E47}"/>
                  </a:ext>
                </a:extLst>
              </p:cNvPr>
              <p:cNvSpPr>
                <a:spLocks/>
              </p:cNvSpPr>
              <p:nvPr/>
            </p:nvSpPr>
            <p:spPr bwMode="auto">
              <a:xfrm>
                <a:off x="1935857" y="748495"/>
                <a:ext cx="4531511" cy="2191836"/>
              </a:xfrm>
              <a:custGeom>
                <a:avLst/>
                <a:gdLst>
                  <a:gd name="T0" fmla="*/ 956 w 1073"/>
                  <a:gd name="T1" fmla="*/ 580 h 595"/>
                  <a:gd name="T2" fmla="*/ 906 w 1073"/>
                  <a:gd name="T3" fmla="*/ 554 h 595"/>
                  <a:gd name="T4" fmla="*/ 863 w 1073"/>
                  <a:gd name="T5" fmla="*/ 539 h 595"/>
                  <a:gd name="T6" fmla="*/ 826 w 1073"/>
                  <a:gd name="T7" fmla="*/ 526 h 595"/>
                  <a:gd name="T8" fmla="*/ 792 w 1073"/>
                  <a:gd name="T9" fmla="*/ 514 h 595"/>
                  <a:gd name="T10" fmla="*/ 746 w 1073"/>
                  <a:gd name="T11" fmla="*/ 504 h 595"/>
                  <a:gd name="T12" fmla="*/ 731 w 1073"/>
                  <a:gd name="T13" fmla="*/ 495 h 595"/>
                  <a:gd name="T14" fmla="*/ 712 w 1073"/>
                  <a:gd name="T15" fmla="*/ 485 h 595"/>
                  <a:gd name="T16" fmla="*/ 702 w 1073"/>
                  <a:gd name="T17" fmla="*/ 471 h 595"/>
                  <a:gd name="T18" fmla="*/ 659 w 1073"/>
                  <a:gd name="T19" fmla="*/ 463 h 595"/>
                  <a:gd name="T20" fmla="*/ 611 w 1073"/>
                  <a:gd name="T21" fmla="*/ 454 h 595"/>
                  <a:gd name="T22" fmla="*/ 603 w 1073"/>
                  <a:gd name="T23" fmla="*/ 448 h 595"/>
                  <a:gd name="T24" fmla="*/ 540 w 1073"/>
                  <a:gd name="T25" fmla="*/ 435 h 595"/>
                  <a:gd name="T26" fmla="*/ 535 w 1073"/>
                  <a:gd name="T27" fmla="*/ 429 h 595"/>
                  <a:gd name="T28" fmla="*/ 523 w 1073"/>
                  <a:gd name="T29" fmla="*/ 422 h 595"/>
                  <a:gd name="T30" fmla="*/ 516 w 1073"/>
                  <a:gd name="T31" fmla="*/ 415 h 595"/>
                  <a:gd name="T32" fmla="*/ 511 w 1073"/>
                  <a:gd name="T33" fmla="*/ 409 h 595"/>
                  <a:gd name="T34" fmla="*/ 468 w 1073"/>
                  <a:gd name="T35" fmla="*/ 405 h 595"/>
                  <a:gd name="T36" fmla="*/ 452 w 1073"/>
                  <a:gd name="T37" fmla="*/ 398 h 595"/>
                  <a:gd name="T38" fmla="*/ 438 w 1073"/>
                  <a:gd name="T39" fmla="*/ 389 h 595"/>
                  <a:gd name="T40" fmla="*/ 430 w 1073"/>
                  <a:gd name="T41" fmla="*/ 375 h 595"/>
                  <a:gd name="T42" fmla="*/ 377 w 1073"/>
                  <a:gd name="T43" fmla="*/ 368 h 595"/>
                  <a:gd name="T44" fmla="*/ 363 w 1073"/>
                  <a:gd name="T45" fmla="*/ 362 h 595"/>
                  <a:gd name="T46" fmla="*/ 357 w 1073"/>
                  <a:gd name="T47" fmla="*/ 354 h 595"/>
                  <a:gd name="T48" fmla="*/ 348 w 1073"/>
                  <a:gd name="T49" fmla="*/ 347 h 595"/>
                  <a:gd name="T50" fmla="*/ 343 w 1073"/>
                  <a:gd name="T51" fmla="*/ 338 h 595"/>
                  <a:gd name="T52" fmla="*/ 320 w 1073"/>
                  <a:gd name="T53" fmla="*/ 333 h 595"/>
                  <a:gd name="T54" fmla="*/ 312 w 1073"/>
                  <a:gd name="T55" fmla="*/ 326 h 595"/>
                  <a:gd name="T56" fmla="*/ 291 w 1073"/>
                  <a:gd name="T57" fmla="*/ 320 h 595"/>
                  <a:gd name="T58" fmla="*/ 281 w 1073"/>
                  <a:gd name="T59" fmla="*/ 316 h 595"/>
                  <a:gd name="T60" fmla="*/ 275 w 1073"/>
                  <a:gd name="T61" fmla="*/ 305 h 595"/>
                  <a:gd name="T62" fmla="*/ 267 w 1073"/>
                  <a:gd name="T63" fmla="*/ 296 h 595"/>
                  <a:gd name="T64" fmla="*/ 265 w 1073"/>
                  <a:gd name="T65" fmla="*/ 283 h 595"/>
                  <a:gd name="T66" fmla="*/ 253 w 1073"/>
                  <a:gd name="T67" fmla="*/ 262 h 595"/>
                  <a:gd name="T68" fmla="*/ 248 w 1073"/>
                  <a:gd name="T69" fmla="*/ 253 h 595"/>
                  <a:gd name="T70" fmla="*/ 210 w 1073"/>
                  <a:gd name="T71" fmla="*/ 245 h 595"/>
                  <a:gd name="T72" fmla="*/ 201 w 1073"/>
                  <a:gd name="T73" fmla="*/ 240 h 595"/>
                  <a:gd name="T74" fmla="*/ 193 w 1073"/>
                  <a:gd name="T75" fmla="*/ 231 h 595"/>
                  <a:gd name="T76" fmla="*/ 185 w 1073"/>
                  <a:gd name="T77" fmla="*/ 221 h 595"/>
                  <a:gd name="T78" fmla="*/ 179 w 1073"/>
                  <a:gd name="T79" fmla="*/ 212 h 595"/>
                  <a:gd name="T80" fmla="*/ 176 w 1073"/>
                  <a:gd name="T81" fmla="*/ 199 h 595"/>
                  <a:gd name="T82" fmla="*/ 171 w 1073"/>
                  <a:gd name="T83" fmla="*/ 179 h 595"/>
                  <a:gd name="T84" fmla="*/ 164 w 1073"/>
                  <a:gd name="T85" fmla="*/ 166 h 595"/>
                  <a:gd name="T86" fmla="*/ 161 w 1073"/>
                  <a:gd name="T87" fmla="*/ 153 h 595"/>
                  <a:gd name="T88" fmla="*/ 151 w 1073"/>
                  <a:gd name="T89" fmla="*/ 147 h 595"/>
                  <a:gd name="T90" fmla="*/ 128 w 1073"/>
                  <a:gd name="T91" fmla="*/ 142 h 595"/>
                  <a:gd name="T92" fmla="*/ 121 w 1073"/>
                  <a:gd name="T93" fmla="*/ 138 h 595"/>
                  <a:gd name="T94" fmla="*/ 111 w 1073"/>
                  <a:gd name="T95" fmla="*/ 129 h 595"/>
                  <a:gd name="T96" fmla="*/ 106 w 1073"/>
                  <a:gd name="T97" fmla="*/ 121 h 595"/>
                  <a:gd name="T98" fmla="*/ 97 w 1073"/>
                  <a:gd name="T99" fmla="*/ 114 h 595"/>
                  <a:gd name="T100" fmla="*/ 93 w 1073"/>
                  <a:gd name="T101" fmla="*/ 99 h 595"/>
                  <a:gd name="T102" fmla="*/ 87 w 1073"/>
                  <a:gd name="T103" fmla="*/ 82 h 595"/>
                  <a:gd name="T104" fmla="*/ 82 w 1073"/>
                  <a:gd name="T105" fmla="*/ 58 h 595"/>
                  <a:gd name="T106" fmla="*/ 77 w 1073"/>
                  <a:gd name="T107" fmla="*/ 39 h 595"/>
                  <a:gd name="T108" fmla="*/ 74 w 1073"/>
                  <a:gd name="T109" fmla="*/ 29 h 595"/>
                  <a:gd name="T110" fmla="*/ 66 w 1073"/>
                  <a:gd name="T111" fmla="*/ 23 h 595"/>
                  <a:gd name="T112" fmla="*/ 56 w 1073"/>
                  <a:gd name="T113" fmla="*/ 17 h 595"/>
                  <a:gd name="T114" fmla="*/ 49 w 1073"/>
                  <a:gd name="T115" fmla="*/ 13 h 595"/>
                  <a:gd name="T116" fmla="*/ 26 w 1073"/>
                  <a:gd name="T117" fmla="*/ 4 h 595"/>
                  <a:gd name="T118" fmla="*/ 0 w 1073"/>
                  <a:gd name="T119"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3" h="595">
                    <a:moveTo>
                      <a:pt x="1073" y="595"/>
                    </a:moveTo>
                    <a:cubicBezTo>
                      <a:pt x="981" y="595"/>
                      <a:pt x="981" y="595"/>
                      <a:pt x="981" y="595"/>
                    </a:cubicBezTo>
                    <a:cubicBezTo>
                      <a:pt x="981" y="580"/>
                      <a:pt x="981" y="580"/>
                      <a:pt x="981" y="580"/>
                    </a:cubicBezTo>
                    <a:cubicBezTo>
                      <a:pt x="956" y="580"/>
                      <a:pt x="956" y="580"/>
                      <a:pt x="956" y="580"/>
                    </a:cubicBezTo>
                    <a:cubicBezTo>
                      <a:pt x="956" y="565"/>
                      <a:pt x="956" y="565"/>
                      <a:pt x="956" y="565"/>
                    </a:cubicBezTo>
                    <a:cubicBezTo>
                      <a:pt x="948" y="565"/>
                      <a:pt x="948" y="565"/>
                      <a:pt x="948" y="565"/>
                    </a:cubicBezTo>
                    <a:cubicBezTo>
                      <a:pt x="948" y="554"/>
                      <a:pt x="948" y="554"/>
                      <a:pt x="948" y="554"/>
                    </a:cubicBezTo>
                    <a:cubicBezTo>
                      <a:pt x="906" y="554"/>
                      <a:pt x="906" y="554"/>
                      <a:pt x="906" y="554"/>
                    </a:cubicBezTo>
                    <a:cubicBezTo>
                      <a:pt x="906" y="546"/>
                      <a:pt x="906" y="546"/>
                      <a:pt x="906" y="546"/>
                    </a:cubicBezTo>
                    <a:cubicBezTo>
                      <a:pt x="876" y="546"/>
                      <a:pt x="876" y="546"/>
                      <a:pt x="876" y="546"/>
                    </a:cubicBezTo>
                    <a:cubicBezTo>
                      <a:pt x="876" y="539"/>
                      <a:pt x="876" y="539"/>
                      <a:pt x="876" y="539"/>
                    </a:cubicBezTo>
                    <a:cubicBezTo>
                      <a:pt x="863" y="539"/>
                      <a:pt x="863" y="539"/>
                      <a:pt x="863" y="539"/>
                    </a:cubicBezTo>
                    <a:cubicBezTo>
                      <a:pt x="863" y="533"/>
                      <a:pt x="863" y="533"/>
                      <a:pt x="863" y="533"/>
                    </a:cubicBezTo>
                    <a:cubicBezTo>
                      <a:pt x="849" y="533"/>
                      <a:pt x="849" y="533"/>
                      <a:pt x="849" y="533"/>
                    </a:cubicBezTo>
                    <a:cubicBezTo>
                      <a:pt x="849" y="526"/>
                      <a:pt x="849" y="526"/>
                      <a:pt x="849" y="526"/>
                    </a:cubicBezTo>
                    <a:cubicBezTo>
                      <a:pt x="826" y="526"/>
                      <a:pt x="826" y="526"/>
                      <a:pt x="826" y="526"/>
                    </a:cubicBezTo>
                    <a:cubicBezTo>
                      <a:pt x="826" y="520"/>
                      <a:pt x="826" y="520"/>
                      <a:pt x="826" y="520"/>
                    </a:cubicBezTo>
                    <a:cubicBezTo>
                      <a:pt x="800" y="520"/>
                      <a:pt x="800" y="520"/>
                      <a:pt x="800" y="520"/>
                    </a:cubicBezTo>
                    <a:cubicBezTo>
                      <a:pt x="800" y="514"/>
                      <a:pt x="800" y="514"/>
                      <a:pt x="800" y="514"/>
                    </a:cubicBezTo>
                    <a:cubicBezTo>
                      <a:pt x="792" y="514"/>
                      <a:pt x="792" y="514"/>
                      <a:pt x="792" y="514"/>
                    </a:cubicBezTo>
                    <a:cubicBezTo>
                      <a:pt x="792" y="509"/>
                      <a:pt x="792" y="509"/>
                      <a:pt x="792" y="509"/>
                    </a:cubicBezTo>
                    <a:cubicBezTo>
                      <a:pt x="778" y="509"/>
                      <a:pt x="778" y="509"/>
                      <a:pt x="778" y="509"/>
                    </a:cubicBezTo>
                    <a:cubicBezTo>
                      <a:pt x="778" y="504"/>
                      <a:pt x="778" y="504"/>
                      <a:pt x="778" y="504"/>
                    </a:cubicBezTo>
                    <a:cubicBezTo>
                      <a:pt x="746" y="504"/>
                      <a:pt x="746" y="504"/>
                      <a:pt x="746" y="504"/>
                    </a:cubicBezTo>
                    <a:cubicBezTo>
                      <a:pt x="746" y="500"/>
                      <a:pt x="746" y="500"/>
                      <a:pt x="746" y="500"/>
                    </a:cubicBezTo>
                    <a:cubicBezTo>
                      <a:pt x="741" y="500"/>
                      <a:pt x="741" y="500"/>
                      <a:pt x="741" y="500"/>
                    </a:cubicBezTo>
                    <a:cubicBezTo>
                      <a:pt x="741" y="495"/>
                      <a:pt x="741" y="495"/>
                      <a:pt x="741" y="495"/>
                    </a:cubicBezTo>
                    <a:cubicBezTo>
                      <a:pt x="731" y="495"/>
                      <a:pt x="731" y="495"/>
                      <a:pt x="731" y="495"/>
                    </a:cubicBezTo>
                    <a:cubicBezTo>
                      <a:pt x="731" y="489"/>
                      <a:pt x="731" y="489"/>
                      <a:pt x="731" y="489"/>
                    </a:cubicBezTo>
                    <a:cubicBezTo>
                      <a:pt x="727" y="489"/>
                      <a:pt x="727" y="489"/>
                      <a:pt x="727" y="489"/>
                    </a:cubicBezTo>
                    <a:cubicBezTo>
                      <a:pt x="727" y="485"/>
                      <a:pt x="727" y="485"/>
                      <a:pt x="727" y="485"/>
                    </a:cubicBezTo>
                    <a:cubicBezTo>
                      <a:pt x="712" y="485"/>
                      <a:pt x="712" y="485"/>
                      <a:pt x="712" y="485"/>
                    </a:cubicBezTo>
                    <a:cubicBezTo>
                      <a:pt x="712" y="476"/>
                      <a:pt x="712" y="476"/>
                      <a:pt x="712" y="476"/>
                    </a:cubicBezTo>
                    <a:cubicBezTo>
                      <a:pt x="708" y="476"/>
                      <a:pt x="708" y="476"/>
                      <a:pt x="708" y="476"/>
                    </a:cubicBezTo>
                    <a:cubicBezTo>
                      <a:pt x="708" y="471"/>
                      <a:pt x="708" y="471"/>
                      <a:pt x="708" y="471"/>
                    </a:cubicBezTo>
                    <a:cubicBezTo>
                      <a:pt x="702" y="471"/>
                      <a:pt x="702" y="471"/>
                      <a:pt x="702" y="471"/>
                    </a:cubicBezTo>
                    <a:cubicBezTo>
                      <a:pt x="702" y="467"/>
                      <a:pt x="702" y="467"/>
                      <a:pt x="702" y="467"/>
                    </a:cubicBezTo>
                    <a:cubicBezTo>
                      <a:pt x="661" y="467"/>
                      <a:pt x="661" y="467"/>
                      <a:pt x="661" y="467"/>
                    </a:cubicBezTo>
                    <a:cubicBezTo>
                      <a:pt x="661" y="463"/>
                      <a:pt x="661" y="463"/>
                      <a:pt x="661" y="463"/>
                    </a:cubicBezTo>
                    <a:cubicBezTo>
                      <a:pt x="659" y="463"/>
                      <a:pt x="659" y="463"/>
                      <a:pt x="659" y="463"/>
                    </a:cubicBezTo>
                    <a:cubicBezTo>
                      <a:pt x="659" y="458"/>
                      <a:pt x="659" y="458"/>
                      <a:pt x="659" y="458"/>
                    </a:cubicBezTo>
                    <a:cubicBezTo>
                      <a:pt x="635" y="458"/>
                      <a:pt x="635" y="458"/>
                      <a:pt x="635" y="458"/>
                    </a:cubicBezTo>
                    <a:cubicBezTo>
                      <a:pt x="635" y="454"/>
                      <a:pt x="635" y="454"/>
                      <a:pt x="635" y="454"/>
                    </a:cubicBezTo>
                    <a:cubicBezTo>
                      <a:pt x="611" y="454"/>
                      <a:pt x="611" y="454"/>
                      <a:pt x="611" y="454"/>
                    </a:cubicBezTo>
                    <a:cubicBezTo>
                      <a:pt x="611" y="452"/>
                      <a:pt x="611" y="452"/>
                      <a:pt x="611" y="452"/>
                    </a:cubicBezTo>
                    <a:cubicBezTo>
                      <a:pt x="607" y="452"/>
                      <a:pt x="607" y="452"/>
                      <a:pt x="607" y="452"/>
                    </a:cubicBezTo>
                    <a:cubicBezTo>
                      <a:pt x="607" y="448"/>
                      <a:pt x="607" y="448"/>
                      <a:pt x="607" y="448"/>
                    </a:cubicBezTo>
                    <a:cubicBezTo>
                      <a:pt x="603" y="448"/>
                      <a:pt x="603" y="448"/>
                      <a:pt x="603" y="448"/>
                    </a:cubicBezTo>
                    <a:cubicBezTo>
                      <a:pt x="603" y="440"/>
                      <a:pt x="603" y="440"/>
                      <a:pt x="603" y="440"/>
                    </a:cubicBezTo>
                    <a:cubicBezTo>
                      <a:pt x="602" y="440"/>
                      <a:pt x="602" y="440"/>
                      <a:pt x="602" y="440"/>
                    </a:cubicBezTo>
                    <a:cubicBezTo>
                      <a:pt x="602" y="435"/>
                      <a:pt x="602" y="435"/>
                      <a:pt x="602" y="435"/>
                    </a:cubicBezTo>
                    <a:cubicBezTo>
                      <a:pt x="540" y="435"/>
                      <a:pt x="540" y="435"/>
                      <a:pt x="540" y="435"/>
                    </a:cubicBezTo>
                    <a:cubicBezTo>
                      <a:pt x="540" y="431"/>
                      <a:pt x="540" y="431"/>
                      <a:pt x="540" y="431"/>
                    </a:cubicBezTo>
                    <a:cubicBezTo>
                      <a:pt x="539" y="431"/>
                      <a:pt x="539" y="431"/>
                      <a:pt x="539" y="431"/>
                    </a:cubicBezTo>
                    <a:cubicBezTo>
                      <a:pt x="539" y="429"/>
                      <a:pt x="539" y="429"/>
                      <a:pt x="539" y="429"/>
                    </a:cubicBezTo>
                    <a:cubicBezTo>
                      <a:pt x="535" y="429"/>
                      <a:pt x="535" y="429"/>
                      <a:pt x="535" y="429"/>
                    </a:cubicBezTo>
                    <a:cubicBezTo>
                      <a:pt x="535" y="424"/>
                      <a:pt x="535" y="424"/>
                      <a:pt x="535" y="424"/>
                    </a:cubicBezTo>
                    <a:cubicBezTo>
                      <a:pt x="527" y="424"/>
                      <a:pt x="527" y="424"/>
                      <a:pt x="527" y="424"/>
                    </a:cubicBezTo>
                    <a:cubicBezTo>
                      <a:pt x="527" y="422"/>
                      <a:pt x="527" y="422"/>
                      <a:pt x="527" y="422"/>
                    </a:cubicBezTo>
                    <a:cubicBezTo>
                      <a:pt x="523" y="422"/>
                      <a:pt x="523" y="422"/>
                      <a:pt x="523" y="422"/>
                    </a:cubicBezTo>
                    <a:cubicBezTo>
                      <a:pt x="523" y="420"/>
                      <a:pt x="523" y="420"/>
                      <a:pt x="523" y="420"/>
                    </a:cubicBezTo>
                    <a:cubicBezTo>
                      <a:pt x="522" y="420"/>
                      <a:pt x="522" y="420"/>
                      <a:pt x="522" y="420"/>
                    </a:cubicBezTo>
                    <a:cubicBezTo>
                      <a:pt x="522" y="415"/>
                      <a:pt x="522" y="415"/>
                      <a:pt x="522" y="415"/>
                    </a:cubicBezTo>
                    <a:cubicBezTo>
                      <a:pt x="516" y="415"/>
                      <a:pt x="516" y="415"/>
                      <a:pt x="516" y="415"/>
                    </a:cubicBezTo>
                    <a:cubicBezTo>
                      <a:pt x="516" y="413"/>
                      <a:pt x="516" y="413"/>
                      <a:pt x="516" y="413"/>
                    </a:cubicBezTo>
                    <a:cubicBezTo>
                      <a:pt x="514" y="413"/>
                      <a:pt x="514" y="413"/>
                      <a:pt x="514" y="413"/>
                    </a:cubicBezTo>
                    <a:cubicBezTo>
                      <a:pt x="514" y="409"/>
                      <a:pt x="514" y="409"/>
                      <a:pt x="514" y="409"/>
                    </a:cubicBezTo>
                    <a:cubicBezTo>
                      <a:pt x="514" y="409"/>
                      <a:pt x="511" y="409"/>
                      <a:pt x="511" y="409"/>
                    </a:cubicBezTo>
                    <a:cubicBezTo>
                      <a:pt x="511" y="409"/>
                      <a:pt x="511" y="407"/>
                      <a:pt x="511" y="407"/>
                    </a:cubicBezTo>
                    <a:cubicBezTo>
                      <a:pt x="493" y="407"/>
                      <a:pt x="493" y="407"/>
                      <a:pt x="493" y="407"/>
                    </a:cubicBezTo>
                    <a:cubicBezTo>
                      <a:pt x="493" y="405"/>
                      <a:pt x="493" y="405"/>
                      <a:pt x="493" y="405"/>
                    </a:cubicBezTo>
                    <a:cubicBezTo>
                      <a:pt x="468" y="405"/>
                      <a:pt x="468" y="405"/>
                      <a:pt x="468" y="405"/>
                    </a:cubicBezTo>
                    <a:cubicBezTo>
                      <a:pt x="468" y="402"/>
                      <a:pt x="468" y="402"/>
                      <a:pt x="468" y="402"/>
                    </a:cubicBezTo>
                    <a:cubicBezTo>
                      <a:pt x="456" y="402"/>
                      <a:pt x="456" y="402"/>
                      <a:pt x="456" y="402"/>
                    </a:cubicBezTo>
                    <a:cubicBezTo>
                      <a:pt x="456" y="398"/>
                      <a:pt x="456" y="398"/>
                      <a:pt x="456" y="398"/>
                    </a:cubicBezTo>
                    <a:cubicBezTo>
                      <a:pt x="452" y="398"/>
                      <a:pt x="452" y="398"/>
                      <a:pt x="452" y="398"/>
                    </a:cubicBezTo>
                    <a:cubicBezTo>
                      <a:pt x="452" y="396"/>
                      <a:pt x="452" y="396"/>
                      <a:pt x="452" y="396"/>
                    </a:cubicBezTo>
                    <a:cubicBezTo>
                      <a:pt x="444" y="396"/>
                      <a:pt x="444" y="396"/>
                      <a:pt x="444" y="396"/>
                    </a:cubicBezTo>
                    <a:cubicBezTo>
                      <a:pt x="444" y="389"/>
                      <a:pt x="444" y="389"/>
                      <a:pt x="444" y="389"/>
                    </a:cubicBezTo>
                    <a:cubicBezTo>
                      <a:pt x="438" y="389"/>
                      <a:pt x="438" y="389"/>
                      <a:pt x="438" y="389"/>
                    </a:cubicBezTo>
                    <a:cubicBezTo>
                      <a:pt x="438" y="387"/>
                      <a:pt x="438" y="387"/>
                      <a:pt x="438" y="387"/>
                    </a:cubicBezTo>
                    <a:cubicBezTo>
                      <a:pt x="437" y="387"/>
                      <a:pt x="437" y="387"/>
                      <a:pt x="437" y="387"/>
                    </a:cubicBezTo>
                    <a:cubicBezTo>
                      <a:pt x="437" y="375"/>
                      <a:pt x="437" y="375"/>
                      <a:pt x="437" y="375"/>
                    </a:cubicBezTo>
                    <a:cubicBezTo>
                      <a:pt x="430" y="375"/>
                      <a:pt x="430" y="375"/>
                      <a:pt x="430" y="375"/>
                    </a:cubicBezTo>
                    <a:cubicBezTo>
                      <a:pt x="430" y="372"/>
                      <a:pt x="430" y="372"/>
                      <a:pt x="430" y="372"/>
                    </a:cubicBezTo>
                    <a:cubicBezTo>
                      <a:pt x="428" y="372"/>
                      <a:pt x="428" y="372"/>
                      <a:pt x="428" y="372"/>
                    </a:cubicBezTo>
                    <a:cubicBezTo>
                      <a:pt x="428" y="368"/>
                      <a:pt x="428" y="368"/>
                      <a:pt x="428" y="368"/>
                    </a:cubicBezTo>
                    <a:cubicBezTo>
                      <a:pt x="377" y="368"/>
                      <a:pt x="377" y="368"/>
                      <a:pt x="377" y="368"/>
                    </a:cubicBezTo>
                    <a:cubicBezTo>
                      <a:pt x="377" y="366"/>
                      <a:pt x="377" y="366"/>
                      <a:pt x="377" y="366"/>
                    </a:cubicBezTo>
                    <a:cubicBezTo>
                      <a:pt x="367" y="366"/>
                      <a:pt x="367" y="366"/>
                      <a:pt x="367" y="366"/>
                    </a:cubicBezTo>
                    <a:cubicBezTo>
                      <a:pt x="367" y="362"/>
                      <a:pt x="367" y="362"/>
                      <a:pt x="367" y="362"/>
                    </a:cubicBezTo>
                    <a:cubicBezTo>
                      <a:pt x="363" y="362"/>
                      <a:pt x="363" y="362"/>
                      <a:pt x="363" y="362"/>
                    </a:cubicBezTo>
                    <a:cubicBezTo>
                      <a:pt x="363" y="359"/>
                      <a:pt x="363" y="359"/>
                      <a:pt x="363" y="359"/>
                    </a:cubicBezTo>
                    <a:cubicBezTo>
                      <a:pt x="360" y="359"/>
                      <a:pt x="360" y="359"/>
                      <a:pt x="360" y="359"/>
                    </a:cubicBezTo>
                    <a:cubicBezTo>
                      <a:pt x="360" y="354"/>
                      <a:pt x="360" y="354"/>
                      <a:pt x="360" y="354"/>
                    </a:cubicBezTo>
                    <a:cubicBezTo>
                      <a:pt x="357" y="354"/>
                      <a:pt x="357" y="354"/>
                      <a:pt x="357" y="354"/>
                    </a:cubicBezTo>
                    <a:cubicBezTo>
                      <a:pt x="357" y="350"/>
                      <a:pt x="357" y="350"/>
                      <a:pt x="357" y="350"/>
                    </a:cubicBezTo>
                    <a:cubicBezTo>
                      <a:pt x="352" y="350"/>
                      <a:pt x="352" y="350"/>
                      <a:pt x="352" y="350"/>
                    </a:cubicBezTo>
                    <a:cubicBezTo>
                      <a:pt x="352" y="347"/>
                      <a:pt x="352" y="347"/>
                      <a:pt x="352" y="347"/>
                    </a:cubicBezTo>
                    <a:cubicBezTo>
                      <a:pt x="348" y="347"/>
                      <a:pt x="348" y="347"/>
                      <a:pt x="348" y="347"/>
                    </a:cubicBezTo>
                    <a:cubicBezTo>
                      <a:pt x="348" y="339"/>
                      <a:pt x="348" y="339"/>
                      <a:pt x="348" y="339"/>
                    </a:cubicBezTo>
                    <a:cubicBezTo>
                      <a:pt x="345" y="339"/>
                      <a:pt x="345" y="339"/>
                      <a:pt x="345" y="339"/>
                    </a:cubicBezTo>
                    <a:cubicBezTo>
                      <a:pt x="345" y="338"/>
                      <a:pt x="345" y="338"/>
                      <a:pt x="345" y="338"/>
                    </a:cubicBezTo>
                    <a:cubicBezTo>
                      <a:pt x="343" y="338"/>
                      <a:pt x="343" y="338"/>
                      <a:pt x="343" y="338"/>
                    </a:cubicBezTo>
                    <a:cubicBezTo>
                      <a:pt x="343" y="335"/>
                      <a:pt x="343" y="335"/>
                      <a:pt x="343" y="335"/>
                    </a:cubicBezTo>
                    <a:cubicBezTo>
                      <a:pt x="342" y="335"/>
                      <a:pt x="342" y="335"/>
                      <a:pt x="342" y="335"/>
                    </a:cubicBezTo>
                    <a:cubicBezTo>
                      <a:pt x="342" y="333"/>
                      <a:pt x="342" y="333"/>
                      <a:pt x="342" y="333"/>
                    </a:cubicBezTo>
                    <a:cubicBezTo>
                      <a:pt x="320" y="333"/>
                      <a:pt x="320" y="333"/>
                      <a:pt x="320" y="333"/>
                    </a:cubicBezTo>
                    <a:cubicBezTo>
                      <a:pt x="320" y="331"/>
                      <a:pt x="320" y="331"/>
                      <a:pt x="320" y="331"/>
                    </a:cubicBezTo>
                    <a:cubicBezTo>
                      <a:pt x="315" y="331"/>
                      <a:pt x="315" y="331"/>
                      <a:pt x="315" y="331"/>
                    </a:cubicBezTo>
                    <a:cubicBezTo>
                      <a:pt x="315" y="326"/>
                      <a:pt x="315" y="326"/>
                      <a:pt x="315" y="326"/>
                    </a:cubicBezTo>
                    <a:cubicBezTo>
                      <a:pt x="312" y="326"/>
                      <a:pt x="312" y="326"/>
                      <a:pt x="312" y="326"/>
                    </a:cubicBezTo>
                    <a:cubicBezTo>
                      <a:pt x="312" y="322"/>
                      <a:pt x="312" y="322"/>
                      <a:pt x="312" y="322"/>
                    </a:cubicBezTo>
                    <a:cubicBezTo>
                      <a:pt x="305" y="322"/>
                      <a:pt x="305" y="322"/>
                      <a:pt x="305" y="322"/>
                    </a:cubicBezTo>
                    <a:cubicBezTo>
                      <a:pt x="305" y="320"/>
                      <a:pt x="305" y="320"/>
                      <a:pt x="305" y="320"/>
                    </a:cubicBezTo>
                    <a:cubicBezTo>
                      <a:pt x="291" y="320"/>
                      <a:pt x="291" y="320"/>
                      <a:pt x="291" y="320"/>
                    </a:cubicBezTo>
                    <a:cubicBezTo>
                      <a:pt x="291" y="318"/>
                      <a:pt x="291" y="318"/>
                      <a:pt x="291" y="318"/>
                    </a:cubicBezTo>
                    <a:cubicBezTo>
                      <a:pt x="283" y="318"/>
                      <a:pt x="283" y="318"/>
                      <a:pt x="283" y="318"/>
                    </a:cubicBezTo>
                    <a:cubicBezTo>
                      <a:pt x="283" y="316"/>
                      <a:pt x="283" y="316"/>
                      <a:pt x="283" y="316"/>
                    </a:cubicBezTo>
                    <a:cubicBezTo>
                      <a:pt x="281" y="316"/>
                      <a:pt x="281" y="316"/>
                      <a:pt x="281" y="316"/>
                    </a:cubicBezTo>
                    <a:cubicBezTo>
                      <a:pt x="281" y="310"/>
                      <a:pt x="281" y="310"/>
                      <a:pt x="281" y="310"/>
                    </a:cubicBezTo>
                    <a:cubicBezTo>
                      <a:pt x="276" y="310"/>
                      <a:pt x="276" y="310"/>
                      <a:pt x="276" y="310"/>
                    </a:cubicBezTo>
                    <a:cubicBezTo>
                      <a:pt x="276" y="305"/>
                      <a:pt x="276" y="305"/>
                      <a:pt x="276" y="305"/>
                    </a:cubicBezTo>
                    <a:cubicBezTo>
                      <a:pt x="275" y="305"/>
                      <a:pt x="275" y="305"/>
                      <a:pt x="275" y="305"/>
                    </a:cubicBezTo>
                    <a:cubicBezTo>
                      <a:pt x="275" y="303"/>
                      <a:pt x="275" y="303"/>
                      <a:pt x="275" y="303"/>
                    </a:cubicBezTo>
                    <a:cubicBezTo>
                      <a:pt x="271" y="303"/>
                      <a:pt x="271" y="303"/>
                      <a:pt x="271" y="303"/>
                    </a:cubicBezTo>
                    <a:cubicBezTo>
                      <a:pt x="271" y="296"/>
                      <a:pt x="271" y="296"/>
                      <a:pt x="271" y="296"/>
                    </a:cubicBezTo>
                    <a:cubicBezTo>
                      <a:pt x="267" y="296"/>
                      <a:pt x="267" y="296"/>
                      <a:pt x="267" y="296"/>
                    </a:cubicBezTo>
                    <a:cubicBezTo>
                      <a:pt x="267" y="290"/>
                      <a:pt x="267" y="290"/>
                      <a:pt x="267" y="290"/>
                    </a:cubicBezTo>
                    <a:cubicBezTo>
                      <a:pt x="266" y="290"/>
                      <a:pt x="266" y="290"/>
                      <a:pt x="266" y="290"/>
                    </a:cubicBezTo>
                    <a:cubicBezTo>
                      <a:pt x="266" y="283"/>
                      <a:pt x="266" y="283"/>
                      <a:pt x="266" y="283"/>
                    </a:cubicBezTo>
                    <a:cubicBezTo>
                      <a:pt x="265" y="283"/>
                      <a:pt x="265" y="283"/>
                      <a:pt x="265" y="283"/>
                    </a:cubicBezTo>
                    <a:cubicBezTo>
                      <a:pt x="265" y="264"/>
                      <a:pt x="265" y="264"/>
                      <a:pt x="265" y="264"/>
                    </a:cubicBezTo>
                    <a:cubicBezTo>
                      <a:pt x="263" y="264"/>
                      <a:pt x="263" y="264"/>
                      <a:pt x="263" y="264"/>
                    </a:cubicBezTo>
                    <a:cubicBezTo>
                      <a:pt x="263" y="262"/>
                      <a:pt x="263" y="262"/>
                      <a:pt x="263" y="262"/>
                    </a:cubicBezTo>
                    <a:cubicBezTo>
                      <a:pt x="253" y="262"/>
                      <a:pt x="253" y="262"/>
                      <a:pt x="253" y="262"/>
                    </a:cubicBezTo>
                    <a:cubicBezTo>
                      <a:pt x="253" y="259"/>
                      <a:pt x="253" y="259"/>
                      <a:pt x="253" y="259"/>
                    </a:cubicBezTo>
                    <a:cubicBezTo>
                      <a:pt x="251" y="259"/>
                      <a:pt x="251" y="259"/>
                      <a:pt x="251" y="259"/>
                    </a:cubicBezTo>
                    <a:cubicBezTo>
                      <a:pt x="251" y="253"/>
                      <a:pt x="251" y="253"/>
                      <a:pt x="251" y="253"/>
                    </a:cubicBezTo>
                    <a:cubicBezTo>
                      <a:pt x="248" y="253"/>
                      <a:pt x="248" y="253"/>
                      <a:pt x="248" y="253"/>
                    </a:cubicBezTo>
                    <a:cubicBezTo>
                      <a:pt x="248" y="249"/>
                      <a:pt x="248" y="249"/>
                      <a:pt x="248" y="249"/>
                    </a:cubicBezTo>
                    <a:cubicBezTo>
                      <a:pt x="228" y="249"/>
                      <a:pt x="228" y="249"/>
                      <a:pt x="228" y="249"/>
                    </a:cubicBezTo>
                    <a:cubicBezTo>
                      <a:pt x="228" y="245"/>
                      <a:pt x="228" y="245"/>
                      <a:pt x="228" y="245"/>
                    </a:cubicBezTo>
                    <a:cubicBezTo>
                      <a:pt x="210" y="245"/>
                      <a:pt x="210" y="245"/>
                      <a:pt x="210" y="245"/>
                    </a:cubicBezTo>
                    <a:cubicBezTo>
                      <a:pt x="210" y="242"/>
                      <a:pt x="210" y="242"/>
                      <a:pt x="210" y="242"/>
                    </a:cubicBezTo>
                    <a:cubicBezTo>
                      <a:pt x="202" y="242"/>
                      <a:pt x="202" y="242"/>
                      <a:pt x="202" y="242"/>
                    </a:cubicBezTo>
                    <a:cubicBezTo>
                      <a:pt x="202" y="240"/>
                      <a:pt x="202" y="240"/>
                      <a:pt x="202" y="240"/>
                    </a:cubicBezTo>
                    <a:cubicBezTo>
                      <a:pt x="201" y="240"/>
                      <a:pt x="201" y="240"/>
                      <a:pt x="201" y="240"/>
                    </a:cubicBezTo>
                    <a:cubicBezTo>
                      <a:pt x="201" y="236"/>
                      <a:pt x="201" y="236"/>
                      <a:pt x="201" y="236"/>
                    </a:cubicBezTo>
                    <a:cubicBezTo>
                      <a:pt x="196" y="236"/>
                      <a:pt x="196" y="236"/>
                      <a:pt x="196" y="236"/>
                    </a:cubicBezTo>
                    <a:cubicBezTo>
                      <a:pt x="196" y="231"/>
                      <a:pt x="196" y="231"/>
                      <a:pt x="196" y="231"/>
                    </a:cubicBezTo>
                    <a:cubicBezTo>
                      <a:pt x="193" y="231"/>
                      <a:pt x="193" y="231"/>
                      <a:pt x="193" y="231"/>
                    </a:cubicBezTo>
                    <a:cubicBezTo>
                      <a:pt x="193" y="225"/>
                      <a:pt x="193" y="225"/>
                      <a:pt x="193" y="225"/>
                    </a:cubicBezTo>
                    <a:cubicBezTo>
                      <a:pt x="186" y="225"/>
                      <a:pt x="186" y="225"/>
                      <a:pt x="186" y="225"/>
                    </a:cubicBezTo>
                    <a:cubicBezTo>
                      <a:pt x="186" y="221"/>
                      <a:pt x="186" y="221"/>
                      <a:pt x="186" y="221"/>
                    </a:cubicBezTo>
                    <a:cubicBezTo>
                      <a:pt x="185" y="221"/>
                      <a:pt x="185" y="221"/>
                      <a:pt x="185" y="221"/>
                    </a:cubicBezTo>
                    <a:cubicBezTo>
                      <a:pt x="185" y="216"/>
                      <a:pt x="185" y="216"/>
                      <a:pt x="185" y="216"/>
                    </a:cubicBezTo>
                    <a:cubicBezTo>
                      <a:pt x="181" y="216"/>
                      <a:pt x="181" y="216"/>
                      <a:pt x="181" y="216"/>
                    </a:cubicBezTo>
                    <a:cubicBezTo>
                      <a:pt x="181" y="212"/>
                      <a:pt x="181" y="212"/>
                      <a:pt x="181" y="212"/>
                    </a:cubicBezTo>
                    <a:cubicBezTo>
                      <a:pt x="179" y="212"/>
                      <a:pt x="179" y="212"/>
                      <a:pt x="179" y="212"/>
                    </a:cubicBezTo>
                    <a:cubicBezTo>
                      <a:pt x="179" y="205"/>
                      <a:pt x="179" y="205"/>
                      <a:pt x="179" y="205"/>
                    </a:cubicBezTo>
                    <a:cubicBezTo>
                      <a:pt x="178" y="205"/>
                      <a:pt x="178" y="205"/>
                      <a:pt x="178" y="205"/>
                    </a:cubicBezTo>
                    <a:cubicBezTo>
                      <a:pt x="178" y="199"/>
                      <a:pt x="178" y="199"/>
                      <a:pt x="178" y="199"/>
                    </a:cubicBezTo>
                    <a:cubicBezTo>
                      <a:pt x="176" y="199"/>
                      <a:pt x="176" y="199"/>
                      <a:pt x="176" y="199"/>
                    </a:cubicBezTo>
                    <a:cubicBezTo>
                      <a:pt x="176" y="188"/>
                      <a:pt x="176" y="188"/>
                      <a:pt x="176" y="188"/>
                    </a:cubicBezTo>
                    <a:cubicBezTo>
                      <a:pt x="173" y="188"/>
                      <a:pt x="173" y="188"/>
                      <a:pt x="173" y="188"/>
                    </a:cubicBezTo>
                    <a:cubicBezTo>
                      <a:pt x="173" y="179"/>
                      <a:pt x="173" y="179"/>
                      <a:pt x="173" y="179"/>
                    </a:cubicBezTo>
                    <a:cubicBezTo>
                      <a:pt x="171" y="179"/>
                      <a:pt x="171" y="179"/>
                      <a:pt x="171" y="179"/>
                    </a:cubicBezTo>
                    <a:cubicBezTo>
                      <a:pt x="171" y="173"/>
                      <a:pt x="171" y="173"/>
                      <a:pt x="171" y="173"/>
                    </a:cubicBezTo>
                    <a:cubicBezTo>
                      <a:pt x="168" y="173"/>
                      <a:pt x="168" y="173"/>
                      <a:pt x="168" y="173"/>
                    </a:cubicBezTo>
                    <a:cubicBezTo>
                      <a:pt x="168" y="166"/>
                      <a:pt x="168" y="166"/>
                      <a:pt x="168" y="166"/>
                    </a:cubicBezTo>
                    <a:cubicBezTo>
                      <a:pt x="164" y="166"/>
                      <a:pt x="164" y="166"/>
                      <a:pt x="164" y="166"/>
                    </a:cubicBezTo>
                    <a:cubicBezTo>
                      <a:pt x="164" y="160"/>
                      <a:pt x="164" y="160"/>
                      <a:pt x="164" y="160"/>
                    </a:cubicBezTo>
                    <a:cubicBezTo>
                      <a:pt x="163" y="160"/>
                      <a:pt x="163" y="160"/>
                      <a:pt x="163" y="160"/>
                    </a:cubicBezTo>
                    <a:cubicBezTo>
                      <a:pt x="163" y="153"/>
                      <a:pt x="163" y="153"/>
                      <a:pt x="163" y="153"/>
                    </a:cubicBezTo>
                    <a:cubicBezTo>
                      <a:pt x="161" y="153"/>
                      <a:pt x="161" y="153"/>
                      <a:pt x="161" y="153"/>
                    </a:cubicBezTo>
                    <a:cubicBezTo>
                      <a:pt x="161" y="149"/>
                      <a:pt x="161" y="149"/>
                      <a:pt x="161" y="149"/>
                    </a:cubicBezTo>
                    <a:cubicBezTo>
                      <a:pt x="159" y="149"/>
                      <a:pt x="159" y="149"/>
                      <a:pt x="159" y="149"/>
                    </a:cubicBezTo>
                    <a:cubicBezTo>
                      <a:pt x="159" y="147"/>
                      <a:pt x="159" y="147"/>
                      <a:pt x="159" y="147"/>
                    </a:cubicBezTo>
                    <a:cubicBezTo>
                      <a:pt x="151" y="147"/>
                      <a:pt x="151" y="147"/>
                      <a:pt x="151" y="147"/>
                    </a:cubicBezTo>
                    <a:cubicBezTo>
                      <a:pt x="151" y="145"/>
                      <a:pt x="151" y="145"/>
                      <a:pt x="151" y="145"/>
                    </a:cubicBezTo>
                    <a:cubicBezTo>
                      <a:pt x="144" y="145"/>
                      <a:pt x="144" y="145"/>
                      <a:pt x="144" y="145"/>
                    </a:cubicBezTo>
                    <a:cubicBezTo>
                      <a:pt x="144" y="142"/>
                      <a:pt x="144" y="142"/>
                      <a:pt x="144" y="142"/>
                    </a:cubicBezTo>
                    <a:cubicBezTo>
                      <a:pt x="128" y="142"/>
                      <a:pt x="128" y="142"/>
                      <a:pt x="128" y="142"/>
                    </a:cubicBezTo>
                    <a:cubicBezTo>
                      <a:pt x="128" y="140"/>
                      <a:pt x="128" y="140"/>
                      <a:pt x="128" y="140"/>
                    </a:cubicBezTo>
                    <a:cubicBezTo>
                      <a:pt x="126" y="140"/>
                      <a:pt x="126" y="140"/>
                      <a:pt x="126" y="140"/>
                    </a:cubicBezTo>
                    <a:cubicBezTo>
                      <a:pt x="126" y="138"/>
                      <a:pt x="126" y="138"/>
                      <a:pt x="126" y="138"/>
                    </a:cubicBezTo>
                    <a:cubicBezTo>
                      <a:pt x="121" y="138"/>
                      <a:pt x="121" y="138"/>
                      <a:pt x="121" y="138"/>
                    </a:cubicBezTo>
                    <a:cubicBezTo>
                      <a:pt x="121" y="136"/>
                      <a:pt x="121" y="136"/>
                      <a:pt x="121" y="136"/>
                    </a:cubicBezTo>
                    <a:cubicBezTo>
                      <a:pt x="119" y="136"/>
                      <a:pt x="119" y="136"/>
                      <a:pt x="119" y="136"/>
                    </a:cubicBezTo>
                    <a:cubicBezTo>
                      <a:pt x="119" y="129"/>
                      <a:pt x="119" y="129"/>
                      <a:pt x="119" y="129"/>
                    </a:cubicBezTo>
                    <a:cubicBezTo>
                      <a:pt x="111" y="129"/>
                      <a:pt x="111" y="129"/>
                      <a:pt x="111" y="129"/>
                    </a:cubicBezTo>
                    <a:cubicBezTo>
                      <a:pt x="111" y="125"/>
                      <a:pt x="111" y="125"/>
                      <a:pt x="111" y="125"/>
                    </a:cubicBezTo>
                    <a:cubicBezTo>
                      <a:pt x="109" y="125"/>
                      <a:pt x="109" y="125"/>
                      <a:pt x="109" y="125"/>
                    </a:cubicBezTo>
                    <a:cubicBezTo>
                      <a:pt x="109" y="121"/>
                      <a:pt x="109" y="121"/>
                      <a:pt x="109" y="121"/>
                    </a:cubicBezTo>
                    <a:cubicBezTo>
                      <a:pt x="106" y="121"/>
                      <a:pt x="106" y="121"/>
                      <a:pt x="106" y="121"/>
                    </a:cubicBezTo>
                    <a:cubicBezTo>
                      <a:pt x="106" y="116"/>
                      <a:pt x="106" y="116"/>
                      <a:pt x="106" y="116"/>
                    </a:cubicBezTo>
                    <a:cubicBezTo>
                      <a:pt x="101" y="116"/>
                      <a:pt x="101" y="116"/>
                      <a:pt x="101" y="116"/>
                    </a:cubicBezTo>
                    <a:cubicBezTo>
                      <a:pt x="101" y="114"/>
                      <a:pt x="101" y="114"/>
                      <a:pt x="101" y="114"/>
                    </a:cubicBezTo>
                    <a:cubicBezTo>
                      <a:pt x="97" y="114"/>
                      <a:pt x="97" y="114"/>
                      <a:pt x="97" y="114"/>
                    </a:cubicBezTo>
                    <a:cubicBezTo>
                      <a:pt x="97" y="104"/>
                      <a:pt x="97" y="104"/>
                      <a:pt x="97" y="104"/>
                    </a:cubicBezTo>
                    <a:cubicBezTo>
                      <a:pt x="94" y="104"/>
                      <a:pt x="94" y="104"/>
                      <a:pt x="94" y="104"/>
                    </a:cubicBezTo>
                    <a:cubicBezTo>
                      <a:pt x="94" y="99"/>
                      <a:pt x="94" y="99"/>
                      <a:pt x="94" y="99"/>
                    </a:cubicBezTo>
                    <a:cubicBezTo>
                      <a:pt x="93" y="99"/>
                      <a:pt x="93" y="99"/>
                      <a:pt x="93" y="99"/>
                    </a:cubicBezTo>
                    <a:cubicBezTo>
                      <a:pt x="93" y="91"/>
                      <a:pt x="93" y="91"/>
                      <a:pt x="93" y="91"/>
                    </a:cubicBezTo>
                    <a:cubicBezTo>
                      <a:pt x="91" y="91"/>
                      <a:pt x="91" y="91"/>
                      <a:pt x="91" y="91"/>
                    </a:cubicBezTo>
                    <a:cubicBezTo>
                      <a:pt x="91" y="82"/>
                      <a:pt x="91" y="82"/>
                      <a:pt x="91" y="82"/>
                    </a:cubicBezTo>
                    <a:cubicBezTo>
                      <a:pt x="87" y="82"/>
                      <a:pt x="87" y="82"/>
                      <a:pt x="87" y="82"/>
                    </a:cubicBezTo>
                    <a:cubicBezTo>
                      <a:pt x="87" y="69"/>
                      <a:pt x="87" y="69"/>
                      <a:pt x="87" y="69"/>
                    </a:cubicBezTo>
                    <a:cubicBezTo>
                      <a:pt x="85" y="69"/>
                      <a:pt x="85" y="69"/>
                      <a:pt x="85" y="69"/>
                    </a:cubicBezTo>
                    <a:cubicBezTo>
                      <a:pt x="85" y="58"/>
                      <a:pt x="85" y="58"/>
                      <a:pt x="85" y="58"/>
                    </a:cubicBezTo>
                    <a:cubicBezTo>
                      <a:pt x="82" y="58"/>
                      <a:pt x="82" y="58"/>
                      <a:pt x="82" y="58"/>
                    </a:cubicBezTo>
                    <a:cubicBezTo>
                      <a:pt x="82" y="53"/>
                      <a:pt x="82" y="53"/>
                      <a:pt x="82" y="53"/>
                    </a:cubicBezTo>
                    <a:cubicBezTo>
                      <a:pt x="81" y="53"/>
                      <a:pt x="81" y="53"/>
                      <a:pt x="81" y="53"/>
                    </a:cubicBezTo>
                    <a:cubicBezTo>
                      <a:pt x="81" y="39"/>
                      <a:pt x="81" y="39"/>
                      <a:pt x="81" y="39"/>
                    </a:cubicBezTo>
                    <a:cubicBezTo>
                      <a:pt x="77" y="39"/>
                      <a:pt x="77" y="39"/>
                      <a:pt x="77" y="39"/>
                    </a:cubicBezTo>
                    <a:cubicBezTo>
                      <a:pt x="77" y="37"/>
                      <a:pt x="77" y="37"/>
                      <a:pt x="77" y="37"/>
                    </a:cubicBezTo>
                    <a:cubicBezTo>
                      <a:pt x="76" y="37"/>
                      <a:pt x="76" y="37"/>
                      <a:pt x="76" y="37"/>
                    </a:cubicBezTo>
                    <a:cubicBezTo>
                      <a:pt x="76" y="29"/>
                      <a:pt x="76" y="29"/>
                      <a:pt x="76" y="29"/>
                    </a:cubicBezTo>
                    <a:cubicBezTo>
                      <a:pt x="74" y="29"/>
                      <a:pt x="74" y="29"/>
                      <a:pt x="74" y="29"/>
                    </a:cubicBezTo>
                    <a:cubicBezTo>
                      <a:pt x="74" y="26"/>
                      <a:pt x="74" y="26"/>
                      <a:pt x="74" y="26"/>
                    </a:cubicBezTo>
                    <a:cubicBezTo>
                      <a:pt x="69" y="26"/>
                      <a:pt x="69" y="26"/>
                      <a:pt x="69" y="26"/>
                    </a:cubicBezTo>
                    <a:cubicBezTo>
                      <a:pt x="69" y="23"/>
                      <a:pt x="69" y="23"/>
                      <a:pt x="69" y="23"/>
                    </a:cubicBezTo>
                    <a:cubicBezTo>
                      <a:pt x="66" y="23"/>
                      <a:pt x="66" y="23"/>
                      <a:pt x="66" y="23"/>
                    </a:cubicBezTo>
                    <a:cubicBezTo>
                      <a:pt x="66" y="19"/>
                      <a:pt x="66" y="19"/>
                      <a:pt x="66" y="19"/>
                    </a:cubicBezTo>
                    <a:cubicBezTo>
                      <a:pt x="64" y="19"/>
                      <a:pt x="64" y="19"/>
                      <a:pt x="64" y="19"/>
                    </a:cubicBezTo>
                    <a:cubicBezTo>
                      <a:pt x="64" y="17"/>
                      <a:pt x="64" y="17"/>
                      <a:pt x="64" y="17"/>
                    </a:cubicBezTo>
                    <a:cubicBezTo>
                      <a:pt x="56" y="17"/>
                      <a:pt x="56" y="17"/>
                      <a:pt x="56" y="17"/>
                    </a:cubicBezTo>
                    <a:cubicBezTo>
                      <a:pt x="56" y="15"/>
                      <a:pt x="56" y="15"/>
                      <a:pt x="56" y="15"/>
                    </a:cubicBezTo>
                    <a:cubicBezTo>
                      <a:pt x="51" y="15"/>
                      <a:pt x="51" y="15"/>
                      <a:pt x="51" y="15"/>
                    </a:cubicBezTo>
                    <a:cubicBezTo>
                      <a:pt x="51" y="13"/>
                      <a:pt x="51" y="13"/>
                      <a:pt x="51" y="13"/>
                    </a:cubicBezTo>
                    <a:cubicBezTo>
                      <a:pt x="49" y="13"/>
                      <a:pt x="49" y="13"/>
                      <a:pt x="49" y="13"/>
                    </a:cubicBezTo>
                    <a:cubicBezTo>
                      <a:pt x="49" y="8"/>
                      <a:pt x="49" y="8"/>
                      <a:pt x="49" y="8"/>
                    </a:cubicBezTo>
                    <a:cubicBezTo>
                      <a:pt x="48" y="8"/>
                      <a:pt x="48" y="8"/>
                      <a:pt x="48" y="8"/>
                    </a:cubicBezTo>
                    <a:cubicBezTo>
                      <a:pt x="48" y="4"/>
                      <a:pt x="48" y="4"/>
                      <a:pt x="48" y="4"/>
                    </a:cubicBezTo>
                    <a:cubicBezTo>
                      <a:pt x="26" y="4"/>
                      <a:pt x="26" y="4"/>
                      <a:pt x="26" y="4"/>
                    </a:cubicBezTo>
                    <a:cubicBezTo>
                      <a:pt x="26" y="2"/>
                      <a:pt x="26" y="2"/>
                      <a:pt x="26" y="2"/>
                    </a:cubicBezTo>
                    <a:cubicBezTo>
                      <a:pt x="16" y="2"/>
                      <a:pt x="16" y="2"/>
                      <a:pt x="16" y="2"/>
                    </a:cubicBezTo>
                    <a:cubicBezTo>
                      <a:pt x="16" y="0"/>
                      <a:pt x="16" y="0"/>
                      <a:pt x="16" y="0"/>
                    </a:cubicBezTo>
                    <a:cubicBezTo>
                      <a:pt x="0" y="0"/>
                      <a:pt x="0" y="0"/>
                      <a:pt x="0" y="0"/>
                    </a:cubicBezTo>
                  </a:path>
                </a:pathLst>
              </a:custGeom>
              <a:noFill/>
              <a:ln w="15875"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grpSp>
        <p:grpSp>
          <p:nvGrpSpPr>
            <p:cNvPr id="7" name="Group 6">
              <a:extLst>
                <a:ext uri="{FF2B5EF4-FFF2-40B4-BE49-F238E27FC236}">
                  <a16:creationId xmlns:a16="http://schemas.microsoft.com/office/drawing/2014/main" id="{DDB0C4EF-760F-4185-9BD3-BDFABBDBC5C9}"/>
                </a:ext>
              </a:extLst>
            </p:cNvPr>
            <p:cNvGrpSpPr/>
            <p:nvPr/>
          </p:nvGrpSpPr>
          <p:grpSpPr>
            <a:xfrm>
              <a:off x="1902150" y="704438"/>
              <a:ext cx="4331374" cy="2312993"/>
              <a:chOff x="1902150" y="704438"/>
              <a:chExt cx="4331374" cy="2312993"/>
            </a:xfrm>
          </p:grpSpPr>
          <p:sp>
            <p:nvSpPr>
              <p:cNvPr id="8" name="Line 210">
                <a:extLst>
                  <a:ext uri="{FF2B5EF4-FFF2-40B4-BE49-F238E27FC236}">
                    <a16:creationId xmlns:a16="http://schemas.microsoft.com/office/drawing/2014/main" id="{59A317E2-4188-728B-F72C-FF671FD57C7C}"/>
                  </a:ext>
                </a:extLst>
              </p:cNvPr>
              <p:cNvSpPr>
                <a:spLocks noChangeShapeType="1"/>
              </p:cNvSpPr>
              <p:nvPr/>
            </p:nvSpPr>
            <p:spPr bwMode="auto">
              <a:xfrm flipV="1">
                <a:off x="5984933" y="2793474"/>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0" name="Line 211">
                <a:extLst>
                  <a:ext uri="{FF2B5EF4-FFF2-40B4-BE49-F238E27FC236}">
                    <a16:creationId xmlns:a16="http://schemas.microsoft.com/office/drawing/2014/main" id="{3062F555-AE65-E345-93E1-974D09D021AF}"/>
                  </a:ext>
                </a:extLst>
              </p:cNvPr>
              <p:cNvSpPr>
                <a:spLocks noChangeShapeType="1"/>
              </p:cNvSpPr>
              <p:nvPr/>
            </p:nvSpPr>
            <p:spPr bwMode="auto">
              <a:xfrm>
                <a:off x="5934373" y="2837531"/>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3" name="Line 212">
                <a:extLst>
                  <a:ext uri="{FF2B5EF4-FFF2-40B4-BE49-F238E27FC236}">
                    <a16:creationId xmlns:a16="http://schemas.microsoft.com/office/drawing/2014/main" id="{5F0F5113-AD80-BF7B-7A67-060EC8F2EA7E}"/>
                  </a:ext>
                </a:extLst>
              </p:cNvPr>
              <p:cNvSpPr>
                <a:spLocks noChangeShapeType="1"/>
              </p:cNvSpPr>
              <p:nvPr/>
            </p:nvSpPr>
            <p:spPr bwMode="auto">
              <a:xfrm flipV="1">
                <a:off x="6187176" y="2929317"/>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4" name="Line 213">
                <a:extLst>
                  <a:ext uri="{FF2B5EF4-FFF2-40B4-BE49-F238E27FC236}">
                    <a16:creationId xmlns:a16="http://schemas.microsoft.com/office/drawing/2014/main" id="{6062B835-DE22-260B-3B5D-1C558EA78EE7}"/>
                  </a:ext>
                </a:extLst>
              </p:cNvPr>
              <p:cNvSpPr>
                <a:spLocks noChangeShapeType="1"/>
              </p:cNvSpPr>
              <p:nvPr/>
            </p:nvSpPr>
            <p:spPr bwMode="auto">
              <a:xfrm>
                <a:off x="6136616" y="2973374"/>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5" name="Line 214">
                <a:extLst>
                  <a:ext uri="{FF2B5EF4-FFF2-40B4-BE49-F238E27FC236}">
                    <a16:creationId xmlns:a16="http://schemas.microsoft.com/office/drawing/2014/main" id="{4000F7A8-2ED8-6A35-651B-CA9D85E24335}"/>
                  </a:ext>
                </a:extLst>
              </p:cNvPr>
              <p:cNvSpPr>
                <a:spLocks noChangeShapeType="1"/>
              </p:cNvSpPr>
              <p:nvPr/>
            </p:nvSpPr>
            <p:spPr bwMode="auto">
              <a:xfrm flipV="1">
                <a:off x="5925946" y="2793474"/>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 name="Line 215">
                <a:extLst>
                  <a:ext uri="{FF2B5EF4-FFF2-40B4-BE49-F238E27FC236}">
                    <a16:creationId xmlns:a16="http://schemas.microsoft.com/office/drawing/2014/main" id="{B7731462-4203-2C8F-30A1-DFE69593A3C9}"/>
                  </a:ext>
                </a:extLst>
              </p:cNvPr>
              <p:cNvSpPr>
                <a:spLocks noChangeShapeType="1"/>
              </p:cNvSpPr>
              <p:nvPr/>
            </p:nvSpPr>
            <p:spPr bwMode="auto">
              <a:xfrm>
                <a:off x="5875385" y="2837531"/>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 name="Line 216">
                <a:extLst>
                  <a:ext uri="{FF2B5EF4-FFF2-40B4-BE49-F238E27FC236}">
                    <a16:creationId xmlns:a16="http://schemas.microsoft.com/office/drawing/2014/main" id="{19CB0581-A4D2-D095-D796-46F57DC87642}"/>
                  </a:ext>
                </a:extLst>
              </p:cNvPr>
              <p:cNvSpPr>
                <a:spLocks noChangeShapeType="1"/>
              </p:cNvSpPr>
              <p:nvPr/>
            </p:nvSpPr>
            <p:spPr bwMode="auto">
              <a:xfrm flipV="1">
                <a:off x="5909092" y="2793474"/>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 name="Line 217">
                <a:extLst>
                  <a:ext uri="{FF2B5EF4-FFF2-40B4-BE49-F238E27FC236}">
                    <a16:creationId xmlns:a16="http://schemas.microsoft.com/office/drawing/2014/main" id="{1F2F97E4-F6FE-FFE4-3521-E6A855850895}"/>
                  </a:ext>
                </a:extLst>
              </p:cNvPr>
              <p:cNvSpPr>
                <a:spLocks noChangeShapeType="1"/>
              </p:cNvSpPr>
              <p:nvPr/>
            </p:nvSpPr>
            <p:spPr bwMode="auto">
              <a:xfrm>
                <a:off x="5862745" y="2837531"/>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 name="Line 218">
                <a:extLst>
                  <a:ext uri="{FF2B5EF4-FFF2-40B4-BE49-F238E27FC236}">
                    <a16:creationId xmlns:a16="http://schemas.microsoft.com/office/drawing/2014/main" id="{5C01D64E-B244-3A11-148B-37948067ADA5}"/>
                  </a:ext>
                </a:extLst>
              </p:cNvPr>
              <p:cNvSpPr>
                <a:spLocks noChangeShapeType="1"/>
              </p:cNvSpPr>
              <p:nvPr/>
            </p:nvSpPr>
            <p:spPr bwMode="auto">
              <a:xfrm flipV="1">
                <a:off x="5639435" y="2764103"/>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 name="Line 219">
                <a:extLst>
                  <a:ext uri="{FF2B5EF4-FFF2-40B4-BE49-F238E27FC236}">
                    <a16:creationId xmlns:a16="http://schemas.microsoft.com/office/drawing/2014/main" id="{8D620B0D-4688-46EA-CA52-0A222884A878}"/>
                  </a:ext>
                </a:extLst>
              </p:cNvPr>
              <p:cNvSpPr>
                <a:spLocks noChangeShapeType="1"/>
              </p:cNvSpPr>
              <p:nvPr/>
            </p:nvSpPr>
            <p:spPr bwMode="auto">
              <a:xfrm>
                <a:off x="5588874" y="2804489"/>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 name="Line 220">
                <a:extLst>
                  <a:ext uri="{FF2B5EF4-FFF2-40B4-BE49-F238E27FC236}">
                    <a16:creationId xmlns:a16="http://schemas.microsoft.com/office/drawing/2014/main" id="{61C8A6A7-4369-0140-1CEE-4BA325918F81}"/>
                  </a:ext>
                </a:extLst>
              </p:cNvPr>
              <p:cNvSpPr>
                <a:spLocks noChangeShapeType="1"/>
              </p:cNvSpPr>
              <p:nvPr/>
            </p:nvSpPr>
            <p:spPr bwMode="auto">
              <a:xfrm flipV="1">
                <a:off x="5325536" y="2698017"/>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2" name="Line 221">
                <a:extLst>
                  <a:ext uri="{FF2B5EF4-FFF2-40B4-BE49-F238E27FC236}">
                    <a16:creationId xmlns:a16="http://schemas.microsoft.com/office/drawing/2014/main" id="{8CE9BCE3-03B2-DF41-6424-5BE29A8221D9}"/>
                  </a:ext>
                </a:extLst>
              </p:cNvPr>
              <p:cNvSpPr>
                <a:spLocks noChangeShapeType="1"/>
              </p:cNvSpPr>
              <p:nvPr/>
            </p:nvSpPr>
            <p:spPr bwMode="auto">
              <a:xfrm>
                <a:off x="5274975" y="2742074"/>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3" name="Line 222">
                <a:extLst>
                  <a:ext uri="{FF2B5EF4-FFF2-40B4-BE49-F238E27FC236}">
                    <a16:creationId xmlns:a16="http://schemas.microsoft.com/office/drawing/2014/main" id="{5939E875-9AEA-AEF6-2330-B1F50A4B3A0A}"/>
                  </a:ext>
                </a:extLst>
              </p:cNvPr>
              <p:cNvSpPr>
                <a:spLocks noChangeShapeType="1"/>
              </p:cNvSpPr>
              <p:nvPr/>
            </p:nvSpPr>
            <p:spPr bwMode="auto">
              <a:xfrm flipV="1">
                <a:off x="5380310" y="2698017"/>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4" name="Line 223">
                <a:extLst>
                  <a:ext uri="{FF2B5EF4-FFF2-40B4-BE49-F238E27FC236}">
                    <a16:creationId xmlns:a16="http://schemas.microsoft.com/office/drawing/2014/main" id="{52521F15-583F-9BF5-6E89-A6058E38B8AD}"/>
                  </a:ext>
                </a:extLst>
              </p:cNvPr>
              <p:cNvSpPr>
                <a:spLocks noChangeShapeType="1"/>
              </p:cNvSpPr>
              <p:nvPr/>
            </p:nvSpPr>
            <p:spPr bwMode="auto">
              <a:xfrm>
                <a:off x="5329749" y="2742074"/>
                <a:ext cx="103229"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5" name="Line 224">
                <a:extLst>
                  <a:ext uri="{FF2B5EF4-FFF2-40B4-BE49-F238E27FC236}">
                    <a16:creationId xmlns:a16="http://schemas.microsoft.com/office/drawing/2014/main" id="{27D8C1BE-5C68-3B61-5CFF-2E2A3942186D}"/>
                  </a:ext>
                </a:extLst>
              </p:cNvPr>
              <p:cNvSpPr>
                <a:spLocks noChangeShapeType="1"/>
              </p:cNvSpPr>
              <p:nvPr/>
            </p:nvSpPr>
            <p:spPr bwMode="auto">
              <a:xfrm flipV="1">
                <a:off x="5274975" y="2698017"/>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6" name="Line 225">
                <a:extLst>
                  <a:ext uri="{FF2B5EF4-FFF2-40B4-BE49-F238E27FC236}">
                    <a16:creationId xmlns:a16="http://schemas.microsoft.com/office/drawing/2014/main" id="{8C13F597-AF76-BE29-013A-39A72B1093D0}"/>
                  </a:ext>
                </a:extLst>
              </p:cNvPr>
              <p:cNvSpPr>
                <a:spLocks noChangeShapeType="1"/>
              </p:cNvSpPr>
              <p:nvPr/>
            </p:nvSpPr>
            <p:spPr bwMode="auto">
              <a:xfrm>
                <a:off x="5224414" y="2742074"/>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7" name="Line 226">
                <a:extLst>
                  <a:ext uri="{FF2B5EF4-FFF2-40B4-BE49-F238E27FC236}">
                    <a16:creationId xmlns:a16="http://schemas.microsoft.com/office/drawing/2014/main" id="{F672729C-B8C6-2E86-0737-0E6013F21FE1}"/>
                  </a:ext>
                </a:extLst>
              </p:cNvPr>
              <p:cNvSpPr>
                <a:spLocks noChangeShapeType="1"/>
              </p:cNvSpPr>
              <p:nvPr/>
            </p:nvSpPr>
            <p:spPr bwMode="auto">
              <a:xfrm flipV="1">
                <a:off x="5266548" y="2698017"/>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8" name="Line 227">
                <a:extLst>
                  <a:ext uri="{FF2B5EF4-FFF2-40B4-BE49-F238E27FC236}">
                    <a16:creationId xmlns:a16="http://schemas.microsoft.com/office/drawing/2014/main" id="{DF8BA73B-F328-E4E4-8D9B-EDB0DB86AAFF}"/>
                  </a:ext>
                </a:extLst>
              </p:cNvPr>
              <p:cNvSpPr>
                <a:spLocks noChangeShapeType="1"/>
              </p:cNvSpPr>
              <p:nvPr/>
            </p:nvSpPr>
            <p:spPr bwMode="auto">
              <a:xfrm>
                <a:off x="5220201" y="2742074"/>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9" name="Line 228">
                <a:extLst>
                  <a:ext uri="{FF2B5EF4-FFF2-40B4-BE49-F238E27FC236}">
                    <a16:creationId xmlns:a16="http://schemas.microsoft.com/office/drawing/2014/main" id="{8E6C9D9D-303F-C7D7-7520-23315710C8E2}"/>
                  </a:ext>
                </a:extLst>
              </p:cNvPr>
              <p:cNvSpPr>
                <a:spLocks noChangeShapeType="1"/>
              </p:cNvSpPr>
              <p:nvPr/>
            </p:nvSpPr>
            <p:spPr bwMode="auto">
              <a:xfrm flipV="1">
                <a:off x="5119079" y="2698017"/>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0" name="Line 229">
                <a:extLst>
                  <a:ext uri="{FF2B5EF4-FFF2-40B4-BE49-F238E27FC236}">
                    <a16:creationId xmlns:a16="http://schemas.microsoft.com/office/drawing/2014/main" id="{372F736E-E245-C8B3-CE10-E84980D97C83}"/>
                  </a:ext>
                </a:extLst>
              </p:cNvPr>
              <p:cNvSpPr>
                <a:spLocks noChangeShapeType="1"/>
              </p:cNvSpPr>
              <p:nvPr/>
            </p:nvSpPr>
            <p:spPr bwMode="auto">
              <a:xfrm>
                <a:off x="5068518" y="2742074"/>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1" name="Line 230">
                <a:extLst>
                  <a:ext uri="{FF2B5EF4-FFF2-40B4-BE49-F238E27FC236}">
                    <a16:creationId xmlns:a16="http://schemas.microsoft.com/office/drawing/2014/main" id="{3F2A5C29-429D-802B-F336-9F5CB69B6883}"/>
                  </a:ext>
                </a:extLst>
              </p:cNvPr>
              <p:cNvSpPr>
                <a:spLocks noChangeShapeType="1"/>
              </p:cNvSpPr>
              <p:nvPr/>
            </p:nvSpPr>
            <p:spPr bwMode="auto">
              <a:xfrm flipV="1">
                <a:off x="4874702" y="2698017"/>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2" name="Line 231">
                <a:extLst>
                  <a:ext uri="{FF2B5EF4-FFF2-40B4-BE49-F238E27FC236}">
                    <a16:creationId xmlns:a16="http://schemas.microsoft.com/office/drawing/2014/main" id="{098FA1DA-77F7-5FDC-596D-5F3183CB4C9B}"/>
                  </a:ext>
                </a:extLst>
              </p:cNvPr>
              <p:cNvSpPr>
                <a:spLocks noChangeShapeType="1"/>
              </p:cNvSpPr>
              <p:nvPr/>
            </p:nvSpPr>
            <p:spPr bwMode="auto">
              <a:xfrm>
                <a:off x="4824141" y="2742074"/>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3" name="Line 232">
                <a:extLst>
                  <a:ext uri="{FF2B5EF4-FFF2-40B4-BE49-F238E27FC236}">
                    <a16:creationId xmlns:a16="http://schemas.microsoft.com/office/drawing/2014/main" id="{804B2EAA-688F-D916-4A4E-3F4EB5C7D282}"/>
                  </a:ext>
                </a:extLst>
              </p:cNvPr>
              <p:cNvSpPr>
                <a:spLocks noChangeShapeType="1"/>
              </p:cNvSpPr>
              <p:nvPr/>
            </p:nvSpPr>
            <p:spPr bwMode="auto">
              <a:xfrm flipV="1">
                <a:off x="4508136" y="2650289"/>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4" name="Line 233">
                <a:extLst>
                  <a:ext uri="{FF2B5EF4-FFF2-40B4-BE49-F238E27FC236}">
                    <a16:creationId xmlns:a16="http://schemas.microsoft.com/office/drawing/2014/main" id="{DA073872-3C9C-4611-6550-FFE18A37903D}"/>
                  </a:ext>
                </a:extLst>
              </p:cNvPr>
              <p:cNvSpPr>
                <a:spLocks noChangeShapeType="1"/>
              </p:cNvSpPr>
              <p:nvPr/>
            </p:nvSpPr>
            <p:spPr bwMode="auto">
              <a:xfrm>
                <a:off x="4457575" y="2694346"/>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5" name="Line 234">
                <a:extLst>
                  <a:ext uri="{FF2B5EF4-FFF2-40B4-BE49-F238E27FC236}">
                    <a16:creationId xmlns:a16="http://schemas.microsoft.com/office/drawing/2014/main" id="{D23DB52C-AA9F-D720-978E-49040C6D014C}"/>
                  </a:ext>
                </a:extLst>
              </p:cNvPr>
              <p:cNvSpPr>
                <a:spLocks noChangeShapeType="1"/>
              </p:cNvSpPr>
              <p:nvPr/>
            </p:nvSpPr>
            <p:spPr bwMode="auto">
              <a:xfrm flipV="1">
                <a:off x="4512350" y="2668646"/>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6" name="Line 235">
                <a:extLst>
                  <a:ext uri="{FF2B5EF4-FFF2-40B4-BE49-F238E27FC236}">
                    <a16:creationId xmlns:a16="http://schemas.microsoft.com/office/drawing/2014/main" id="{B7F7BD40-DD5B-E2D9-5766-186DBFB21084}"/>
                  </a:ext>
                </a:extLst>
              </p:cNvPr>
              <p:cNvSpPr>
                <a:spLocks noChangeShapeType="1"/>
              </p:cNvSpPr>
              <p:nvPr/>
            </p:nvSpPr>
            <p:spPr bwMode="auto">
              <a:xfrm>
                <a:off x="4466002" y="2712703"/>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7" name="Line 236">
                <a:extLst>
                  <a:ext uri="{FF2B5EF4-FFF2-40B4-BE49-F238E27FC236}">
                    <a16:creationId xmlns:a16="http://schemas.microsoft.com/office/drawing/2014/main" id="{877632CA-90FC-0B7E-CC87-3A1391D228AA}"/>
                  </a:ext>
                </a:extLst>
              </p:cNvPr>
              <p:cNvSpPr>
                <a:spLocks noChangeShapeType="1"/>
              </p:cNvSpPr>
              <p:nvPr/>
            </p:nvSpPr>
            <p:spPr bwMode="auto">
              <a:xfrm flipV="1">
                <a:off x="4487069" y="2635603"/>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8" name="Line 237">
                <a:extLst>
                  <a:ext uri="{FF2B5EF4-FFF2-40B4-BE49-F238E27FC236}">
                    <a16:creationId xmlns:a16="http://schemas.microsoft.com/office/drawing/2014/main" id="{53E1C5E2-9BE2-EFDC-4529-E93CC3EAE4C5}"/>
                  </a:ext>
                </a:extLst>
              </p:cNvPr>
              <p:cNvSpPr>
                <a:spLocks noChangeShapeType="1"/>
              </p:cNvSpPr>
              <p:nvPr/>
            </p:nvSpPr>
            <p:spPr bwMode="auto">
              <a:xfrm>
                <a:off x="4434402" y="2679660"/>
                <a:ext cx="99016"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9" name="Line 238">
                <a:extLst>
                  <a:ext uri="{FF2B5EF4-FFF2-40B4-BE49-F238E27FC236}">
                    <a16:creationId xmlns:a16="http://schemas.microsoft.com/office/drawing/2014/main" id="{5B5D577C-8146-B933-26BB-3B5B4C2D18EA}"/>
                  </a:ext>
                </a:extLst>
              </p:cNvPr>
              <p:cNvSpPr>
                <a:spLocks noChangeShapeType="1"/>
              </p:cNvSpPr>
              <p:nvPr/>
            </p:nvSpPr>
            <p:spPr bwMode="auto">
              <a:xfrm flipV="1">
                <a:off x="4396482" y="2587875"/>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0" name="Line 239">
                <a:extLst>
                  <a:ext uri="{FF2B5EF4-FFF2-40B4-BE49-F238E27FC236}">
                    <a16:creationId xmlns:a16="http://schemas.microsoft.com/office/drawing/2014/main" id="{91FE1860-AC3D-BD89-0628-9A8B3C5DDAD8}"/>
                  </a:ext>
                </a:extLst>
              </p:cNvPr>
              <p:cNvSpPr>
                <a:spLocks noChangeShapeType="1"/>
              </p:cNvSpPr>
              <p:nvPr/>
            </p:nvSpPr>
            <p:spPr bwMode="auto">
              <a:xfrm>
                <a:off x="4350134" y="2631932"/>
                <a:ext cx="99016"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1" name="Line 240">
                <a:extLst>
                  <a:ext uri="{FF2B5EF4-FFF2-40B4-BE49-F238E27FC236}">
                    <a16:creationId xmlns:a16="http://schemas.microsoft.com/office/drawing/2014/main" id="{7E43F898-4E60-A455-B628-1A99B979525F}"/>
                  </a:ext>
                </a:extLst>
              </p:cNvPr>
              <p:cNvSpPr>
                <a:spLocks noChangeShapeType="1"/>
              </p:cNvSpPr>
              <p:nvPr/>
            </p:nvSpPr>
            <p:spPr bwMode="auto">
              <a:xfrm flipV="1">
                <a:off x="4291147" y="2587875"/>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2" name="Line 241">
                <a:extLst>
                  <a:ext uri="{FF2B5EF4-FFF2-40B4-BE49-F238E27FC236}">
                    <a16:creationId xmlns:a16="http://schemas.microsoft.com/office/drawing/2014/main" id="{A56A8E1B-B329-E092-63D4-9012B78D1D7C}"/>
                  </a:ext>
                </a:extLst>
              </p:cNvPr>
              <p:cNvSpPr>
                <a:spLocks noChangeShapeType="1"/>
              </p:cNvSpPr>
              <p:nvPr/>
            </p:nvSpPr>
            <p:spPr bwMode="auto">
              <a:xfrm>
                <a:off x="4240586" y="2631932"/>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3" name="Line 242">
                <a:extLst>
                  <a:ext uri="{FF2B5EF4-FFF2-40B4-BE49-F238E27FC236}">
                    <a16:creationId xmlns:a16="http://schemas.microsoft.com/office/drawing/2014/main" id="{71CFCAC9-5E82-A452-170C-DA616082927B}"/>
                  </a:ext>
                </a:extLst>
              </p:cNvPr>
              <p:cNvSpPr>
                <a:spLocks noChangeShapeType="1"/>
              </p:cNvSpPr>
              <p:nvPr/>
            </p:nvSpPr>
            <p:spPr bwMode="auto">
              <a:xfrm flipV="1">
                <a:off x="4219519" y="2580532"/>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4" name="Line 243">
                <a:extLst>
                  <a:ext uri="{FF2B5EF4-FFF2-40B4-BE49-F238E27FC236}">
                    <a16:creationId xmlns:a16="http://schemas.microsoft.com/office/drawing/2014/main" id="{B5B7BA29-BA0E-3C63-0B10-BE960BA5E90B}"/>
                  </a:ext>
                </a:extLst>
              </p:cNvPr>
              <p:cNvSpPr>
                <a:spLocks noChangeShapeType="1"/>
              </p:cNvSpPr>
              <p:nvPr/>
            </p:nvSpPr>
            <p:spPr bwMode="auto">
              <a:xfrm>
                <a:off x="4168958" y="2624589"/>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5" name="Line 244">
                <a:extLst>
                  <a:ext uri="{FF2B5EF4-FFF2-40B4-BE49-F238E27FC236}">
                    <a16:creationId xmlns:a16="http://schemas.microsoft.com/office/drawing/2014/main" id="{0905CF57-EFB0-14F0-469C-5EA290F8ED2E}"/>
                  </a:ext>
                </a:extLst>
              </p:cNvPr>
              <p:cNvSpPr>
                <a:spLocks noChangeShapeType="1"/>
              </p:cNvSpPr>
              <p:nvPr/>
            </p:nvSpPr>
            <p:spPr bwMode="auto">
              <a:xfrm flipV="1">
                <a:off x="4152105" y="2558504"/>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6" name="Line 245">
                <a:extLst>
                  <a:ext uri="{FF2B5EF4-FFF2-40B4-BE49-F238E27FC236}">
                    <a16:creationId xmlns:a16="http://schemas.microsoft.com/office/drawing/2014/main" id="{C4556E41-5DA1-D75B-FD28-8C90E63DBE8A}"/>
                  </a:ext>
                </a:extLst>
              </p:cNvPr>
              <p:cNvSpPr>
                <a:spLocks noChangeShapeType="1"/>
              </p:cNvSpPr>
              <p:nvPr/>
            </p:nvSpPr>
            <p:spPr bwMode="auto">
              <a:xfrm>
                <a:off x="4105757" y="2598889"/>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7" name="Line 246">
                <a:extLst>
                  <a:ext uri="{FF2B5EF4-FFF2-40B4-BE49-F238E27FC236}">
                    <a16:creationId xmlns:a16="http://schemas.microsoft.com/office/drawing/2014/main" id="{AE9B8821-2668-23DA-1D56-618D918ECDFD}"/>
                  </a:ext>
                </a:extLst>
              </p:cNvPr>
              <p:cNvSpPr>
                <a:spLocks noChangeShapeType="1"/>
              </p:cNvSpPr>
              <p:nvPr/>
            </p:nvSpPr>
            <p:spPr bwMode="auto">
              <a:xfrm flipV="1">
                <a:off x="4131038" y="2525461"/>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8" name="Line 247">
                <a:extLst>
                  <a:ext uri="{FF2B5EF4-FFF2-40B4-BE49-F238E27FC236}">
                    <a16:creationId xmlns:a16="http://schemas.microsoft.com/office/drawing/2014/main" id="{06E07C08-9640-4125-6576-7B4446F2F536}"/>
                  </a:ext>
                </a:extLst>
              </p:cNvPr>
              <p:cNvSpPr>
                <a:spLocks noChangeShapeType="1"/>
              </p:cNvSpPr>
              <p:nvPr/>
            </p:nvSpPr>
            <p:spPr bwMode="auto">
              <a:xfrm>
                <a:off x="4084690" y="2569518"/>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9" name="Line 248">
                <a:extLst>
                  <a:ext uri="{FF2B5EF4-FFF2-40B4-BE49-F238E27FC236}">
                    <a16:creationId xmlns:a16="http://schemas.microsoft.com/office/drawing/2014/main" id="{5D4916E0-C41A-5480-F33F-2DA7D49FE9BB}"/>
                  </a:ext>
                </a:extLst>
              </p:cNvPr>
              <p:cNvSpPr>
                <a:spLocks noChangeShapeType="1"/>
              </p:cNvSpPr>
              <p:nvPr/>
            </p:nvSpPr>
            <p:spPr bwMode="auto">
              <a:xfrm flipV="1">
                <a:off x="4067837" y="2497926"/>
                <a:ext cx="0" cy="8995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0" name="Line 249">
                <a:extLst>
                  <a:ext uri="{FF2B5EF4-FFF2-40B4-BE49-F238E27FC236}">
                    <a16:creationId xmlns:a16="http://schemas.microsoft.com/office/drawing/2014/main" id="{8D393FE1-7E09-97F1-A4C0-BE19B4E8624F}"/>
                  </a:ext>
                </a:extLst>
              </p:cNvPr>
              <p:cNvSpPr>
                <a:spLocks noChangeShapeType="1"/>
              </p:cNvSpPr>
              <p:nvPr/>
            </p:nvSpPr>
            <p:spPr bwMode="auto">
              <a:xfrm>
                <a:off x="4017276" y="2543818"/>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1" name="Line 250">
                <a:extLst>
                  <a:ext uri="{FF2B5EF4-FFF2-40B4-BE49-F238E27FC236}">
                    <a16:creationId xmlns:a16="http://schemas.microsoft.com/office/drawing/2014/main" id="{20868ED4-D3D3-A6AE-9701-498E47CEF6D7}"/>
                  </a:ext>
                </a:extLst>
              </p:cNvPr>
              <p:cNvSpPr>
                <a:spLocks noChangeShapeType="1"/>
              </p:cNvSpPr>
              <p:nvPr/>
            </p:nvSpPr>
            <p:spPr bwMode="auto">
              <a:xfrm flipV="1">
                <a:off x="4097330" y="2497926"/>
                <a:ext cx="0" cy="8995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2" name="Line 251">
                <a:extLst>
                  <a:ext uri="{FF2B5EF4-FFF2-40B4-BE49-F238E27FC236}">
                    <a16:creationId xmlns:a16="http://schemas.microsoft.com/office/drawing/2014/main" id="{F33209EF-155D-D796-85F9-B8C4CD2894F6}"/>
                  </a:ext>
                </a:extLst>
              </p:cNvPr>
              <p:cNvSpPr>
                <a:spLocks noChangeShapeType="1"/>
              </p:cNvSpPr>
              <p:nvPr/>
            </p:nvSpPr>
            <p:spPr bwMode="auto">
              <a:xfrm>
                <a:off x="4046770" y="2543818"/>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3" name="Line 252">
                <a:extLst>
                  <a:ext uri="{FF2B5EF4-FFF2-40B4-BE49-F238E27FC236}">
                    <a16:creationId xmlns:a16="http://schemas.microsoft.com/office/drawing/2014/main" id="{BED7C85C-2F38-4325-82B9-E2F8ECD46125}"/>
                  </a:ext>
                </a:extLst>
              </p:cNvPr>
              <p:cNvSpPr>
                <a:spLocks noChangeShapeType="1"/>
              </p:cNvSpPr>
              <p:nvPr/>
            </p:nvSpPr>
            <p:spPr bwMode="auto">
              <a:xfrm flipV="1">
                <a:off x="4109971" y="2518118"/>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4" name="Line 253">
                <a:extLst>
                  <a:ext uri="{FF2B5EF4-FFF2-40B4-BE49-F238E27FC236}">
                    <a16:creationId xmlns:a16="http://schemas.microsoft.com/office/drawing/2014/main" id="{5D6696B1-B135-D52D-4ABC-FD0F0B0D5A12}"/>
                  </a:ext>
                </a:extLst>
              </p:cNvPr>
              <p:cNvSpPr>
                <a:spLocks noChangeShapeType="1"/>
              </p:cNvSpPr>
              <p:nvPr/>
            </p:nvSpPr>
            <p:spPr bwMode="auto">
              <a:xfrm>
                <a:off x="4063623" y="2558504"/>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5" name="Line 254">
                <a:extLst>
                  <a:ext uri="{FF2B5EF4-FFF2-40B4-BE49-F238E27FC236}">
                    <a16:creationId xmlns:a16="http://schemas.microsoft.com/office/drawing/2014/main" id="{5E5AD4F5-77B7-2131-B96C-4A0CDBE3706A}"/>
                  </a:ext>
                </a:extLst>
              </p:cNvPr>
              <p:cNvSpPr>
                <a:spLocks noChangeShapeType="1"/>
              </p:cNvSpPr>
              <p:nvPr/>
            </p:nvSpPr>
            <p:spPr bwMode="auto">
              <a:xfrm flipV="1">
                <a:off x="3920368" y="2497926"/>
                <a:ext cx="0" cy="8995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6" name="Line 255">
                <a:extLst>
                  <a:ext uri="{FF2B5EF4-FFF2-40B4-BE49-F238E27FC236}">
                    <a16:creationId xmlns:a16="http://schemas.microsoft.com/office/drawing/2014/main" id="{4150EB2F-7F9A-F1F8-7BB3-E1429510984E}"/>
                  </a:ext>
                </a:extLst>
              </p:cNvPr>
              <p:cNvSpPr>
                <a:spLocks noChangeShapeType="1"/>
              </p:cNvSpPr>
              <p:nvPr/>
            </p:nvSpPr>
            <p:spPr bwMode="auto">
              <a:xfrm>
                <a:off x="3874020" y="2543818"/>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7" name="Line 256">
                <a:extLst>
                  <a:ext uri="{FF2B5EF4-FFF2-40B4-BE49-F238E27FC236}">
                    <a16:creationId xmlns:a16="http://schemas.microsoft.com/office/drawing/2014/main" id="{4B3ECCBD-F0C2-36EC-C089-50F5B143FA73}"/>
                  </a:ext>
                </a:extLst>
              </p:cNvPr>
              <p:cNvSpPr>
                <a:spLocks noChangeShapeType="1"/>
              </p:cNvSpPr>
              <p:nvPr/>
            </p:nvSpPr>
            <p:spPr bwMode="auto">
              <a:xfrm flipV="1">
                <a:off x="3806606" y="2461212"/>
                <a:ext cx="0" cy="86279"/>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8" name="Line 257">
                <a:extLst>
                  <a:ext uri="{FF2B5EF4-FFF2-40B4-BE49-F238E27FC236}">
                    <a16:creationId xmlns:a16="http://schemas.microsoft.com/office/drawing/2014/main" id="{67A4D288-DD79-EA1E-B3DA-D720020C8E36}"/>
                  </a:ext>
                </a:extLst>
              </p:cNvPr>
              <p:cNvSpPr>
                <a:spLocks noChangeShapeType="1"/>
              </p:cNvSpPr>
              <p:nvPr/>
            </p:nvSpPr>
            <p:spPr bwMode="auto">
              <a:xfrm>
                <a:off x="3756045" y="2501597"/>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9" name="Line 258">
                <a:extLst>
                  <a:ext uri="{FF2B5EF4-FFF2-40B4-BE49-F238E27FC236}">
                    <a16:creationId xmlns:a16="http://schemas.microsoft.com/office/drawing/2014/main" id="{89C57C2F-2E59-9395-4B08-4643BA3153C1}"/>
                  </a:ext>
                </a:extLst>
              </p:cNvPr>
              <p:cNvSpPr>
                <a:spLocks noChangeShapeType="1"/>
              </p:cNvSpPr>
              <p:nvPr/>
            </p:nvSpPr>
            <p:spPr bwMode="auto">
              <a:xfrm flipV="1">
                <a:off x="3793966" y="2442855"/>
                <a:ext cx="0" cy="8995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0" name="Line 259">
                <a:extLst>
                  <a:ext uri="{FF2B5EF4-FFF2-40B4-BE49-F238E27FC236}">
                    <a16:creationId xmlns:a16="http://schemas.microsoft.com/office/drawing/2014/main" id="{75850399-87AD-B632-57BF-F980A3DEE2BB}"/>
                  </a:ext>
                </a:extLst>
              </p:cNvPr>
              <p:cNvSpPr>
                <a:spLocks noChangeShapeType="1"/>
              </p:cNvSpPr>
              <p:nvPr/>
            </p:nvSpPr>
            <p:spPr bwMode="auto">
              <a:xfrm>
                <a:off x="3747618" y="2486912"/>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1" name="Line 260">
                <a:extLst>
                  <a:ext uri="{FF2B5EF4-FFF2-40B4-BE49-F238E27FC236}">
                    <a16:creationId xmlns:a16="http://schemas.microsoft.com/office/drawing/2014/main" id="{1C6EEDE4-A538-FC41-5C79-40FE847E9B69}"/>
                  </a:ext>
                </a:extLst>
              </p:cNvPr>
              <p:cNvSpPr>
                <a:spLocks noChangeShapeType="1"/>
              </p:cNvSpPr>
              <p:nvPr/>
            </p:nvSpPr>
            <p:spPr bwMode="auto">
              <a:xfrm flipV="1">
                <a:off x="3789752" y="2442855"/>
                <a:ext cx="0" cy="8995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2" name="Line 261">
                <a:extLst>
                  <a:ext uri="{FF2B5EF4-FFF2-40B4-BE49-F238E27FC236}">
                    <a16:creationId xmlns:a16="http://schemas.microsoft.com/office/drawing/2014/main" id="{501DF1E4-1D02-3AA4-7A93-EEB71ACF50F7}"/>
                  </a:ext>
                </a:extLst>
              </p:cNvPr>
              <p:cNvSpPr>
                <a:spLocks noChangeShapeType="1"/>
              </p:cNvSpPr>
              <p:nvPr/>
            </p:nvSpPr>
            <p:spPr bwMode="auto">
              <a:xfrm>
                <a:off x="3739192" y="2486912"/>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3" name="Line 262">
                <a:extLst>
                  <a:ext uri="{FF2B5EF4-FFF2-40B4-BE49-F238E27FC236}">
                    <a16:creationId xmlns:a16="http://schemas.microsoft.com/office/drawing/2014/main" id="{D9E1E16F-239A-AD0C-C2A2-377819DB3D5E}"/>
                  </a:ext>
                </a:extLst>
              </p:cNvPr>
              <p:cNvSpPr>
                <a:spLocks noChangeShapeType="1"/>
              </p:cNvSpPr>
              <p:nvPr/>
            </p:nvSpPr>
            <p:spPr bwMode="auto">
              <a:xfrm flipV="1">
                <a:off x="3781326" y="2395126"/>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03" name="Line 263">
                <a:extLst>
                  <a:ext uri="{FF2B5EF4-FFF2-40B4-BE49-F238E27FC236}">
                    <a16:creationId xmlns:a16="http://schemas.microsoft.com/office/drawing/2014/main" id="{D3E4B5B8-B8C0-3CA9-1531-DB42EF2AC9CF}"/>
                  </a:ext>
                </a:extLst>
              </p:cNvPr>
              <p:cNvSpPr>
                <a:spLocks noChangeShapeType="1"/>
              </p:cNvSpPr>
              <p:nvPr/>
            </p:nvSpPr>
            <p:spPr bwMode="auto">
              <a:xfrm>
                <a:off x="3730765" y="2439183"/>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48" name="Line 264">
                <a:extLst>
                  <a:ext uri="{FF2B5EF4-FFF2-40B4-BE49-F238E27FC236}">
                    <a16:creationId xmlns:a16="http://schemas.microsoft.com/office/drawing/2014/main" id="{E75D1AF4-E46E-78E6-67AE-7D3B6DCCF2EE}"/>
                  </a:ext>
                </a:extLst>
              </p:cNvPr>
              <p:cNvSpPr>
                <a:spLocks noChangeShapeType="1"/>
              </p:cNvSpPr>
              <p:nvPr/>
            </p:nvSpPr>
            <p:spPr bwMode="auto">
              <a:xfrm flipV="1">
                <a:off x="3488494" y="2332712"/>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50" name="Line 265">
                <a:extLst>
                  <a:ext uri="{FF2B5EF4-FFF2-40B4-BE49-F238E27FC236}">
                    <a16:creationId xmlns:a16="http://schemas.microsoft.com/office/drawing/2014/main" id="{6957A700-5D5E-FA90-1BAF-8CE7BA1D11D3}"/>
                  </a:ext>
                </a:extLst>
              </p:cNvPr>
              <p:cNvSpPr>
                <a:spLocks noChangeShapeType="1"/>
              </p:cNvSpPr>
              <p:nvPr/>
            </p:nvSpPr>
            <p:spPr bwMode="auto">
              <a:xfrm>
                <a:off x="3442146" y="2376769"/>
                <a:ext cx="99016"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52" name="Line 266">
                <a:extLst>
                  <a:ext uri="{FF2B5EF4-FFF2-40B4-BE49-F238E27FC236}">
                    <a16:creationId xmlns:a16="http://schemas.microsoft.com/office/drawing/2014/main" id="{302E0380-FC0E-7405-F1EE-6F0C8724C876}"/>
                  </a:ext>
                </a:extLst>
              </p:cNvPr>
              <p:cNvSpPr>
                <a:spLocks noChangeShapeType="1"/>
              </p:cNvSpPr>
              <p:nvPr/>
            </p:nvSpPr>
            <p:spPr bwMode="auto">
              <a:xfrm flipV="1">
                <a:off x="3442146" y="2299669"/>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66" name="Line 267">
                <a:extLst>
                  <a:ext uri="{FF2B5EF4-FFF2-40B4-BE49-F238E27FC236}">
                    <a16:creationId xmlns:a16="http://schemas.microsoft.com/office/drawing/2014/main" id="{D776A830-D911-55EF-3CEF-92C7D77315B2}"/>
                  </a:ext>
                </a:extLst>
              </p:cNvPr>
              <p:cNvSpPr>
                <a:spLocks noChangeShapeType="1"/>
              </p:cNvSpPr>
              <p:nvPr/>
            </p:nvSpPr>
            <p:spPr bwMode="auto">
              <a:xfrm>
                <a:off x="3391585" y="2343726"/>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67" name="Line 268">
                <a:extLst>
                  <a:ext uri="{FF2B5EF4-FFF2-40B4-BE49-F238E27FC236}">
                    <a16:creationId xmlns:a16="http://schemas.microsoft.com/office/drawing/2014/main" id="{8EC5F1F2-4CC1-BF47-87A1-B0E232D4B7EA}"/>
                  </a:ext>
                </a:extLst>
              </p:cNvPr>
              <p:cNvSpPr>
                <a:spLocks noChangeShapeType="1"/>
              </p:cNvSpPr>
              <p:nvPr/>
            </p:nvSpPr>
            <p:spPr bwMode="auto">
              <a:xfrm flipV="1">
                <a:off x="3425293" y="2259284"/>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68" name="Line 269">
                <a:extLst>
                  <a:ext uri="{FF2B5EF4-FFF2-40B4-BE49-F238E27FC236}">
                    <a16:creationId xmlns:a16="http://schemas.microsoft.com/office/drawing/2014/main" id="{6C32314E-F48E-B373-703B-D7B5D83B6990}"/>
                  </a:ext>
                </a:extLst>
              </p:cNvPr>
              <p:cNvSpPr>
                <a:spLocks noChangeShapeType="1"/>
              </p:cNvSpPr>
              <p:nvPr/>
            </p:nvSpPr>
            <p:spPr bwMode="auto">
              <a:xfrm>
                <a:off x="3378945" y="2303341"/>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69" name="Line 270">
                <a:extLst>
                  <a:ext uri="{FF2B5EF4-FFF2-40B4-BE49-F238E27FC236}">
                    <a16:creationId xmlns:a16="http://schemas.microsoft.com/office/drawing/2014/main" id="{5FCFC9F3-A9F9-0957-6135-213E495A4E9D}"/>
                  </a:ext>
                </a:extLst>
              </p:cNvPr>
              <p:cNvSpPr>
                <a:spLocks noChangeShapeType="1"/>
              </p:cNvSpPr>
              <p:nvPr/>
            </p:nvSpPr>
            <p:spPr bwMode="auto">
              <a:xfrm flipV="1">
                <a:off x="3827673" y="2468554"/>
                <a:ext cx="0" cy="86279"/>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70" name="Line 271">
                <a:extLst>
                  <a:ext uri="{FF2B5EF4-FFF2-40B4-BE49-F238E27FC236}">
                    <a16:creationId xmlns:a16="http://schemas.microsoft.com/office/drawing/2014/main" id="{A3E63F4E-F21E-E63E-D7A1-5F8CCD80C26C}"/>
                  </a:ext>
                </a:extLst>
              </p:cNvPr>
              <p:cNvSpPr>
                <a:spLocks noChangeShapeType="1"/>
              </p:cNvSpPr>
              <p:nvPr/>
            </p:nvSpPr>
            <p:spPr bwMode="auto">
              <a:xfrm>
                <a:off x="3781326" y="2508940"/>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71" name="Line 272">
                <a:extLst>
                  <a:ext uri="{FF2B5EF4-FFF2-40B4-BE49-F238E27FC236}">
                    <a16:creationId xmlns:a16="http://schemas.microsoft.com/office/drawing/2014/main" id="{1ECC1379-D017-8C95-2E7C-6122CA04688B}"/>
                  </a:ext>
                </a:extLst>
              </p:cNvPr>
              <p:cNvSpPr>
                <a:spLocks noChangeShapeType="1"/>
              </p:cNvSpPr>
              <p:nvPr/>
            </p:nvSpPr>
            <p:spPr bwMode="auto">
              <a:xfrm flipV="1">
                <a:off x="3421079" y="2244598"/>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72" name="Line 273">
                <a:extLst>
                  <a:ext uri="{FF2B5EF4-FFF2-40B4-BE49-F238E27FC236}">
                    <a16:creationId xmlns:a16="http://schemas.microsoft.com/office/drawing/2014/main" id="{8FE85B0B-CFFD-6ED7-89B5-7213681FD4B2}"/>
                  </a:ext>
                </a:extLst>
              </p:cNvPr>
              <p:cNvSpPr>
                <a:spLocks noChangeShapeType="1"/>
              </p:cNvSpPr>
              <p:nvPr/>
            </p:nvSpPr>
            <p:spPr bwMode="auto">
              <a:xfrm>
                <a:off x="3370518" y="2284984"/>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73" name="Line 274">
                <a:extLst>
                  <a:ext uri="{FF2B5EF4-FFF2-40B4-BE49-F238E27FC236}">
                    <a16:creationId xmlns:a16="http://schemas.microsoft.com/office/drawing/2014/main" id="{AA494843-CA21-F0F9-AC2D-DE1A7E7BCFAD}"/>
                  </a:ext>
                </a:extLst>
              </p:cNvPr>
              <p:cNvSpPr>
                <a:spLocks noChangeShapeType="1"/>
              </p:cNvSpPr>
              <p:nvPr/>
            </p:nvSpPr>
            <p:spPr bwMode="auto">
              <a:xfrm flipV="1">
                <a:off x="3062940" y="2020642"/>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74" name="Line 275">
                <a:extLst>
                  <a:ext uri="{FF2B5EF4-FFF2-40B4-BE49-F238E27FC236}">
                    <a16:creationId xmlns:a16="http://schemas.microsoft.com/office/drawing/2014/main" id="{3A28392B-A64A-B2E9-9A85-97ABD0273315}"/>
                  </a:ext>
                </a:extLst>
              </p:cNvPr>
              <p:cNvSpPr>
                <a:spLocks noChangeShapeType="1"/>
              </p:cNvSpPr>
              <p:nvPr/>
            </p:nvSpPr>
            <p:spPr bwMode="auto">
              <a:xfrm>
                <a:off x="3012380" y="2064699"/>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75" name="Line 276">
                <a:extLst>
                  <a:ext uri="{FF2B5EF4-FFF2-40B4-BE49-F238E27FC236}">
                    <a16:creationId xmlns:a16="http://schemas.microsoft.com/office/drawing/2014/main" id="{DAB4F525-678D-1E3B-92FE-8FAA013FBF95}"/>
                  </a:ext>
                </a:extLst>
              </p:cNvPr>
              <p:cNvSpPr>
                <a:spLocks noChangeShapeType="1"/>
              </p:cNvSpPr>
              <p:nvPr/>
            </p:nvSpPr>
            <p:spPr bwMode="auto">
              <a:xfrm flipV="1">
                <a:off x="3067154" y="2020642"/>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76" name="Line 277">
                <a:extLst>
                  <a:ext uri="{FF2B5EF4-FFF2-40B4-BE49-F238E27FC236}">
                    <a16:creationId xmlns:a16="http://schemas.microsoft.com/office/drawing/2014/main" id="{50FCC6DE-8DB2-EA30-6B98-8AC98C239CCE}"/>
                  </a:ext>
                </a:extLst>
              </p:cNvPr>
              <p:cNvSpPr>
                <a:spLocks noChangeShapeType="1"/>
              </p:cNvSpPr>
              <p:nvPr/>
            </p:nvSpPr>
            <p:spPr bwMode="auto">
              <a:xfrm>
                <a:off x="3016593" y="2064699"/>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77" name="Line 278">
                <a:extLst>
                  <a:ext uri="{FF2B5EF4-FFF2-40B4-BE49-F238E27FC236}">
                    <a16:creationId xmlns:a16="http://schemas.microsoft.com/office/drawing/2014/main" id="{0A4414CC-E17B-465D-6112-0D98CF412B27}"/>
                  </a:ext>
                </a:extLst>
              </p:cNvPr>
              <p:cNvSpPr>
                <a:spLocks noChangeShapeType="1"/>
              </p:cNvSpPr>
              <p:nvPr/>
            </p:nvSpPr>
            <p:spPr bwMode="auto">
              <a:xfrm flipV="1">
                <a:off x="3126141" y="2101413"/>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78" name="Line 279">
                <a:extLst>
                  <a:ext uri="{FF2B5EF4-FFF2-40B4-BE49-F238E27FC236}">
                    <a16:creationId xmlns:a16="http://schemas.microsoft.com/office/drawing/2014/main" id="{A791CA75-B017-62CA-673B-0C9C9BC0EE44}"/>
                  </a:ext>
                </a:extLst>
              </p:cNvPr>
              <p:cNvSpPr>
                <a:spLocks noChangeShapeType="1"/>
              </p:cNvSpPr>
              <p:nvPr/>
            </p:nvSpPr>
            <p:spPr bwMode="auto">
              <a:xfrm>
                <a:off x="3075581" y="2145470"/>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79" name="Line 280">
                <a:extLst>
                  <a:ext uri="{FF2B5EF4-FFF2-40B4-BE49-F238E27FC236}">
                    <a16:creationId xmlns:a16="http://schemas.microsoft.com/office/drawing/2014/main" id="{389500DE-4740-320E-F97C-5AC976331DB0}"/>
                  </a:ext>
                </a:extLst>
              </p:cNvPr>
              <p:cNvSpPr>
                <a:spLocks noChangeShapeType="1"/>
              </p:cNvSpPr>
              <p:nvPr/>
            </p:nvSpPr>
            <p:spPr bwMode="auto">
              <a:xfrm flipV="1">
                <a:off x="3037660" y="1949048"/>
                <a:ext cx="0" cy="86279"/>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80" name="Line 281">
                <a:extLst>
                  <a:ext uri="{FF2B5EF4-FFF2-40B4-BE49-F238E27FC236}">
                    <a16:creationId xmlns:a16="http://schemas.microsoft.com/office/drawing/2014/main" id="{ECA8E6D7-9910-60EF-5A72-7AF7057BB744}"/>
                  </a:ext>
                </a:extLst>
              </p:cNvPr>
              <p:cNvSpPr>
                <a:spLocks noChangeShapeType="1"/>
              </p:cNvSpPr>
              <p:nvPr/>
            </p:nvSpPr>
            <p:spPr bwMode="auto">
              <a:xfrm>
                <a:off x="2991313" y="1989434"/>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81" name="Line 282">
                <a:extLst>
                  <a:ext uri="{FF2B5EF4-FFF2-40B4-BE49-F238E27FC236}">
                    <a16:creationId xmlns:a16="http://schemas.microsoft.com/office/drawing/2014/main" id="{8B54A86D-2611-BC20-53BF-CC0B1C95A11E}"/>
                  </a:ext>
                </a:extLst>
              </p:cNvPr>
              <p:cNvSpPr>
                <a:spLocks noChangeShapeType="1"/>
              </p:cNvSpPr>
              <p:nvPr/>
            </p:nvSpPr>
            <p:spPr bwMode="auto">
              <a:xfrm flipV="1">
                <a:off x="3016593" y="1916006"/>
                <a:ext cx="0" cy="8995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82" name="Line 283">
                <a:extLst>
                  <a:ext uri="{FF2B5EF4-FFF2-40B4-BE49-F238E27FC236}">
                    <a16:creationId xmlns:a16="http://schemas.microsoft.com/office/drawing/2014/main" id="{D1E41246-A039-053D-BB05-A3778C25E031}"/>
                  </a:ext>
                </a:extLst>
              </p:cNvPr>
              <p:cNvSpPr>
                <a:spLocks noChangeShapeType="1"/>
              </p:cNvSpPr>
              <p:nvPr/>
            </p:nvSpPr>
            <p:spPr bwMode="auto">
              <a:xfrm>
                <a:off x="2966032" y="1960063"/>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83" name="Line 284">
                <a:extLst>
                  <a:ext uri="{FF2B5EF4-FFF2-40B4-BE49-F238E27FC236}">
                    <a16:creationId xmlns:a16="http://schemas.microsoft.com/office/drawing/2014/main" id="{B5E3840C-E652-1329-DA5D-5C9D0623C29D}"/>
                  </a:ext>
                </a:extLst>
              </p:cNvPr>
              <p:cNvSpPr>
                <a:spLocks noChangeShapeType="1"/>
              </p:cNvSpPr>
              <p:nvPr/>
            </p:nvSpPr>
            <p:spPr bwMode="auto">
              <a:xfrm flipV="1">
                <a:off x="2751149" y="1750792"/>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84" name="Line 285">
                <a:extLst>
                  <a:ext uri="{FF2B5EF4-FFF2-40B4-BE49-F238E27FC236}">
                    <a16:creationId xmlns:a16="http://schemas.microsoft.com/office/drawing/2014/main" id="{EE09A4F0-9389-F9AD-2E1B-66DA5A301A25}"/>
                  </a:ext>
                </a:extLst>
              </p:cNvPr>
              <p:cNvSpPr>
                <a:spLocks noChangeShapeType="1"/>
              </p:cNvSpPr>
              <p:nvPr/>
            </p:nvSpPr>
            <p:spPr bwMode="auto">
              <a:xfrm>
                <a:off x="2700588" y="1791177"/>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85" name="Line 286">
                <a:extLst>
                  <a:ext uri="{FF2B5EF4-FFF2-40B4-BE49-F238E27FC236}">
                    <a16:creationId xmlns:a16="http://schemas.microsoft.com/office/drawing/2014/main" id="{E41CEE3B-0238-1F9B-4B05-20A49F254393}"/>
                  </a:ext>
                </a:extLst>
              </p:cNvPr>
              <p:cNvSpPr>
                <a:spLocks noChangeShapeType="1"/>
              </p:cNvSpPr>
              <p:nvPr/>
            </p:nvSpPr>
            <p:spPr bwMode="auto">
              <a:xfrm flipV="1">
                <a:off x="2734295" y="1736106"/>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86" name="Line 287">
                <a:extLst>
                  <a:ext uri="{FF2B5EF4-FFF2-40B4-BE49-F238E27FC236}">
                    <a16:creationId xmlns:a16="http://schemas.microsoft.com/office/drawing/2014/main" id="{BF64EC99-A976-B832-98F2-ABE2CB21334B}"/>
                  </a:ext>
                </a:extLst>
              </p:cNvPr>
              <p:cNvSpPr>
                <a:spLocks noChangeShapeType="1"/>
              </p:cNvSpPr>
              <p:nvPr/>
            </p:nvSpPr>
            <p:spPr bwMode="auto">
              <a:xfrm>
                <a:off x="2687948" y="1776492"/>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87" name="Line 288">
                <a:extLst>
                  <a:ext uri="{FF2B5EF4-FFF2-40B4-BE49-F238E27FC236}">
                    <a16:creationId xmlns:a16="http://schemas.microsoft.com/office/drawing/2014/main" id="{CD9642ED-3591-B752-B10F-B90A6B2CCBEB}"/>
                  </a:ext>
                </a:extLst>
              </p:cNvPr>
              <p:cNvSpPr>
                <a:spLocks noChangeShapeType="1"/>
              </p:cNvSpPr>
              <p:nvPr/>
            </p:nvSpPr>
            <p:spPr bwMode="auto">
              <a:xfrm flipV="1">
                <a:off x="2662667" y="1559878"/>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88" name="Line 289">
                <a:extLst>
                  <a:ext uri="{FF2B5EF4-FFF2-40B4-BE49-F238E27FC236}">
                    <a16:creationId xmlns:a16="http://schemas.microsoft.com/office/drawing/2014/main" id="{DDF90A85-CE73-03CF-BCBD-8B85629B3F26}"/>
                  </a:ext>
                </a:extLst>
              </p:cNvPr>
              <p:cNvSpPr>
                <a:spLocks noChangeShapeType="1"/>
              </p:cNvSpPr>
              <p:nvPr/>
            </p:nvSpPr>
            <p:spPr bwMode="auto">
              <a:xfrm>
                <a:off x="2616320" y="1600264"/>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89" name="Line 290">
                <a:extLst>
                  <a:ext uri="{FF2B5EF4-FFF2-40B4-BE49-F238E27FC236}">
                    <a16:creationId xmlns:a16="http://schemas.microsoft.com/office/drawing/2014/main" id="{FD59C8AD-BDFC-95C9-6F7A-F47C1CD9FE51}"/>
                  </a:ext>
                </a:extLst>
              </p:cNvPr>
              <p:cNvSpPr>
                <a:spLocks noChangeShapeType="1"/>
              </p:cNvSpPr>
              <p:nvPr/>
            </p:nvSpPr>
            <p:spPr bwMode="auto">
              <a:xfrm flipV="1">
                <a:off x="2500452" y="1367129"/>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90" name="Line 291">
                <a:extLst>
                  <a:ext uri="{FF2B5EF4-FFF2-40B4-BE49-F238E27FC236}">
                    <a16:creationId xmlns:a16="http://schemas.microsoft.com/office/drawing/2014/main" id="{AFF1C9FA-AEE1-BDCA-C2D0-607C8DDE5876}"/>
                  </a:ext>
                </a:extLst>
              </p:cNvPr>
              <p:cNvSpPr>
                <a:spLocks noChangeShapeType="1"/>
              </p:cNvSpPr>
              <p:nvPr/>
            </p:nvSpPr>
            <p:spPr bwMode="auto">
              <a:xfrm>
                <a:off x="2454105" y="1411186"/>
                <a:ext cx="99016"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91" name="Line 292">
                <a:extLst>
                  <a:ext uri="{FF2B5EF4-FFF2-40B4-BE49-F238E27FC236}">
                    <a16:creationId xmlns:a16="http://schemas.microsoft.com/office/drawing/2014/main" id="{B5918777-946F-6581-BE5D-D1230C6EFF1B}"/>
                  </a:ext>
                </a:extLst>
              </p:cNvPr>
              <p:cNvSpPr>
                <a:spLocks noChangeShapeType="1"/>
              </p:cNvSpPr>
              <p:nvPr/>
            </p:nvSpPr>
            <p:spPr bwMode="auto">
              <a:xfrm flipV="1">
                <a:off x="2591040" y="1429543"/>
                <a:ext cx="0" cy="8995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92" name="Line 293">
                <a:extLst>
                  <a:ext uri="{FF2B5EF4-FFF2-40B4-BE49-F238E27FC236}">
                    <a16:creationId xmlns:a16="http://schemas.microsoft.com/office/drawing/2014/main" id="{9C6AB2B1-2738-CB9E-6478-690E41C892EB}"/>
                  </a:ext>
                </a:extLst>
              </p:cNvPr>
              <p:cNvSpPr>
                <a:spLocks noChangeShapeType="1"/>
              </p:cNvSpPr>
              <p:nvPr/>
            </p:nvSpPr>
            <p:spPr bwMode="auto">
              <a:xfrm>
                <a:off x="2540479" y="1475435"/>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93" name="Line 294">
                <a:extLst>
                  <a:ext uri="{FF2B5EF4-FFF2-40B4-BE49-F238E27FC236}">
                    <a16:creationId xmlns:a16="http://schemas.microsoft.com/office/drawing/2014/main" id="{A3747136-C987-4239-7E27-5A1241DC9FE9}"/>
                  </a:ext>
                </a:extLst>
              </p:cNvPr>
              <p:cNvSpPr>
                <a:spLocks noChangeShapeType="1"/>
              </p:cNvSpPr>
              <p:nvPr/>
            </p:nvSpPr>
            <p:spPr bwMode="auto">
              <a:xfrm flipV="1">
                <a:off x="2369837" y="1326744"/>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94" name="Line 295">
                <a:extLst>
                  <a:ext uri="{FF2B5EF4-FFF2-40B4-BE49-F238E27FC236}">
                    <a16:creationId xmlns:a16="http://schemas.microsoft.com/office/drawing/2014/main" id="{F1E51F19-1D53-D4DA-30AA-BF5FD46757E3}"/>
                  </a:ext>
                </a:extLst>
              </p:cNvPr>
              <p:cNvSpPr>
                <a:spLocks noChangeShapeType="1"/>
              </p:cNvSpPr>
              <p:nvPr/>
            </p:nvSpPr>
            <p:spPr bwMode="auto">
              <a:xfrm>
                <a:off x="2319276" y="1370801"/>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95" name="Line 296">
                <a:extLst>
                  <a:ext uri="{FF2B5EF4-FFF2-40B4-BE49-F238E27FC236}">
                    <a16:creationId xmlns:a16="http://schemas.microsoft.com/office/drawing/2014/main" id="{FDFA55D4-F6AF-3FAD-9787-9F0E89E21892}"/>
                  </a:ext>
                </a:extLst>
              </p:cNvPr>
              <p:cNvSpPr>
                <a:spLocks noChangeShapeType="1"/>
              </p:cNvSpPr>
              <p:nvPr/>
            </p:nvSpPr>
            <p:spPr bwMode="auto">
              <a:xfrm flipV="1">
                <a:off x="2344556" y="1319401"/>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96" name="Line 297">
                <a:extLst>
                  <a:ext uri="{FF2B5EF4-FFF2-40B4-BE49-F238E27FC236}">
                    <a16:creationId xmlns:a16="http://schemas.microsoft.com/office/drawing/2014/main" id="{667C2DCA-DCCD-4E1D-EB29-94E40A90E2E7}"/>
                  </a:ext>
                </a:extLst>
              </p:cNvPr>
              <p:cNvSpPr>
                <a:spLocks noChangeShapeType="1"/>
              </p:cNvSpPr>
              <p:nvPr/>
            </p:nvSpPr>
            <p:spPr bwMode="auto">
              <a:xfrm>
                <a:off x="2298209" y="1363458"/>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97" name="Line 298">
                <a:extLst>
                  <a:ext uri="{FF2B5EF4-FFF2-40B4-BE49-F238E27FC236}">
                    <a16:creationId xmlns:a16="http://schemas.microsoft.com/office/drawing/2014/main" id="{F0FDFE4A-2526-0C5F-91FF-9910CCB92A33}"/>
                  </a:ext>
                </a:extLst>
              </p:cNvPr>
              <p:cNvSpPr>
                <a:spLocks noChangeShapeType="1"/>
              </p:cNvSpPr>
              <p:nvPr/>
            </p:nvSpPr>
            <p:spPr bwMode="auto">
              <a:xfrm flipV="1">
                <a:off x="2327703" y="1245972"/>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98" name="Line 299">
                <a:extLst>
                  <a:ext uri="{FF2B5EF4-FFF2-40B4-BE49-F238E27FC236}">
                    <a16:creationId xmlns:a16="http://schemas.microsoft.com/office/drawing/2014/main" id="{C2926A84-F7AB-AEAF-C1AD-D9A1F79C46B7}"/>
                  </a:ext>
                </a:extLst>
              </p:cNvPr>
              <p:cNvSpPr>
                <a:spLocks noChangeShapeType="1"/>
              </p:cNvSpPr>
              <p:nvPr/>
            </p:nvSpPr>
            <p:spPr bwMode="auto">
              <a:xfrm>
                <a:off x="2277142" y="1290029"/>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99" name="Line 300">
                <a:extLst>
                  <a:ext uri="{FF2B5EF4-FFF2-40B4-BE49-F238E27FC236}">
                    <a16:creationId xmlns:a16="http://schemas.microsoft.com/office/drawing/2014/main" id="{C3162ED8-4D4B-830C-FC79-9255CCB24717}"/>
                  </a:ext>
                </a:extLst>
              </p:cNvPr>
              <p:cNvSpPr>
                <a:spLocks noChangeShapeType="1"/>
              </p:cNvSpPr>
              <p:nvPr/>
            </p:nvSpPr>
            <p:spPr bwMode="auto">
              <a:xfrm flipV="1">
                <a:off x="2319276" y="1212930"/>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00" name="Line 301">
                <a:extLst>
                  <a:ext uri="{FF2B5EF4-FFF2-40B4-BE49-F238E27FC236}">
                    <a16:creationId xmlns:a16="http://schemas.microsoft.com/office/drawing/2014/main" id="{6EB73D28-AA4C-3D1F-83F6-25AE19B902BD}"/>
                  </a:ext>
                </a:extLst>
              </p:cNvPr>
              <p:cNvSpPr>
                <a:spLocks noChangeShapeType="1"/>
              </p:cNvSpPr>
              <p:nvPr/>
            </p:nvSpPr>
            <p:spPr bwMode="auto">
              <a:xfrm>
                <a:off x="2268715" y="1256987"/>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01" name="Line 302">
                <a:extLst>
                  <a:ext uri="{FF2B5EF4-FFF2-40B4-BE49-F238E27FC236}">
                    <a16:creationId xmlns:a16="http://schemas.microsoft.com/office/drawing/2014/main" id="{5E38822A-64F4-359B-8427-2ED1901EAFFC}"/>
                  </a:ext>
                </a:extLst>
              </p:cNvPr>
              <p:cNvSpPr>
                <a:spLocks noChangeShapeType="1"/>
              </p:cNvSpPr>
              <p:nvPr/>
            </p:nvSpPr>
            <p:spPr bwMode="auto">
              <a:xfrm flipV="1">
                <a:off x="2298209" y="1073416"/>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02" name="Line 303">
                <a:extLst>
                  <a:ext uri="{FF2B5EF4-FFF2-40B4-BE49-F238E27FC236}">
                    <a16:creationId xmlns:a16="http://schemas.microsoft.com/office/drawing/2014/main" id="{07F85720-1CFF-7822-8B70-7AF4AB7AA0D2}"/>
                  </a:ext>
                </a:extLst>
              </p:cNvPr>
              <p:cNvSpPr>
                <a:spLocks noChangeShapeType="1"/>
              </p:cNvSpPr>
              <p:nvPr/>
            </p:nvSpPr>
            <p:spPr bwMode="auto">
              <a:xfrm>
                <a:off x="2247648" y="1113801"/>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703" name="Line 304">
                <a:extLst>
                  <a:ext uri="{FF2B5EF4-FFF2-40B4-BE49-F238E27FC236}">
                    <a16:creationId xmlns:a16="http://schemas.microsoft.com/office/drawing/2014/main" id="{09C58E05-585C-C676-4EA9-EBD18E2EBE10}"/>
                  </a:ext>
                </a:extLst>
              </p:cNvPr>
              <p:cNvSpPr>
                <a:spLocks noChangeShapeType="1"/>
              </p:cNvSpPr>
              <p:nvPr/>
            </p:nvSpPr>
            <p:spPr bwMode="auto">
              <a:xfrm flipV="1">
                <a:off x="2285569" y="970616"/>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20" name="Line 305">
                <a:extLst>
                  <a:ext uri="{FF2B5EF4-FFF2-40B4-BE49-F238E27FC236}">
                    <a16:creationId xmlns:a16="http://schemas.microsoft.com/office/drawing/2014/main" id="{D7FC6ED1-D9D3-C2C1-F817-832C007204FF}"/>
                  </a:ext>
                </a:extLst>
              </p:cNvPr>
              <p:cNvSpPr>
                <a:spLocks noChangeShapeType="1"/>
              </p:cNvSpPr>
              <p:nvPr/>
            </p:nvSpPr>
            <p:spPr bwMode="auto">
              <a:xfrm>
                <a:off x="2239221" y="1011002"/>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21" name="Line 306">
                <a:extLst>
                  <a:ext uri="{FF2B5EF4-FFF2-40B4-BE49-F238E27FC236}">
                    <a16:creationId xmlns:a16="http://schemas.microsoft.com/office/drawing/2014/main" id="{EC4C23AF-3FBF-D0EA-4B3B-BA490DD97EB1}"/>
                  </a:ext>
                </a:extLst>
              </p:cNvPr>
              <p:cNvSpPr>
                <a:spLocks noChangeShapeType="1"/>
              </p:cNvSpPr>
              <p:nvPr/>
            </p:nvSpPr>
            <p:spPr bwMode="auto">
              <a:xfrm flipV="1">
                <a:off x="2277142" y="935737"/>
                <a:ext cx="0" cy="86279"/>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22" name="Line 307">
                <a:extLst>
                  <a:ext uri="{FF2B5EF4-FFF2-40B4-BE49-F238E27FC236}">
                    <a16:creationId xmlns:a16="http://schemas.microsoft.com/office/drawing/2014/main" id="{9E44047D-3095-9AD6-B7C9-D1073DF3977F}"/>
                  </a:ext>
                </a:extLst>
              </p:cNvPr>
              <p:cNvSpPr>
                <a:spLocks noChangeShapeType="1"/>
              </p:cNvSpPr>
              <p:nvPr/>
            </p:nvSpPr>
            <p:spPr bwMode="auto">
              <a:xfrm>
                <a:off x="2226581" y="981630"/>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23" name="Line 308">
                <a:extLst>
                  <a:ext uri="{FF2B5EF4-FFF2-40B4-BE49-F238E27FC236}">
                    <a16:creationId xmlns:a16="http://schemas.microsoft.com/office/drawing/2014/main" id="{3C237E02-38B6-837A-48A4-E122920D97D3}"/>
                  </a:ext>
                </a:extLst>
              </p:cNvPr>
              <p:cNvSpPr>
                <a:spLocks noChangeShapeType="1"/>
              </p:cNvSpPr>
              <p:nvPr/>
            </p:nvSpPr>
            <p:spPr bwMode="auto">
              <a:xfrm flipV="1">
                <a:off x="2260288" y="880666"/>
                <a:ext cx="0" cy="86279"/>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24" name="Line 309">
                <a:extLst>
                  <a:ext uri="{FF2B5EF4-FFF2-40B4-BE49-F238E27FC236}">
                    <a16:creationId xmlns:a16="http://schemas.microsoft.com/office/drawing/2014/main" id="{BEE69380-6FBD-4CA5-CD62-03E0C64C5433}"/>
                  </a:ext>
                </a:extLst>
              </p:cNvPr>
              <p:cNvSpPr>
                <a:spLocks noChangeShapeType="1"/>
              </p:cNvSpPr>
              <p:nvPr/>
            </p:nvSpPr>
            <p:spPr bwMode="auto">
              <a:xfrm>
                <a:off x="2213941" y="921051"/>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25" name="Line 310">
                <a:extLst>
                  <a:ext uri="{FF2B5EF4-FFF2-40B4-BE49-F238E27FC236}">
                    <a16:creationId xmlns:a16="http://schemas.microsoft.com/office/drawing/2014/main" id="{7EF3C2C2-4618-A266-E15B-EF53A6ED4DA9}"/>
                  </a:ext>
                </a:extLst>
              </p:cNvPr>
              <p:cNvSpPr>
                <a:spLocks noChangeShapeType="1"/>
              </p:cNvSpPr>
              <p:nvPr/>
            </p:nvSpPr>
            <p:spPr bwMode="auto">
              <a:xfrm flipV="1">
                <a:off x="2184447" y="799895"/>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26" name="Line 311">
                <a:extLst>
                  <a:ext uri="{FF2B5EF4-FFF2-40B4-BE49-F238E27FC236}">
                    <a16:creationId xmlns:a16="http://schemas.microsoft.com/office/drawing/2014/main" id="{FF6EFAFD-D77D-1FF0-2D4A-B11CF23367A4}"/>
                  </a:ext>
                </a:extLst>
              </p:cNvPr>
              <p:cNvSpPr>
                <a:spLocks noChangeShapeType="1"/>
              </p:cNvSpPr>
              <p:nvPr/>
            </p:nvSpPr>
            <p:spPr bwMode="auto">
              <a:xfrm>
                <a:off x="2133886" y="843952"/>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27" name="Line 312">
                <a:extLst>
                  <a:ext uri="{FF2B5EF4-FFF2-40B4-BE49-F238E27FC236}">
                    <a16:creationId xmlns:a16="http://schemas.microsoft.com/office/drawing/2014/main" id="{EFBA871D-DCEA-34B4-3144-99856EEFE139}"/>
                  </a:ext>
                </a:extLst>
              </p:cNvPr>
              <p:cNvSpPr>
                <a:spLocks noChangeShapeType="1"/>
              </p:cNvSpPr>
              <p:nvPr/>
            </p:nvSpPr>
            <p:spPr bwMode="auto">
              <a:xfrm flipV="1">
                <a:off x="2150740" y="777866"/>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28" name="Line 313">
                <a:extLst>
                  <a:ext uri="{FF2B5EF4-FFF2-40B4-BE49-F238E27FC236}">
                    <a16:creationId xmlns:a16="http://schemas.microsoft.com/office/drawing/2014/main" id="{00A88ED4-176B-419A-F57B-90FE66E13BB6}"/>
                  </a:ext>
                </a:extLst>
              </p:cNvPr>
              <p:cNvSpPr>
                <a:spLocks noChangeShapeType="1"/>
              </p:cNvSpPr>
              <p:nvPr/>
            </p:nvSpPr>
            <p:spPr bwMode="auto">
              <a:xfrm>
                <a:off x="2100179" y="818252"/>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29" name="Line 314">
                <a:extLst>
                  <a:ext uri="{FF2B5EF4-FFF2-40B4-BE49-F238E27FC236}">
                    <a16:creationId xmlns:a16="http://schemas.microsoft.com/office/drawing/2014/main" id="{969F4579-0E0D-4772-F267-7D8B98A729E8}"/>
                  </a:ext>
                </a:extLst>
              </p:cNvPr>
              <p:cNvSpPr>
                <a:spLocks noChangeShapeType="1"/>
              </p:cNvSpPr>
              <p:nvPr/>
            </p:nvSpPr>
            <p:spPr bwMode="auto">
              <a:xfrm flipV="1">
                <a:off x="2007484" y="715452"/>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30" name="Line 315">
                <a:extLst>
                  <a:ext uri="{FF2B5EF4-FFF2-40B4-BE49-F238E27FC236}">
                    <a16:creationId xmlns:a16="http://schemas.microsoft.com/office/drawing/2014/main" id="{182DC854-D952-D710-9850-CA410B385604}"/>
                  </a:ext>
                </a:extLst>
              </p:cNvPr>
              <p:cNvSpPr>
                <a:spLocks noChangeShapeType="1"/>
              </p:cNvSpPr>
              <p:nvPr/>
            </p:nvSpPr>
            <p:spPr bwMode="auto">
              <a:xfrm flipH="1">
                <a:off x="1961137" y="755838"/>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31" name="Line 316">
                <a:extLst>
                  <a:ext uri="{FF2B5EF4-FFF2-40B4-BE49-F238E27FC236}">
                    <a16:creationId xmlns:a16="http://schemas.microsoft.com/office/drawing/2014/main" id="{04A8E608-F284-49EA-A8FE-EB6626A07BA4}"/>
                  </a:ext>
                </a:extLst>
              </p:cNvPr>
              <p:cNvSpPr>
                <a:spLocks noChangeShapeType="1"/>
              </p:cNvSpPr>
              <p:nvPr/>
            </p:nvSpPr>
            <p:spPr bwMode="auto">
              <a:xfrm flipV="1">
                <a:off x="1952710" y="704438"/>
                <a:ext cx="0" cy="8444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32" name="Line 317">
                <a:extLst>
                  <a:ext uri="{FF2B5EF4-FFF2-40B4-BE49-F238E27FC236}">
                    <a16:creationId xmlns:a16="http://schemas.microsoft.com/office/drawing/2014/main" id="{FC702FF7-D383-F04F-2A97-A4142650D75E}"/>
                  </a:ext>
                </a:extLst>
              </p:cNvPr>
              <p:cNvSpPr>
                <a:spLocks noChangeShapeType="1"/>
              </p:cNvSpPr>
              <p:nvPr/>
            </p:nvSpPr>
            <p:spPr bwMode="auto">
              <a:xfrm>
                <a:off x="1902150" y="748495"/>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33" name="Line 318">
                <a:extLst>
                  <a:ext uri="{FF2B5EF4-FFF2-40B4-BE49-F238E27FC236}">
                    <a16:creationId xmlns:a16="http://schemas.microsoft.com/office/drawing/2014/main" id="{7CF67872-CA1D-CCCC-51F9-861ECA3BF475}"/>
                  </a:ext>
                </a:extLst>
              </p:cNvPr>
              <p:cNvSpPr>
                <a:spLocks noChangeShapeType="1"/>
              </p:cNvSpPr>
              <p:nvPr/>
            </p:nvSpPr>
            <p:spPr bwMode="auto">
              <a:xfrm flipV="1">
                <a:off x="4840995" y="2698017"/>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34" name="Line 319">
                <a:extLst>
                  <a:ext uri="{FF2B5EF4-FFF2-40B4-BE49-F238E27FC236}">
                    <a16:creationId xmlns:a16="http://schemas.microsoft.com/office/drawing/2014/main" id="{9133D04C-F996-942C-45FF-7AF60B052FDC}"/>
                  </a:ext>
                </a:extLst>
              </p:cNvPr>
              <p:cNvSpPr>
                <a:spLocks noChangeShapeType="1"/>
              </p:cNvSpPr>
              <p:nvPr/>
            </p:nvSpPr>
            <p:spPr bwMode="auto">
              <a:xfrm>
                <a:off x="4794647" y="2742074"/>
                <a:ext cx="9690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35" name="Line 320">
                <a:extLst>
                  <a:ext uri="{FF2B5EF4-FFF2-40B4-BE49-F238E27FC236}">
                    <a16:creationId xmlns:a16="http://schemas.microsoft.com/office/drawing/2014/main" id="{355BBAB7-578C-A386-ED35-7AFD71B3C3D5}"/>
                  </a:ext>
                </a:extLst>
              </p:cNvPr>
              <p:cNvSpPr>
                <a:spLocks noChangeShapeType="1"/>
              </p:cNvSpPr>
              <p:nvPr/>
            </p:nvSpPr>
            <p:spPr bwMode="auto">
              <a:xfrm flipV="1">
                <a:off x="4836781" y="2698017"/>
                <a:ext cx="0" cy="88114"/>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36" name="Line 321">
                <a:extLst>
                  <a:ext uri="{FF2B5EF4-FFF2-40B4-BE49-F238E27FC236}">
                    <a16:creationId xmlns:a16="http://schemas.microsoft.com/office/drawing/2014/main" id="{75A797E1-EB67-217A-BEFC-53C589560A18}"/>
                  </a:ext>
                </a:extLst>
              </p:cNvPr>
              <p:cNvSpPr>
                <a:spLocks noChangeShapeType="1"/>
              </p:cNvSpPr>
              <p:nvPr/>
            </p:nvSpPr>
            <p:spPr bwMode="auto">
              <a:xfrm>
                <a:off x="4786221" y="2742074"/>
                <a:ext cx="101122"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37" name="Freeform 322">
                <a:extLst>
                  <a:ext uri="{FF2B5EF4-FFF2-40B4-BE49-F238E27FC236}">
                    <a16:creationId xmlns:a16="http://schemas.microsoft.com/office/drawing/2014/main" id="{7F392986-F5AA-D625-AC84-E5821843993E}"/>
                  </a:ext>
                </a:extLst>
              </p:cNvPr>
              <p:cNvSpPr>
                <a:spLocks/>
              </p:cNvSpPr>
              <p:nvPr/>
            </p:nvSpPr>
            <p:spPr bwMode="auto">
              <a:xfrm>
                <a:off x="1935857" y="748495"/>
                <a:ext cx="4251320" cy="2224879"/>
              </a:xfrm>
              <a:custGeom>
                <a:avLst/>
                <a:gdLst>
                  <a:gd name="T0" fmla="*/ 1950 w 2018"/>
                  <a:gd name="T1" fmla="*/ 1138 h 1212"/>
                  <a:gd name="T2" fmla="*/ 1688 w 2018"/>
                  <a:gd name="T3" fmla="*/ 1104 h 1212"/>
                  <a:gd name="T4" fmla="*/ 1377 w 2018"/>
                  <a:gd name="T5" fmla="*/ 1078 h 1212"/>
                  <a:gd name="T6" fmla="*/ 1223 w 2018"/>
                  <a:gd name="T7" fmla="*/ 1058 h 1212"/>
                  <a:gd name="T8" fmla="*/ 1209 w 2018"/>
                  <a:gd name="T9" fmla="*/ 1034 h 1212"/>
                  <a:gd name="T10" fmla="*/ 1100 w 2018"/>
                  <a:gd name="T11" fmla="*/ 1022 h 1212"/>
                  <a:gd name="T12" fmla="*/ 1058 w 2018"/>
                  <a:gd name="T13" fmla="*/ 1008 h 1212"/>
                  <a:gd name="T14" fmla="*/ 1042 w 2018"/>
                  <a:gd name="T15" fmla="*/ 986 h 1212"/>
                  <a:gd name="T16" fmla="*/ 922 w 2018"/>
                  <a:gd name="T17" fmla="*/ 974 h 1212"/>
                  <a:gd name="T18" fmla="*/ 898 w 2018"/>
                  <a:gd name="T19" fmla="*/ 955 h 1212"/>
                  <a:gd name="T20" fmla="*/ 880 w 2018"/>
                  <a:gd name="T21" fmla="*/ 921 h 1212"/>
                  <a:gd name="T22" fmla="*/ 838 w 2018"/>
                  <a:gd name="T23" fmla="*/ 907 h 1212"/>
                  <a:gd name="T24" fmla="*/ 776 w 2018"/>
                  <a:gd name="T25" fmla="*/ 895 h 1212"/>
                  <a:gd name="T26" fmla="*/ 737 w 2018"/>
                  <a:gd name="T27" fmla="*/ 881 h 1212"/>
                  <a:gd name="T28" fmla="*/ 725 w 2018"/>
                  <a:gd name="T29" fmla="*/ 869 h 1212"/>
                  <a:gd name="T30" fmla="*/ 707 w 2018"/>
                  <a:gd name="T31" fmla="*/ 837 h 1212"/>
                  <a:gd name="T32" fmla="*/ 701 w 2018"/>
                  <a:gd name="T33" fmla="*/ 817 h 1212"/>
                  <a:gd name="T34" fmla="*/ 687 w 2018"/>
                  <a:gd name="T35" fmla="*/ 795 h 1212"/>
                  <a:gd name="T36" fmla="*/ 681 w 2018"/>
                  <a:gd name="T37" fmla="*/ 787 h 1212"/>
                  <a:gd name="T38" fmla="*/ 603 w 2018"/>
                  <a:gd name="T39" fmla="*/ 773 h 1212"/>
                  <a:gd name="T40" fmla="*/ 581 w 2018"/>
                  <a:gd name="T41" fmla="*/ 765 h 1212"/>
                  <a:gd name="T42" fmla="*/ 559 w 2018"/>
                  <a:gd name="T43" fmla="*/ 747 h 1212"/>
                  <a:gd name="T44" fmla="*/ 549 w 2018"/>
                  <a:gd name="T45" fmla="*/ 725 h 1212"/>
                  <a:gd name="T46" fmla="*/ 535 w 2018"/>
                  <a:gd name="T47" fmla="*/ 695 h 1212"/>
                  <a:gd name="T48" fmla="*/ 523 w 2018"/>
                  <a:gd name="T49" fmla="*/ 674 h 1212"/>
                  <a:gd name="T50" fmla="*/ 509 w 2018"/>
                  <a:gd name="T51" fmla="*/ 656 h 1212"/>
                  <a:gd name="T52" fmla="*/ 499 w 2018"/>
                  <a:gd name="T53" fmla="*/ 634 h 1212"/>
                  <a:gd name="T54" fmla="*/ 477 w 2018"/>
                  <a:gd name="T55" fmla="*/ 616 h 1212"/>
                  <a:gd name="T56" fmla="*/ 459 w 2018"/>
                  <a:gd name="T57" fmla="*/ 608 h 1212"/>
                  <a:gd name="T58" fmla="*/ 443 w 2018"/>
                  <a:gd name="T59" fmla="*/ 596 h 1212"/>
                  <a:gd name="T60" fmla="*/ 423 w 2018"/>
                  <a:gd name="T61" fmla="*/ 582 h 1212"/>
                  <a:gd name="T62" fmla="*/ 393 w 2018"/>
                  <a:gd name="T63" fmla="*/ 568 h 1212"/>
                  <a:gd name="T64" fmla="*/ 377 w 2018"/>
                  <a:gd name="T65" fmla="*/ 548 h 1212"/>
                  <a:gd name="T66" fmla="*/ 369 w 2018"/>
                  <a:gd name="T67" fmla="*/ 530 h 1212"/>
                  <a:gd name="T68" fmla="*/ 359 w 2018"/>
                  <a:gd name="T69" fmla="*/ 508 h 1212"/>
                  <a:gd name="T70" fmla="*/ 353 w 2018"/>
                  <a:gd name="T71" fmla="*/ 464 h 1212"/>
                  <a:gd name="T72" fmla="*/ 339 w 2018"/>
                  <a:gd name="T73" fmla="*/ 424 h 1212"/>
                  <a:gd name="T74" fmla="*/ 325 w 2018"/>
                  <a:gd name="T75" fmla="*/ 400 h 1212"/>
                  <a:gd name="T76" fmla="*/ 307 w 2018"/>
                  <a:gd name="T77" fmla="*/ 381 h 1212"/>
                  <a:gd name="T78" fmla="*/ 282 w 2018"/>
                  <a:gd name="T79" fmla="*/ 373 h 1212"/>
                  <a:gd name="T80" fmla="*/ 272 w 2018"/>
                  <a:gd name="T81" fmla="*/ 361 h 1212"/>
                  <a:gd name="T82" fmla="*/ 236 w 2018"/>
                  <a:gd name="T83" fmla="*/ 351 h 1212"/>
                  <a:gd name="T84" fmla="*/ 212 w 2018"/>
                  <a:gd name="T85" fmla="*/ 339 h 1212"/>
                  <a:gd name="T86" fmla="*/ 194 w 2018"/>
                  <a:gd name="T87" fmla="*/ 321 h 1212"/>
                  <a:gd name="T88" fmla="*/ 182 w 2018"/>
                  <a:gd name="T89" fmla="*/ 233 h 1212"/>
                  <a:gd name="T90" fmla="*/ 172 w 2018"/>
                  <a:gd name="T91" fmla="*/ 165 h 1212"/>
                  <a:gd name="T92" fmla="*/ 162 w 2018"/>
                  <a:gd name="T93" fmla="*/ 94 h 1212"/>
                  <a:gd name="T94" fmla="*/ 144 w 2018"/>
                  <a:gd name="T95" fmla="*/ 68 h 1212"/>
                  <a:gd name="T96" fmla="*/ 134 w 2018"/>
                  <a:gd name="T97" fmla="*/ 60 h 1212"/>
                  <a:gd name="T98" fmla="*/ 118 w 2018"/>
                  <a:gd name="T99" fmla="*/ 48 h 1212"/>
                  <a:gd name="T100" fmla="*/ 102 w 2018"/>
                  <a:gd name="T101" fmla="*/ 34 h 1212"/>
                  <a:gd name="T102" fmla="*/ 92 w 2018"/>
                  <a:gd name="T103" fmla="*/ 20 h 1212"/>
                  <a:gd name="T104" fmla="*/ 78 w 2018"/>
                  <a:gd name="T105" fmla="*/ 12 h 1212"/>
                  <a:gd name="T106" fmla="*/ 58 w 2018"/>
                  <a:gd name="T107" fmla="*/ 4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8" h="1212">
                    <a:moveTo>
                      <a:pt x="2018" y="1212"/>
                    </a:moveTo>
                    <a:lnTo>
                      <a:pt x="2018" y="1178"/>
                    </a:lnTo>
                    <a:lnTo>
                      <a:pt x="1950" y="1178"/>
                    </a:lnTo>
                    <a:lnTo>
                      <a:pt x="1950" y="1138"/>
                    </a:lnTo>
                    <a:lnTo>
                      <a:pt x="1796" y="1138"/>
                    </a:lnTo>
                    <a:lnTo>
                      <a:pt x="1796" y="1120"/>
                    </a:lnTo>
                    <a:lnTo>
                      <a:pt x="1688" y="1120"/>
                    </a:lnTo>
                    <a:lnTo>
                      <a:pt x="1688" y="1104"/>
                    </a:lnTo>
                    <a:lnTo>
                      <a:pt x="1652" y="1104"/>
                    </a:lnTo>
                    <a:lnTo>
                      <a:pt x="1652" y="1086"/>
                    </a:lnTo>
                    <a:lnTo>
                      <a:pt x="1377" y="1086"/>
                    </a:lnTo>
                    <a:lnTo>
                      <a:pt x="1377" y="1078"/>
                    </a:lnTo>
                    <a:lnTo>
                      <a:pt x="1367" y="1078"/>
                    </a:lnTo>
                    <a:lnTo>
                      <a:pt x="1367" y="1070"/>
                    </a:lnTo>
                    <a:lnTo>
                      <a:pt x="1223" y="1070"/>
                    </a:lnTo>
                    <a:lnTo>
                      <a:pt x="1223" y="1058"/>
                    </a:lnTo>
                    <a:lnTo>
                      <a:pt x="1221" y="1058"/>
                    </a:lnTo>
                    <a:lnTo>
                      <a:pt x="1221" y="1052"/>
                    </a:lnTo>
                    <a:lnTo>
                      <a:pt x="1209" y="1052"/>
                    </a:lnTo>
                    <a:lnTo>
                      <a:pt x="1209" y="1034"/>
                    </a:lnTo>
                    <a:lnTo>
                      <a:pt x="1201" y="1034"/>
                    </a:lnTo>
                    <a:lnTo>
                      <a:pt x="1201" y="1026"/>
                    </a:lnTo>
                    <a:lnTo>
                      <a:pt x="1100" y="1026"/>
                    </a:lnTo>
                    <a:lnTo>
                      <a:pt x="1100" y="1022"/>
                    </a:lnTo>
                    <a:lnTo>
                      <a:pt x="1084" y="1022"/>
                    </a:lnTo>
                    <a:lnTo>
                      <a:pt x="1084" y="1012"/>
                    </a:lnTo>
                    <a:lnTo>
                      <a:pt x="1058" y="1012"/>
                    </a:lnTo>
                    <a:lnTo>
                      <a:pt x="1058" y="1008"/>
                    </a:lnTo>
                    <a:lnTo>
                      <a:pt x="1048" y="1008"/>
                    </a:lnTo>
                    <a:lnTo>
                      <a:pt x="1048" y="992"/>
                    </a:lnTo>
                    <a:lnTo>
                      <a:pt x="1042" y="992"/>
                    </a:lnTo>
                    <a:lnTo>
                      <a:pt x="1042" y="986"/>
                    </a:lnTo>
                    <a:lnTo>
                      <a:pt x="1032" y="986"/>
                    </a:lnTo>
                    <a:lnTo>
                      <a:pt x="1032" y="978"/>
                    </a:lnTo>
                    <a:lnTo>
                      <a:pt x="922" y="978"/>
                    </a:lnTo>
                    <a:lnTo>
                      <a:pt x="922" y="974"/>
                    </a:lnTo>
                    <a:lnTo>
                      <a:pt x="906" y="974"/>
                    </a:lnTo>
                    <a:lnTo>
                      <a:pt x="906" y="959"/>
                    </a:lnTo>
                    <a:lnTo>
                      <a:pt x="898" y="959"/>
                    </a:lnTo>
                    <a:lnTo>
                      <a:pt x="898" y="955"/>
                    </a:lnTo>
                    <a:lnTo>
                      <a:pt x="888" y="955"/>
                    </a:lnTo>
                    <a:lnTo>
                      <a:pt x="888" y="947"/>
                    </a:lnTo>
                    <a:lnTo>
                      <a:pt x="880" y="947"/>
                    </a:lnTo>
                    <a:lnTo>
                      <a:pt x="880" y="921"/>
                    </a:lnTo>
                    <a:lnTo>
                      <a:pt x="856" y="921"/>
                    </a:lnTo>
                    <a:lnTo>
                      <a:pt x="856" y="913"/>
                    </a:lnTo>
                    <a:lnTo>
                      <a:pt x="838" y="913"/>
                    </a:lnTo>
                    <a:lnTo>
                      <a:pt x="838" y="907"/>
                    </a:lnTo>
                    <a:lnTo>
                      <a:pt x="784" y="907"/>
                    </a:lnTo>
                    <a:lnTo>
                      <a:pt x="784" y="903"/>
                    </a:lnTo>
                    <a:lnTo>
                      <a:pt x="776" y="903"/>
                    </a:lnTo>
                    <a:lnTo>
                      <a:pt x="776" y="895"/>
                    </a:lnTo>
                    <a:lnTo>
                      <a:pt x="746" y="895"/>
                    </a:lnTo>
                    <a:lnTo>
                      <a:pt x="746" y="887"/>
                    </a:lnTo>
                    <a:lnTo>
                      <a:pt x="737" y="887"/>
                    </a:lnTo>
                    <a:lnTo>
                      <a:pt x="737" y="881"/>
                    </a:lnTo>
                    <a:lnTo>
                      <a:pt x="731" y="881"/>
                    </a:lnTo>
                    <a:lnTo>
                      <a:pt x="731" y="873"/>
                    </a:lnTo>
                    <a:lnTo>
                      <a:pt x="725" y="873"/>
                    </a:lnTo>
                    <a:lnTo>
                      <a:pt x="725" y="869"/>
                    </a:lnTo>
                    <a:lnTo>
                      <a:pt x="715" y="869"/>
                    </a:lnTo>
                    <a:lnTo>
                      <a:pt x="715" y="847"/>
                    </a:lnTo>
                    <a:lnTo>
                      <a:pt x="707" y="847"/>
                    </a:lnTo>
                    <a:lnTo>
                      <a:pt x="707" y="837"/>
                    </a:lnTo>
                    <a:lnTo>
                      <a:pt x="705" y="837"/>
                    </a:lnTo>
                    <a:lnTo>
                      <a:pt x="705" y="825"/>
                    </a:lnTo>
                    <a:lnTo>
                      <a:pt x="701" y="825"/>
                    </a:lnTo>
                    <a:lnTo>
                      <a:pt x="701" y="817"/>
                    </a:lnTo>
                    <a:lnTo>
                      <a:pt x="697" y="817"/>
                    </a:lnTo>
                    <a:lnTo>
                      <a:pt x="697" y="813"/>
                    </a:lnTo>
                    <a:lnTo>
                      <a:pt x="687" y="813"/>
                    </a:lnTo>
                    <a:lnTo>
                      <a:pt x="687" y="795"/>
                    </a:lnTo>
                    <a:lnTo>
                      <a:pt x="685" y="795"/>
                    </a:lnTo>
                    <a:lnTo>
                      <a:pt x="685" y="791"/>
                    </a:lnTo>
                    <a:lnTo>
                      <a:pt x="681" y="791"/>
                    </a:lnTo>
                    <a:lnTo>
                      <a:pt x="681" y="787"/>
                    </a:lnTo>
                    <a:lnTo>
                      <a:pt x="651" y="787"/>
                    </a:lnTo>
                    <a:lnTo>
                      <a:pt x="651" y="779"/>
                    </a:lnTo>
                    <a:lnTo>
                      <a:pt x="603" y="779"/>
                    </a:lnTo>
                    <a:lnTo>
                      <a:pt x="603" y="773"/>
                    </a:lnTo>
                    <a:lnTo>
                      <a:pt x="583" y="773"/>
                    </a:lnTo>
                    <a:lnTo>
                      <a:pt x="583" y="769"/>
                    </a:lnTo>
                    <a:lnTo>
                      <a:pt x="581" y="769"/>
                    </a:lnTo>
                    <a:lnTo>
                      <a:pt x="581" y="765"/>
                    </a:lnTo>
                    <a:lnTo>
                      <a:pt x="565" y="765"/>
                    </a:lnTo>
                    <a:lnTo>
                      <a:pt x="565" y="751"/>
                    </a:lnTo>
                    <a:lnTo>
                      <a:pt x="559" y="751"/>
                    </a:lnTo>
                    <a:lnTo>
                      <a:pt x="559" y="747"/>
                    </a:lnTo>
                    <a:lnTo>
                      <a:pt x="555" y="747"/>
                    </a:lnTo>
                    <a:lnTo>
                      <a:pt x="555" y="739"/>
                    </a:lnTo>
                    <a:lnTo>
                      <a:pt x="549" y="739"/>
                    </a:lnTo>
                    <a:lnTo>
                      <a:pt x="549" y="725"/>
                    </a:lnTo>
                    <a:lnTo>
                      <a:pt x="543" y="725"/>
                    </a:lnTo>
                    <a:lnTo>
                      <a:pt x="543" y="717"/>
                    </a:lnTo>
                    <a:lnTo>
                      <a:pt x="535" y="717"/>
                    </a:lnTo>
                    <a:lnTo>
                      <a:pt x="535" y="695"/>
                    </a:lnTo>
                    <a:lnTo>
                      <a:pt x="529" y="695"/>
                    </a:lnTo>
                    <a:lnTo>
                      <a:pt x="529" y="683"/>
                    </a:lnTo>
                    <a:lnTo>
                      <a:pt x="523" y="683"/>
                    </a:lnTo>
                    <a:lnTo>
                      <a:pt x="523" y="674"/>
                    </a:lnTo>
                    <a:lnTo>
                      <a:pt x="517" y="674"/>
                    </a:lnTo>
                    <a:lnTo>
                      <a:pt x="517" y="660"/>
                    </a:lnTo>
                    <a:lnTo>
                      <a:pt x="509" y="660"/>
                    </a:lnTo>
                    <a:lnTo>
                      <a:pt x="509" y="656"/>
                    </a:lnTo>
                    <a:lnTo>
                      <a:pt x="503" y="656"/>
                    </a:lnTo>
                    <a:lnTo>
                      <a:pt x="503" y="646"/>
                    </a:lnTo>
                    <a:lnTo>
                      <a:pt x="499" y="646"/>
                    </a:lnTo>
                    <a:lnTo>
                      <a:pt x="499" y="634"/>
                    </a:lnTo>
                    <a:lnTo>
                      <a:pt x="497" y="634"/>
                    </a:lnTo>
                    <a:lnTo>
                      <a:pt x="497" y="626"/>
                    </a:lnTo>
                    <a:lnTo>
                      <a:pt x="477" y="626"/>
                    </a:lnTo>
                    <a:lnTo>
                      <a:pt x="477" y="616"/>
                    </a:lnTo>
                    <a:lnTo>
                      <a:pt x="463" y="616"/>
                    </a:lnTo>
                    <a:lnTo>
                      <a:pt x="463" y="612"/>
                    </a:lnTo>
                    <a:lnTo>
                      <a:pt x="459" y="612"/>
                    </a:lnTo>
                    <a:lnTo>
                      <a:pt x="459" y="608"/>
                    </a:lnTo>
                    <a:lnTo>
                      <a:pt x="451" y="608"/>
                    </a:lnTo>
                    <a:lnTo>
                      <a:pt x="451" y="602"/>
                    </a:lnTo>
                    <a:lnTo>
                      <a:pt x="443" y="602"/>
                    </a:lnTo>
                    <a:lnTo>
                      <a:pt x="443" y="596"/>
                    </a:lnTo>
                    <a:lnTo>
                      <a:pt x="429" y="596"/>
                    </a:lnTo>
                    <a:lnTo>
                      <a:pt x="429" y="586"/>
                    </a:lnTo>
                    <a:lnTo>
                      <a:pt x="423" y="586"/>
                    </a:lnTo>
                    <a:lnTo>
                      <a:pt x="423" y="582"/>
                    </a:lnTo>
                    <a:lnTo>
                      <a:pt x="417" y="582"/>
                    </a:lnTo>
                    <a:lnTo>
                      <a:pt x="417" y="578"/>
                    </a:lnTo>
                    <a:lnTo>
                      <a:pt x="393" y="578"/>
                    </a:lnTo>
                    <a:lnTo>
                      <a:pt x="393" y="568"/>
                    </a:lnTo>
                    <a:lnTo>
                      <a:pt x="387" y="568"/>
                    </a:lnTo>
                    <a:lnTo>
                      <a:pt x="387" y="560"/>
                    </a:lnTo>
                    <a:lnTo>
                      <a:pt x="377" y="560"/>
                    </a:lnTo>
                    <a:lnTo>
                      <a:pt x="377" y="548"/>
                    </a:lnTo>
                    <a:lnTo>
                      <a:pt x="373" y="548"/>
                    </a:lnTo>
                    <a:lnTo>
                      <a:pt x="373" y="542"/>
                    </a:lnTo>
                    <a:lnTo>
                      <a:pt x="369" y="542"/>
                    </a:lnTo>
                    <a:lnTo>
                      <a:pt x="369" y="530"/>
                    </a:lnTo>
                    <a:lnTo>
                      <a:pt x="363" y="530"/>
                    </a:lnTo>
                    <a:lnTo>
                      <a:pt x="363" y="512"/>
                    </a:lnTo>
                    <a:lnTo>
                      <a:pt x="359" y="512"/>
                    </a:lnTo>
                    <a:lnTo>
                      <a:pt x="359" y="508"/>
                    </a:lnTo>
                    <a:lnTo>
                      <a:pt x="357" y="508"/>
                    </a:lnTo>
                    <a:lnTo>
                      <a:pt x="357" y="478"/>
                    </a:lnTo>
                    <a:lnTo>
                      <a:pt x="353" y="478"/>
                    </a:lnTo>
                    <a:lnTo>
                      <a:pt x="353" y="464"/>
                    </a:lnTo>
                    <a:lnTo>
                      <a:pt x="345" y="464"/>
                    </a:lnTo>
                    <a:lnTo>
                      <a:pt x="345" y="446"/>
                    </a:lnTo>
                    <a:lnTo>
                      <a:pt x="339" y="446"/>
                    </a:lnTo>
                    <a:lnTo>
                      <a:pt x="339" y="424"/>
                    </a:lnTo>
                    <a:lnTo>
                      <a:pt x="329" y="424"/>
                    </a:lnTo>
                    <a:lnTo>
                      <a:pt x="329" y="408"/>
                    </a:lnTo>
                    <a:lnTo>
                      <a:pt x="325" y="408"/>
                    </a:lnTo>
                    <a:lnTo>
                      <a:pt x="325" y="400"/>
                    </a:lnTo>
                    <a:lnTo>
                      <a:pt x="323" y="400"/>
                    </a:lnTo>
                    <a:lnTo>
                      <a:pt x="323" y="396"/>
                    </a:lnTo>
                    <a:lnTo>
                      <a:pt x="307" y="396"/>
                    </a:lnTo>
                    <a:lnTo>
                      <a:pt x="307" y="381"/>
                    </a:lnTo>
                    <a:lnTo>
                      <a:pt x="285" y="381"/>
                    </a:lnTo>
                    <a:lnTo>
                      <a:pt x="285" y="377"/>
                    </a:lnTo>
                    <a:lnTo>
                      <a:pt x="282" y="377"/>
                    </a:lnTo>
                    <a:lnTo>
                      <a:pt x="282" y="373"/>
                    </a:lnTo>
                    <a:lnTo>
                      <a:pt x="274" y="373"/>
                    </a:lnTo>
                    <a:lnTo>
                      <a:pt x="274" y="369"/>
                    </a:lnTo>
                    <a:lnTo>
                      <a:pt x="272" y="369"/>
                    </a:lnTo>
                    <a:lnTo>
                      <a:pt x="272" y="361"/>
                    </a:lnTo>
                    <a:lnTo>
                      <a:pt x="242" y="361"/>
                    </a:lnTo>
                    <a:lnTo>
                      <a:pt x="242" y="355"/>
                    </a:lnTo>
                    <a:lnTo>
                      <a:pt x="236" y="355"/>
                    </a:lnTo>
                    <a:lnTo>
                      <a:pt x="236" y="351"/>
                    </a:lnTo>
                    <a:lnTo>
                      <a:pt x="222" y="351"/>
                    </a:lnTo>
                    <a:lnTo>
                      <a:pt x="222" y="347"/>
                    </a:lnTo>
                    <a:lnTo>
                      <a:pt x="212" y="347"/>
                    </a:lnTo>
                    <a:lnTo>
                      <a:pt x="212" y="339"/>
                    </a:lnTo>
                    <a:lnTo>
                      <a:pt x="206" y="339"/>
                    </a:lnTo>
                    <a:lnTo>
                      <a:pt x="206" y="335"/>
                    </a:lnTo>
                    <a:lnTo>
                      <a:pt x="194" y="335"/>
                    </a:lnTo>
                    <a:lnTo>
                      <a:pt x="194" y="321"/>
                    </a:lnTo>
                    <a:lnTo>
                      <a:pt x="188" y="321"/>
                    </a:lnTo>
                    <a:lnTo>
                      <a:pt x="188" y="295"/>
                    </a:lnTo>
                    <a:lnTo>
                      <a:pt x="182" y="295"/>
                    </a:lnTo>
                    <a:lnTo>
                      <a:pt x="182" y="233"/>
                    </a:lnTo>
                    <a:lnTo>
                      <a:pt x="178" y="233"/>
                    </a:lnTo>
                    <a:lnTo>
                      <a:pt x="178" y="199"/>
                    </a:lnTo>
                    <a:lnTo>
                      <a:pt x="172" y="199"/>
                    </a:lnTo>
                    <a:lnTo>
                      <a:pt x="172" y="165"/>
                    </a:lnTo>
                    <a:lnTo>
                      <a:pt x="166" y="165"/>
                    </a:lnTo>
                    <a:lnTo>
                      <a:pt x="166" y="127"/>
                    </a:lnTo>
                    <a:lnTo>
                      <a:pt x="162" y="127"/>
                    </a:lnTo>
                    <a:lnTo>
                      <a:pt x="162" y="94"/>
                    </a:lnTo>
                    <a:lnTo>
                      <a:pt x="152" y="94"/>
                    </a:lnTo>
                    <a:lnTo>
                      <a:pt x="152" y="74"/>
                    </a:lnTo>
                    <a:lnTo>
                      <a:pt x="144" y="74"/>
                    </a:lnTo>
                    <a:lnTo>
                      <a:pt x="144" y="68"/>
                    </a:lnTo>
                    <a:lnTo>
                      <a:pt x="138" y="68"/>
                    </a:lnTo>
                    <a:lnTo>
                      <a:pt x="138" y="64"/>
                    </a:lnTo>
                    <a:lnTo>
                      <a:pt x="134" y="64"/>
                    </a:lnTo>
                    <a:lnTo>
                      <a:pt x="134" y="60"/>
                    </a:lnTo>
                    <a:lnTo>
                      <a:pt x="132" y="60"/>
                    </a:lnTo>
                    <a:lnTo>
                      <a:pt x="132" y="52"/>
                    </a:lnTo>
                    <a:lnTo>
                      <a:pt x="118" y="52"/>
                    </a:lnTo>
                    <a:lnTo>
                      <a:pt x="118" y="48"/>
                    </a:lnTo>
                    <a:lnTo>
                      <a:pt x="112" y="48"/>
                    </a:lnTo>
                    <a:lnTo>
                      <a:pt x="112" y="42"/>
                    </a:lnTo>
                    <a:lnTo>
                      <a:pt x="102" y="42"/>
                    </a:lnTo>
                    <a:lnTo>
                      <a:pt x="102" y="34"/>
                    </a:lnTo>
                    <a:lnTo>
                      <a:pt x="94" y="34"/>
                    </a:lnTo>
                    <a:lnTo>
                      <a:pt x="94" y="30"/>
                    </a:lnTo>
                    <a:lnTo>
                      <a:pt x="92" y="30"/>
                    </a:lnTo>
                    <a:lnTo>
                      <a:pt x="92" y="20"/>
                    </a:lnTo>
                    <a:lnTo>
                      <a:pt x="82" y="20"/>
                    </a:lnTo>
                    <a:lnTo>
                      <a:pt x="82" y="16"/>
                    </a:lnTo>
                    <a:lnTo>
                      <a:pt x="78" y="16"/>
                    </a:lnTo>
                    <a:lnTo>
                      <a:pt x="78" y="12"/>
                    </a:lnTo>
                    <a:lnTo>
                      <a:pt x="60" y="12"/>
                    </a:lnTo>
                    <a:lnTo>
                      <a:pt x="60" y="8"/>
                    </a:lnTo>
                    <a:lnTo>
                      <a:pt x="58" y="8"/>
                    </a:lnTo>
                    <a:lnTo>
                      <a:pt x="58" y="4"/>
                    </a:lnTo>
                    <a:lnTo>
                      <a:pt x="34" y="4"/>
                    </a:lnTo>
                    <a:lnTo>
                      <a:pt x="34" y="0"/>
                    </a:lnTo>
                    <a:lnTo>
                      <a:pt x="0" y="0"/>
                    </a:lnTo>
                  </a:path>
                </a:pathLst>
              </a:custGeom>
              <a:noFill/>
              <a:ln w="15875" cap="flat">
                <a:solidFill>
                  <a:srgbClr val="97A0C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grpSp>
      </p:grpSp>
      <p:cxnSp>
        <p:nvCxnSpPr>
          <p:cNvPr id="448" name="Straight Connector 447">
            <a:extLst>
              <a:ext uri="{FF2B5EF4-FFF2-40B4-BE49-F238E27FC236}">
                <a16:creationId xmlns:a16="http://schemas.microsoft.com/office/drawing/2014/main" id="{554BD2FC-6E88-FCDE-A27B-1EAB64FE71D9}"/>
              </a:ext>
            </a:extLst>
          </p:cNvPr>
          <p:cNvCxnSpPr>
            <a:cxnSpLocks/>
          </p:cNvCxnSpPr>
          <p:nvPr/>
        </p:nvCxnSpPr>
        <p:spPr>
          <a:xfrm flipV="1">
            <a:off x="5011761" y="2945382"/>
            <a:ext cx="848" cy="117848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50" name="TextBox 349">
            <a:extLst>
              <a:ext uri="{FF2B5EF4-FFF2-40B4-BE49-F238E27FC236}">
                <a16:creationId xmlns:a16="http://schemas.microsoft.com/office/drawing/2014/main" id="{F363E679-CEEB-6A0B-232D-4B34497118EA}"/>
              </a:ext>
            </a:extLst>
          </p:cNvPr>
          <p:cNvSpPr txBox="1"/>
          <p:nvPr/>
        </p:nvSpPr>
        <p:spPr>
          <a:xfrm>
            <a:off x="4419301" y="2412471"/>
            <a:ext cx="487634"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a:ln>
                  <a:noFill/>
                </a:ln>
                <a:solidFill>
                  <a:srgbClr val="6E1E50"/>
                </a:solidFill>
                <a:effectLst/>
                <a:uLnTx/>
                <a:uFillTx/>
                <a:latin typeface="Arial Narrow" panose="020B0606020202030204" pitchFamily="34" charset="0"/>
                <a:ea typeface="MS PGothic" charset="0"/>
                <a:cs typeface="Arial"/>
                <a:sym typeface="Arial"/>
              </a:rPr>
              <a:t>40.8</a:t>
            </a:r>
          </a:p>
        </p:txBody>
      </p:sp>
      <p:sp>
        <p:nvSpPr>
          <p:cNvPr id="449" name="TextBox 448">
            <a:extLst>
              <a:ext uri="{FF2B5EF4-FFF2-40B4-BE49-F238E27FC236}">
                <a16:creationId xmlns:a16="http://schemas.microsoft.com/office/drawing/2014/main" id="{A750F936-1398-FD7A-4632-BBED84781986}"/>
              </a:ext>
            </a:extLst>
          </p:cNvPr>
          <p:cNvSpPr txBox="1"/>
          <p:nvPr/>
        </p:nvSpPr>
        <p:spPr>
          <a:xfrm>
            <a:off x="6017696" y="2784296"/>
            <a:ext cx="487634"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a:ln>
                  <a:noFill/>
                </a:ln>
                <a:solidFill>
                  <a:srgbClr val="6E1E50"/>
                </a:solidFill>
                <a:effectLst/>
                <a:uLnTx/>
                <a:uFillTx/>
                <a:latin typeface="Arial Narrow" panose="020B0606020202030204" pitchFamily="34" charset="0"/>
                <a:ea typeface="MS PGothic" charset="0"/>
                <a:cs typeface="Arial"/>
                <a:sym typeface="Arial"/>
              </a:rPr>
              <a:t>30.1</a:t>
            </a:r>
          </a:p>
        </p:txBody>
      </p:sp>
      <p:sp>
        <p:nvSpPr>
          <p:cNvPr id="453" name="TextBox 452">
            <a:extLst>
              <a:ext uri="{FF2B5EF4-FFF2-40B4-BE49-F238E27FC236}">
                <a16:creationId xmlns:a16="http://schemas.microsoft.com/office/drawing/2014/main" id="{20D88B1E-434D-92D8-2510-2435A44795CA}"/>
              </a:ext>
            </a:extLst>
          </p:cNvPr>
          <p:cNvSpPr txBox="1"/>
          <p:nvPr/>
        </p:nvSpPr>
        <p:spPr>
          <a:xfrm>
            <a:off x="4399479" y="3256463"/>
            <a:ext cx="487634"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a:ln>
                  <a:noFill/>
                </a:ln>
                <a:solidFill>
                  <a:srgbClr val="56639D"/>
                </a:solidFill>
                <a:effectLst/>
                <a:uLnTx/>
                <a:uFillTx/>
                <a:latin typeface="Arial Narrow" panose="020B0606020202030204" pitchFamily="34" charset="0"/>
                <a:ea typeface="MS PGothic" charset="0"/>
                <a:cs typeface="Arial"/>
                <a:sym typeface="Arial"/>
              </a:rPr>
              <a:t>28.2</a:t>
            </a:r>
          </a:p>
        </p:txBody>
      </p:sp>
      <p:sp>
        <p:nvSpPr>
          <p:cNvPr id="455" name="TextBox 454">
            <a:extLst>
              <a:ext uri="{FF2B5EF4-FFF2-40B4-BE49-F238E27FC236}">
                <a16:creationId xmlns:a16="http://schemas.microsoft.com/office/drawing/2014/main" id="{3D51E02E-59D7-2C1F-A1AA-A560E1388EFA}"/>
              </a:ext>
            </a:extLst>
          </p:cNvPr>
          <p:cNvSpPr txBox="1"/>
          <p:nvPr/>
        </p:nvSpPr>
        <p:spPr>
          <a:xfrm>
            <a:off x="5741511" y="3661132"/>
            <a:ext cx="487634"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a:ln>
                  <a:noFill/>
                </a:ln>
                <a:solidFill>
                  <a:srgbClr val="56639D"/>
                </a:solidFill>
                <a:effectLst/>
                <a:uLnTx/>
                <a:uFillTx/>
                <a:latin typeface="Arial Narrow" panose="020B0606020202030204" pitchFamily="34" charset="0"/>
                <a:ea typeface="MS PGothic" charset="0"/>
                <a:cs typeface="Arial"/>
                <a:sym typeface="Arial"/>
              </a:rPr>
              <a:t>17.8</a:t>
            </a:r>
          </a:p>
        </p:txBody>
      </p:sp>
      <p:graphicFrame>
        <p:nvGraphicFramePr>
          <p:cNvPr id="451" name="Table 5">
            <a:extLst>
              <a:ext uri="{FF2B5EF4-FFF2-40B4-BE49-F238E27FC236}">
                <a16:creationId xmlns:a16="http://schemas.microsoft.com/office/drawing/2014/main" id="{C996F596-68A5-58CB-0A65-6883FE1B1318}"/>
              </a:ext>
            </a:extLst>
          </p:cNvPr>
          <p:cNvGraphicFramePr>
            <a:graphicFrameLocks noGrp="1"/>
          </p:cNvGraphicFramePr>
          <p:nvPr/>
        </p:nvGraphicFramePr>
        <p:xfrm>
          <a:off x="3772257" y="4638176"/>
          <a:ext cx="5314283" cy="1062032"/>
        </p:xfrm>
        <a:graphic>
          <a:graphicData uri="http://schemas.openxmlformats.org/drawingml/2006/table">
            <a:tbl>
              <a:tblPr firstRow="1" bandRow="1">
                <a:tableStyleId>{5C22544A-7EE6-4342-B048-85BDC9FD1C3A}</a:tableStyleId>
              </a:tblPr>
              <a:tblGrid>
                <a:gridCol w="1834739">
                  <a:extLst>
                    <a:ext uri="{9D8B030D-6E8A-4147-A177-3AD203B41FA5}">
                      <a16:colId xmlns:a16="http://schemas.microsoft.com/office/drawing/2014/main" val="426327807"/>
                    </a:ext>
                  </a:extLst>
                </a:gridCol>
                <a:gridCol w="1561148">
                  <a:extLst>
                    <a:ext uri="{9D8B030D-6E8A-4147-A177-3AD203B41FA5}">
                      <a16:colId xmlns:a16="http://schemas.microsoft.com/office/drawing/2014/main" val="112440458"/>
                    </a:ext>
                  </a:extLst>
                </a:gridCol>
                <a:gridCol w="1918396">
                  <a:extLst>
                    <a:ext uri="{9D8B030D-6E8A-4147-A177-3AD203B41FA5}">
                      <a16:colId xmlns:a16="http://schemas.microsoft.com/office/drawing/2014/main" val="2597653862"/>
                    </a:ext>
                  </a:extLst>
                </a:gridCol>
              </a:tblGrid>
              <a:tr h="544264">
                <a:tc>
                  <a:txBody>
                    <a:bodyPr/>
                    <a:lstStyle/>
                    <a:p>
                      <a:endParaRPr lang="en-US" sz="1500" b="0" i="0" u="none" strike="noStrike" cap="none" dirty="0">
                        <a:solidFill>
                          <a:schemeClr val="bg1"/>
                        </a:solidFill>
                        <a:latin typeface="Arial Narrow" panose="020B0606020202030204" pitchFamily="34" charset="0"/>
                        <a:ea typeface="+mn-ea"/>
                        <a:cs typeface="+mn-cs"/>
                        <a:sym typeface="Arial"/>
                      </a:endParaRPr>
                    </a:p>
                  </a:txBody>
                  <a:tcPr marL="109585" marR="109585" marT="0" marB="0" anchor="ctr">
                    <a:lnL w="12700" cmpd="sng">
                      <a:noFill/>
                    </a:lnL>
                    <a:lnR w="12700" cmpd="sng">
                      <a:noFill/>
                    </a:lnR>
                    <a:lnT w="12700" cmpd="sng">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solidFill>
                            <a:schemeClr val="tx1"/>
                          </a:solidFill>
                          <a:latin typeface="Arial Narrow" panose="020B0606020202030204" pitchFamily="34" charset="0"/>
                        </a:rPr>
                        <a:t>Dato-DXd</a:t>
                      </a:r>
                    </a:p>
                  </a:txBody>
                  <a:tcPr marL="104195" marR="104195" marT="0" marB="0" anchor="b">
                    <a:lnL w="12700" cmpd="sng">
                      <a:noFill/>
                    </a:lnL>
                    <a:lnR w="12700" cmpd="sng">
                      <a:noFill/>
                    </a:lnR>
                    <a:lnT w="12700" cmpd="sng">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a:solidFill>
                            <a:schemeClr val="tx1"/>
                          </a:solidFill>
                          <a:latin typeface="Arial Narrow" panose="020B0606020202030204" pitchFamily="34" charset="0"/>
                        </a:rPr>
                        <a:t>Docetaxel</a:t>
                      </a:r>
                    </a:p>
                  </a:txBody>
                  <a:tcPr marL="104195" marR="104195" marT="0" marB="0" anchor="b">
                    <a:lnL w="12700" cmpd="sng">
                      <a:noFill/>
                    </a:lnL>
                    <a:lnR w="12700" cmpd="sng">
                      <a:noFill/>
                    </a:lnR>
                    <a:lnT w="12700" cmpd="sng">
                      <a:noFill/>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5949493"/>
                  </a:ext>
                </a:extLst>
              </a:tr>
              <a:tr h="258884">
                <a:tc>
                  <a:txBody>
                    <a:bodyPr/>
                    <a:lstStyle/>
                    <a:p>
                      <a:pPr algn="l"/>
                      <a:r>
                        <a:rPr lang="en-US" sz="1500" b="1" dirty="0">
                          <a:latin typeface="Arial Narrow" panose="020B0606020202030204" pitchFamily="34" charset="0"/>
                        </a:rPr>
                        <a:t>ORR</a:t>
                      </a:r>
                      <a:r>
                        <a:rPr lang="en-US" sz="1500" b="0" dirty="0">
                          <a:latin typeface="Arial Narrow" panose="020B0606020202030204" pitchFamily="34" charset="0"/>
                        </a:rPr>
                        <a:t> (95% CI), %</a:t>
                      </a:r>
                      <a:r>
                        <a:rPr lang="en-US" sz="1500" b="0" baseline="30000" dirty="0">
                          <a:latin typeface="Arial Narrow" panose="020B0606020202030204" pitchFamily="34" charset="0"/>
                        </a:rPr>
                        <a:t>b</a:t>
                      </a:r>
                    </a:p>
                  </a:txBody>
                  <a:tcPr marL="104195" marR="104195" marT="0" marB="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latin typeface="Arial Narrow" panose="020B0606020202030204" pitchFamily="34" charset="0"/>
                        </a:rPr>
                        <a:t>26.4</a:t>
                      </a:r>
                      <a:r>
                        <a:rPr lang="en-US" sz="1500" b="0" dirty="0">
                          <a:latin typeface="Arial Narrow" panose="020B0606020202030204" pitchFamily="34" charset="0"/>
                        </a:rPr>
                        <a:t> (21.5-31.8)</a:t>
                      </a:r>
                    </a:p>
                  </a:txBody>
                  <a:tcPr marL="116255" marR="116255"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latin typeface="Arial Narrow" panose="020B0606020202030204" pitchFamily="34" charset="0"/>
                        </a:rPr>
                        <a:t>12.8 </a:t>
                      </a:r>
                      <a:r>
                        <a:rPr lang="en-US" sz="1500" b="0" dirty="0">
                          <a:latin typeface="Arial Narrow" panose="020B0606020202030204" pitchFamily="34" charset="0"/>
                        </a:rPr>
                        <a:t>(9.3-17.1)</a:t>
                      </a:r>
                    </a:p>
                  </a:txBody>
                  <a:tcPr marL="116255" marR="116255" marT="0" marB="0" anchor="ctr">
                    <a:lnL w="9525" cap="flat" cmpd="sng" algn="ctr">
                      <a:solidFill>
                        <a:schemeClr val="bg1">
                          <a:lumMod val="75000"/>
                        </a:schemeClr>
                      </a:solid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1992101"/>
                  </a:ext>
                </a:extLst>
              </a:tr>
              <a:tr h="258884">
                <a:tc>
                  <a:txBody>
                    <a:bodyPr/>
                    <a:lstStyle/>
                    <a:p>
                      <a:pPr algn="l"/>
                      <a:r>
                        <a:rPr lang="en-US" sz="1500" b="1" dirty="0">
                          <a:latin typeface="Arial Narrow" panose="020B0606020202030204" pitchFamily="34" charset="0"/>
                        </a:rPr>
                        <a:t>DOR</a:t>
                      </a:r>
                      <a:r>
                        <a:rPr lang="en-US" sz="1500" b="0" dirty="0">
                          <a:latin typeface="Arial Narrow" panose="020B0606020202030204" pitchFamily="34" charset="0"/>
                        </a:rPr>
                        <a:t> (95% CI), </a:t>
                      </a:r>
                      <a:r>
                        <a:rPr lang="en-US" sz="1500" b="0" dirty="0" err="1">
                          <a:latin typeface="Arial Narrow" panose="020B0606020202030204" pitchFamily="34" charset="0"/>
                        </a:rPr>
                        <a:t>mo</a:t>
                      </a:r>
                      <a:r>
                        <a:rPr lang="en-US" sz="1500" b="0" dirty="0">
                          <a:latin typeface="Arial Narrow" panose="020B0606020202030204" pitchFamily="34" charset="0"/>
                        </a:rPr>
                        <a:t> </a:t>
                      </a:r>
                    </a:p>
                  </a:txBody>
                  <a:tcPr marL="104195" marR="104195" marT="0" marB="0" anchor="ctr">
                    <a:lnL w="9525"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latin typeface="Arial Narrow" panose="020B0606020202030204" pitchFamily="34" charset="0"/>
                        </a:rPr>
                        <a:t>7.1</a:t>
                      </a:r>
                      <a:r>
                        <a:rPr lang="en-US" sz="1500" b="0" dirty="0">
                          <a:latin typeface="Arial Narrow" panose="020B0606020202030204" pitchFamily="34" charset="0"/>
                        </a:rPr>
                        <a:t> (5.6-10.9)</a:t>
                      </a:r>
                    </a:p>
                  </a:txBody>
                  <a:tcPr marL="116255" marR="116255"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latin typeface="Arial Narrow" panose="020B0606020202030204" pitchFamily="34" charset="0"/>
                        </a:rPr>
                        <a:t>5.6</a:t>
                      </a:r>
                      <a:r>
                        <a:rPr lang="en-US" sz="1500" b="0" dirty="0">
                          <a:latin typeface="Arial Narrow" panose="020B0606020202030204" pitchFamily="34" charset="0"/>
                        </a:rPr>
                        <a:t> (5.4-8.1)</a:t>
                      </a:r>
                    </a:p>
                  </a:txBody>
                  <a:tcPr marL="116255" marR="116255" marT="0" marB="0" anchor="ctr">
                    <a:lnL w="9525" cap="flat" cmpd="sng" algn="ctr">
                      <a:solidFill>
                        <a:schemeClr val="bg1">
                          <a:lumMod val="75000"/>
                        </a:schemeClr>
                      </a:solidFill>
                      <a:prstDash val="solid"/>
                      <a:round/>
                      <a:headEnd type="none" w="med" len="med"/>
                      <a:tailEnd type="none" w="med" len="med"/>
                    </a:lnL>
                    <a:lnR w="12700" cmpd="sng">
                      <a:no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8166291"/>
                  </a:ext>
                </a:extLst>
              </a:tr>
            </a:tbl>
          </a:graphicData>
        </a:graphic>
      </p:graphicFrame>
      <p:cxnSp>
        <p:nvCxnSpPr>
          <p:cNvPr id="461" name="Straight Connector 460">
            <a:extLst>
              <a:ext uri="{FF2B5EF4-FFF2-40B4-BE49-F238E27FC236}">
                <a16:creationId xmlns:a16="http://schemas.microsoft.com/office/drawing/2014/main" id="{401C6506-35D9-5F09-4611-AADE35C8E678}"/>
              </a:ext>
            </a:extLst>
          </p:cNvPr>
          <p:cNvCxnSpPr>
            <a:cxnSpLocks/>
          </p:cNvCxnSpPr>
          <p:nvPr/>
        </p:nvCxnSpPr>
        <p:spPr>
          <a:xfrm flipV="1">
            <a:off x="6333060" y="3241760"/>
            <a:ext cx="0" cy="90530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Line 159">
            <a:extLst>
              <a:ext uri="{FF2B5EF4-FFF2-40B4-BE49-F238E27FC236}">
                <a16:creationId xmlns:a16="http://schemas.microsoft.com/office/drawing/2014/main" id="{951AE6C2-87BE-55D9-E872-1AB934020405}"/>
              </a:ext>
            </a:extLst>
          </p:cNvPr>
          <p:cNvSpPr>
            <a:spLocks noChangeShapeType="1"/>
          </p:cNvSpPr>
          <p:nvPr/>
        </p:nvSpPr>
        <p:spPr bwMode="auto">
          <a:xfrm>
            <a:off x="10356509" y="4122817"/>
            <a:ext cx="0" cy="65611"/>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graphicFrame>
        <p:nvGraphicFramePr>
          <p:cNvPr id="450" name="Table 33">
            <a:extLst>
              <a:ext uri="{FF2B5EF4-FFF2-40B4-BE49-F238E27FC236}">
                <a16:creationId xmlns:a16="http://schemas.microsoft.com/office/drawing/2014/main" id="{F9C4DBBB-C69B-A68B-C155-9E05E2F3C1CC}"/>
              </a:ext>
            </a:extLst>
          </p:cNvPr>
          <p:cNvGraphicFramePr>
            <a:graphicFrameLocks noGrp="1"/>
          </p:cNvGraphicFramePr>
          <p:nvPr/>
        </p:nvGraphicFramePr>
        <p:xfrm>
          <a:off x="7402875" y="977116"/>
          <a:ext cx="3172331" cy="1509136"/>
        </p:xfrm>
        <a:graphic>
          <a:graphicData uri="http://schemas.openxmlformats.org/drawingml/2006/table">
            <a:tbl>
              <a:tblPr firstRow="1" bandRow="1">
                <a:tableStyleId>{5C22544A-7EE6-4342-B048-85BDC9FD1C3A}</a:tableStyleId>
              </a:tblPr>
              <a:tblGrid>
                <a:gridCol w="1206368">
                  <a:extLst>
                    <a:ext uri="{9D8B030D-6E8A-4147-A177-3AD203B41FA5}">
                      <a16:colId xmlns:a16="http://schemas.microsoft.com/office/drawing/2014/main" val="1548561021"/>
                    </a:ext>
                  </a:extLst>
                </a:gridCol>
                <a:gridCol w="1060344">
                  <a:extLst>
                    <a:ext uri="{9D8B030D-6E8A-4147-A177-3AD203B41FA5}">
                      <a16:colId xmlns:a16="http://schemas.microsoft.com/office/drawing/2014/main" val="2032559294"/>
                    </a:ext>
                  </a:extLst>
                </a:gridCol>
                <a:gridCol w="905619">
                  <a:extLst>
                    <a:ext uri="{9D8B030D-6E8A-4147-A177-3AD203B41FA5}">
                      <a16:colId xmlns:a16="http://schemas.microsoft.com/office/drawing/2014/main" val="1673319723"/>
                    </a:ext>
                  </a:extLst>
                </a:gridCol>
              </a:tblGrid>
              <a:tr h="325120">
                <a:tc rowSpan="2">
                  <a:txBody>
                    <a:bodyPr/>
                    <a:lstStyle/>
                    <a:p>
                      <a:pPr marL="54000" algn="l"/>
                      <a:r>
                        <a:rPr lang="en-US" sz="1300" dirty="0">
                          <a:solidFill>
                            <a:schemeClr val="tx1"/>
                          </a:solidFill>
                          <a:latin typeface="Arial Narrow" panose="020B0606020202030204" pitchFamily="34" charset="0"/>
                        </a:rPr>
                        <a:t>Median (95% CI), </a:t>
                      </a:r>
                      <a:r>
                        <a:rPr lang="en-US" sz="1300" dirty="0" err="1">
                          <a:solidFill>
                            <a:schemeClr val="tx1"/>
                          </a:solidFill>
                          <a:latin typeface="Arial Narrow" panose="020B0606020202030204" pitchFamily="34" charset="0"/>
                        </a:rPr>
                        <a:t>months</a:t>
                      </a:r>
                      <a:r>
                        <a:rPr lang="en-US" sz="1300" baseline="30000" dirty="0" err="1">
                          <a:solidFill>
                            <a:schemeClr val="tx1"/>
                          </a:solidFill>
                          <a:latin typeface="Arial Narrow" panose="020B0606020202030204" pitchFamily="34" charset="0"/>
                        </a:rPr>
                        <a:t>a</a:t>
                      </a:r>
                      <a:endParaRPr lang="en-US" sz="1300" baseline="30000" dirty="0">
                        <a:solidFill>
                          <a:schemeClr val="tx1"/>
                        </a:solidFill>
                        <a:latin typeface="Arial Narrow" panose="020B0606020202030204" pitchFamily="34" charset="0"/>
                      </a:endParaRPr>
                    </a:p>
                  </a:txBody>
                  <a:tcPr marL="0" marR="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a:txBody>
                    <a:bodyPr/>
                    <a:lstStyle/>
                    <a:p>
                      <a:pPr marR="0" algn="ctr" rtl="0">
                        <a:lnSpc>
                          <a:spcPct val="100000"/>
                        </a:lnSpc>
                        <a:spcBef>
                          <a:spcPts val="0"/>
                        </a:spcBef>
                        <a:spcAft>
                          <a:spcPts val="0"/>
                        </a:spcAft>
                        <a:buClr>
                          <a:srgbClr val="000000"/>
                        </a:buClr>
                        <a:buFont typeface="Arial"/>
                      </a:pPr>
                      <a:r>
                        <a:rPr lang="en-US" sz="1300" b="1" i="0" u="none" strike="noStrike" cap="none" dirty="0">
                          <a:solidFill>
                            <a:schemeClr val="bg1"/>
                          </a:solidFill>
                          <a:latin typeface="Arial Narrow" panose="020B0606020202030204" pitchFamily="34" charset="0"/>
                          <a:ea typeface="+mn-ea"/>
                          <a:cs typeface="+mn-cs"/>
                          <a:sym typeface="Arial"/>
                        </a:rPr>
                        <a:t>Dato-DXd</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R="0" algn="ctr" rtl="0">
                        <a:lnSpc>
                          <a:spcPct val="100000"/>
                        </a:lnSpc>
                        <a:spcBef>
                          <a:spcPts val="0"/>
                        </a:spcBef>
                        <a:spcAft>
                          <a:spcPts val="0"/>
                        </a:spcAft>
                        <a:buClr>
                          <a:srgbClr val="000000"/>
                        </a:buClr>
                        <a:buFont typeface="Arial"/>
                      </a:pPr>
                      <a:r>
                        <a:rPr lang="en-US" sz="1300" b="1" i="0" u="none" strike="noStrike" cap="none">
                          <a:solidFill>
                            <a:schemeClr val="bg1"/>
                          </a:solidFill>
                          <a:latin typeface="Arial Narrow" panose="020B0606020202030204" pitchFamily="34" charset="0"/>
                          <a:ea typeface="+mn-ea"/>
                          <a:cs typeface="+mn-cs"/>
                          <a:sym typeface="Arial"/>
                        </a:rPr>
                        <a:t>Docetaxel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7A0C6"/>
                    </a:solidFill>
                  </a:tcPr>
                </a:tc>
                <a:extLst>
                  <a:ext uri="{0D108BD9-81ED-4DB2-BD59-A6C34878D82A}">
                    <a16:rowId xmlns:a16="http://schemas.microsoft.com/office/drawing/2014/main" val="3197191295"/>
                  </a:ext>
                </a:extLst>
              </a:tr>
              <a:tr h="325120">
                <a:tc vMerge="1">
                  <a:txBody>
                    <a:bodyPr/>
                    <a:lstStyle/>
                    <a:p>
                      <a:endParaRPr lang="en-US"/>
                    </a:p>
                  </a:txBody>
                  <a:tcPr/>
                </a:tc>
                <a:tc>
                  <a:txBody>
                    <a:bodyPr/>
                    <a:lstStyle/>
                    <a:p>
                      <a:pPr algn="ctr"/>
                      <a:r>
                        <a:rPr lang="en-US" sz="1300" dirty="0">
                          <a:solidFill>
                            <a:schemeClr val="tx1"/>
                          </a:solidFill>
                          <a:latin typeface="Arial Narrow" panose="020B0606020202030204" pitchFamily="34" charset="0"/>
                        </a:rPr>
                        <a:t>4.4 (4.2-5.6)</a:t>
                      </a:r>
                    </a:p>
                  </a:txBody>
                  <a:tcPr marL="0" marR="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a:txBody>
                    <a:bodyPr/>
                    <a:lstStyle/>
                    <a:p>
                      <a:pPr marR="0" algn="ctr" rtl="0">
                        <a:lnSpc>
                          <a:spcPct val="100000"/>
                        </a:lnSpc>
                        <a:spcBef>
                          <a:spcPts val="0"/>
                        </a:spcBef>
                        <a:spcAft>
                          <a:spcPts val="0"/>
                        </a:spcAft>
                        <a:buClr>
                          <a:srgbClr val="000000"/>
                        </a:buClr>
                        <a:buFont typeface="Arial"/>
                      </a:pPr>
                      <a:r>
                        <a:rPr lang="en-US" sz="1300" b="0" u="none" strike="noStrike" cap="none" dirty="0">
                          <a:solidFill>
                            <a:schemeClr val="tx1"/>
                          </a:solidFill>
                          <a:latin typeface="Arial Narrow" panose="020B0606020202030204" pitchFamily="34" charset="0"/>
                          <a:sym typeface="Arial"/>
                        </a:rPr>
                        <a:t>3.7 (2.9-4.2)</a:t>
                      </a:r>
                      <a:endParaRPr lang="en-US" sz="1300" b="0" i="0" u="none" strike="noStrike" cap="none" dirty="0">
                        <a:solidFill>
                          <a:schemeClr val="tx1"/>
                        </a:solidFill>
                        <a:latin typeface="Arial Narrow" panose="020B0606020202030204" pitchFamily="34" charset="0"/>
                        <a:ea typeface="+mn-ea"/>
                        <a:cs typeface="+mn-cs"/>
                        <a:sym typeface="Arial"/>
                      </a:endParaRPr>
                    </a:p>
                  </a:txBody>
                  <a:tcPr marL="0" marR="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832026753"/>
                  </a:ext>
                </a:extLst>
              </a:tr>
              <a:tr h="226248">
                <a:tc>
                  <a:txBody>
                    <a:bodyPr/>
                    <a:lstStyle/>
                    <a:p>
                      <a:pPr algn="ctr"/>
                      <a:r>
                        <a:rPr lang="en-US" sz="1300" b="1">
                          <a:solidFill>
                            <a:schemeClr val="tx1"/>
                          </a:solidFill>
                          <a:latin typeface="Arial Narrow" panose="020B0606020202030204" pitchFamily="34" charset="0"/>
                        </a:rPr>
                        <a:t>HR</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gridSpan="2">
                  <a:txBody>
                    <a:bodyPr/>
                    <a:lstStyle/>
                    <a:p>
                      <a:pPr algn="ctr"/>
                      <a:r>
                        <a:rPr lang="en-US" sz="1300" b="1" dirty="0">
                          <a:solidFill>
                            <a:schemeClr val="tx1"/>
                          </a:solidFill>
                          <a:latin typeface="Arial Narrow" panose="020B0606020202030204" pitchFamily="34" charset="0"/>
                        </a:rPr>
                        <a:t>0.75 </a:t>
                      </a:r>
                      <a:r>
                        <a:rPr lang="en-US" sz="1300" dirty="0">
                          <a:solidFill>
                            <a:schemeClr val="tx1"/>
                          </a:solidFill>
                          <a:latin typeface="Arial Narrow" panose="020B0606020202030204" pitchFamily="34" charset="0"/>
                        </a:rPr>
                        <a:t>(0.62-0.91)</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hMerge="1">
                  <a:txBody>
                    <a:bodyPr/>
                    <a:lstStyle/>
                    <a:p>
                      <a:endParaRPr lang="en-US" sz="800">
                        <a:latin typeface="Arial Narrow" panose="020B0606020202030204" pitchFamily="34" charset="0"/>
                      </a:endParaRPr>
                    </a:p>
                  </a:txBody>
                  <a:tcPr>
                    <a:lnL w="3175"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1173775448"/>
                  </a:ext>
                </a:extLst>
              </a:tr>
              <a:tr h="226248">
                <a:tc>
                  <a:txBody>
                    <a:bodyPr/>
                    <a:lstStyle/>
                    <a:p>
                      <a:pPr algn="ctr"/>
                      <a:r>
                        <a:rPr lang="en-US" sz="1300" b="1" i="1" dirty="0">
                          <a:solidFill>
                            <a:schemeClr val="tx1"/>
                          </a:solidFill>
                          <a:latin typeface="Arial Narrow" panose="020B0606020202030204" pitchFamily="34" charset="0"/>
                        </a:rPr>
                        <a:t>P</a:t>
                      </a:r>
                      <a:r>
                        <a:rPr lang="en-US" sz="1300" b="1" dirty="0">
                          <a:solidFill>
                            <a:schemeClr val="tx1"/>
                          </a:solidFill>
                          <a:latin typeface="Arial Narrow" panose="020B0606020202030204" pitchFamily="34" charset="0"/>
                        </a:rPr>
                        <a:t>-value</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gridSpan="2">
                  <a:txBody>
                    <a:bodyPr/>
                    <a:lstStyle/>
                    <a:p>
                      <a:pPr algn="ctr"/>
                      <a:r>
                        <a:rPr lang="en-US" sz="1300" dirty="0">
                          <a:solidFill>
                            <a:schemeClr val="tx1"/>
                          </a:solidFill>
                          <a:latin typeface="Arial Narrow" panose="020B0606020202030204" pitchFamily="34" charset="0"/>
                        </a:rPr>
                        <a:t>0.004</a:t>
                      </a:r>
                      <a:endParaRPr lang="en-US" sz="1300" baseline="30000" dirty="0">
                        <a:solidFill>
                          <a:schemeClr val="tx1"/>
                        </a:solidFill>
                        <a:latin typeface="Arial Narrow" panose="020B060602020203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hMerge="1">
                  <a:txBody>
                    <a:bodyPr/>
                    <a:lstStyle/>
                    <a:p>
                      <a:pPr algn="ctr"/>
                      <a:r>
                        <a:rPr lang="en-US" sz="1000" dirty="0">
                          <a:latin typeface="Arial Narrow" panose="020B0606020202030204" pitchFamily="34" charset="0"/>
                        </a:rPr>
                        <a:t>12.8</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2400446682"/>
                  </a:ext>
                </a:extLst>
              </a:tr>
              <a:tr h="4064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solidFill>
                            <a:schemeClr val="tx1"/>
                          </a:solidFill>
                          <a:latin typeface="Arial Narrow" panose="020B0606020202030204" pitchFamily="34" charset="0"/>
                        </a:rPr>
                        <a:t>Prespecified boundary (2-sided)</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solidFill>
                            <a:schemeClr val="tx1"/>
                          </a:solidFill>
                          <a:latin typeface="Arial Narrow" panose="020B0606020202030204" pitchFamily="34" charset="0"/>
                        </a:rPr>
                        <a:t>0.008</a:t>
                      </a:r>
                      <a:endParaRPr lang="en-US" sz="1300" baseline="30000" dirty="0">
                        <a:solidFill>
                          <a:schemeClr val="tx1"/>
                        </a:solidFill>
                        <a:latin typeface="Arial Narrow" panose="020B060602020203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hMerge="1">
                  <a:txBody>
                    <a:bodyPr/>
                    <a:lstStyle/>
                    <a:p>
                      <a:pPr algn="ctr"/>
                      <a:r>
                        <a:rPr lang="en-US" sz="1000" dirty="0">
                          <a:latin typeface="Arial Narrow" panose="020B0606020202030204" pitchFamily="34" charset="0"/>
                        </a:rPr>
                        <a:t>5.6</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3290527289"/>
                  </a:ext>
                </a:extLst>
              </a:tr>
            </a:tbl>
          </a:graphicData>
        </a:graphic>
      </p:graphicFrame>
      <p:sp>
        <p:nvSpPr>
          <p:cNvPr id="9" name="Rectangle 8">
            <a:extLst>
              <a:ext uri="{FF2B5EF4-FFF2-40B4-BE49-F238E27FC236}">
                <a16:creationId xmlns:a16="http://schemas.microsoft.com/office/drawing/2014/main" id="{B87E97B2-CE83-A266-A3CB-1B3413A66717}"/>
              </a:ext>
            </a:extLst>
          </p:cNvPr>
          <p:cNvSpPr/>
          <p:nvPr/>
        </p:nvSpPr>
        <p:spPr>
          <a:xfrm>
            <a:off x="5663952" y="6360682"/>
            <a:ext cx="6228087" cy="235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a:ea typeface="+mn-ea"/>
              <a:cs typeface="+mn-cs"/>
            </a:endParaRPr>
          </a:p>
        </p:txBody>
      </p:sp>
      <p:sp>
        <p:nvSpPr>
          <p:cNvPr id="452" name="TextBox 451">
            <a:extLst>
              <a:ext uri="{FF2B5EF4-FFF2-40B4-BE49-F238E27FC236}">
                <a16:creationId xmlns:a16="http://schemas.microsoft.com/office/drawing/2014/main" id="{8E739B4A-ED14-54DA-4AFE-DBEB569913BE}"/>
              </a:ext>
            </a:extLst>
          </p:cNvPr>
          <p:cNvSpPr txBox="1"/>
          <p:nvPr/>
        </p:nvSpPr>
        <p:spPr>
          <a:xfrm>
            <a:off x="10920536" y="6550223"/>
            <a:ext cx="374441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Abstract LBA12.</a:t>
            </a:r>
          </a:p>
        </p:txBody>
      </p:sp>
    </p:spTree>
    <p:extLst>
      <p:ext uri="{BB962C8B-B14F-4D97-AF65-F5344CB8AC3E}">
        <p14:creationId xmlns:p14="http://schemas.microsoft.com/office/powerpoint/2010/main" val="19254051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0EB4AA-6E12-04D7-E822-1307F218102B}"/>
              </a:ext>
            </a:extLst>
          </p:cNvPr>
          <p:cNvSpPr>
            <a:spLocks noGrp="1"/>
          </p:cNvSpPr>
          <p:nvPr>
            <p:ph type="ctrTitle"/>
          </p:nvPr>
        </p:nvSpPr>
        <p:spPr/>
        <p:txBody>
          <a:bodyPr/>
          <a:lstStyle/>
          <a:p>
            <a:r>
              <a:rPr lang="en-US" dirty="0"/>
              <a:t>Interim Overall Survival: ITT</a:t>
            </a:r>
            <a:endParaRPr lang="en-US" strike="sngStrike" baseline="30000" dirty="0"/>
          </a:p>
        </p:txBody>
      </p:sp>
      <p:sp>
        <p:nvSpPr>
          <p:cNvPr id="5" name="Text Placeholder 4">
            <a:extLst>
              <a:ext uri="{FF2B5EF4-FFF2-40B4-BE49-F238E27FC236}">
                <a16:creationId xmlns:a16="http://schemas.microsoft.com/office/drawing/2014/main" id="{E68312EF-E01D-E281-4909-EFACA9AAB833}"/>
              </a:ext>
            </a:extLst>
          </p:cNvPr>
          <p:cNvSpPr>
            <a:spLocks noGrp="1"/>
          </p:cNvSpPr>
          <p:nvPr>
            <p:ph type="body" idx="12"/>
          </p:nvPr>
        </p:nvSpPr>
        <p:spPr/>
        <p:txBody>
          <a:bodyPr/>
          <a:lstStyle/>
          <a:p>
            <a:r>
              <a:rPr lang="en-US" dirty="0"/>
              <a:t>Aaron Lisberg</a:t>
            </a:r>
            <a:endParaRPr lang="en-CH" dirty="0"/>
          </a:p>
        </p:txBody>
      </p:sp>
      <p:sp>
        <p:nvSpPr>
          <p:cNvPr id="11" name="TextBox 10">
            <a:extLst>
              <a:ext uri="{FF2B5EF4-FFF2-40B4-BE49-F238E27FC236}">
                <a16:creationId xmlns:a16="http://schemas.microsoft.com/office/drawing/2014/main" id="{24485DBF-7CCC-A0A1-B302-93153F40680A}"/>
              </a:ext>
            </a:extLst>
          </p:cNvPr>
          <p:cNvSpPr txBox="1"/>
          <p:nvPr/>
        </p:nvSpPr>
        <p:spPr>
          <a:xfrm>
            <a:off x="528461" y="5798129"/>
            <a:ext cx="11440019" cy="42075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HR, hazard ratio; ITT, intention to treat; OS, overall survival. </a:t>
            </a:r>
            <a:br>
              <a:rPr kumimoji="0" lang="en-GB"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br>
            <a:r>
              <a:rPr kumimoji="0" lang="en-GB" sz="1067" b="0" i="0" u="none" strike="noStrike" kern="0" cap="none" spc="0" normalizeH="0" baseline="30000" noProof="0" dirty="0">
                <a:ln>
                  <a:noFill/>
                </a:ln>
                <a:solidFill>
                  <a:srgbClr val="000000"/>
                </a:solidFill>
                <a:effectLst/>
                <a:uLnTx/>
                <a:uFillTx/>
                <a:latin typeface="Arial Narrow" panose="020B0606020202030204" pitchFamily="34" charset="0"/>
                <a:ea typeface="MS PGothic" charset="0"/>
                <a:cs typeface="Arial"/>
                <a:sym typeface="Arial"/>
              </a:rPr>
              <a:t>a</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Median OS follow-up was 11.8 (95% CI, 11.3-12.7) and 11.7 (95% CI, 10.9-12.9) months for Dato-</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DXd</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and docetaxel, respectively. </a:t>
            </a:r>
          </a:p>
        </p:txBody>
      </p:sp>
      <p:sp>
        <p:nvSpPr>
          <p:cNvPr id="13" name="Rectangle 12">
            <a:extLst>
              <a:ext uri="{FF2B5EF4-FFF2-40B4-BE49-F238E27FC236}">
                <a16:creationId xmlns:a16="http://schemas.microsoft.com/office/drawing/2014/main" id="{66A1751A-2645-21A7-0C93-0281A40FFED0}"/>
              </a:ext>
            </a:extLst>
          </p:cNvPr>
          <p:cNvSpPr/>
          <p:nvPr/>
        </p:nvSpPr>
        <p:spPr>
          <a:xfrm>
            <a:off x="854334" y="5557266"/>
            <a:ext cx="10325285" cy="437393"/>
          </a:xfrm>
          <a:prstGeom prst="rect">
            <a:avLst/>
          </a:prstGeom>
          <a:noFill/>
          <a:ln w="25400">
            <a:noFill/>
          </a:ln>
        </p:spPr>
        <p:style>
          <a:lnRef idx="0">
            <a:scrgbClr r="0" g="0" b="0"/>
          </a:lnRef>
          <a:fillRef idx="0">
            <a:scrgbClr r="0" g="0" b="0"/>
          </a:fillRef>
          <a:effectRef idx="0">
            <a:scrgbClr r="0" g="0" b="0"/>
          </a:effectRef>
          <a:fontRef idx="minor">
            <a:schemeClr val="lt1"/>
          </a:fontRef>
        </p:style>
        <p:txBody>
          <a:bodyPr rtlCol="0" anchor="ctr"/>
          <a:lstStyle/>
          <a:p>
            <a:pPr marL="380990" marR="0" lvl="0" indent="-380990" algn="ctr"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1" i="0" u="none" strike="noStrike" kern="0" cap="none" spc="0" normalizeH="0" baseline="30000" noProof="0">
              <a:ln>
                <a:noFill/>
              </a:ln>
              <a:solidFill>
                <a:srgbClr val="000000"/>
              </a:solidFill>
              <a:effectLst/>
              <a:uLnTx/>
              <a:uFillTx/>
              <a:latin typeface="Arial Narrow" panose="020B0606020202030204" pitchFamily="34" charset="0"/>
              <a:ea typeface="+mn-ea"/>
              <a:cs typeface="+mn-cs"/>
              <a:sym typeface="Arial"/>
            </a:endParaRPr>
          </a:p>
        </p:txBody>
      </p:sp>
      <p:graphicFrame>
        <p:nvGraphicFramePr>
          <p:cNvPr id="1725" name="Table 33">
            <a:extLst>
              <a:ext uri="{FF2B5EF4-FFF2-40B4-BE49-F238E27FC236}">
                <a16:creationId xmlns:a16="http://schemas.microsoft.com/office/drawing/2014/main" id="{363AD8E6-AC8E-A80E-C41C-88977FCAC07C}"/>
              </a:ext>
            </a:extLst>
          </p:cNvPr>
          <p:cNvGraphicFramePr>
            <a:graphicFrameLocks noGrp="1"/>
          </p:cNvGraphicFramePr>
          <p:nvPr/>
        </p:nvGraphicFramePr>
        <p:xfrm>
          <a:off x="7225175" y="1080217"/>
          <a:ext cx="4587511" cy="1271722"/>
        </p:xfrm>
        <a:graphic>
          <a:graphicData uri="http://schemas.openxmlformats.org/drawingml/2006/table">
            <a:tbl>
              <a:tblPr firstRow="1" bandRow="1">
                <a:tableStyleId>{5C22544A-7EE6-4342-B048-85BDC9FD1C3A}</a:tableStyleId>
              </a:tblPr>
              <a:tblGrid>
                <a:gridCol w="1422175">
                  <a:extLst>
                    <a:ext uri="{9D8B030D-6E8A-4147-A177-3AD203B41FA5}">
                      <a16:colId xmlns:a16="http://schemas.microsoft.com/office/drawing/2014/main" val="1548561021"/>
                    </a:ext>
                  </a:extLst>
                </a:gridCol>
                <a:gridCol w="1575173">
                  <a:extLst>
                    <a:ext uri="{9D8B030D-6E8A-4147-A177-3AD203B41FA5}">
                      <a16:colId xmlns:a16="http://schemas.microsoft.com/office/drawing/2014/main" val="2032559294"/>
                    </a:ext>
                  </a:extLst>
                </a:gridCol>
                <a:gridCol w="1590163">
                  <a:extLst>
                    <a:ext uri="{9D8B030D-6E8A-4147-A177-3AD203B41FA5}">
                      <a16:colId xmlns:a16="http://schemas.microsoft.com/office/drawing/2014/main" val="1673319723"/>
                    </a:ext>
                  </a:extLst>
                </a:gridCol>
              </a:tblGrid>
              <a:tr h="420297">
                <a:tc rowSpan="2">
                  <a:txBody>
                    <a:bodyPr/>
                    <a:lstStyle/>
                    <a:p>
                      <a:pPr marL="54000" algn="l"/>
                      <a:r>
                        <a:rPr lang="en-US" sz="1600" dirty="0">
                          <a:solidFill>
                            <a:schemeClr val="tx1"/>
                          </a:solidFill>
                          <a:latin typeface="Arial Narrow" panose="020B0606020202030204" pitchFamily="34" charset="0"/>
                        </a:rPr>
                        <a:t>Median (95% CI), </a:t>
                      </a:r>
                      <a:r>
                        <a:rPr lang="en-US" sz="1600" dirty="0" err="1">
                          <a:solidFill>
                            <a:schemeClr val="tx1"/>
                          </a:solidFill>
                          <a:latin typeface="Arial Narrow" panose="020B0606020202030204" pitchFamily="34" charset="0"/>
                        </a:rPr>
                        <a:t>months</a:t>
                      </a:r>
                      <a:r>
                        <a:rPr lang="en-US" sz="1600" baseline="30000" dirty="0" err="1">
                          <a:solidFill>
                            <a:schemeClr val="tx1"/>
                          </a:solidFill>
                          <a:latin typeface="Arial Narrow" panose="020B0606020202030204" pitchFamily="34" charset="0"/>
                        </a:rPr>
                        <a:t>a</a:t>
                      </a:r>
                      <a:endParaRPr lang="en-US" sz="1600" baseline="30000" dirty="0">
                        <a:solidFill>
                          <a:schemeClr val="tx1"/>
                        </a:solidFill>
                        <a:latin typeface="Arial Narrow" panose="020B0606020202030204" pitchFamily="34" charset="0"/>
                      </a:endParaRPr>
                    </a:p>
                  </a:txBody>
                  <a:tcPr marL="0" marR="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a:txBody>
                    <a:bodyPr/>
                    <a:lstStyle/>
                    <a:p>
                      <a:pPr algn="ctr"/>
                      <a:r>
                        <a:rPr lang="en-US" sz="1600" dirty="0">
                          <a:solidFill>
                            <a:schemeClr val="bg1"/>
                          </a:solidFill>
                          <a:latin typeface="Arial Narrow" panose="020B0606020202030204" pitchFamily="34" charset="0"/>
                        </a:rPr>
                        <a:t>Dato-DXd</a:t>
                      </a:r>
                    </a:p>
                  </a:txBody>
                  <a:tcPr marL="0" marR="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a:solidFill>
                            <a:schemeClr val="bg1"/>
                          </a:solidFill>
                          <a:latin typeface="Arial Narrow" panose="020B0606020202030204" pitchFamily="34" charset="0"/>
                        </a:rPr>
                        <a:t>Docetaxel</a:t>
                      </a:r>
                    </a:p>
                  </a:txBody>
                  <a:tcPr marL="0" marR="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7A0C6"/>
                    </a:solidFill>
                  </a:tcPr>
                </a:tc>
                <a:extLst>
                  <a:ext uri="{0D108BD9-81ED-4DB2-BD59-A6C34878D82A}">
                    <a16:rowId xmlns:a16="http://schemas.microsoft.com/office/drawing/2014/main" val="3197191295"/>
                  </a:ext>
                </a:extLst>
              </a:tr>
              <a:tr h="420297">
                <a:tc vMerge="1">
                  <a:txBody>
                    <a:bodyPr/>
                    <a:lstStyle/>
                    <a:p>
                      <a:endParaRPr lang="en-US"/>
                    </a:p>
                  </a:txBody>
                  <a:tcPr/>
                </a:tc>
                <a:tc>
                  <a:txBody>
                    <a:bodyPr/>
                    <a:lstStyle/>
                    <a:p>
                      <a:pPr algn="ctr"/>
                      <a:r>
                        <a:rPr lang="en-US" sz="1600" dirty="0">
                          <a:solidFill>
                            <a:schemeClr val="tx1"/>
                          </a:solidFill>
                          <a:latin typeface="Arial Narrow" panose="020B0606020202030204" pitchFamily="34" charset="0"/>
                        </a:rPr>
                        <a:t>12.4 (10.8-14.8)</a:t>
                      </a:r>
                    </a:p>
                  </a:txBody>
                  <a:tcPr marL="0" marR="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a:txBody>
                    <a:bodyPr/>
                    <a:lstStyle/>
                    <a:p>
                      <a:pPr marR="0" algn="ctr" rtl="0">
                        <a:lnSpc>
                          <a:spcPct val="100000"/>
                        </a:lnSpc>
                        <a:spcBef>
                          <a:spcPts val="0"/>
                        </a:spcBef>
                        <a:spcAft>
                          <a:spcPts val="0"/>
                        </a:spcAft>
                        <a:buClr>
                          <a:srgbClr val="000000"/>
                        </a:buClr>
                        <a:buFont typeface="Arial"/>
                      </a:pPr>
                      <a:r>
                        <a:rPr lang="en-US" sz="1600" b="0" i="0" u="none" strike="noStrike" cap="none" dirty="0">
                          <a:solidFill>
                            <a:schemeClr val="tx1"/>
                          </a:solidFill>
                          <a:latin typeface="Arial Narrow" panose="020B0606020202030204" pitchFamily="34" charset="0"/>
                          <a:ea typeface="+mn-ea"/>
                          <a:cs typeface="+mn-cs"/>
                          <a:sym typeface="Arial"/>
                        </a:rPr>
                        <a:t>11.0 (9.8-12.5)</a:t>
                      </a:r>
                    </a:p>
                  </a:txBody>
                  <a:tcPr marL="0" marR="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832026753"/>
                  </a:ext>
                </a:extLst>
              </a:tr>
              <a:tr h="431128">
                <a:tc>
                  <a:txBody>
                    <a:bodyPr/>
                    <a:lstStyle/>
                    <a:p>
                      <a:pPr algn="ctr"/>
                      <a:r>
                        <a:rPr lang="en-US" sz="1600" b="1">
                          <a:solidFill>
                            <a:schemeClr val="tx1"/>
                          </a:solidFill>
                          <a:latin typeface="Arial Narrow" panose="020B0606020202030204" pitchFamily="34" charset="0"/>
                        </a:rPr>
                        <a:t>HR</a:t>
                      </a:r>
                    </a:p>
                  </a:txBody>
                  <a:tcPr marL="0" marR="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gridSpan="2">
                  <a:txBody>
                    <a:bodyPr/>
                    <a:lstStyle/>
                    <a:p>
                      <a:pPr algn="ctr"/>
                      <a:r>
                        <a:rPr lang="en-US" sz="1600" b="1" dirty="0">
                          <a:solidFill>
                            <a:schemeClr val="tx1"/>
                          </a:solidFill>
                          <a:latin typeface="Arial Narrow" panose="020B0606020202030204" pitchFamily="34" charset="0"/>
                        </a:rPr>
                        <a:t>0.90</a:t>
                      </a:r>
                      <a:r>
                        <a:rPr lang="en-US" sz="1600" dirty="0">
                          <a:solidFill>
                            <a:schemeClr val="tx1"/>
                          </a:solidFill>
                          <a:latin typeface="Arial Narrow" panose="020B0606020202030204" pitchFamily="34" charset="0"/>
                        </a:rPr>
                        <a:t> (0.72-1.13)</a:t>
                      </a:r>
                    </a:p>
                  </a:txBody>
                  <a:tcPr marL="0" marR="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hMerge="1">
                  <a:txBody>
                    <a:bodyPr/>
                    <a:lstStyle/>
                    <a:p>
                      <a:endParaRPr lang="en-US" sz="800">
                        <a:latin typeface="Arial Narrow" panose="020B060602020203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tx2"/>
                    </a:solidFill>
                  </a:tcPr>
                </a:tc>
                <a:extLst>
                  <a:ext uri="{0D108BD9-81ED-4DB2-BD59-A6C34878D82A}">
                    <a16:rowId xmlns:a16="http://schemas.microsoft.com/office/drawing/2014/main" val="1173775448"/>
                  </a:ext>
                </a:extLst>
              </a:tr>
            </a:tbl>
          </a:graphicData>
        </a:graphic>
      </p:graphicFrame>
      <p:sp>
        <p:nvSpPr>
          <p:cNvPr id="4" name="TextBox 3">
            <a:extLst>
              <a:ext uri="{FF2B5EF4-FFF2-40B4-BE49-F238E27FC236}">
                <a16:creationId xmlns:a16="http://schemas.microsoft.com/office/drawing/2014/main" id="{C1FF0034-DBC2-2374-66E7-7DB618D5EB8C}"/>
              </a:ext>
            </a:extLst>
          </p:cNvPr>
          <p:cNvSpPr txBox="1"/>
          <p:nvPr/>
        </p:nvSpPr>
        <p:spPr>
          <a:xfrm>
            <a:off x="750896" y="5087026"/>
            <a:ext cx="9409024" cy="3590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733"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Non-squamous HR </a:t>
            </a:r>
            <a:r>
              <a:rPr kumimoji="0" lang="en-US" sz="1733"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(95% CI): </a:t>
            </a:r>
            <a:r>
              <a:rPr kumimoji="0" lang="en-US" sz="1733"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0.77</a:t>
            </a:r>
            <a:r>
              <a:rPr kumimoji="0" lang="en-US" sz="1733"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(0.59-1.01); </a:t>
            </a:r>
            <a:r>
              <a:rPr kumimoji="0" lang="en-US" sz="1733"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Squamous HR </a:t>
            </a:r>
            <a:r>
              <a:rPr kumimoji="0" lang="en-US" sz="1733"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(95% CI): </a:t>
            </a:r>
            <a:r>
              <a:rPr kumimoji="0" lang="en-US" sz="1733"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1.32</a:t>
            </a:r>
            <a:r>
              <a:rPr kumimoji="0" lang="en-US" sz="1733"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(0.87-2.00) </a:t>
            </a:r>
          </a:p>
        </p:txBody>
      </p:sp>
      <p:sp>
        <p:nvSpPr>
          <p:cNvPr id="8" name="TextBox 7">
            <a:extLst>
              <a:ext uri="{FF2B5EF4-FFF2-40B4-BE49-F238E27FC236}">
                <a16:creationId xmlns:a16="http://schemas.microsoft.com/office/drawing/2014/main" id="{7F408457-00F3-1520-9482-49ACE999BEB3}"/>
              </a:ext>
            </a:extLst>
          </p:cNvPr>
          <p:cNvSpPr txBox="1"/>
          <p:nvPr/>
        </p:nvSpPr>
        <p:spPr>
          <a:xfrm>
            <a:off x="2084527" y="5553715"/>
            <a:ext cx="6741763" cy="35900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733"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Trial is continuing to final OS analysis</a:t>
            </a:r>
          </a:p>
        </p:txBody>
      </p:sp>
      <p:cxnSp>
        <p:nvCxnSpPr>
          <p:cNvPr id="10" name="Straight Connector 9">
            <a:extLst>
              <a:ext uri="{FF2B5EF4-FFF2-40B4-BE49-F238E27FC236}">
                <a16:creationId xmlns:a16="http://schemas.microsoft.com/office/drawing/2014/main" id="{2A067EB5-7954-64C1-93BF-3D3D46BB7924}"/>
              </a:ext>
            </a:extLst>
          </p:cNvPr>
          <p:cNvCxnSpPr>
            <a:cxnSpLocks/>
          </p:cNvCxnSpPr>
          <p:nvPr/>
        </p:nvCxnSpPr>
        <p:spPr>
          <a:xfrm flipV="1">
            <a:off x="1211270" y="5557354"/>
            <a:ext cx="8488277" cy="15796"/>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E40A3D5-F4E8-8054-301E-84D3CD316279}"/>
              </a:ext>
            </a:extLst>
          </p:cNvPr>
          <p:cNvGrpSpPr/>
          <p:nvPr/>
        </p:nvGrpSpPr>
        <p:grpSpPr>
          <a:xfrm>
            <a:off x="1419194" y="1115982"/>
            <a:ext cx="7800445" cy="3914414"/>
            <a:chOff x="3074889" y="2165350"/>
            <a:chExt cx="6117107" cy="3655370"/>
          </a:xfrm>
        </p:grpSpPr>
        <p:sp>
          <p:nvSpPr>
            <p:cNvPr id="6" name="Freeform 5">
              <a:extLst>
                <a:ext uri="{FF2B5EF4-FFF2-40B4-BE49-F238E27FC236}">
                  <a16:creationId xmlns:a16="http://schemas.microsoft.com/office/drawing/2014/main" id="{29533E62-EA06-5AD2-F305-405594D46AF9}"/>
                </a:ext>
              </a:extLst>
            </p:cNvPr>
            <p:cNvSpPr>
              <a:spLocks/>
            </p:cNvSpPr>
            <p:nvPr/>
          </p:nvSpPr>
          <p:spPr bwMode="auto">
            <a:xfrm>
              <a:off x="3683002" y="2228850"/>
              <a:ext cx="5462588" cy="2649538"/>
            </a:xfrm>
            <a:custGeom>
              <a:avLst/>
              <a:gdLst>
                <a:gd name="T0" fmla="*/ 0 w 3441"/>
                <a:gd name="T1" fmla="*/ 0 h 1669"/>
                <a:gd name="T2" fmla="*/ 0 w 3441"/>
                <a:gd name="T3" fmla="*/ 1669 h 1669"/>
                <a:gd name="T4" fmla="*/ 3441 w 3441"/>
                <a:gd name="T5" fmla="*/ 1669 h 1669"/>
              </a:gdLst>
              <a:ahLst/>
              <a:cxnLst>
                <a:cxn ang="0">
                  <a:pos x="T0" y="T1"/>
                </a:cxn>
                <a:cxn ang="0">
                  <a:pos x="T2" y="T3"/>
                </a:cxn>
                <a:cxn ang="0">
                  <a:pos x="T4" y="T5"/>
                </a:cxn>
              </a:cxnLst>
              <a:rect l="0" t="0" r="r" b="b"/>
              <a:pathLst>
                <a:path w="3441" h="1669">
                  <a:moveTo>
                    <a:pt x="0" y="0"/>
                  </a:moveTo>
                  <a:lnTo>
                    <a:pt x="0" y="1669"/>
                  </a:lnTo>
                  <a:lnTo>
                    <a:pt x="3441" y="1669"/>
                  </a:lnTo>
                </a:path>
              </a:pathLst>
            </a:custGeom>
            <a:noFill/>
            <a:ln w="952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9" name="Line 6">
              <a:extLst>
                <a:ext uri="{FF2B5EF4-FFF2-40B4-BE49-F238E27FC236}">
                  <a16:creationId xmlns:a16="http://schemas.microsoft.com/office/drawing/2014/main" id="{4621247A-8067-5A32-B39C-B71518B6A565}"/>
                </a:ext>
              </a:extLst>
            </p:cNvPr>
            <p:cNvSpPr>
              <a:spLocks noChangeShapeType="1"/>
            </p:cNvSpPr>
            <p:nvPr/>
          </p:nvSpPr>
          <p:spPr bwMode="auto">
            <a:xfrm>
              <a:off x="3629026" y="2228850"/>
              <a:ext cx="53975"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5" name="Line 7">
              <a:extLst>
                <a:ext uri="{FF2B5EF4-FFF2-40B4-BE49-F238E27FC236}">
                  <a16:creationId xmlns:a16="http://schemas.microsoft.com/office/drawing/2014/main" id="{B6CA6344-EA36-8519-5499-F0E346DAE44A}"/>
                </a:ext>
              </a:extLst>
            </p:cNvPr>
            <p:cNvSpPr>
              <a:spLocks noChangeShapeType="1"/>
            </p:cNvSpPr>
            <p:nvPr/>
          </p:nvSpPr>
          <p:spPr bwMode="auto">
            <a:xfrm>
              <a:off x="3629026" y="2754313"/>
              <a:ext cx="53975"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 name="Line 8">
              <a:extLst>
                <a:ext uri="{FF2B5EF4-FFF2-40B4-BE49-F238E27FC236}">
                  <a16:creationId xmlns:a16="http://schemas.microsoft.com/office/drawing/2014/main" id="{64595937-632C-8DCF-D5E7-36324D3D7A36}"/>
                </a:ext>
              </a:extLst>
            </p:cNvPr>
            <p:cNvSpPr>
              <a:spLocks noChangeShapeType="1"/>
            </p:cNvSpPr>
            <p:nvPr/>
          </p:nvSpPr>
          <p:spPr bwMode="auto">
            <a:xfrm>
              <a:off x="3629026" y="3286125"/>
              <a:ext cx="53975"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 name="Line 9">
              <a:extLst>
                <a:ext uri="{FF2B5EF4-FFF2-40B4-BE49-F238E27FC236}">
                  <a16:creationId xmlns:a16="http://schemas.microsoft.com/office/drawing/2014/main" id="{33D95ADC-233D-553D-D1F6-34114BD48913}"/>
                </a:ext>
              </a:extLst>
            </p:cNvPr>
            <p:cNvSpPr>
              <a:spLocks noChangeShapeType="1"/>
            </p:cNvSpPr>
            <p:nvPr/>
          </p:nvSpPr>
          <p:spPr bwMode="auto">
            <a:xfrm>
              <a:off x="3629026" y="3817938"/>
              <a:ext cx="53975"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 name="Line 10">
              <a:extLst>
                <a:ext uri="{FF2B5EF4-FFF2-40B4-BE49-F238E27FC236}">
                  <a16:creationId xmlns:a16="http://schemas.microsoft.com/office/drawing/2014/main" id="{5BC9B187-047A-BBD0-5F90-4C6AA8870F41}"/>
                </a:ext>
              </a:extLst>
            </p:cNvPr>
            <p:cNvSpPr>
              <a:spLocks noChangeShapeType="1"/>
            </p:cNvSpPr>
            <p:nvPr/>
          </p:nvSpPr>
          <p:spPr bwMode="auto">
            <a:xfrm>
              <a:off x="3629026" y="4349750"/>
              <a:ext cx="53975"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 name="Line 11">
              <a:extLst>
                <a:ext uri="{FF2B5EF4-FFF2-40B4-BE49-F238E27FC236}">
                  <a16:creationId xmlns:a16="http://schemas.microsoft.com/office/drawing/2014/main" id="{E30FD2C6-D33D-B2E9-E212-BC4EAEB3BE03}"/>
                </a:ext>
              </a:extLst>
            </p:cNvPr>
            <p:cNvSpPr>
              <a:spLocks noChangeShapeType="1"/>
            </p:cNvSpPr>
            <p:nvPr/>
          </p:nvSpPr>
          <p:spPr bwMode="auto">
            <a:xfrm>
              <a:off x="3629026" y="4878388"/>
              <a:ext cx="53975"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 name="Line 12">
              <a:extLst>
                <a:ext uri="{FF2B5EF4-FFF2-40B4-BE49-F238E27FC236}">
                  <a16:creationId xmlns:a16="http://schemas.microsoft.com/office/drawing/2014/main" id="{842DC8E3-9FCA-BF03-CED5-FB94C29894D3}"/>
                </a:ext>
              </a:extLst>
            </p:cNvPr>
            <p:cNvSpPr>
              <a:spLocks noChangeShapeType="1"/>
            </p:cNvSpPr>
            <p:nvPr/>
          </p:nvSpPr>
          <p:spPr bwMode="auto">
            <a:xfrm>
              <a:off x="6165851" y="4878388"/>
              <a:ext cx="0" cy="60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 name="Line 13">
              <a:extLst>
                <a:ext uri="{FF2B5EF4-FFF2-40B4-BE49-F238E27FC236}">
                  <a16:creationId xmlns:a16="http://schemas.microsoft.com/office/drawing/2014/main" id="{6F149699-54AB-297C-C1AC-2164A733C539}"/>
                </a:ext>
              </a:extLst>
            </p:cNvPr>
            <p:cNvSpPr>
              <a:spLocks noChangeShapeType="1"/>
            </p:cNvSpPr>
            <p:nvPr/>
          </p:nvSpPr>
          <p:spPr bwMode="auto">
            <a:xfrm>
              <a:off x="5670551" y="4878388"/>
              <a:ext cx="0" cy="60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2" name="Line 14">
              <a:extLst>
                <a:ext uri="{FF2B5EF4-FFF2-40B4-BE49-F238E27FC236}">
                  <a16:creationId xmlns:a16="http://schemas.microsoft.com/office/drawing/2014/main" id="{4B9BF6AA-A450-92AA-2483-165E2EA7AD19}"/>
                </a:ext>
              </a:extLst>
            </p:cNvPr>
            <p:cNvSpPr>
              <a:spLocks noChangeShapeType="1"/>
            </p:cNvSpPr>
            <p:nvPr/>
          </p:nvSpPr>
          <p:spPr bwMode="auto">
            <a:xfrm>
              <a:off x="5173663" y="4878388"/>
              <a:ext cx="0" cy="60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3" name="Line 15">
              <a:extLst>
                <a:ext uri="{FF2B5EF4-FFF2-40B4-BE49-F238E27FC236}">
                  <a16:creationId xmlns:a16="http://schemas.microsoft.com/office/drawing/2014/main" id="{DA62B88C-F363-BFEE-06FB-3E97B9DC39B4}"/>
                </a:ext>
              </a:extLst>
            </p:cNvPr>
            <p:cNvSpPr>
              <a:spLocks noChangeShapeType="1"/>
            </p:cNvSpPr>
            <p:nvPr/>
          </p:nvSpPr>
          <p:spPr bwMode="auto">
            <a:xfrm>
              <a:off x="4675188" y="4878388"/>
              <a:ext cx="0" cy="60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4" name="Line 16">
              <a:extLst>
                <a:ext uri="{FF2B5EF4-FFF2-40B4-BE49-F238E27FC236}">
                  <a16:creationId xmlns:a16="http://schemas.microsoft.com/office/drawing/2014/main" id="{9C4643CC-60E6-9E73-9C14-56D34C3B7AB5}"/>
                </a:ext>
              </a:extLst>
            </p:cNvPr>
            <p:cNvSpPr>
              <a:spLocks noChangeShapeType="1"/>
            </p:cNvSpPr>
            <p:nvPr/>
          </p:nvSpPr>
          <p:spPr bwMode="auto">
            <a:xfrm>
              <a:off x="4178301" y="4878388"/>
              <a:ext cx="0" cy="60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5" name="Line 17">
              <a:extLst>
                <a:ext uri="{FF2B5EF4-FFF2-40B4-BE49-F238E27FC236}">
                  <a16:creationId xmlns:a16="http://schemas.microsoft.com/office/drawing/2014/main" id="{DDD0F426-4DA8-1B85-56BE-20B5972128AB}"/>
                </a:ext>
              </a:extLst>
            </p:cNvPr>
            <p:cNvSpPr>
              <a:spLocks noChangeShapeType="1"/>
            </p:cNvSpPr>
            <p:nvPr/>
          </p:nvSpPr>
          <p:spPr bwMode="auto">
            <a:xfrm>
              <a:off x="3683001" y="4878388"/>
              <a:ext cx="0" cy="60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6" name="Line 18">
              <a:extLst>
                <a:ext uri="{FF2B5EF4-FFF2-40B4-BE49-F238E27FC236}">
                  <a16:creationId xmlns:a16="http://schemas.microsoft.com/office/drawing/2014/main" id="{EDAAB65D-1497-5D1A-2EE1-2D127489FDBB}"/>
                </a:ext>
              </a:extLst>
            </p:cNvPr>
            <p:cNvSpPr>
              <a:spLocks noChangeShapeType="1"/>
            </p:cNvSpPr>
            <p:nvPr/>
          </p:nvSpPr>
          <p:spPr bwMode="auto">
            <a:xfrm>
              <a:off x="8153401" y="4878388"/>
              <a:ext cx="0" cy="60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7" name="Line 19">
              <a:extLst>
                <a:ext uri="{FF2B5EF4-FFF2-40B4-BE49-F238E27FC236}">
                  <a16:creationId xmlns:a16="http://schemas.microsoft.com/office/drawing/2014/main" id="{CE60C232-2725-8563-2947-7E7F0225233E}"/>
                </a:ext>
              </a:extLst>
            </p:cNvPr>
            <p:cNvSpPr>
              <a:spLocks noChangeShapeType="1"/>
            </p:cNvSpPr>
            <p:nvPr/>
          </p:nvSpPr>
          <p:spPr bwMode="auto">
            <a:xfrm>
              <a:off x="7658101" y="4878388"/>
              <a:ext cx="0" cy="60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8" name="Line 20">
              <a:extLst>
                <a:ext uri="{FF2B5EF4-FFF2-40B4-BE49-F238E27FC236}">
                  <a16:creationId xmlns:a16="http://schemas.microsoft.com/office/drawing/2014/main" id="{F5AA4201-E293-610D-5677-9396729D8E8B}"/>
                </a:ext>
              </a:extLst>
            </p:cNvPr>
            <p:cNvSpPr>
              <a:spLocks noChangeShapeType="1"/>
            </p:cNvSpPr>
            <p:nvPr/>
          </p:nvSpPr>
          <p:spPr bwMode="auto">
            <a:xfrm>
              <a:off x="7161213" y="4878388"/>
              <a:ext cx="0" cy="60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9" name="Line 21">
              <a:extLst>
                <a:ext uri="{FF2B5EF4-FFF2-40B4-BE49-F238E27FC236}">
                  <a16:creationId xmlns:a16="http://schemas.microsoft.com/office/drawing/2014/main" id="{4FFC52F2-93C1-553A-7CD1-DCCAE5BC131B}"/>
                </a:ext>
              </a:extLst>
            </p:cNvPr>
            <p:cNvSpPr>
              <a:spLocks noChangeShapeType="1"/>
            </p:cNvSpPr>
            <p:nvPr/>
          </p:nvSpPr>
          <p:spPr bwMode="auto">
            <a:xfrm>
              <a:off x="9145588" y="4878388"/>
              <a:ext cx="0" cy="60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0" name="Line 22">
              <a:extLst>
                <a:ext uri="{FF2B5EF4-FFF2-40B4-BE49-F238E27FC236}">
                  <a16:creationId xmlns:a16="http://schemas.microsoft.com/office/drawing/2014/main" id="{15B7B2F2-217F-2387-3799-8E042AC5A8D8}"/>
                </a:ext>
              </a:extLst>
            </p:cNvPr>
            <p:cNvSpPr>
              <a:spLocks noChangeShapeType="1"/>
            </p:cNvSpPr>
            <p:nvPr/>
          </p:nvSpPr>
          <p:spPr bwMode="auto">
            <a:xfrm>
              <a:off x="8650288" y="4878388"/>
              <a:ext cx="0" cy="60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1" name="Line 23">
              <a:extLst>
                <a:ext uri="{FF2B5EF4-FFF2-40B4-BE49-F238E27FC236}">
                  <a16:creationId xmlns:a16="http://schemas.microsoft.com/office/drawing/2014/main" id="{15FB8690-9BB5-AD13-7A35-07E9F768FA24}"/>
                </a:ext>
              </a:extLst>
            </p:cNvPr>
            <p:cNvSpPr>
              <a:spLocks noChangeShapeType="1"/>
            </p:cNvSpPr>
            <p:nvPr/>
          </p:nvSpPr>
          <p:spPr bwMode="auto">
            <a:xfrm>
              <a:off x="6662738" y="4878388"/>
              <a:ext cx="0" cy="60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2" name="Rectangle 24">
              <a:extLst>
                <a:ext uri="{FF2B5EF4-FFF2-40B4-BE49-F238E27FC236}">
                  <a16:creationId xmlns:a16="http://schemas.microsoft.com/office/drawing/2014/main" id="{750B6C33-E899-4E4C-9D18-D17401D4392A}"/>
                </a:ext>
              </a:extLst>
            </p:cNvPr>
            <p:cNvSpPr>
              <a:spLocks noChangeArrowheads="1"/>
            </p:cNvSpPr>
            <p:nvPr/>
          </p:nvSpPr>
          <p:spPr bwMode="auto">
            <a:xfrm>
              <a:off x="3535078" y="4814886"/>
              <a:ext cx="49026"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0</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3" name="Rectangle 25">
              <a:extLst>
                <a:ext uri="{FF2B5EF4-FFF2-40B4-BE49-F238E27FC236}">
                  <a16:creationId xmlns:a16="http://schemas.microsoft.com/office/drawing/2014/main" id="{EEFE7DC3-3262-376E-ADE3-0724D20ECF2D}"/>
                </a:ext>
              </a:extLst>
            </p:cNvPr>
            <p:cNvSpPr>
              <a:spLocks noChangeArrowheads="1"/>
            </p:cNvSpPr>
            <p:nvPr/>
          </p:nvSpPr>
          <p:spPr bwMode="auto">
            <a:xfrm>
              <a:off x="3658766" y="4976814"/>
              <a:ext cx="49027"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0</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4" name="Rectangle 26">
              <a:extLst>
                <a:ext uri="{FF2B5EF4-FFF2-40B4-BE49-F238E27FC236}">
                  <a16:creationId xmlns:a16="http://schemas.microsoft.com/office/drawing/2014/main" id="{85555CEF-57BA-6246-9064-1CD0D0D19B8D}"/>
                </a:ext>
              </a:extLst>
            </p:cNvPr>
            <p:cNvSpPr>
              <a:spLocks noChangeArrowheads="1"/>
            </p:cNvSpPr>
            <p:nvPr/>
          </p:nvSpPr>
          <p:spPr bwMode="auto">
            <a:xfrm>
              <a:off x="3074889" y="5287962"/>
              <a:ext cx="423634"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067"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No. at risk</a:t>
              </a:r>
              <a:endParaRPr kumimoji="0" lang="en-US" altLang="en-US" sz="2400"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5" name="Rectangle 27">
              <a:extLst>
                <a:ext uri="{FF2B5EF4-FFF2-40B4-BE49-F238E27FC236}">
                  <a16:creationId xmlns:a16="http://schemas.microsoft.com/office/drawing/2014/main" id="{7A4FBC28-1B93-97DF-BA75-A96028DA3BCF}"/>
                </a:ext>
              </a:extLst>
            </p:cNvPr>
            <p:cNvSpPr>
              <a:spLocks noChangeArrowheads="1"/>
            </p:cNvSpPr>
            <p:nvPr/>
          </p:nvSpPr>
          <p:spPr bwMode="auto">
            <a:xfrm>
              <a:off x="3111344" y="5486400"/>
              <a:ext cx="387179"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Dato-DXd</a:t>
              </a:r>
              <a:endParaRPr kumimoji="0" lang="en-US" altLang="en-US" sz="2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6" name="Rectangle 28">
              <a:extLst>
                <a:ext uri="{FF2B5EF4-FFF2-40B4-BE49-F238E27FC236}">
                  <a16:creationId xmlns:a16="http://schemas.microsoft.com/office/drawing/2014/main" id="{DF5C013F-D2BD-7480-352E-C4D7876E4371}"/>
                </a:ext>
              </a:extLst>
            </p:cNvPr>
            <p:cNvSpPr>
              <a:spLocks noChangeArrowheads="1"/>
            </p:cNvSpPr>
            <p:nvPr/>
          </p:nvSpPr>
          <p:spPr bwMode="auto">
            <a:xfrm>
              <a:off x="3486053" y="3754438"/>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40</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7" name="Rectangle 29">
              <a:extLst>
                <a:ext uri="{FF2B5EF4-FFF2-40B4-BE49-F238E27FC236}">
                  <a16:creationId xmlns:a16="http://schemas.microsoft.com/office/drawing/2014/main" id="{CFF5DF40-EA06-B9CE-79CA-3BE718972A37}"/>
                </a:ext>
              </a:extLst>
            </p:cNvPr>
            <p:cNvSpPr>
              <a:spLocks noChangeArrowheads="1"/>
            </p:cNvSpPr>
            <p:nvPr/>
          </p:nvSpPr>
          <p:spPr bwMode="auto">
            <a:xfrm>
              <a:off x="3486053" y="2693989"/>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80</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8" name="Rectangle 30">
              <a:extLst>
                <a:ext uri="{FF2B5EF4-FFF2-40B4-BE49-F238E27FC236}">
                  <a16:creationId xmlns:a16="http://schemas.microsoft.com/office/drawing/2014/main" id="{E9E68431-BE2C-9533-0A73-B983DA6DE309}"/>
                </a:ext>
              </a:extLst>
            </p:cNvPr>
            <p:cNvSpPr>
              <a:spLocks noChangeArrowheads="1"/>
            </p:cNvSpPr>
            <p:nvPr/>
          </p:nvSpPr>
          <p:spPr bwMode="auto">
            <a:xfrm>
              <a:off x="3437027" y="2165350"/>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100</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9" name="Rectangle 31">
              <a:extLst>
                <a:ext uri="{FF2B5EF4-FFF2-40B4-BE49-F238E27FC236}">
                  <a16:creationId xmlns:a16="http://schemas.microsoft.com/office/drawing/2014/main" id="{BD87BBE0-4040-A948-F5ED-E1F249A0360D}"/>
                </a:ext>
              </a:extLst>
            </p:cNvPr>
            <p:cNvSpPr>
              <a:spLocks noChangeArrowheads="1"/>
            </p:cNvSpPr>
            <p:nvPr/>
          </p:nvSpPr>
          <p:spPr bwMode="auto">
            <a:xfrm>
              <a:off x="3486053" y="4286250"/>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20</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0" name="Rectangle 32">
              <a:extLst>
                <a:ext uri="{FF2B5EF4-FFF2-40B4-BE49-F238E27FC236}">
                  <a16:creationId xmlns:a16="http://schemas.microsoft.com/office/drawing/2014/main" id="{9B9EB922-07B9-160F-3405-DF1211ECE076}"/>
                </a:ext>
              </a:extLst>
            </p:cNvPr>
            <p:cNvSpPr>
              <a:spLocks noChangeArrowheads="1"/>
            </p:cNvSpPr>
            <p:nvPr/>
          </p:nvSpPr>
          <p:spPr bwMode="auto">
            <a:xfrm>
              <a:off x="3486053" y="3225800"/>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60</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1" name="Rectangle 33">
              <a:extLst>
                <a:ext uri="{FF2B5EF4-FFF2-40B4-BE49-F238E27FC236}">
                  <a16:creationId xmlns:a16="http://schemas.microsoft.com/office/drawing/2014/main" id="{3B4005FF-1464-16A2-FEAC-2AFEBCED705E}"/>
                </a:ext>
              </a:extLst>
            </p:cNvPr>
            <p:cNvSpPr>
              <a:spLocks noChangeArrowheads="1"/>
            </p:cNvSpPr>
            <p:nvPr/>
          </p:nvSpPr>
          <p:spPr bwMode="auto">
            <a:xfrm>
              <a:off x="3106313" y="5667375"/>
              <a:ext cx="392207"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Docetaxel</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2" name="Rectangle 34">
              <a:extLst>
                <a:ext uri="{FF2B5EF4-FFF2-40B4-BE49-F238E27FC236}">
                  <a16:creationId xmlns:a16="http://schemas.microsoft.com/office/drawing/2014/main" id="{01BB0FFF-8B37-7437-6F66-00C66F431A02}"/>
                </a:ext>
              </a:extLst>
            </p:cNvPr>
            <p:cNvSpPr>
              <a:spLocks noChangeArrowheads="1"/>
            </p:cNvSpPr>
            <p:nvPr/>
          </p:nvSpPr>
          <p:spPr bwMode="auto">
            <a:xfrm>
              <a:off x="4650954" y="4976813"/>
              <a:ext cx="49027"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4</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3" name="Rectangle 35">
              <a:extLst>
                <a:ext uri="{FF2B5EF4-FFF2-40B4-BE49-F238E27FC236}">
                  <a16:creationId xmlns:a16="http://schemas.microsoft.com/office/drawing/2014/main" id="{3E7E2E57-3602-909D-EFE5-9B7042875F22}"/>
                </a:ext>
              </a:extLst>
            </p:cNvPr>
            <p:cNvSpPr>
              <a:spLocks noChangeArrowheads="1"/>
            </p:cNvSpPr>
            <p:nvPr/>
          </p:nvSpPr>
          <p:spPr bwMode="auto">
            <a:xfrm>
              <a:off x="4154065" y="4976813"/>
              <a:ext cx="49027"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4" name="Rectangle 36">
              <a:extLst>
                <a:ext uri="{FF2B5EF4-FFF2-40B4-BE49-F238E27FC236}">
                  <a16:creationId xmlns:a16="http://schemas.microsoft.com/office/drawing/2014/main" id="{BB937590-497C-F335-E6A8-E33752E38C2F}"/>
                </a:ext>
              </a:extLst>
            </p:cNvPr>
            <p:cNvSpPr>
              <a:spLocks noChangeArrowheads="1"/>
            </p:cNvSpPr>
            <p:nvPr/>
          </p:nvSpPr>
          <p:spPr bwMode="auto">
            <a:xfrm rot="16200000">
              <a:off x="2792352" y="3489233"/>
              <a:ext cx="863723" cy="1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OS probability, %</a:t>
              </a:r>
              <a:endParaRPr kumimoji="0" lang="en-US" altLang="en-US" sz="24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5" name="Rectangle 37">
              <a:extLst>
                <a:ext uri="{FF2B5EF4-FFF2-40B4-BE49-F238E27FC236}">
                  <a16:creationId xmlns:a16="http://schemas.microsoft.com/office/drawing/2014/main" id="{AE477C07-7C19-78AB-1BD6-5EC6ACF5124D}"/>
                </a:ext>
              </a:extLst>
            </p:cNvPr>
            <p:cNvSpPr>
              <a:spLocks noChangeArrowheads="1"/>
            </p:cNvSpPr>
            <p:nvPr/>
          </p:nvSpPr>
          <p:spPr bwMode="auto">
            <a:xfrm>
              <a:off x="5692107" y="5205411"/>
              <a:ext cx="1444379"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Time since randomization, months</a:t>
              </a:r>
              <a:endParaRPr kumimoji="0" lang="en-US" altLang="en-US" sz="2400"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6" name="Rectangle 38">
              <a:extLst>
                <a:ext uri="{FF2B5EF4-FFF2-40B4-BE49-F238E27FC236}">
                  <a16:creationId xmlns:a16="http://schemas.microsoft.com/office/drawing/2014/main" id="{7DABF2B3-7615-FEB2-A4CA-0EFBEAC67E90}"/>
                </a:ext>
              </a:extLst>
            </p:cNvPr>
            <p:cNvSpPr>
              <a:spLocks noChangeArrowheads="1"/>
            </p:cNvSpPr>
            <p:nvPr/>
          </p:nvSpPr>
          <p:spPr bwMode="auto">
            <a:xfrm>
              <a:off x="5149428" y="4976813"/>
              <a:ext cx="49027"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6</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7" name="Rectangle 39">
              <a:extLst>
                <a:ext uri="{FF2B5EF4-FFF2-40B4-BE49-F238E27FC236}">
                  <a16:creationId xmlns:a16="http://schemas.microsoft.com/office/drawing/2014/main" id="{7DFC6236-CD1B-53CC-8C79-2EF5165CA964}"/>
                </a:ext>
              </a:extLst>
            </p:cNvPr>
            <p:cNvSpPr>
              <a:spLocks noChangeArrowheads="1"/>
            </p:cNvSpPr>
            <p:nvPr/>
          </p:nvSpPr>
          <p:spPr bwMode="auto">
            <a:xfrm>
              <a:off x="5643140" y="4976813"/>
              <a:ext cx="49027"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8</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8" name="Rectangle 40">
              <a:extLst>
                <a:ext uri="{FF2B5EF4-FFF2-40B4-BE49-F238E27FC236}">
                  <a16:creationId xmlns:a16="http://schemas.microsoft.com/office/drawing/2014/main" id="{9D49BD6C-A5C1-958B-63E0-A0DA144094D1}"/>
                </a:ext>
              </a:extLst>
            </p:cNvPr>
            <p:cNvSpPr>
              <a:spLocks noChangeArrowheads="1"/>
            </p:cNvSpPr>
            <p:nvPr/>
          </p:nvSpPr>
          <p:spPr bwMode="auto">
            <a:xfrm>
              <a:off x="6611095" y="4976813"/>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12</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49" name="Rectangle 41">
              <a:extLst>
                <a:ext uri="{FF2B5EF4-FFF2-40B4-BE49-F238E27FC236}">
                  <a16:creationId xmlns:a16="http://schemas.microsoft.com/office/drawing/2014/main" id="{1CC27B46-F478-8905-DF8D-D011A39AFDA9}"/>
                </a:ext>
              </a:extLst>
            </p:cNvPr>
            <p:cNvSpPr>
              <a:spLocks noChangeArrowheads="1"/>
            </p:cNvSpPr>
            <p:nvPr/>
          </p:nvSpPr>
          <p:spPr bwMode="auto">
            <a:xfrm>
              <a:off x="6117382" y="4976813"/>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10</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0" name="Rectangle 42">
              <a:extLst>
                <a:ext uri="{FF2B5EF4-FFF2-40B4-BE49-F238E27FC236}">
                  <a16:creationId xmlns:a16="http://schemas.microsoft.com/office/drawing/2014/main" id="{E40190D7-DFAB-050A-7392-806C61A8FC55}"/>
                </a:ext>
              </a:extLst>
            </p:cNvPr>
            <p:cNvSpPr>
              <a:spLocks noChangeArrowheads="1"/>
            </p:cNvSpPr>
            <p:nvPr/>
          </p:nvSpPr>
          <p:spPr bwMode="auto">
            <a:xfrm>
              <a:off x="7109570" y="4976813"/>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14</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1" name="Rectangle 43">
              <a:extLst>
                <a:ext uri="{FF2B5EF4-FFF2-40B4-BE49-F238E27FC236}">
                  <a16:creationId xmlns:a16="http://schemas.microsoft.com/office/drawing/2014/main" id="{0CA4A955-FC63-9295-0F0E-4BA05DF5ECE9}"/>
                </a:ext>
              </a:extLst>
            </p:cNvPr>
            <p:cNvSpPr>
              <a:spLocks noChangeArrowheads="1"/>
            </p:cNvSpPr>
            <p:nvPr/>
          </p:nvSpPr>
          <p:spPr bwMode="auto">
            <a:xfrm>
              <a:off x="7604870" y="4976813"/>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16</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2" name="Rectangle 44">
              <a:extLst>
                <a:ext uri="{FF2B5EF4-FFF2-40B4-BE49-F238E27FC236}">
                  <a16:creationId xmlns:a16="http://schemas.microsoft.com/office/drawing/2014/main" id="{0E262299-5AF3-1ACD-88D8-EB0EB7C2B862}"/>
                </a:ext>
              </a:extLst>
            </p:cNvPr>
            <p:cNvSpPr>
              <a:spLocks noChangeArrowheads="1"/>
            </p:cNvSpPr>
            <p:nvPr/>
          </p:nvSpPr>
          <p:spPr bwMode="auto">
            <a:xfrm>
              <a:off x="8101758" y="4976813"/>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18</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3" name="Rectangle 45">
              <a:extLst>
                <a:ext uri="{FF2B5EF4-FFF2-40B4-BE49-F238E27FC236}">
                  <a16:creationId xmlns:a16="http://schemas.microsoft.com/office/drawing/2014/main" id="{90738F6C-1ED1-972F-81BB-E95D9694B1F3}"/>
                </a:ext>
              </a:extLst>
            </p:cNvPr>
            <p:cNvSpPr>
              <a:spLocks noChangeArrowheads="1"/>
            </p:cNvSpPr>
            <p:nvPr/>
          </p:nvSpPr>
          <p:spPr bwMode="auto">
            <a:xfrm>
              <a:off x="3610297" y="5486400"/>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299</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4" name="Rectangle 46">
              <a:extLst>
                <a:ext uri="{FF2B5EF4-FFF2-40B4-BE49-F238E27FC236}">
                  <a16:creationId xmlns:a16="http://schemas.microsoft.com/office/drawing/2014/main" id="{614230E4-DB2B-D869-9805-E826E263D821}"/>
                </a:ext>
              </a:extLst>
            </p:cNvPr>
            <p:cNvSpPr>
              <a:spLocks noChangeArrowheads="1"/>
            </p:cNvSpPr>
            <p:nvPr/>
          </p:nvSpPr>
          <p:spPr bwMode="auto">
            <a:xfrm>
              <a:off x="4602486" y="5486400"/>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243</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5" name="Rectangle 47">
              <a:extLst>
                <a:ext uri="{FF2B5EF4-FFF2-40B4-BE49-F238E27FC236}">
                  <a16:creationId xmlns:a16="http://schemas.microsoft.com/office/drawing/2014/main" id="{03539931-D334-45FD-6D8F-8DC8FB30DE3F}"/>
                </a:ext>
              </a:extLst>
            </p:cNvPr>
            <p:cNvSpPr>
              <a:spLocks noChangeArrowheads="1"/>
            </p:cNvSpPr>
            <p:nvPr/>
          </p:nvSpPr>
          <p:spPr bwMode="auto">
            <a:xfrm>
              <a:off x="4105600" y="5486400"/>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273</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6" name="Rectangle 48">
              <a:extLst>
                <a:ext uri="{FF2B5EF4-FFF2-40B4-BE49-F238E27FC236}">
                  <a16:creationId xmlns:a16="http://schemas.microsoft.com/office/drawing/2014/main" id="{57DBF1A3-C55A-D354-43BE-8893E674C38B}"/>
                </a:ext>
              </a:extLst>
            </p:cNvPr>
            <p:cNvSpPr>
              <a:spLocks noChangeArrowheads="1"/>
            </p:cNvSpPr>
            <p:nvPr/>
          </p:nvSpPr>
          <p:spPr bwMode="auto">
            <a:xfrm>
              <a:off x="5100961" y="5486400"/>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201</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7" name="Rectangle 49">
              <a:extLst>
                <a:ext uri="{FF2B5EF4-FFF2-40B4-BE49-F238E27FC236}">
                  <a16:creationId xmlns:a16="http://schemas.microsoft.com/office/drawing/2014/main" id="{CF4D14FF-B297-4675-1417-0854BCC0ADB4}"/>
                </a:ext>
              </a:extLst>
            </p:cNvPr>
            <p:cNvSpPr>
              <a:spLocks noChangeArrowheads="1"/>
            </p:cNvSpPr>
            <p:nvPr/>
          </p:nvSpPr>
          <p:spPr bwMode="auto">
            <a:xfrm>
              <a:off x="5594674" y="5486400"/>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166</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8" name="Rectangle 50">
              <a:extLst>
                <a:ext uri="{FF2B5EF4-FFF2-40B4-BE49-F238E27FC236}">
                  <a16:creationId xmlns:a16="http://schemas.microsoft.com/office/drawing/2014/main" id="{34BC92CA-44D5-8778-5A44-70CA32314F5B}"/>
                </a:ext>
              </a:extLst>
            </p:cNvPr>
            <p:cNvSpPr>
              <a:spLocks noChangeArrowheads="1"/>
            </p:cNvSpPr>
            <p:nvPr/>
          </p:nvSpPr>
          <p:spPr bwMode="auto">
            <a:xfrm>
              <a:off x="6611095" y="5486400"/>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85</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59" name="Rectangle 51">
              <a:extLst>
                <a:ext uri="{FF2B5EF4-FFF2-40B4-BE49-F238E27FC236}">
                  <a16:creationId xmlns:a16="http://schemas.microsoft.com/office/drawing/2014/main" id="{A6A71A50-403D-037D-84FE-9CCC139DA353}"/>
                </a:ext>
              </a:extLst>
            </p:cNvPr>
            <p:cNvSpPr>
              <a:spLocks noChangeArrowheads="1"/>
            </p:cNvSpPr>
            <p:nvPr/>
          </p:nvSpPr>
          <p:spPr bwMode="auto">
            <a:xfrm>
              <a:off x="6093148" y="5486400"/>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121</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0" name="Rectangle 52">
              <a:extLst>
                <a:ext uri="{FF2B5EF4-FFF2-40B4-BE49-F238E27FC236}">
                  <a16:creationId xmlns:a16="http://schemas.microsoft.com/office/drawing/2014/main" id="{B534962A-FA22-95AE-F731-ED8C927BD5E5}"/>
                </a:ext>
              </a:extLst>
            </p:cNvPr>
            <p:cNvSpPr>
              <a:spLocks noChangeArrowheads="1"/>
            </p:cNvSpPr>
            <p:nvPr/>
          </p:nvSpPr>
          <p:spPr bwMode="auto">
            <a:xfrm>
              <a:off x="7109570" y="5486400"/>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56</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1" name="Rectangle 53">
              <a:extLst>
                <a:ext uri="{FF2B5EF4-FFF2-40B4-BE49-F238E27FC236}">
                  <a16:creationId xmlns:a16="http://schemas.microsoft.com/office/drawing/2014/main" id="{405939B7-F7A8-5A3E-242D-F9F83D324DB0}"/>
                </a:ext>
              </a:extLst>
            </p:cNvPr>
            <p:cNvSpPr>
              <a:spLocks noChangeArrowheads="1"/>
            </p:cNvSpPr>
            <p:nvPr/>
          </p:nvSpPr>
          <p:spPr bwMode="auto">
            <a:xfrm>
              <a:off x="7604870" y="5486400"/>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33</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2" name="Rectangle 54">
              <a:extLst>
                <a:ext uri="{FF2B5EF4-FFF2-40B4-BE49-F238E27FC236}">
                  <a16:creationId xmlns:a16="http://schemas.microsoft.com/office/drawing/2014/main" id="{533B7A7F-0D28-003A-7DF0-7F5997E013F5}"/>
                </a:ext>
              </a:extLst>
            </p:cNvPr>
            <p:cNvSpPr>
              <a:spLocks noChangeArrowheads="1"/>
            </p:cNvSpPr>
            <p:nvPr/>
          </p:nvSpPr>
          <p:spPr bwMode="auto">
            <a:xfrm>
              <a:off x="8101758" y="5486400"/>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14</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63" name="Rectangle 55">
              <a:extLst>
                <a:ext uri="{FF2B5EF4-FFF2-40B4-BE49-F238E27FC236}">
                  <a16:creationId xmlns:a16="http://schemas.microsoft.com/office/drawing/2014/main" id="{8C98C160-EDD5-97F3-A7A5-A252A47F7B88}"/>
                </a:ext>
              </a:extLst>
            </p:cNvPr>
            <p:cNvSpPr>
              <a:spLocks noChangeArrowheads="1"/>
            </p:cNvSpPr>
            <p:nvPr/>
          </p:nvSpPr>
          <p:spPr bwMode="auto">
            <a:xfrm>
              <a:off x="3610297" y="5667375"/>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305</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64" name="Rectangle 56">
              <a:extLst>
                <a:ext uri="{FF2B5EF4-FFF2-40B4-BE49-F238E27FC236}">
                  <a16:creationId xmlns:a16="http://schemas.microsoft.com/office/drawing/2014/main" id="{62F876EB-F09F-FD37-6CF1-74DEDAA8676A}"/>
                </a:ext>
              </a:extLst>
            </p:cNvPr>
            <p:cNvSpPr>
              <a:spLocks noChangeArrowheads="1"/>
            </p:cNvSpPr>
            <p:nvPr/>
          </p:nvSpPr>
          <p:spPr bwMode="auto">
            <a:xfrm>
              <a:off x="4602486" y="5667375"/>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239</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65" name="Rectangle 57">
              <a:extLst>
                <a:ext uri="{FF2B5EF4-FFF2-40B4-BE49-F238E27FC236}">
                  <a16:creationId xmlns:a16="http://schemas.microsoft.com/office/drawing/2014/main" id="{7714F30B-2C33-3A74-872C-C7D2D8BD27D8}"/>
                </a:ext>
              </a:extLst>
            </p:cNvPr>
            <p:cNvSpPr>
              <a:spLocks noChangeArrowheads="1"/>
            </p:cNvSpPr>
            <p:nvPr/>
          </p:nvSpPr>
          <p:spPr bwMode="auto">
            <a:xfrm>
              <a:off x="4105600" y="5667375"/>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273</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66" name="Rectangle 58">
              <a:extLst>
                <a:ext uri="{FF2B5EF4-FFF2-40B4-BE49-F238E27FC236}">
                  <a16:creationId xmlns:a16="http://schemas.microsoft.com/office/drawing/2014/main" id="{73954C92-8D66-6AB3-5DB3-E1D8778EE7A9}"/>
                </a:ext>
              </a:extLst>
            </p:cNvPr>
            <p:cNvSpPr>
              <a:spLocks noChangeArrowheads="1"/>
            </p:cNvSpPr>
            <p:nvPr/>
          </p:nvSpPr>
          <p:spPr bwMode="auto">
            <a:xfrm>
              <a:off x="5100961" y="5667375"/>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193</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67" name="Rectangle 59">
              <a:extLst>
                <a:ext uri="{FF2B5EF4-FFF2-40B4-BE49-F238E27FC236}">
                  <a16:creationId xmlns:a16="http://schemas.microsoft.com/office/drawing/2014/main" id="{5A94B054-5165-B0F5-94C2-B294413AD86E}"/>
                </a:ext>
              </a:extLst>
            </p:cNvPr>
            <p:cNvSpPr>
              <a:spLocks noChangeArrowheads="1"/>
            </p:cNvSpPr>
            <p:nvPr/>
          </p:nvSpPr>
          <p:spPr bwMode="auto">
            <a:xfrm>
              <a:off x="5594674" y="5667375"/>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156</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68" name="Rectangle 60">
              <a:extLst>
                <a:ext uri="{FF2B5EF4-FFF2-40B4-BE49-F238E27FC236}">
                  <a16:creationId xmlns:a16="http://schemas.microsoft.com/office/drawing/2014/main" id="{677D25C5-34BF-368A-22BC-718A1FC53C22}"/>
                </a:ext>
              </a:extLst>
            </p:cNvPr>
            <p:cNvSpPr>
              <a:spLocks noChangeArrowheads="1"/>
            </p:cNvSpPr>
            <p:nvPr/>
          </p:nvSpPr>
          <p:spPr bwMode="auto">
            <a:xfrm>
              <a:off x="6611095" y="5667375"/>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76</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69" name="Rectangle 61">
              <a:extLst>
                <a:ext uri="{FF2B5EF4-FFF2-40B4-BE49-F238E27FC236}">
                  <a16:creationId xmlns:a16="http://schemas.microsoft.com/office/drawing/2014/main" id="{79972544-8A84-39B3-6BA8-F4C6D853F29C}"/>
                </a:ext>
              </a:extLst>
            </p:cNvPr>
            <p:cNvSpPr>
              <a:spLocks noChangeArrowheads="1"/>
            </p:cNvSpPr>
            <p:nvPr/>
          </p:nvSpPr>
          <p:spPr bwMode="auto">
            <a:xfrm>
              <a:off x="6093148" y="5667375"/>
              <a:ext cx="147078"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115</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70" name="Rectangle 62">
              <a:extLst>
                <a:ext uri="{FF2B5EF4-FFF2-40B4-BE49-F238E27FC236}">
                  <a16:creationId xmlns:a16="http://schemas.microsoft.com/office/drawing/2014/main" id="{DD2DC416-2992-DB37-D75D-3823C0CCF91B}"/>
                </a:ext>
              </a:extLst>
            </p:cNvPr>
            <p:cNvSpPr>
              <a:spLocks noChangeArrowheads="1"/>
            </p:cNvSpPr>
            <p:nvPr/>
          </p:nvSpPr>
          <p:spPr bwMode="auto">
            <a:xfrm>
              <a:off x="7109570" y="5667375"/>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42</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71" name="Rectangle 63">
              <a:extLst>
                <a:ext uri="{FF2B5EF4-FFF2-40B4-BE49-F238E27FC236}">
                  <a16:creationId xmlns:a16="http://schemas.microsoft.com/office/drawing/2014/main" id="{406C7C5B-3A86-EFB7-857E-A85BA4EDF781}"/>
                </a:ext>
              </a:extLst>
            </p:cNvPr>
            <p:cNvSpPr>
              <a:spLocks noChangeArrowheads="1"/>
            </p:cNvSpPr>
            <p:nvPr/>
          </p:nvSpPr>
          <p:spPr bwMode="auto">
            <a:xfrm>
              <a:off x="7604870" y="5667375"/>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29</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72" name="Rectangle 64">
              <a:extLst>
                <a:ext uri="{FF2B5EF4-FFF2-40B4-BE49-F238E27FC236}">
                  <a16:creationId xmlns:a16="http://schemas.microsoft.com/office/drawing/2014/main" id="{E216A379-9AA2-9C8B-61A0-8D7C68F29C48}"/>
                </a:ext>
              </a:extLst>
            </p:cNvPr>
            <p:cNvSpPr>
              <a:spLocks noChangeArrowheads="1"/>
            </p:cNvSpPr>
            <p:nvPr/>
          </p:nvSpPr>
          <p:spPr bwMode="auto">
            <a:xfrm>
              <a:off x="8101758" y="5667375"/>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13</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73" name="Rectangle 65">
              <a:extLst>
                <a:ext uri="{FF2B5EF4-FFF2-40B4-BE49-F238E27FC236}">
                  <a16:creationId xmlns:a16="http://schemas.microsoft.com/office/drawing/2014/main" id="{EB2DCEE5-7421-F923-F923-235B2D53955B}"/>
                </a:ext>
              </a:extLst>
            </p:cNvPr>
            <p:cNvSpPr>
              <a:spLocks noChangeArrowheads="1"/>
            </p:cNvSpPr>
            <p:nvPr/>
          </p:nvSpPr>
          <p:spPr bwMode="auto">
            <a:xfrm>
              <a:off x="8597058" y="4976813"/>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20</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74" name="Rectangle 66">
              <a:extLst>
                <a:ext uri="{FF2B5EF4-FFF2-40B4-BE49-F238E27FC236}">
                  <a16:creationId xmlns:a16="http://schemas.microsoft.com/office/drawing/2014/main" id="{723B8EEC-BE05-8A6C-CAD8-E53A7EA2FCA1}"/>
                </a:ext>
              </a:extLst>
            </p:cNvPr>
            <p:cNvSpPr>
              <a:spLocks noChangeArrowheads="1"/>
            </p:cNvSpPr>
            <p:nvPr/>
          </p:nvSpPr>
          <p:spPr bwMode="auto">
            <a:xfrm>
              <a:off x="8622878" y="5486400"/>
              <a:ext cx="49027"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6</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75" name="Rectangle 67">
              <a:extLst>
                <a:ext uri="{FF2B5EF4-FFF2-40B4-BE49-F238E27FC236}">
                  <a16:creationId xmlns:a16="http://schemas.microsoft.com/office/drawing/2014/main" id="{EF7A4F16-8043-325E-6148-A4A41EACC5BD}"/>
                </a:ext>
              </a:extLst>
            </p:cNvPr>
            <p:cNvSpPr>
              <a:spLocks noChangeArrowheads="1"/>
            </p:cNvSpPr>
            <p:nvPr/>
          </p:nvSpPr>
          <p:spPr bwMode="auto">
            <a:xfrm>
              <a:off x="8622878" y="5667375"/>
              <a:ext cx="49027"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4</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76" name="Rectangle 68">
              <a:extLst>
                <a:ext uri="{FF2B5EF4-FFF2-40B4-BE49-F238E27FC236}">
                  <a16:creationId xmlns:a16="http://schemas.microsoft.com/office/drawing/2014/main" id="{1D778CF6-4A2C-70F0-6C78-B06A3B36581D}"/>
                </a:ext>
              </a:extLst>
            </p:cNvPr>
            <p:cNvSpPr>
              <a:spLocks noChangeArrowheads="1"/>
            </p:cNvSpPr>
            <p:nvPr/>
          </p:nvSpPr>
          <p:spPr bwMode="auto">
            <a:xfrm>
              <a:off x="9093944" y="4976813"/>
              <a:ext cx="98052"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22</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77" name="Rectangle 69">
              <a:extLst>
                <a:ext uri="{FF2B5EF4-FFF2-40B4-BE49-F238E27FC236}">
                  <a16:creationId xmlns:a16="http://schemas.microsoft.com/office/drawing/2014/main" id="{5DB42EB9-189B-0A79-F510-49B8FB584E66}"/>
                </a:ext>
              </a:extLst>
            </p:cNvPr>
            <p:cNvSpPr>
              <a:spLocks noChangeArrowheads="1"/>
            </p:cNvSpPr>
            <p:nvPr/>
          </p:nvSpPr>
          <p:spPr bwMode="auto">
            <a:xfrm>
              <a:off x="9118178" y="5486400"/>
              <a:ext cx="49027"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78" name="Rectangle 70">
              <a:extLst>
                <a:ext uri="{FF2B5EF4-FFF2-40B4-BE49-F238E27FC236}">
                  <a16:creationId xmlns:a16="http://schemas.microsoft.com/office/drawing/2014/main" id="{ADC24894-EFCB-8E3F-D358-C5C9288D7DB4}"/>
                </a:ext>
              </a:extLst>
            </p:cNvPr>
            <p:cNvSpPr>
              <a:spLocks noChangeArrowheads="1"/>
            </p:cNvSpPr>
            <p:nvPr/>
          </p:nvSpPr>
          <p:spPr bwMode="auto">
            <a:xfrm>
              <a:off x="9118178" y="5667375"/>
              <a:ext cx="49027"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1</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79" name="Rectangle 71">
              <a:extLst>
                <a:ext uri="{FF2B5EF4-FFF2-40B4-BE49-F238E27FC236}">
                  <a16:creationId xmlns:a16="http://schemas.microsoft.com/office/drawing/2014/main" id="{54471E61-6013-5535-CAF0-B16E477F99AD}"/>
                </a:ext>
              </a:extLst>
            </p:cNvPr>
            <p:cNvSpPr>
              <a:spLocks noChangeArrowheads="1"/>
            </p:cNvSpPr>
            <p:nvPr/>
          </p:nvSpPr>
          <p:spPr bwMode="auto">
            <a:xfrm>
              <a:off x="3832226" y="4559300"/>
              <a:ext cx="457575" cy="1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10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rPr>
                <a:t>+ Censored</a:t>
              </a: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grpSp>
          <p:nvGrpSpPr>
            <p:cNvPr id="1680" name="Group 1679">
              <a:extLst>
                <a:ext uri="{FF2B5EF4-FFF2-40B4-BE49-F238E27FC236}">
                  <a16:creationId xmlns:a16="http://schemas.microsoft.com/office/drawing/2014/main" id="{420AA9CB-F993-27CF-43B6-021953726088}"/>
                </a:ext>
              </a:extLst>
            </p:cNvPr>
            <p:cNvGrpSpPr/>
            <p:nvPr/>
          </p:nvGrpSpPr>
          <p:grpSpPr>
            <a:xfrm>
              <a:off x="3683001" y="2212975"/>
              <a:ext cx="5462588" cy="2190750"/>
              <a:chOff x="3683001" y="2212975"/>
              <a:chExt cx="5462588" cy="2190750"/>
            </a:xfrm>
          </p:grpSpPr>
          <p:sp>
            <p:nvSpPr>
              <p:cNvPr id="1930" name="Line 72">
                <a:extLst>
                  <a:ext uri="{FF2B5EF4-FFF2-40B4-BE49-F238E27FC236}">
                    <a16:creationId xmlns:a16="http://schemas.microsoft.com/office/drawing/2014/main" id="{BCFA42F3-40AC-D931-B0ED-2E806E3DEE76}"/>
                  </a:ext>
                </a:extLst>
              </p:cNvPr>
              <p:cNvSpPr>
                <a:spLocks noChangeShapeType="1"/>
              </p:cNvSpPr>
              <p:nvPr/>
            </p:nvSpPr>
            <p:spPr bwMode="auto">
              <a:xfrm flipV="1">
                <a:off x="8961438" y="4302125"/>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31" name="Line 73">
                <a:extLst>
                  <a:ext uri="{FF2B5EF4-FFF2-40B4-BE49-F238E27FC236}">
                    <a16:creationId xmlns:a16="http://schemas.microsoft.com/office/drawing/2014/main" id="{6CCECB38-B598-BC94-A2AE-B7C08C729B4D}"/>
                  </a:ext>
                </a:extLst>
              </p:cNvPr>
              <p:cNvSpPr>
                <a:spLocks noChangeShapeType="1"/>
              </p:cNvSpPr>
              <p:nvPr/>
            </p:nvSpPr>
            <p:spPr bwMode="auto">
              <a:xfrm>
                <a:off x="8910638" y="4352925"/>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32" name="Line 74">
                <a:extLst>
                  <a:ext uri="{FF2B5EF4-FFF2-40B4-BE49-F238E27FC236}">
                    <a16:creationId xmlns:a16="http://schemas.microsoft.com/office/drawing/2014/main" id="{74342863-58CC-3E3F-BC2E-4B65EBA845B6}"/>
                  </a:ext>
                </a:extLst>
              </p:cNvPr>
              <p:cNvSpPr>
                <a:spLocks noChangeShapeType="1"/>
              </p:cNvSpPr>
              <p:nvPr/>
            </p:nvSpPr>
            <p:spPr bwMode="auto">
              <a:xfrm flipV="1">
                <a:off x="8929688" y="4302125"/>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33" name="Line 75">
                <a:extLst>
                  <a:ext uri="{FF2B5EF4-FFF2-40B4-BE49-F238E27FC236}">
                    <a16:creationId xmlns:a16="http://schemas.microsoft.com/office/drawing/2014/main" id="{4DF0E2C8-EDC6-8FE6-C58C-6EF1AAF72DCA}"/>
                  </a:ext>
                </a:extLst>
              </p:cNvPr>
              <p:cNvSpPr>
                <a:spLocks noChangeShapeType="1"/>
              </p:cNvSpPr>
              <p:nvPr/>
            </p:nvSpPr>
            <p:spPr bwMode="auto">
              <a:xfrm>
                <a:off x="8878888" y="4352925"/>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34" name="Line 76">
                <a:extLst>
                  <a:ext uri="{FF2B5EF4-FFF2-40B4-BE49-F238E27FC236}">
                    <a16:creationId xmlns:a16="http://schemas.microsoft.com/office/drawing/2014/main" id="{7CBF1024-F315-EC84-6224-58E9081543A8}"/>
                  </a:ext>
                </a:extLst>
              </p:cNvPr>
              <p:cNvSpPr>
                <a:spLocks noChangeShapeType="1"/>
              </p:cNvSpPr>
              <p:nvPr/>
            </p:nvSpPr>
            <p:spPr bwMode="auto">
              <a:xfrm flipV="1">
                <a:off x="8653463" y="4122738"/>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35" name="Line 77">
                <a:extLst>
                  <a:ext uri="{FF2B5EF4-FFF2-40B4-BE49-F238E27FC236}">
                    <a16:creationId xmlns:a16="http://schemas.microsoft.com/office/drawing/2014/main" id="{347E78B7-03BE-9092-20CD-581D89467B2B}"/>
                  </a:ext>
                </a:extLst>
              </p:cNvPr>
              <p:cNvSpPr>
                <a:spLocks noChangeShapeType="1"/>
              </p:cNvSpPr>
              <p:nvPr/>
            </p:nvSpPr>
            <p:spPr bwMode="auto">
              <a:xfrm>
                <a:off x="8597901" y="4176713"/>
                <a:ext cx="106363"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36" name="Line 78">
                <a:extLst>
                  <a:ext uri="{FF2B5EF4-FFF2-40B4-BE49-F238E27FC236}">
                    <a16:creationId xmlns:a16="http://schemas.microsoft.com/office/drawing/2014/main" id="{67A42995-8C75-7551-3325-583252AEEC81}"/>
                  </a:ext>
                </a:extLst>
              </p:cNvPr>
              <p:cNvSpPr>
                <a:spLocks noChangeShapeType="1"/>
              </p:cNvSpPr>
              <p:nvPr/>
            </p:nvSpPr>
            <p:spPr bwMode="auto">
              <a:xfrm flipV="1">
                <a:off x="8594726" y="4122738"/>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37" name="Line 79">
                <a:extLst>
                  <a:ext uri="{FF2B5EF4-FFF2-40B4-BE49-F238E27FC236}">
                    <a16:creationId xmlns:a16="http://schemas.microsoft.com/office/drawing/2014/main" id="{0C5CBE54-3514-FFF9-506C-6F66104A1E82}"/>
                  </a:ext>
                </a:extLst>
              </p:cNvPr>
              <p:cNvSpPr>
                <a:spLocks noChangeShapeType="1"/>
              </p:cNvSpPr>
              <p:nvPr/>
            </p:nvSpPr>
            <p:spPr bwMode="auto">
              <a:xfrm>
                <a:off x="8543926" y="4176713"/>
                <a:ext cx="106363"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38" name="Line 80">
                <a:extLst>
                  <a:ext uri="{FF2B5EF4-FFF2-40B4-BE49-F238E27FC236}">
                    <a16:creationId xmlns:a16="http://schemas.microsoft.com/office/drawing/2014/main" id="{555458EF-308E-ED79-9331-0D4659B13A7A}"/>
                  </a:ext>
                </a:extLst>
              </p:cNvPr>
              <p:cNvSpPr>
                <a:spLocks noChangeShapeType="1"/>
              </p:cNvSpPr>
              <p:nvPr/>
            </p:nvSpPr>
            <p:spPr bwMode="auto">
              <a:xfrm flipV="1">
                <a:off x="8562976" y="4122738"/>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39" name="Line 81">
                <a:extLst>
                  <a:ext uri="{FF2B5EF4-FFF2-40B4-BE49-F238E27FC236}">
                    <a16:creationId xmlns:a16="http://schemas.microsoft.com/office/drawing/2014/main" id="{CA913D7C-B0EE-D173-049D-F3D48AF22871}"/>
                  </a:ext>
                </a:extLst>
              </p:cNvPr>
              <p:cNvSpPr>
                <a:spLocks noChangeShapeType="1"/>
              </p:cNvSpPr>
              <p:nvPr/>
            </p:nvSpPr>
            <p:spPr bwMode="auto">
              <a:xfrm>
                <a:off x="8512176" y="4176713"/>
                <a:ext cx="106363"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40" name="Line 82">
                <a:extLst>
                  <a:ext uri="{FF2B5EF4-FFF2-40B4-BE49-F238E27FC236}">
                    <a16:creationId xmlns:a16="http://schemas.microsoft.com/office/drawing/2014/main" id="{4F9EABCB-E09F-91D1-8101-5C3C136522AA}"/>
                  </a:ext>
                </a:extLst>
              </p:cNvPr>
              <p:cNvSpPr>
                <a:spLocks noChangeShapeType="1"/>
              </p:cNvSpPr>
              <p:nvPr/>
            </p:nvSpPr>
            <p:spPr bwMode="auto">
              <a:xfrm flipV="1">
                <a:off x="8569326" y="4122738"/>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41" name="Line 83">
                <a:extLst>
                  <a:ext uri="{FF2B5EF4-FFF2-40B4-BE49-F238E27FC236}">
                    <a16:creationId xmlns:a16="http://schemas.microsoft.com/office/drawing/2014/main" id="{F34741D3-F4C3-D80D-82F7-FA265722C8C3}"/>
                  </a:ext>
                </a:extLst>
              </p:cNvPr>
              <p:cNvSpPr>
                <a:spLocks noChangeShapeType="1"/>
              </p:cNvSpPr>
              <p:nvPr/>
            </p:nvSpPr>
            <p:spPr bwMode="auto">
              <a:xfrm>
                <a:off x="8515351" y="4176713"/>
                <a:ext cx="106363"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42" name="Line 84">
                <a:extLst>
                  <a:ext uri="{FF2B5EF4-FFF2-40B4-BE49-F238E27FC236}">
                    <a16:creationId xmlns:a16="http://schemas.microsoft.com/office/drawing/2014/main" id="{B3A29D71-0A44-F6DF-C09B-048C086927C4}"/>
                  </a:ext>
                </a:extLst>
              </p:cNvPr>
              <p:cNvSpPr>
                <a:spLocks noChangeShapeType="1"/>
              </p:cNvSpPr>
              <p:nvPr/>
            </p:nvSpPr>
            <p:spPr bwMode="auto">
              <a:xfrm flipV="1">
                <a:off x="8442326" y="40338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43" name="Line 85">
                <a:extLst>
                  <a:ext uri="{FF2B5EF4-FFF2-40B4-BE49-F238E27FC236}">
                    <a16:creationId xmlns:a16="http://schemas.microsoft.com/office/drawing/2014/main" id="{260C84F5-B449-6EE6-1431-53E898B5656F}"/>
                  </a:ext>
                </a:extLst>
              </p:cNvPr>
              <p:cNvSpPr>
                <a:spLocks noChangeShapeType="1"/>
              </p:cNvSpPr>
              <p:nvPr/>
            </p:nvSpPr>
            <p:spPr bwMode="auto">
              <a:xfrm>
                <a:off x="8388351" y="40846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44" name="Line 86">
                <a:extLst>
                  <a:ext uri="{FF2B5EF4-FFF2-40B4-BE49-F238E27FC236}">
                    <a16:creationId xmlns:a16="http://schemas.microsoft.com/office/drawing/2014/main" id="{F08D2989-F1E9-614B-50D8-5F99B8482F38}"/>
                  </a:ext>
                </a:extLst>
              </p:cNvPr>
              <p:cNvSpPr>
                <a:spLocks noChangeShapeType="1"/>
              </p:cNvSpPr>
              <p:nvPr/>
            </p:nvSpPr>
            <p:spPr bwMode="auto">
              <a:xfrm flipV="1">
                <a:off x="8293101" y="40338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45" name="Line 87">
                <a:extLst>
                  <a:ext uri="{FF2B5EF4-FFF2-40B4-BE49-F238E27FC236}">
                    <a16:creationId xmlns:a16="http://schemas.microsoft.com/office/drawing/2014/main" id="{5904E787-D57E-4B15-52AE-C7C307458A16}"/>
                  </a:ext>
                </a:extLst>
              </p:cNvPr>
              <p:cNvSpPr>
                <a:spLocks noChangeShapeType="1"/>
              </p:cNvSpPr>
              <p:nvPr/>
            </p:nvSpPr>
            <p:spPr bwMode="auto">
              <a:xfrm>
                <a:off x="8242301" y="4084638"/>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46" name="Line 88">
                <a:extLst>
                  <a:ext uri="{FF2B5EF4-FFF2-40B4-BE49-F238E27FC236}">
                    <a16:creationId xmlns:a16="http://schemas.microsoft.com/office/drawing/2014/main" id="{49FB085C-D250-FC6E-B502-8024C4ECCD55}"/>
                  </a:ext>
                </a:extLst>
              </p:cNvPr>
              <p:cNvSpPr>
                <a:spLocks noChangeShapeType="1"/>
              </p:cNvSpPr>
              <p:nvPr/>
            </p:nvSpPr>
            <p:spPr bwMode="auto">
              <a:xfrm flipV="1">
                <a:off x="8156576" y="40338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47" name="Line 89">
                <a:extLst>
                  <a:ext uri="{FF2B5EF4-FFF2-40B4-BE49-F238E27FC236}">
                    <a16:creationId xmlns:a16="http://schemas.microsoft.com/office/drawing/2014/main" id="{7BDF136D-4CF0-4064-6835-18B53DC387EC}"/>
                  </a:ext>
                </a:extLst>
              </p:cNvPr>
              <p:cNvSpPr>
                <a:spLocks noChangeShapeType="1"/>
              </p:cNvSpPr>
              <p:nvPr/>
            </p:nvSpPr>
            <p:spPr bwMode="auto">
              <a:xfrm>
                <a:off x="8105776" y="4084638"/>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48" name="Line 90">
                <a:extLst>
                  <a:ext uri="{FF2B5EF4-FFF2-40B4-BE49-F238E27FC236}">
                    <a16:creationId xmlns:a16="http://schemas.microsoft.com/office/drawing/2014/main" id="{F45E8906-3DE0-FCE6-E27E-45F329721D93}"/>
                  </a:ext>
                </a:extLst>
              </p:cNvPr>
              <p:cNvSpPr>
                <a:spLocks noChangeShapeType="1"/>
              </p:cNvSpPr>
              <p:nvPr/>
            </p:nvSpPr>
            <p:spPr bwMode="auto">
              <a:xfrm flipV="1">
                <a:off x="8181976" y="40338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49" name="Line 91">
                <a:extLst>
                  <a:ext uri="{FF2B5EF4-FFF2-40B4-BE49-F238E27FC236}">
                    <a16:creationId xmlns:a16="http://schemas.microsoft.com/office/drawing/2014/main" id="{78C3FBA3-610C-7197-1ECE-92793DCFD811}"/>
                  </a:ext>
                </a:extLst>
              </p:cNvPr>
              <p:cNvSpPr>
                <a:spLocks noChangeShapeType="1"/>
              </p:cNvSpPr>
              <p:nvPr/>
            </p:nvSpPr>
            <p:spPr bwMode="auto">
              <a:xfrm>
                <a:off x="8128001" y="40846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50" name="Line 92">
                <a:extLst>
                  <a:ext uri="{FF2B5EF4-FFF2-40B4-BE49-F238E27FC236}">
                    <a16:creationId xmlns:a16="http://schemas.microsoft.com/office/drawing/2014/main" id="{1339264D-6231-8BE2-A8EC-DFE3BC669B10}"/>
                  </a:ext>
                </a:extLst>
              </p:cNvPr>
              <p:cNvSpPr>
                <a:spLocks noChangeShapeType="1"/>
              </p:cNvSpPr>
              <p:nvPr/>
            </p:nvSpPr>
            <p:spPr bwMode="auto">
              <a:xfrm flipV="1">
                <a:off x="8131176" y="39735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51" name="Line 93">
                <a:extLst>
                  <a:ext uri="{FF2B5EF4-FFF2-40B4-BE49-F238E27FC236}">
                    <a16:creationId xmlns:a16="http://schemas.microsoft.com/office/drawing/2014/main" id="{EFE58301-E755-3FFF-3E1F-F4ABA285453A}"/>
                  </a:ext>
                </a:extLst>
              </p:cNvPr>
              <p:cNvSpPr>
                <a:spLocks noChangeShapeType="1"/>
              </p:cNvSpPr>
              <p:nvPr/>
            </p:nvSpPr>
            <p:spPr bwMode="auto">
              <a:xfrm>
                <a:off x="8077201" y="402748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52" name="Line 94">
                <a:extLst>
                  <a:ext uri="{FF2B5EF4-FFF2-40B4-BE49-F238E27FC236}">
                    <a16:creationId xmlns:a16="http://schemas.microsoft.com/office/drawing/2014/main" id="{40EE06D2-8B06-936E-7A85-A4F953211039}"/>
                  </a:ext>
                </a:extLst>
              </p:cNvPr>
              <p:cNvSpPr>
                <a:spLocks noChangeShapeType="1"/>
              </p:cNvSpPr>
              <p:nvPr/>
            </p:nvSpPr>
            <p:spPr bwMode="auto">
              <a:xfrm flipV="1">
                <a:off x="8105776" y="39735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53" name="Line 95">
                <a:extLst>
                  <a:ext uri="{FF2B5EF4-FFF2-40B4-BE49-F238E27FC236}">
                    <a16:creationId xmlns:a16="http://schemas.microsoft.com/office/drawing/2014/main" id="{85058C5F-12DE-7CB7-695C-9E161EECFF1B}"/>
                  </a:ext>
                </a:extLst>
              </p:cNvPr>
              <p:cNvSpPr>
                <a:spLocks noChangeShapeType="1"/>
              </p:cNvSpPr>
              <p:nvPr/>
            </p:nvSpPr>
            <p:spPr bwMode="auto">
              <a:xfrm>
                <a:off x="8054976" y="4027488"/>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54" name="Line 96">
                <a:extLst>
                  <a:ext uri="{FF2B5EF4-FFF2-40B4-BE49-F238E27FC236}">
                    <a16:creationId xmlns:a16="http://schemas.microsoft.com/office/drawing/2014/main" id="{9E4E1431-2C2F-2E7F-F59B-7585E470EEF0}"/>
                  </a:ext>
                </a:extLst>
              </p:cNvPr>
              <p:cNvSpPr>
                <a:spLocks noChangeShapeType="1"/>
              </p:cNvSpPr>
              <p:nvPr/>
            </p:nvSpPr>
            <p:spPr bwMode="auto">
              <a:xfrm flipV="1">
                <a:off x="8099426" y="39735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55" name="Line 97">
                <a:extLst>
                  <a:ext uri="{FF2B5EF4-FFF2-40B4-BE49-F238E27FC236}">
                    <a16:creationId xmlns:a16="http://schemas.microsoft.com/office/drawing/2014/main" id="{358C069A-84FC-B929-2A0B-A4FECAB8C882}"/>
                  </a:ext>
                </a:extLst>
              </p:cNvPr>
              <p:cNvSpPr>
                <a:spLocks noChangeShapeType="1"/>
              </p:cNvSpPr>
              <p:nvPr/>
            </p:nvSpPr>
            <p:spPr bwMode="auto">
              <a:xfrm>
                <a:off x="8048626" y="402748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56" name="Line 98">
                <a:extLst>
                  <a:ext uri="{FF2B5EF4-FFF2-40B4-BE49-F238E27FC236}">
                    <a16:creationId xmlns:a16="http://schemas.microsoft.com/office/drawing/2014/main" id="{F18800F1-0054-717E-4D4B-F0217DD0ACB4}"/>
                  </a:ext>
                </a:extLst>
              </p:cNvPr>
              <p:cNvSpPr>
                <a:spLocks noChangeShapeType="1"/>
              </p:cNvSpPr>
              <p:nvPr/>
            </p:nvSpPr>
            <p:spPr bwMode="auto">
              <a:xfrm flipV="1">
                <a:off x="8064501" y="39735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57" name="Line 99">
                <a:extLst>
                  <a:ext uri="{FF2B5EF4-FFF2-40B4-BE49-F238E27FC236}">
                    <a16:creationId xmlns:a16="http://schemas.microsoft.com/office/drawing/2014/main" id="{F27CECFA-996C-539C-63B6-C8F9CB05A6A3}"/>
                  </a:ext>
                </a:extLst>
              </p:cNvPr>
              <p:cNvSpPr>
                <a:spLocks noChangeShapeType="1"/>
              </p:cNvSpPr>
              <p:nvPr/>
            </p:nvSpPr>
            <p:spPr bwMode="auto">
              <a:xfrm>
                <a:off x="8010526" y="402748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58" name="Line 100">
                <a:extLst>
                  <a:ext uri="{FF2B5EF4-FFF2-40B4-BE49-F238E27FC236}">
                    <a16:creationId xmlns:a16="http://schemas.microsoft.com/office/drawing/2014/main" id="{069EF31E-C1B1-DD42-13BD-7587A0324608}"/>
                  </a:ext>
                </a:extLst>
              </p:cNvPr>
              <p:cNvSpPr>
                <a:spLocks noChangeShapeType="1"/>
              </p:cNvSpPr>
              <p:nvPr/>
            </p:nvSpPr>
            <p:spPr bwMode="auto">
              <a:xfrm flipV="1">
                <a:off x="8058151" y="39735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59" name="Line 101">
                <a:extLst>
                  <a:ext uri="{FF2B5EF4-FFF2-40B4-BE49-F238E27FC236}">
                    <a16:creationId xmlns:a16="http://schemas.microsoft.com/office/drawing/2014/main" id="{39444797-6AF3-9A69-1E56-5B3BD5B0C00D}"/>
                  </a:ext>
                </a:extLst>
              </p:cNvPr>
              <p:cNvSpPr>
                <a:spLocks noChangeShapeType="1"/>
              </p:cNvSpPr>
              <p:nvPr/>
            </p:nvSpPr>
            <p:spPr bwMode="auto">
              <a:xfrm>
                <a:off x="8007351" y="4027488"/>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60" name="Line 102">
                <a:extLst>
                  <a:ext uri="{FF2B5EF4-FFF2-40B4-BE49-F238E27FC236}">
                    <a16:creationId xmlns:a16="http://schemas.microsoft.com/office/drawing/2014/main" id="{67D652BD-405D-84A6-3F9C-5AF68346C1DF}"/>
                  </a:ext>
                </a:extLst>
              </p:cNvPr>
              <p:cNvSpPr>
                <a:spLocks noChangeShapeType="1"/>
              </p:cNvSpPr>
              <p:nvPr/>
            </p:nvSpPr>
            <p:spPr bwMode="auto">
              <a:xfrm flipV="1">
                <a:off x="7985126" y="39735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61" name="Line 103">
                <a:extLst>
                  <a:ext uri="{FF2B5EF4-FFF2-40B4-BE49-F238E27FC236}">
                    <a16:creationId xmlns:a16="http://schemas.microsoft.com/office/drawing/2014/main" id="{1CEAA1A0-2328-9971-3C18-5D2FD4C512A6}"/>
                  </a:ext>
                </a:extLst>
              </p:cNvPr>
              <p:cNvSpPr>
                <a:spLocks noChangeShapeType="1"/>
              </p:cNvSpPr>
              <p:nvPr/>
            </p:nvSpPr>
            <p:spPr bwMode="auto">
              <a:xfrm>
                <a:off x="7931151" y="402748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62" name="Line 104">
                <a:extLst>
                  <a:ext uri="{FF2B5EF4-FFF2-40B4-BE49-F238E27FC236}">
                    <a16:creationId xmlns:a16="http://schemas.microsoft.com/office/drawing/2014/main" id="{640A915E-248E-C48B-FA52-D6EB2B2BBEC5}"/>
                  </a:ext>
                </a:extLst>
              </p:cNvPr>
              <p:cNvSpPr>
                <a:spLocks noChangeShapeType="1"/>
              </p:cNvSpPr>
              <p:nvPr/>
            </p:nvSpPr>
            <p:spPr bwMode="auto">
              <a:xfrm flipV="1">
                <a:off x="7959726" y="3932238"/>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63" name="Line 105">
                <a:extLst>
                  <a:ext uri="{FF2B5EF4-FFF2-40B4-BE49-F238E27FC236}">
                    <a16:creationId xmlns:a16="http://schemas.microsoft.com/office/drawing/2014/main" id="{057349CE-D7D6-98A1-B74F-BA5224935ACB}"/>
                  </a:ext>
                </a:extLst>
              </p:cNvPr>
              <p:cNvSpPr>
                <a:spLocks noChangeShapeType="1"/>
              </p:cNvSpPr>
              <p:nvPr/>
            </p:nvSpPr>
            <p:spPr bwMode="auto">
              <a:xfrm>
                <a:off x="7908926" y="3986213"/>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64" name="Line 106">
                <a:extLst>
                  <a:ext uri="{FF2B5EF4-FFF2-40B4-BE49-F238E27FC236}">
                    <a16:creationId xmlns:a16="http://schemas.microsoft.com/office/drawing/2014/main" id="{5B575564-F344-2B79-E4AF-0EB4BB8BC07C}"/>
                  </a:ext>
                </a:extLst>
              </p:cNvPr>
              <p:cNvSpPr>
                <a:spLocks noChangeShapeType="1"/>
              </p:cNvSpPr>
              <p:nvPr/>
            </p:nvSpPr>
            <p:spPr bwMode="auto">
              <a:xfrm flipV="1">
                <a:off x="7943851" y="3932238"/>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65" name="Line 107">
                <a:extLst>
                  <a:ext uri="{FF2B5EF4-FFF2-40B4-BE49-F238E27FC236}">
                    <a16:creationId xmlns:a16="http://schemas.microsoft.com/office/drawing/2014/main" id="{1DFEB961-CD10-5B2E-267A-CE937561E4CA}"/>
                  </a:ext>
                </a:extLst>
              </p:cNvPr>
              <p:cNvSpPr>
                <a:spLocks noChangeShapeType="1"/>
              </p:cNvSpPr>
              <p:nvPr/>
            </p:nvSpPr>
            <p:spPr bwMode="auto">
              <a:xfrm>
                <a:off x="7893051" y="3986213"/>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66" name="Line 108">
                <a:extLst>
                  <a:ext uri="{FF2B5EF4-FFF2-40B4-BE49-F238E27FC236}">
                    <a16:creationId xmlns:a16="http://schemas.microsoft.com/office/drawing/2014/main" id="{1CC1F767-B482-74F5-6AA0-731F00E72BF3}"/>
                  </a:ext>
                </a:extLst>
              </p:cNvPr>
              <p:cNvSpPr>
                <a:spLocks noChangeShapeType="1"/>
              </p:cNvSpPr>
              <p:nvPr/>
            </p:nvSpPr>
            <p:spPr bwMode="auto">
              <a:xfrm flipV="1">
                <a:off x="7845426" y="390048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67" name="Line 109">
                <a:extLst>
                  <a:ext uri="{FF2B5EF4-FFF2-40B4-BE49-F238E27FC236}">
                    <a16:creationId xmlns:a16="http://schemas.microsoft.com/office/drawing/2014/main" id="{D008CCE5-7A6D-1762-CF33-6684ACF7BB7F}"/>
                  </a:ext>
                </a:extLst>
              </p:cNvPr>
              <p:cNvSpPr>
                <a:spLocks noChangeShapeType="1"/>
              </p:cNvSpPr>
              <p:nvPr/>
            </p:nvSpPr>
            <p:spPr bwMode="auto">
              <a:xfrm>
                <a:off x="7794626" y="3951288"/>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68" name="Line 110">
                <a:extLst>
                  <a:ext uri="{FF2B5EF4-FFF2-40B4-BE49-F238E27FC236}">
                    <a16:creationId xmlns:a16="http://schemas.microsoft.com/office/drawing/2014/main" id="{92F4F28E-915A-69E8-C17B-CD213D734B76}"/>
                  </a:ext>
                </a:extLst>
              </p:cNvPr>
              <p:cNvSpPr>
                <a:spLocks noChangeShapeType="1"/>
              </p:cNvSpPr>
              <p:nvPr/>
            </p:nvSpPr>
            <p:spPr bwMode="auto">
              <a:xfrm flipV="1">
                <a:off x="7781926" y="390048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69" name="Line 111">
                <a:extLst>
                  <a:ext uri="{FF2B5EF4-FFF2-40B4-BE49-F238E27FC236}">
                    <a16:creationId xmlns:a16="http://schemas.microsoft.com/office/drawing/2014/main" id="{C69C54E9-48D6-63A9-B643-663882264A60}"/>
                  </a:ext>
                </a:extLst>
              </p:cNvPr>
              <p:cNvSpPr>
                <a:spLocks noChangeShapeType="1"/>
              </p:cNvSpPr>
              <p:nvPr/>
            </p:nvSpPr>
            <p:spPr bwMode="auto">
              <a:xfrm>
                <a:off x="7727951" y="395128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70" name="Line 112">
                <a:extLst>
                  <a:ext uri="{FF2B5EF4-FFF2-40B4-BE49-F238E27FC236}">
                    <a16:creationId xmlns:a16="http://schemas.microsoft.com/office/drawing/2014/main" id="{139DC0AF-0F3A-771F-6BCF-F1B813C54B6A}"/>
                  </a:ext>
                </a:extLst>
              </p:cNvPr>
              <p:cNvSpPr>
                <a:spLocks noChangeShapeType="1"/>
              </p:cNvSpPr>
              <p:nvPr/>
            </p:nvSpPr>
            <p:spPr bwMode="auto">
              <a:xfrm flipV="1">
                <a:off x="7747001" y="3830638"/>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71" name="Line 113">
                <a:extLst>
                  <a:ext uri="{FF2B5EF4-FFF2-40B4-BE49-F238E27FC236}">
                    <a16:creationId xmlns:a16="http://schemas.microsoft.com/office/drawing/2014/main" id="{3CF62AD0-F646-0584-8E10-79E435B9F9C1}"/>
                  </a:ext>
                </a:extLst>
              </p:cNvPr>
              <p:cNvSpPr>
                <a:spLocks noChangeShapeType="1"/>
              </p:cNvSpPr>
              <p:nvPr/>
            </p:nvSpPr>
            <p:spPr bwMode="auto">
              <a:xfrm>
                <a:off x="7696201" y="3884613"/>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72" name="Line 114">
                <a:extLst>
                  <a:ext uri="{FF2B5EF4-FFF2-40B4-BE49-F238E27FC236}">
                    <a16:creationId xmlns:a16="http://schemas.microsoft.com/office/drawing/2014/main" id="{3F927623-13D8-E5E4-04A0-0B66BC706994}"/>
                  </a:ext>
                </a:extLst>
              </p:cNvPr>
              <p:cNvSpPr>
                <a:spLocks noChangeShapeType="1"/>
              </p:cNvSpPr>
              <p:nvPr/>
            </p:nvSpPr>
            <p:spPr bwMode="auto">
              <a:xfrm flipV="1">
                <a:off x="7632701" y="3798888"/>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73" name="Line 115">
                <a:extLst>
                  <a:ext uri="{FF2B5EF4-FFF2-40B4-BE49-F238E27FC236}">
                    <a16:creationId xmlns:a16="http://schemas.microsoft.com/office/drawing/2014/main" id="{E8075206-2560-AB98-2C22-A9B3BDD57590}"/>
                  </a:ext>
                </a:extLst>
              </p:cNvPr>
              <p:cNvSpPr>
                <a:spLocks noChangeShapeType="1"/>
              </p:cNvSpPr>
              <p:nvPr/>
            </p:nvSpPr>
            <p:spPr bwMode="auto">
              <a:xfrm>
                <a:off x="7580313" y="3852863"/>
                <a:ext cx="106363"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74" name="Line 116">
                <a:extLst>
                  <a:ext uri="{FF2B5EF4-FFF2-40B4-BE49-F238E27FC236}">
                    <a16:creationId xmlns:a16="http://schemas.microsoft.com/office/drawing/2014/main" id="{0D005C47-CD5C-98DC-E959-F836CC274A45}"/>
                  </a:ext>
                </a:extLst>
              </p:cNvPr>
              <p:cNvSpPr>
                <a:spLocks noChangeShapeType="1"/>
              </p:cNvSpPr>
              <p:nvPr/>
            </p:nvSpPr>
            <p:spPr bwMode="auto">
              <a:xfrm flipV="1">
                <a:off x="7577138" y="37417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75" name="Line 117">
                <a:extLst>
                  <a:ext uri="{FF2B5EF4-FFF2-40B4-BE49-F238E27FC236}">
                    <a16:creationId xmlns:a16="http://schemas.microsoft.com/office/drawing/2014/main" id="{DBCCBD3D-BCA6-74C4-833E-BBEF1FBAC120}"/>
                  </a:ext>
                </a:extLst>
              </p:cNvPr>
              <p:cNvSpPr>
                <a:spLocks noChangeShapeType="1"/>
              </p:cNvSpPr>
              <p:nvPr/>
            </p:nvSpPr>
            <p:spPr bwMode="auto">
              <a:xfrm>
                <a:off x="7526338" y="3792538"/>
                <a:ext cx="1031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76" name="Line 118">
                <a:extLst>
                  <a:ext uri="{FF2B5EF4-FFF2-40B4-BE49-F238E27FC236}">
                    <a16:creationId xmlns:a16="http://schemas.microsoft.com/office/drawing/2014/main" id="{25AD9143-9389-6C24-EA35-BA34ED3F7F03}"/>
                  </a:ext>
                </a:extLst>
              </p:cNvPr>
              <p:cNvSpPr>
                <a:spLocks noChangeShapeType="1"/>
              </p:cNvSpPr>
              <p:nvPr/>
            </p:nvSpPr>
            <p:spPr bwMode="auto">
              <a:xfrm flipV="1">
                <a:off x="7526338" y="37417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77" name="Line 119">
                <a:extLst>
                  <a:ext uri="{FF2B5EF4-FFF2-40B4-BE49-F238E27FC236}">
                    <a16:creationId xmlns:a16="http://schemas.microsoft.com/office/drawing/2014/main" id="{14864524-2F27-C9BE-7098-79F54191DF89}"/>
                  </a:ext>
                </a:extLst>
              </p:cNvPr>
              <p:cNvSpPr>
                <a:spLocks noChangeShapeType="1"/>
              </p:cNvSpPr>
              <p:nvPr/>
            </p:nvSpPr>
            <p:spPr bwMode="auto">
              <a:xfrm>
                <a:off x="7472363" y="37925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78" name="Line 120">
                <a:extLst>
                  <a:ext uri="{FF2B5EF4-FFF2-40B4-BE49-F238E27FC236}">
                    <a16:creationId xmlns:a16="http://schemas.microsoft.com/office/drawing/2014/main" id="{98DACF3E-CB32-78EF-DF2E-141AE05F22ED}"/>
                  </a:ext>
                </a:extLst>
              </p:cNvPr>
              <p:cNvSpPr>
                <a:spLocks noChangeShapeType="1"/>
              </p:cNvSpPr>
              <p:nvPr/>
            </p:nvSpPr>
            <p:spPr bwMode="auto">
              <a:xfrm flipV="1">
                <a:off x="7519988" y="37417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79" name="Line 121">
                <a:extLst>
                  <a:ext uri="{FF2B5EF4-FFF2-40B4-BE49-F238E27FC236}">
                    <a16:creationId xmlns:a16="http://schemas.microsoft.com/office/drawing/2014/main" id="{E083198F-8A09-D55B-591B-1AF4B0D8173F}"/>
                  </a:ext>
                </a:extLst>
              </p:cNvPr>
              <p:cNvSpPr>
                <a:spLocks noChangeShapeType="1"/>
              </p:cNvSpPr>
              <p:nvPr/>
            </p:nvSpPr>
            <p:spPr bwMode="auto">
              <a:xfrm>
                <a:off x="7466013" y="37925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80" name="Line 122">
                <a:extLst>
                  <a:ext uri="{FF2B5EF4-FFF2-40B4-BE49-F238E27FC236}">
                    <a16:creationId xmlns:a16="http://schemas.microsoft.com/office/drawing/2014/main" id="{B550BDA3-92C9-2B09-4BB8-6C9828C3ACF2}"/>
                  </a:ext>
                </a:extLst>
              </p:cNvPr>
              <p:cNvSpPr>
                <a:spLocks noChangeShapeType="1"/>
              </p:cNvSpPr>
              <p:nvPr/>
            </p:nvSpPr>
            <p:spPr bwMode="auto">
              <a:xfrm flipV="1">
                <a:off x="7481888" y="37417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81" name="Line 123">
                <a:extLst>
                  <a:ext uri="{FF2B5EF4-FFF2-40B4-BE49-F238E27FC236}">
                    <a16:creationId xmlns:a16="http://schemas.microsoft.com/office/drawing/2014/main" id="{0B4CF1B5-F2C0-DDFF-0547-5DFE51E647F1}"/>
                  </a:ext>
                </a:extLst>
              </p:cNvPr>
              <p:cNvSpPr>
                <a:spLocks noChangeShapeType="1"/>
              </p:cNvSpPr>
              <p:nvPr/>
            </p:nvSpPr>
            <p:spPr bwMode="auto">
              <a:xfrm>
                <a:off x="7431088" y="37925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82" name="Line 124">
                <a:extLst>
                  <a:ext uri="{FF2B5EF4-FFF2-40B4-BE49-F238E27FC236}">
                    <a16:creationId xmlns:a16="http://schemas.microsoft.com/office/drawing/2014/main" id="{9C013D3A-88F3-B09D-BDE4-2525ED347BF8}"/>
                  </a:ext>
                </a:extLst>
              </p:cNvPr>
              <p:cNvSpPr>
                <a:spLocks noChangeShapeType="1"/>
              </p:cNvSpPr>
              <p:nvPr/>
            </p:nvSpPr>
            <p:spPr bwMode="auto">
              <a:xfrm flipV="1">
                <a:off x="7488238" y="37417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83" name="Line 125">
                <a:extLst>
                  <a:ext uri="{FF2B5EF4-FFF2-40B4-BE49-F238E27FC236}">
                    <a16:creationId xmlns:a16="http://schemas.microsoft.com/office/drawing/2014/main" id="{FA2AAF75-CCF0-DFA3-6030-C3757C97490F}"/>
                  </a:ext>
                </a:extLst>
              </p:cNvPr>
              <p:cNvSpPr>
                <a:spLocks noChangeShapeType="1"/>
              </p:cNvSpPr>
              <p:nvPr/>
            </p:nvSpPr>
            <p:spPr bwMode="auto">
              <a:xfrm>
                <a:off x="7437438" y="37925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84" name="Line 126">
                <a:extLst>
                  <a:ext uri="{FF2B5EF4-FFF2-40B4-BE49-F238E27FC236}">
                    <a16:creationId xmlns:a16="http://schemas.microsoft.com/office/drawing/2014/main" id="{0420869A-0DCC-FDAD-E3F2-240B0F3072A5}"/>
                  </a:ext>
                </a:extLst>
              </p:cNvPr>
              <p:cNvSpPr>
                <a:spLocks noChangeShapeType="1"/>
              </p:cNvSpPr>
              <p:nvPr/>
            </p:nvSpPr>
            <p:spPr bwMode="auto">
              <a:xfrm flipV="1">
                <a:off x="7459663" y="37417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85" name="Line 127">
                <a:extLst>
                  <a:ext uri="{FF2B5EF4-FFF2-40B4-BE49-F238E27FC236}">
                    <a16:creationId xmlns:a16="http://schemas.microsoft.com/office/drawing/2014/main" id="{6823FA39-79A5-E96D-42A6-629D16317859}"/>
                  </a:ext>
                </a:extLst>
              </p:cNvPr>
              <p:cNvSpPr>
                <a:spLocks noChangeShapeType="1"/>
              </p:cNvSpPr>
              <p:nvPr/>
            </p:nvSpPr>
            <p:spPr bwMode="auto">
              <a:xfrm>
                <a:off x="7408863" y="37925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86" name="Line 128">
                <a:extLst>
                  <a:ext uri="{FF2B5EF4-FFF2-40B4-BE49-F238E27FC236}">
                    <a16:creationId xmlns:a16="http://schemas.microsoft.com/office/drawing/2014/main" id="{3C5B39CD-09B6-323C-946F-307A2FCC9A29}"/>
                  </a:ext>
                </a:extLst>
              </p:cNvPr>
              <p:cNvSpPr>
                <a:spLocks noChangeShapeType="1"/>
              </p:cNvSpPr>
              <p:nvPr/>
            </p:nvSpPr>
            <p:spPr bwMode="auto">
              <a:xfrm flipV="1">
                <a:off x="7456488" y="37417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87" name="Line 129">
                <a:extLst>
                  <a:ext uri="{FF2B5EF4-FFF2-40B4-BE49-F238E27FC236}">
                    <a16:creationId xmlns:a16="http://schemas.microsoft.com/office/drawing/2014/main" id="{97790481-FBC1-1535-FD72-9E38FF614091}"/>
                  </a:ext>
                </a:extLst>
              </p:cNvPr>
              <p:cNvSpPr>
                <a:spLocks noChangeShapeType="1"/>
              </p:cNvSpPr>
              <p:nvPr/>
            </p:nvSpPr>
            <p:spPr bwMode="auto">
              <a:xfrm>
                <a:off x="7402513" y="37925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88" name="Line 130">
                <a:extLst>
                  <a:ext uri="{FF2B5EF4-FFF2-40B4-BE49-F238E27FC236}">
                    <a16:creationId xmlns:a16="http://schemas.microsoft.com/office/drawing/2014/main" id="{A4B60EF6-26A8-C26E-02B7-785272844C4E}"/>
                  </a:ext>
                </a:extLst>
              </p:cNvPr>
              <p:cNvSpPr>
                <a:spLocks noChangeShapeType="1"/>
              </p:cNvSpPr>
              <p:nvPr/>
            </p:nvSpPr>
            <p:spPr bwMode="auto">
              <a:xfrm flipV="1">
                <a:off x="7437438" y="37417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89" name="Line 131">
                <a:extLst>
                  <a:ext uri="{FF2B5EF4-FFF2-40B4-BE49-F238E27FC236}">
                    <a16:creationId xmlns:a16="http://schemas.microsoft.com/office/drawing/2014/main" id="{03D0CA77-ECEF-5AC1-5A6F-D5F25F366485}"/>
                  </a:ext>
                </a:extLst>
              </p:cNvPr>
              <p:cNvSpPr>
                <a:spLocks noChangeShapeType="1"/>
              </p:cNvSpPr>
              <p:nvPr/>
            </p:nvSpPr>
            <p:spPr bwMode="auto">
              <a:xfrm>
                <a:off x="7386638" y="3792538"/>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90" name="Line 132">
                <a:extLst>
                  <a:ext uri="{FF2B5EF4-FFF2-40B4-BE49-F238E27FC236}">
                    <a16:creationId xmlns:a16="http://schemas.microsoft.com/office/drawing/2014/main" id="{F568ACBF-F997-36C3-CED9-C6969A0FCDE8}"/>
                  </a:ext>
                </a:extLst>
              </p:cNvPr>
              <p:cNvSpPr>
                <a:spLocks noChangeShapeType="1"/>
              </p:cNvSpPr>
              <p:nvPr/>
            </p:nvSpPr>
            <p:spPr bwMode="auto">
              <a:xfrm flipV="1">
                <a:off x="7316788" y="3665538"/>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91" name="Line 133">
                <a:extLst>
                  <a:ext uri="{FF2B5EF4-FFF2-40B4-BE49-F238E27FC236}">
                    <a16:creationId xmlns:a16="http://schemas.microsoft.com/office/drawing/2014/main" id="{61E8C168-61CC-4DB0-0A35-9FB2E0B6FE27}"/>
                  </a:ext>
                </a:extLst>
              </p:cNvPr>
              <p:cNvSpPr>
                <a:spLocks noChangeShapeType="1"/>
              </p:cNvSpPr>
              <p:nvPr/>
            </p:nvSpPr>
            <p:spPr bwMode="auto">
              <a:xfrm>
                <a:off x="7262813" y="37163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92" name="Line 134">
                <a:extLst>
                  <a:ext uri="{FF2B5EF4-FFF2-40B4-BE49-F238E27FC236}">
                    <a16:creationId xmlns:a16="http://schemas.microsoft.com/office/drawing/2014/main" id="{924748A3-615A-9FBE-8F70-38308176ECE3}"/>
                  </a:ext>
                </a:extLst>
              </p:cNvPr>
              <p:cNvSpPr>
                <a:spLocks noChangeShapeType="1"/>
              </p:cNvSpPr>
              <p:nvPr/>
            </p:nvSpPr>
            <p:spPr bwMode="auto">
              <a:xfrm flipV="1">
                <a:off x="7253288" y="3641725"/>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93" name="Line 135">
                <a:extLst>
                  <a:ext uri="{FF2B5EF4-FFF2-40B4-BE49-F238E27FC236}">
                    <a16:creationId xmlns:a16="http://schemas.microsoft.com/office/drawing/2014/main" id="{9F15BDF5-35C4-6CEC-CDAC-80DA28B585CC}"/>
                  </a:ext>
                </a:extLst>
              </p:cNvPr>
              <p:cNvSpPr>
                <a:spLocks noChangeShapeType="1"/>
              </p:cNvSpPr>
              <p:nvPr/>
            </p:nvSpPr>
            <p:spPr bwMode="auto">
              <a:xfrm>
                <a:off x="7202488" y="3694113"/>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94" name="Line 136">
                <a:extLst>
                  <a:ext uri="{FF2B5EF4-FFF2-40B4-BE49-F238E27FC236}">
                    <a16:creationId xmlns:a16="http://schemas.microsoft.com/office/drawing/2014/main" id="{0EF40894-B367-A080-3754-9567C49048DB}"/>
                  </a:ext>
                </a:extLst>
              </p:cNvPr>
              <p:cNvSpPr>
                <a:spLocks noChangeShapeType="1"/>
              </p:cNvSpPr>
              <p:nvPr/>
            </p:nvSpPr>
            <p:spPr bwMode="auto">
              <a:xfrm flipV="1">
                <a:off x="7234238" y="3641725"/>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95" name="Line 137">
                <a:extLst>
                  <a:ext uri="{FF2B5EF4-FFF2-40B4-BE49-F238E27FC236}">
                    <a16:creationId xmlns:a16="http://schemas.microsoft.com/office/drawing/2014/main" id="{E3AF323A-FD60-A44D-F338-BE8B88414EB0}"/>
                  </a:ext>
                </a:extLst>
              </p:cNvPr>
              <p:cNvSpPr>
                <a:spLocks noChangeShapeType="1"/>
              </p:cNvSpPr>
              <p:nvPr/>
            </p:nvSpPr>
            <p:spPr bwMode="auto">
              <a:xfrm>
                <a:off x="7180263" y="3694113"/>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96" name="Line 138">
                <a:extLst>
                  <a:ext uri="{FF2B5EF4-FFF2-40B4-BE49-F238E27FC236}">
                    <a16:creationId xmlns:a16="http://schemas.microsoft.com/office/drawing/2014/main" id="{1A5DEB4A-97F0-08CC-CAC5-AF001CFE4B07}"/>
                  </a:ext>
                </a:extLst>
              </p:cNvPr>
              <p:cNvSpPr>
                <a:spLocks noChangeShapeType="1"/>
              </p:cNvSpPr>
              <p:nvPr/>
            </p:nvSpPr>
            <p:spPr bwMode="auto">
              <a:xfrm flipV="1">
                <a:off x="7183438" y="3641725"/>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97" name="Line 139">
                <a:extLst>
                  <a:ext uri="{FF2B5EF4-FFF2-40B4-BE49-F238E27FC236}">
                    <a16:creationId xmlns:a16="http://schemas.microsoft.com/office/drawing/2014/main" id="{167A0630-93C7-5D11-E835-9E902E20DBF1}"/>
                  </a:ext>
                </a:extLst>
              </p:cNvPr>
              <p:cNvSpPr>
                <a:spLocks noChangeShapeType="1"/>
              </p:cNvSpPr>
              <p:nvPr/>
            </p:nvSpPr>
            <p:spPr bwMode="auto">
              <a:xfrm>
                <a:off x="7132638" y="3694113"/>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98" name="Line 140">
                <a:extLst>
                  <a:ext uri="{FF2B5EF4-FFF2-40B4-BE49-F238E27FC236}">
                    <a16:creationId xmlns:a16="http://schemas.microsoft.com/office/drawing/2014/main" id="{97571F80-F1CF-B87C-A71C-F42AC4CE5925}"/>
                  </a:ext>
                </a:extLst>
              </p:cNvPr>
              <p:cNvSpPr>
                <a:spLocks noChangeShapeType="1"/>
              </p:cNvSpPr>
              <p:nvPr/>
            </p:nvSpPr>
            <p:spPr bwMode="auto">
              <a:xfrm flipV="1">
                <a:off x="7177088" y="3641725"/>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99" name="Line 141">
                <a:extLst>
                  <a:ext uri="{FF2B5EF4-FFF2-40B4-BE49-F238E27FC236}">
                    <a16:creationId xmlns:a16="http://schemas.microsoft.com/office/drawing/2014/main" id="{0FB875C3-A9EB-1EEF-CE28-D017233445A9}"/>
                  </a:ext>
                </a:extLst>
              </p:cNvPr>
              <p:cNvSpPr>
                <a:spLocks noChangeShapeType="1"/>
              </p:cNvSpPr>
              <p:nvPr/>
            </p:nvSpPr>
            <p:spPr bwMode="auto">
              <a:xfrm>
                <a:off x="7126288" y="3694113"/>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00" name="Line 142">
                <a:extLst>
                  <a:ext uri="{FF2B5EF4-FFF2-40B4-BE49-F238E27FC236}">
                    <a16:creationId xmlns:a16="http://schemas.microsoft.com/office/drawing/2014/main" id="{7B92BCFF-2EB4-2AE2-EB03-DFA0A63880A3}"/>
                  </a:ext>
                </a:extLst>
              </p:cNvPr>
              <p:cNvSpPr>
                <a:spLocks noChangeShapeType="1"/>
              </p:cNvSpPr>
              <p:nvPr/>
            </p:nvSpPr>
            <p:spPr bwMode="auto">
              <a:xfrm flipV="1">
                <a:off x="7119938" y="3641725"/>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01" name="Line 143">
                <a:extLst>
                  <a:ext uri="{FF2B5EF4-FFF2-40B4-BE49-F238E27FC236}">
                    <a16:creationId xmlns:a16="http://schemas.microsoft.com/office/drawing/2014/main" id="{B60FFF61-3F83-EE56-827F-01201D4AFC89}"/>
                  </a:ext>
                </a:extLst>
              </p:cNvPr>
              <p:cNvSpPr>
                <a:spLocks noChangeShapeType="1"/>
              </p:cNvSpPr>
              <p:nvPr/>
            </p:nvSpPr>
            <p:spPr bwMode="auto">
              <a:xfrm>
                <a:off x="7065963" y="3694113"/>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02" name="Line 144">
                <a:extLst>
                  <a:ext uri="{FF2B5EF4-FFF2-40B4-BE49-F238E27FC236}">
                    <a16:creationId xmlns:a16="http://schemas.microsoft.com/office/drawing/2014/main" id="{15FA517E-5687-3D82-343D-80EEF2C4C1A8}"/>
                  </a:ext>
                </a:extLst>
              </p:cNvPr>
              <p:cNvSpPr>
                <a:spLocks noChangeShapeType="1"/>
              </p:cNvSpPr>
              <p:nvPr/>
            </p:nvSpPr>
            <p:spPr bwMode="auto">
              <a:xfrm flipV="1">
                <a:off x="7062788" y="3641725"/>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03" name="Line 145">
                <a:extLst>
                  <a:ext uri="{FF2B5EF4-FFF2-40B4-BE49-F238E27FC236}">
                    <a16:creationId xmlns:a16="http://schemas.microsoft.com/office/drawing/2014/main" id="{7EA12FC1-A814-42B2-C3AB-4E228062302E}"/>
                  </a:ext>
                </a:extLst>
              </p:cNvPr>
              <p:cNvSpPr>
                <a:spLocks noChangeShapeType="1"/>
              </p:cNvSpPr>
              <p:nvPr/>
            </p:nvSpPr>
            <p:spPr bwMode="auto">
              <a:xfrm>
                <a:off x="7008813" y="3694113"/>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04" name="Line 146">
                <a:extLst>
                  <a:ext uri="{FF2B5EF4-FFF2-40B4-BE49-F238E27FC236}">
                    <a16:creationId xmlns:a16="http://schemas.microsoft.com/office/drawing/2014/main" id="{0A725146-63C3-AA4A-6F54-53D94B2C3CF8}"/>
                  </a:ext>
                </a:extLst>
              </p:cNvPr>
              <p:cNvSpPr>
                <a:spLocks noChangeShapeType="1"/>
              </p:cNvSpPr>
              <p:nvPr/>
            </p:nvSpPr>
            <p:spPr bwMode="auto">
              <a:xfrm flipV="1">
                <a:off x="6967538" y="3622675"/>
                <a:ext cx="0" cy="10318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05" name="Line 147">
                <a:extLst>
                  <a:ext uri="{FF2B5EF4-FFF2-40B4-BE49-F238E27FC236}">
                    <a16:creationId xmlns:a16="http://schemas.microsoft.com/office/drawing/2014/main" id="{A4BF728A-0374-1DE9-E53C-E331172A9FE0}"/>
                  </a:ext>
                </a:extLst>
              </p:cNvPr>
              <p:cNvSpPr>
                <a:spLocks noChangeShapeType="1"/>
              </p:cNvSpPr>
              <p:nvPr/>
            </p:nvSpPr>
            <p:spPr bwMode="auto">
              <a:xfrm>
                <a:off x="6916738" y="3675063"/>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06" name="Line 148">
                <a:extLst>
                  <a:ext uri="{FF2B5EF4-FFF2-40B4-BE49-F238E27FC236}">
                    <a16:creationId xmlns:a16="http://schemas.microsoft.com/office/drawing/2014/main" id="{CE9F7B09-0D26-A13E-AEE5-C7704A49139B}"/>
                  </a:ext>
                </a:extLst>
              </p:cNvPr>
              <p:cNvSpPr>
                <a:spLocks noChangeShapeType="1"/>
              </p:cNvSpPr>
              <p:nvPr/>
            </p:nvSpPr>
            <p:spPr bwMode="auto">
              <a:xfrm flipV="1">
                <a:off x="6916738" y="3559175"/>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07" name="Line 149">
                <a:extLst>
                  <a:ext uri="{FF2B5EF4-FFF2-40B4-BE49-F238E27FC236}">
                    <a16:creationId xmlns:a16="http://schemas.microsoft.com/office/drawing/2014/main" id="{0ADFC7B2-FD5C-B551-9531-B9A4B4385FE8}"/>
                  </a:ext>
                </a:extLst>
              </p:cNvPr>
              <p:cNvSpPr>
                <a:spLocks noChangeShapeType="1"/>
              </p:cNvSpPr>
              <p:nvPr/>
            </p:nvSpPr>
            <p:spPr bwMode="auto">
              <a:xfrm>
                <a:off x="6865938" y="3613150"/>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08" name="Line 150">
                <a:extLst>
                  <a:ext uri="{FF2B5EF4-FFF2-40B4-BE49-F238E27FC236}">
                    <a16:creationId xmlns:a16="http://schemas.microsoft.com/office/drawing/2014/main" id="{503A6728-64AF-2C0B-9C14-6D5F96E0D83F}"/>
                  </a:ext>
                </a:extLst>
              </p:cNvPr>
              <p:cNvSpPr>
                <a:spLocks noChangeShapeType="1"/>
              </p:cNvSpPr>
              <p:nvPr/>
            </p:nvSpPr>
            <p:spPr bwMode="auto">
              <a:xfrm flipV="1">
                <a:off x="6875463" y="352107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09" name="Line 151">
                <a:extLst>
                  <a:ext uri="{FF2B5EF4-FFF2-40B4-BE49-F238E27FC236}">
                    <a16:creationId xmlns:a16="http://schemas.microsoft.com/office/drawing/2014/main" id="{429574C8-9BAD-66B6-94BC-1E5F7BDBD137}"/>
                  </a:ext>
                </a:extLst>
              </p:cNvPr>
              <p:cNvSpPr>
                <a:spLocks noChangeShapeType="1"/>
              </p:cNvSpPr>
              <p:nvPr/>
            </p:nvSpPr>
            <p:spPr bwMode="auto">
              <a:xfrm>
                <a:off x="6821488" y="357505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10" name="Line 152">
                <a:extLst>
                  <a:ext uri="{FF2B5EF4-FFF2-40B4-BE49-F238E27FC236}">
                    <a16:creationId xmlns:a16="http://schemas.microsoft.com/office/drawing/2014/main" id="{E8F5903A-A157-11DB-E985-A7D7E96BB028}"/>
                  </a:ext>
                </a:extLst>
              </p:cNvPr>
              <p:cNvSpPr>
                <a:spLocks noChangeShapeType="1"/>
              </p:cNvSpPr>
              <p:nvPr/>
            </p:nvSpPr>
            <p:spPr bwMode="auto">
              <a:xfrm flipV="1">
                <a:off x="6834188" y="35020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11" name="Line 153">
                <a:extLst>
                  <a:ext uri="{FF2B5EF4-FFF2-40B4-BE49-F238E27FC236}">
                    <a16:creationId xmlns:a16="http://schemas.microsoft.com/office/drawing/2014/main" id="{962F48DD-8735-96F9-1F94-1323BDD81F2E}"/>
                  </a:ext>
                </a:extLst>
              </p:cNvPr>
              <p:cNvSpPr>
                <a:spLocks noChangeShapeType="1"/>
              </p:cNvSpPr>
              <p:nvPr/>
            </p:nvSpPr>
            <p:spPr bwMode="auto">
              <a:xfrm>
                <a:off x="6780213" y="355600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12" name="Line 154">
                <a:extLst>
                  <a:ext uri="{FF2B5EF4-FFF2-40B4-BE49-F238E27FC236}">
                    <a16:creationId xmlns:a16="http://schemas.microsoft.com/office/drawing/2014/main" id="{C5FE3FC2-30CC-5FFB-C55C-4D13D13318CA}"/>
                  </a:ext>
                </a:extLst>
              </p:cNvPr>
              <p:cNvSpPr>
                <a:spLocks noChangeShapeType="1"/>
              </p:cNvSpPr>
              <p:nvPr/>
            </p:nvSpPr>
            <p:spPr bwMode="auto">
              <a:xfrm flipV="1">
                <a:off x="6792913" y="35020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13" name="Line 155">
                <a:extLst>
                  <a:ext uri="{FF2B5EF4-FFF2-40B4-BE49-F238E27FC236}">
                    <a16:creationId xmlns:a16="http://schemas.microsoft.com/office/drawing/2014/main" id="{8865B03D-65A0-32F8-FD3D-351F1AEDE4C6}"/>
                  </a:ext>
                </a:extLst>
              </p:cNvPr>
              <p:cNvSpPr>
                <a:spLocks noChangeShapeType="1"/>
              </p:cNvSpPr>
              <p:nvPr/>
            </p:nvSpPr>
            <p:spPr bwMode="auto">
              <a:xfrm>
                <a:off x="6742113" y="3556000"/>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14" name="Line 156">
                <a:extLst>
                  <a:ext uri="{FF2B5EF4-FFF2-40B4-BE49-F238E27FC236}">
                    <a16:creationId xmlns:a16="http://schemas.microsoft.com/office/drawing/2014/main" id="{D8B25619-2E8D-EB3A-E4FC-09E2480BA4C1}"/>
                  </a:ext>
                </a:extLst>
              </p:cNvPr>
              <p:cNvSpPr>
                <a:spLocks noChangeShapeType="1"/>
              </p:cNvSpPr>
              <p:nvPr/>
            </p:nvSpPr>
            <p:spPr bwMode="auto">
              <a:xfrm flipV="1">
                <a:off x="6786563" y="35020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15" name="Line 157">
                <a:extLst>
                  <a:ext uri="{FF2B5EF4-FFF2-40B4-BE49-F238E27FC236}">
                    <a16:creationId xmlns:a16="http://schemas.microsoft.com/office/drawing/2014/main" id="{E29AEB88-987A-C9BB-8669-B535302CBC9C}"/>
                  </a:ext>
                </a:extLst>
              </p:cNvPr>
              <p:cNvSpPr>
                <a:spLocks noChangeShapeType="1"/>
              </p:cNvSpPr>
              <p:nvPr/>
            </p:nvSpPr>
            <p:spPr bwMode="auto">
              <a:xfrm>
                <a:off x="6735763" y="355600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16" name="Line 158">
                <a:extLst>
                  <a:ext uri="{FF2B5EF4-FFF2-40B4-BE49-F238E27FC236}">
                    <a16:creationId xmlns:a16="http://schemas.microsoft.com/office/drawing/2014/main" id="{E960C5AB-CA04-A38B-2EB1-B5CFF72C1EE8}"/>
                  </a:ext>
                </a:extLst>
              </p:cNvPr>
              <p:cNvSpPr>
                <a:spLocks noChangeShapeType="1"/>
              </p:cNvSpPr>
              <p:nvPr/>
            </p:nvSpPr>
            <p:spPr bwMode="auto">
              <a:xfrm flipV="1">
                <a:off x="6770688" y="35020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17" name="Line 159">
                <a:extLst>
                  <a:ext uri="{FF2B5EF4-FFF2-40B4-BE49-F238E27FC236}">
                    <a16:creationId xmlns:a16="http://schemas.microsoft.com/office/drawing/2014/main" id="{EA07AA0A-3CB1-F3CE-81DA-297D68991E79}"/>
                  </a:ext>
                </a:extLst>
              </p:cNvPr>
              <p:cNvSpPr>
                <a:spLocks noChangeShapeType="1"/>
              </p:cNvSpPr>
              <p:nvPr/>
            </p:nvSpPr>
            <p:spPr bwMode="auto">
              <a:xfrm>
                <a:off x="6716713" y="355600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18" name="Line 160">
                <a:extLst>
                  <a:ext uri="{FF2B5EF4-FFF2-40B4-BE49-F238E27FC236}">
                    <a16:creationId xmlns:a16="http://schemas.microsoft.com/office/drawing/2014/main" id="{290887CC-E09F-528E-D84E-B8855DD94470}"/>
                  </a:ext>
                </a:extLst>
              </p:cNvPr>
              <p:cNvSpPr>
                <a:spLocks noChangeShapeType="1"/>
              </p:cNvSpPr>
              <p:nvPr/>
            </p:nvSpPr>
            <p:spPr bwMode="auto">
              <a:xfrm flipV="1">
                <a:off x="6716713" y="346710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19" name="Line 161">
                <a:extLst>
                  <a:ext uri="{FF2B5EF4-FFF2-40B4-BE49-F238E27FC236}">
                    <a16:creationId xmlns:a16="http://schemas.microsoft.com/office/drawing/2014/main" id="{5900D545-AFF6-1843-9459-CFB6C3A48B3E}"/>
                  </a:ext>
                </a:extLst>
              </p:cNvPr>
              <p:cNvSpPr>
                <a:spLocks noChangeShapeType="1"/>
              </p:cNvSpPr>
              <p:nvPr/>
            </p:nvSpPr>
            <p:spPr bwMode="auto">
              <a:xfrm>
                <a:off x="6665913" y="352107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20" name="Line 162">
                <a:extLst>
                  <a:ext uri="{FF2B5EF4-FFF2-40B4-BE49-F238E27FC236}">
                    <a16:creationId xmlns:a16="http://schemas.microsoft.com/office/drawing/2014/main" id="{57DFDF99-450C-1421-F897-55B4294CE4EA}"/>
                  </a:ext>
                </a:extLst>
              </p:cNvPr>
              <p:cNvSpPr>
                <a:spLocks noChangeShapeType="1"/>
              </p:cNvSpPr>
              <p:nvPr/>
            </p:nvSpPr>
            <p:spPr bwMode="auto">
              <a:xfrm flipV="1">
                <a:off x="6665913" y="33845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21" name="Line 163">
                <a:extLst>
                  <a:ext uri="{FF2B5EF4-FFF2-40B4-BE49-F238E27FC236}">
                    <a16:creationId xmlns:a16="http://schemas.microsoft.com/office/drawing/2014/main" id="{F50AF10E-064A-DE23-7C80-313987DB6856}"/>
                  </a:ext>
                </a:extLst>
              </p:cNvPr>
              <p:cNvSpPr>
                <a:spLocks noChangeShapeType="1"/>
              </p:cNvSpPr>
              <p:nvPr/>
            </p:nvSpPr>
            <p:spPr bwMode="auto">
              <a:xfrm>
                <a:off x="6611938" y="343535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22" name="Line 164">
                <a:extLst>
                  <a:ext uri="{FF2B5EF4-FFF2-40B4-BE49-F238E27FC236}">
                    <a16:creationId xmlns:a16="http://schemas.microsoft.com/office/drawing/2014/main" id="{5C4BDEDF-2F58-D521-5CC9-BE5B223B10D5}"/>
                  </a:ext>
                </a:extLst>
              </p:cNvPr>
              <p:cNvSpPr>
                <a:spLocks noChangeShapeType="1"/>
              </p:cNvSpPr>
              <p:nvPr/>
            </p:nvSpPr>
            <p:spPr bwMode="auto">
              <a:xfrm flipV="1">
                <a:off x="6656388" y="33845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23" name="Line 165">
                <a:extLst>
                  <a:ext uri="{FF2B5EF4-FFF2-40B4-BE49-F238E27FC236}">
                    <a16:creationId xmlns:a16="http://schemas.microsoft.com/office/drawing/2014/main" id="{4EBE3B51-C5F0-FAAD-3CD2-3B5E46ED033C}"/>
                  </a:ext>
                </a:extLst>
              </p:cNvPr>
              <p:cNvSpPr>
                <a:spLocks noChangeShapeType="1"/>
              </p:cNvSpPr>
              <p:nvPr/>
            </p:nvSpPr>
            <p:spPr bwMode="auto">
              <a:xfrm>
                <a:off x="6605588" y="3435350"/>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24" name="Line 166">
                <a:extLst>
                  <a:ext uri="{FF2B5EF4-FFF2-40B4-BE49-F238E27FC236}">
                    <a16:creationId xmlns:a16="http://schemas.microsoft.com/office/drawing/2014/main" id="{942BB956-F64B-2A82-BAE2-65B83B54D468}"/>
                  </a:ext>
                </a:extLst>
              </p:cNvPr>
              <p:cNvSpPr>
                <a:spLocks noChangeShapeType="1"/>
              </p:cNvSpPr>
              <p:nvPr/>
            </p:nvSpPr>
            <p:spPr bwMode="auto">
              <a:xfrm flipV="1">
                <a:off x="6615113" y="33845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25" name="Line 167">
                <a:extLst>
                  <a:ext uri="{FF2B5EF4-FFF2-40B4-BE49-F238E27FC236}">
                    <a16:creationId xmlns:a16="http://schemas.microsoft.com/office/drawing/2014/main" id="{A066EBF4-A4B1-8A92-81E1-179C9D90932F}"/>
                  </a:ext>
                </a:extLst>
              </p:cNvPr>
              <p:cNvSpPr>
                <a:spLocks noChangeShapeType="1"/>
              </p:cNvSpPr>
              <p:nvPr/>
            </p:nvSpPr>
            <p:spPr bwMode="auto">
              <a:xfrm>
                <a:off x="6559551" y="3435350"/>
                <a:ext cx="106363"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26" name="Line 168">
                <a:extLst>
                  <a:ext uri="{FF2B5EF4-FFF2-40B4-BE49-F238E27FC236}">
                    <a16:creationId xmlns:a16="http://schemas.microsoft.com/office/drawing/2014/main" id="{9F04CBA3-A2B2-F2E2-782E-CC1F73D2A7DB}"/>
                  </a:ext>
                </a:extLst>
              </p:cNvPr>
              <p:cNvSpPr>
                <a:spLocks noChangeShapeType="1"/>
              </p:cNvSpPr>
              <p:nvPr/>
            </p:nvSpPr>
            <p:spPr bwMode="auto">
              <a:xfrm flipV="1">
                <a:off x="6608763" y="33845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27" name="Line 169">
                <a:extLst>
                  <a:ext uri="{FF2B5EF4-FFF2-40B4-BE49-F238E27FC236}">
                    <a16:creationId xmlns:a16="http://schemas.microsoft.com/office/drawing/2014/main" id="{1E7BB5EE-70BF-EA83-4A6E-C57ECFF04712}"/>
                  </a:ext>
                </a:extLst>
              </p:cNvPr>
              <p:cNvSpPr>
                <a:spLocks noChangeShapeType="1"/>
              </p:cNvSpPr>
              <p:nvPr/>
            </p:nvSpPr>
            <p:spPr bwMode="auto">
              <a:xfrm>
                <a:off x="6556376" y="3435350"/>
                <a:ext cx="1031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28" name="Line 170">
                <a:extLst>
                  <a:ext uri="{FF2B5EF4-FFF2-40B4-BE49-F238E27FC236}">
                    <a16:creationId xmlns:a16="http://schemas.microsoft.com/office/drawing/2014/main" id="{2DFA0CFC-B137-54BB-50E7-0FC2037FFEE7}"/>
                  </a:ext>
                </a:extLst>
              </p:cNvPr>
              <p:cNvSpPr>
                <a:spLocks noChangeShapeType="1"/>
              </p:cNvSpPr>
              <p:nvPr/>
            </p:nvSpPr>
            <p:spPr bwMode="auto">
              <a:xfrm flipV="1">
                <a:off x="6589713" y="33845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29" name="Line 171">
                <a:extLst>
                  <a:ext uri="{FF2B5EF4-FFF2-40B4-BE49-F238E27FC236}">
                    <a16:creationId xmlns:a16="http://schemas.microsoft.com/office/drawing/2014/main" id="{C5802436-78A8-0FCF-04C1-6C1F050B6F4E}"/>
                  </a:ext>
                </a:extLst>
              </p:cNvPr>
              <p:cNvSpPr>
                <a:spLocks noChangeShapeType="1"/>
              </p:cNvSpPr>
              <p:nvPr/>
            </p:nvSpPr>
            <p:spPr bwMode="auto">
              <a:xfrm>
                <a:off x="6534151" y="3435350"/>
                <a:ext cx="106363"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30" name="Line 172">
                <a:extLst>
                  <a:ext uri="{FF2B5EF4-FFF2-40B4-BE49-F238E27FC236}">
                    <a16:creationId xmlns:a16="http://schemas.microsoft.com/office/drawing/2014/main" id="{B709D5C3-C29D-A2CB-8A96-2EE7E40191E5}"/>
                  </a:ext>
                </a:extLst>
              </p:cNvPr>
              <p:cNvSpPr>
                <a:spLocks noChangeShapeType="1"/>
              </p:cNvSpPr>
              <p:nvPr/>
            </p:nvSpPr>
            <p:spPr bwMode="auto">
              <a:xfrm flipV="1">
                <a:off x="6562726" y="33845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31" name="Line 173">
                <a:extLst>
                  <a:ext uri="{FF2B5EF4-FFF2-40B4-BE49-F238E27FC236}">
                    <a16:creationId xmlns:a16="http://schemas.microsoft.com/office/drawing/2014/main" id="{6DDCC254-2913-D96A-03B7-B1FFFB5DFCC7}"/>
                  </a:ext>
                </a:extLst>
              </p:cNvPr>
              <p:cNvSpPr>
                <a:spLocks noChangeShapeType="1"/>
              </p:cNvSpPr>
              <p:nvPr/>
            </p:nvSpPr>
            <p:spPr bwMode="auto">
              <a:xfrm>
                <a:off x="6511926" y="3435350"/>
                <a:ext cx="1031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32" name="Line 174">
                <a:extLst>
                  <a:ext uri="{FF2B5EF4-FFF2-40B4-BE49-F238E27FC236}">
                    <a16:creationId xmlns:a16="http://schemas.microsoft.com/office/drawing/2014/main" id="{B663501C-C6E3-E9A4-E5E1-6E0BA8D12770}"/>
                  </a:ext>
                </a:extLst>
              </p:cNvPr>
              <p:cNvSpPr>
                <a:spLocks noChangeShapeType="1"/>
              </p:cNvSpPr>
              <p:nvPr/>
            </p:nvSpPr>
            <p:spPr bwMode="auto">
              <a:xfrm flipV="1">
                <a:off x="6530976" y="336867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33" name="Line 175">
                <a:extLst>
                  <a:ext uri="{FF2B5EF4-FFF2-40B4-BE49-F238E27FC236}">
                    <a16:creationId xmlns:a16="http://schemas.microsoft.com/office/drawing/2014/main" id="{4982C94B-2442-A60D-FAC7-125B991DDF72}"/>
                  </a:ext>
                </a:extLst>
              </p:cNvPr>
              <p:cNvSpPr>
                <a:spLocks noChangeShapeType="1"/>
              </p:cNvSpPr>
              <p:nvPr/>
            </p:nvSpPr>
            <p:spPr bwMode="auto">
              <a:xfrm>
                <a:off x="6480176" y="3419475"/>
                <a:ext cx="106363"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34" name="Line 176">
                <a:extLst>
                  <a:ext uri="{FF2B5EF4-FFF2-40B4-BE49-F238E27FC236}">
                    <a16:creationId xmlns:a16="http://schemas.microsoft.com/office/drawing/2014/main" id="{9185A19C-3C0C-28A5-67ED-99A2783706DB}"/>
                  </a:ext>
                </a:extLst>
              </p:cNvPr>
              <p:cNvSpPr>
                <a:spLocks noChangeShapeType="1"/>
              </p:cNvSpPr>
              <p:nvPr/>
            </p:nvSpPr>
            <p:spPr bwMode="auto">
              <a:xfrm flipV="1">
                <a:off x="6489701" y="336867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35" name="Line 177">
                <a:extLst>
                  <a:ext uri="{FF2B5EF4-FFF2-40B4-BE49-F238E27FC236}">
                    <a16:creationId xmlns:a16="http://schemas.microsoft.com/office/drawing/2014/main" id="{3D5F057D-DEC9-81A6-DEA2-BD78CC121EDA}"/>
                  </a:ext>
                </a:extLst>
              </p:cNvPr>
              <p:cNvSpPr>
                <a:spLocks noChangeShapeType="1"/>
              </p:cNvSpPr>
              <p:nvPr/>
            </p:nvSpPr>
            <p:spPr bwMode="auto">
              <a:xfrm>
                <a:off x="6438901" y="341947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36" name="Line 178">
                <a:extLst>
                  <a:ext uri="{FF2B5EF4-FFF2-40B4-BE49-F238E27FC236}">
                    <a16:creationId xmlns:a16="http://schemas.microsoft.com/office/drawing/2014/main" id="{1DE79A86-6E88-D5D8-DAE2-CAC113E06469}"/>
                  </a:ext>
                </a:extLst>
              </p:cNvPr>
              <p:cNvSpPr>
                <a:spLocks noChangeShapeType="1"/>
              </p:cNvSpPr>
              <p:nvPr/>
            </p:nvSpPr>
            <p:spPr bwMode="auto">
              <a:xfrm flipV="1">
                <a:off x="6394451" y="335280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37" name="Line 179">
                <a:extLst>
                  <a:ext uri="{FF2B5EF4-FFF2-40B4-BE49-F238E27FC236}">
                    <a16:creationId xmlns:a16="http://schemas.microsoft.com/office/drawing/2014/main" id="{407BFAAB-E7CE-6B6E-0A05-415E5D0BD22C}"/>
                  </a:ext>
                </a:extLst>
              </p:cNvPr>
              <p:cNvSpPr>
                <a:spLocks noChangeShapeType="1"/>
              </p:cNvSpPr>
              <p:nvPr/>
            </p:nvSpPr>
            <p:spPr bwMode="auto">
              <a:xfrm>
                <a:off x="6343651" y="340360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38" name="Line 180">
                <a:extLst>
                  <a:ext uri="{FF2B5EF4-FFF2-40B4-BE49-F238E27FC236}">
                    <a16:creationId xmlns:a16="http://schemas.microsoft.com/office/drawing/2014/main" id="{323C4614-F222-7379-C0C8-869C586065C4}"/>
                  </a:ext>
                </a:extLst>
              </p:cNvPr>
              <p:cNvSpPr>
                <a:spLocks noChangeShapeType="1"/>
              </p:cNvSpPr>
              <p:nvPr/>
            </p:nvSpPr>
            <p:spPr bwMode="auto">
              <a:xfrm flipV="1">
                <a:off x="6419851" y="335280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39" name="Line 181">
                <a:extLst>
                  <a:ext uri="{FF2B5EF4-FFF2-40B4-BE49-F238E27FC236}">
                    <a16:creationId xmlns:a16="http://schemas.microsoft.com/office/drawing/2014/main" id="{8318E3DA-97DE-0F9D-98E0-44298DA556B8}"/>
                  </a:ext>
                </a:extLst>
              </p:cNvPr>
              <p:cNvSpPr>
                <a:spLocks noChangeShapeType="1"/>
              </p:cNvSpPr>
              <p:nvPr/>
            </p:nvSpPr>
            <p:spPr bwMode="auto">
              <a:xfrm>
                <a:off x="6369051" y="3403600"/>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40" name="Line 182">
                <a:extLst>
                  <a:ext uri="{FF2B5EF4-FFF2-40B4-BE49-F238E27FC236}">
                    <a16:creationId xmlns:a16="http://schemas.microsoft.com/office/drawing/2014/main" id="{CBA4977C-782B-5B61-6A5E-6DC12894A913}"/>
                  </a:ext>
                </a:extLst>
              </p:cNvPr>
              <p:cNvSpPr>
                <a:spLocks noChangeShapeType="1"/>
              </p:cNvSpPr>
              <p:nvPr/>
            </p:nvSpPr>
            <p:spPr bwMode="auto">
              <a:xfrm flipV="1">
                <a:off x="6429376" y="335280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41" name="Line 183">
                <a:extLst>
                  <a:ext uri="{FF2B5EF4-FFF2-40B4-BE49-F238E27FC236}">
                    <a16:creationId xmlns:a16="http://schemas.microsoft.com/office/drawing/2014/main" id="{6E141567-E8D6-7AE4-B4C3-C1E5675F4059}"/>
                  </a:ext>
                </a:extLst>
              </p:cNvPr>
              <p:cNvSpPr>
                <a:spLocks noChangeShapeType="1"/>
              </p:cNvSpPr>
              <p:nvPr/>
            </p:nvSpPr>
            <p:spPr bwMode="auto">
              <a:xfrm>
                <a:off x="6378576" y="340360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42" name="Line 184">
                <a:extLst>
                  <a:ext uri="{FF2B5EF4-FFF2-40B4-BE49-F238E27FC236}">
                    <a16:creationId xmlns:a16="http://schemas.microsoft.com/office/drawing/2014/main" id="{EEB57C71-C318-AFF5-97F9-91D9EC75A833}"/>
                  </a:ext>
                </a:extLst>
              </p:cNvPr>
              <p:cNvSpPr>
                <a:spLocks noChangeShapeType="1"/>
              </p:cNvSpPr>
              <p:nvPr/>
            </p:nvSpPr>
            <p:spPr bwMode="auto">
              <a:xfrm flipV="1">
                <a:off x="6296026" y="33083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43" name="Line 185">
                <a:extLst>
                  <a:ext uri="{FF2B5EF4-FFF2-40B4-BE49-F238E27FC236}">
                    <a16:creationId xmlns:a16="http://schemas.microsoft.com/office/drawing/2014/main" id="{0D8FB5B8-7FF8-1743-D01D-4F4F60FFE46B}"/>
                  </a:ext>
                </a:extLst>
              </p:cNvPr>
              <p:cNvSpPr>
                <a:spLocks noChangeShapeType="1"/>
              </p:cNvSpPr>
              <p:nvPr/>
            </p:nvSpPr>
            <p:spPr bwMode="auto">
              <a:xfrm>
                <a:off x="6245226" y="3359150"/>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44" name="Line 186">
                <a:extLst>
                  <a:ext uri="{FF2B5EF4-FFF2-40B4-BE49-F238E27FC236}">
                    <a16:creationId xmlns:a16="http://schemas.microsoft.com/office/drawing/2014/main" id="{73D8615D-662C-90CC-14CD-98E4E692BF70}"/>
                  </a:ext>
                </a:extLst>
              </p:cNvPr>
              <p:cNvSpPr>
                <a:spLocks noChangeShapeType="1"/>
              </p:cNvSpPr>
              <p:nvPr/>
            </p:nvSpPr>
            <p:spPr bwMode="auto">
              <a:xfrm flipV="1">
                <a:off x="6276976" y="33083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45" name="Line 187">
                <a:extLst>
                  <a:ext uri="{FF2B5EF4-FFF2-40B4-BE49-F238E27FC236}">
                    <a16:creationId xmlns:a16="http://schemas.microsoft.com/office/drawing/2014/main" id="{F3FA81AE-6E7F-8077-2A09-BE9D215B9002}"/>
                  </a:ext>
                </a:extLst>
              </p:cNvPr>
              <p:cNvSpPr>
                <a:spLocks noChangeShapeType="1"/>
              </p:cNvSpPr>
              <p:nvPr/>
            </p:nvSpPr>
            <p:spPr bwMode="auto">
              <a:xfrm>
                <a:off x="6226176" y="335915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46" name="Line 188">
                <a:extLst>
                  <a:ext uri="{FF2B5EF4-FFF2-40B4-BE49-F238E27FC236}">
                    <a16:creationId xmlns:a16="http://schemas.microsoft.com/office/drawing/2014/main" id="{8167D448-CC25-3D79-4244-6239182FDEF7}"/>
                  </a:ext>
                </a:extLst>
              </p:cNvPr>
              <p:cNvSpPr>
                <a:spLocks noChangeShapeType="1"/>
              </p:cNvSpPr>
              <p:nvPr/>
            </p:nvSpPr>
            <p:spPr bwMode="auto">
              <a:xfrm flipV="1">
                <a:off x="6200776" y="32956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47" name="Line 189">
                <a:extLst>
                  <a:ext uri="{FF2B5EF4-FFF2-40B4-BE49-F238E27FC236}">
                    <a16:creationId xmlns:a16="http://schemas.microsoft.com/office/drawing/2014/main" id="{5D3EDA86-BB87-57B4-52AD-8951DBCC9E2B}"/>
                  </a:ext>
                </a:extLst>
              </p:cNvPr>
              <p:cNvSpPr>
                <a:spLocks noChangeShapeType="1"/>
              </p:cNvSpPr>
              <p:nvPr/>
            </p:nvSpPr>
            <p:spPr bwMode="auto">
              <a:xfrm>
                <a:off x="6149976" y="3346450"/>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48" name="Line 190">
                <a:extLst>
                  <a:ext uri="{FF2B5EF4-FFF2-40B4-BE49-F238E27FC236}">
                    <a16:creationId xmlns:a16="http://schemas.microsoft.com/office/drawing/2014/main" id="{C03A024E-89DD-54DF-9FF7-6C5DE72BCB68}"/>
                  </a:ext>
                </a:extLst>
              </p:cNvPr>
              <p:cNvSpPr>
                <a:spLocks noChangeShapeType="1"/>
              </p:cNvSpPr>
              <p:nvPr/>
            </p:nvSpPr>
            <p:spPr bwMode="auto">
              <a:xfrm flipV="1">
                <a:off x="6216651" y="32956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49" name="Line 191">
                <a:extLst>
                  <a:ext uri="{FF2B5EF4-FFF2-40B4-BE49-F238E27FC236}">
                    <a16:creationId xmlns:a16="http://schemas.microsoft.com/office/drawing/2014/main" id="{5CDE64A0-122D-5B4A-47F9-2DBA5D67660E}"/>
                  </a:ext>
                </a:extLst>
              </p:cNvPr>
              <p:cNvSpPr>
                <a:spLocks noChangeShapeType="1"/>
              </p:cNvSpPr>
              <p:nvPr/>
            </p:nvSpPr>
            <p:spPr bwMode="auto">
              <a:xfrm>
                <a:off x="6165851" y="3346450"/>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50" name="Line 192">
                <a:extLst>
                  <a:ext uri="{FF2B5EF4-FFF2-40B4-BE49-F238E27FC236}">
                    <a16:creationId xmlns:a16="http://schemas.microsoft.com/office/drawing/2014/main" id="{783BDC45-360E-990B-1FA3-5180B4B9DCB1}"/>
                  </a:ext>
                </a:extLst>
              </p:cNvPr>
              <p:cNvSpPr>
                <a:spLocks noChangeShapeType="1"/>
              </p:cNvSpPr>
              <p:nvPr/>
            </p:nvSpPr>
            <p:spPr bwMode="auto">
              <a:xfrm flipV="1">
                <a:off x="6223001" y="32956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51" name="Line 193">
                <a:extLst>
                  <a:ext uri="{FF2B5EF4-FFF2-40B4-BE49-F238E27FC236}">
                    <a16:creationId xmlns:a16="http://schemas.microsoft.com/office/drawing/2014/main" id="{83C66B80-8E80-82E0-25EC-A028D61C43B7}"/>
                  </a:ext>
                </a:extLst>
              </p:cNvPr>
              <p:cNvSpPr>
                <a:spLocks noChangeShapeType="1"/>
              </p:cNvSpPr>
              <p:nvPr/>
            </p:nvSpPr>
            <p:spPr bwMode="auto">
              <a:xfrm>
                <a:off x="6172201" y="3346450"/>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52" name="Line 194">
                <a:extLst>
                  <a:ext uri="{FF2B5EF4-FFF2-40B4-BE49-F238E27FC236}">
                    <a16:creationId xmlns:a16="http://schemas.microsoft.com/office/drawing/2014/main" id="{311FF611-C366-3395-287F-40A53651FEEF}"/>
                  </a:ext>
                </a:extLst>
              </p:cNvPr>
              <p:cNvSpPr>
                <a:spLocks noChangeShapeType="1"/>
              </p:cNvSpPr>
              <p:nvPr/>
            </p:nvSpPr>
            <p:spPr bwMode="auto">
              <a:xfrm flipV="1">
                <a:off x="6238876" y="32956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53" name="Line 195">
                <a:extLst>
                  <a:ext uri="{FF2B5EF4-FFF2-40B4-BE49-F238E27FC236}">
                    <a16:creationId xmlns:a16="http://schemas.microsoft.com/office/drawing/2014/main" id="{E111099F-8453-40F1-FC8A-115EBE5B8D1E}"/>
                  </a:ext>
                </a:extLst>
              </p:cNvPr>
              <p:cNvSpPr>
                <a:spLocks noChangeShapeType="1"/>
              </p:cNvSpPr>
              <p:nvPr/>
            </p:nvSpPr>
            <p:spPr bwMode="auto">
              <a:xfrm>
                <a:off x="6184901" y="334645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54" name="Line 196">
                <a:extLst>
                  <a:ext uri="{FF2B5EF4-FFF2-40B4-BE49-F238E27FC236}">
                    <a16:creationId xmlns:a16="http://schemas.microsoft.com/office/drawing/2014/main" id="{8CFAAEFC-A7D7-E780-C0DC-82C38CF35DB8}"/>
                  </a:ext>
                </a:extLst>
              </p:cNvPr>
              <p:cNvSpPr>
                <a:spLocks noChangeShapeType="1"/>
              </p:cNvSpPr>
              <p:nvPr/>
            </p:nvSpPr>
            <p:spPr bwMode="auto">
              <a:xfrm flipV="1">
                <a:off x="6267451" y="32956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55" name="Line 197">
                <a:extLst>
                  <a:ext uri="{FF2B5EF4-FFF2-40B4-BE49-F238E27FC236}">
                    <a16:creationId xmlns:a16="http://schemas.microsoft.com/office/drawing/2014/main" id="{9A74DB1B-94A8-2841-0DF4-5B7ECD566AD9}"/>
                  </a:ext>
                </a:extLst>
              </p:cNvPr>
              <p:cNvSpPr>
                <a:spLocks noChangeShapeType="1"/>
              </p:cNvSpPr>
              <p:nvPr/>
            </p:nvSpPr>
            <p:spPr bwMode="auto">
              <a:xfrm>
                <a:off x="6216651" y="334645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56" name="Line 198">
                <a:extLst>
                  <a:ext uri="{FF2B5EF4-FFF2-40B4-BE49-F238E27FC236}">
                    <a16:creationId xmlns:a16="http://schemas.microsoft.com/office/drawing/2014/main" id="{776539C5-918B-EAE8-57E0-78B629046063}"/>
                  </a:ext>
                </a:extLst>
              </p:cNvPr>
              <p:cNvSpPr>
                <a:spLocks noChangeShapeType="1"/>
              </p:cNvSpPr>
              <p:nvPr/>
            </p:nvSpPr>
            <p:spPr bwMode="auto">
              <a:xfrm flipV="1">
                <a:off x="6257926" y="32956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57" name="Line 199">
                <a:extLst>
                  <a:ext uri="{FF2B5EF4-FFF2-40B4-BE49-F238E27FC236}">
                    <a16:creationId xmlns:a16="http://schemas.microsoft.com/office/drawing/2014/main" id="{E8EE8873-94F5-C2A9-B6ED-C94EB2F87B95}"/>
                  </a:ext>
                </a:extLst>
              </p:cNvPr>
              <p:cNvSpPr>
                <a:spLocks noChangeShapeType="1"/>
              </p:cNvSpPr>
              <p:nvPr/>
            </p:nvSpPr>
            <p:spPr bwMode="auto">
              <a:xfrm>
                <a:off x="6207126" y="334645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58" name="Line 200">
                <a:extLst>
                  <a:ext uri="{FF2B5EF4-FFF2-40B4-BE49-F238E27FC236}">
                    <a16:creationId xmlns:a16="http://schemas.microsoft.com/office/drawing/2014/main" id="{5F92130F-72F1-14AC-C2A9-D685B0555121}"/>
                  </a:ext>
                </a:extLst>
              </p:cNvPr>
              <p:cNvSpPr>
                <a:spLocks noChangeShapeType="1"/>
              </p:cNvSpPr>
              <p:nvPr/>
            </p:nvSpPr>
            <p:spPr bwMode="auto">
              <a:xfrm flipV="1">
                <a:off x="6153151" y="32575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59" name="Line 201">
                <a:extLst>
                  <a:ext uri="{FF2B5EF4-FFF2-40B4-BE49-F238E27FC236}">
                    <a16:creationId xmlns:a16="http://schemas.microsoft.com/office/drawing/2014/main" id="{D839E8B5-22EA-944D-0AE0-C3E00E12E2E0}"/>
                  </a:ext>
                </a:extLst>
              </p:cNvPr>
              <p:cNvSpPr>
                <a:spLocks noChangeShapeType="1"/>
              </p:cNvSpPr>
              <p:nvPr/>
            </p:nvSpPr>
            <p:spPr bwMode="auto">
              <a:xfrm>
                <a:off x="6102351" y="3311525"/>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60" name="Line 202">
                <a:extLst>
                  <a:ext uri="{FF2B5EF4-FFF2-40B4-BE49-F238E27FC236}">
                    <a16:creationId xmlns:a16="http://schemas.microsoft.com/office/drawing/2014/main" id="{3E481C90-73FC-A2E1-ECF6-ACD2A4EF3A14}"/>
                  </a:ext>
                </a:extLst>
              </p:cNvPr>
              <p:cNvSpPr>
                <a:spLocks noChangeShapeType="1"/>
              </p:cNvSpPr>
              <p:nvPr/>
            </p:nvSpPr>
            <p:spPr bwMode="auto">
              <a:xfrm flipV="1">
                <a:off x="6143626" y="32575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61" name="Line 203">
                <a:extLst>
                  <a:ext uri="{FF2B5EF4-FFF2-40B4-BE49-F238E27FC236}">
                    <a16:creationId xmlns:a16="http://schemas.microsoft.com/office/drawing/2014/main" id="{A14AEFF4-935A-A635-87FE-99C840460D65}"/>
                  </a:ext>
                </a:extLst>
              </p:cNvPr>
              <p:cNvSpPr>
                <a:spLocks noChangeShapeType="1"/>
              </p:cNvSpPr>
              <p:nvPr/>
            </p:nvSpPr>
            <p:spPr bwMode="auto">
              <a:xfrm>
                <a:off x="6092826" y="331152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62" name="Line 204">
                <a:extLst>
                  <a:ext uri="{FF2B5EF4-FFF2-40B4-BE49-F238E27FC236}">
                    <a16:creationId xmlns:a16="http://schemas.microsoft.com/office/drawing/2014/main" id="{77731203-57AC-8603-FB5C-E8CB870704BE}"/>
                  </a:ext>
                </a:extLst>
              </p:cNvPr>
              <p:cNvSpPr>
                <a:spLocks noChangeShapeType="1"/>
              </p:cNvSpPr>
              <p:nvPr/>
            </p:nvSpPr>
            <p:spPr bwMode="auto">
              <a:xfrm flipV="1">
                <a:off x="6134101" y="32448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63" name="Line 206">
                <a:extLst>
                  <a:ext uri="{FF2B5EF4-FFF2-40B4-BE49-F238E27FC236}">
                    <a16:creationId xmlns:a16="http://schemas.microsoft.com/office/drawing/2014/main" id="{E1D1AD08-9992-2A02-FD93-A74374A6B328}"/>
                  </a:ext>
                </a:extLst>
              </p:cNvPr>
              <p:cNvSpPr>
                <a:spLocks noChangeShapeType="1"/>
              </p:cNvSpPr>
              <p:nvPr/>
            </p:nvSpPr>
            <p:spPr bwMode="auto">
              <a:xfrm>
                <a:off x="6083301" y="3295650"/>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64" name="Line 207">
                <a:extLst>
                  <a:ext uri="{FF2B5EF4-FFF2-40B4-BE49-F238E27FC236}">
                    <a16:creationId xmlns:a16="http://schemas.microsoft.com/office/drawing/2014/main" id="{86E921C3-18B1-56E4-D02C-A462422317C6}"/>
                  </a:ext>
                </a:extLst>
              </p:cNvPr>
              <p:cNvSpPr>
                <a:spLocks noChangeShapeType="1"/>
              </p:cNvSpPr>
              <p:nvPr/>
            </p:nvSpPr>
            <p:spPr bwMode="auto">
              <a:xfrm flipV="1">
                <a:off x="6089651" y="3209925"/>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65" name="Line 208">
                <a:extLst>
                  <a:ext uri="{FF2B5EF4-FFF2-40B4-BE49-F238E27FC236}">
                    <a16:creationId xmlns:a16="http://schemas.microsoft.com/office/drawing/2014/main" id="{6372C29F-3755-F1CD-8D7C-A77023028A8A}"/>
                  </a:ext>
                </a:extLst>
              </p:cNvPr>
              <p:cNvSpPr>
                <a:spLocks noChangeShapeType="1"/>
              </p:cNvSpPr>
              <p:nvPr/>
            </p:nvSpPr>
            <p:spPr bwMode="auto">
              <a:xfrm>
                <a:off x="6038851" y="326072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66" name="Line 209">
                <a:extLst>
                  <a:ext uri="{FF2B5EF4-FFF2-40B4-BE49-F238E27FC236}">
                    <a16:creationId xmlns:a16="http://schemas.microsoft.com/office/drawing/2014/main" id="{E083946F-F297-A806-9D9D-CB9DCE8A1040}"/>
                  </a:ext>
                </a:extLst>
              </p:cNvPr>
              <p:cNvSpPr>
                <a:spLocks noChangeShapeType="1"/>
              </p:cNvSpPr>
              <p:nvPr/>
            </p:nvSpPr>
            <p:spPr bwMode="auto">
              <a:xfrm flipV="1">
                <a:off x="6067426" y="31972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67" name="Line 210">
                <a:extLst>
                  <a:ext uri="{FF2B5EF4-FFF2-40B4-BE49-F238E27FC236}">
                    <a16:creationId xmlns:a16="http://schemas.microsoft.com/office/drawing/2014/main" id="{D05A932A-F199-2D0A-98BE-999595669413}"/>
                  </a:ext>
                </a:extLst>
              </p:cNvPr>
              <p:cNvSpPr>
                <a:spLocks noChangeShapeType="1"/>
              </p:cNvSpPr>
              <p:nvPr/>
            </p:nvSpPr>
            <p:spPr bwMode="auto">
              <a:xfrm>
                <a:off x="6016626" y="3251200"/>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68" name="Line 211">
                <a:extLst>
                  <a:ext uri="{FF2B5EF4-FFF2-40B4-BE49-F238E27FC236}">
                    <a16:creationId xmlns:a16="http://schemas.microsoft.com/office/drawing/2014/main" id="{C7592068-02BF-F339-ECA2-09666DF02074}"/>
                  </a:ext>
                </a:extLst>
              </p:cNvPr>
              <p:cNvSpPr>
                <a:spLocks noChangeShapeType="1"/>
              </p:cNvSpPr>
              <p:nvPr/>
            </p:nvSpPr>
            <p:spPr bwMode="auto">
              <a:xfrm flipV="1">
                <a:off x="6057901" y="31845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69" name="Line 212">
                <a:extLst>
                  <a:ext uri="{FF2B5EF4-FFF2-40B4-BE49-F238E27FC236}">
                    <a16:creationId xmlns:a16="http://schemas.microsoft.com/office/drawing/2014/main" id="{F9285002-4CCB-B85B-5D1F-BD8C66750D94}"/>
                  </a:ext>
                </a:extLst>
              </p:cNvPr>
              <p:cNvSpPr>
                <a:spLocks noChangeShapeType="1"/>
              </p:cNvSpPr>
              <p:nvPr/>
            </p:nvSpPr>
            <p:spPr bwMode="auto">
              <a:xfrm>
                <a:off x="6003926" y="323532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70" name="Line 213">
                <a:extLst>
                  <a:ext uri="{FF2B5EF4-FFF2-40B4-BE49-F238E27FC236}">
                    <a16:creationId xmlns:a16="http://schemas.microsoft.com/office/drawing/2014/main" id="{798A9CE9-E99C-9BBD-BA02-1F917E939B41}"/>
                  </a:ext>
                </a:extLst>
              </p:cNvPr>
              <p:cNvSpPr>
                <a:spLocks noChangeShapeType="1"/>
              </p:cNvSpPr>
              <p:nvPr/>
            </p:nvSpPr>
            <p:spPr bwMode="auto">
              <a:xfrm flipV="1">
                <a:off x="6038851" y="31845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71" name="Line 214">
                <a:extLst>
                  <a:ext uri="{FF2B5EF4-FFF2-40B4-BE49-F238E27FC236}">
                    <a16:creationId xmlns:a16="http://schemas.microsoft.com/office/drawing/2014/main" id="{7EAB25D1-FB4B-B5A9-7BA2-0B428E40CF82}"/>
                  </a:ext>
                </a:extLst>
              </p:cNvPr>
              <p:cNvSpPr>
                <a:spLocks noChangeShapeType="1"/>
              </p:cNvSpPr>
              <p:nvPr/>
            </p:nvSpPr>
            <p:spPr bwMode="auto">
              <a:xfrm>
                <a:off x="5988051" y="3235325"/>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72" name="Line 215">
                <a:extLst>
                  <a:ext uri="{FF2B5EF4-FFF2-40B4-BE49-F238E27FC236}">
                    <a16:creationId xmlns:a16="http://schemas.microsoft.com/office/drawing/2014/main" id="{8278809F-3B5F-F0F5-8471-3FD2BE28A646}"/>
                  </a:ext>
                </a:extLst>
              </p:cNvPr>
              <p:cNvSpPr>
                <a:spLocks noChangeShapeType="1"/>
              </p:cNvSpPr>
              <p:nvPr/>
            </p:nvSpPr>
            <p:spPr bwMode="auto">
              <a:xfrm flipV="1">
                <a:off x="6010276" y="31845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73" name="Line 216">
                <a:extLst>
                  <a:ext uri="{FF2B5EF4-FFF2-40B4-BE49-F238E27FC236}">
                    <a16:creationId xmlns:a16="http://schemas.microsoft.com/office/drawing/2014/main" id="{E6CB0174-0AFF-37E4-8B2D-5ACC0EFBD35F}"/>
                  </a:ext>
                </a:extLst>
              </p:cNvPr>
              <p:cNvSpPr>
                <a:spLocks noChangeShapeType="1"/>
              </p:cNvSpPr>
              <p:nvPr/>
            </p:nvSpPr>
            <p:spPr bwMode="auto">
              <a:xfrm>
                <a:off x="5959476" y="3235325"/>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74" name="Line 217">
                <a:extLst>
                  <a:ext uri="{FF2B5EF4-FFF2-40B4-BE49-F238E27FC236}">
                    <a16:creationId xmlns:a16="http://schemas.microsoft.com/office/drawing/2014/main" id="{4A91132C-7793-6D2D-B2BD-B3949E9AFE06}"/>
                  </a:ext>
                </a:extLst>
              </p:cNvPr>
              <p:cNvSpPr>
                <a:spLocks noChangeShapeType="1"/>
              </p:cNvSpPr>
              <p:nvPr/>
            </p:nvSpPr>
            <p:spPr bwMode="auto">
              <a:xfrm flipV="1">
                <a:off x="5991226" y="31845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75" name="Line 218">
                <a:extLst>
                  <a:ext uri="{FF2B5EF4-FFF2-40B4-BE49-F238E27FC236}">
                    <a16:creationId xmlns:a16="http://schemas.microsoft.com/office/drawing/2014/main" id="{68BCE260-99C8-94FB-30A7-9A8EB50E423B}"/>
                  </a:ext>
                </a:extLst>
              </p:cNvPr>
              <p:cNvSpPr>
                <a:spLocks noChangeShapeType="1"/>
              </p:cNvSpPr>
              <p:nvPr/>
            </p:nvSpPr>
            <p:spPr bwMode="auto">
              <a:xfrm>
                <a:off x="5940426" y="323532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76" name="Line 219">
                <a:extLst>
                  <a:ext uri="{FF2B5EF4-FFF2-40B4-BE49-F238E27FC236}">
                    <a16:creationId xmlns:a16="http://schemas.microsoft.com/office/drawing/2014/main" id="{75313B30-21A3-B8C0-C08D-B4A0A7D86295}"/>
                  </a:ext>
                </a:extLst>
              </p:cNvPr>
              <p:cNvSpPr>
                <a:spLocks noChangeShapeType="1"/>
              </p:cNvSpPr>
              <p:nvPr/>
            </p:nvSpPr>
            <p:spPr bwMode="auto">
              <a:xfrm flipV="1">
                <a:off x="5978526" y="31845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77" name="Line 220">
                <a:extLst>
                  <a:ext uri="{FF2B5EF4-FFF2-40B4-BE49-F238E27FC236}">
                    <a16:creationId xmlns:a16="http://schemas.microsoft.com/office/drawing/2014/main" id="{78CFF8A6-ED81-EB6D-9E6E-A8ED19FA29A6}"/>
                  </a:ext>
                </a:extLst>
              </p:cNvPr>
              <p:cNvSpPr>
                <a:spLocks noChangeShapeType="1"/>
              </p:cNvSpPr>
              <p:nvPr/>
            </p:nvSpPr>
            <p:spPr bwMode="auto">
              <a:xfrm>
                <a:off x="5927726" y="3235325"/>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78" name="Line 221">
                <a:extLst>
                  <a:ext uri="{FF2B5EF4-FFF2-40B4-BE49-F238E27FC236}">
                    <a16:creationId xmlns:a16="http://schemas.microsoft.com/office/drawing/2014/main" id="{82D034F9-AABB-8A17-8311-45EEEB0A1FDC}"/>
                  </a:ext>
                </a:extLst>
              </p:cNvPr>
              <p:cNvSpPr>
                <a:spLocks noChangeShapeType="1"/>
              </p:cNvSpPr>
              <p:nvPr/>
            </p:nvSpPr>
            <p:spPr bwMode="auto">
              <a:xfrm flipV="1">
                <a:off x="5972176" y="31718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79" name="Line 222">
                <a:extLst>
                  <a:ext uri="{FF2B5EF4-FFF2-40B4-BE49-F238E27FC236}">
                    <a16:creationId xmlns:a16="http://schemas.microsoft.com/office/drawing/2014/main" id="{4ECDF579-BD8F-C36F-4BE4-E76C91C0D6E8}"/>
                  </a:ext>
                </a:extLst>
              </p:cNvPr>
              <p:cNvSpPr>
                <a:spLocks noChangeShapeType="1"/>
              </p:cNvSpPr>
              <p:nvPr/>
            </p:nvSpPr>
            <p:spPr bwMode="auto">
              <a:xfrm>
                <a:off x="5921376" y="3225800"/>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80" name="Line 223">
                <a:extLst>
                  <a:ext uri="{FF2B5EF4-FFF2-40B4-BE49-F238E27FC236}">
                    <a16:creationId xmlns:a16="http://schemas.microsoft.com/office/drawing/2014/main" id="{1C575353-52E2-98E9-0BC0-7A5AC2E479FB}"/>
                  </a:ext>
                </a:extLst>
              </p:cNvPr>
              <p:cNvSpPr>
                <a:spLocks noChangeShapeType="1"/>
              </p:cNvSpPr>
              <p:nvPr/>
            </p:nvSpPr>
            <p:spPr bwMode="auto">
              <a:xfrm flipV="1">
                <a:off x="5962651" y="316230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81" name="Line 224">
                <a:extLst>
                  <a:ext uri="{FF2B5EF4-FFF2-40B4-BE49-F238E27FC236}">
                    <a16:creationId xmlns:a16="http://schemas.microsoft.com/office/drawing/2014/main" id="{3E76C872-28B7-DC46-0111-6F4910EF1760}"/>
                  </a:ext>
                </a:extLst>
              </p:cNvPr>
              <p:cNvSpPr>
                <a:spLocks noChangeShapeType="1"/>
              </p:cNvSpPr>
              <p:nvPr/>
            </p:nvSpPr>
            <p:spPr bwMode="auto">
              <a:xfrm>
                <a:off x="5908676" y="321627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82" name="Line 225">
                <a:extLst>
                  <a:ext uri="{FF2B5EF4-FFF2-40B4-BE49-F238E27FC236}">
                    <a16:creationId xmlns:a16="http://schemas.microsoft.com/office/drawing/2014/main" id="{E258F867-F4DE-313A-5DC5-1A19C0381CBF}"/>
                  </a:ext>
                </a:extLst>
              </p:cNvPr>
              <p:cNvSpPr>
                <a:spLocks noChangeShapeType="1"/>
              </p:cNvSpPr>
              <p:nvPr/>
            </p:nvSpPr>
            <p:spPr bwMode="auto">
              <a:xfrm flipV="1">
                <a:off x="5940426" y="31591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83" name="Line 226">
                <a:extLst>
                  <a:ext uri="{FF2B5EF4-FFF2-40B4-BE49-F238E27FC236}">
                    <a16:creationId xmlns:a16="http://schemas.microsoft.com/office/drawing/2014/main" id="{FC6D39F8-165D-56CC-E945-DB0670B97705}"/>
                  </a:ext>
                </a:extLst>
              </p:cNvPr>
              <p:cNvSpPr>
                <a:spLocks noChangeShapeType="1"/>
              </p:cNvSpPr>
              <p:nvPr/>
            </p:nvSpPr>
            <p:spPr bwMode="auto">
              <a:xfrm>
                <a:off x="5886451" y="320992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84" name="Line 227">
                <a:extLst>
                  <a:ext uri="{FF2B5EF4-FFF2-40B4-BE49-F238E27FC236}">
                    <a16:creationId xmlns:a16="http://schemas.microsoft.com/office/drawing/2014/main" id="{5307BBD8-66C1-709D-D18A-B803C4CFDC6C}"/>
                  </a:ext>
                </a:extLst>
              </p:cNvPr>
              <p:cNvSpPr>
                <a:spLocks noChangeShapeType="1"/>
              </p:cNvSpPr>
              <p:nvPr/>
            </p:nvSpPr>
            <p:spPr bwMode="auto">
              <a:xfrm flipV="1">
                <a:off x="5927726" y="31591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85" name="Line 228">
                <a:extLst>
                  <a:ext uri="{FF2B5EF4-FFF2-40B4-BE49-F238E27FC236}">
                    <a16:creationId xmlns:a16="http://schemas.microsoft.com/office/drawing/2014/main" id="{0E9C3898-D6C2-9902-6D05-EC125A5F931B}"/>
                  </a:ext>
                </a:extLst>
              </p:cNvPr>
              <p:cNvSpPr>
                <a:spLocks noChangeShapeType="1"/>
              </p:cNvSpPr>
              <p:nvPr/>
            </p:nvSpPr>
            <p:spPr bwMode="auto">
              <a:xfrm>
                <a:off x="5876926" y="320992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86" name="Line 229">
                <a:extLst>
                  <a:ext uri="{FF2B5EF4-FFF2-40B4-BE49-F238E27FC236}">
                    <a16:creationId xmlns:a16="http://schemas.microsoft.com/office/drawing/2014/main" id="{310AB240-75F4-1B0B-49A0-433E98F7658B}"/>
                  </a:ext>
                </a:extLst>
              </p:cNvPr>
              <p:cNvSpPr>
                <a:spLocks noChangeShapeType="1"/>
              </p:cNvSpPr>
              <p:nvPr/>
            </p:nvSpPr>
            <p:spPr bwMode="auto">
              <a:xfrm flipV="1">
                <a:off x="5911851" y="31591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87" name="Line 230">
                <a:extLst>
                  <a:ext uri="{FF2B5EF4-FFF2-40B4-BE49-F238E27FC236}">
                    <a16:creationId xmlns:a16="http://schemas.microsoft.com/office/drawing/2014/main" id="{56F1753D-3183-8E2A-048A-DB62A041CC1C}"/>
                  </a:ext>
                </a:extLst>
              </p:cNvPr>
              <p:cNvSpPr>
                <a:spLocks noChangeShapeType="1"/>
              </p:cNvSpPr>
              <p:nvPr/>
            </p:nvSpPr>
            <p:spPr bwMode="auto">
              <a:xfrm>
                <a:off x="5861051" y="3209925"/>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88" name="Line 231">
                <a:extLst>
                  <a:ext uri="{FF2B5EF4-FFF2-40B4-BE49-F238E27FC236}">
                    <a16:creationId xmlns:a16="http://schemas.microsoft.com/office/drawing/2014/main" id="{629D5B1B-EEA2-AF16-AC0D-3F3DF9220414}"/>
                  </a:ext>
                </a:extLst>
              </p:cNvPr>
              <p:cNvSpPr>
                <a:spLocks noChangeShapeType="1"/>
              </p:cNvSpPr>
              <p:nvPr/>
            </p:nvSpPr>
            <p:spPr bwMode="auto">
              <a:xfrm flipV="1">
                <a:off x="5902326" y="31464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89" name="Line 232">
                <a:extLst>
                  <a:ext uri="{FF2B5EF4-FFF2-40B4-BE49-F238E27FC236}">
                    <a16:creationId xmlns:a16="http://schemas.microsoft.com/office/drawing/2014/main" id="{88D21CF0-6E6C-50AC-DA76-AB9945EA5CD7}"/>
                  </a:ext>
                </a:extLst>
              </p:cNvPr>
              <p:cNvSpPr>
                <a:spLocks noChangeShapeType="1"/>
              </p:cNvSpPr>
              <p:nvPr/>
            </p:nvSpPr>
            <p:spPr bwMode="auto">
              <a:xfrm>
                <a:off x="5851526" y="3197225"/>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90" name="Line 233">
                <a:extLst>
                  <a:ext uri="{FF2B5EF4-FFF2-40B4-BE49-F238E27FC236}">
                    <a16:creationId xmlns:a16="http://schemas.microsoft.com/office/drawing/2014/main" id="{37D9AEA4-0783-187F-CBCD-273F71FB8C91}"/>
                  </a:ext>
                </a:extLst>
              </p:cNvPr>
              <p:cNvSpPr>
                <a:spLocks noChangeShapeType="1"/>
              </p:cNvSpPr>
              <p:nvPr/>
            </p:nvSpPr>
            <p:spPr bwMode="auto">
              <a:xfrm flipV="1">
                <a:off x="5886451" y="31464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91" name="Line 234">
                <a:extLst>
                  <a:ext uri="{FF2B5EF4-FFF2-40B4-BE49-F238E27FC236}">
                    <a16:creationId xmlns:a16="http://schemas.microsoft.com/office/drawing/2014/main" id="{91898EB6-3685-15D9-6632-272A41FDC434}"/>
                  </a:ext>
                </a:extLst>
              </p:cNvPr>
              <p:cNvSpPr>
                <a:spLocks noChangeShapeType="1"/>
              </p:cNvSpPr>
              <p:nvPr/>
            </p:nvSpPr>
            <p:spPr bwMode="auto">
              <a:xfrm>
                <a:off x="5835651" y="319722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92" name="Line 235">
                <a:extLst>
                  <a:ext uri="{FF2B5EF4-FFF2-40B4-BE49-F238E27FC236}">
                    <a16:creationId xmlns:a16="http://schemas.microsoft.com/office/drawing/2014/main" id="{AAA3EB34-9627-1426-8AD2-29E67DC8B9BE}"/>
                  </a:ext>
                </a:extLst>
              </p:cNvPr>
              <p:cNvSpPr>
                <a:spLocks noChangeShapeType="1"/>
              </p:cNvSpPr>
              <p:nvPr/>
            </p:nvSpPr>
            <p:spPr bwMode="auto">
              <a:xfrm flipV="1">
                <a:off x="5864226" y="31464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93" name="Line 236">
                <a:extLst>
                  <a:ext uri="{FF2B5EF4-FFF2-40B4-BE49-F238E27FC236}">
                    <a16:creationId xmlns:a16="http://schemas.microsoft.com/office/drawing/2014/main" id="{96C69712-8428-00A2-D28D-FBE645FFDE98}"/>
                  </a:ext>
                </a:extLst>
              </p:cNvPr>
              <p:cNvSpPr>
                <a:spLocks noChangeShapeType="1"/>
              </p:cNvSpPr>
              <p:nvPr/>
            </p:nvSpPr>
            <p:spPr bwMode="auto">
              <a:xfrm>
                <a:off x="5810251" y="319722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94" name="Line 237">
                <a:extLst>
                  <a:ext uri="{FF2B5EF4-FFF2-40B4-BE49-F238E27FC236}">
                    <a16:creationId xmlns:a16="http://schemas.microsoft.com/office/drawing/2014/main" id="{D97C5AC5-1384-EBC8-B640-0FB00541F51A}"/>
                  </a:ext>
                </a:extLst>
              </p:cNvPr>
              <p:cNvSpPr>
                <a:spLocks noChangeShapeType="1"/>
              </p:cNvSpPr>
              <p:nvPr/>
            </p:nvSpPr>
            <p:spPr bwMode="auto">
              <a:xfrm flipV="1">
                <a:off x="5822951" y="313372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95" name="Line 238">
                <a:extLst>
                  <a:ext uri="{FF2B5EF4-FFF2-40B4-BE49-F238E27FC236}">
                    <a16:creationId xmlns:a16="http://schemas.microsoft.com/office/drawing/2014/main" id="{ECD7E540-A308-49A9-01F5-6025DBB6DF96}"/>
                  </a:ext>
                </a:extLst>
              </p:cNvPr>
              <p:cNvSpPr>
                <a:spLocks noChangeShapeType="1"/>
              </p:cNvSpPr>
              <p:nvPr/>
            </p:nvSpPr>
            <p:spPr bwMode="auto">
              <a:xfrm>
                <a:off x="5768976" y="318452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96" name="Line 239">
                <a:extLst>
                  <a:ext uri="{FF2B5EF4-FFF2-40B4-BE49-F238E27FC236}">
                    <a16:creationId xmlns:a16="http://schemas.microsoft.com/office/drawing/2014/main" id="{B928A225-123E-3BA9-5F8A-15026936B66B}"/>
                  </a:ext>
                </a:extLst>
              </p:cNvPr>
              <p:cNvSpPr>
                <a:spLocks noChangeShapeType="1"/>
              </p:cNvSpPr>
              <p:nvPr/>
            </p:nvSpPr>
            <p:spPr bwMode="auto">
              <a:xfrm flipV="1">
                <a:off x="5807076" y="311150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97" name="Line 240">
                <a:extLst>
                  <a:ext uri="{FF2B5EF4-FFF2-40B4-BE49-F238E27FC236}">
                    <a16:creationId xmlns:a16="http://schemas.microsoft.com/office/drawing/2014/main" id="{C3AC394F-9658-AD28-1BC9-D10581610E26}"/>
                  </a:ext>
                </a:extLst>
              </p:cNvPr>
              <p:cNvSpPr>
                <a:spLocks noChangeShapeType="1"/>
              </p:cNvSpPr>
              <p:nvPr/>
            </p:nvSpPr>
            <p:spPr bwMode="auto">
              <a:xfrm>
                <a:off x="5756276" y="316230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98" name="Line 241">
                <a:extLst>
                  <a:ext uri="{FF2B5EF4-FFF2-40B4-BE49-F238E27FC236}">
                    <a16:creationId xmlns:a16="http://schemas.microsoft.com/office/drawing/2014/main" id="{2CAFDE9E-8F9B-B9DB-5220-A4357EE3608C}"/>
                  </a:ext>
                </a:extLst>
              </p:cNvPr>
              <p:cNvSpPr>
                <a:spLocks noChangeShapeType="1"/>
              </p:cNvSpPr>
              <p:nvPr/>
            </p:nvSpPr>
            <p:spPr bwMode="auto">
              <a:xfrm flipV="1">
                <a:off x="5768976" y="310197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099" name="Line 242">
                <a:extLst>
                  <a:ext uri="{FF2B5EF4-FFF2-40B4-BE49-F238E27FC236}">
                    <a16:creationId xmlns:a16="http://schemas.microsoft.com/office/drawing/2014/main" id="{11207FF4-299F-FEC7-AB18-3E60527B7D6F}"/>
                  </a:ext>
                </a:extLst>
              </p:cNvPr>
              <p:cNvSpPr>
                <a:spLocks noChangeShapeType="1"/>
              </p:cNvSpPr>
              <p:nvPr/>
            </p:nvSpPr>
            <p:spPr bwMode="auto">
              <a:xfrm>
                <a:off x="5715001" y="315595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00" name="Line 243">
                <a:extLst>
                  <a:ext uri="{FF2B5EF4-FFF2-40B4-BE49-F238E27FC236}">
                    <a16:creationId xmlns:a16="http://schemas.microsoft.com/office/drawing/2014/main" id="{E3E67F5A-BF00-F040-A87F-081422E51AED}"/>
                  </a:ext>
                </a:extLst>
              </p:cNvPr>
              <p:cNvSpPr>
                <a:spLocks noChangeShapeType="1"/>
              </p:cNvSpPr>
              <p:nvPr/>
            </p:nvSpPr>
            <p:spPr bwMode="auto">
              <a:xfrm flipV="1">
                <a:off x="5759451" y="308927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01" name="Line 244">
                <a:extLst>
                  <a:ext uri="{FF2B5EF4-FFF2-40B4-BE49-F238E27FC236}">
                    <a16:creationId xmlns:a16="http://schemas.microsoft.com/office/drawing/2014/main" id="{67F4228B-3586-82C3-A1AE-2E96F8830EF5}"/>
                  </a:ext>
                </a:extLst>
              </p:cNvPr>
              <p:cNvSpPr>
                <a:spLocks noChangeShapeType="1"/>
              </p:cNvSpPr>
              <p:nvPr/>
            </p:nvSpPr>
            <p:spPr bwMode="auto">
              <a:xfrm>
                <a:off x="5708651" y="314325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02" name="Line 245">
                <a:extLst>
                  <a:ext uri="{FF2B5EF4-FFF2-40B4-BE49-F238E27FC236}">
                    <a16:creationId xmlns:a16="http://schemas.microsoft.com/office/drawing/2014/main" id="{C1CD6284-5C21-B4DD-1FF9-F027095CB423}"/>
                  </a:ext>
                </a:extLst>
              </p:cNvPr>
              <p:cNvSpPr>
                <a:spLocks noChangeShapeType="1"/>
              </p:cNvSpPr>
              <p:nvPr/>
            </p:nvSpPr>
            <p:spPr bwMode="auto">
              <a:xfrm flipV="1">
                <a:off x="5740401" y="308927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03" name="Line 246">
                <a:extLst>
                  <a:ext uri="{FF2B5EF4-FFF2-40B4-BE49-F238E27FC236}">
                    <a16:creationId xmlns:a16="http://schemas.microsoft.com/office/drawing/2014/main" id="{C8A65C87-8F05-D4E1-23C4-EE2496C5D113}"/>
                  </a:ext>
                </a:extLst>
              </p:cNvPr>
              <p:cNvSpPr>
                <a:spLocks noChangeShapeType="1"/>
              </p:cNvSpPr>
              <p:nvPr/>
            </p:nvSpPr>
            <p:spPr bwMode="auto">
              <a:xfrm>
                <a:off x="5689601" y="314325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04" name="Line 247">
                <a:extLst>
                  <a:ext uri="{FF2B5EF4-FFF2-40B4-BE49-F238E27FC236}">
                    <a16:creationId xmlns:a16="http://schemas.microsoft.com/office/drawing/2014/main" id="{E1E2D6C7-B44B-E9BB-263C-EE8143E89E46}"/>
                  </a:ext>
                </a:extLst>
              </p:cNvPr>
              <p:cNvSpPr>
                <a:spLocks noChangeShapeType="1"/>
              </p:cNvSpPr>
              <p:nvPr/>
            </p:nvSpPr>
            <p:spPr bwMode="auto">
              <a:xfrm flipV="1">
                <a:off x="5721351" y="308927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05" name="Line 248">
                <a:extLst>
                  <a:ext uri="{FF2B5EF4-FFF2-40B4-BE49-F238E27FC236}">
                    <a16:creationId xmlns:a16="http://schemas.microsoft.com/office/drawing/2014/main" id="{0822FECD-E873-BBAA-091E-30465888880D}"/>
                  </a:ext>
                </a:extLst>
              </p:cNvPr>
              <p:cNvSpPr>
                <a:spLocks noChangeShapeType="1"/>
              </p:cNvSpPr>
              <p:nvPr/>
            </p:nvSpPr>
            <p:spPr bwMode="auto">
              <a:xfrm>
                <a:off x="5670551" y="3143250"/>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06" name="Line 249">
                <a:extLst>
                  <a:ext uri="{FF2B5EF4-FFF2-40B4-BE49-F238E27FC236}">
                    <a16:creationId xmlns:a16="http://schemas.microsoft.com/office/drawing/2014/main" id="{A3C77A98-3AA5-CC64-4EEC-6194A645137C}"/>
                  </a:ext>
                </a:extLst>
              </p:cNvPr>
              <p:cNvSpPr>
                <a:spLocks noChangeShapeType="1"/>
              </p:cNvSpPr>
              <p:nvPr/>
            </p:nvSpPr>
            <p:spPr bwMode="auto">
              <a:xfrm flipV="1">
                <a:off x="5641976" y="307340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07" name="Line 250">
                <a:extLst>
                  <a:ext uri="{FF2B5EF4-FFF2-40B4-BE49-F238E27FC236}">
                    <a16:creationId xmlns:a16="http://schemas.microsoft.com/office/drawing/2014/main" id="{147C1F29-F414-A9CA-0273-EEB81D517E9F}"/>
                  </a:ext>
                </a:extLst>
              </p:cNvPr>
              <p:cNvSpPr>
                <a:spLocks noChangeShapeType="1"/>
              </p:cNvSpPr>
              <p:nvPr/>
            </p:nvSpPr>
            <p:spPr bwMode="auto">
              <a:xfrm>
                <a:off x="5588001" y="312420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08" name="Line 251">
                <a:extLst>
                  <a:ext uri="{FF2B5EF4-FFF2-40B4-BE49-F238E27FC236}">
                    <a16:creationId xmlns:a16="http://schemas.microsoft.com/office/drawing/2014/main" id="{00172884-05B2-D74D-9537-A0140EA46FD2}"/>
                  </a:ext>
                </a:extLst>
              </p:cNvPr>
              <p:cNvSpPr>
                <a:spLocks noChangeShapeType="1"/>
              </p:cNvSpPr>
              <p:nvPr/>
            </p:nvSpPr>
            <p:spPr bwMode="auto">
              <a:xfrm flipV="1">
                <a:off x="5578476" y="3046413"/>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09" name="Line 252">
                <a:extLst>
                  <a:ext uri="{FF2B5EF4-FFF2-40B4-BE49-F238E27FC236}">
                    <a16:creationId xmlns:a16="http://schemas.microsoft.com/office/drawing/2014/main" id="{251361A2-DC95-F337-6F93-BEC26A79FF28}"/>
                  </a:ext>
                </a:extLst>
              </p:cNvPr>
              <p:cNvSpPr>
                <a:spLocks noChangeShapeType="1"/>
              </p:cNvSpPr>
              <p:nvPr/>
            </p:nvSpPr>
            <p:spPr bwMode="auto">
              <a:xfrm>
                <a:off x="5526089" y="3101975"/>
                <a:ext cx="1031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10" name="Line 253">
                <a:extLst>
                  <a:ext uri="{FF2B5EF4-FFF2-40B4-BE49-F238E27FC236}">
                    <a16:creationId xmlns:a16="http://schemas.microsoft.com/office/drawing/2014/main" id="{E9663278-2F4E-AB37-21B5-110181F3F0F7}"/>
                  </a:ext>
                </a:extLst>
              </p:cNvPr>
              <p:cNvSpPr>
                <a:spLocks noChangeShapeType="1"/>
              </p:cNvSpPr>
              <p:nvPr/>
            </p:nvSpPr>
            <p:spPr bwMode="auto">
              <a:xfrm flipV="1">
                <a:off x="5568951" y="3036888"/>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11" name="Line 254">
                <a:extLst>
                  <a:ext uri="{FF2B5EF4-FFF2-40B4-BE49-F238E27FC236}">
                    <a16:creationId xmlns:a16="http://schemas.microsoft.com/office/drawing/2014/main" id="{9CAABA6B-F51C-6D8F-32FD-081E999C18CF}"/>
                  </a:ext>
                </a:extLst>
              </p:cNvPr>
              <p:cNvSpPr>
                <a:spLocks noChangeShapeType="1"/>
              </p:cNvSpPr>
              <p:nvPr/>
            </p:nvSpPr>
            <p:spPr bwMode="auto">
              <a:xfrm>
                <a:off x="5516564" y="3092450"/>
                <a:ext cx="106363"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12" name="Line 255">
                <a:extLst>
                  <a:ext uri="{FF2B5EF4-FFF2-40B4-BE49-F238E27FC236}">
                    <a16:creationId xmlns:a16="http://schemas.microsoft.com/office/drawing/2014/main" id="{9BBE08D3-CA0E-93E1-9788-83406F18621A}"/>
                  </a:ext>
                </a:extLst>
              </p:cNvPr>
              <p:cNvSpPr>
                <a:spLocks noChangeShapeType="1"/>
              </p:cNvSpPr>
              <p:nvPr/>
            </p:nvSpPr>
            <p:spPr bwMode="auto">
              <a:xfrm flipV="1">
                <a:off x="5551489" y="3027363"/>
                <a:ext cx="0" cy="10318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13" name="Line 256">
                <a:extLst>
                  <a:ext uri="{FF2B5EF4-FFF2-40B4-BE49-F238E27FC236}">
                    <a16:creationId xmlns:a16="http://schemas.microsoft.com/office/drawing/2014/main" id="{7CCCC50B-4282-DE28-B8AF-6DE9911CE320}"/>
                  </a:ext>
                </a:extLst>
              </p:cNvPr>
              <p:cNvSpPr>
                <a:spLocks noChangeShapeType="1"/>
              </p:cNvSpPr>
              <p:nvPr/>
            </p:nvSpPr>
            <p:spPr bwMode="auto">
              <a:xfrm>
                <a:off x="5500689" y="3079750"/>
                <a:ext cx="1031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14" name="Line 257">
                <a:extLst>
                  <a:ext uri="{FF2B5EF4-FFF2-40B4-BE49-F238E27FC236}">
                    <a16:creationId xmlns:a16="http://schemas.microsoft.com/office/drawing/2014/main" id="{5A8CF6FE-FFC3-C848-E1AC-E3C9CA8DE8D9}"/>
                  </a:ext>
                </a:extLst>
              </p:cNvPr>
              <p:cNvSpPr>
                <a:spLocks noChangeShapeType="1"/>
              </p:cNvSpPr>
              <p:nvPr/>
            </p:nvSpPr>
            <p:spPr bwMode="auto">
              <a:xfrm flipV="1">
                <a:off x="5526089" y="3001963"/>
                <a:ext cx="0" cy="10318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15" name="Line 258">
                <a:extLst>
                  <a:ext uri="{FF2B5EF4-FFF2-40B4-BE49-F238E27FC236}">
                    <a16:creationId xmlns:a16="http://schemas.microsoft.com/office/drawing/2014/main" id="{9D5928BE-F505-7694-DC39-8553D84FB633}"/>
                  </a:ext>
                </a:extLst>
              </p:cNvPr>
              <p:cNvSpPr>
                <a:spLocks noChangeShapeType="1"/>
              </p:cNvSpPr>
              <p:nvPr/>
            </p:nvSpPr>
            <p:spPr bwMode="auto">
              <a:xfrm>
                <a:off x="5475289" y="3052763"/>
                <a:ext cx="106363"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16" name="Line 259">
                <a:extLst>
                  <a:ext uri="{FF2B5EF4-FFF2-40B4-BE49-F238E27FC236}">
                    <a16:creationId xmlns:a16="http://schemas.microsoft.com/office/drawing/2014/main" id="{116E7C58-F7EE-0E74-BAFD-B7BC48265B4A}"/>
                  </a:ext>
                </a:extLst>
              </p:cNvPr>
              <p:cNvSpPr>
                <a:spLocks noChangeShapeType="1"/>
              </p:cNvSpPr>
              <p:nvPr/>
            </p:nvSpPr>
            <p:spPr bwMode="auto">
              <a:xfrm flipV="1">
                <a:off x="5427664" y="2967038"/>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17" name="Line 260">
                <a:extLst>
                  <a:ext uri="{FF2B5EF4-FFF2-40B4-BE49-F238E27FC236}">
                    <a16:creationId xmlns:a16="http://schemas.microsoft.com/office/drawing/2014/main" id="{B3E70985-4E3E-6C6F-E317-E80D71FD3796}"/>
                  </a:ext>
                </a:extLst>
              </p:cNvPr>
              <p:cNvSpPr>
                <a:spLocks noChangeShapeType="1"/>
              </p:cNvSpPr>
              <p:nvPr/>
            </p:nvSpPr>
            <p:spPr bwMode="auto">
              <a:xfrm>
                <a:off x="5376864" y="30178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18" name="Line 261">
                <a:extLst>
                  <a:ext uri="{FF2B5EF4-FFF2-40B4-BE49-F238E27FC236}">
                    <a16:creationId xmlns:a16="http://schemas.microsoft.com/office/drawing/2014/main" id="{FF971CFC-5998-A8B3-76AE-709EEADC2DDE}"/>
                  </a:ext>
                </a:extLst>
              </p:cNvPr>
              <p:cNvSpPr>
                <a:spLocks noChangeShapeType="1"/>
              </p:cNvSpPr>
              <p:nvPr/>
            </p:nvSpPr>
            <p:spPr bwMode="auto">
              <a:xfrm flipV="1">
                <a:off x="5424489" y="2967038"/>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19" name="Line 262">
                <a:extLst>
                  <a:ext uri="{FF2B5EF4-FFF2-40B4-BE49-F238E27FC236}">
                    <a16:creationId xmlns:a16="http://schemas.microsoft.com/office/drawing/2014/main" id="{E7006142-2A41-AB3F-BF98-F08B654C6F3D}"/>
                  </a:ext>
                </a:extLst>
              </p:cNvPr>
              <p:cNvSpPr>
                <a:spLocks noChangeShapeType="1"/>
              </p:cNvSpPr>
              <p:nvPr/>
            </p:nvSpPr>
            <p:spPr bwMode="auto">
              <a:xfrm>
                <a:off x="5373689" y="3017838"/>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20" name="Line 263">
                <a:extLst>
                  <a:ext uri="{FF2B5EF4-FFF2-40B4-BE49-F238E27FC236}">
                    <a16:creationId xmlns:a16="http://schemas.microsoft.com/office/drawing/2014/main" id="{1AF5A90B-04A0-C821-B2A4-AD54B1EB7A65}"/>
                  </a:ext>
                </a:extLst>
              </p:cNvPr>
              <p:cNvSpPr>
                <a:spLocks noChangeShapeType="1"/>
              </p:cNvSpPr>
              <p:nvPr/>
            </p:nvSpPr>
            <p:spPr bwMode="auto">
              <a:xfrm flipV="1">
                <a:off x="5294314" y="2906713"/>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21" name="Line 264">
                <a:extLst>
                  <a:ext uri="{FF2B5EF4-FFF2-40B4-BE49-F238E27FC236}">
                    <a16:creationId xmlns:a16="http://schemas.microsoft.com/office/drawing/2014/main" id="{D2A33F6B-9253-58D8-DDD7-F54BDC9E1AA9}"/>
                  </a:ext>
                </a:extLst>
              </p:cNvPr>
              <p:cNvSpPr>
                <a:spLocks noChangeShapeType="1"/>
              </p:cNvSpPr>
              <p:nvPr/>
            </p:nvSpPr>
            <p:spPr bwMode="auto">
              <a:xfrm>
                <a:off x="5240339" y="2957513"/>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22" name="Line 265">
                <a:extLst>
                  <a:ext uri="{FF2B5EF4-FFF2-40B4-BE49-F238E27FC236}">
                    <a16:creationId xmlns:a16="http://schemas.microsoft.com/office/drawing/2014/main" id="{9CE5F77D-BC16-D58F-BF22-C440D02AE2BF}"/>
                  </a:ext>
                </a:extLst>
              </p:cNvPr>
              <p:cNvSpPr>
                <a:spLocks noChangeShapeType="1"/>
              </p:cNvSpPr>
              <p:nvPr/>
            </p:nvSpPr>
            <p:spPr bwMode="auto">
              <a:xfrm flipV="1">
                <a:off x="5103814" y="283686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23" name="Line 266">
                <a:extLst>
                  <a:ext uri="{FF2B5EF4-FFF2-40B4-BE49-F238E27FC236}">
                    <a16:creationId xmlns:a16="http://schemas.microsoft.com/office/drawing/2014/main" id="{05DA9688-E4B9-5051-4DE0-FA051CBC5551}"/>
                  </a:ext>
                </a:extLst>
              </p:cNvPr>
              <p:cNvSpPr>
                <a:spLocks noChangeShapeType="1"/>
              </p:cNvSpPr>
              <p:nvPr/>
            </p:nvSpPr>
            <p:spPr bwMode="auto">
              <a:xfrm>
                <a:off x="5053014" y="2887663"/>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24" name="Line 267">
                <a:extLst>
                  <a:ext uri="{FF2B5EF4-FFF2-40B4-BE49-F238E27FC236}">
                    <a16:creationId xmlns:a16="http://schemas.microsoft.com/office/drawing/2014/main" id="{F0BDBA1F-CC34-530F-3450-528D53FEE70C}"/>
                  </a:ext>
                </a:extLst>
              </p:cNvPr>
              <p:cNvSpPr>
                <a:spLocks noChangeShapeType="1"/>
              </p:cNvSpPr>
              <p:nvPr/>
            </p:nvSpPr>
            <p:spPr bwMode="auto">
              <a:xfrm flipV="1">
                <a:off x="5100639" y="283686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25" name="Line 268">
                <a:extLst>
                  <a:ext uri="{FF2B5EF4-FFF2-40B4-BE49-F238E27FC236}">
                    <a16:creationId xmlns:a16="http://schemas.microsoft.com/office/drawing/2014/main" id="{2AF359D2-D50D-CBBB-3F13-53EEB6246ECB}"/>
                  </a:ext>
                </a:extLst>
              </p:cNvPr>
              <p:cNvSpPr>
                <a:spLocks noChangeShapeType="1"/>
              </p:cNvSpPr>
              <p:nvPr/>
            </p:nvSpPr>
            <p:spPr bwMode="auto">
              <a:xfrm>
                <a:off x="5049839" y="2887663"/>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26" name="Line 269">
                <a:extLst>
                  <a:ext uri="{FF2B5EF4-FFF2-40B4-BE49-F238E27FC236}">
                    <a16:creationId xmlns:a16="http://schemas.microsoft.com/office/drawing/2014/main" id="{E6300E11-1245-8CB6-C407-ACC897E7C4EA}"/>
                  </a:ext>
                </a:extLst>
              </p:cNvPr>
              <p:cNvSpPr>
                <a:spLocks noChangeShapeType="1"/>
              </p:cNvSpPr>
              <p:nvPr/>
            </p:nvSpPr>
            <p:spPr bwMode="auto">
              <a:xfrm flipV="1">
                <a:off x="4989514" y="274796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27" name="Line 270">
                <a:extLst>
                  <a:ext uri="{FF2B5EF4-FFF2-40B4-BE49-F238E27FC236}">
                    <a16:creationId xmlns:a16="http://schemas.microsoft.com/office/drawing/2014/main" id="{9720732B-2202-BAF6-F613-1B47110FB7D7}"/>
                  </a:ext>
                </a:extLst>
              </p:cNvPr>
              <p:cNvSpPr>
                <a:spLocks noChangeShapeType="1"/>
              </p:cNvSpPr>
              <p:nvPr/>
            </p:nvSpPr>
            <p:spPr bwMode="auto">
              <a:xfrm>
                <a:off x="4938714" y="28019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28" name="Line 271">
                <a:extLst>
                  <a:ext uri="{FF2B5EF4-FFF2-40B4-BE49-F238E27FC236}">
                    <a16:creationId xmlns:a16="http://schemas.microsoft.com/office/drawing/2014/main" id="{7D29647C-6378-6A72-308E-4A74DE2124A6}"/>
                  </a:ext>
                </a:extLst>
              </p:cNvPr>
              <p:cNvSpPr>
                <a:spLocks noChangeShapeType="1"/>
              </p:cNvSpPr>
              <p:nvPr/>
            </p:nvSpPr>
            <p:spPr bwMode="auto">
              <a:xfrm flipV="1">
                <a:off x="5014914" y="27670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29" name="Line 272">
                <a:extLst>
                  <a:ext uri="{FF2B5EF4-FFF2-40B4-BE49-F238E27FC236}">
                    <a16:creationId xmlns:a16="http://schemas.microsoft.com/office/drawing/2014/main" id="{0F15ACEA-A476-DCB6-A0B0-83A576897FE3}"/>
                  </a:ext>
                </a:extLst>
              </p:cNvPr>
              <p:cNvSpPr>
                <a:spLocks noChangeShapeType="1"/>
              </p:cNvSpPr>
              <p:nvPr/>
            </p:nvSpPr>
            <p:spPr bwMode="auto">
              <a:xfrm>
                <a:off x="4960939" y="2817813"/>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30" name="Line 273">
                <a:extLst>
                  <a:ext uri="{FF2B5EF4-FFF2-40B4-BE49-F238E27FC236}">
                    <a16:creationId xmlns:a16="http://schemas.microsoft.com/office/drawing/2014/main" id="{ADDF3628-CC80-54A5-3EDF-60ADC0F798FD}"/>
                  </a:ext>
                </a:extLst>
              </p:cNvPr>
              <p:cNvSpPr>
                <a:spLocks noChangeShapeType="1"/>
              </p:cNvSpPr>
              <p:nvPr/>
            </p:nvSpPr>
            <p:spPr bwMode="auto">
              <a:xfrm flipV="1">
                <a:off x="4935539" y="2716213"/>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31" name="Line 274">
                <a:extLst>
                  <a:ext uri="{FF2B5EF4-FFF2-40B4-BE49-F238E27FC236}">
                    <a16:creationId xmlns:a16="http://schemas.microsoft.com/office/drawing/2014/main" id="{9A6C8D26-CA33-77C4-2AC8-B03F9B2BB7BC}"/>
                  </a:ext>
                </a:extLst>
              </p:cNvPr>
              <p:cNvSpPr>
                <a:spLocks noChangeShapeType="1"/>
              </p:cNvSpPr>
              <p:nvPr/>
            </p:nvSpPr>
            <p:spPr bwMode="auto">
              <a:xfrm>
                <a:off x="4884739" y="2767013"/>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32" name="Line 275">
                <a:extLst>
                  <a:ext uri="{FF2B5EF4-FFF2-40B4-BE49-F238E27FC236}">
                    <a16:creationId xmlns:a16="http://schemas.microsoft.com/office/drawing/2014/main" id="{B6135E31-780B-7787-9CBE-192CCA17DEAA}"/>
                  </a:ext>
                </a:extLst>
              </p:cNvPr>
              <p:cNvSpPr>
                <a:spLocks noChangeShapeType="1"/>
              </p:cNvSpPr>
              <p:nvPr/>
            </p:nvSpPr>
            <p:spPr bwMode="auto">
              <a:xfrm flipV="1">
                <a:off x="4916489" y="27035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33" name="Line 276">
                <a:extLst>
                  <a:ext uri="{FF2B5EF4-FFF2-40B4-BE49-F238E27FC236}">
                    <a16:creationId xmlns:a16="http://schemas.microsoft.com/office/drawing/2014/main" id="{8EECEB96-D378-09AF-C2C8-A097576B8BC7}"/>
                  </a:ext>
                </a:extLst>
              </p:cNvPr>
              <p:cNvSpPr>
                <a:spLocks noChangeShapeType="1"/>
              </p:cNvSpPr>
              <p:nvPr/>
            </p:nvSpPr>
            <p:spPr bwMode="auto">
              <a:xfrm>
                <a:off x="4862514" y="275748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34" name="Line 277">
                <a:extLst>
                  <a:ext uri="{FF2B5EF4-FFF2-40B4-BE49-F238E27FC236}">
                    <a16:creationId xmlns:a16="http://schemas.microsoft.com/office/drawing/2014/main" id="{53529D99-999A-F5E6-30DB-563DBF9EC30E}"/>
                  </a:ext>
                </a:extLst>
              </p:cNvPr>
              <p:cNvSpPr>
                <a:spLocks noChangeShapeType="1"/>
              </p:cNvSpPr>
              <p:nvPr/>
            </p:nvSpPr>
            <p:spPr bwMode="auto">
              <a:xfrm flipV="1">
                <a:off x="4903789" y="27035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35" name="Line 278">
                <a:extLst>
                  <a:ext uri="{FF2B5EF4-FFF2-40B4-BE49-F238E27FC236}">
                    <a16:creationId xmlns:a16="http://schemas.microsoft.com/office/drawing/2014/main" id="{D7DB375C-AA8B-6D7C-A2AC-FFB044A23693}"/>
                  </a:ext>
                </a:extLst>
              </p:cNvPr>
              <p:cNvSpPr>
                <a:spLocks noChangeShapeType="1"/>
              </p:cNvSpPr>
              <p:nvPr/>
            </p:nvSpPr>
            <p:spPr bwMode="auto">
              <a:xfrm>
                <a:off x="4852989" y="275748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36" name="Line 279">
                <a:extLst>
                  <a:ext uri="{FF2B5EF4-FFF2-40B4-BE49-F238E27FC236}">
                    <a16:creationId xmlns:a16="http://schemas.microsoft.com/office/drawing/2014/main" id="{7DB8B0F3-8FF2-A161-CE66-267071B3583F}"/>
                  </a:ext>
                </a:extLst>
              </p:cNvPr>
              <p:cNvSpPr>
                <a:spLocks noChangeShapeType="1"/>
              </p:cNvSpPr>
              <p:nvPr/>
            </p:nvSpPr>
            <p:spPr bwMode="auto">
              <a:xfrm flipV="1">
                <a:off x="4894264" y="27035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37" name="Line 280">
                <a:extLst>
                  <a:ext uri="{FF2B5EF4-FFF2-40B4-BE49-F238E27FC236}">
                    <a16:creationId xmlns:a16="http://schemas.microsoft.com/office/drawing/2014/main" id="{69957012-A147-C846-D344-145B05941780}"/>
                  </a:ext>
                </a:extLst>
              </p:cNvPr>
              <p:cNvSpPr>
                <a:spLocks noChangeShapeType="1"/>
              </p:cNvSpPr>
              <p:nvPr/>
            </p:nvSpPr>
            <p:spPr bwMode="auto">
              <a:xfrm>
                <a:off x="4843464" y="2757488"/>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38" name="Line 281">
                <a:extLst>
                  <a:ext uri="{FF2B5EF4-FFF2-40B4-BE49-F238E27FC236}">
                    <a16:creationId xmlns:a16="http://schemas.microsoft.com/office/drawing/2014/main" id="{AE970161-C0A2-C192-67E4-1350D76EBC2D}"/>
                  </a:ext>
                </a:extLst>
              </p:cNvPr>
              <p:cNvSpPr>
                <a:spLocks noChangeShapeType="1"/>
              </p:cNvSpPr>
              <p:nvPr/>
            </p:nvSpPr>
            <p:spPr bwMode="auto">
              <a:xfrm flipV="1">
                <a:off x="4843464" y="26654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39" name="Line 282">
                <a:extLst>
                  <a:ext uri="{FF2B5EF4-FFF2-40B4-BE49-F238E27FC236}">
                    <a16:creationId xmlns:a16="http://schemas.microsoft.com/office/drawing/2014/main" id="{5A3D9806-23B3-C551-2E7F-EC434DA44102}"/>
                  </a:ext>
                </a:extLst>
              </p:cNvPr>
              <p:cNvSpPr>
                <a:spLocks noChangeShapeType="1"/>
              </p:cNvSpPr>
              <p:nvPr/>
            </p:nvSpPr>
            <p:spPr bwMode="auto">
              <a:xfrm>
                <a:off x="4789489" y="271938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40" name="Line 283">
                <a:extLst>
                  <a:ext uri="{FF2B5EF4-FFF2-40B4-BE49-F238E27FC236}">
                    <a16:creationId xmlns:a16="http://schemas.microsoft.com/office/drawing/2014/main" id="{BE2965DE-12D7-74CE-0416-E9D4364D43EE}"/>
                  </a:ext>
                </a:extLst>
              </p:cNvPr>
              <p:cNvSpPr>
                <a:spLocks noChangeShapeType="1"/>
              </p:cNvSpPr>
              <p:nvPr/>
            </p:nvSpPr>
            <p:spPr bwMode="auto">
              <a:xfrm flipV="1">
                <a:off x="4837114" y="26654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41" name="Line 284">
                <a:extLst>
                  <a:ext uri="{FF2B5EF4-FFF2-40B4-BE49-F238E27FC236}">
                    <a16:creationId xmlns:a16="http://schemas.microsoft.com/office/drawing/2014/main" id="{B2BA0C9C-4141-37C0-A9DE-F36BBD4B81BB}"/>
                  </a:ext>
                </a:extLst>
              </p:cNvPr>
              <p:cNvSpPr>
                <a:spLocks noChangeShapeType="1"/>
              </p:cNvSpPr>
              <p:nvPr/>
            </p:nvSpPr>
            <p:spPr bwMode="auto">
              <a:xfrm>
                <a:off x="4786314" y="2719388"/>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42" name="Line 285">
                <a:extLst>
                  <a:ext uri="{FF2B5EF4-FFF2-40B4-BE49-F238E27FC236}">
                    <a16:creationId xmlns:a16="http://schemas.microsoft.com/office/drawing/2014/main" id="{3A689E8F-5DA4-EBC8-8681-D1052AB31B18}"/>
                  </a:ext>
                </a:extLst>
              </p:cNvPr>
              <p:cNvSpPr>
                <a:spLocks noChangeShapeType="1"/>
              </p:cNvSpPr>
              <p:nvPr/>
            </p:nvSpPr>
            <p:spPr bwMode="auto">
              <a:xfrm flipV="1">
                <a:off x="4811714" y="26654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43" name="Line 286">
                <a:extLst>
                  <a:ext uri="{FF2B5EF4-FFF2-40B4-BE49-F238E27FC236}">
                    <a16:creationId xmlns:a16="http://schemas.microsoft.com/office/drawing/2014/main" id="{0D8D10A0-9F21-1277-9AED-12461CE22260}"/>
                  </a:ext>
                </a:extLst>
              </p:cNvPr>
              <p:cNvSpPr>
                <a:spLocks noChangeShapeType="1"/>
              </p:cNvSpPr>
              <p:nvPr/>
            </p:nvSpPr>
            <p:spPr bwMode="auto">
              <a:xfrm>
                <a:off x="4760914" y="271938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44" name="Line 287">
                <a:extLst>
                  <a:ext uri="{FF2B5EF4-FFF2-40B4-BE49-F238E27FC236}">
                    <a16:creationId xmlns:a16="http://schemas.microsoft.com/office/drawing/2014/main" id="{41B6F50D-7AA1-BC95-B5D5-4EFCB40EFE0F}"/>
                  </a:ext>
                </a:extLst>
              </p:cNvPr>
              <p:cNvSpPr>
                <a:spLocks noChangeShapeType="1"/>
              </p:cNvSpPr>
              <p:nvPr/>
            </p:nvSpPr>
            <p:spPr bwMode="auto">
              <a:xfrm flipV="1">
                <a:off x="4508501" y="2544763"/>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45" name="Line 288">
                <a:extLst>
                  <a:ext uri="{FF2B5EF4-FFF2-40B4-BE49-F238E27FC236}">
                    <a16:creationId xmlns:a16="http://schemas.microsoft.com/office/drawing/2014/main" id="{FF37AB78-CCA0-11AB-6919-D69F61AFFD52}"/>
                  </a:ext>
                </a:extLst>
              </p:cNvPr>
              <p:cNvSpPr>
                <a:spLocks noChangeShapeType="1"/>
              </p:cNvSpPr>
              <p:nvPr/>
            </p:nvSpPr>
            <p:spPr bwMode="auto">
              <a:xfrm>
                <a:off x="4457701" y="2595563"/>
                <a:ext cx="106363"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46" name="Line 289">
                <a:extLst>
                  <a:ext uri="{FF2B5EF4-FFF2-40B4-BE49-F238E27FC236}">
                    <a16:creationId xmlns:a16="http://schemas.microsoft.com/office/drawing/2014/main" id="{F209E692-DC73-717A-36BC-D100E957BB47}"/>
                  </a:ext>
                </a:extLst>
              </p:cNvPr>
              <p:cNvSpPr>
                <a:spLocks noChangeShapeType="1"/>
              </p:cNvSpPr>
              <p:nvPr/>
            </p:nvSpPr>
            <p:spPr bwMode="auto">
              <a:xfrm flipV="1">
                <a:off x="4486276" y="252571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47" name="Line 290">
                <a:extLst>
                  <a:ext uri="{FF2B5EF4-FFF2-40B4-BE49-F238E27FC236}">
                    <a16:creationId xmlns:a16="http://schemas.microsoft.com/office/drawing/2014/main" id="{A62D720C-E047-D54E-C6E5-9486C5C0D7F4}"/>
                  </a:ext>
                </a:extLst>
              </p:cNvPr>
              <p:cNvSpPr>
                <a:spLocks noChangeShapeType="1"/>
              </p:cNvSpPr>
              <p:nvPr/>
            </p:nvSpPr>
            <p:spPr bwMode="auto">
              <a:xfrm>
                <a:off x="4432301" y="257968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48" name="Line 291">
                <a:extLst>
                  <a:ext uri="{FF2B5EF4-FFF2-40B4-BE49-F238E27FC236}">
                    <a16:creationId xmlns:a16="http://schemas.microsoft.com/office/drawing/2014/main" id="{FECE236F-251B-5610-EE79-7068FB9B77C7}"/>
                  </a:ext>
                </a:extLst>
              </p:cNvPr>
              <p:cNvSpPr>
                <a:spLocks noChangeShapeType="1"/>
              </p:cNvSpPr>
              <p:nvPr/>
            </p:nvSpPr>
            <p:spPr bwMode="auto">
              <a:xfrm flipV="1">
                <a:off x="4410076" y="247808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49" name="Line 292">
                <a:extLst>
                  <a:ext uri="{FF2B5EF4-FFF2-40B4-BE49-F238E27FC236}">
                    <a16:creationId xmlns:a16="http://schemas.microsoft.com/office/drawing/2014/main" id="{3890B47D-A31F-DD9B-6CB6-59ABD0254209}"/>
                  </a:ext>
                </a:extLst>
              </p:cNvPr>
              <p:cNvSpPr>
                <a:spLocks noChangeShapeType="1"/>
              </p:cNvSpPr>
              <p:nvPr/>
            </p:nvSpPr>
            <p:spPr bwMode="auto">
              <a:xfrm>
                <a:off x="4359276" y="2528888"/>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50" name="Line 293">
                <a:extLst>
                  <a:ext uri="{FF2B5EF4-FFF2-40B4-BE49-F238E27FC236}">
                    <a16:creationId xmlns:a16="http://schemas.microsoft.com/office/drawing/2014/main" id="{299A17E5-866A-E592-BE85-781B7E2F47F1}"/>
                  </a:ext>
                </a:extLst>
              </p:cNvPr>
              <p:cNvSpPr>
                <a:spLocks noChangeShapeType="1"/>
              </p:cNvSpPr>
              <p:nvPr/>
            </p:nvSpPr>
            <p:spPr bwMode="auto">
              <a:xfrm flipV="1">
                <a:off x="4394201" y="2460625"/>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51" name="Line 294">
                <a:extLst>
                  <a:ext uri="{FF2B5EF4-FFF2-40B4-BE49-F238E27FC236}">
                    <a16:creationId xmlns:a16="http://schemas.microsoft.com/office/drawing/2014/main" id="{6CC2D2C7-E10B-57B1-74BC-F42ACFAA88D2}"/>
                  </a:ext>
                </a:extLst>
              </p:cNvPr>
              <p:cNvSpPr>
                <a:spLocks noChangeShapeType="1"/>
              </p:cNvSpPr>
              <p:nvPr/>
            </p:nvSpPr>
            <p:spPr bwMode="auto">
              <a:xfrm>
                <a:off x="4343401" y="2516188"/>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52" name="Line 295">
                <a:extLst>
                  <a:ext uri="{FF2B5EF4-FFF2-40B4-BE49-F238E27FC236}">
                    <a16:creationId xmlns:a16="http://schemas.microsoft.com/office/drawing/2014/main" id="{7B129649-B460-BD55-A1A1-043EB956FFAC}"/>
                  </a:ext>
                </a:extLst>
              </p:cNvPr>
              <p:cNvSpPr>
                <a:spLocks noChangeShapeType="1"/>
              </p:cNvSpPr>
              <p:nvPr/>
            </p:nvSpPr>
            <p:spPr bwMode="auto">
              <a:xfrm flipV="1">
                <a:off x="4203701" y="2387600"/>
                <a:ext cx="0" cy="10318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53" name="Line 296">
                <a:extLst>
                  <a:ext uri="{FF2B5EF4-FFF2-40B4-BE49-F238E27FC236}">
                    <a16:creationId xmlns:a16="http://schemas.microsoft.com/office/drawing/2014/main" id="{EC3F5E31-71EF-9DC0-79DE-02C63580E1A3}"/>
                  </a:ext>
                </a:extLst>
              </p:cNvPr>
              <p:cNvSpPr>
                <a:spLocks noChangeShapeType="1"/>
              </p:cNvSpPr>
              <p:nvPr/>
            </p:nvSpPr>
            <p:spPr bwMode="auto">
              <a:xfrm>
                <a:off x="4152901" y="243840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54" name="Line 297">
                <a:extLst>
                  <a:ext uri="{FF2B5EF4-FFF2-40B4-BE49-F238E27FC236}">
                    <a16:creationId xmlns:a16="http://schemas.microsoft.com/office/drawing/2014/main" id="{670E16C4-9DCE-0D68-608D-E60D4C7A4D34}"/>
                  </a:ext>
                </a:extLst>
              </p:cNvPr>
              <p:cNvSpPr>
                <a:spLocks noChangeShapeType="1"/>
              </p:cNvSpPr>
              <p:nvPr/>
            </p:nvSpPr>
            <p:spPr bwMode="auto">
              <a:xfrm flipV="1">
                <a:off x="4086226" y="229235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55" name="Line 298">
                <a:extLst>
                  <a:ext uri="{FF2B5EF4-FFF2-40B4-BE49-F238E27FC236}">
                    <a16:creationId xmlns:a16="http://schemas.microsoft.com/office/drawing/2014/main" id="{8C92D414-B91E-00A9-7AD5-5DEEDC8C8EF8}"/>
                  </a:ext>
                </a:extLst>
              </p:cNvPr>
              <p:cNvSpPr>
                <a:spLocks noChangeShapeType="1"/>
              </p:cNvSpPr>
              <p:nvPr/>
            </p:nvSpPr>
            <p:spPr bwMode="auto">
              <a:xfrm>
                <a:off x="4035426" y="234632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56" name="Line 299">
                <a:extLst>
                  <a:ext uri="{FF2B5EF4-FFF2-40B4-BE49-F238E27FC236}">
                    <a16:creationId xmlns:a16="http://schemas.microsoft.com/office/drawing/2014/main" id="{C7949C05-EBE1-0F52-A1E1-3DBA7B817BEF}"/>
                  </a:ext>
                </a:extLst>
              </p:cNvPr>
              <p:cNvSpPr>
                <a:spLocks noChangeShapeType="1"/>
              </p:cNvSpPr>
              <p:nvPr/>
            </p:nvSpPr>
            <p:spPr bwMode="auto">
              <a:xfrm flipV="1">
                <a:off x="4029076" y="2273300"/>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57" name="Line 300">
                <a:extLst>
                  <a:ext uri="{FF2B5EF4-FFF2-40B4-BE49-F238E27FC236}">
                    <a16:creationId xmlns:a16="http://schemas.microsoft.com/office/drawing/2014/main" id="{646242B2-3EA9-DEF1-8F78-3BF3A53DB485}"/>
                  </a:ext>
                </a:extLst>
              </p:cNvPr>
              <p:cNvSpPr>
                <a:spLocks noChangeShapeType="1"/>
              </p:cNvSpPr>
              <p:nvPr/>
            </p:nvSpPr>
            <p:spPr bwMode="auto">
              <a:xfrm>
                <a:off x="3975101" y="232727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58" name="Line 301">
                <a:extLst>
                  <a:ext uri="{FF2B5EF4-FFF2-40B4-BE49-F238E27FC236}">
                    <a16:creationId xmlns:a16="http://schemas.microsoft.com/office/drawing/2014/main" id="{5A66794D-988E-8BF5-52F0-ABAF9F46B84F}"/>
                  </a:ext>
                </a:extLst>
              </p:cNvPr>
              <p:cNvSpPr>
                <a:spLocks noChangeShapeType="1"/>
              </p:cNvSpPr>
              <p:nvPr/>
            </p:nvSpPr>
            <p:spPr bwMode="auto">
              <a:xfrm flipV="1">
                <a:off x="3867151" y="2212975"/>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59" name="Line 302">
                <a:extLst>
                  <a:ext uri="{FF2B5EF4-FFF2-40B4-BE49-F238E27FC236}">
                    <a16:creationId xmlns:a16="http://schemas.microsoft.com/office/drawing/2014/main" id="{7DF26099-4A28-67BF-C7CD-D1C4C421708D}"/>
                  </a:ext>
                </a:extLst>
              </p:cNvPr>
              <p:cNvSpPr>
                <a:spLocks noChangeShapeType="1"/>
              </p:cNvSpPr>
              <p:nvPr/>
            </p:nvSpPr>
            <p:spPr bwMode="auto">
              <a:xfrm>
                <a:off x="3813176" y="2263775"/>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60" name="Line 303">
                <a:extLst>
                  <a:ext uri="{FF2B5EF4-FFF2-40B4-BE49-F238E27FC236}">
                    <a16:creationId xmlns:a16="http://schemas.microsoft.com/office/drawing/2014/main" id="{745D1217-CCC4-C33E-7CF4-5CFBD72A40F4}"/>
                  </a:ext>
                </a:extLst>
              </p:cNvPr>
              <p:cNvSpPr>
                <a:spLocks noChangeShapeType="1"/>
              </p:cNvSpPr>
              <p:nvPr/>
            </p:nvSpPr>
            <p:spPr bwMode="auto">
              <a:xfrm flipV="1">
                <a:off x="4241801" y="2397125"/>
                <a:ext cx="0" cy="10636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61" name="Line 304">
                <a:extLst>
                  <a:ext uri="{FF2B5EF4-FFF2-40B4-BE49-F238E27FC236}">
                    <a16:creationId xmlns:a16="http://schemas.microsoft.com/office/drawing/2014/main" id="{63FE35BA-E243-76E1-DA66-718D140708B8}"/>
                  </a:ext>
                </a:extLst>
              </p:cNvPr>
              <p:cNvSpPr>
                <a:spLocks noChangeShapeType="1"/>
              </p:cNvSpPr>
              <p:nvPr/>
            </p:nvSpPr>
            <p:spPr bwMode="auto">
              <a:xfrm>
                <a:off x="4187826" y="2451100"/>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62" name="Line 305">
                <a:extLst>
                  <a:ext uri="{FF2B5EF4-FFF2-40B4-BE49-F238E27FC236}">
                    <a16:creationId xmlns:a16="http://schemas.microsoft.com/office/drawing/2014/main" id="{7FC6F8F8-4F92-2302-B36A-2170C7DE93C7}"/>
                  </a:ext>
                </a:extLst>
              </p:cNvPr>
              <p:cNvSpPr>
                <a:spLocks noChangeShapeType="1"/>
              </p:cNvSpPr>
              <p:nvPr/>
            </p:nvSpPr>
            <p:spPr bwMode="auto">
              <a:xfrm flipV="1">
                <a:off x="5221289" y="286226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63" name="Line 306">
                <a:extLst>
                  <a:ext uri="{FF2B5EF4-FFF2-40B4-BE49-F238E27FC236}">
                    <a16:creationId xmlns:a16="http://schemas.microsoft.com/office/drawing/2014/main" id="{8449E6F8-7D3D-7DB2-53E6-8864E455B5D5}"/>
                  </a:ext>
                </a:extLst>
              </p:cNvPr>
              <p:cNvSpPr>
                <a:spLocks noChangeShapeType="1"/>
              </p:cNvSpPr>
              <p:nvPr/>
            </p:nvSpPr>
            <p:spPr bwMode="auto">
              <a:xfrm>
                <a:off x="5167314" y="2913063"/>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64" name="Line 307">
                <a:extLst>
                  <a:ext uri="{FF2B5EF4-FFF2-40B4-BE49-F238E27FC236}">
                    <a16:creationId xmlns:a16="http://schemas.microsoft.com/office/drawing/2014/main" id="{9E85DEC7-66C2-3C03-6608-006801C70DF2}"/>
                  </a:ext>
                </a:extLst>
              </p:cNvPr>
              <p:cNvSpPr>
                <a:spLocks noChangeShapeType="1"/>
              </p:cNvSpPr>
              <p:nvPr/>
            </p:nvSpPr>
            <p:spPr bwMode="auto">
              <a:xfrm flipV="1">
                <a:off x="5186364" y="286226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65" name="Line 308">
                <a:extLst>
                  <a:ext uri="{FF2B5EF4-FFF2-40B4-BE49-F238E27FC236}">
                    <a16:creationId xmlns:a16="http://schemas.microsoft.com/office/drawing/2014/main" id="{0CFCBC2C-0805-7471-61E9-D5A105400EFB}"/>
                  </a:ext>
                </a:extLst>
              </p:cNvPr>
              <p:cNvSpPr>
                <a:spLocks noChangeShapeType="1"/>
              </p:cNvSpPr>
              <p:nvPr/>
            </p:nvSpPr>
            <p:spPr bwMode="auto">
              <a:xfrm>
                <a:off x="5135564" y="2913063"/>
                <a:ext cx="10160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66" name="Line 309">
                <a:extLst>
                  <a:ext uri="{FF2B5EF4-FFF2-40B4-BE49-F238E27FC236}">
                    <a16:creationId xmlns:a16="http://schemas.microsoft.com/office/drawing/2014/main" id="{52A2A667-BD9D-E1BF-F017-FD4702AAD1AF}"/>
                  </a:ext>
                </a:extLst>
              </p:cNvPr>
              <p:cNvSpPr>
                <a:spLocks noChangeShapeType="1"/>
              </p:cNvSpPr>
              <p:nvPr/>
            </p:nvSpPr>
            <p:spPr bwMode="auto">
              <a:xfrm flipV="1">
                <a:off x="5237164" y="2862263"/>
                <a:ext cx="0" cy="1047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67" name="Line 310">
                <a:extLst>
                  <a:ext uri="{FF2B5EF4-FFF2-40B4-BE49-F238E27FC236}">
                    <a16:creationId xmlns:a16="http://schemas.microsoft.com/office/drawing/2014/main" id="{6A83AC53-D2D9-74B0-19EC-75A89FBBB499}"/>
                  </a:ext>
                </a:extLst>
              </p:cNvPr>
              <p:cNvSpPr>
                <a:spLocks noChangeShapeType="1"/>
              </p:cNvSpPr>
              <p:nvPr/>
            </p:nvSpPr>
            <p:spPr bwMode="auto">
              <a:xfrm>
                <a:off x="5183189" y="2913063"/>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68" name="Line 311">
                <a:extLst>
                  <a:ext uri="{FF2B5EF4-FFF2-40B4-BE49-F238E27FC236}">
                    <a16:creationId xmlns:a16="http://schemas.microsoft.com/office/drawing/2014/main" id="{4C101884-E71D-6B3B-700C-A374B1BF0945}"/>
                  </a:ext>
                </a:extLst>
              </p:cNvPr>
              <p:cNvSpPr>
                <a:spLocks noChangeShapeType="1"/>
              </p:cNvSpPr>
              <p:nvPr/>
            </p:nvSpPr>
            <p:spPr bwMode="auto">
              <a:xfrm flipV="1">
                <a:off x="5373689" y="29416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69" name="Line 312">
                <a:extLst>
                  <a:ext uri="{FF2B5EF4-FFF2-40B4-BE49-F238E27FC236}">
                    <a16:creationId xmlns:a16="http://schemas.microsoft.com/office/drawing/2014/main" id="{0419EE0F-AAD4-0B04-A519-85CE9D0D53B3}"/>
                  </a:ext>
                </a:extLst>
              </p:cNvPr>
              <p:cNvSpPr>
                <a:spLocks noChangeShapeType="1"/>
              </p:cNvSpPr>
              <p:nvPr/>
            </p:nvSpPr>
            <p:spPr bwMode="auto">
              <a:xfrm>
                <a:off x="5322889" y="29924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70" name="Line 313">
                <a:extLst>
                  <a:ext uri="{FF2B5EF4-FFF2-40B4-BE49-F238E27FC236}">
                    <a16:creationId xmlns:a16="http://schemas.microsoft.com/office/drawing/2014/main" id="{3B03BEA7-5900-8922-3C10-D3B4689FA68E}"/>
                  </a:ext>
                </a:extLst>
              </p:cNvPr>
              <p:cNvSpPr>
                <a:spLocks noChangeShapeType="1"/>
              </p:cNvSpPr>
              <p:nvPr/>
            </p:nvSpPr>
            <p:spPr bwMode="auto">
              <a:xfrm flipV="1">
                <a:off x="5380039" y="2941638"/>
                <a:ext cx="0" cy="1016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71" name="Line 314">
                <a:extLst>
                  <a:ext uri="{FF2B5EF4-FFF2-40B4-BE49-F238E27FC236}">
                    <a16:creationId xmlns:a16="http://schemas.microsoft.com/office/drawing/2014/main" id="{40F207C1-AE4C-72C5-4431-58A0CD93F871}"/>
                  </a:ext>
                </a:extLst>
              </p:cNvPr>
              <p:cNvSpPr>
                <a:spLocks noChangeShapeType="1"/>
              </p:cNvSpPr>
              <p:nvPr/>
            </p:nvSpPr>
            <p:spPr bwMode="auto">
              <a:xfrm>
                <a:off x="5326064" y="2992438"/>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72" name="Line 315">
                <a:extLst>
                  <a:ext uri="{FF2B5EF4-FFF2-40B4-BE49-F238E27FC236}">
                    <a16:creationId xmlns:a16="http://schemas.microsoft.com/office/drawing/2014/main" id="{33EE2A83-0FE6-7206-B01B-49D34002B942}"/>
                  </a:ext>
                </a:extLst>
              </p:cNvPr>
              <p:cNvSpPr>
                <a:spLocks noChangeShapeType="1"/>
              </p:cNvSpPr>
              <p:nvPr/>
            </p:nvSpPr>
            <p:spPr bwMode="auto">
              <a:xfrm flipV="1">
                <a:off x="6973889" y="3622675"/>
                <a:ext cx="0" cy="103188"/>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73" name="Line 316">
                <a:extLst>
                  <a:ext uri="{FF2B5EF4-FFF2-40B4-BE49-F238E27FC236}">
                    <a16:creationId xmlns:a16="http://schemas.microsoft.com/office/drawing/2014/main" id="{CBE583ED-7B9C-488A-A457-E7D512C43154}"/>
                  </a:ext>
                </a:extLst>
              </p:cNvPr>
              <p:cNvSpPr>
                <a:spLocks noChangeShapeType="1"/>
              </p:cNvSpPr>
              <p:nvPr/>
            </p:nvSpPr>
            <p:spPr bwMode="auto">
              <a:xfrm>
                <a:off x="6919914" y="3675063"/>
                <a:ext cx="1047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2174" name="Freeform 317">
                <a:extLst>
                  <a:ext uri="{FF2B5EF4-FFF2-40B4-BE49-F238E27FC236}">
                    <a16:creationId xmlns:a16="http://schemas.microsoft.com/office/drawing/2014/main" id="{FAABE592-558D-0405-9839-A59301EBA664}"/>
                  </a:ext>
                </a:extLst>
              </p:cNvPr>
              <p:cNvSpPr>
                <a:spLocks/>
              </p:cNvSpPr>
              <p:nvPr/>
            </p:nvSpPr>
            <p:spPr bwMode="auto">
              <a:xfrm>
                <a:off x="3683001" y="2228850"/>
                <a:ext cx="5462588" cy="2124075"/>
              </a:xfrm>
              <a:custGeom>
                <a:avLst/>
                <a:gdLst>
                  <a:gd name="T0" fmla="*/ 3044 w 3441"/>
                  <a:gd name="T1" fmla="*/ 1227 h 1338"/>
                  <a:gd name="T2" fmla="*/ 2710 w 3441"/>
                  <a:gd name="T3" fmla="*/ 1133 h 1338"/>
                  <a:gd name="T4" fmla="*/ 2582 w 3441"/>
                  <a:gd name="T5" fmla="*/ 1085 h 1338"/>
                  <a:gd name="T6" fmla="*/ 2504 w 3441"/>
                  <a:gd name="T7" fmla="*/ 1043 h 1338"/>
                  <a:gd name="T8" fmla="*/ 2459 w 3441"/>
                  <a:gd name="T9" fmla="*/ 1005 h 1338"/>
                  <a:gd name="T10" fmla="*/ 2355 w 3441"/>
                  <a:gd name="T11" fmla="*/ 967 h 1338"/>
                  <a:gd name="T12" fmla="*/ 2249 w 3441"/>
                  <a:gd name="T13" fmla="*/ 937 h 1338"/>
                  <a:gd name="T14" fmla="*/ 2065 w 3441"/>
                  <a:gd name="T15" fmla="*/ 911 h 1338"/>
                  <a:gd name="T16" fmla="*/ 2047 w 3441"/>
                  <a:gd name="T17" fmla="*/ 884 h 1338"/>
                  <a:gd name="T18" fmla="*/ 2025 w 3441"/>
                  <a:gd name="T19" fmla="*/ 860 h 1338"/>
                  <a:gd name="T20" fmla="*/ 1945 w 3441"/>
                  <a:gd name="T21" fmla="*/ 836 h 1338"/>
                  <a:gd name="T22" fmla="*/ 1911 w 3441"/>
                  <a:gd name="T23" fmla="*/ 814 h 1338"/>
                  <a:gd name="T24" fmla="*/ 1887 w 3441"/>
                  <a:gd name="T25" fmla="*/ 780 h 1338"/>
                  <a:gd name="T26" fmla="*/ 1804 w 3441"/>
                  <a:gd name="T27" fmla="*/ 760 h 1338"/>
                  <a:gd name="T28" fmla="*/ 1702 w 3441"/>
                  <a:gd name="T29" fmla="*/ 740 h 1338"/>
                  <a:gd name="T30" fmla="*/ 1660 w 3441"/>
                  <a:gd name="T31" fmla="*/ 724 h 1338"/>
                  <a:gd name="T32" fmla="*/ 1574 w 3441"/>
                  <a:gd name="T33" fmla="*/ 704 h 1338"/>
                  <a:gd name="T34" fmla="*/ 1548 w 3441"/>
                  <a:gd name="T35" fmla="*/ 682 h 1338"/>
                  <a:gd name="T36" fmla="*/ 1538 w 3441"/>
                  <a:gd name="T37" fmla="*/ 656 h 1338"/>
                  <a:gd name="T38" fmla="*/ 1496 w 3441"/>
                  <a:gd name="T39" fmla="*/ 644 h 1338"/>
                  <a:gd name="T40" fmla="*/ 1436 w 3441"/>
                  <a:gd name="T41" fmla="*/ 628 h 1338"/>
                  <a:gd name="T42" fmla="*/ 1414 w 3441"/>
                  <a:gd name="T43" fmla="*/ 618 h 1338"/>
                  <a:gd name="T44" fmla="*/ 1348 w 3441"/>
                  <a:gd name="T45" fmla="*/ 602 h 1338"/>
                  <a:gd name="T46" fmla="*/ 1314 w 3441"/>
                  <a:gd name="T47" fmla="*/ 584 h 1338"/>
                  <a:gd name="T48" fmla="*/ 1242 w 3441"/>
                  <a:gd name="T49" fmla="*/ 570 h 1338"/>
                  <a:gd name="T50" fmla="*/ 1210 w 3441"/>
                  <a:gd name="T51" fmla="*/ 556 h 1338"/>
                  <a:gd name="T52" fmla="*/ 1188 w 3441"/>
                  <a:gd name="T53" fmla="*/ 544 h 1338"/>
                  <a:gd name="T54" fmla="*/ 1147 w 3441"/>
                  <a:gd name="T55" fmla="*/ 519 h 1338"/>
                  <a:gd name="T56" fmla="*/ 1121 w 3441"/>
                  <a:gd name="T57" fmla="*/ 505 h 1338"/>
                  <a:gd name="T58" fmla="*/ 1079 w 3441"/>
                  <a:gd name="T59" fmla="*/ 489 h 1338"/>
                  <a:gd name="T60" fmla="*/ 1045 w 3441"/>
                  <a:gd name="T61" fmla="*/ 471 h 1338"/>
                  <a:gd name="T62" fmla="*/ 1007 w 3441"/>
                  <a:gd name="T63" fmla="*/ 459 h 1338"/>
                  <a:gd name="T64" fmla="*/ 999 w 3441"/>
                  <a:gd name="T65" fmla="*/ 439 h 1338"/>
                  <a:gd name="T66" fmla="*/ 909 w 3441"/>
                  <a:gd name="T67" fmla="*/ 425 h 1338"/>
                  <a:gd name="T68" fmla="*/ 863 w 3441"/>
                  <a:gd name="T69" fmla="*/ 399 h 1338"/>
                  <a:gd name="T70" fmla="*/ 845 w 3441"/>
                  <a:gd name="T71" fmla="*/ 381 h 1338"/>
                  <a:gd name="T72" fmla="*/ 823 w 3441"/>
                  <a:gd name="T73" fmla="*/ 361 h 1338"/>
                  <a:gd name="T74" fmla="*/ 799 w 3441"/>
                  <a:gd name="T75" fmla="*/ 349 h 1338"/>
                  <a:gd name="T76" fmla="*/ 763 w 3441"/>
                  <a:gd name="T77" fmla="*/ 333 h 1338"/>
                  <a:gd name="T78" fmla="*/ 745 w 3441"/>
                  <a:gd name="T79" fmla="*/ 317 h 1338"/>
                  <a:gd name="T80" fmla="*/ 701 w 3441"/>
                  <a:gd name="T81" fmla="*/ 303 h 1338"/>
                  <a:gd name="T82" fmla="*/ 671 w 3441"/>
                  <a:gd name="T83" fmla="*/ 287 h 1338"/>
                  <a:gd name="T84" fmla="*/ 577 w 3441"/>
                  <a:gd name="T85" fmla="*/ 267 h 1338"/>
                  <a:gd name="T86" fmla="*/ 563 w 3441"/>
                  <a:gd name="T87" fmla="*/ 253 h 1338"/>
                  <a:gd name="T88" fmla="*/ 540 w 3441"/>
                  <a:gd name="T89" fmla="*/ 239 h 1338"/>
                  <a:gd name="T90" fmla="*/ 506 w 3441"/>
                  <a:gd name="T91" fmla="*/ 225 h 1338"/>
                  <a:gd name="T92" fmla="*/ 494 w 3441"/>
                  <a:gd name="T93" fmla="*/ 209 h 1338"/>
                  <a:gd name="T94" fmla="*/ 474 w 3441"/>
                  <a:gd name="T95" fmla="*/ 195 h 1338"/>
                  <a:gd name="T96" fmla="*/ 448 w 3441"/>
                  <a:gd name="T97" fmla="*/ 181 h 1338"/>
                  <a:gd name="T98" fmla="*/ 422 w 3441"/>
                  <a:gd name="T99" fmla="*/ 167 h 1338"/>
                  <a:gd name="T100" fmla="*/ 388 w 3441"/>
                  <a:gd name="T101" fmla="*/ 157 h 1338"/>
                  <a:gd name="T102" fmla="*/ 372 w 3441"/>
                  <a:gd name="T103" fmla="*/ 146 h 1338"/>
                  <a:gd name="T104" fmla="*/ 308 w 3441"/>
                  <a:gd name="T105" fmla="*/ 132 h 1338"/>
                  <a:gd name="T106" fmla="*/ 294 w 3441"/>
                  <a:gd name="T107" fmla="*/ 122 h 1338"/>
                  <a:gd name="T108" fmla="*/ 270 w 3441"/>
                  <a:gd name="T109" fmla="*/ 84 h 1338"/>
                  <a:gd name="T110" fmla="*/ 218 w 3441"/>
                  <a:gd name="T111" fmla="*/ 62 h 1338"/>
                  <a:gd name="T112" fmla="*/ 180 w 3441"/>
                  <a:gd name="T113" fmla="*/ 42 h 1338"/>
                  <a:gd name="T114" fmla="*/ 106 w 3441"/>
                  <a:gd name="T115" fmla="*/ 22 h 1338"/>
                  <a:gd name="T116" fmla="*/ 40 w 3441"/>
                  <a:gd name="T117" fmla="*/ 4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1" h="1338">
                    <a:moveTo>
                      <a:pt x="3441" y="1338"/>
                    </a:moveTo>
                    <a:lnTo>
                      <a:pt x="3223" y="1338"/>
                    </a:lnTo>
                    <a:lnTo>
                      <a:pt x="3223" y="1227"/>
                    </a:lnTo>
                    <a:lnTo>
                      <a:pt x="3044" y="1227"/>
                    </a:lnTo>
                    <a:lnTo>
                      <a:pt x="3044" y="1169"/>
                    </a:lnTo>
                    <a:lnTo>
                      <a:pt x="2804" y="1169"/>
                    </a:lnTo>
                    <a:lnTo>
                      <a:pt x="2804" y="1133"/>
                    </a:lnTo>
                    <a:lnTo>
                      <a:pt x="2710" y="1133"/>
                    </a:lnTo>
                    <a:lnTo>
                      <a:pt x="2710" y="1107"/>
                    </a:lnTo>
                    <a:lnTo>
                      <a:pt x="2636" y="1107"/>
                    </a:lnTo>
                    <a:lnTo>
                      <a:pt x="2636" y="1085"/>
                    </a:lnTo>
                    <a:lnTo>
                      <a:pt x="2582" y="1085"/>
                    </a:lnTo>
                    <a:lnTo>
                      <a:pt x="2582" y="1065"/>
                    </a:lnTo>
                    <a:lnTo>
                      <a:pt x="2566" y="1065"/>
                    </a:lnTo>
                    <a:lnTo>
                      <a:pt x="2566" y="1043"/>
                    </a:lnTo>
                    <a:lnTo>
                      <a:pt x="2504" y="1043"/>
                    </a:lnTo>
                    <a:lnTo>
                      <a:pt x="2504" y="1023"/>
                    </a:lnTo>
                    <a:lnTo>
                      <a:pt x="2465" y="1023"/>
                    </a:lnTo>
                    <a:lnTo>
                      <a:pt x="2465" y="1005"/>
                    </a:lnTo>
                    <a:lnTo>
                      <a:pt x="2459" y="1005"/>
                    </a:lnTo>
                    <a:lnTo>
                      <a:pt x="2459" y="985"/>
                    </a:lnTo>
                    <a:lnTo>
                      <a:pt x="2365" y="985"/>
                    </a:lnTo>
                    <a:lnTo>
                      <a:pt x="2365" y="967"/>
                    </a:lnTo>
                    <a:lnTo>
                      <a:pt x="2355" y="967"/>
                    </a:lnTo>
                    <a:lnTo>
                      <a:pt x="2355" y="953"/>
                    </a:lnTo>
                    <a:lnTo>
                      <a:pt x="2309" y="953"/>
                    </a:lnTo>
                    <a:lnTo>
                      <a:pt x="2309" y="937"/>
                    </a:lnTo>
                    <a:lnTo>
                      <a:pt x="2249" y="937"/>
                    </a:lnTo>
                    <a:lnTo>
                      <a:pt x="2249" y="921"/>
                    </a:lnTo>
                    <a:lnTo>
                      <a:pt x="2105" y="921"/>
                    </a:lnTo>
                    <a:lnTo>
                      <a:pt x="2105" y="911"/>
                    </a:lnTo>
                    <a:lnTo>
                      <a:pt x="2065" y="911"/>
                    </a:lnTo>
                    <a:lnTo>
                      <a:pt x="2065" y="897"/>
                    </a:lnTo>
                    <a:lnTo>
                      <a:pt x="2057" y="897"/>
                    </a:lnTo>
                    <a:lnTo>
                      <a:pt x="2057" y="884"/>
                    </a:lnTo>
                    <a:lnTo>
                      <a:pt x="2047" y="884"/>
                    </a:lnTo>
                    <a:lnTo>
                      <a:pt x="2047" y="872"/>
                    </a:lnTo>
                    <a:lnTo>
                      <a:pt x="2037" y="872"/>
                    </a:lnTo>
                    <a:lnTo>
                      <a:pt x="2037" y="860"/>
                    </a:lnTo>
                    <a:lnTo>
                      <a:pt x="2025" y="860"/>
                    </a:lnTo>
                    <a:lnTo>
                      <a:pt x="2025" y="848"/>
                    </a:lnTo>
                    <a:lnTo>
                      <a:pt x="1997" y="848"/>
                    </a:lnTo>
                    <a:lnTo>
                      <a:pt x="1997" y="836"/>
                    </a:lnTo>
                    <a:lnTo>
                      <a:pt x="1945" y="836"/>
                    </a:lnTo>
                    <a:lnTo>
                      <a:pt x="1945" y="824"/>
                    </a:lnTo>
                    <a:lnTo>
                      <a:pt x="1937" y="824"/>
                    </a:lnTo>
                    <a:lnTo>
                      <a:pt x="1937" y="814"/>
                    </a:lnTo>
                    <a:lnTo>
                      <a:pt x="1911" y="814"/>
                    </a:lnTo>
                    <a:lnTo>
                      <a:pt x="1911" y="802"/>
                    </a:lnTo>
                    <a:lnTo>
                      <a:pt x="1893" y="802"/>
                    </a:lnTo>
                    <a:lnTo>
                      <a:pt x="1893" y="780"/>
                    </a:lnTo>
                    <a:lnTo>
                      <a:pt x="1887" y="780"/>
                    </a:lnTo>
                    <a:lnTo>
                      <a:pt x="1887" y="770"/>
                    </a:lnTo>
                    <a:lnTo>
                      <a:pt x="1883" y="770"/>
                    </a:lnTo>
                    <a:lnTo>
                      <a:pt x="1883" y="760"/>
                    </a:lnTo>
                    <a:lnTo>
                      <a:pt x="1804" y="760"/>
                    </a:lnTo>
                    <a:lnTo>
                      <a:pt x="1804" y="750"/>
                    </a:lnTo>
                    <a:lnTo>
                      <a:pt x="1742" y="750"/>
                    </a:lnTo>
                    <a:lnTo>
                      <a:pt x="1742" y="740"/>
                    </a:lnTo>
                    <a:lnTo>
                      <a:pt x="1702" y="740"/>
                    </a:lnTo>
                    <a:lnTo>
                      <a:pt x="1702" y="730"/>
                    </a:lnTo>
                    <a:lnTo>
                      <a:pt x="1692" y="730"/>
                    </a:lnTo>
                    <a:lnTo>
                      <a:pt x="1692" y="724"/>
                    </a:lnTo>
                    <a:lnTo>
                      <a:pt x="1660" y="724"/>
                    </a:lnTo>
                    <a:lnTo>
                      <a:pt x="1660" y="712"/>
                    </a:lnTo>
                    <a:lnTo>
                      <a:pt x="1634" y="712"/>
                    </a:lnTo>
                    <a:lnTo>
                      <a:pt x="1634" y="704"/>
                    </a:lnTo>
                    <a:lnTo>
                      <a:pt x="1574" y="704"/>
                    </a:lnTo>
                    <a:lnTo>
                      <a:pt x="1574" y="690"/>
                    </a:lnTo>
                    <a:lnTo>
                      <a:pt x="1556" y="690"/>
                    </a:lnTo>
                    <a:lnTo>
                      <a:pt x="1556" y="682"/>
                    </a:lnTo>
                    <a:lnTo>
                      <a:pt x="1548" y="682"/>
                    </a:lnTo>
                    <a:lnTo>
                      <a:pt x="1548" y="672"/>
                    </a:lnTo>
                    <a:lnTo>
                      <a:pt x="1544" y="672"/>
                    </a:lnTo>
                    <a:lnTo>
                      <a:pt x="1544" y="656"/>
                    </a:lnTo>
                    <a:lnTo>
                      <a:pt x="1538" y="656"/>
                    </a:lnTo>
                    <a:lnTo>
                      <a:pt x="1538" y="650"/>
                    </a:lnTo>
                    <a:lnTo>
                      <a:pt x="1502" y="650"/>
                    </a:lnTo>
                    <a:lnTo>
                      <a:pt x="1502" y="644"/>
                    </a:lnTo>
                    <a:lnTo>
                      <a:pt x="1496" y="644"/>
                    </a:lnTo>
                    <a:lnTo>
                      <a:pt x="1496" y="634"/>
                    </a:lnTo>
                    <a:lnTo>
                      <a:pt x="1442" y="634"/>
                    </a:lnTo>
                    <a:lnTo>
                      <a:pt x="1442" y="628"/>
                    </a:lnTo>
                    <a:lnTo>
                      <a:pt x="1436" y="628"/>
                    </a:lnTo>
                    <a:lnTo>
                      <a:pt x="1436" y="622"/>
                    </a:lnTo>
                    <a:lnTo>
                      <a:pt x="1422" y="622"/>
                    </a:lnTo>
                    <a:lnTo>
                      <a:pt x="1422" y="618"/>
                    </a:lnTo>
                    <a:lnTo>
                      <a:pt x="1414" y="618"/>
                    </a:lnTo>
                    <a:lnTo>
                      <a:pt x="1414" y="610"/>
                    </a:lnTo>
                    <a:lnTo>
                      <a:pt x="1374" y="610"/>
                    </a:lnTo>
                    <a:lnTo>
                      <a:pt x="1374" y="602"/>
                    </a:lnTo>
                    <a:lnTo>
                      <a:pt x="1348" y="602"/>
                    </a:lnTo>
                    <a:lnTo>
                      <a:pt x="1348" y="588"/>
                    </a:lnTo>
                    <a:lnTo>
                      <a:pt x="1338" y="588"/>
                    </a:lnTo>
                    <a:lnTo>
                      <a:pt x="1338" y="584"/>
                    </a:lnTo>
                    <a:lnTo>
                      <a:pt x="1314" y="584"/>
                    </a:lnTo>
                    <a:lnTo>
                      <a:pt x="1314" y="576"/>
                    </a:lnTo>
                    <a:lnTo>
                      <a:pt x="1274" y="576"/>
                    </a:lnTo>
                    <a:lnTo>
                      <a:pt x="1274" y="570"/>
                    </a:lnTo>
                    <a:lnTo>
                      <a:pt x="1242" y="570"/>
                    </a:lnTo>
                    <a:lnTo>
                      <a:pt x="1242" y="564"/>
                    </a:lnTo>
                    <a:lnTo>
                      <a:pt x="1234" y="564"/>
                    </a:lnTo>
                    <a:lnTo>
                      <a:pt x="1234" y="556"/>
                    </a:lnTo>
                    <a:lnTo>
                      <a:pt x="1210" y="556"/>
                    </a:lnTo>
                    <a:lnTo>
                      <a:pt x="1210" y="550"/>
                    </a:lnTo>
                    <a:lnTo>
                      <a:pt x="1194" y="550"/>
                    </a:lnTo>
                    <a:lnTo>
                      <a:pt x="1194" y="544"/>
                    </a:lnTo>
                    <a:lnTo>
                      <a:pt x="1188" y="544"/>
                    </a:lnTo>
                    <a:lnTo>
                      <a:pt x="1188" y="536"/>
                    </a:lnTo>
                    <a:lnTo>
                      <a:pt x="1177" y="536"/>
                    </a:lnTo>
                    <a:lnTo>
                      <a:pt x="1177" y="519"/>
                    </a:lnTo>
                    <a:lnTo>
                      <a:pt x="1147" y="519"/>
                    </a:lnTo>
                    <a:lnTo>
                      <a:pt x="1147" y="511"/>
                    </a:lnTo>
                    <a:lnTo>
                      <a:pt x="1133" y="511"/>
                    </a:lnTo>
                    <a:lnTo>
                      <a:pt x="1133" y="505"/>
                    </a:lnTo>
                    <a:lnTo>
                      <a:pt x="1121" y="505"/>
                    </a:lnTo>
                    <a:lnTo>
                      <a:pt x="1121" y="497"/>
                    </a:lnTo>
                    <a:lnTo>
                      <a:pt x="1085" y="497"/>
                    </a:lnTo>
                    <a:lnTo>
                      <a:pt x="1085" y="489"/>
                    </a:lnTo>
                    <a:lnTo>
                      <a:pt x="1079" y="489"/>
                    </a:lnTo>
                    <a:lnTo>
                      <a:pt x="1079" y="481"/>
                    </a:lnTo>
                    <a:lnTo>
                      <a:pt x="1055" y="481"/>
                    </a:lnTo>
                    <a:lnTo>
                      <a:pt x="1055" y="471"/>
                    </a:lnTo>
                    <a:lnTo>
                      <a:pt x="1045" y="471"/>
                    </a:lnTo>
                    <a:lnTo>
                      <a:pt x="1045" y="467"/>
                    </a:lnTo>
                    <a:lnTo>
                      <a:pt x="1039" y="467"/>
                    </a:lnTo>
                    <a:lnTo>
                      <a:pt x="1039" y="459"/>
                    </a:lnTo>
                    <a:lnTo>
                      <a:pt x="1007" y="459"/>
                    </a:lnTo>
                    <a:lnTo>
                      <a:pt x="1007" y="449"/>
                    </a:lnTo>
                    <a:lnTo>
                      <a:pt x="1003" y="449"/>
                    </a:lnTo>
                    <a:lnTo>
                      <a:pt x="1003" y="439"/>
                    </a:lnTo>
                    <a:lnTo>
                      <a:pt x="999" y="439"/>
                    </a:lnTo>
                    <a:lnTo>
                      <a:pt x="999" y="431"/>
                    </a:lnTo>
                    <a:lnTo>
                      <a:pt x="917" y="431"/>
                    </a:lnTo>
                    <a:lnTo>
                      <a:pt x="917" y="425"/>
                    </a:lnTo>
                    <a:lnTo>
                      <a:pt x="909" y="425"/>
                    </a:lnTo>
                    <a:lnTo>
                      <a:pt x="909" y="415"/>
                    </a:lnTo>
                    <a:lnTo>
                      <a:pt x="873" y="415"/>
                    </a:lnTo>
                    <a:lnTo>
                      <a:pt x="873" y="399"/>
                    </a:lnTo>
                    <a:lnTo>
                      <a:pt x="863" y="399"/>
                    </a:lnTo>
                    <a:lnTo>
                      <a:pt x="863" y="389"/>
                    </a:lnTo>
                    <a:lnTo>
                      <a:pt x="855" y="389"/>
                    </a:lnTo>
                    <a:lnTo>
                      <a:pt x="855" y="381"/>
                    </a:lnTo>
                    <a:lnTo>
                      <a:pt x="845" y="381"/>
                    </a:lnTo>
                    <a:lnTo>
                      <a:pt x="845" y="371"/>
                    </a:lnTo>
                    <a:lnTo>
                      <a:pt x="839" y="371"/>
                    </a:lnTo>
                    <a:lnTo>
                      <a:pt x="839" y="361"/>
                    </a:lnTo>
                    <a:lnTo>
                      <a:pt x="823" y="361"/>
                    </a:lnTo>
                    <a:lnTo>
                      <a:pt x="823" y="357"/>
                    </a:lnTo>
                    <a:lnTo>
                      <a:pt x="813" y="357"/>
                    </a:lnTo>
                    <a:lnTo>
                      <a:pt x="813" y="349"/>
                    </a:lnTo>
                    <a:lnTo>
                      <a:pt x="799" y="349"/>
                    </a:lnTo>
                    <a:lnTo>
                      <a:pt x="799" y="339"/>
                    </a:lnTo>
                    <a:lnTo>
                      <a:pt x="789" y="339"/>
                    </a:lnTo>
                    <a:lnTo>
                      <a:pt x="789" y="333"/>
                    </a:lnTo>
                    <a:lnTo>
                      <a:pt x="763" y="333"/>
                    </a:lnTo>
                    <a:lnTo>
                      <a:pt x="763" y="325"/>
                    </a:lnTo>
                    <a:lnTo>
                      <a:pt x="753" y="325"/>
                    </a:lnTo>
                    <a:lnTo>
                      <a:pt x="753" y="317"/>
                    </a:lnTo>
                    <a:lnTo>
                      <a:pt x="745" y="317"/>
                    </a:lnTo>
                    <a:lnTo>
                      <a:pt x="745" y="309"/>
                    </a:lnTo>
                    <a:lnTo>
                      <a:pt x="705" y="309"/>
                    </a:lnTo>
                    <a:lnTo>
                      <a:pt x="705" y="303"/>
                    </a:lnTo>
                    <a:lnTo>
                      <a:pt x="701" y="303"/>
                    </a:lnTo>
                    <a:lnTo>
                      <a:pt x="701" y="293"/>
                    </a:lnTo>
                    <a:lnTo>
                      <a:pt x="689" y="293"/>
                    </a:lnTo>
                    <a:lnTo>
                      <a:pt x="689" y="287"/>
                    </a:lnTo>
                    <a:lnTo>
                      <a:pt x="671" y="287"/>
                    </a:lnTo>
                    <a:lnTo>
                      <a:pt x="671" y="273"/>
                    </a:lnTo>
                    <a:lnTo>
                      <a:pt x="659" y="273"/>
                    </a:lnTo>
                    <a:lnTo>
                      <a:pt x="659" y="267"/>
                    </a:lnTo>
                    <a:lnTo>
                      <a:pt x="577" y="267"/>
                    </a:lnTo>
                    <a:lnTo>
                      <a:pt x="577" y="257"/>
                    </a:lnTo>
                    <a:lnTo>
                      <a:pt x="573" y="257"/>
                    </a:lnTo>
                    <a:lnTo>
                      <a:pt x="573" y="253"/>
                    </a:lnTo>
                    <a:lnTo>
                      <a:pt x="563" y="253"/>
                    </a:lnTo>
                    <a:lnTo>
                      <a:pt x="563" y="243"/>
                    </a:lnTo>
                    <a:lnTo>
                      <a:pt x="557" y="243"/>
                    </a:lnTo>
                    <a:lnTo>
                      <a:pt x="557" y="239"/>
                    </a:lnTo>
                    <a:lnTo>
                      <a:pt x="540" y="239"/>
                    </a:lnTo>
                    <a:lnTo>
                      <a:pt x="540" y="231"/>
                    </a:lnTo>
                    <a:lnTo>
                      <a:pt x="520" y="231"/>
                    </a:lnTo>
                    <a:lnTo>
                      <a:pt x="520" y="225"/>
                    </a:lnTo>
                    <a:lnTo>
                      <a:pt x="506" y="225"/>
                    </a:lnTo>
                    <a:lnTo>
                      <a:pt x="506" y="221"/>
                    </a:lnTo>
                    <a:lnTo>
                      <a:pt x="502" y="221"/>
                    </a:lnTo>
                    <a:lnTo>
                      <a:pt x="502" y="209"/>
                    </a:lnTo>
                    <a:lnTo>
                      <a:pt x="494" y="209"/>
                    </a:lnTo>
                    <a:lnTo>
                      <a:pt x="494" y="203"/>
                    </a:lnTo>
                    <a:lnTo>
                      <a:pt x="480" y="203"/>
                    </a:lnTo>
                    <a:lnTo>
                      <a:pt x="480" y="195"/>
                    </a:lnTo>
                    <a:lnTo>
                      <a:pt x="474" y="195"/>
                    </a:lnTo>
                    <a:lnTo>
                      <a:pt x="474" y="189"/>
                    </a:lnTo>
                    <a:lnTo>
                      <a:pt x="458" y="189"/>
                    </a:lnTo>
                    <a:lnTo>
                      <a:pt x="458" y="181"/>
                    </a:lnTo>
                    <a:lnTo>
                      <a:pt x="448" y="181"/>
                    </a:lnTo>
                    <a:lnTo>
                      <a:pt x="448" y="175"/>
                    </a:lnTo>
                    <a:lnTo>
                      <a:pt x="434" y="175"/>
                    </a:lnTo>
                    <a:lnTo>
                      <a:pt x="434" y="167"/>
                    </a:lnTo>
                    <a:lnTo>
                      <a:pt x="422" y="167"/>
                    </a:lnTo>
                    <a:lnTo>
                      <a:pt x="422" y="163"/>
                    </a:lnTo>
                    <a:lnTo>
                      <a:pt x="392" y="163"/>
                    </a:lnTo>
                    <a:lnTo>
                      <a:pt x="392" y="157"/>
                    </a:lnTo>
                    <a:lnTo>
                      <a:pt x="388" y="157"/>
                    </a:lnTo>
                    <a:lnTo>
                      <a:pt x="388" y="151"/>
                    </a:lnTo>
                    <a:lnTo>
                      <a:pt x="382" y="151"/>
                    </a:lnTo>
                    <a:lnTo>
                      <a:pt x="382" y="146"/>
                    </a:lnTo>
                    <a:lnTo>
                      <a:pt x="372" y="146"/>
                    </a:lnTo>
                    <a:lnTo>
                      <a:pt x="372" y="140"/>
                    </a:lnTo>
                    <a:lnTo>
                      <a:pt x="352" y="140"/>
                    </a:lnTo>
                    <a:lnTo>
                      <a:pt x="352" y="132"/>
                    </a:lnTo>
                    <a:lnTo>
                      <a:pt x="308" y="132"/>
                    </a:lnTo>
                    <a:lnTo>
                      <a:pt x="308" y="126"/>
                    </a:lnTo>
                    <a:lnTo>
                      <a:pt x="296" y="126"/>
                    </a:lnTo>
                    <a:lnTo>
                      <a:pt x="296" y="122"/>
                    </a:lnTo>
                    <a:lnTo>
                      <a:pt x="294" y="122"/>
                    </a:lnTo>
                    <a:lnTo>
                      <a:pt x="294" y="94"/>
                    </a:lnTo>
                    <a:lnTo>
                      <a:pt x="274" y="94"/>
                    </a:lnTo>
                    <a:lnTo>
                      <a:pt x="274" y="84"/>
                    </a:lnTo>
                    <a:lnTo>
                      <a:pt x="270" y="84"/>
                    </a:lnTo>
                    <a:lnTo>
                      <a:pt x="270" y="74"/>
                    </a:lnTo>
                    <a:lnTo>
                      <a:pt x="254" y="74"/>
                    </a:lnTo>
                    <a:lnTo>
                      <a:pt x="254" y="62"/>
                    </a:lnTo>
                    <a:lnTo>
                      <a:pt x="218" y="62"/>
                    </a:lnTo>
                    <a:lnTo>
                      <a:pt x="218" y="48"/>
                    </a:lnTo>
                    <a:lnTo>
                      <a:pt x="200" y="48"/>
                    </a:lnTo>
                    <a:lnTo>
                      <a:pt x="200" y="42"/>
                    </a:lnTo>
                    <a:lnTo>
                      <a:pt x="180" y="42"/>
                    </a:lnTo>
                    <a:lnTo>
                      <a:pt x="180" y="38"/>
                    </a:lnTo>
                    <a:lnTo>
                      <a:pt x="160" y="38"/>
                    </a:lnTo>
                    <a:lnTo>
                      <a:pt x="160" y="22"/>
                    </a:lnTo>
                    <a:lnTo>
                      <a:pt x="106" y="22"/>
                    </a:lnTo>
                    <a:lnTo>
                      <a:pt x="106" y="8"/>
                    </a:lnTo>
                    <a:lnTo>
                      <a:pt x="62" y="8"/>
                    </a:lnTo>
                    <a:lnTo>
                      <a:pt x="62" y="4"/>
                    </a:lnTo>
                    <a:lnTo>
                      <a:pt x="40" y="4"/>
                    </a:lnTo>
                    <a:lnTo>
                      <a:pt x="40" y="0"/>
                    </a:lnTo>
                    <a:lnTo>
                      <a:pt x="0" y="0"/>
                    </a:lnTo>
                  </a:path>
                </a:pathLst>
              </a:custGeom>
              <a:noFill/>
              <a:ln w="15875"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grpSp>
        <p:grpSp>
          <p:nvGrpSpPr>
            <p:cNvPr id="1681" name="Group 1680">
              <a:extLst>
                <a:ext uri="{FF2B5EF4-FFF2-40B4-BE49-F238E27FC236}">
                  <a16:creationId xmlns:a16="http://schemas.microsoft.com/office/drawing/2014/main" id="{514B7EBA-5CB3-214F-064C-005C30850A10}"/>
                </a:ext>
              </a:extLst>
            </p:cNvPr>
            <p:cNvGrpSpPr/>
            <p:nvPr/>
          </p:nvGrpSpPr>
          <p:grpSpPr>
            <a:xfrm>
              <a:off x="3641726" y="2174875"/>
              <a:ext cx="5503863" cy="2260600"/>
              <a:chOff x="3641726" y="2174875"/>
              <a:chExt cx="5503863" cy="2260600"/>
            </a:xfrm>
          </p:grpSpPr>
          <p:sp>
            <p:nvSpPr>
              <p:cNvPr id="1682" name="Line 318">
                <a:extLst>
                  <a:ext uri="{FF2B5EF4-FFF2-40B4-BE49-F238E27FC236}">
                    <a16:creationId xmlns:a16="http://schemas.microsoft.com/office/drawing/2014/main" id="{0E7E7D0D-B0C5-6414-7F7A-3FF2B0051375}"/>
                  </a:ext>
                </a:extLst>
              </p:cNvPr>
              <p:cNvSpPr>
                <a:spLocks noChangeShapeType="1"/>
              </p:cNvSpPr>
              <p:nvPr/>
            </p:nvSpPr>
            <p:spPr bwMode="auto">
              <a:xfrm flipV="1">
                <a:off x="8958264" y="43307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83" name="Line 319">
                <a:extLst>
                  <a:ext uri="{FF2B5EF4-FFF2-40B4-BE49-F238E27FC236}">
                    <a16:creationId xmlns:a16="http://schemas.microsoft.com/office/drawing/2014/main" id="{B09A7C9A-44C1-C778-1BF4-83B558EA3379}"/>
                  </a:ext>
                </a:extLst>
              </p:cNvPr>
              <p:cNvSpPr>
                <a:spLocks noChangeShapeType="1"/>
              </p:cNvSpPr>
              <p:nvPr/>
            </p:nvSpPr>
            <p:spPr bwMode="auto">
              <a:xfrm>
                <a:off x="8904289" y="43815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84" name="Line 320">
                <a:extLst>
                  <a:ext uri="{FF2B5EF4-FFF2-40B4-BE49-F238E27FC236}">
                    <a16:creationId xmlns:a16="http://schemas.microsoft.com/office/drawing/2014/main" id="{7CE21DC7-1F67-69B1-3CE1-262764C7AAD9}"/>
                  </a:ext>
                </a:extLst>
              </p:cNvPr>
              <p:cNvSpPr>
                <a:spLocks noChangeShapeType="1"/>
              </p:cNvSpPr>
              <p:nvPr/>
            </p:nvSpPr>
            <p:spPr bwMode="auto">
              <a:xfrm flipV="1">
                <a:off x="9043989" y="43307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85" name="Line 321">
                <a:extLst>
                  <a:ext uri="{FF2B5EF4-FFF2-40B4-BE49-F238E27FC236}">
                    <a16:creationId xmlns:a16="http://schemas.microsoft.com/office/drawing/2014/main" id="{4367B32A-2FE7-EA33-0699-1A488C2C2454}"/>
                  </a:ext>
                </a:extLst>
              </p:cNvPr>
              <p:cNvSpPr>
                <a:spLocks noChangeShapeType="1"/>
              </p:cNvSpPr>
              <p:nvPr/>
            </p:nvSpPr>
            <p:spPr bwMode="auto">
              <a:xfrm>
                <a:off x="8993189" y="438150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86" name="Line 322">
                <a:extLst>
                  <a:ext uri="{FF2B5EF4-FFF2-40B4-BE49-F238E27FC236}">
                    <a16:creationId xmlns:a16="http://schemas.microsoft.com/office/drawing/2014/main" id="{65B758EB-FABF-5FB1-F018-C75A5B8F84CA}"/>
                  </a:ext>
                </a:extLst>
              </p:cNvPr>
              <p:cNvSpPr>
                <a:spLocks noChangeShapeType="1"/>
              </p:cNvSpPr>
              <p:nvPr/>
            </p:nvSpPr>
            <p:spPr bwMode="auto">
              <a:xfrm flipV="1">
                <a:off x="8537576" y="43307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87" name="Line 323">
                <a:extLst>
                  <a:ext uri="{FF2B5EF4-FFF2-40B4-BE49-F238E27FC236}">
                    <a16:creationId xmlns:a16="http://schemas.microsoft.com/office/drawing/2014/main" id="{09BB6C2B-F7CE-D327-41F4-73EBE98BAC94}"/>
                  </a:ext>
                </a:extLst>
              </p:cNvPr>
              <p:cNvSpPr>
                <a:spLocks noChangeShapeType="1"/>
              </p:cNvSpPr>
              <p:nvPr/>
            </p:nvSpPr>
            <p:spPr bwMode="auto">
              <a:xfrm>
                <a:off x="8483601" y="43815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88" name="Line 324">
                <a:extLst>
                  <a:ext uri="{FF2B5EF4-FFF2-40B4-BE49-F238E27FC236}">
                    <a16:creationId xmlns:a16="http://schemas.microsoft.com/office/drawing/2014/main" id="{C485DC72-91E7-23BD-EA77-7BE8F5FABA0F}"/>
                  </a:ext>
                </a:extLst>
              </p:cNvPr>
              <p:cNvSpPr>
                <a:spLocks noChangeShapeType="1"/>
              </p:cNvSpPr>
              <p:nvPr/>
            </p:nvSpPr>
            <p:spPr bwMode="auto">
              <a:xfrm flipV="1">
                <a:off x="8312151" y="407828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89" name="Line 325">
                <a:extLst>
                  <a:ext uri="{FF2B5EF4-FFF2-40B4-BE49-F238E27FC236}">
                    <a16:creationId xmlns:a16="http://schemas.microsoft.com/office/drawing/2014/main" id="{17807882-317D-97D7-9D3F-44909A1E403D}"/>
                  </a:ext>
                </a:extLst>
              </p:cNvPr>
              <p:cNvSpPr>
                <a:spLocks noChangeShapeType="1"/>
              </p:cNvSpPr>
              <p:nvPr/>
            </p:nvSpPr>
            <p:spPr bwMode="auto">
              <a:xfrm>
                <a:off x="8258176" y="413226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90" name="Line 326">
                <a:extLst>
                  <a:ext uri="{FF2B5EF4-FFF2-40B4-BE49-F238E27FC236}">
                    <a16:creationId xmlns:a16="http://schemas.microsoft.com/office/drawing/2014/main" id="{92CC5E8E-7448-DF00-73F9-47E3BF132491}"/>
                  </a:ext>
                </a:extLst>
              </p:cNvPr>
              <p:cNvSpPr>
                <a:spLocks noChangeShapeType="1"/>
              </p:cNvSpPr>
              <p:nvPr/>
            </p:nvSpPr>
            <p:spPr bwMode="auto">
              <a:xfrm flipV="1">
                <a:off x="8274051" y="407828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91" name="Line 327">
                <a:extLst>
                  <a:ext uri="{FF2B5EF4-FFF2-40B4-BE49-F238E27FC236}">
                    <a16:creationId xmlns:a16="http://schemas.microsoft.com/office/drawing/2014/main" id="{2E1FA1F2-5771-5D48-DD05-88D0137E2DB0}"/>
                  </a:ext>
                </a:extLst>
              </p:cNvPr>
              <p:cNvSpPr>
                <a:spLocks noChangeShapeType="1"/>
              </p:cNvSpPr>
              <p:nvPr/>
            </p:nvSpPr>
            <p:spPr bwMode="auto">
              <a:xfrm>
                <a:off x="8223251" y="413226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92" name="Line 328">
                <a:extLst>
                  <a:ext uri="{FF2B5EF4-FFF2-40B4-BE49-F238E27FC236}">
                    <a16:creationId xmlns:a16="http://schemas.microsoft.com/office/drawing/2014/main" id="{1A1E332D-9455-0C0E-8C9E-1FE9105971F5}"/>
                  </a:ext>
                </a:extLst>
              </p:cNvPr>
              <p:cNvSpPr>
                <a:spLocks noChangeShapeType="1"/>
              </p:cNvSpPr>
              <p:nvPr/>
            </p:nvSpPr>
            <p:spPr bwMode="auto">
              <a:xfrm flipV="1">
                <a:off x="8220076" y="407828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93" name="Line 329">
                <a:extLst>
                  <a:ext uri="{FF2B5EF4-FFF2-40B4-BE49-F238E27FC236}">
                    <a16:creationId xmlns:a16="http://schemas.microsoft.com/office/drawing/2014/main" id="{02B3F281-19DB-3F49-99E6-3806EC42086A}"/>
                  </a:ext>
                </a:extLst>
              </p:cNvPr>
              <p:cNvSpPr>
                <a:spLocks noChangeShapeType="1"/>
              </p:cNvSpPr>
              <p:nvPr/>
            </p:nvSpPr>
            <p:spPr bwMode="auto">
              <a:xfrm>
                <a:off x="8169276" y="4132263"/>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94" name="Line 330">
                <a:extLst>
                  <a:ext uri="{FF2B5EF4-FFF2-40B4-BE49-F238E27FC236}">
                    <a16:creationId xmlns:a16="http://schemas.microsoft.com/office/drawing/2014/main" id="{A0052B7D-25D1-FF8B-8697-532E71C4F94D}"/>
                  </a:ext>
                </a:extLst>
              </p:cNvPr>
              <p:cNvSpPr>
                <a:spLocks noChangeShapeType="1"/>
              </p:cNvSpPr>
              <p:nvPr/>
            </p:nvSpPr>
            <p:spPr bwMode="auto">
              <a:xfrm flipV="1">
                <a:off x="8197851"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95" name="Line 331">
                <a:extLst>
                  <a:ext uri="{FF2B5EF4-FFF2-40B4-BE49-F238E27FC236}">
                    <a16:creationId xmlns:a16="http://schemas.microsoft.com/office/drawing/2014/main" id="{718C32F8-9AE6-A2FC-2DE1-ACDB487E19CA}"/>
                  </a:ext>
                </a:extLst>
              </p:cNvPr>
              <p:cNvSpPr>
                <a:spLocks noChangeShapeType="1"/>
              </p:cNvSpPr>
              <p:nvPr/>
            </p:nvSpPr>
            <p:spPr bwMode="auto">
              <a:xfrm>
                <a:off x="8143876" y="40497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96" name="Line 332">
                <a:extLst>
                  <a:ext uri="{FF2B5EF4-FFF2-40B4-BE49-F238E27FC236}">
                    <a16:creationId xmlns:a16="http://schemas.microsoft.com/office/drawing/2014/main" id="{32137742-D61F-1BB1-BF2D-8E6943D5E37B}"/>
                  </a:ext>
                </a:extLst>
              </p:cNvPr>
              <p:cNvSpPr>
                <a:spLocks noChangeShapeType="1"/>
              </p:cNvSpPr>
              <p:nvPr/>
            </p:nvSpPr>
            <p:spPr bwMode="auto">
              <a:xfrm flipV="1">
                <a:off x="8178801"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97" name="Line 333">
                <a:extLst>
                  <a:ext uri="{FF2B5EF4-FFF2-40B4-BE49-F238E27FC236}">
                    <a16:creationId xmlns:a16="http://schemas.microsoft.com/office/drawing/2014/main" id="{802B189D-8FF0-9BC8-9340-95629B5CE06E}"/>
                  </a:ext>
                </a:extLst>
              </p:cNvPr>
              <p:cNvSpPr>
                <a:spLocks noChangeShapeType="1"/>
              </p:cNvSpPr>
              <p:nvPr/>
            </p:nvSpPr>
            <p:spPr bwMode="auto">
              <a:xfrm>
                <a:off x="8128001" y="4049713"/>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98" name="Line 334">
                <a:extLst>
                  <a:ext uri="{FF2B5EF4-FFF2-40B4-BE49-F238E27FC236}">
                    <a16:creationId xmlns:a16="http://schemas.microsoft.com/office/drawing/2014/main" id="{266D0E59-CCF9-367A-13BE-0D3053124148}"/>
                  </a:ext>
                </a:extLst>
              </p:cNvPr>
              <p:cNvSpPr>
                <a:spLocks noChangeShapeType="1"/>
              </p:cNvSpPr>
              <p:nvPr/>
            </p:nvSpPr>
            <p:spPr bwMode="auto">
              <a:xfrm flipV="1">
                <a:off x="8131176"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699" name="Line 335">
                <a:extLst>
                  <a:ext uri="{FF2B5EF4-FFF2-40B4-BE49-F238E27FC236}">
                    <a16:creationId xmlns:a16="http://schemas.microsoft.com/office/drawing/2014/main" id="{979BD09E-3CB3-0668-5DB3-37244E1F6F4C}"/>
                  </a:ext>
                </a:extLst>
              </p:cNvPr>
              <p:cNvSpPr>
                <a:spLocks noChangeShapeType="1"/>
              </p:cNvSpPr>
              <p:nvPr/>
            </p:nvSpPr>
            <p:spPr bwMode="auto">
              <a:xfrm>
                <a:off x="8077201" y="40497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00" name="Line 336">
                <a:extLst>
                  <a:ext uri="{FF2B5EF4-FFF2-40B4-BE49-F238E27FC236}">
                    <a16:creationId xmlns:a16="http://schemas.microsoft.com/office/drawing/2014/main" id="{D42114E7-1202-0957-A733-32193FB494E4}"/>
                  </a:ext>
                </a:extLst>
              </p:cNvPr>
              <p:cNvSpPr>
                <a:spLocks noChangeShapeType="1"/>
              </p:cNvSpPr>
              <p:nvPr/>
            </p:nvSpPr>
            <p:spPr bwMode="auto">
              <a:xfrm flipV="1">
                <a:off x="8105776"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01" name="Line 337">
                <a:extLst>
                  <a:ext uri="{FF2B5EF4-FFF2-40B4-BE49-F238E27FC236}">
                    <a16:creationId xmlns:a16="http://schemas.microsoft.com/office/drawing/2014/main" id="{55E3C069-3CAF-81C1-DE75-D5B458F1B2D9}"/>
                  </a:ext>
                </a:extLst>
              </p:cNvPr>
              <p:cNvSpPr>
                <a:spLocks noChangeShapeType="1"/>
              </p:cNvSpPr>
              <p:nvPr/>
            </p:nvSpPr>
            <p:spPr bwMode="auto">
              <a:xfrm>
                <a:off x="8054976" y="4049713"/>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02" name="Line 338">
                <a:extLst>
                  <a:ext uri="{FF2B5EF4-FFF2-40B4-BE49-F238E27FC236}">
                    <a16:creationId xmlns:a16="http://schemas.microsoft.com/office/drawing/2014/main" id="{C62E6CD8-2898-A636-D83F-DC7E9C9DC81D}"/>
                  </a:ext>
                </a:extLst>
              </p:cNvPr>
              <p:cNvSpPr>
                <a:spLocks noChangeShapeType="1"/>
              </p:cNvSpPr>
              <p:nvPr/>
            </p:nvSpPr>
            <p:spPr bwMode="auto">
              <a:xfrm flipV="1">
                <a:off x="8039101"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03" name="Line 339">
                <a:extLst>
                  <a:ext uri="{FF2B5EF4-FFF2-40B4-BE49-F238E27FC236}">
                    <a16:creationId xmlns:a16="http://schemas.microsoft.com/office/drawing/2014/main" id="{D26A1423-AF40-0F34-9EBE-7BFAC5BA198A}"/>
                  </a:ext>
                </a:extLst>
              </p:cNvPr>
              <p:cNvSpPr>
                <a:spLocks noChangeShapeType="1"/>
              </p:cNvSpPr>
              <p:nvPr/>
            </p:nvSpPr>
            <p:spPr bwMode="auto">
              <a:xfrm>
                <a:off x="7988301" y="40497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04" name="Line 340">
                <a:extLst>
                  <a:ext uri="{FF2B5EF4-FFF2-40B4-BE49-F238E27FC236}">
                    <a16:creationId xmlns:a16="http://schemas.microsoft.com/office/drawing/2014/main" id="{9C20B822-71B4-D67B-D7A7-A594D90C743C}"/>
                  </a:ext>
                </a:extLst>
              </p:cNvPr>
              <p:cNvSpPr>
                <a:spLocks noChangeShapeType="1"/>
              </p:cNvSpPr>
              <p:nvPr/>
            </p:nvSpPr>
            <p:spPr bwMode="auto">
              <a:xfrm flipV="1">
                <a:off x="7966076"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05" name="Line 341">
                <a:extLst>
                  <a:ext uri="{FF2B5EF4-FFF2-40B4-BE49-F238E27FC236}">
                    <a16:creationId xmlns:a16="http://schemas.microsoft.com/office/drawing/2014/main" id="{7CEB48A2-B34B-474A-41E8-8D88B41CDD57}"/>
                  </a:ext>
                </a:extLst>
              </p:cNvPr>
              <p:cNvSpPr>
                <a:spLocks noChangeShapeType="1"/>
              </p:cNvSpPr>
              <p:nvPr/>
            </p:nvSpPr>
            <p:spPr bwMode="auto">
              <a:xfrm>
                <a:off x="7915276" y="40497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06" name="Line 342">
                <a:extLst>
                  <a:ext uri="{FF2B5EF4-FFF2-40B4-BE49-F238E27FC236}">
                    <a16:creationId xmlns:a16="http://schemas.microsoft.com/office/drawing/2014/main" id="{AA869BC2-373A-C342-B882-F918F2F9F061}"/>
                  </a:ext>
                </a:extLst>
              </p:cNvPr>
              <p:cNvSpPr>
                <a:spLocks noChangeShapeType="1"/>
              </p:cNvSpPr>
              <p:nvPr/>
            </p:nvSpPr>
            <p:spPr bwMode="auto">
              <a:xfrm flipV="1">
                <a:off x="7905751"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07" name="Line 343">
                <a:extLst>
                  <a:ext uri="{FF2B5EF4-FFF2-40B4-BE49-F238E27FC236}">
                    <a16:creationId xmlns:a16="http://schemas.microsoft.com/office/drawing/2014/main" id="{329A2EBF-394C-5C8F-7579-19602E801F10}"/>
                  </a:ext>
                </a:extLst>
              </p:cNvPr>
              <p:cNvSpPr>
                <a:spLocks noChangeShapeType="1"/>
              </p:cNvSpPr>
              <p:nvPr/>
            </p:nvSpPr>
            <p:spPr bwMode="auto">
              <a:xfrm>
                <a:off x="7854951" y="40497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08" name="Line 344">
                <a:extLst>
                  <a:ext uri="{FF2B5EF4-FFF2-40B4-BE49-F238E27FC236}">
                    <a16:creationId xmlns:a16="http://schemas.microsoft.com/office/drawing/2014/main" id="{77835085-538B-882B-7FB9-77683ED1E8DB}"/>
                  </a:ext>
                </a:extLst>
              </p:cNvPr>
              <p:cNvSpPr>
                <a:spLocks noChangeShapeType="1"/>
              </p:cNvSpPr>
              <p:nvPr/>
            </p:nvSpPr>
            <p:spPr bwMode="auto">
              <a:xfrm flipV="1">
                <a:off x="7915276"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09" name="Line 345">
                <a:extLst>
                  <a:ext uri="{FF2B5EF4-FFF2-40B4-BE49-F238E27FC236}">
                    <a16:creationId xmlns:a16="http://schemas.microsoft.com/office/drawing/2014/main" id="{0F79BA88-9B98-2E96-753D-F71ED7B8BC81}"/>
                  </a:ext>
                </a:extLst>
              </p:cNvPr>
              <p:cNvSpPr>
                <a:spLocks noChangeShapeType="1"/>
              </p:cNvSpPr>
              <p:nvPr/>
            </p:nvSpPr>
            <p:spPr bwMode="auto">
              <a:xfrm>
                <a:off x="7864476" y="4049713"/>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10" name="Line 346">
                <a:extLst>
                  <a:ext uri="{FF2B5EF4-FFF2-40B4-BE49-F238E27FC236}">
                    <a16:creationId xmlns:a16="http://schemas.microsoft.com/office/drawing/2014/main" id="{DF4BCAC4-4F26-F9E7-E9C1-D8488CA5662F}"/>
                  </a:ext>
                </a:extLst>
              </p:cNvPr>
              <p:cNvSpPr>
                <a:spLocks noChangeShapeType="1"/>
              </p:cNvSpPr>
              <p:nvPr/>
            </p:nvSpPr>
            <p:spPr bwMode="auto">
              <a:xfrm flipV="1">
                <a:off x="7924801"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11" name="Line 347">
                <a:extLst>
                  <a:ext uri="{FF2B5EF4-FFF2-40B4-BE49-F238E27FC236}">
                    <a16:creationId xmlns:a16="http://schemas.microsoft.com/office/drawing/2014/main" id="{ACB1B5DF-13BC-97B8-CEE4-97BC4EC5B5C2}"/>
                  </a:ext>
                </a:extLst>
              </p:cNvPr>
              <p:cNvSpPr>
                <a:spLocks noChangeShapeType="1"/>
              </p:cNvSpPr>
              <p:nvPr/>
            </p:nvSpPr>
            <p:spPr bwMode="auto">
              <a:xfrm>
                <a:off x="7874001" y="40497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12" name="Line 348">
                <a:extLst>
                  <a:ext uri="{FF2B5EF4-FFF2-40B4-BE49-F238E27FC236}">
                    <a16:creationId xmlns:a16="http://schemas.microsoft.com/office/drawing/2014/main" id="{9244B702-4909-D7D2-31CA-6A1C0BC4729C}"/>
                  </a:ext>
                </a:extLst>
              </p:cNvPr>
              <p:cNvSpPr>
                <a:spLocks noChangeShapeType="1"/>
              </p:cNvSpPr>
              <p:nvPr/>
            </p:nvSpPr>
            <p:spPr bwMode="auto">
              <a:xfrm flipV="1">
                <a:off x="7864476"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13" name="Line 349">
                <a:extLst>
                  <a:ext uri="{FF2B5EF4-FFF2-40B4-BE49-F238E27FC236}">
                    <a16:creationId xmlns:a16="http://schemas.microsoft.com/office/drawing/2014/main" id="{8ADA941C-C213-98CF-B618-180A4E9B671F}"/>
                  </a:ext>
                </a:extLst>
              </p:cNvPr>
              <p:cNvSpPr>
                <a:spLocks noChangeShapeType="1"/>
              </p:cNvSpPr>
              <p:nvPr/>
            </p:nvSpPr>
            <p:spPr bwMode="auto">
              <a:xfrm>
                <a:off x="7810501" y="40497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14" name="Line 350">
                <a:extLst>
                  <a:ext uri="{FF2B5EF4-FFF2-40B4-BE49-F238E27FC236}">
                    <a16:creationId xmlns:a16="http://schemas.microsoft.com/office/drawing/2014/main" id="{498D7D9E-E1FC-CB58-07A7-928B8895B9E4}"/>
                  </a:ext>
                </a:extLst>
              </p:cNvPr>
              <p:cNvSpPr>
                <a:spLocks noChangeShapeType="1"/>
              </p:cNvSpPr>
              <p:nvPr/>
            </p:nvSpPr>
            <p:spPr bwMode="auto">
              <a:xfrm flipV="1">
                <a:off x="7867651"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15" name="Line 351">
                <a:extLst>
                  <a:ext uri="{FF2B5EF4-FFF2-40B4-BE49-F238E27FC236}">
                    <a16:creationId xmlns:a16="http://schemas.microsoft.com/office/drawing/2014/main" id="{974DB03D-1E5B-A4C8-3E70-57A6B4F9D398}"/>
                  </a:ext>
                </a:extLst>
              </p:cNvPr>
              <p:cNvSpPr>
                <a:spLocks noChangeShapeType="1"/>
              </p:cNvSpPr>
              <p:nvPr/>
            </p:nvSpPr>
            <p:spPr bwMode="auto">
              <a:xfrm>
                <a:off x="7816851" y="4049713"/>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16" name="Line 352">
                <a:extLst>
                  <a:ext uri="{FF2B5EF4-FFF2-40B4-BE49-F238E27FC236}">
                    <a16:creationId xmlns:a16="http://schemas.microsoft.com/office/drawing/2014/main" id="{E2071D50-9714-3F05-C17A-397F4F433D01}"/>
                  </a:ext>
                </a:extLst>
              </p:cNvPr>
              <p:cNvSpPr>
                <a:spLocks noChangeShapeType="1"/>
              </p:cNvSpPr>
              <p:nvPr/>
            </p:nvSpPr>
            <p:spPr bwMode="auto">
              <a:xfrm flipV="1">
                <a:off x="7845426"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17" name="Line 353">
                <a:extLst>
                  <a:ext uri="{FF2B5EF4-FFF2-40B4-BE49-F238E27FC236}">
                    <a16:creationId xmlns:a16="http://schemas.microsoft.com/office/drawing/2014/main" id="{3AAA5755-73A5-56A5-52B1-3B1FE3C872B0}"/>
                  </a:ext>
                </a:extLst>
              </p:cNvPr>
              <p:cNvSpPr>
                <a:spLocks noChangeShapeType="1"/>
              </p:cNvSpPr>
              <p:nvPr/>
            </p:nvSpPr>
            <p:spPr bwMode="auto">
              <a:xfrm>
                <a:off x="7794626" y="4049713"/>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18" name="Line 354">
                <a:extLst>
                  <a:ext uri="{FF2B5EF4-FFF2-40B4-BE49-F238E27FC236}">
                    <a16:creationId xmlns:a16="http://schemas.microsoft.com/office/drawing/2014/main" id="{27A652D8-71FE-E01A-0104-0B304CF6E04D}"/>
                  </a:ext>
                </a:extLst>
              </p:cNvPr>
              <p:cNvSpPr>
                <a:spLocks noChangeShapeType="1"/>
              </p:cNvSpPr>
              <p:nvPr/>
            </p:nvSpPr>
            <p:spPr bwMode="auto">
              <a:xfrm flipV="1">
                <a:off x="7816851"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19" name="Line 355">
                <a:extLst>
                  <a:ext uri="{FF2B5EF4-FFF2-40B4-BE49-F238E27FC236}">
                    <a16:creationId xmlns:a16="http://schemas.microsoft.com/office/drawing/2014/main" id="{FBA27746-2984-EEEC-E016-81BACB93A331}"/>
                  </a:ext>
                </a:extLst>
              </p:cNvPr>
              <p:cNvSpPr>
                <a:spLocks noChangeShapeType="1"/>
              </p:cNvSpPr>
              <p:nvPr/>
            </p:nvSpPr>
            <p:spPr bwMode="auto">
              <a:xfrm>
                <a:off x="7762876" y="40497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20" name="Line 356">
                <a:extLst>
                  <a:ext uri="{FF2B5EF4-FFF2-40B4-BE49-F238E27FC236}">
                    <a16:creationId xmlns:a16="http://schemas.microsoft.com/office/drawing/2014/main" id="{4072BD2C-B29F-D06E-8374-A069C4966007}"/>
                  </a:ext>
                </a:extLst>
              </p:cNvPr>
              <p:cNvSpPr>
                <a:spLocks noChangeShapeType="1"/>
              </p:cNvSpPr>
              <p:nvPr/>
            </p:nvSpPr>
            <p:spPr bwMode="auto">
              <a:xfrm flipV="1">
                <a:off x="7820026"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21" name="Line 357">
                <a:extLst>
                  <a:ext uri="{FF2B5EF4-FFF2-40B4-BE49-F238E27FC236}">
                    <a16:creationId xmlns:a16="http://schemas.microsoft.com/office/drawing/2014/main" id="{42A368BD-DFF8-2430-1E9E-85589358C630}"/>
                  </a:ext>
                </a:extLst>
              </p:cNvPr>
              <p:cNvSpPr>
                <a:spLocks noChangeShapeType="1"/>
              </p:cNvSpPr>
              <p:nvPr/>
            </p:nvSpPr>
            <p:spPr bwMode="auto">
              <a:xfrm>
                <a:off x="7766051" y="40497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22" name="Line 358">
                <a:extLst>
                  <a:ext uri="{FF2B5EF4-FFF2-40B4-BE49-F238E27FC236}">
                    <a16:creationId xmlns:a16="http://schemas.microsoft.com/office/drawing/2014/main" id="{ED574AB0-6EC9-5B73-7429-FB6657977818}"/>
                  </a:ext>
                </a:extLst>
              </p:cNvPr>
              <p:cNvSpPr>
                <a:spLocks noChangeShapeType="1"/>
              </p:cNvSpPr>
              <p:nvPr/>
            </p:nvSpPr>
            <p:spPr bwMode="auto">
              <a:xfrm flipV="1">
                <a:off x="7747001" y="39989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23" name="Line 359">
                <a:extLst>
                  <a:ext uri="{FF2B5EF4-FFF2-40B4-BE49-F238E27FC236}">
                    <a16:creationId xmlns:a16="http://schemas.microsoft.com/office/drawing/2014/main" id="{58766AFA-6816-F4F5-3788-F5E08A91EE15}"/>
                  </a:ext>
                </a:extLst>
              </p:cNvPr>
              <p:cNvSpPr>
                <a:spLocks noChangeShapeType="1"/>
              </p:cNvSpPr>
              <p:nvPr/>
            </p:nvSpPr>
            <p:spPr bwMode="auto">
              <a:xfrm>
                <a:off x="7696201" y="40497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24" name="Line 360">
                <a:extLst>
                  <a:ext uri="{FF2B5EF4-FFF2-40B4-BE49-F238E27FC236}">
                    <a16:creationId xmlns:a16="http://schemas.microsoft.com/office/drawing/2014/main" id="{98D2041B-D7D9-B0B1-06CB-8DA928C233EE}"/>
                  </a:ext>
                </a:extLst>
              </p:cNvPr>
              <p:cNvSpPr>
                <a:spLocks noChangeShapeType="1"/>
              </p:cNvSpPr>
              <p:nvPr/>
            </p:nvSpPr>
            <p:spPr bwMode="auto">
              <a:xfrm flipV="1">
                <a:off x="7683501" y="396398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26" name="Line 361">
                <a:extLst>
                  <a:ext uri="{FF2B5EF4-FFF2-40B4-BE49-F238E27FC236}">
                    <a16:creationId xmlns:a16="http://schemas.microsoft.com/office/drawing/2014/main" id="{A8B67693-A1B6-F341-A914-E058E7C1E830}"/>
                  </a:ext>
                </a:extLst>
              </p:cNvPr>
              <p:cNvSpPr>
                <a:spLocks noChangeShapeType="1"/>
              </p:cNvSpPr>
              <p:nvPr/>
            </p:nvSpPr>
            <p:spPr bwMode="auto">
              <a:xfrm>
                <a:off x="7629526" y="401796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27" name="Line 362">
                <a:extLst>
                  <a:ext uri="{FF2B5EF4-FFF2-40B4-BE49-F238E27FC236}">
                    <a16:creationId xmlns:a16="http://schemas.microsoft.com/office/drawing/2014/main" id="{9C564BAB-A88C-E831-4E6C-7AA59FA9D911}"/>
                  </a:ext>
                </a:extLst>
              </p:cNvPr>
              <p:cNvSpPr>
                <a:spLocks noChangeShapeType="1"/>
              </p:cNvSpPr>
              <p:nvPr/>
            </p:nvSpPr>
            <p:spPr bwMode="auto">
              <a:xfrm flipV="1">
                <a:off x="7642226" y="396398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28" name="Line 363">
                <a:extLst>
                  <a:ext uri="{FF2B5EF4-FFF2-40B4-BE49-F238E27FC236}">
                    <a16:creationId xmlns:a16="http://schemas.microsoft.com/office/drawing/2014/main" id="{971F92E0-0B5E-8816-7964-3E34E112E540}"/>
                  </a:ext>
                </a:extLst>
              </p:cNvPr>
              <p:cNvSpPr>
                <a:spLocks noChangeShapeType="1"/>
              </p:cNvSpPr>
              <p:nvPr/>
            </p:nvSpPr>
            <p:spPr bwMode="auto">
              <a:xfrm>
                <a:off x="7589839" y="4017963"/>
                <a:ext cx="106363"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29" name="Line 364">
                <a:extLst>
                  <a:ext uri="{FF2B5EF4-FFF2-40B4-BE49-F238E27FC236}">
                    <a16:creationId xmlns:a16="http://schemas.microsoft.com/office/drawing/2014/main" id="{3D957E5D-DD52-D37D-76C1-0DA5CAF1B1E0}"/>
                  </a:ext>
                </a:extLst>
              </p:cNvPr>
              <p:cNvSpPr>
                <a:spLocks noChangeShapeType="1"/>
              </p:cNvSpPr>
              <p:nvPr/>
            </p:nvSpPr>
            <p:spPr bwMode="auto">
              <a:xfrm flipV="1">
                <a:off x="7607301" y="396398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30" name="Line 365">
                <a:extLst>
                  <a:ext uri="{FF2B5EF4-FFF2-40B4-BE49-F238E27FC236}">
                    <a16:creationId xmlns:a16="http://schemas.microsoft.com/office/drawing/2014/main" id="{AFA92BEC-156D-6176-CDFB-C3D44CC12149}"/>
                  </a:ext>
                </a:extLst>
              </p:cNvPr>
              <p:cNvSpPr>
                <a:spLocks noChangeShapeType="1"/>
              </p:cNvSpPr>
              <p:nvPr/>
            </p:nvSpPr>
            <p:spPr bwMode="auto">
              <a:xfrm>
                <a:off x="7554914" y="4017963"/>
                <a:ext cx="106363"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31" name="Line 366">
                <a:extLst>
                  <a:ext uri="{FF2B5EF4-FFF2-40B4-BE49-F238E27FC236}">
                    <a16:creationId xmlns:a16="http://schemas.microsoft.com/office/drawing/2014/main" id="{4D6D28D1-BAAC-DBF0-F2F1-63352BF48129}"/>
                  </a:ext>
                </a:extLst>
              </p:cNvPr>
              <p:cNvSpPr>
                <a:spLocks noChangeShapeType="1"/>
              </p:cNvSpPr>
              <p:nvPr/>
            </p:nvSpPr>
            <p:spPr bwMode="auto">
              <a:xfrm flipV="1">
                <a:off x="7551739" y="396398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32" name="Line 367">
                <a:extLst>
                  <a:ext uri="{FF2B5EF4-FFF2-40B4-BE49-F238E27FC236}">
                    <a16:creationId xmlns:a16="http://schemas.microsoft.com/office/drawing/2014/main" id="{8B8FCDBF-ECA3-C674-F3CC-C1D665D93868}"/>
                  </a:ext>
                </a:extLst>
              </p:cNvPr>
              <p:cNvSpPr>
                <a:spLocks noChangeShapeType="1"/>
              </p:cNvSpPr>
              <p:nvPr/>
            </p:nvSpPr>
            <p:spPr bwMode="auto">
              <a:xfrm>
                <a:off x="7497764" y="4017963"/>
                <a:ext cx="106363"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33" name="Line 368">
                <a:extLst>
                  <a:ext uri="{FF2B5EF4-FFF2-40B4-BE49-F238E27FC236}">
                    <a16:creationId xmlns:a16="http://schemas.microsoft.com/office/drawing/2014/main" id="{667FFAFA-324B-14DE-571B-927FF2E80F74}"/>
                  </a:ext>
                </a:extLst>
              </p:cNvPr>
              <p:cNvSpPr>
                <a:spLocks noChangeShapeType="1"/>
              </p:cNvSpPr>
              <p:nvPr/>
            </p:nvSpPr>
            <p:spPr bwMode="auto">
              <a:xfrm flipV="1">
                <a:off x="7469189" y="3935413"/>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34" name="Line 369">
                <a:extLst>
                  <a:ext uri="{FF2B5EF4-FFF2-40B4-BE49-F238E27FC236}">
                    <a16:creationId xmlns:a16="http://schemas.microsoft.com/office/drawing/2014/main" id="{84486420-CB06-C1F3-0156-89BAECFF4B8D}"/>
                  </a:ext>
                </a:extLst>
              </p:cNvPr>
              <p:cNvSpPr>
                <a:spLocks noChangeShapeType="1"/>
              </p:cNvSpPr>
              <p:nvPr/>
            </p:nvSpPr>
            <p:spPr bwMode="auto">
              <a:xfrm>
                <a:off x="7418389" y="398938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35" name="Line 370">
                <a:extLst>
                  <a:ext uri="{FF2B5EF4-FFF2-40B4-BE49-F238E27FC236}">
                    <a16:creationId xmlns:a16="http://schemas.microsoft.com/office/drawing/2014/main" id="{8FBF1850-FF78-9834-2569-8C6C8E221C9E}"/>
                  </a:ext>
                </a:extLst>
              </p:cNvPr>
              <p:cNvSpPr>
                <a:spLocks noChangeShapeType="1"/>
              </p:cNvSpPr>
              <p:nvPr/>
            </p:nvSpPr>
            <p:spPr bwMode="auto">
              <a:xfrm flipV="1">
                <a:off x="7224714" y="383063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36" name="Line 371">
                <a:extLst>
                  <a:ext uri="{FF2B5EF4-FFF2-40B4-BE49-F238E27FC236}">
                    <a16:creationId xmlns:a16="http://schemas.microsoft.com/office/drawing/2014/main" id="{7A85A6FC-CAEC-BED3-D9A6-AC44D05350BA}"/>
                  </a:ext>
                </a:extLst>
              </p:cNvPr>
              <p:cNvSpPr>
                <a:spLocks noChangeShapeType="1"/>
              </p:cNvSpPr>
              <p:nvPr/>
            </p:nvSpPr>
            <p:spPr bwMode="auto">
              <a:xfrm>
                <a:off x="7173914" y="38846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37" name="Line 372">
                <a:extLst>
                  <a:ext uri="{FF2B5EF4-FFF2-40B4-BE49-F238E27FC236}">
                    <a16:creationId xmlns:a16="http://schemas.microsoft.com/office/drawing/2014/main" id="{8EF99EE8-07AE-D971-489A-A3D8D8998814}"/>
                  </a:ext>
                </a:extLst>
              </p:cNvPr>
              <p:cNvSpPr>
                <a:spLocks noChangeShapeType="1"/>
              </p:cNvSpPr>
              <p:nvPr/>
            </p:nvSpPr>
            <p:spPr bwMode="auto">
              <a:xfrm flipV="1">
                <a:off x="7231064" y="383063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38" name="Line 373">
                <a:extLst>
                  <a:ext uri="{FF2B5EF4-FFF2-40B4-BE49-F238E27FC236}">
                    <a16:creationId xmlns:a16="http://schemas.microsoft.com/office/drawing/2014/main" id="{56FC6766-8874-3DCD-B4F5-7CD42AD7C774}"/>
                  </a:ext>
                </a:extLst>
              </p:cNvPr>
              <p:cNvSpPr>
                <a:spLocks noChangeShapeType="1"/>
              </p:cNvSpPr>
              <p:nvPr/>
            </p:nvSpPr>
            <p:spPr bwMode="auto">
              <a:xfrm>
                <a:off x="7177089" y="38846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39" name="Line 374">
                <a:extLst>
                  <a:ext uri="{FF2B5EF4-FFF2-40B4-BE49-F238E27FC236}">
                    <a16:creationId xmlns:a16="http://schemas.microsoft.com/office/drawing/2014/main" id="{3CE7493C-A641-C396-AD33-A65ED0DB385A}"/>
                  </a:ext>
                </a:extLst>
              </p:cNvPr>
              <p:cNvSpPr>
                <a:spLocks noChangeShapeType="1"/>
              </p:cNvSpPr>
              <p:nvPr/>
            </p:nvSpPr>
            <p:spPr bwMode="auto">
              <a:xfrm flipV="1">
                <a:off x="7167564" y="383063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40" name="Line 375">
                <a:extLst>
                  <a:ext uri="{FF2B5EF4-FFF2-40B4-BE49-F238E27FC236}">
                    <a16:creationId xmlns:a16="http://schemas.microsoft.com/office/drawing/2014/main" id="{29B7A970-56CC-B199-D0B4-151EEBC1D944}"/>
                  </a:ext>
                </a:extLst>
              </p:cNvPr>
              <p:cNvSpPr>
                <a:spLocks noChangeShapeType="1"/>
              </p:cNvSpPr>
              <p:nvPr/>
            </p:nvSpPr>
            <p:spPr bwMode="auto">
              <a:xfrm>
                <a:off x="7116764" y="38846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41" name="Line 376">
                <a:extLst>
                  <a:ext uri="{FF2B5EF4-FFF2-40B4-BE49-F238E27FC236}">
                    <a16:creationId xmlns:a16="http://schemas.microsoft.com/office/drawing/2014/main" id="{26713306-28E6-17E7-BDBD-3427DF464DDB}"/>
                  </a:ext>
                </a:extLst>
              </p:cNvPr>
              <p:cNvSpPr>
                <a:spLocks noChangeShapeType="1"/>
              </p:cNvSpPr>
              <p:nvPr/>
            </p:nvSpPr>
            <p:spPr bwMode="auto">
              <a:xfrm flipV="1">
                <a:off x="7151689" y="3802063"/>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42" name="Line 377">
                <a:extLst>
                  <a:ext uri="{FF2B5EF4-FFF2-40B4-BE49-F238E27FC236}">
                    <a16:creationId xmlns:a16="http://schemas.microsoft.com/office/drawing/2014/main" id="{5276C0E6-6EA7-6F22-4167-5ABF5E077563}"/>
                  </a:ext>
                </a:extLst>
              </p:cNvPr>
              <p:cNvSpPr>
                <a:spLocks noChangeShapeType="1"/>
              </p:cNvSpPr>
              <p:nvPr/>
            </p:nvSpPr>
            <p:spPr bwMode="auto">
              <a:xfrm>
                <a:off x="7097714" y="38560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43" name="Line 378">
                <a:extLst>
                  <a:ext uri="{FF2B5EF4-FFF2-40B4-BE49-F238E27FC236}">
                    <a16:creationId xmlns:a16="http://schemas.microsoft.com/office/drawing/2014/main" id="{55607E85-BA44-4E8D-B21A-53C8E49CE160}"/>
                  </a:ext>
                </a:extLst>
              </p:cNvPr>
              <p:cNvSpPr>
                <a:spLocks noChangeShapeType="1"/>
              </p:cNvSpPr>
              <p:nvPr/>
            </p:nvSpPr>
            <p:spPr bwMode="auto">
              <a:xfrm flipV="1">
                <a:off x="7123114" y="3802063"/>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44" name="Line 379">
                <a:extLst>
                  <a:ext uri="{FF2B5EF4-FFF2-40B4-BE49-F238E27FC236}">
                    <a16:creationId xmlns:a16="http://schemas.microsoft.com/office/drawing/2014/main" id="{F5AB1095-E393-B2ED-A7DA-03CB5E5EFE3D}"/>
                  </a:ext>
                </a:extLst>
              </p:cNvPr>
              <p:cNvSpPr>
                <a:spLocks noChangeShapeType="1"/>
              </p:cNvSpPr>
              <p:nvPr/>
            </p:nvSpPr>
            <p:spPr bwMode="auto">
              <a:xfrm>
                <a:off x="7069139" y="38560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45" name="Line 380">
                <a:extLst>
                  <a:ext uri="{FF2B5EF4-FFF2-40B4-BE49-F238E27FC236}">
                    <a16:creationId xmlns:a16="http://schemas.microsoft.com/office/drawing/2014/main" id="{587BDB98-9145-D183-1FB1-E764E93926B4}"/>
                  </a:ext>
                </a:extLst>
              </p:cNvPr>
              <p:cNvSpPr>
                <a:spLocks noChangeShapeType="1"/>
              </p:cNvSpPr>
              <p:nvPr/>
            </p:nvSpPr>
            <p:spPr bwMode="auto">
              <a:xfrm flipV="1">
                <a:off x="7062789" y="37576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46" name="Line 381">
                <a:extLst>
                  <a:ext uri="{FF2B5EF4-FFF2-40B4-BE49-F238E27FC236}">
                    <a16:creationId xmlns:a16="http://schemas.microsoft.com/office/drawing/2014/main" id="{505D86A2-78FF-36F6-091B-A513D8FC9067}"/>
                  </a:ext>
                </a:extLst>
              </p:cNvPr>
              <p:cNvSpPr>
                <a:spLocks noChangeShapeType="1"/>
              </p:cNvSpPr>
              <p:nvPr/>
            </p:nvSpPr>
            <p:spPr bwMode="auto">
              <a:xfrm>
                <a:off x="7008814" y="38084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47" name="Line 382">
                <a:extLst>
                  <a:ext uri="{FF2B5EF4-FFF2-40B4-BE49-F238E27FC236}">
                    <a16:creationId xmlns:a16="http://schemas.microsoft.com/office/drawing/2014/main" id="{A84CA48F-406E-9439-1AA5-40A4C19176AC}"/>
                  </a:ext>
                </a:extLst>
              </p:cNvPr>
              <p:cNvSpPr>
                <a:spLocks noChangeShapeType="1"/>
              </p:cNvSpPr>
              <p:nvPr/>
            </p:nvSpPr>
            <p:spPr bwMode="auto">
              <a:xfrm flipV="1">
                <a:off x="7053264" y="37576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48" name="Line 383">
                <a:extLst>
                  <a:ext uri="{FF2B5EF4-FFF2-40B4-BE49-F238E27FC236}">
                    <a16:creationId xmlns:a16="http://schemas.microsoft.com/office/drawing/2014/main" id="{C1BFDF6D-012F-DEDF-F25F-98C5303990FC}"/>
                  </a:ext>
                </a:extLst>
              </p:cNvPr>
              <p:cNvSpPr>
                <a:spLocks noChangeShapeType="1"/>
              </p:cNvSpPr>
              <p:nvPr/>
            </p:nvSpPr>
            <p:spPr bwMode="auto">
              <a:xfrm>
                <a:off x="7002464" y="38084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49" name="Line 384">
                <a:extLst>
                  <a:ext uri="{FF2B5EF4-FFF2-40B4-BE49-F238E27FC236}">
                    <a16:creationId xmlns:a16="http://schemas.microsoft.com/office/drawing/2014/main" id="{8317CD02-F4C6-0E37-8948-208913A83C76}"/>
                  </a:ext>
                </a:extLst>
              </p:cNvPr>
              <p:cNvSpPr>
                <a:spLocks noChangeShapeType="1"/>
              </p:cNvSpPr>
              <p:nvPr/>
            </p:nvSpPr>
            <p:spPr bwMode="auto">
              <a:xfrm flipV="1">
                <a:off x="7008814" y="3735388"/>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50" name="Line 385">
                <a:extLst>
                  <a:ext uri="{FF2B5EF4-FFF2-40B4-BE49-F238E27FC236}">
                    <a16:creationId xmlns:a16="http://schemas.microsoft.com/office/drawing/2014/main" id="{00F764A1-1117-5903-2F9E-ABDD647D8185}"/>
                  </a:ext>
                </a:extLst>
              </p:cNvPr>
              <p:cNvSpPr>
                <a:spLocks noChangeShapeType="1"/>
              </p:cNvSpPr>
              <p:nvPr/>
            </p:nvSpPr>
            <p:spPr bwMode="auto">
              <a:xfrm>
                <a:off x="6958014" y="378618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51" name="Line 386">
                <a:extLst>
                  <a:ext uri="{FF2B5EF4-FFF2-40B4-BE49-F238E27FC236}">
                    <a16:creationId xmlns:a16="http://schemas.microsoft.com/office/drawing/2014/main" id="{187C3D2C-6665-FEDF-A21E-8DA2083D41D0}"/>
                  </a:ext>
                </a:extLst>
              </p:cNvPr>
              <p:cNvSpPr>
                <a:spLocks noChangeShapeType="1"/>
              </p:cNvSpPr>
              <p:nvPr/>
            </p:nvSpPr>
            <p:spPr bwMode="auto">
              <a:xfrm flipV="1">
                <a:off x="6945314" y="3716338"/>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52" name="Line 387">
                <a:extLst>
                  <a:ext uri="{FF2B5EF4-FFF2-40B4-BE49-F238E27FC236}">
                    <a16:creationId xmlns:a16="http://schemas.microsoft.com/office/drawing/2014/main" id="{020FF036-DDBB-4A39-BACD-5B65FB5DFCFC}"/>
                  </a:ext>
                </a:extLst>
              </p:cNvPr>
              <p:cNvSpPr>
                <a:spLocks noChangeShapeType="1"/>
              </p:cNvSpPr>
              <p:nvPr/>
            </p:nvSpPr>
            <p:spPr bwMode="auto">
              <a:xfrm>
                <a:off x="6894514" y="37671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53" name="Line 388">
                <a:extLst>
                  <a:ext uri="{FF2B5EF4-FFF2-40B4-BE49-F238E27FC236}">
                    <a16:creationId xmlns:a16="http://schemas.microsoft.com/office/drawing/2014/main" id="{0996BD7E-09BF-71D9-6550-BB50F41E44F0}"/>
                  </a:ext>
                </a:extLst>
              </p:cNvPr>
              <p:cNvSpPr>
                <a:spLocks noChangeShapeType="1"/>
              </p:cNvSpPr>
              <p:nvPr/>
            </p:nvSpPr>
            <p:spPr bwMode="auto">
              <a:xfrm flipV="1">
                <a:off x="6942139" y="3716338"/>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54" name="Line 389">
                <a:extLst>
                  <a:ext uri="{FF2B5EF4-FFF2-40B4-BE49-F238E27FC236}">
                    <a16:creationId xmlns:a16="http://schemas.microsoft.com/office/drawing/2014/main" id="{449088C3-35B9-EBD5-8E04-3D77EF7DB6AB}"/>
                  </a:ext>
                </a:extLst>
              </p:cNvPr>
              <p:cNvSpPr>
                <a:spLocks noChangeShapeType="1"/>
              </p:cNvSpPr>
              <p:nvPr/>
            </p:nvSpPr>
            <p:spPr bwMode="auto">
              <a:xfrm>
                <a:off x="6891339" y="37671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55" name="Line 390">
                <a:extLst>
                  <a:ext uri="{FF2B5EF4-FFF2-40B4-BE49-F238E27FC236}">
                    <a16:creationId xmlns:a16="http://schemas.microsoft.com/office/drawing/2014/main" id="{3057A4F9-0031-3801-AAF2-F86032DADB7B}"/>
                  </a:ext>
                </a:extLst>
              </p:cNvPr>
              <p:cNvSpPr>
                <a:spLocks noChangeShapeType="1"/>
              </p:cNvSpPr>
              <p:nvPr/>
            </p:nvSpPr>
            <p:spPr bwMode="auto">
              <a:xfrm flipV="1">
                <a:off x="6900864" y="3716338"/>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56" name="Line 391">
                <a:extLst>
                  <a:ext uri="{FF2B5EF4-FFF2-40B4-BE49-F238E27FC236}">
                    <a16:creationId xmlns:a16="http://schemas.microsoft.com/office/drawing/2014/main" id="{AAC2C7CD-2C6A-764F-6BE5-146C29D348C0}"/>
                  </a:ext>
                </a:extLst>
              </p:cNvPr>
              <p:cNvSpPr>
                <a:spLocks noChangeShapeType="1"/>
              </p:cNvSpPr>
              <p:nvPr/>
            </p:nvSpPr>
            <p:spPr bwMode="auto">
              <a:xfrm>
                <a:off x="6850064" y="37671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57" name="Line 392">
                <a:extLst>
                  <a:ext uri="{FF2B5EF4-FFF2-40B4-BE49-F238E27FC236}">
                    <a16:creationId xmlns:a16="http://schemas.microsoft.com/office/drawing/2014/main" id="{55693ACC-D5B8-FDF7-6F93-90B6BCC30D7B}"/>
                  </a:ext>
                </a:extLst>
              </p:cNvPr>
              <p:cNvSpPr>
                <a:spLocks noChangeShapeType="1"/>
              </p:cNvSpPr>
              <p:nvPr/>
            </p:nvSpPr>
            <p:spPr bwMode="auto">
              <a:xfrm flipV="1">
                <a:off x="6843714" y="3716338"/>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58" name="Line 393">
                <a:extLst>
                  <a:ext uri="{FF2B5EF4-FFF2-40B4-BE49-F238E27FC236}">
                    <a16:creationId xmlns:a16="http://schemas.microsoft.com/office/drawing/2014/main" id="{6BA345BB-67C2-A599-0C5D-C8BB5D1F56D0}"/>
                  </a:ext>
                </a:extLst>
              </p:cNvPr>
              <p:cNvSpPr>
                <a:spLocks noChangeShapeType="1"/>
              </p:cNvSpPr>
              <p:nvPr/>
            </p:nvSpPr>
            <p:spPr bwMode="auto">
              <a:xfrm>
                <a:off x="6789739" y="37671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59" name="Line 394">
                <a:extLst>
                  <a:ext uri="{FF2B5EF4-FFF2-40B4-BE49-F238E27FC236}">
                    <a16:creationId xmlns:a16="http://schemas.microsoft.com/office/drawing/2014/main" id="{CCEFE955-B032-634E-AF83-C51E0C843EF5}"/>
                  </a:ext>
                </a:extLst>
              </p:cNvPr>
              <p:cNvSpPr>
                <a:spLocks noChangeShapeType="1"/>
              </p:cNvSpPr>
              <p:nvPr/>
            </p:nvSpPr>
            <p:spPr bwMode="auto">
              <a:xfrm flipV="1">
                <a:off x="6846889" y="3716338"/>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60" name="Line 395">
                <a:extLst>
                  <a:ext uri="{FF2B5EF4-FFF2-40B4-BE49-F238E27FC236}">
                    <a16:creationId xmlns:a16="http://schemas.microsoft.com/office/drawing/2014/main" id="{565A1840-091A-FE9D-BCAF-2B0A8F5E5ADF}"/>
                  </a:ext>
                </a:extLst>
              </p:cNvPr>
              <p:cNvSpPr>
                <a:spLocks noChangeShapeType="1"/>
              </p:cNvSpPr>
              <p:nvPr/>
            </p:nvSpPr>
            <p:spPr bwMode="auto">
              <a:xfrm>
                <a:off x="6792914" y="37671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61" name="Line 396">
                <a:extLst>
                  <a:ext uri="{FF2B5EF4-FFF2-40B4-BE49-F238E27FC236}">
                    <a16:creationId xmlns:a16="http://schemas.microsoft.com/office/drawing/2014/main" id="{49CA59D1-F7FE-49C0-F605-B786CA154BA1}"/>
                  </a:ext>
                </a:extLst>
              </p:cNvPr>
              <p:cNvSpPr>
                <a:spLocks noChangeShapeType="1"/>
              </p:cNvSpPr>
              <p:nvPr/>
            </p:nvSpPr>
            <p:spPr bwMode="auto">
              <a:xfrm flipV="1">
                <a:off x="6796089" y="367823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62" name="Line 397">
                <a:extLst>
                  <a:ext uri="{FF2B5EF4-FFF2-40B4-BE49-F238E27FC236}">
                    <a16:creationId xmlns:a16="http://schemas.microsoft.com/office/drawing/2014/main" id="{93F97DA0-4529-9AC8-E0A9-0BD934A7310E}"/>
                  </a:ext>
                </a:extLst>
              </p:cNvPr>
              <p:cNvSpPr>
                <a:spLocks noChangeShapeType="1"/>
              </p:cNvSpPr>
              <p:nvPr/>
            </p:nvSpPr>
            <p:spPr bwMode="auto">
              <a:xfrm>
                <a:off x="6745289" y="3729038"/>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63" name="Line 398">
                <a:extLst>
                  <a:ext uri="{FF2B5EF4-FFF2-40B4-BE49-F238E27FC236}">
                    <a16:creationId xmlns:a16="http://schemas.microsoft.com/office/drawing/2014/main" id="{6EC3E178-4914-B5CB-7515-5FE00FA4C0CF}"/>
                  </a:ext>
                </a:extLst>
              </p:cNvPr>
              <p:cNvSpPr>
                <a:spLocks noChangeShapeType="1"/>
              </p:cNvSpPr>
              <p:nvPr/>
            </p:nvSpPr>
            <p:spPr bwMode="auto">
              <a:xfrm flipV="1">
                <a:off x="6777039" y="367823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64" name="Line 399">
                <a:extLst>
                  <a:ext uri="{FF2B5EF4-FFF2-40B4-BE49-F238E27FC236}">
                    <a16:creationId xmlns:a16="http://schemas.microsoft.com/office/drawing/2014/main" id="{6D909138-8753-0F98-7CB3-3507DC1A323B}"/>
                  </a:ext>
                </a:extLst>
              </p:cNvPr>
              <p:cNvSpPr>
                <a:spLocks noChangeShapeType="1"/>
              </p:cNvSpPr>
              <p:nvPr/>
            </p:nvSpPr>
            <p:spPr bwMode="auto">
              <a:xfrm>
                <a:off x="6726239" y="3729038"/>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65" name="Line 400">
                <a:extLst>
                  <a:ext uri="{FF2B5EF4-FFF2-40B4-BE49-F238E27FC236}">
                    <a16:creationId xmlns:a16="http://schemas.microsoft.com/office/drawing/2014/main" id="{1B863972-006A-618C-3B31-A594251AB330}"/>
                  </a:ext>
                </a:extLst>
              </p:cNvPr>
              <p:cNvSpPr>
                <a:spLocks noChangeShapeType="1"/>
              </p:cNvSpPr>
              <p:nvPr/>
            </p:nvSpPr>
            <p:spPr bwMode="auto">
              <a:xfrm flipV="1">
                <a:off x="6780214" y="367823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66" name="Line 401">
                <a:extLst>
                  <a:ext uri="{FF2B5EF4-FFF2-40B4-BE49-F238E27FC236}">
                    <a16:creationId xmlns:a16="http://schemas.microsoft.com/office/drawing/2014/main" id="{73E907D6-2750-D688-6642-CB6474E06203}"/>
                  </a:ext>
                </a:extLst>
              </p:cNvPr>
              <p:cNvSpPr>
                <a:spLocks noChangeShapeType="1"/>
              </p:cNvSpPr>
              <p:nvPr/>
            </p:nvSpPr>
            <p:spPr bwMode="auto">
              <a:xfrm>
                <a:off x="6729414" y="3729038"/>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67" name="Line 402">
                <a:extLst>
                  <a:ext uri="{FF2B5EF4-FFF2-40B4-BE49-F238E27FC236}">
                    <a16:creationId xmlns:a16="http://schemas.microsoft.com/office/drawing/2014/main" id="{A3397212-B250-8A62-53B7-D08736790F77}"/>
                  </a:ext>
                </a:extLst>
              </p:cNvPr>
              <p:cNvSpPr>
                <a:spLocks noChangeShapeType="1"/>
              </p:cNvSpPr>
              <p:nvPr/>
            </p:nvSpPr>
            <p:spPr bwMode="auto">
              <a:xfrm flipV="1">
                <a:off x="6754814" y="365918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68" name="Line 403">
                <a:extLst>
                  <a:ext uri="{FF2B5EF4-FFF2-40B4-BE49-F238E27FC236}">
                    <a16:creationId xmlns:a16="http://schemas.microsoft.com/office/drawing/2014/main" id="{82BF8CC3-2DE9-75D4-992E-4CB0A5D13B42}"/>
                  </a:ext>
                </a:extLst>
              </p:cNvPr>
              <p:cNvSpPr>
                <a:spLocks noChangeShapeType="1"/>
              </p:cNvSpPr>
              <p:nvPr/>
            </p:nvSpPr>
            <p:spPr bwMode="auto">
              <a:xfrm>
                <a:off x="6704014" y="3709988"/>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69" name="Line 404">
                <a:extLst>
                  <a:ext uri="{FF2B5EF4-FFF2-40B4-BE49-F238E27FC236}">
                    <a16:creationId xmlns:a16="http://schemas.microsoft.com/office/drawing/2014/main" id="{91FE4E44-2D08-E651-708A-19828E723F46}"/>
                  </a:ext>
                </a:extLst>
              </p:cNvPr>
              <p:cNvSpPr>
                <a:spLocks noChangeShapeType="1"/>
              </p:cNvSpPr>
              <p:nvPr/>
            </p:nvSpPr>
            <p:spPr bwMode="auto">
              <a:xfrm flipV="1">
                <a:off x="6729414" y="3606800"/>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70" name="Line 405">
                <a:extLst>
                  <a:ext uri="{FF2B5EF4-FFF2-40B4-BE49-F238E27FC236}">
                    <a16:creationId xmlns:a16="http://schemas.microsoft.com/office/drawing/2014/main" id="{E0F15223-E856-08CD-B5C7-9B0E99494BA9}"/>
                  </a:ext>
                </a:extLst>
              </p:cNvPr>
              <p:cNvSpPr>
                <a:spLocks noChangeShapeType="1"/>
              </p:cNvSpPr>
              <p:nvPr/>
            </p:nvSpPr>
            <p:spPr bwMode="auto">
              <a:xfrm>
                <a:off x="6678614" y="365918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71" name="Line 407">
                <a:extLst>
                  <a:ext uri="{FF2B5EF4-FFF2-40B4-BE49-F238E27FC236}">
                    <a16:creationId xmlns:a16="http://schemas.microsoft.com/office/drawing/2014/main" id="{F96F8CC4-E84E-70C4-1C70-301C1D8B7FB2}"/>
                  </a:ext>
                </a:extLst>
              </p:cNvPr>
              <p:cNvSpPr>
                <a:spLocks noChangeShapeType="1"/>
              </p:cNvSpPr>
              <p:nvPr/>
            </p:nvSpPr>
            <p:spPr bwMode="auto">
              <a:xfrm flipV="1">
                <a:off x="6704013" y="3606800"/>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72" name="Line 408">
                <a:extLst>
                  <a:ext uri="{FF2B5EF4-FFF2-40B4-BE49-F238E27FC236}">
                    <a16:creationId xmlns:a16="http://schemas.microsoft.com/office/drawing/2014/main" id="{D30A1ED8-ADF3-BFAF-CD8D-7D0A19BF8DA8}"/>
                  </a:ext>
                </a:extLst>
              </p:cNvPr>
              <p:cNvSpPr>
                <a:spLocks noChangeShapeType="1"/>
              </p:cNvSpPr>
              <p:nvPr/>
            </p:nvSpPr>
            <p:spPr bwMode="auto">
              <a:xfrm>
                <a:off x="6653213" y="3659188"/>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73" name="Line 409">
                <a:extLst>
                  <a:ext uri="{FF2B5EF4-FFF2-40B4-BE49-F238E27FC236}">
                    <a16:creationId xmlns:a16="http://schemas.microsoft.com/office/drawing/2014/main" id="{AD4F7089-3A1B-2216-9677-29C6C7730908}"/>
                  </a:ext>
                </a:extLst>
              </p:cNvPr>
              <p:cNvSpPr>
                <a:spLocks noChangeShapeType="1"/>
              </p:cNvSpPr>
              <p:nvPr/>
            </p:nvSpPr>
            <p:spPr bwMode="auto">
              <a:xfrm flipV="1">
                <a:off x="6589713" y="3575050"/>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74" name="Line 410">
                <a:extLst>
                  <a:ext uri="{FF2B5EF4-FFF2-40B4-BE49-F238E27FC236}">
                    <a16:creationId xmlns:a16="http://schemas.microsoft.com/office/drawing/2014/main" id="{68EFACEB-6448-FDE1-34D9-75930B121C33}"/>
                  </a:ext>
                </a:extLst>
              </p:cNvPr>
              <p:cNvSpPr>
                <a:spLocks noChangeShapeType="1"/>
              </p:cNvSpPr>
              <p:nvPr/>
            </p:nvSpPr>
            <p:spPr bwMode="auto">
              <a:xfrm>
                <a:off x="6537326" y="3625850"/>
                <a:ext cx="106363"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75" name="Line 411">
                <a:extLst>
                  <a:ext uri="{FF2B5EF4-FFF2-40B4-BE49-F238E27FC236}">
                    <a16:creationId xmlns:a16="http://schemas.microsoft.com/office/drawing/2014/main" id="{4FDA17F5-AEBB-786C-956A-FD7608C5084A}"/>
                  </a:ext>
                </a:extLst>
              </p:cNvPr>
              <p:cNvSpPr>
                <a:spLocks noChangeShapeType="1"/>
              </p:cNvSpPr>
              <p:nvPr/>
            </p:nvSpPr>
            <p:spPr bwMode="auto">
              <a:xfrm flipV="1">
                <a:off x="6556376" y="3575050"/>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76" name="Line 412">
                <a:extLst>
                  <a:ext uri="{FF2B5EF4-FFF2-40B4-BE49-F238E27FC236}">
                    <a16:creationId xmlns:a16="http://schemas.microsoft.com/office/drawing/2014/main" id="{33633E64-D14A-BAC4-29EB-F8ADE6913A0D}"/>
                  </a:ext>
                </a:extLst>
              </p:cNvPr>
              <p:cNvSpPr>
                <a:spLocks noChangeShapeType="1"/>
              </p:cNvSpPr>
              <p:nvPr/>
            </p:nvSpPr>
            <p:spPr bwMode="auto">
              <a:xfrm>
                <a:off x="6505576" y="3625850"/>
                <a:ext cx="10318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77" name="Line 413">
                <a:extLst>
                  <a:ext uri="{FF2B5EF4-FFF2-40B4-BE49-F238E27FC236}">
                    <a16:creationId xmlns:a16="http://schemas.microsoft.com/office/drawing/2014/main" id="{111DD73C-F3F8-AA98-A109-631B1BB7FD64}"/>
                  </a:ext>
                </a:extLst>
              </p:cNvPr>
              <p:cNvSpPr>
                <a:spLocks noChangeShapeType="1"/>
              </p:cNvSpPr>
              <p:nvPr/>
            </p:nvSpPr>
            <p:spPr bwMode="auto">
              <a:xfrm flipV="1">
                <a:off x="6546851" y="3575050"/>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78" name="Line 414">
                <a:extLst>
                  <a:ext uri="{FF2B5EF4-FFF2-40B4-BE49-F238E27FC236}">
                    <a16:creationId xmlns:a16="http://schemas.microsoft.com/office/drawing/2014/main" id="{E5680319-0429-485A-32CE-D57B383D1736}"/>
                  </a:ext>
                </a:extLst>
              </p:cNvPr>
              <p:cNvSpPr>
                <a:spLocks noChangeShapeType="1"/>
              </p:cNvSpPr>
              <p:nvPr/>
            </p:nvSpPr>
            <p:spPr bwMode="auto">
              <a:xfrm>
                <a:off x="6492876" y="3625850"/>
                <a:ext cx="106363"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79" name="Line 415">
                <a:extLst>
                  <a:ext uri="{FF2B5EF4-FFF2-40B4-BE49-F238E27FC236}">
                    <a16:creationId xmlns:a16="http://schemas.microsoft.com/office/drawing/2014/main" id="{52FEC33D-2210-2DDF-9113-F9D2959208F9}"/>
                  </a:ext>
                </a:extLst>
              </p:cNvPr>
              <p:cNvSpPr>
                <a:spLocks noChangeShapeType="1"/>
              </p:cNvSpPr>
              <p:nvPr/>
            </p:nvSpPr>
            <p:spPr bwMode="auto">
              <a:xfrm flipV="1">
                <a:off x="6537326" y="3559175"/>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80" name="Line 416">
                <a:extLst>
                  <a:ext uri="{FF2B5EF4-FFF2-40B4-BE49-F238E27FC236}">
                    <a16:creationId xmlns:a16="http://schemas.microsoft.com/office/drawing/2014/main" id="{B82602DE-1E4A-FCA9-1D4C-B7733E40A230}"/>
                  </a:ext>
                </a:extLst>
              </p:cNvPr>
              <p:cNvSpPr>
                <a:spLocks noChangeShapeType="1"/>
              </p:cNvSpPr>
              <p:nvPr/>
            </p:nvSpPr>
            <p:spPr bwMode="auto">
              <a:xfrm>
                <a:off x="6483351" y="3613150"/>
                <a:ext cx="106363"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81" name="Line 417">
                <a:extLst>
                  <a:ext uri="{FF2B5EF4-FFF2-40B4-BE49-F238E27FC236}">
                    <a16:creationId xmlns:a16="http://schemas.microsoft.com/office/drawing/2014/main" id="{1989ED80-EE2E-F3E6-88CD-831AC0049321}"/>
                  </a:ext>
                </a:extLst>
              </p:cNvPr>
              <p:cNvSpPr>
                <a:spLocks noChangeShapeType="1"/>
              </p:cNvSpPr>
              <p:nvPr/>
            </p:nvSpPr>
            <p:spPr bwMode="auto">
              <a:xfrm flipV="1">
                <a:off x="6505576" y="3543300"/>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82" name="Line 418">
                <a:extLst>
                  <a:ext uri="{FF2B5EF4-FFF2-40B4-BE49-F238E27FC236}">
                    <a16:creationId xmlns:a16="http://schemas.microsoft.com/office/drawing/2014/main" id="{0DDF2271-F956-B6ED-C92E-AD1BAFF6C77F}"/>
                  </a:ext>
                </a:extLst>
              </p:cNvPr>
              <p:cNvSpPr>
                <a:spLocks noChangeShapeType="1"/>
              </p:cNvSpPr>
              <p:nvPr/>
            </p:nvSpPr>
            <p:spPr bwMode="auto">
              <a:xfrm>
                <a:off x="6454776" y="359410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83" name="Line 419">
                <a:extLst>
                  <a:ext uri="{FF2B5EF4-FFF2-40B4-BE49-F238E27FC236}">
                    <a16:creationId xmlns:a16="http://schemas.microsoft.com/office/drawing/2014/main" id="{B82F1C66-775F-EBDF-9AE9-1CF873B67D43}"/>
                  </a:ext>
                </a:extLst>
              </p:cNvPr>
              <p:cNvSpPr>
                <a:spLocks noChangeShapeType="1"/>
              </p:cNvSpPr>
              <p:nvPr/>
            </p:nvSpPr>
            <p:spPr bwMode="auto">
              <a:xfrm flipV="1">
                <a:off x="6451601" y="3543300"/>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84" name="Line 420">
                <a:extLst>
                  <a:ext uri="{FF2B5EF4-FFF2-40B4-BE49-F238E27FC236}">
                    <a16:creationId xmlns:a16="http://schemas.microsoft.com/office/drawing/2014/main" id="{3AFF2467-F375-89A8-5C5B-6FF5977CB574}"/>
                  </a:ext>
                </a:extLst>
              </p:cNvPr>
              <p:cNvSpPr>
                <a:spLocks noChangeShapeType="1"/>
              </p:cNvSpPr>
              <p:nvPr/>
            </p:nvSpPr>
            <p:spPr bwMode="auto">
              <a:xfrm>
                <a:off x="6400801" y="359410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85" name="Line 421">
                <a:extLst>
                  <a:ext uri="{FF2B5EF4-FFF2-40B4-BE49-F238E27FC236}">
                    <a16:creationId xmlns:a16="http://schemas.microsoft.com/office/drawing/2014/main" id="{58C59456-D9EE-97F7-55DC-CA9C2CEF06B4}"/>
                  </a:ext>
                </a:extLst>
              </p:cNvPr>
              <p:cNvSpPr>
                <a:spLocks noChangeShapeType="1"/>
              </p:cNvSpPr>
              <p:nvPr/>
            </p:nvSpPr>
            <p:spPr bwMode="auto">
              <a:xfrm flipV="1">
                <a:off x="6467476" y="3543300"/>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86" name="Line 422">
                <a:extLst>
                  <a:ext uri="{FF2B5EF4-FFF2-40B4-BE49-F238E27FC236}">
                    <a16:creationId xmlns:a16="http://schemas.microsoft.com/office/drawing/2014/main" id="{359DC149-C543-0B86-6052-E3C0F8A1B2EB}"/>
                  </a:ext>
                </a:extLst>
              </p:cNvPr>
              <p:cNvSpPr>
                <a:spLocks noChangeShapeType="1"/>
              </p:cNvSpPr>
              <p:nvPr/>
            </p:nvSpPr>
            <p:spPr bwMode="auto">
              <a:xfrm>
                <a:off x="6416676" y="35941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87" name="Line 423">
                <a:extLst>
                  <a:ext uri="{FF2B5EF4-FFF2-40B4-BE49-F238E27FC236}">
                    <a16:creationId xmlns:a16="http://schemas.microsoft.com/office/drawing/2014/main" id="{7B818922-98D2-DEC4-3AFC-6A6191C1458B}"/>
                  </a:ext>
                </a:extLst>
              </p:cNvPr>
              <p:cNvSpPr>
                <a:spLocks noChangeShapeType="1"/>
              </p:cNvSpPr>
              <p:nvPr/>
            </p:nvSpPr>
            <p:spPr bwMode="auto">
              <a:xfrm flipV="1">
                <a:off x="6480176" y="3543300"/>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88" name="Line 424">
                <a:extLst>
                  <a:ext uri="{FF2B5EF4-FFF2-40B4-BE49-F238E27FC236}">
                    <a16:creationId xmlns:a16="http://schemas.microsoft.com/office/drawing/2014/main" id="{709F700E-BA0A-C1E0-9AF4-F96EDFB4463C}"/>
                  </a:ext>
                </a:extLst>
              </p:cNvPr>
              <p:cNvSpPr>
                <a:spLocks noChangeShapeType="1"/>
              </p:cNvSpPr>
              <p:nvPr/>
            </p:nvSpPr>
            <p:spPr bwMode="auto">
              <a:xfrm>
                <a:off x="6429376" y="359410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89" name="Line 425">
                <a:extLst>
                  <a:ext uri="{FF2B5EF4-FFF2-40B4-BE49-F238E27FC236}">
                    <a16:creationId xmlns:a16="http://schemas.microsoft.com/office/drawing/2014/main" id="{C73EFCFE-AC44-DDD6-ADD7-7B3529965A12}"/>
                  </a:ext>
                </a:extLst>
              </p:cNvPr>
              <p:cNvSpPr>
                <a:spLocks noChangeShapeType="1"/>
              </p:cNvSpPr>
              <p:nvPr/>
            </p:nvSpPr>
            <p:spPr bwMode="auto">
              <a:xfrm flipV="1">
                <a:off x="6403976" y="3502025"/>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90" name="Line 426">
                <a:extLst>
                  <a:ext uri="{FF2B5EF4-FFF2-40B4-BE49-F238E27FC236}">
                    <a16:creationId xmlns:a16="http://schemas.microsoft.com/office/drawing/2014/main" id="{F8BA419A-E05E-3409-E5CA-923D514E92BE}"/>
                  </a:ext>
                </a:extLst>
              </p:cNvPr>
              <p:cNvSpPr>
                <a:spLocks noChangeShapeType="1"/>
              </p:cNvSpPr>
              <p:nvPr/>
            </p:nvSpPr>
            <p:spPr bwMode="auto">
              <a:xfrm>
                <a:off x="6353176" y="355282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91" name="Line 427">
                <a:extLst>
                  <a:ext uri="{FF2B5EF4-FFF2-40B4-BE49-F238E27FC236}">
                    <a16:creationId xmlns:a16="http://schemas.microsoft.com/office/drawing/2014/main" id="{4A895C83-3986-440B-519D-B7C5752026A5}"/>
                  </a:ext>
                </a:extLst>
              </p:cNvPr>
              <p:cNvSpPr>
                <a:spLocks noChangeShapeType="1"/>
              </p:cNvSpPr>
              <p:nvPr/>
            </p:nvSpPr>
            <p:spPr bwMode="auto">
              <a:xfrm flipV="1">
                <a:off x="6413501" y="3502025"/>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92" name="Line 428">
                <a:extLst>
                  <a:ext uri="{FF2B5EF4-FFF2-40B4-BE49-F238E27FC236}">
                    <a16:creationId xmlns:a16="http://schemas.microsoft.com/office/drawing/2014/main" id="{9E33BB00-923D-206C-FCF9-FEFA03E276BD}"/>
                  </a:ext>
                </a:extLst>
              </p:cNvPr>
              <p:cNvSpPr>
                <a:spLocks noChangeShapeType="1"/>
              </p:cNvSpPr>
              <p:nvPr/>
            </p:nvSpPr>
            <p:spPr bwMode="auto">
              <a:xfrm>
                <a:off x="6362701" y="355282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93" name="Line 429">
                <a:extLst>
                  <a:ext uri="{FF2B5EF4-FFF2-40B4-BE49-F238E27FC236}">
                    <a16:creationId xmlns:a16="http://schemas.microsoft.com/office/drawing/2014/main" id="{EEEC2DA4-8DA7-B378-A63C-E46FEF8439D9}"/>
                  </a:ext>
                </a:extLst>
              </p:cNvPr>
              <p:cNvSpPr>
                <a:spLocks noChangeShapeType="1"/>
              </p:cNvSpPr>
              <p:nvPr/>
            </p:nvSpPr>
            <p:spPr bwMode="auto">
              <a:xfrm flipV="1">
                <a:off x="6359526" y="3444875"/>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94" name="Line 430">
                <a:extLst>
                  <a:ext uri="{FF2B5EF4-FFF2-40B4-BE49-F238E27FC236}">
                    <a16:creationId xmlns:a16="http://schemas.microsoft.com/office/drawing/2014/main" id="{CA2D26E2-C211-2039-6398-D6D1144C2285}"/>
                  </a:ext>
                </a:extLst>
              </p:cNvPr>
              <p:cNvSpPr>
                <a:spLocks noChangeShapeType="1"/>
              </p:cNvSpPr>
              <p:nvPr/>
            </p:nvSpPr>
            <p:spPr bwMode="auto">
              <a:xfrm>
                <a:off x="6308726" y="349567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95" name="Line 431">
                <a:extLst>
                  <a:ext uri="{FF2B5EF4-FFF2-40B4-BE49-F238E27FC236}">
                    <a16:creationId xmlns:a16="http://schemas.microsoft.com/office/drawing/2014/main" id="{40243FC1-DBD0-A640-6957-EC3D3BF9010A}"/>
                  </a:ext>
                </a:extLst>
              </p:cNvPr>
              <p:cNvSpPr>
                <a:spLocks noChangeShapeType="1"/>
              </p:cNvSpPr>
              <p:nvPr/>
            </p:nvSpPr>
            <p:spPr bwMode="auto">
              <a:xfrm flipV="1">
                <a:off x="6311901" y="34290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96" name="Line 432">
                <a:extLst>
                  <a:ext uri="{FF2B5EF4-FFF2-40B4-BE49-F238E27FC236}">
                    <a16:creationId xmlns:a16="http://schemas.microsoft.com/office/drawing/2014/main" id="{64EF3703-BBE1-0251-1980-F63EA18A372A}"/>
                  </a:ext>
                </a:extLst>
              </p:cNvPr>
              <p:cNvSpPr>
                <a:spLocks noChangeShapeType="1"/>
              </p:cNvSpPr>
              <p:nvPr/>
            </p:nvSpPr>
            <p:spPr bwMode="auto">
              <a:xfrm>
                <a:off x="6261101" y="347980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97" name="Line 433">
                <a:extLst>
                  <a:ext uri="{FF2B5EF4-FFF2-40B4-BE49-F238E27FC236}">
                    <a16:creationId xmlns:a16="http://schemas.microsoft.com/office/drawing/2014/main" id="{A401C85C-2E4E-823E-654F-DA934AFBDEB9}"/>
                  </a:ext>
                </a:extLst>
              </p:cNvPr>
              <p:cNvSpPr>
                <a:spLocks noChangeShapeType="1"/>
              </p:cNvSpPr>
              <p:nvPr/>
            </p:nvSpPr>
            <p:spPr bwMode="auto">
              <a:xfrm flipV="1">
                <a:off x="6318251" y="34290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98" name="Line 434">
                <a:extLst>
                  <a:ext uri="{FF2B5EF4-FFF2-40B4-BE49-F238E27FC236}">
                    <a16:creationId xmlns:a16="http://schemas.microsoft.com/office/drawing/2014/main" id="{0A493BE2-993D-48DD-8623-BAFA204253E6}"/>
                  </a:ext>
                </a:extLst>
              </p:cNvPr>
              <p:cNvSpPr>
                <a:spLocks noChangeShapeType="1"/>
              </p:cNvSpPr>
              <p:nvPr/>
            </p:nvSpPr>
            <p:spPr bwMode="auto">
              <a:xfrm>
                <a:off x="6264276" y="34798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799" name="Line 435">
                <a:extLst>
                  <a:ext uri="{FF2B5EF4-FFF2-40B4-BE49-F238E27FC236}">
                    <a16:creationId xmlns:a16="http://schemas.microsoft.com/office/drawing/2014/main" id="{A8B4233C-BB20-1DE6-E547-AC8EBBBB8B67}"/>
                  </a:ext>
                </a:extLst>
              </p:cNvPr>
              <p:cNvSpPr>
                <a:spLocks noChangeShapeType="1"/>
              </p:cNvSpPr>
              <p:nvPr/>
            </p:nvSpPr>
            <p:spPr bwMode="auto">
              <a:xfrm flipV="1">
                <a:off x="6292851" y="34290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00" name="Line 436">
                <a:extLst>
                  <a:ext uri="{FF2B5EF4-FFF2-40B4-BE49-F238E27FC236}">
                    <a16:creationId xmlns:a16="http://schemas.microsoft.com/office/drawing/2014/main" id="{F7A34619-3D4E-8490-1830-AA1F9C41445D}"/>
                  </a:ext>
                </a:extLst>
              </p:cNvPr>
              <p:cNvSpPr>
                <a:spLocks noChangeShapeType="1"/>
              </p:cNvSpPr>
              <p:nvPr/>
            </p:nvSpPr>
            <p:spPr bwMode="auto">
              <a:xfrm>
                <a:off x="6242051" y="34798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01" name="Line 437">
                <a:extLst>
                  <a:ext uri="{FF2B5EF4-FFF2-40B4-BE49-F238E27FC236}">
                    <a16:creationId xmlns:a16="http://schemas.microsoft.com/office/drawing/2014/main" id="{AE95EFD8-4741-1B1B-CEFD-D9CA7C65533E}"/>
                  </a:ext>
                </a:extLst>
              </p:cNvPr>
              <p:cNvSpPr>
                <a:spLocks noChangeShapeType="1"/>
              </p:cNvSpPr>
              <p:nvPr/>
            </p:nvSpPr>
            <p:spPr bwMode="auto">
              <a:xfrm flipV="1">
                <a:off x="6213476" y="34163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02" name="Line 438">
                <a:extLst>
                  <a:ext uri="{FF2B5EF4-FFF2-40B4-BE49-F238E27FC236}">
                    <a16:creationId xmlns:a16="http://schemas.microsoft.com/office/drawing/2014/main" id="{98F5C79C-08C9-DAF4-4D31-3F7C3846BEB6}"/>
                  </a:ext>
                </a:extLst>
              </p:cNvPr>
              <p:cNvSpPr>
                <a:spLocks noChangeShapeType="1"/>
              </p:cNvSpPr>
              <p:nvPr/>
            </p:nvSpPr>
            <p:spPr bwMode="auto">
              <a:xfrm>
                <a:off x="6162676" y="34671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03" name="Line 439">
                <a:extLst>
                  <a:ext uri="{FF2B5EF4-FFF2-40B4-BE49-F238E27FC236}">
                    <a16:creationId xmlns:a16="http://schemas.microsoft.com/office/drawing/2014/main" id="{378FAD8C-4301-68C1-F9A1-D87756708998}"/>
                  </a:ext>
                </a:extLst>
              </p:cNvPr>
              <p:cNvSpPr>
                <a:spLocks noChangeShapeType="1"/>
              </p:cNvSpPr>
              <p:nvPr/>
            </p:nvSpPr>
            <p:spPr bwMode="auto">
              <a:xfrm flipV="1">
                <a:off x="6175376" y="33655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04" name="Line 440">
                <a:extLst>
                  <a:ext uri="{FF2B5EF4-FFF2-40B4-BE49-F238E27FC236}">
                    <a16:creationId xmlns:a16="http://schemas.microsoft.com/office/drawing/2014/main" id="{470DB316-E635-A7FC-B4E7-0F5D4970C7CC}"/>
                  </a:ext>
                </a:extLst>
              </p:cNvPr>
              <p:cNvSpPr>
                <a:spLocks noChangeShapeType="1"/>
              </p:cNvSpPr>
              <p:nvPr/>
            </p:nvSpPr>
            <p:spPr bwMode="auto">
              <a:xfrm>
                <a:off x="6121401" y="34163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05" name="Line 441">
                <a:extLst>
                  <a:ext uri="{FF2B5EF4-FFF2-40B4-BE49-F238E27FC236}">
                    <a16:creationId xmlns:a16="http://schemas.microsoft.com/office/drawing/2014/main" id="{AACFDFE2-9162-66DB-33EE-67387EFA3BFF}"/>
                  </a:ext>
                </a:extLst>
              </p:cNvPr>
              <p:cNvSpPr>
                <a:spLocks noChangeShapeType="1"/>
              </p:cNvSpPr>
              <p:nvPr/>
            </p:nvSpPr>
            <p:spPr bwMode="auto">
              <a:xfrm flipV="1">
                <a:off x="6165851" y="33655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06" name="Line 442">
                <a:extLst>
                  <a:ext uri="{FF2B5EF4-FFF2-40B4-BE49-F238E27FC236}">
                    <a16:creationId xmlns:a16="http://schemas.microsoft.com/office/drawing/2014/main" id="{5736CEB7-C447-9DB5-0A9B-5FC0C2B98C6F}"/>
                  </a:ext>
                </a:extLst>
              </p:cNvPr>
              <p:cNvSpPr>
                <a:spLocks noChangeShapeType="1"/>
              </p:cNvSpPr>
              <p:nvPr/>
            </p:nvSpPr>
            <p:spPr bwMode="auto">
              <a:xfrm>
                <a:off x="6115051" y="341630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07" name="Line 443">
                <a:extLst>
                  <a:ext uri="{FF2B5EF4-FFF2-40B4-BE49-F238E27FC236}">
                    <a16:creationId xmlns:a16="http://schemas.microsoft.com/office/drawing/2014/main" id="{B55D33C4-BFDC-F08E-D1C0-8B249291A2EE}"/>
                  </a:ext>
                </a:extLst>
              </p:cNvPr>
              <p:cNvSpPr>
                <a:spLocks noChangeShapeType="1"/>
              </p:cNvSpPr>
              <p:nvPr/>
            </p:nvSpPr>
            <p:spPr bwMode="auto">
              <a:xfrm flipV="1">
                <a:off x="6149976" y="33655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08" name="Line 444">
                <a:extLst>
                  <a:ext uri="{FF2B5EF4-FFF2-40B4-BE49-F238E27FC236}">
                    <a16:creationId xmlns:a16="http://schemas.microsoft.com/office/drawing/2014/main" id="{CAD5DFCA-C96E-240C-7C4F-510907994951}"/>
                  </a:ext>
                </a:extLst>
              </p:cNvPr>
              <p:cNvSpPr>
                <a:spLocks noChangeShapeType="1"/>
              </p:cNvSpPr>
              <p:nvPr/>
            </p:nvSpPr>
            <p:spPr bwMode="auto">
              <a:xfrm>
                <a:off x="6099176" y="341630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09" name="Line 445">
                <a:extLst>
                  <a:ext uri="{FF2B5EF4-FFF2-40B4-BE49-F238E27FC236}">
                    <a16:creationId xmlns:a16="http://schemas.microsoft.com/office/drawing/2014/main" id="{64A5D209-4F2E-CF51-25F5-65367F127A03}"/>
                  </a:ext>
                </a:extLst>
              </p:cNvPr>
              <p:cNvSpPr>
                <a:spLocks noChangeShapeType="1"/>
              </p:cNvSpPr>
              <p:nvPr/>
            </p:nvSpPr>
            <p:spPr bwMode="auto">
              <a:xfrm flipV="1">
                <a:off x="6134101" y="33655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10" name="Line 446">
                <a:extLst>
                  <a:ext uri="{FF2B5EF4-FFF2-40B4-BE49-F238E27FC236}">
                    <a16:creationId xmlns:a16="http://schemas.microsoft.com/office/drawing/2014/main" id="{50332F86-F6C8-2B1A-4067-22E82C62B772}"/>
                  </a:ext>
                </a:extLst>
              </p:cNvPr>
              <p:cNvSpPr>
                <a:spLocks noChangeShapeType="1"/>
              </p:cNvSpPr>
              <p:nvPr/>
            </p:nvSpPr>
            <p:spPr bwMode="auto">
              <a:xfrm>
                <a:off x="6083301" y="341630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11" name="Line 447">
                <a:extLst>
                  <a:ext uri="{FF2B5EF4-FFF2-40B4-BE49-F238E27FC236}">
                    <a16:creationId xmlns:a16="http://schemas.microsoft.com/office/drawing/2014/main" id="{B78AD0A3-7B7F-BBF9-F18C-F840FCC95E1A}"/>
                  </a:ext>
                </a:extLst>
              </p:cNvPr>
              <p:cNvSpPr>
                <a:spLocks noChangeShapeType="1"/>
              </p:cNvSpPr>
              <p:nvPr/>
            </p:nvSpPr>
            <p:spPr bwMode="auto">
              <a:xfrm flipV="1">
                <a:off x="6108701" y="3340100"/>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12" name="Line 448">
                <a:extLst>
                  <a:ext uri="{FF2B5EF4-FFF2-40B4-BE49-F238E27FC236}">
                    <a16:creationId xmlns:a16="http://schemas.microsoft.com/office/drawing/2014/main" id="{0D53EFFC-7C41-B7FE-B33B-10081EFD3BE2}"/>
                  </a:ext>
                </a:extLst>
              </p:cNvPr>
              <p:cNvSpPr>
                <a:spLocks noChangeShapeType="1"/>
              </p:cNvSpPr>
              <p:nvPr/>
            </p:nvSpPr>
            <p:spPr bwMode="auto">
              <a:xfrm>
                <a:off x="6057901" y="33909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13" name="Line 449">
                <a:extLst>
                  <a:ext uri="{FF2B5EF4-FFF2-40B4-BE49-F238E27FC236}">
                    <a16:creationId xmlns:a16="http://schemas.microsoft.com/office/drawing/2014/main" id="{DB2DEC7D-1A4B-E056-9152-16A2C81C6C6F}"/>
                  </a:ext>
                </a:extLst>
              </p:cNvPr>
              <p:cNvSpPr>
                <a:spLocks noChangeShapeType="1"/>
              </p:cNvSpPr>
              <p:nvPr/>
            </p:nvSpPr>
            <p:spPr bwMode="auto">
              <a:xfrm flipV="1">
                <a:off x="6070601" y="3321050"/>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14" name="Line 450">
                <a:extLst>
                  <a:ext uri="{FF2B5EF4-FFF2-40B4-BE49-F238E27FC236}">
                    <a16:creationId xmlns:a16="http://schemas.microsoft.com/office/drawing/2014/main" id="{31C2B2BE-E49C-0849-0956-028D0FF1E8FF}"/>
                  </a:ext>
                </a:extLst>
              </p:cNvPr>
              <p:cNvSpPr>
                <a:spLocks noChangeShapeType="1"/>
              </p:cNvSpPr>
              <p:nvPr/>
            </p:nvSpPr>
            <p:spPr bwMode="auto">
              <a:xfrm>
                <a:off x="6016626" y="337185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15" name="Line 451">
                <a:extLst>
                  <a:ext uri="{FF2B5EF4-FFF2-40B4-BE49-F238E27FC236}">
                    <a16:creationId xmlns:a16="http://schemas.microsoft.com/office/drawing/2014/main" id="{6BF55DA7-2F30-22E9-D160-931C80CF0CCA}"/>
                  </a:ext>
                </a:extLst>
              </p:cNvPr>
              <p:cNvSpPr>
                <a:spLocks noChangeShapeType="1"/>
              </p:cNvSpPr>
              <p:nvPr/>
            </p:nvSpPr>
            <p:spPr bwMode="auto">
              <a:xfrm flipV="1">
                <a:off x="6064251" y="3321050"/>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16" name="Line 452">
                <a:extLst>
                  <a:ext uri="{FF2B5EF4-FFF2-40B4-BE49-F238E27FC236}">
                    <a16:creationId xmlns:a16="http://schemas.microsoft.com/office/drawing/2014/main" id="{5DD5183B-FC63-46E3-2D30-4A7975E5F23A}"/>
                  </a:ext>
                </a:extLst>
              </p:cNvPr>
              <p:cNvSpPr>
                <a:spLocks noChangeShapeType="1"/>
              </p:cNvSpPr>
              <p:nvPr/>
            </p:nvSpPr>
            <p:spPr bwMode="auto">
              <a:xfrm>
                <a:off x="6013451" y="337185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17" name="Line 453">
                <a:extLst>
                  <a:ext uri="{FF2B5EF4-FFF2-40B4-BE49-F238E27FC236}">
                    <a16:creationId xmlns:a16="http://schemas.microsoft.com/office/drawing/2014/main" id="{EBAE61C8-CC92-9C29-6CDF-CA9734A2B74B}"/>
                  </a:ext>
                </a:extLst>
              </p:cNvPr>
              <p:cNvSpPr>
                <a:spLocks noChangeShapeType="1"/>
              </p:cNvSpPr>
              <p:nvPr/>
            </p:nvSpPr>
            <p:spPr bwMode="auto">
              <a:xfrm flipV="1">
                <a:off x="6010276" y="327025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18" name="Line 454">
                <a:extLst>
                  <a:ext uri="{FF2B5EF4-FFF2-40B4-BE49-F238E27FC236}">
                    <a16:creationId xmlns:a16="http://schemas.microsoft.com/office/drawing/2014/main" id="{F625E774-8EA9-4055-4068-37B6A3254672}"/>
                  </a:ext>
                </a:extLst>
              </p:cNvPr>
              <p:cNvSpPr>
                <a:spLocks noChangeShapeType="1"/>
              </p:cNvSpPr>
              <p:nvPr/>
            </p:nvSpPr>
            <p:spPr bwMode="auto">
              <a:xfrm>
                <a:off x="5959476" y="332422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19" name="Line 455">
                <a:extLst>
                  <a:ext uri="{FF2B5EF4-FFF2-40B4-BE49-F238E27FC236}">
                    <a16:creationId xmlns:a16="http://schemas.microsoft.com/office/drawing/2014/main" id="{B982BC9A-3AE5-8F49-500E-6D3DFF738C7A}"/>
                  </a:ext>
                </a:extLst>
              </p:cNvPr>
              <p:cNvSpPr>
                <a:spLocks noChangeShapeType="1"/>
              </p:cNvSpPr>
              <p:nvPr/>
            </p:nvSpPr>
            <p:spPr bwMode="auto">
              <a:xfrm flipV="1">
                <a:off x="6035676" y="328295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20" name="Line 456">
                <a:extLst>
                  <a:ext uri="{FF2B5EF4-FFF2-40B4-BE49-F238E27FC236}">
                    <a16:creationId xmlns:a16="http://schemas.microsoft.com/office/drawing/2014/main" id="{6A717881-E212-9A30-75CF-5B2D6BA291F2}"/>
                  </a:ext>
                </a:extLst>
              </p:cNvPr>
              <p:cNvSpPr>
                <a:spLocks noChangeShapeType="1"/>
              </p:cNvSpPr>
              <p:nvPr/>
            </p:nvSpPr>
            <p:spPr bwMode="auto">
              <a:xfrm>
                <a:off x="5984876" y="333375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21" name="Line 457">
                <a:extLst>
                  <a:ext uri="{FF2B5EF4-FFF2-40B4-BE49-F238E27FC236}">
                    <a16:creationId xmlns:a16="http://schemas.microsoft.com/office/drawing/2014/main" id="{E3C6A4B3-C7BA-71FE-B5DC-CE680E459E14}"/>
                  </a:ext>
                </a:extLst>
              </p:cNvPr>
              <p:cNvSpPr>
                <a:spLocks noChangeShapeType="1"/>
              </p:cNvSpPr>
              <p:nvPr/>
            </p:nvSpPr>
            <p:spPr bwMode="auto">
              <a:xfrm flipV="1">
                <a:off x="6057901" y="331152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22" name="Line 458">
                <a:extLst>
                  <a:ext uri="{FF2B5EF4-FFF2-40B4-BE49-F238E27FC236}">
                    <a16:creationId xmlns:a16="http://schemas.microsoft.com/office/drawing/2014/main" id="{3FF6B5D9-6958-0957-5A0E-A5372F3744BE}"/>
                  </a:ext>
                </a:extLst>
              </p:cNvPr>
              <p:cNvSpPr>
                <a:spLocks noChangeShapeType="1"/>
              </p:cNvSpPr>
              <p:nvPr/>
            </p:nvSpPr>
            <p:spPr bwMode="auto">
              <a:xfrm>
                <a:off x="6007101" y="336550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23" name="Line 459">
                <a:extLst>
                  <a:ext uri="{FF2B5EF4-FFF2-40B4-BE49-F238E27FC236}">
                    <a16:creationId xmlns:a16="http://schemas.microsoft.com/office/drawing/2014/main" id="{473D5C7C-5155-98CF-631D-67A7D5CDCE09}"/>
                  </a:ext>
                </a:extLst>
              </p:cNvPr>
              <p:cNvSpPr>
                <a:spLocks noChangeShapeType="1"/>
              </p:cNvSpPr>
              <p:nvPr/>
            </p:nvSpPr>
            <p:spPr bwMode="auto">
              <a:xfrm flipV="1">
                <a:off x="5937251" y="3260725"/>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24" name="Line 460">
                <a:extLst>
                  <a:ext uri="{FF2B5EF4-FFF2-40B4-BE49-F238E27FC236}">
                    <a16:creationId xmlns:a16="http://schemas.microsoft.com/office/drawing/2014/main" id="{5F976DC5-6EFE-B51F-CA20-B9B21E3D1A9D}"/>
                  </a:ext>
                </a:extLst>
              </p:cNvPr>
              <p:cNvSpPr>
                <a:spLocks noChangeShapeType="1"/>
              </p:cNvSpPr>
              <p:nvPr/>
            </p:nvSpPr>
            <p:spPr bwMode="auto">
              <a:xfrm>
                <a:off x="5883276" y="331152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25" name="Line 461">
                <a:extLst>
                  <a:ext uri="{FF2B5EF4-FFF2-40B4-BE49-F238E27FC236}">
                    <a16:creationId xmlns:a16="http://schemas.microsoft.com/office/drawing/2014/main" id="{4315DD2E-9BE0-53FA-5600-97A50B6C3B15}"/>
                  </a:ext>
                </a:extLst>
              </p:cNvPr>
              <p:cNvSpPr>
                <a:spLocks noChangeShapeType="1"/>
              </p:cNvSpPr>
              <p:nvPr/>
            </p:nvSpPr>
            <p:spPr bwMode="auto">
              <a:xfrm flipV="1">
                <a:off x="5927726" y="3260725"/>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26" name="Line 462">
                <a:extLst>
                  <a:ext uri="{FF2B5EF4-FFF2-40B4-BE49-F238E27FC236}">
                    <a16:creationId xmlns:a16="http://schemas.microsoft.com/office/drawing/2014/main" id="{4C58A9B1-9E84-0CAA-1CE4-9193860F85AC}"/>
                  </a:ext>
                </a:extLst>
              </p:cNvPr>
              <p:cNvSpPr>
                <a:spLocks noChangeShapeType="1"/>
              </p:cNvSpPr>
              <p:nvPr/>
            </p:nvSpPr>
            <p:spPr bwMode="auto">
              <a:xfrm>
                <a:off x="5873751" y="331152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27" name="Line 463">
                <a:extLst>
                  <a:ext uri="{FF2B5EF4-FFF2-40B4-BE49-F238E27FC236}">
                    <a16:creationId xmlns:a16="http://schemas.microsoft.com/office/drawing/2014/main" id="{8029B09B-2F5C-CBB3-4F90-4357046164A2}"/>
                  </a:ext>
                </a:extLst>
              </p:cNvPr>
              <p:cNvSpPr>
                <a:spLocks noChangeShapeType="1"/>
              </p:cNvSpPr>
              <p:nvPr/>
            </p:nvSpPr>
            <p:spPr bwMode="auto">
              <a:xfrm flipV="1">
                <a:off x="5911851" y="324802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28" name="Line 464">
                <a:extLst>
                  <a:ext uri="{FF2B5EF4-FFF2-40B4-BE49-F238E27FC236}">
                    <a16:creationId xmlns:a16="http://schemas.microsoft.com/office/drawing/2014/main" id="{C46B9344-A206-E88F-9CEC-4C096FDA65B2}"/>
                  </a:ext>
                </a:extLst>
              </p:cNvPr>
              <p:cNvSpPr>
                <a:spLocks noChangeShapeType="1"/>
              </p:cNvSpPr>
              <p:nvPr/>
            </p:nvSpPr>
            <p:spPr bwMode="auto">
              <a:xfrm>
                <a:off x="5861051" y="33020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29" name="Line 465">
                <a:extLst>
                  <a:ext uri="{FF2B5EF4-FFF2-40B4-BE49-F238E27FC236}">
                    <a16:creationId xmlns:a16="http://schemas.microsoft.com/office/drawing/2014/main" id="{A5DDCDDC-6CD2-718F-789D-69F58D65DE88}"/>
                  </a:ext>
                </a:extLst>
              </p:cNvPr>
              <p:cNvSpPr>
                <a:spLocks noChangeShapeType="1"/>
              </p:cNvSpPr>
              <p:nvPr/>
            </p:nvSpPr>
            <p:spPr bwMode="auto">
              <a:xfrm flipV="1">
                <a:off x="5873751" y="3222625"/>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30" name="Line 466">
                <a:extLst>
                  <a:ext uri="{FF2B5EF4-FFF2-40B4-BE49-F238E27FC236}">
                    <a16:creationId xmlns:a16="http://schemas.microsoft.com/office/drawing/2014/main" id="{4E1EF5F9-DCFA-C47F-5DC4-01C58C191C3C}"/>
                  </a:ext>
                </a:extLst>
              </p:cNvPr>
              <p:cNvSpPr>
                <a:spLocks noChangeShapeType="1"/>
              </p:cNvSpPr>
              <p:nvPr/>
            </p:nvSpPr>
            <p:spPr bwMode="auto">
              <a:xfrm>
                <a:off x="5819776" y="327342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31" name="Line 467">
                <a:extLst>
                  <a:ext uri="{FF2B5EF4-FFF2-40B4-BE49-F238E27FC236}">
                    <a16:creationId xmlns:a16="http://schemas.microsoft.com/office/drawing/2014/main" id="{F03E1838-8FA7-C8B9-6C59-01E312FFB3A8}"/>
                  </a:ext>
                </a:extLst>
              </p:cNvPr>
              <p:cNvSpPr>
                <a:spLocks noChangeShapeType="1"/>
              </p:cNvSpPr>
              <p:nvPr/>
            </p:nvSpPr>
            <p:spPr bwMode="auto">
              <a:xfrm flipV="1">
                <a:off x="5838826" y="32131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32" name="Line 468">
                <a:extLst>
                  <a:ext uri="{FF2B5EF4-FFF2-40B4-BE49-F238E27FC236}">
                    <a16:creationId xmlns:a16="http://schemas.microsoft.com/office/drawing/2014/main" id="{42B71CDB-4E64-1BBB-14B4-F8A4F0380D81}"/>
                  </a:ext>
                </a:extLst>
              </p:cNvPr>
              <p:cNvSpPr>
                <a:spLocks noChangeShapeType="1"/>
              </p:cNvSpPr>
              <p:nvPr/>
            </p:nvSpPr>
            <p:spPr bwMode="auto">
              <a:xfrm>
                <a:off x="5788026" y="3267075"/>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33" name="Line 469">
                <a:extLst>
                  <a:ext uri="{FF2B5EF4-FFF2-40B4-BE49-F238E27FC236}">
                    <a16:creationId xmlns:a16="http://schemas.microsoft.com/office/drawing/2014/main" id="{03206921-1AF4-34A1-2D7C-5C7FF33DBAA2}"/>
                  </a:ext>
                </a:extLst>
              </p:cNvPr>
              <p:cNvSpPr>
                <a:spLocks noChangeShapeType="1"/>
              </p:cNvSpPr>
              <p:nvPr/>
            </p:nvSpPr>
            <p:spPr bwMode="auto">
              <a:xfrm flipV="1">
                <a:off x="5832476" y="32131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34" name="Line 470">
                <a:extLst>
                  <a:ext uri="{FF2B5EF4-FFF2-40B4-BE49-F238E27FC236}">
                    <a16:creationId xmlns:a16="http://schemas.microsoft.com/office/drawing/2014/main" id="{5932E9AA-B9E5-B63C-DD27-367D0EDC1668}"/>
                  </a:ext>
                </a:extLst>
              </p:cNvPr>
              <p:cNvSpPr>
                <a:spLocks noChangeShapeType="1"/>
              </p:cNvSpPr>
              <p:nvPr/>
            </p:nvSpPr>
            <p:spPr bwMode="auto">
              <a:xfrm>
                <a:off x="5781676" y="326707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35" name="Line 471">
                <a:extLst>
                  <a:ext uri="{FF2B5EF4-FFF2-40B4-BE49-F238E27FC236}">
                    <a16:creationId xmlns:a16="http://schemas.microsoft.com/office/drawing/2014/main" id="{E1D1444E-D208-57A7-27B5-14549DA9E2DB}"/>
                  </a:ext>
                </a:extLst>
              </p:cNvPr>
              <p:cNvSpPr>
                <a:spLocks noChangeShapeType="1"/>
              </p:cNvSpPr>
              <p:nvPr/>
            </p:nvSpPr>
            <p:spPr bwMode="auto">
              <a:xfrm flipV="1">
                <a:off x="5756276" y="3190875"/>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36" name="Line 472">
                <a:extLst>
                  <a:ext uri="{FF2B5EF4-FFF2-40B4-BE49-F238E27FC236}">
                    <a16:creationId xmlns:a16="http://schemas.microsoft.com/office/drawing/2014/main" id="{BCCE7AC1-BE3F-B2EC-B8EB-F8DEFBEB0D00}"/>
                  </a:ext>
                </a:extLst>
              </p:cNvPr>
              <p:cNvSpPr>
                <a:spLocks noChangeShapeType="1"/>
              </p:cNvSpPr>
              <p:nvPr/>
            </p:nvSpPr>
            <p:spPr bwMode="auto">
              <a:xfrm>
                <a:off x="5705476" y="3241675"/>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37" name="Line 473">
                <a:extLst>
                  <a:ext uri="{FF2B5EF4-FFF2-40B4-BE49-F238E27FC236}">
                    <a16:creationId xmlns:a16="http://schemas.microsoft.com/office/drawing/2014/main" id="{42095972-A59B-97FA-EDCD-EB9A0357A247}"/>
                  </a:ext>
                </a:extLst>
              </p:cNvPr>
              <p:cNvSpPr>
                <a:spLocks noChangeShapeType="1"/>
              </p:cNvSpPr>
              <p:nvPr/>
            </p:nvSpPr>
            <p:spPr bwMode="auto">
              <a:xfrm flipV="1">
                <a:off x="5667376" y="317817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38" name="Line 474">
                <a:extLst>
                  <a:ext uri="{FF2B5EF4-FFF2-40B4-BE49-F238E27FC236}">
                    <a16:creationId xmlns:a16="http://schemas.microsoft.com/office/drawing/2014/main" id="{7EE8BAEE-5C91-1895-0011-29C8B77A2309}"/>
                  </a:ext>
                </a:extLst>
              </p:cNvPr>
              <p:cNvSpPr>
                <a:spLocks noChangeShapeType="1"/>
              </p:cNvSpPr>
              <p:nvPr/>
            </p:nvSpPr>
            <p:spPr bwMode="auto">
              <a:xfrm>
                <a:off x="5613401" y="323215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39" name="Line 475">
                <a:extLst>
                  <a:ext uri="{FF2B5EF4-FFF2-40B4-BE49-F238E27FC236}">
                    <a16:creationId xmlns:a16="http://schemas.microsoft.com/office/drawing/2014/main" id="{C5DD6C1A-72C8-E160-77C5-49F12F457338}"/>
                  </a:ext>
                </a:extLst>
              </p:cNvPr>
              <p:cNvSpPr>
                <a:spLocks noChangeShapeType="1"/>
              </p:cNvSpPr>
              <p:nvPr/>
            </p:nvSpPr>
            <p:spPr bwMode="auto">
              <a:xfrm flipV="1">
                <a:off x="5584826" y="314642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40" name="Line 476">
                <a:extLst>
                  <a:ext uri="{FF2B5EF4-FFF2-40B4-BE49-F238E27FC236}">
                    <a16:creationId xmlns:a16="http://schemas.microsoft.com/office/drawing/2014/main" id="{99A5C08C-8C6F-EEA5-12F8-26A3E5CAC0F5}"/>
                  </a:ext>
                </a:extLst>
              </p:cNvPr>
              <p:cNvSpPr>
                <a:spLocks noChangeShapeType="1"/>
              </p:cNvSpPr>
              <p:nvPr/>
            </p:nvSpPr>
            <p:spPr bwMode="auto">
              <a:xfrm>
                <a:off x="5532438" y="3197225"/>
                <a:ext cx="10318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41" name="Line 477">
                <a:extLst>
                  <a:ext uri="{FF2B5EF4-FFF2-40B4-BE49-F238E27FC236}">
                    <a16:creationId xmlns:a16="http://schemas.microsoft.com/office/drawing/2014/main" id="{644C5B04-4EDD-4C4E-051F-4D4DD7988852}"/>
                  </a:ext>
                </a:extLst>
              </p:cNvPr>
              <p:cNvSpPr>
                <a:spLocks noChangeShapeType="1"/>
              </p:cNvSpPr>
              <p:nvPr/>
            </p:nvSpPr>
            <p:spPr bwMode="auto">
              <a:xfrm flipV="1">
                <a:off x="5561013" y="314642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42" name="Line 478">
                <a:extLst>
                  <a:ext uri="{FF2B5EF4-FFF2-40B4-BE49-F238E27FC236}">
                    <a16:creationId xmlns:a16="http://schemas.microsoft.com/office/drawing/2014/main" id="{AF8A1011-F228-C500-DCC0-753FD78C250F}"/>
                  </a:ext>
                </a:extLst>
              </p:cNvPr>
              <p:cNvSpPr>
                <a:spLocks noChangeShapeType="1"/>
              </p:cNvSpPr>
              <p:nvPr/>
            </p:nvSpPr>
            <p:spPr bwMode="auto">
              <a:xfrm>
                <a:off x="5510213" y="3197225"/>
                <a:ext cx="103188"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43" name="Line 479">
                <a:extLst>
                  <a:ext uri="{FF2B5EF4-FFF2-40B4-BE49-F238E27FC236}">
                    <a16:creationId xmlns:a16="http://schemas.microsoft.com/office/drawing/2014/main" id="{3E258A84-D0DC-C0EB-7CE8-302E2B455908}"/>
                  </a:ext>
                </a:extLst>
              </p:cNvPr>
              <p:cNvSpPr>
                <a:spLocks noChangeShapeType="1"/>
              </p:cNvSpPr>
              <p:nvPr/>
            </p:nvSpPr>
            <p:spPr bwMode="auto">
              <a:xfrm flipV="1">
                <a:off x="5568951" y="314642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44" name="Line 480">
                <a:extLst>
                  <a:ext uri="{FF2B5EF4-FFF2-40B4-BE49-F238E27FC236}">
                    <a16:creationId xmlns:a16="http://schemas.microsoft.com/office/drawing/2014/main" id="{63849F60-4E9E-8C45-3504-F8AC469F97E9}"/>
                  </a:ext>
                </a:extLst>
              </p:cNvPr>
              <p:cNvSpPr>
                <a:spLocks noChangeShapeType="1"/>
              </p:cNvSpPr>
              <p:nvPr/>
            </p:nvSpPr>
            <p:spPr bwMode="auto">
              <a:xfrm>
                <a:off x="5513388" y="3197225"/>
                <a:ext cx="106363"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45" name="Line 481">
                <a:extLst>
                  <a:ext uri="{FF2B5EF4-FFF2-40B4-BE49-F238E27FC236}">
                    <a16:creationId xmlns:a16="http://schemas.microsoft.com/office/drawing/2014/main" id="{63641E7B-4C09-CE23-865B-DFBD2B433035}"/>
                  </a:ext>
                </a:extLst>
              </p:cNvPr>
              <p:cNvSpPr>
                <a:spLocks noChangeShapeType="1"/>
              </p:cNvSpPr>
              <p:nvPr/>
            </p:nvSpPr>
            <p:spPr bwMode="auto">
              <a:xfrm flipV="1">
                <a:off x="5478463" y="3086100"/>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46" name="Line 482">
                <a:extLst>
                  <a:ext uri="{FF2B5EF4-FFF2-40B4-BE49-F238E27FC236}">
                    <a16:creationId xmlns:a16="http://schemas.microsoft.com/office/drawing/2014/main" id="{A4343868-AEBC-BADB-D48A-4B131453F188}"/>
                  </a:ext>
                </a:extLst>
              </p:cNvPr>
              <p:cNvSpPr>
                <a:spLocks noChangeShapeType="1"/>
              </p:cNvSpPr>
              <p:nvPr/>
            </p:nvSpPr>
            <p:spPr bwMode="auto">
              <a:xfrm>
                <a:off x="5427663" y="31369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47" name="Line 483">
                <a:extLst>
                  <a:ext uri="{FF2B5EF4-FFF2-40B4-BE49-F238E27FC236}">
                    <a16:creationId xmlns:a16="http://schemas.microsoft.com/office/drawing/2014/main" id="{33983587-FE64-2253-2009-079D08D5EAE7}"/>
                  </a:ext>
                </a:extLst>
              </p:cNvPr>
              <p:cNvSpPr>
                <a:spLocks noChangeShapeType="1"/>
              </p:cNvSpPr>
              <p:nvPr/>
            </p:nvSpPr>
            <p:spPr bwMode="auto">
              <a:xfrm flipV="1">
                <a:off x="5418138" y="3043238"/>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48" name="Line 484">
                <a:extLst>
                  <a:ext uri="{FF2B5EF4-FFF2-40B4-BE49-F238E27FC236}">
                    <a16:creationId xmlns:a16="http://schemas.microsoft.com/office/drawing/2014/main" id="{396BDCCC-0E4A-ECA2-35C2-7A7F428C7220}"/>
                  </a:ext>
                </a:extLst>
              </p:cNvPr>
              <p:cNvSpPr>
                <a:spLocks noChangeShapeType="1"/>
              </p:cNvSpPr>
              <p:nvPr/>
            </p:nvSpPr>
            <p:spPr bwMode="auto">
              <a:xfrm>
                <a:off x="5364163" y="309562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49" name="Line 485">
                <a:extLst>
                  <a:ext uri="{FF2B5EF4-FFF2-40B4-BE49-F238E27FC236}">
                    <a16:creationId xmlns:a16="http://schemas.microsoft.com/office/drawing/2014/main" id="{A424AC2D-3C7A-329C-FAE2-06ED0CC1E37B}"/>
                  </a:ext>
                </a:extLst>
              </p:cNvPr>
              <p:cNvSpPr>
                <a:spLocks noChangeShapeType="1"/>
              </p:cNvSpPr>
              <p:nvPr/>
            </p:nvSpPr>
            <p:spPr bwMode="auto">
              <a:xfrm flipV="1">
                <a:off x="5395913" y="3043238"/>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50" name="Line 486">
                <a:extLst>
                  <a:ext uri="{FF2B5EF4-FFF2-40B4-BE49-F238E27FC236}">
                    <a16:creationId xmlns:a16="http://schemas.microsoft.com/office/drawing/2014/main" id="{D44EE147-7A60-3538-EDDF-7B6D0EA24833}"/>
                  </a:ext>
                </a:extLst>
              </p:cNvPr>
              <p:cNvSpPr>
                <a:spLocks noChangeShapeType="1"/>
              </p:cNvSpPr>
              <p:nvPr/>
            </p:nvSpPr>
            <p:spPr bwMode="auto">
              <a:xfrm>
                <a:off x="5341938" y="309562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51" name="Line 487">
                <a:extLst>
                  <a:ext uri="{FF2B5EF4-FFF2-40B4-BE49-F238E27FC236}">
                    <a16:creationId xmlns:a16="http://schemas.microsoft.com/office/drawing/2014/main" id="{8DBD30D7-74D6-7276-0405-16C9EAA27616}"/>
                  </a:ext>
                </a:extLst>
              </p:cNvPr>
              <p:cNvSpPr>
                <a:spLocks noChangeShapeType="1"/>
              </p:cNvSpPr>
              <p:nvPr/>
            </p:nvSpPr>
            <p:spPr bwMode="auto">
              <a:xfrm flipV="1">
                <a:off x="5399088" y="3043238"/>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52" name="Line 488">
                <a:extLst>
                  <a:ext uri="{FF2B5EF4-FFF2-40B4-BE49-F238E27FC236}">
                    <a16:creationId xmlns:a16="http://schemas.microsoft.com/office/drawing/2014/main" id="{8916F5E0-B913-6971-B53C-03AE8BB464E8}"/>
                  </a:ext>
                </a:extLst>
              </p:cNvPr>
              <p:cNvSpPr>
                <a:spLocks noChangeShapeType="1"/>
              </p:cNvSpPr>
              <p:nvPr/>
            </p:nvSpPr>
            <p:spPr bwMode="auto">
              <a:xfrm>
                <a:off x="5348288" y="3095625"/>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53" name="Line 489">
                <a:extLst>
                  <a:ext uri="{FF2B5EF4-FFF2-40B4-BE49-F238E27FC236}">
                    <a16:creationId xmlns:a16="http://schemas.microsoft.com/office/drawing/2014/main" id="{7702B63B-0530-846C-091F-84878D1393B3}"/>
                  </a:ext>
                </a:extLst>
              </p:cNvPr>
              <p:cNvSpPr>
                <a:spLocks noChangeShapeType="1"/>
              </p:cNvSpPr>
              <p:nvPr/>
            </p:nvSpPr>
            <p:spPr bwMode="auto">
              <a:xfrm flipV="1">
                <a:off x="5367338" y="3011488"/>
                <a:ext cx="0" cy="106363"/>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54" name="Line 490">
                <a:extLst>
                  <a:ext uri="{FF2B5EF4-FFF2-40B4-BE49-F238E27FC236}">
                    <a16:creationId xmlns:a16="http://schemas.microsoft.com/office/drawing/2014/main" id="{1329B111-18D7-75D9-BD79-DDDDD26F6A45}"/>
                  </a:ext>
                </a:extLst>
              </p:cNvPr>
              <p:cNvSpPr>
                <a:spLocks noChangeShapeType="1"/>
              </p:cNvSpPr>
              <p:nvPr/>
            </p:nvSpPr>
            <p:spPr bwMode="auto">
              <a:xfrm>
                <a:off x="5313363" y="306705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55" name="Line 491">
                <a:extLst>
                  <a:ext uri="{FF2B5EF4-FFF2-40B4-BE49-F238E27FC236}">
                    <a16:creationId xmlns:a16="http://schemas.microsoft.com/office/drawing/2014/main" id="{91485D10-7F77-B8F8-45AB-23BDFB164242}"/>
                  </a:ext>
                </a:extLst>
              </p:cNvPr>
              <p:cNvSpPr>
                <a:spLocks noChangeShapeType="1"/>
              </p:cNvSpPr>
              <p:nvPr/>
            </p:nvSpPr>
            <p:spPr bwMode="auto">
              <a:xfrm flipV="1">
                <a:off x="5348288" y="3001963"/>
                <a:ext cx="0" cy="103188"/>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56" name="Line 492">
                <a:extLst>
                  <a:ext uri="{FF2B5EF4-FFF2-40B4-BE49-F238E27FC236}">
                    <a16:creationId xmlns:a16="http://schemas.microsoft.com/office/drawing/2014/main" id="{970ABDD5-8897-38C2-90D9-4FC51BE0F243}"/>
                  </a:ext>
                </a:extLst>
              </p:cNvPr>
              <p:cNvSpPr>
                <a:spLocks noChangeShapeType="1"/>
              </p:cNvSpPr>
              <p:nvPr/>
            </p:nvSpPr>
            <p:spPr bwMode="auto">
              <a:xfrm>
                <a:off x="5297488" y="305276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57" name="Line 493">
                <a:extLst>
                  <a:ext uri="{FF2B5EF4-FFF2-40B4-BE49-F238E27FC236}">
                    <a16:creationId xmlns:a16="http://schemas.microsoft.com/office/drawing/2014/main" id="{DF93CA3B-FED8-F744-962F-4018A5C338D2}"/>
                  </a:ext>
                </a:extLst>
              </p:cNvPr>
              <p:cNvSpPr>
                <a:spLocks noChangeShapeType="1"/>
              </p:cNvSpPr>
              <p:nvPr/>
            </p:nvSpPr>
            <p:spPr bwMode="auto">
              <a:xfrm flipV="1">
                <a:off x="5180013" y="290353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58" name="Line 494">
                <a:extLst>
                  <a:ext uri="{FF2B5EF4-FFF2-40B4-BE49-F238E27FC236}">
                    <a16:creationId xmlns:a16="http://schemas.microsoft.com/office/drawing/2014/main" id="{67F3C274-4D36-599E-653F-458FB963C4F3}"/>
                  </a:ext>
                </a:extLst>
              </p:cNvPr>
              <p:cNvSpPr>
                <a:spLocks noChangeShapeType="1"/>
              </p:cNvSpPr>
              <p:nvPr/>
            </p:nvSpPr>
            <p:spPr bwMode="auto">
              <a:xfrm>
                <a:off x="5126038" y="29575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59" name="Line 495">
                <a:extLst>
                  <a:ext uri="{FF2B5EF4-FFF2-40B4-BE49-F238E27FC236}">
                    <a16:creationId xmlns:a16="http://schemas.microsoft.com/office/drawing/2014/main" id="{F6786312-B0D2-E1AE-07B2-9FD4E2B683AE}"/>
                  </a:ext>
                </a:extLst>
              </p:cNvPr>
              <p:cNvSpPr>
                <a:spLocks noChangeShapeType="1"/>
              </p:cNvSpPr>
              <p:nvPr/>
            </p:nvSpPr>
            <p:spPr bwMode="auto">
              <a:xfrm flipV="1">
                <a:off x="5167313" y="2900363"/>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60" name="Line 496">
                <a:extLst>
                  <a:ext uri="{FF2B5EF4-FFF2-40B4-BE49-F238E27FC236}">
                    <a16:creationId xmlns:a16="http://schemas.microsoft.com/office/drawing/2014/main" id="{4D3C266F-F097-A4E4-FED6-C0076159C927}"/>
                  </a:ext>
                </a:extLst>
              </p:cNvPr>
              <p:cNvSpPr>
                <a:spLocks noChangeShapeType="1"/>
              </p:cNvSpPr>
              <p:nvPr/>
            </p:nvSpPr>
            <p:spPr bwMode="auto">
              <a:xfrm>
                <a:off x="5116513" y="29543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61" name="Line 497">
                <a:extLst>
                  <a:ext uri="{FF2B5EF4-FFF2-40B4-BE49-F238E27FC236}">
                    <a16:creationId xmlns:a16="http://schemas.microsoft.com/office/drawing/2014/main" id="{EB14AACB-D3DC-FCBA-06EC-3F630455AD4A}"/>
                  </a:ext>
                </a:extLst>
              </p:cNvPr>
              <p:cNvSpPr>
                <a:spLocks noChangeShapeType="1"/>
              </p:cNvSpPr>
              <p:nvPr/>
            </p:nvSpPr>
            <p:spPr bwMode="auto">
              <a:xfrm flipV="1">
                <a:off x="5091113" y="283051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62" name="Line 498">
                <a:extLst>
                  <a:ext uri="{FF2B5EF4-FFF2-40B4-BE49-F238E27FC236}">
                    <a16:creationId xmlns:a16="http://schemas.microsoft.com/office/drawing/2014/main" id="{3E707186-79AC-D3C7-FD5B-C82BAA1C229F}"/>
                  </a:ext>
                </a:extLst>
              </p:cNvPr>
              <p:cNvSpPr>
                <a:spLocks noChangeShapeType="1"/>
              </p:cNvSpPr>
              <p:nvPr/>
            </p:nvSpPr>
            <p:spPr bwMode="auto">
              <a:xfrm>
                <a:off x="5040313" y="2881313"/>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63" name="Line 499">
                <a:extLst>
                  <a:ext uri="{FF2B5EF4-FFF2-40B4-BE49-F238E27FC236}">
                    <a16:creationId xmlns:a16="http://schemas.microsoft.com/office/drawing/2014/main" id="{55410753-5287-FBB4-724B-93DD31F0FA88}"/>
                  </a:ext>
                </a:extLst>
              </p:cNvPr>
              <p:cNvSpPr>
                <a:spLocks noChangeShapeType="1"/>
              </p:cNvSpPr>
              <p:nvPr/>
            </p:nvSpPr>
            <p:spPr bwMode="auto">
              <a:xfrm flipV="1">
                <a:off x="5078413" y="2817813"/>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64" name="Line 500">
                <a:extLst>
                  <a:ext uri="{FF2B5EF4-FFF2-40B4-BE49-F238E27FC236}">
                    <a16:creationId xmlns:a16="http://schemas.microsoft.com/office/drawing/2014/main" id="{A97D860C-BEF3-48C2-741E-C78CA5C4A303}"/>
                  </a:ext>
                </a:extLst>
              </p:cNvPr>
              <p:cNvSpPr>
                <a:spLocks noChangeShapeType="1"/>
              </p:cNvSpPr>
              <p:nvPr/>
            </p:nvSpPr>
            <p:spPr bwMode="auto">
              <a:xfrm>
                <a:off x="5027613" y="2868613"/>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65" name="Line 501">
                <a:extLst>
                  <a:ext uri="{FF2B5EF4-FFF2-40B4-BE49-F238E27FC236}">
                    <a16:creationId xmlns:a16="http://schemas.microsoft.com/office/drawing/2014/main" id="{17528DDE-060C-A652-E261-5C235C453E33}"/>
                  </a:ext>
                </a:extLst>
              </p:cNvPr>
              <p:cNvSpPr>
                <a:spLocks noChangeShapeType="1"/>
              </p:cNvSpPr>
              <p:nvPr/>
            </p:nvSpPr>
            <p:spPr bwMode="auto">
              <a:xfrm flipV="1">
                <a:off x="5068888" y="2817813"/>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66" name="Line 502">
                <a:extLst>
                  <a:ext uri="{FF2B5EF4-FFF2-40B4-BE49-F238E27FC236}">
                    <a16:creationId xmlns:a16="http://schemas.microsoft.com/office/drawing/2014/main" id="{9962F832-BEDE-C5EB-EEEF-AAF81F2A314B}"/>
                  </a:ext>
                </a:extLst>
              </p:cNvPr>
              <p:cNvSpPr>
                <a:spLocks noChangeShapeType="1"/>
              </p:cNvSpPr>
              <p:nvPr/>
            </p:nvSpPr>
            <p:spPr bwMode="auto">
              <a:xfrm>
                <a:off x="5014913" y="286861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67" name="Line 503">
                <a:extLst>
                  <a:ext uri="{FF2B5EF4-FFF2-40B4-BE49-F238E27FC236}">
                    <a16:creationId xmlns:a16="http://schemas.microsoft.com/office/drawing/2014/main" id="{38E2BE42-03C4-BC48-9B40-85111FB47943}"/>
                  </a:ext>
                </a:extLst>
              </p:cNvPr>
              <p:cNvSpPr>
                <a:spLocks noChangeShapeType="1"/>
              </p:cNvSpPr>
              <p:nvPr/>
            </p:nvSpPr>
            <p:spPr bwMode="auto">
              <a:xfrm flipV="1">
                <a:off x="5030788" y="280193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68" name="Line 504">
                <a:extLst>
                  <a:ext uri="{FF2B5EF4-FFF2-40B4-BE49-F238E27FC236}">
                    <a16:creationId xmlns:a16="http://schemas.microsoft.com/office/drawing/2014/main" id="{962ED6B0-C07A-C79A-BB4F-0AA43934648F}"/>
                  </a:ext>
                </a:extLst>
              </p:cNvPr>
              <p:cNvSpPr>
                <a:spLocks noChangeShapeType="1"/>
              </p:cNvSpPr>
              <p:nvPr/>
            </p:nvSpPr>
            <p:spPr bwMode="auto">
              <a:xfrm>
                <a:off x="4979988" y="28527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69" name="Line 505">
                <a:extLst>
                  <a:ext uri="{FF2B5EF4-FFF2-40B4-BE49-F238E27FC236}">
                    <a16:creationId xmlns:a16="http://schemas.microsoft.com/office/drawing/2014/main" id="{26D49A17-7D72-CAC1-C105-9365AEEDE2FD}"/>
                  </a:ext>
                </a:extLst>
              </p:cNvPr>
              <p:cNvSpPr>
                <a:spLocks noChangeShapeType="1"/>
              </p:cNvSpPr>
              <p:nvPr/>
            </p:nvSpPr>
            <p:spPr bwMode="auto">
              <a:xfrm flipV="1">
                <a:off x="4967288" y="2779713"/>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70" name="Line 506">
                <a:extLst>
                  <a:ext uri="{FF2B5EF4-FFF2-40B4-BE49-F238E27FC236}">
                    <a16:creationId xmlns:a16="http://schemas.microsoft.com/office/drawing/2014/main" id="{69002CEB-B06D-282D-D6D0-831369D197D7}"/>
                  </a:ext>
                </a:extLst>
              </p:cNvPr>
              <p:cNvSpPr>
                <a:spLocks noChangeShapeType="1"/>
              </p:cNvSpPr>
              <p:nvPr/>
            </p:nvSpPr>
            <p:spPr bwMode="auto">
              <a:xfrm>
                <a:off x="4913313" y="283368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71" name="Line 507">
                <a:extLst>
                  <a:ext uri="{FF2B5EF4-FFF2-40B4-BE49-F238E27FC236}">
                    <a16:creationId xmlns:a16="http://schemas.microsoft.com/office/drawing/2014/main" id="{C6A76084-A6A1-5912-11B6-E0A644C2BE02}"/>
                  </a:ext>
                </a:extLst>
              </p:cNvPr>
              <p:cNvSpPr>
                <a:spLocks noChangeShapeType="1"/>
              </p:cNvSpPr>
              <p:nvPr/>
            </p:nvSpPr>
            <p:spPr bwMode="auto">
              <a:xfrm flipV="1">
                <a:off x="4900613" y="2735263"/>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72" name="Line 508">
                <a:extLst>
                  <a:ext uri="{FF2B5EF4-FFF2-40B4-BE49-F238E27FC236}">
                    <a16:creationId xmlns:a16="http://schemas.microsoft.com/office/drawing/2014/main" id="{F3CF30DF-BCE3-C769-BB19-057E9D01DDC8}"/>
                  </a:ext>
                </a:extLst>
              </p:cNvPr>
              <p:cNvSpPr>
                <a:spLocks noChangeShapeType="1"/>
              </p:cNvSpPr>
              <p:nvPr/>
            </p:nvSpPr>
            <p:spPr bwMode="auto">
              <a:xfrm>
                <a:off x="4849813" y="27892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73" name="Line 509">
                <a:extLst>
                  <a:ext uri="{FF2B5EF4-FFF2-40B4-BE49-F238E27FC236}">
                    <a16:creationId xmlns:a16="http://schemas.microsoft.com/office/drawing/2014/main" id="{FC90A944-24E4-DA35-864C-3CD52CDD37DA}"/>
                  </a:ext>
                </a:extLst>
              </p:cNvPr>
              <p:cNvSpPr>
                <a:spLocks noChangeShapeType="1"/>
              </p:cNvSpPr>
              <p:nvPr/>
            </p:nvSpPr>
            <p:spPr bwMode="auto">
              <a:xfrm flipV="1">
                <a:off x="4878388" y="2722563"/>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74" name="Line 510">
                <a:extLst>
                  <a:ext uri="{FF2B5EF4-FFF2-40B4-BE49-F238E27FC236}">
                    <a16:creationId xmlns:a16="http://schemas.microsoft.com/office/drawing/2014/main" id="{EF375C5A-1682-63B3-CE67-AAC939E5B973}"/>
                  </a:ext>
                </a:extLst>
              </p:cNvPr>
              <p:cNvSpPr>
                <a:spLocks noChangeShapeType="1"/>
              </p:cNvSpPr>
              <p:nvPr/>
            </p:nvSpPr>
            <p:spPr bwMode="auto">
              <a:xfrm>
                <a:off x="4827588" y="27765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75" name="Line 511">
                <a:extLst>
                  <a:ext uri="{FF2B5EF4-FFF2-40B4-BE49-F238E27FC236}">
                    <a16:creationId xmlns:a16="http://schemas.microsoft.com/office/drawing/2014/main" id="{9E59BD5A-B14A-D2A5-BBE2-18473F868D49}"/>
                  </a:ext>
                </a:extLst>
              </p:cNvPr>
              <p:cNvSpPr>
                <a:spLocks noChangeShapeType="1"/>
              </p:cNvSpPr>
              <p:nvPr/>
            </p:nvSpPr>
            <p:spPr bwMode="auto">
              <a:xfrm flipV="1">
                <a:off x="4859338" y="2709863"/>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76" name="Line 512">
                <a:extLst>
                  <a:ext uri="{FF2B5EF4-FFF2-40B4-BE49-F238E27FC236}">
                    <a16:creationId xmlns:a16="http://schemas.microsoft.com/office/drawing/2014/main" id="{7D51088B-8CC5-8218-DB48-23C3131B9AC2}"/>
                  </a:ext>
                </a:extLst>
              </p:cNvPr>
              <p:cNvSpPr>
                <a:spLocks noChangeShapeType="1"/>
              </p:cNvSpPr>
              <p:nvPr/>
            </p:nvSpPr>
            <p:spPr bwMode="auto">
              <a:xfrm>
                <a:off x="4808538" y="2763838"/>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77" name="Line 513">
                <a:extLst>
                  <a:ext uri="{FF2B5EF4-FFF2-40B4-BE49-F238E27FC236}">
                    <a16:creationId xmlns:a16="http://schemas.microsoft.com/office/drawing/2014/main" id="{EDE16054-A5FA-36E2-ACF3-244316813C42}"/>
                  </a:ext>
                </a:extLst>
              </p:cNvPr>
              <p:cNvSpPr>
                <a:spLocks noChangeShapeType="1"/>
              </p:cNvSpPr>
              <p:nvPr/>
            </p:nvSpPr>
            <p:spPr bwMode="auto">
              <a:xfrm flipV="1">
                <a:off x="4837113" y="268763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78" name="Line 514">
                <a:extLst>
                  <a:ext uri="{FF2B5EF4-FFF2-40B4-BE49-F238E27FC236}">
                    <a16:creationId xmlns:a16="http://schemas.microsoft.com/office/drawing/2014/main" id="{23430519-DC76-438A-F3F0-C9ACA9ADA5C1}"/>
                  </a:ext>
                </a:extLst>
              </p:cNvPr>
              <p:cNvSpPr>
                <a:spLocks noChangeShapeType="1"/>
              </p:cNvSpPr>
              <p:nvPr/>
            </p:nvSpPr>
            <p:spPr bwMode="auto">
              <a:xfrm>
                <a:off x="4786313" y="2741613"/>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79" name="Line 515">
                <a:extLst>
                  <a:ext uri="{FF2B5EF4-FFF2-40B4-BE49-F238E27FC236}">
                    <a16:creationId xmlns:a16="http://schemas.microsoft.com/office/drawing/2014/main" id="{9A2EA423-B68F-ED14-2AF9-51D59D10C9B0}"/>
                  </a:ext>
                </a:extLst>
              </p:cNvPr>
              <p:cNvSpPr>
                <a:spLocks noChangeShapeType="1"/>
              </p:cNvSpPr>
              <p:nvPr/>
            </p:nvSpPr>
            <p:spPr bwMode="auto">
              <a:xfrm flipV="1">
                <a:off x="4738688" y="2649538"/>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80" name="Line 516">
                <a:extLst>
                  <a:ext uri="{FF2B5EF4-FFF2-40B4-BE49-F238E27FC236}">
                    <a16:creationId xmlns:a16="http://schemas.microsoft.com/office/drawing/2014/main" id="{E925DF8B-58BA-A85F-70A7-A69E2F686702}"/>
                  </a:ext>
                </a:extLst>
              </p:cNvPr>
              <p:cNvSpPr>
                <a:spLocks noChangeShapeType="1"/>
              </p:cNvSpPr>
              <p:nvPr/>
            </p:nvSpPr>
            <p:spPr bwMode="auto">
              <a:xfrm>
                <a:off x="4684713" y="27003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81" name="Line 517">
                <a:extLst>
                  <a:ext uri="{FF2B5EF4-FFF2-40B4-BE49-F238E27FC236}">
                    <a16:creationId xmlns:a16="http://schemas.microsoft.com/office/drawing/2014/main" id="{3360FCEC-036F-BD1E-D6DF-FCB1BC398A7E}"/>
                  </a:ext>
                </a:extLst>
              </p:cNvPr>
              <p:cNvSpPr>
                <a:spLocks noChangeShapeType="1"/>
              </p:cNvSpPr>
              <p:nvPr/>
            </p:nvSpPr>
            <p:spPr bwMode="auto">
              <a:xfrm flipV="1">
                <a:off x="4703763" y="2620963"/>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82" name="Line 518">
                <a:extLst>
                  <a:ext uri="{FF2B5EF4-FFF2-40B4-BE49-F238E27FC236}">
                    <a16:creationId xmlns:a16="http://schemas.microsoft.com/office/drawing/2014/main" id="{4C4144C3-9F63-1902-682C-4D7AD393156E}"/>
                  </a:ext>
                </a:extLst>
              </p:cNvPr>
              <p:cNvSpPr>
                <a:spLocks noChangeShapeType="1"/>
              </p:cNvSpPr>
              <p:nvPr/>
            </p:nvSpPr>
            <p:spPr bwMode="auto">
              <a:xfrm>
                <a:off x="4652963" y="2671763"/>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83" name="Line 519">
                <a:extLst>
                  <a:ext uri="{FF2B5EF4-FFF2-40B4-BE49-F238E27FC236}">
                    <a16:creationId xmlns:a16="http://schemas.microsoft.com/office/drawing/2014/main" id="{A7CBE9E8-521C-C697-E6AD-A80412D8849B}"/>
                  </a:ext>
                </a:extLst>
              </p:cNvPr>
              <p:cNvSpPr>
                <a:spLocks noChangeShapeType="1"/>
              </p:cNvSpPr>
              <p:nvPr/>
            </p:nvSpPr>
            <p:spPr bwMode="auto">
              <a:xfrm flipV="1">
                <a:off x="4445001" y="2441575"/>
                <a:ext cx="0" cy="103188"/>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84" name="Line 520">
                <a:extLst>
                  <a:ext uri="{FF2B5EF4-FFF2-40B4-BE49-F238E27FC236}">
                    <a16:creationId xmlns:a16="http://schemas.microsoft.com/office/drawing/2014/main" id="{BD06FE08-8DCD-560B-1726-B503B46849AF}"/>
                  </a:ext>
                </a:extLst>
              </p:cNvPr>
              <p:cNvSpPr>
                <a:spLocks noChangeShapeType="1"/>
              </p:cNvSpPr>
              <p:nvPr/>
            </p:nvSpPr>
            <p:spPr bwMode="auto">
              <a:xfrm>
                <a:off x="4391026" y="2493963"/>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85" name="Line 521">
                <a:extLst>
                  <a:ext uri="{FF2B5EF4-FFF2-40B4-BE49-F238E27FC236}">
                    <a16:creationId xmlns:a16="http://schemas.microsoft.com/office/drawing/2014/main" id="{5B23A241-F703-8F94-05F3-F945B0F096C4}"/>
                  </a:ext>
                </a:extLst>
              </p:cNvPr>
              <p:cNvSpPr>
                <a:spLocks noChangeShapeType="1"/>
              </p:cNvSpPr>
              <p:nvPr/>
            </p:nvSpPr>
            <p:spPr bwMode="auto">
              <a:xfrm flipV="1">
                <a:off x="4057651" y="227647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86" name="Line 522">
                <a:extLst>
                  <a:ext uri="{FF2B5EF4-FFF2-40B4-BE49-F238E27FC236}">
                    <a16:creationId xmlns:a16="http://schemas.microsoft.com/office/drawing/2014/main" id="{108561BB-1BAE-CDFA-9AF2-1C316DF6807F}"/>
                  </a:ext>
                </a:extLst>
              </p:cNvPr>
              <p:cNvSpPr>
                <a:spLocks noChangeShapeType="1"/>
              </p:cNvSpPr>
              <p:nvPr/>
            </p:nvSpPr>
            <p:spPr bwMode="auto">
              <a:xfrm>
                <a:off x="4006851" y="233045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87" name="Line 523">
                <a:extLst>
                  <a:ext uri="{FF2B5EF4-FFF2-40B4-BE49-F238E27FC236}">
                    <a16:creationId xmlns:a16="http://schemas.microsoft.com/office/drawing/2014/main" id="{590435E5-B0E2-C984-BD43-1E1711B87C4D}"/>
                  </a:ext>
                </a:extLst>
              </p:cNvPr>
              <p:cNvSpPr>
                <a:spLocks noChangeShapeType="1"/>
              </p:cNvSpPr>
              <p:nvPr/>
            </p:nvSpPr>
            <p:spPr bwMode="auto">
              <a:xfrm flipV="1">
                <a:off x="4289426" y="2378075"/>
                <a:ext cx="0" cy="103188"/>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88" name="Line 524">
                <a:extLst>
                  <a:ext uri="{FF2B5EF4-FFF2-40B4-BE49-F238E27FC236}">
                    <a16:creationId xmlns:a16="http://schemas.microsoft.com/office/drawing/2014/main" id="{7D2C1C66-49A7-6577-9DD6-DADF200AFD26}"/>
                  </a:ext>
                </a:extLst>
              </p:cNvPr>
              <p:cNvSpPr>
                <a:spLocks noChangeShapeType="1"/>
              </p:cNvSpPr>
              <p:nvPr/>
            </p:nvSpPr>
            <p:spPr bwMode="auto">
              <a:xfrm>
                <a:off x="4238626" y="2428875"/>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89" name="Line 525">
                <a:extLst>
                  <a:ext uri="{FF2B5EF4-FFF2-40B4-BE49-F238E27FC236}">
                    <a16:creationId xmlns:a16="http://schemas.microsoft.com/office/drawing/2014/main" id="{D5C1A780-ED0F-4E2F-1101-8797C9ED66FB}"/>
                  </a:ext>
                </a:extLst>
              </p:cNvPr>
              <p:cNvSpPr>
                <a:spLocks noChangeShapeType="1"/>
              </p:cNvSpPr>
              <p:nvPr/>
            </p:nvSpPr>
            <p:spPr bwMode="auto">
              <a:xfrm flipV="1">
                <a:off x="4019551" y="225107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90" name="Line 526">
                <a:extLst>
                  <a:ext uri="{FF2B5EF4-FFF2-40B4-BE49-F238E27FC236}">
                    <a16:creationId xmlns:a16="http://schemas.microsoft.com/office/drawing/2014/main" id="{24284167-7474-768D-E3E1-5D536A97DCBC}"/>
                  </a:ext>
                </a:extLst>
              </p:cNvPr>
              <p:cNvSpPr>
                <a:spLocks noChangeShapeType="1"/>
              </p:cNvSpPr>
              <p:nvPr/>
            </p:nvSpPr>
            <p:spPr bwMode="auto">
              <a:xfrm>
                <a:off x="3968751" y="2301875"/>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91" name="Line 527">
                <a:extLst>
                  <a:ext uri="{FF2B5EF4-FFF2-40B4-BE49-F238E27FC236}">
                    <a16:creationId xmlns:a16="http://schemas.microsoft.com/office/drawing/2014/main" id="{542EE6B6-F148-2828-4086-413FBD9FCDBB}"/>
                  </a:ext>
                </a:extLst>
              </p:cNvPr>
              <p:cNvSpPr>
                <a:spLocks noChangeShapeType="1"/>
              </p:cNvSpPr>
              <p:nvPr/>
            </p:nvSpPr>
            <p:spPr bwMode="auto">
              <a:xfrm flipV="1">
                <a:off x="3981451" y="223837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92" name="Line 528">
                <a:extLst>
                  <a:ext uri="{FF2B5EF4-FFF2-40B4-BE49-F238E27FC236}">
                    <a16:creationId xmlns:a16="http://schemas.microsoft.com/office/drawing/2014/main" id="{1610FDD4-18C9-3607-5F93-45547FB0556E}"/>
                  </a:ext>
                </a:extLst>
              </p:cNvPr>
              <p:cNvSpPr>
                <a:spLocks noChangeShapeType="1"/>
              </p:cNvSpPr>
              <p:nvPr/>
            </p:nvSpPr>
            <p:spPr bwMode="auto">
              <a:xfrm>
                <a:off x="3927476" y="228917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93" name="Line 529">
                <a:extLst>
                  <a:ext uri="{FF2B5EF4-FFF2-40B4-BE49-F238E27FC236}">
                    <a16:creationId xmlns:a16="http://schemas.microsoft.com/office/drawing/2014/main" id="{683BF5F0-05E4-36FD-E719-87DE04C6F020}"/>
                  </a:ext>
                </a:extLst>
              </p:cNvPr>
              <p:cNvSpPr>
                <a:spLocks noChangeShapeType="1"/>
              </p:cNvSpPr>
              <p:nvPr/>
            </p:nvSpPr>
            <p:spPr bwMode="auto">
              <a:xfrm flipV="1">
                <a:off x="3997326" y="223837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94" name="Line 530">
                <a:extLst>
                  <a:ext uri="{FF2B5EF4-FFF2-40B4-BE49-F238E27FC236}">
                    <a16:creationId xmlns:a16="http://schemas.microsoft.com/office/drawing/2014/main" id="{2DFB0AFA-B418-6591-CEA6-C81A0CAA747F}"/>
                  </a:ext>
                </a:extLst>
              </p:cNvPr>
              <p:cNvSpPr>
                <a:spLocks noChangeShapeType="1"/>
              </p:cNvSpPr>
              <p:nvPr/>
            </p:nvSpPr>
            <p:spPr bwMode="auto">
              <a:xfrm>
                <a:off x="3943351" y="228917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95" name="Line 531">
                <a:extLst>
                  <a:ext uri="{FF2B5EF4-FFF2-40B4-BE49-F238E27FC236}">
                    <a16:creationId xmlns:a16="http://schemas.microsoft.com/office/drawing/2014/main" id="{A55E8998-4298-A75F-F948-91A5F907EE44}"/>
                  </a:ext>
                </a:extLst>
              </p:cNvPr>
              <p:cNvSpPr>
                <a:spLocks noChangeShapeType="1"/>
              </p:cNvSpPr>
              <p:nvPr/>
            </p:nvSpPr>
            <p:spPr bwMode="auto">
              <a:xfrm flipV="1">
                <a:off x="3889376" y="2209800"/>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96" name="Line 532">
                <a:extLst>
                  <a:ext uri="{FF2B5EF4-FFF2-40B4-BE49-F238E27FC236}">
                    <a16:creationId xmlns:a16="http://schemas.microsoft.com/office/drawing/2014/main" id="{F39C2B1D-FF96-4746-A95C-EC50DF9FD1AC}"/>
                  </a:ext>
                </a:extLst>
              </p:cNvPr>
              <p:cNvSpPr>
                <a:spLocks noChangeShapeType="1"/>
              </p:cNvSpPr>
              <p:nvPr/>
            </p:nvSpPr>
            <p:spPr bwMode="auto">
              <a:xfrm>
                <a:off x="3838576" y="226060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97" name="Line 533">
                <a:extLst>
                  <a:ext uri="{FF2B5EF4-FFF2-40B4-BE49-F238E27FC236}">
                    <a16:creationId xmlns:a16="http://schemas.microsoft.com/office/drawing/2014/main" id="{5AD4A905-E0DD-D5D5-3932-FF6546CFE578}"/>
                  </a:ext>
                </a:extLst>
              </p:cNvPr>
              <p:cNvSpPr>
                <a:spLocks noChangeShapeType="1"/>
              </p:cNvSpPr>
              <p:nvPr/>
            </p:nvSpPr>
            <p:spPr bwMode="auto">
              <a:xfrm flipV="1">
                <a:off x="3895726" y="2209800"/>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98" name="Line 534">
                <a:extLst>
                  <a:ext uri="{FF2B5EF4-FFF2-40B4-BE49-F238E27FC236}">
                    <a16:creationId xmlns:a16="http://schemas.microsoft.com/office/drawing/2014/main" id="{6A916FF6-8BD0-208E-5366-5C4A3BBEEE36}"/>
                  </a:ext>
                </a:extLst>
              </p:cNvPr>
              <p:cNvSpPr>
                <a:spLocks noChangeShapeType="1"/>
              </p:cNvSpPr>
              <p:nvPr/>
            </p:nvSpPr>
            <p:spPr bwMode="auto">
              <a:xfrm>
                <a:off x="3844926" y="226060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899" name="Line 535">
                <a:extLst>
                  <a:ext uri="{FF2B5EF4-FFF2-40B4-BE49-F238E27FC236}">
                    <a16:creationId xmlns:a16="http://schemas.microsoft.com/office/drawing/2014/main" id="{0B3F8E7D-9F42-316F-22BB-A02F679C504A}"/>
                  </a:ext>
                </a:extLst>
              </p:cNvPr>
              <p:cNvSpPr>
                <a:spLocks noChangeShapeType="1"/>
              </p:cNvSpPr>
              <p:nvPr/>
            </p:nvSpPr>
            <p:spPr bwMode="auto">
              <a:xfrm flipV="1">
                <a:off x="3924301" y="2209800"/>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00" name="Line 536">
                <a:extLst>
                  <a:ext uri="{FF2B5EF4-FFF2-40B4-BE49-F238E27FC236}">
                    <a16:creationId xmlns:a16="http://schemas.microsoft.com/office/drawing/2014/main" id="{110CB314-6187-B7FA-4B6A-3DA7E74B0D2C}"/>
                  </a:ext>
                </a:extLst>
              </p:cNvPr>
              <p:cNvSpPr>
                <a:spLocks noChangeShapeType="1"/>
              </p:cNvSpPr>
              <p:nvPr/>
            </p:nvSpPr>
            <p:spPr bwMode="auto">
              <a:xfrm>
                <a:off x="3873501" y="22606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01" name="Line 537">
                <a:extLst>
                  <a:ext uri="{FF2B5EF4-FFF2-40B4-BE49-F238E27FC236}">
                    <a16:creationId xmlns:a16="http://schemas.microsoft.com/office/drawing/2014/main" id="{42BCC78B-1252-FDA3-576B-1CA38328116F}"/>
                  </a:ext>
                </a:extLst>
              </p:cNvPr>
              <p:cNvSpPr>
                <a:spLocks noChangeShapeType="1"/>
              </p:cNvSpPr>
              <p:nvPr/>
            </p:nvSpPr>
            <p:spPr bwMode="auto">
              <a:xfrm flipV="1">
                <a:off x="3810001" y="219392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02" name="Line 538">
                <a:extLst>
                  <a:ext uri="{FF2B5EF4-FFF2-40B4-BE49-F238E27FC236}">
                    <a16:creationId xmlns:a16="http://schemas.microsoft.com/office/drawing/2014/main" id="{0444B4FA-5830-F5C1-493C-195B266FA4E1}"/>
                  </a:ext>
                </a:extLst>
              </p:cNvPr>
              <p:cNvSpPr>
                <a:spLocks noChangeShapeType="1"/>
              </p:cNvSpPr>
              <p:nvPr/>
            </p:nvSpPr>
            <p:spPr bwMode="auto">
              <a:xfrm>
                <a:off x="3759201" y="2244725"/>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03" name="Line 539">
                <a:extLst>
                  <a:ext uri="{FF2B5EF4-FFF2-40B4-BE49-F238E27FC236}">
                    <a16:creationId xmlns:a16="http://schemas.microsoft.com/office/drawing/2014/main" id="{1C603958-84AA-5C8A-29BA-D1ABCBF43698}"/>
                  </a:ext>
                </a:extLst>
              </p:cNvPr>
              <p:cNvSpPr>
                <a:spLocks noChangeShapeType="1"/>
              </p:cNvSpPr>
              <p:nvPr/>
            </p:nvSpPr>
            <p:spPr bwMode="auto">
              <a:xfrm flipV="1">
                <a:off x="3790951" y="2187575"/>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04" name="Line 540">
                <a:extLst>
                  <a:ext uri="{FF2B5EF4-FFF2-40B4-BE49-F238E27FC236}">
                    <a16:creationId xmlns:a16="http://schemas.microsoft.com/office/drawing/2014/main" id="{B887CA6D-21CE-B24D-DD22-9667449362AB}"/>
                  </a:ext>
                </a:extLst>
              </p:cNvPr>
              <p:cNvSpPr>
                <a:spLocks noChangeShapeType="1"/>
              </p:cNvSpPr>
              <p:nvPr/>
            </p:nvSpPr>
            <p:spPr bwMode="auto">
              <a:xfrm>
                <a:off x="3740151" y="2238375"/>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05" name="Line 541">
                <a:extLst>
                  <a:ext uri="{FF2B5EF4-FFF2-40B4-BE49-F238E27FC236}">
                    <a16:creationId xmlns:a16="http://schemas.microsoft.com/office/drawing/2014/main" id="{F989470D-1189-89EC-DBC5-6591736AA166}"/>
                  </a:ext>
                </a:extLst>
              </p:cNvPr>
              <p:cNvSpPr>
                <a:spLocks noChangeShapeType="1"/>
              </p:cNvSpPr>
              <p:nvPr/>
            </p:nvSpPr>
            <p:spPr bwMode="auto">
              <a:xfrm flipV="1">
                <a:off x="3711576" y="217487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06" name="Line 542">
                <a:extLst>
                  <a:ext uri="{FF2B5EF4-FFF2-40B4-BE49-F238E27FC236}">
                    <a16:creationId xmlns:a16="http://schemas.microsoft.com/office/drawing/2014/main" id="{1525C53E-646D-34D6-151A-A0238BD53EBE}"/>
                  </a:ext>
                </a:extLst>
              </p:cNvPr>
              <p:cNvSpPr>
                <a:spLocks noChangeShapeType="1"/>
              </p:cNvSpPr>
              <p:nvPr/>
            </p:nvSpPr>
            <p:spPr bwMode="auto">
              <a:xfrm>
                <a:off x="3660776" y="222885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07" name="Line 543">
                <a:extLst>
                  <a:ext uri="{FF2B5EF4-FFF2-40B4-BE49-F238E27FC236}">
                    <a16:creationId xmlns:a16="http://schemas.microsoft.com/office/drawing/2014/main" id="{66CC3477-ADD3-746B-A3AF-166F5DD45856}"/>
                  </a:ext>
                </a:extLst>
              </p:cNvPr>
              <p:cNvSpPr>
                <a:spLocks noChangeShapeType="1"/>
              </p:cNvSpPr>
              <p:nvPr/>
            </p:nvSpPr>
            <p:spPr bwMode="auto">
              <a:xfrm flipV="1">
                <a:off x="3702051" y="217487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08" name="Line 544">
                <a:extLst>
                  <a:ext uri="{FF2B5EF4-FFF2-40B4-BE49-F238E27FC236}">
                    <a16:creationId xmlns:a16="http://schemas.microsoft.com/office/drawing/2014/main" id="{3102CE54-1B55-2E39-B89B-1FD40E7957A1}"/>
                  </a:ext>
                </a:extLst>
              </p:cNvPr>
              <p:cNvSpPr>
                <a:spLocks noChangeShapeType="1"/>
              </p:cNvSpPr>
              <p:nvPr/>
            </p:nvSpPr>
            <p:spPr bwMode="auto">
              <a:xfrm>
                <a:off x="3651251" y="2228850"/>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09" name="Line 545">
                <a:extLst>
                  <a:ext uri="{FF2B5EF4-FFF2-40B4-BE49-F238E27FC236}">
                    <a16:creationId xmlns:a16="http://schemas.microsoft.com/office/drawing/2014/main" id="{2F2BEEF5-224A-FCD0-7089-C67458E24536}"/>
                  </a:ext>
                </a:extLst>
              </p:cNvPr>
              <p:cNvSpPr>
                <a:spLocks noChangeShapeType="1"/>
              </p:cNvSpPr>
              <p:nvPr/>
            </p:nvSpPr>
            <p:spPr bwMode="auto">
              <a:xfrm flipV="1">
                <a:off x="3695701" y="2174875"/>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10" name="Line 546">
                <a:extLst>
                  <a:ext uri="{FF2B5EF4-FFF2-40B4-BE49-F238E27FC236}">
                    <a16:creationId xmlns:a16="http://schemas.microsoft.com/office/drawing/2014/main" id="{DA8E3246-8AA9-9D1C-83D1-FF1296A2972B}"/>
                  </a:ext>
                </a:extLst>
              </p:cNvPr>
              <p:cNvSpPr>
                <a:spLocks noChangeShapeType="1"/>
              </p:cNvSpPr>
              <p:nvPr/>
            </p:nvSpPr>
            <p:spPr bwMode="auto">
              <a:xfrm>
                <a:off x="3641726" y="222885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11" name="Line 547">
                <a:extLst>
                  <a:ext uri="{FF2B5EF4-FFF2-40B4-BE49-F238E27FC236}">
                    <a16:creationId xmlns:a16="http://schemas.microsoft.com/office/drawing/2014/main" id="{597C7F3A-F85E-9F04-7177-2FD964A2AF1D}"/>
                  </a:ext>
                </a:extLst>
              </p:cNvPr>
              <p:cNvSpPr>
                <a:spLocks noChangeShapeType="1"/>
              </p:cNvSpPr>
              <p:nvPr/>
            </p:nvSpPr>
            <p:spPr bwMode="auto">
              <a:xfrm flipV="1">
                <a:off x="5965826" y="327025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12" name="Line 548">
                <a:extLst>
                  <a:ext uri="{FF2B5EF4-FFF2-40B4-BE49-F238E27FC236}">
                    <a16:creationId xmlns:a16="http://schemas.microsoft.com/office/drawing/2014/main" id="{48D7B107-97BC-5940-E5FD-1C5107E53AA4}"/>
                  </a:ext>
                </a:extLst>
              </p:cNvPr>
              <p:cNvSpPr>
                <a:spLocks noChangeShapeType="1"/>
              </p:cNvSpPr>
              <p:nvPr/>
            </p:nvSpPr>
            <p:spPr bwMode="auto">
              <a:xfrm>
                <a:off x="5915026" y="3324225"/>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13" name="Line 549">
                <a:extLst>
                  <a:ext uri="{FF2B5EF4-FFF2-40B4-BE49-F238E27FC236}">
                    <a16:creationId xmlns:a16="http://schemas.microsoft.com/office/drawing/2014/main" id="{7078BD19-A13E-A090-3F81-3479CDA79204}"/>
                  </a:ext>
                </a:extLst>
              </p:cNvPr>
              <p:cNvSpPr>
                <a:spLocks noChangeShapeType="1"/>
              </p:cNvSpPr>
              <p:nvPr/>
            </p:nvSpPr>
            <p:spPr bwMode="auto">
              <a:xfrm flipV="1">
                <a:off x="5975351" y="327025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14" name="Line 550">
                <a:extLst>
                  <a:ext uri="{FF2B5EF4-FFF2-40B4-BE49-F238E27FC236}">
                    <a16:creationId xmlns:a16="http://schemas.microsoft.com/office/drawing/2014/main" id="{4FF3A990-5F18-4ABD-48CE-FD586B6FCEC0}"/>
                  </a:ext>
                </a:extLst>
              </p:cNvPr>
              <p:cNvSpPr>
                <a:spLocks noChangeShapeType="1"/>
              </p:cNvSpPr>
              <p:nvPr/>
            </p:nvSpPr>
            <p:spPr bwMode="auto">
              <a:xfrm>
                <a:off x="5924551" y="332422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15" name="Line 551">
                <a:extLst>
                  <a:ext uri="{FF2B5EF4-FFF2-40B4-BE49-F238E27FC236}">
                    <a16:creationId xmlns:a16="http://schemas.microsoft.com/office/drawing/2014/main" id="{8C59C4A2-87B0-8F80-19E2-C51D21279138}"/>
                  </a:ext>
                </a:extLst>
              </p:cNvPr>
              <p:cNvSpPr>
                <a:spLocks noChangeShapeType="1"/>
              </p:cNvSpPr>
              <p:nvPr/>
            </p:nvSpPr>
            <p:spPr bwMode="auto">
              <a:xfrm flipV="1">
                <a:off x="5984876" y="327025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16" name="Line 552">
                <a:extLst>
                  <a:ext uri="{FF2B5EF4-FFF2-40B4-BE49-F238E27FC236}">
                    <a16:creationId xmlns:a16="http://schemas.microsoft.com/office/drawing/2014/main" id="{2065D53A-720B-79CD-B08D-696082A8804B}"/>
                  </a:ext>
                </a:extLst>
              </p:cNvPr>
              <p:cNvSpPr>
                <a:spLocks noChangeShapeType="1"/>
              </p:cNvSpPr>
              <p:nvPr/>
            </p:nvSpPr>
            <p:spPr bwMode="auto">
              <a:xfrm>
                <a:off x="5930901" y="3324225"/>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17" name="Line 553">
                <a:extLst>
                  <a:ext uri="{FF2B5EF4-FFF2-40B4-BE49-F238E27FC236}">
                    <a16:creationId xmlns:a16="http://schemas.microsoft.com/office/drawing/2014/main" id="{A08F3763-A8FE-8BA1-7E25-CDD6229E63C2}"/>
                  </a:ext>
                </a:extLst>
              </p:cNvPr>
              <p:cNvSpPr>
                <a:spLocks noChangeShapeType="1"/>
              </p:cNvSpPr>
              <p:nvPr/>
            </p:nvSpPr>
            <p:spPr bwMode="auto">
              <a:xfrm flipV="1">
                <a:off x="6257926" y="34163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18" name="Line 554">
                <a:extLst>
                  <a:ext uri="{FF2B5EF4-FFF2-40B4-BE49-F238E27FC236}">
                    <a16:creationId xmlns:a16="http://schemas.microsoft.com/office/drawing/2014/main" id="{58B592FF-E375-A4E1-7042-CB4CDAB4BEF5}"/>
                  </a:ext>
                </a:extLst>
              </p:cNvPr>
              <p:cNvSpPr>
                <a:spLocks noChangeShapeType="1"/>
              </p:cNvSpPr>
              <p:nvPr/>
            </p:nvSpPr>
            <p:spPr bwMode="auto">
              <a:xfrm>
                <a:off x="6203951" y="34671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19" name="Line 555">
                <a:extLst>
                  <a:ext uri="{FF2B5EF4-FFF2-40B4-BE49-F238E27FC236}">
                    <a16:creationId xmlns:a16="http://schemas.microsoft.com/office/drawing/2014/main" id="{31759799-67CE-E281-D0E5-9F825D703CA3}"/>
                  </a:ext>
                </a:extLst>
              </p:cNvPr>
              <p:cNvSpPr>
                <a:spLocks noChangeShapeType="1"/>
              </p:cNvSpPr>
              <p:nvPr/>
            </p:nvSpPr>
            <p:spPr bwMode="auto">
              <a:xfrm flipV="1">
                <a:off x="6261101" y="3416300"/>
                <a:ext cx="0" cy="104775"/>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20" name="Line 556">
                <a:extLst>
                  <a:ext uri="{FF2B5EF4-FFF2-40B4-BE49-F238E27FC236}">
                    <a16:creationId xmlns:a16="http://schemas.microsoft.com/office/drawing/2014/main" id="{E71D8CDA-CB82-22A5-B8A9-158B9AD7E9BA}"/>
                  </a:ext>
                </a:extLst>
              </p:cNvPr>
              <p:cNvSpPr>
                <a:spLocks noChangeShapeType="1"/>
              </p:cNvSpPr>
              <p:nvPr/>
            </p:nvSpPr>
            <p:spPr bwMode="auto">
              <a:xfrm>
                <a:off x="6207126" y="3467100"/>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21" name="Line 557">
                <a:extLst>
                  <a:ext uri="{FF2B5EF4-FFF2-40B4-BE49-F238E27FC236}">
                    <a16:creationId xmlns:a16="http://schemas.microsoft.com/office/drawing/2014/main" id="{849AD851-7BB0-8C38-CDD6-C34925D9EC1D}"/>
                  </a:ext>
                </a:extLst>
              </p:cNvPr>
              <p:cNvSpPr>
                <a:spLocks noChangeShapeType="1"/>
              </p:cNvSpPr>
              <p:nvPr/>
            </p:nvSpPr>
            <p:spPr bwMode="auto">
              <a:xfrm flipV="1">
                <a:off x="6881813" y="3716338"/>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22" name="Line 558">
                <a:extLst>
                  <a:ext uri="{FF2B5EF4-FFF2-40B4-BE49-F238E27FC236}">
                    <a16:creationId xmlns:a16="http://schemas.microsoft.com/office/drawing/2014/main" id="{FEF8507E-6DC2-514A-843D-C83A5052A343}"/>
                  </a:ext>
                </a:extLst>
              </p:cNvPr>
              <p:cNvSpPr>
                <a:spLocks noChangeShapeType="1"/>
              </p:cNvSpPr>
              <p:nvPr/>
            </p:nvSpPr>
            <p:spPr bwMode="auto">
              <a:xfrm>
                <a:off x="6827838" y="376713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23" name="Line 559">
                <a:extLst>
                  <a:ext uri="{FF2B5EF4-FFF2-40B4-BE49-F238E27FC236}">
                    <a16:creationId xmlns:a16="http://schemas.microsoft.com/office/drawing/2014/main" id="{0DAE8E5C-7D66-B24F-93B1-91D926416860}"/>
                  </a:ext>
                </a:extLst>
              </p:cNvPr>
              <p:cNvSpPr>
                <a:spLocks noChangeShapeType="1"/>
              </p:cNvSpPr>
              <p:nvPr/>
            </p:nvSpPr>
            <p:spPr bwMode="auto">
              <a:xfrm flipV="1">
                <a:off x="6875463" y="3716338"/>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24" name="Line 560">
                <a:extLst>
                  <a:ext uri="{FF2B5EF4-FFF2-40B4-BE49-F238E27FC236}">
                    <a16:creationId xmlns:a16="http://schemas.microsoft.com/office/drawing/2014/main" id="{7B66AE11-67D8-0AF6-0B10-CB15F7FC4E0A}"/>
                  </a:ext>
                </a:extLst>
              </p:cNvPr>
              <p:cNvSpPr>
                <a:spLocks noChangeShapeType="1"/>
              </p:cNvSpPr>
              <p:nvPr/>
            </p:nvSpPr>
            <p:spPr bwMode="auto">
              <a:xfrm>
                <a:off x="6824663" y="3767138"/>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25" name="Line 561">
                <a:extLst>
                  <a:ext uri="{FF2B5EF4-FFF2-40B4-BE49-F238E27FC236}">
                    <a16:creationId xmlns:a16="http://schemas.microsoft.com/office/drawing/2014/main" id="{9C654BE3-402A-019D-D2ED-8BA27CFF939A}"/>
                  </a:ext>
                </a:extLst>
              </p:cNvPr>
              <p:cNvSpPr>
                <a:spLocks noChangeShapeType="1"/>
              </p:cNvSpPr>
              <p:nvPr/>
            </p:nvSpPr>
            <p:spPr bwMode="auto">
              <a:xfrm flipV="1">
                <a:off x="7002463" y="3735388"/>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26" name="Line 562">
                <a:extLst>
                  <a:ext uri="{FF2B5EF4-FFF2-40B4-BE49-F238E27FC236}">
                    <a16:creationId xmlns:a16="http://schemas.microsoft.com/office/drawing/2014/main" id="{F730A32F-FB21-FC39-22D5-AD6B0D73D495}"/>
                  </a:ext>
                </a:extLst>
              </p:cNvPr>
              <p:cNvSpPr>
                <a:spLocks noChangeShapeType="1"/>
              </p:cNvSpPr>
              <p:nvPr/>
            </p:nvSpPr>
            <p:spPr bwMode="auto">
              <a:xfrm>
                <a:off x="6951663" y="3786188"/>
                <a:ext cx="101600"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27" name="Line 563">
                <a:extLst>
                  <a:ext uri="{FF2B5EF4-FFF2-40B4-BE49-F238E27FC236}">
                    <a16:creationId xmlns:a16="http://schemas.microsoft.com/office/drawing/2014/main" id="{24A11B37-73C6-0EE2-9079-DFCD822D28C5}"/>
                  </a:ext>
                </a:extLst>
              </p:cNvPr>
              <p:cNvSpPr>
                <a:spLocks noChangeShapeType="1"/>
              </p:cNvSpPr>
              <p:nvPr/>
            </p:nvSpPr>
            <p:spPr bwMode="auto">
              <a:xfrm flipV="1">
                <a:off x="6980238" y="3735388"/>
                <a:ext cx="0" cy="10160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28" name="Line 564">
                <a:extLst>
                  <a:ext uri="{FF2B5EF4-FFF2-40B4-BE49-F238E27FC236}">
                    <a16:creationId xmlns:a16="http://schemas.microsoft.com/office/drawing/2014/main" id="{44969251-E177-F672-BD4A-75D79697CF34}"/>
                  </a:ext>
                </a:extLst>
              </p:cNvPr>
              <p:cNvSpPr>
                <a:spLocks noChangeShapeType="1"/>
              </p:cNvSpPr>
              <p:nvPr/>
            </p:nvSpPr>
            <p:spPr bwMode="auto">
              <a:xfrm>
                <a:off x="6929438" y="3786188"/>
                <a:ext cx="104775" cy="0"/>
              </a:xfrm>
              <a:prstGeom prst="line">
                <a:avLst/>
              </a:prstGeom>
              <a:noFill/>
              <a:ln w="12700" cap="flat">
                <a:solidFill>
                  <a:srgbClr val="97A0C6"/>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1929" name="Freeform 565">
                <a:extLst>
                  <a:ext uri="{FF2B5EF4-FFF2-40B4-BE49-F238E27FC236}">
                    <a16:creationId xmlns:a16="http://schemas.microsoft.com/office/drawing/2014/main" id="{A090D4CE-5A97-000B-6594-EDF424ECD987}"/>
                  </a:ext>
                </a:extLst>
              </p:cNvPr>
              <p:cNvSpPr>
                <a:spLocks/>
              </p:cNvSpPr>
              <p:nvPr/>
            </p:nvSpPr>
            <p:spPr bwMode="auto">
              <a:xfrm>
                <a:off x="3683001" y="2228850"/>
                <a:ext cx="5462588" cy="2152650"/>
              </a:xfrm>
              <a:custGeom>
                <a:avLst/>
                <a:gdLst>
                  <a:gd name="T0" fmla="*/ 80 w 3441"/>
                  <a:gd name="T1" fmla="*/ 6 h 1356"/>
                  <a:gd name="T2" fmla="*/ 160 w 3441"/>
                  <a:gd name="T3" fmla="*/ 20 h 1356"/>
                  <a:gd name="T4" fmla="*/ 236 w 3441"/>
                  <a:gd name="T5" fmla="*/ 46 h 1356"/>
                  <a:gd name="T6" fmla="*/ 280 w 3441"/>
                  <a:gd name="T7" fmla="*/ 70 h 1356"/>
                  <a:gd name="T8" fmla="*/ 336 w 3441"/>
                  <a:gd name="T9" fmla="*/ 78 h 1356"/>
                  <a:gd name="T10" fmla="*/ 352 w 3441"/>
                  <a:gd name="T11" fmla="*/ 110 h 1356"/>
                  <a:gd name="T12" fmla="*/ 402 w 3441"/>
                  <a:gd name="T13" fmla="*/ 126 h 1356"/>
                  <a:gd name="T14" fmla="*/ 444 w 3441"/>
                  <a:gd name="T15" fmla="*/ 144 h 1356"/>
                  <a:gd name="T16" fmla="*/ 452 w 3441"/>
                  <a:gd name="T17" fmla="*/ 157 h 1356"/>
                  <a:gd name="T18" fmla="*/ 490 w 3441"/>
                  <a:gd name="T19" fmla="*/ 173 h 1356"/>
                  <a:gd name="T20" fmla="*/ 512 w 3441"/>
                  <a:gd name="T21" fmla="*/ 187 h 1356"/>
                  <a:gd name="T22" fmla="*/ 557 w 3441"/>
                  <a:gd name="T23" fmla="*/ 209 h 1356"/>
                  <a:gd name="T24" fmla="*/ 567 w 3441"/>
                  <a:gd name="T25" fmla="*/ 219 h 1356"/>
                  <a:gd name="T26" fmla="*/ 573 w 3441"/>
                  <a:gd name="T27" fmla="*/ 225 h 1356"/>
                  <a:gd name="T28" fmla="*/ 619 w 3441"/>
                  <a:gd name="T29" fmla="*/ 263 h 1356"/>
                  <a:gd name="T30" fmla="*/ 643 w 3441"/>
                  <a:gd name="T31" fmla="*/ 275 h 1356"/>
                  <a:gd name="T32" fmla="*/ 671 w 3441"/>
                  <a:gd name="T33" fmla="*/ 297 h 1356"/>
                  <a:gd name="T34" fmla="*/ 697 w 3441"/>
                  <a:gd name="T35" fmla="*/ 311 h 1356"/>
                  <a:gd name="T36" fmla="*/ 741 w 3441"/>
                  <a:gd name="T37" fmla="*/ 323 h 1356"/>
                  <a:gd name="T38" fmla="*/ 767 w 3441"/>
                  <a:gd name="T39" fmla="*/ 345 h 1356"/>
                  <a:gd name="T40" fmla="*/ 813 w 3441"/>
                  <a:gd name="T41" fmla="*/ 381 h 1356"/>
                  <a:gd name="T42" fmla="*/ 873 w 3441"/>
                  <a:gd name="T43" fmla="*/ 393 h 1356"/>
                  <a:gd name="T44" fmla="*/ 901 w 3441"/>
                  <a:gd name="T45" fmla="*/ 411 h 1356"/>
                  <a:gd name="T46" fmla="*/ 909 w 3441"/>
                  <a:gd name="T47" fmla="*/ 431 h 1356"/>
                  <a:gd name="T48" fmla="*/ 935 w 3441"/>
                  <a:gd name="T49" fmla="*/ 457 h 1356"/>
                  <a:gd name="T50" fmla="*/ 957 w 3441"/>
                  <a:gd name="T51" fmla="*/ 465 h 1356"/>
                  <a:gd name="T52" fmla="*/ 999 w 3441"/>
                  <a:gd name="T53" fmla="*/ 489 h 1356"/>
                  <a:gd name="T54" fmla="*/ 1019 w 3441"/>
                  <a:gd name="T55" fmla="*/ 501 h 1356"/>
                  <a:gd name="T56" fmla="*/ 1061 w 3441"/>
                  <a:gd name="T57" fmla="*/ 519 h 1356"/>
                  <a:gd name="T58" fmla="*/ 1079 w 3441"/>
                  <a:gd name="T59" fmla="*/ 534 h 1356"/>
                  <a:gd name="T60" fmla="*/ 1113 w 3441"/>
                  <a:gd name="T61" fmla="*/ 552 h 1356"/>
                  <a:gd name="T62" fmla="*/ 1147 w 3441"/>
                  <a:gd name="T63" fmla="*/ 572 h 1356"/>
                  <a:gd name="T64" fmla="*/ 1183 w 3441"/>
                  <a:gd name="T65" fmla="*/ 602 h 1356"/>
                  <a:gd name="T66" fmla="*/ 1250 w 3441"/>
                  <a:gd name="T67" fmla="*/ 618 h 1356"/>
                  <a:gd name="T68" fmla="*/ 1312 w 3441"/>
                  <a:gd name="T69" fmla="*/ 638 h 1356"/>
                  <a:gd name="T70" fmla="*/ 1380 w 3441"/>
                  <a:gd name="T71" fmla="*/ 654 h 1356"/>
                  <a:gd name="T72" fmla="*/ 1390 w 3441"/>
                  <a:gd name="T73" fmla="*/ 664 h 1356"/>
                  <a:gd name="T74" fmla="*/ 1412 w 3441"/>
                  <a:gd name="T75" fmla="*/ 676 h 1356"/>
                  <a:gd name="T76" fmla="*/ 1482 w 3441"/>
                  <a:gd name="T77" fmla="*/ 690 h 1356"/>
                  <a:gd name="T78" fmla="*/ 1496 w 3441"/>
                  <a:gd name="T79" fmla="*/ 702 h 1356"/>
                  <a:gd name="T80" fmla="*/ 1522 w 3441"/>
                  <a:gd name="T81" fmla="*/ 720 h 1356"/>
                  <a:gd name="T82" fmla="*/ 1544 w 3441"/>
                  <a:gd name="T83" fmla="*/ 732 h 1356"/>
                  <a:gd name="T84" fmla="*/ 1594 w 3441"/>
                  <a:gd name="T85" fmla="*/ 766 h 1356"/>
                  <a:gd name="T86" fmla="*/ 1678 w 3441"/>
                  <a:gd name="T87" fmla="*/ 788 h 1356"/>
                  <a:gd name="T88" fmla="*/ 1704 w 3441"/>
                  <a:gd name="T89" fmla="*/ 806 h 1356"/>
                  <a:gd name="T90" fmla="*/ 1732 w 3441"/>
                  <a:gd name="T91" fmla="*/ 834 h 1356"/>
                  <a:gd name="T92" fmla="*/ 1798 w 3441"/>
                  <a:gd name="T93" fmla="*/ 860 h 1356"/>
                  <a:gd name="T94" fmla="*/ 1893 w 3441"/>
                  <a:gd name="T95" fmla="*/ 880 h 1356"/>
                  <a:gd name="T96" fmla="*/ 1925 w 3441"/>
                  <a:gd name="T97" fmla="*/ 901 h 1356"/>
                  <a:gd name="T98" fmla="*/ 1935 w 3441"/>
                  <a:gd name="T99" fmla="*/ 923 h 1356"/>
                  <a:gd name="T100" fmla="*/ 1965 w 3441"/>
                  <a:gd name="T101" fmla="*/ 945 h 1356"/>
                  <a:gd name="T102" fmla="*/ 2077 w 3441"/>
                  <a:gd name="T103" fmla="*/ 969 h 1356"/>
                  <a:gd name="T104" fmla="*/ 2133 w 3441"/>
                  <a:gd name="T105" fmla="*/ 995 h 1356"/>
                  <a:gd name="T106" fmla="*/ 2195 w 3441"/>
                  <a:gd name="T107" fmla="*/ 1025 h 1356"/>
                  <a:gd name="T108" fmla="*/ 2313 w 3441"/>
                  <a:gd name="T109" fmla="*/ 1059 h 1356"/>
                  <a:gd name="T110" fmla="*/ 2373 w 3441"/>
                  <a:gd name="T111" fmla="*/ 1093 h 1356"/>
                  <a:gd name="T112" fmla="*/ 2528 w 3441"/>
                  <a:gd name="T113" fmla="*/ 1127 h 1356"/>
                  <a:gd name="T114" fmla="*/ 2858 w 3441"/>
                  <a:gd name="T115" fmla="*/ 1173 h 1356"/>
                  <a:gd name="T116" fmla="*/ 2956 w 3441"/>
                  <a:gd name="T117" fmla="*/ 1278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1" h="1356">
                    <a:moveTo>
                      <a:pt x="0" y="0"/>
                    </a:moveTo>
                    <a:lnTo>
                      <a:pt x="30" y="0"/>
                    </a:lnTo>
                    <a:lnTo>
                      <a:pt x="30" y="6"/>
                    </a:lnTo>
                    <a:lnTo>
                      <a:pt x="80" y="6"/>
                    </a:lnTo>
                    <a:lnTo>
                      <a:pt x="80" y="10"/>
                    </a:lnTo>
                    <a:lnTo>
                      <a:pt x="112" y="10"/>
                    </a:lnTo>
                    <a:lnTo>
                      <a:pt x="112" y="20"/>
                    </a:lnTo>
                    <a:lnTo>
                      <a:pt x="160" y="20"/>
                    </a:lnTo>
                    <a:lnTo>
                      <a:pt x="160" y="40"/>
                    </a:lnTo>
                    <a:lnTo>
                      <a:pt x="212" y="40"/>
                    </a:lnTo>
                    <a:lnTo>
                      <a:pt x="212" y="46"/>
                    </a:lnTo>
                    <a:lnTo>
                      <a:pt x="236" y="46"/>
                    </a:lnTo>
                    <a:lnTo>
                      <a:pt x="236" y="64"/>
                    </a:lnTo>
                    <a:lnTo>
                      <a:pt x="274" y="64"/>
                    </a:lnTo>
                    <a:lnTo>
                      <a:pt x="274" y="70"/>
                    </a:lnTo>
                    <a:lnTo>
                      <a:pt x="280" y="70"/>
                    </a:lnTo>
                    <a:lnTo>
                      <a:pt x="280" y="74"/>
                    </a:lnTo>
                    <a:lnTo>
                      <a:pt x="288" y="74"/>
                    </a:lnTo>
                    <a:lnTo>
                      <a:pt x="288" y="78"/>
                    </a:lnTo>
                    <a:lnTo>
                      <a:pt x="336" y="78"/>
                    </a:lnTo>
                    <a:lnTo>
                      <a:pt x="336" y="98"/>
                    </a:lnTo>
                    <a:lnTo>
                      <a:pt x="348" y="98"/>
                    </a:lnTo>
                    <a:lnTo>
                      <a:pt x="348" y="110"/>
                    </a:lnTo>
                    <a:lnTo>
                      <a:pt x="352" y="110"/>
                    </a:lnTo>
                    <a:lnTo>
                      <a:pt x="352" y="114"/>
                    </a:lnTo>
                    <a:lnTo>
                      <a:pt x="378" y="114"/>
                    </a:lnTo>
                    <a:lnTo>
                      <a:pt x="378" y="126"/>
                    </a:lnTo>
                    <a:lnTo>
                      <a:pt x="402" y="126"/>
                    </a:lnTo>
                    <a:lnTo>
                      <a:pt x="402" y="138"/>
                    </a:lnTo>
                    <a:lnTo>
                      <a:pt x="428" y="138"/>
                    </a:lnTo>
                    <a:lnTo>
                      <a:pt x="428" y="144"/>
                    </a:lnTo>
                    <a:lnTo>
                      <a:pt x="444" y="144"/>
                    </a:lnTo>
                    <a:lnTo>
                      <a:pt x="444" y="148"/>
                    </a:lnTo>
                    <a:lnTo>
                      <a:pt x="446" y="148"/>
                    </a:lnTo>
                    <a:lnTo>
                      <a:pt x="446" y="157"/>
                    </a:lnTo>
                    <a:lnTo>
                      <a:pt x="452" y="157"/>
                    </a:lnTo>
                    <a:lnTo>
                      <a:pt x="452" y="167"/>
                    </a:lnTo>
                    <a:lnTo>
                      <a:pt x="480" y="167"/>
                    </a:lnTo>
                    <a:lnTo>
                      <a:pt x="480" y="173"/>
                    </a:lnTo>
                    <a:lnTo>
                      <a:pt x="490" y="173"/>
                    </a:lnTo>
                    <a:lnTo>
                      <a:pt x="490" y="181"/>
                    </a:lnTo>
                    <a:lnTo>
                      <a:pt x="496" y="181"/>
                    </a:lnTo>
                    <a:lnTo>
                      <a:pt x="496" y="187"/>
                    </a:lnTo>
                    <a:lnTo>
                      <a:pt x="512" y="187"/>
                    </a:lnTo>
                    <a:lnTo>
                      <a:pt x="512" y="191"/>
                    </a:lnTo>
                    <a:lnTo>
                      <a:pt x="520" y="191"/>
                    </a:lnTo>
                    <a:lnTo>
                      <a:pt x="520" y="209"/>
                    </a:lnTo>
                    <a:lnTo>
                      <a:pt x="557" y="209"/>
                    </a:lnTo>
                    <a:lnTo>
                      <a:pt x="557" y="215"/>
                    </a:lnTo>
                    <a:lnTo>
                      <a:pt x="563" y="215"/>
                    </a:lnTo>
                    <a:lnTo>
                      <a:pt x="563" y="219"/>
                    </a:lnTo>
                    <a:lnTo>
                      <a:pt x="567" y="219"/>
                    </a:lnTo>
                    <a:lnTo>
                      <a:pt x="567" y="223"/>
                    </a:lnTo>
                    <a:lnTo>
                      <a:pt x="569" y="223"/>
                    </a:lnTo>
                    <a:lnTo>
                      <a:pt x="569" y="225"/>
                    </a:lnTo>
                    <a:lnTo>
                      <a:pt x="573" y="225"/>
                    </a:lnTo>
                    <a:lnTo>
                      <a:pt x="573" y="243"/>
                    </a:lnTo>
                    <a:lnTo>
                      <a:pt x="603" y="243"/>
                    </a:lnTo>
                    <a:lnTo>
                      <a:pt x="603" y="263"/>
                    </a:lnTo>
                    <a:lnTo>
                      <a:pt x="619" y="263"/>
                    </a:lnTo>
                    <a:lnTo>
                      <a:pt x="619" y="269"/>
                    </a:lnTo>
                    <a:lnTo>
                      <a:pt x="631" y="269"/>
                    </a:lnTo>
                    <a:lnTo>
                      <a:pt x="631" y="275"/>
                    </a:lnTo>
                    <a:lnTo>
                      <a:pt x="643" y="275"/>
                    </a:lnTo>
                    <a:lnTo>
                      <a:pt x="643" y="279"/>
                    </a:lnTo>
                    <a:lnTo>
                      <a:pt x="665" y="279"/>
                    </a:lnTo>
                    <a:lnTo>
                      <a:pt x="665" y="297"/>
                    </a:lnTo>
                    <a:lnTo>
                      <a:pt x="671" y="297"/>
                    </a:lnTo>
                    <a:lnTo>
                      <a:pt x="671" y="305"/>
                    </a:lnTo>
                    <a:lnTo>
                      <a:pt x="685" y="305"/>
                    </a:lnTo>
                    <a:lnTo>
                      <a:pt x="685" y="311"/>
                    </a:lnTo>
                    <a:lnTo>
                      <a:pt x="697" y="311"/>
                    </a:lnTo>
                    <a:lnTo>
                      <a:pt x="697" y="317"/>
                    </a:lnTo>
                    <a:lnTo>
                      <a:pt x="713" y="317"/>
                    </a:lnTo>
                    <a:lnTo>
                      <a:pt x="713" y="323"/>
                    </a:lnTo>
                    <a:lnTo>
                      <a:pt x="741" y="323"/>
                    </a:lnTo>
                    <a:lnTo>
                      <a:pt x="741" y="337"/>
                    </a:lnTo>
                    <a:lnTo>
                      <a:pt x="753" y="337"/>
                    </a:lnTo>
                    <a:lnTo>
                      <a:pt x="753" y="345"/>
                    </a:lnTo>
                    <a:lnTo>
                      <a:pt x="767" y="345"/>
                    </a:lnTo>
                    <a:lnTo>
                      <a:pt x="767" y="357"/>
                    </a:lnTo>
                    <a:lnTo>
                      <a:pt x="809" y="357"/>
                    </a:lnTo>
                    <a:lnTo>
                      <a:pt x="809" y="381"/>
                    </a:lnTo>
                    <a:lnTo>
                      <a:pt x="813" y="381"/>
                    </a:lnTo>
                    <a:lnTo>
                      <a:pt x="813" y="389"/>
                    </a:lnTo>
                    <a:lnTo>
                      <a:pt x="825" y="389"/>
                    </a:lnTo>
                    <a:lnTo>
                      <a:pt x="825" y="393"/>
                    </a:lnTo>
                    <a:lnTo>
                      <a:pt x="873" y="393"/>
                    </a:lnTo>
                    <a:lnTo>
                      <a:pt x="873" y="403"/>
                    </a:lnTo>
                    <a:lnTo>
                      <a:pt x="887" y="403"/>
                    </a:lnTo>
                    <a:lnTo>
                      <a:pt x="887" y="411"/>
                    </a:lnTo>
                    <a:lnTo>
                      <a:pt x="901" y="411"/>
                    </a:lnTo>
                    <a:lnTo>
                      <a:pt x="901" y="423"/>
                    </a:lnTo>
                    <a:lnTo>
                      <a:pt x="905" y="423"/>
                    </a:lnTo>
                    <a:lnTo>
                      <a:pt x="905" y="431"/>
                    </a:lnTo>
                    <a:lnTo>
                      <a:pt x="909" y="431"/>
                    </a:lnTo>
                    <a:lnTo>
                      <a:pt x="909" y="443"/>
                    </a:lnTo>
                    <a:lnTo>
                      <a:pt x="921" y="443"/>
                    </a:lnTo>
                    <a:lnTo>
                      <a:pt x="921" y="457"/>
                    </a:lnTo>
                    <a:lnTo>
                      <a:pt x="935" y="457"/>
                    </a:lnTo>
                    <a:lnTo>
                      <a:pt x="935" y="459"/>
                    </a:lnTo>
                    <a:lnTo>
                      <a:pt x="947" y="459"/>
                    </a:lnTo>
                    <a:lnTo>
                      <a:pt x="947" y="465"/>
                    </a:lnTo>
                    <a:lnTo>
                      <a:pt x="957" y="465"/>
                    </a:lnTo>
                    <a:lnTo>
                      <a:pt x="957" y="475"/>
                    </a:lnTo>
                    <a:lnTo>
                      <a:pt x="973" y="475"/>
                    </a:lnTo>
                    <a:lnTo>
                      <a:pt x="973" y="489"/>
                    </a:lnTo>
                    <a:lnTo>
                      <a:pt x="999" y="489"/>
                    </a:lnTo>
                    <a:lnTo>
                      <a:pt x="999" y="495"/>
                    </a:lnTo>
                    <a:lnTo>
                      <a:pt x="1015" y="495"/>
                    </a:lnTo>
                    <a:lnTo>
                      <a:pt x="1015" y="501"/>
                    </a:lnTo>
                    <a:lnTo>
                      <a:pt x="1019" y="501"/>
                    </a:lnTo>
                    <a:lnTo>
                      <a:pt x="1019" y="511"/>
                    </a:lnTo>
                    <a:lnTo>
                      <a:pt x="1023" y="511"/>
                    </a:lnTo>
                    <a:lnTo>
                      <a:pt x="1023" y="519"/>
                    </a:lnTo>
                    <a:lnTo>
                      <a:pt x="1061" y="519"/>
                    </a:lnTo>
                    <a:lnTo>
                      <a:pt x="1061" y="528"/>
                    </a:lnTo>
                    <a:lnTo>
                      <a:pt x="1073" y="528"/>
                    </a:lnTo>
                    <a:lnTo>
                      <a:pt x="1073" y="534"/>
                    </a:lnTo>
                    <a:lnTo>
                      <a:pt x="1079" y="534"/>
                    </a:lnTo>
                    <a:lnTo>
                      <a:pt x="1079" y="546"/>
                    </a:lnTo>
                    <a:lnTo>
                      <a:pt x="1101" y="546"/>
                    </a:lnTo>
                    <a:lnTo>
                      <a:pt x="1101" y="552"/>
                    </a:lnTo>
                    <a:lnTo>
                      <a:pt x="1113" y="552"/>
                    </a:lnTo>
                    <a:lnTo>
                      <a:pt x="1113" y="562"/>
                    </a:lnTo>
                    <a:lnTo>
                      <a:pt x="1119" y="562"/>
                    </a:lnTo>
                    <a:lnTo>
                      <a:pt x="1119" y="572"/>
                    </a:lnTo>
                    <a:lnTo>
                      <a:pt x="1147" y="572"/>
                    </a:lnTo>
                    <a:lnTo>
                      <a:pt x="1147" y="580"/>
                    </a:lnTo>
                    <a:lnTo>
                      <a:pt x="1157" y="580"/>
                    </a:lnTo>
                    <a:lnTo>
                      <a:pt x="1157" y="602"/>
                    </a:lnTo>
                    <a:lnTo>
                      <a:pt x="1183" y="602"/>
                    </a:lnTo>
                    <a:lnTo>
                      <a:pt x="1183" y="610"/>
                    </a:lnTo>
                    <a:lnTo>
                      <a:pt x="1226" y="610"/>
                    </a:lnTo>
                    <a:lnTo>
                      <a:pt x="1226" y="618"/>
                    </a:lnTo>
                    <a:lnTo>
                      <a:pt x="1250" y="618"/>
                    </a:lnTo>
                    <a:lnTo>
                      <a:pt x="1250" y="632"/>
                    </a:lnTo>
                    <a:lnTo>
                      <a:pt x="1298" y="632"/>
                    </a:lnTo>
                    <a:lnTo>
                      <a:pt x="1298" y="638"/>
                    </a:lnTo>
                    <a:lnTo>
                      <a:pt x="1312" y="638"/>
                    </a:lnTo>
                    <a:lnTo>
                      <a:pt x="1312" y="646"/>
                    </a:lnTo>
                    <a:lnTo>
                      <a:pt x="1316" y="646"/>
                    </a:lnTo>
                    <a:lnTo>
                      <a:pt x="1316" y="654"/>
                    </a:lnTo>
                    <a:lnTo>
                      <a:pt x="1380" y="654"/>
                    </a:lnTo>
                    <a:lnTo>
                      <a:pt x="1380" y="658"/>
                    </a:lnTo>
                    <a:lnTo>
                      <a:pt x="1386" y="658"/>
                    </a:lnTo>
                    <a:lnTo>
                      <a:pt x="1386" y="664"/>
                    </a:lnTo>
                    <a:lnTo>
                      <a:pt x="1390" y="664"/>
                    </a:lnTo>
                    <a:lnTo>
                      <a:pt x="1390" y="672"/>
                    </a:lnTo>
                    <a:lnTo>
                      <a:pt x="1404" y="672"/>
                    </a:lnTo>
                    <a:lnTo>
                      <a:pt x="1404" y="676"/>
                    </a:lnTo>
                    <a:lnTo>
                      <a:pt x="1412" y="676"/>
                    </a:lnTo>
                    <a:lnTo>
                      <a:pt x="1412" y="682"/>
                    </a:lnTo>
                    <a:lnTo>
                      <a:pt x="1438" y="682"/>
                    </a:lnTo>
                    <a:lnTo>
                      <a:pt x="1438" y="690"/>
                    </a:lnTo>
                    <a:lnTo>
                      <a:pt x="1482" y="690"/>
                    </a:lnTo>
                    <a:lnTo>
                      <a:pt x="1482" y="696"/>
                    </a:lnTo>
                    <a:lnTo>
                      <a:pt x="1488" y="696"/>
                    </a:lnTo>
                    <a:lnTo>
                      <a:pt x="1488" y="702"/>
                    </a:lnTo>
                    <a:lnTo>
                      <a:pt x="1496" y="702"/>
                    </a:lnTo>
                    <a:lnTo>
                      <a:pt x="1496" y="716"/>
                    </a:lnTo>
                    <a:lnTo>
                      <a:pt x="1504" y="716"/>
                    </a:lnTo>
                    <a:lnTo>
                      <a:pt x="1504" y="720"/>
                    </a:lnTo>
                    <a:lnTo>
                      <a:pt x="1522" y="720"/>
                    </a:lnTo>
                    <a:lnTo>
                      <a:pt x="1522" y="726"/>
                    </a:lnTo>
                    <a:lnTo>
                      <a:pt x="1528" y="726"/>
                    </a:lnTo>
                    <a:lnTo>
                      <a:pt x="1528" y="732"/>
                    </a:lnTo>
                    <a:lnTo>
                      <a:pt x="1544" y="732"/>
                    </a:lnTo>
                    <a:lnTo>
                      <a:pt x="1544" y="748"/>
                    </a:lnTo>
                    <a:lnTo>
                      <a:pt x="1582" y="748"/>
                    </a:lnTo>
                    <a:lnTo>
                      <a:pt x="1582" y="766"/>
                    </a:lnTo>
                    <a:lnTo>
                      <a:pt x="1594" y="766"/>
                    </a:lnTo>
                    <a:lnTo>
                      <a:pt x="1594" y="780"/>
                    </a:lnTo>
                    <a:lnTo>
                      <a:pt x="1660" y="780"/>
                    </a:lnTo>
                    <a:lnTo>
                      <a:pt x="1660" y="788"/>
                    </a:lnTo>
                    <a:lnTo>
                      <a:pt x="1678" y="788"/>
                    </a:lnTo>
                    <a:lnTo>
                      <a:pt x="1678" y="798"/>
                    </a:lnTo>
                    <a:lnTo>
                      <a:pt x="1696" y="798"/>
                    </a:lnTo>
                    <a:lnTo>
                      <a:pt x="1696" y="806"/>
                    </a:lnTo>
                    <a:lnTo>
                      <a:pt x="1704" y="806"/>
                    </a:lnTo>
                    <a:lnTo>
                      <a:pt x="1704" y="826"/>
                    </a:lnTo>
                    <a:lnTo>
                      <a:pt x="1712" y="826"/>
                    </a:lnTo>
                    <a:lnTo>
                      <a:pt x="1712" y="834"/>
                    </a:lnTo>
                    <a:lnTo>
                      <a:pt x="1732" y="834"/>
                    </a:lnTo>
                    <a:lnTo>
                      <a:pt x="1732" y="850"/>
                    </a:lnTo>
                    <a:lnTo>
                      <a:pt x="1736" y="850"/>
                    </a:lnTo>
                    <a:lnTo>
                      <a:pt x="1736" y="860"/>
                    </a:lnTo>
                    <a:lnTo>
                      <a:pt x="1798" y="860"/>
                    </a:lnTo>
                    <a:lnTo>
                      <a:pt x="1798" y="872"/>
                    </a:lnTo>
                    <a:lnTo>
                      <a:pt x="1804" y="872"/>
                    </a:lnTo>
                    <a:lnTo>
                      <a:pt x="1804" y="880"/>
                    </a:lnTo>
                    <a:lnTo>
                      <a:pt x="1893" y="880"/>
                    </a:lnTo>
                    <a:lnTo>
                      <a:pt x="1893" y="890"/>
                    </a:lnTo>
                    <a:lnTo>
                      <a:pt x="1903" y="890"/>
                    </a:lnTo>
                    <a:lnTo>
                      <a:pt x="1903" y="901"/>
                    </a:lnTo>
                    <a:lnTo>
                      <a:pt x="1925" y="901"/>
                    </a:lnTo>
                    <a:lnTo>
                      <a:pt x="1925" y="913"/>
                    </a:lnTo>
                    <a:lnTo>
                      <a:pt x="1929" y="913"/>
                    </a:lnTo>
                    <a:lnTo>
                      <a:pt x="1929" y="923"/>
                    </a:lnTo>
                    <a:lnTo>
                      <a:pt x="1935" y="923"/>
                    </a:lnTo>
                    <a:lnTo>
                      <a:pt x="1935" y="933"/>
                    </a:lnTo>
                    <a:lnTo>
                      <a:pt x="1961" y="933"/>
                    </a:lnTo>
                    <a:lnTo>
                      <a:pt x="1961" y="945"/>
                    </a:lnTo>
                    <a:lnTo>
                      <a:pt x="1965" y="945"/>
                    </a:lnTo>
                    <a:lnTo>
                      <a:pt x="1965" y="957"/>
                    </a:lnTo>
                    <a:lnTo>
                      <a:pt x="1991" y="957"/>
                    </a:lnTo>
                    <a:lnTo>
                      <a:pt x="1991" y="969"/>
                    </a:lnTo>
                    <a:lnTo>
                      <a:pt x="2077" y="969"/>
                    </a:lnTo>
                    <a:lnTo>
                      <a:pt x="2077" y="981"/>
                    </a:lnTo>
                    <a:lnTo>
                      <a:pt x="2107" y="981"/>
                    </a:lnTo>
                    <a:lnTo>
                      <a:pt x="2107" y="995"/>
                    </a:lnTo>
                    <a:lnTo>
                      <a:pt x="2133" y="995"/>
                    </a:lnTo>
                    <a:lnTo>
                      <a:pt x="2133" y="1011"/>
                    </a:lnTo>
                    <a:lnTo>
                      <a:pt x="2167" y="1011"/>
                    </a:lnTo>
                    <a:lnTo>
                      <a:pt x="2167" y="1025"/>
                    </a:lnTo>
                    <a:lnTo>
                      <a:pt x="2195" y="1025"/>
                    </a:lnTo>
                    <a:lnTo>
                      <a:pt x="2195" y="1043"/>
                    </a:lnTo>
                    <a:lnTo>
                      <a:pt x="2253" y="1043"/>
                    </a:lnTo>
                    <a:lnTo>
                      <a:pt x="2253" y="1059"/>
                    </a:lnTo>
                    <a:lnTo>
                      <a:pt x="2313" y="1059"/>
                    </a:lnTo>
                    <a:lnTo>
                      <a:pt x="2313" y="1075"/>
                    </a:lnTo>
                    <a:lnTo>
                      <a:pt x="2353" y="1075"/>
                    </a:lnTo>
                    <a:lnTo>
                      <a:pt x="2353" y="1093"/>
                    </a:lnTo>
                    <a:lnTo>
                      <a:pt x="2373" y="1093"/>
                    </a:lnTo>
                    <a:lnTo>
                      <a:pt x="2373" y="1109"/>
                    </a:lnTo>
                    <a:lnTo>
                      <a:pt x="2395" y="1109"/>
                    </a:lnTo>
                    <a:lnTo>
                      <a:pt x="2395" y="1127"/>
                    </a:lnTo>
                    <a:lnTo>
                      <a:pt x="2528" y="1127"/>
                    </a:lnTo>
                    <a:lnTo>
                      <a:pt x="2528" y="1147"/>
                    </a:lnTo>
                    <a:lnTo>
                      <a:pt x="2852" y="1147"/>
                    </a:lnTo>
                    <a:lnTo>
                      <a:pt x="2852" y="1173"/>
                    </a:lnTo>
                    <a:lnTo>
                      <a:pt x="2858" y="1173"/>
                    </a:lnTo>
                    <a:lnTo>
                      <a:pt x="2858" y="1199"/>
                    </a:lnTo>
                    <a:lnTo>
                      <a:pt x="2950" y="1199"/>
                    </a:lnTo>
                    <a:lnTo>
                      <a:pt x="2950" y="1278"/>
                    </a:lnTo>
                    <a:lnTo>
                      <a:pt x="2956" y="1278"/>
                    </a:lnTo>
                    <a:lnTo>
                      <a:pt x="2956" y="1356"/>
                    </a:lnTo>
                    <a:lnTo>
                      <a:pt x="3441" y="1356"/>
                    </a:lnTo>
                  </a:path>
                </a:pathLst>
              </a:custGeom>
              <a:noFill/>
              <a:ln w="15875" cap="flat">
                <a:solidFill>
                  <a:srgbClr val="97A0C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Narrow" panose="020B0606020202030204" pitchFamily="34" charset="0"/>
                  <a:ea typeface="MS PGothic" charset="0"/>
                  <a:cs typeface="Arial"/>
                  <a:sym typeface="Arial"/>
                </a:endParaRPr>
              </a:p>
            </p:txBody>
          </p:sp>
        </p:grpSp>
      </p:grpSp>
      <p:sp>
        <p:nvSpPr>
          <p:cNvPr id="12" name="TextBox 11">
            <a:extLst>
              <a:ext uri="{FF2B5EF4-FFF2-40B4-BE49-F238E27FC236}">
                <a16:creationId xmlns:a16="http://schemas.microsoft.com/office/drawing/2014/main" id="{1DE7F8A5-A211-4DFC-F3BF-1FBE1608AC8B}"/>
              </a:ext>
            </a:extLst>
          </p:cNvPr>
          <p:cNvSpPr txBox="1"/>
          <p:nvPr/>
        </p:nvSpPr>
        <p:spPr>
          <a:xfrm>
            <a:off x="9997349" y="3448181"/>
            <a:ext cx="1723588" cy="1077218"/>
          </a:xfrm>
          <a:prstGeom prst="rect">
            <a:avLst/>
          </a:prstGeom>
          <a:noFill/>
          <a:ln>
            <a:solidFill>
              <a:schemeClr val="accent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Information fraction at interim analysis (events/total events required): </a:t>
            </a:r>
            <a:r>
              <a:rPr kumimoji="0" lang="en-GB" sz="1600" b="1"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74%. </a:t>
            </a:r>
            <a:endParaRPr kumimoji="0" lang="en-US" sz="1600" b="1"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sp>
        <p:nvSpPr>
          <p:cNvPr id="7" name="Rectangle 6">
            <a:extLst>
              <a:ext uri="{FF2B5EF4-FFF2-40B4-BE49-F238E27FC236}">
                <a16:creationId xmlns:a16="http://schemas.microsoft.com/office/drawing/2014/main" id="{04480C34-B972-0D6B-20F7-F7F3CB05EBBD}"/>
              </a:ext>
            </a:extLst>
          </p:cNvPr>
          <p:cNvSpPr/>
          <p:nvPr/>
        </p:nvSpPr>
        <p:spPr>
          <a:xfrm>
            <a:off x="1211271" y="5092067"/>
            <a:ext cx="8488277" cy="38268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DA511C0D-4814-B756-43AE-A3CD25DC68A0}"/>
              </a:ext>
            </a:extLst>
          </p:cNvPr>
          <p:cNvSpPr/>
          <p:nvPr/>
        </p:nvSpPr>
        <p:spPr>
          <a:xfrm>
            <a:off x="5663952" y="6360682"/>
            <a:ext cx="6228087" cy="235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a:ea typeface="+mn-ea"/>
              <a:cs typeface="+mn-cs"/>
            </a:endParaRPr>
          </a:p>
        </p:txBody>
      </p:sp>
      <p:sp>
        <p:nvSpPr>
          <p:cNvPr id="2175" name="TextBox 2174">
            <a:extLst>
              <a:ext uri="{FF2B5EF4-FFF2-40B4-BE49-F238E27FC236}">
                <a16:creationId xmlns:a16="http://schemas.microsoft.com/office/drawing/2014/main" id="{04610880-6699-E259-5684-FBF16BEDE9EF}"/>
              </a:ext>
            </a:extLst>
          </p:cNvPr>
          <p:cNvSpPr txBox="1"/>
          <p:nvPr/>
        </p:nvSpPr>
        <p:spPr>
          <a:xfrm>
            <a:off x="10794499" y="6516265"/>
            <a:ext cx="374441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Abstract LBA12.</a:t>
            </a:r>
          </a:p>
        </p:txBody>
      </p:sp>
    </p:spTree>
    <p:extLst>
      <p:ext uri="{BB962C8B-B14F-4D97-AF65-F5344CB8AC3E}">
        <p14:creationId xmlns:p14="http://schemas.microsoft.com/office/powerpoint/2010/main" val="5142306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9FFAF5B-F70C-C0A6-C1B3-C79E30267B5B}"/>
              </a:ext>
            </a:extLst>
          </p:cNvPr>
          <p:cNvSpPr txBox="1"/>
          <p:nvPr/>
        </p:nvSpPr>
        <p:spPr>
          <a:xfrm>
            <a:off x="516806" y="5176635"/>
            <a:ext cx="11379201" cy="1077603"/>
          </a:xfrm>
          <a:prstGeom prst="rect">
            <a:avLst/>
          </a:prstGeom>
          <a:noFill/>
        </p:spPr>
        <p:txBody>
          <a:bodyPr wrap="square" rtlCol="0" anchor="b">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AESI, adverse event of special interest; ILD, interstitial lung disease; IRR, infusion-related reaction; MedDRA, </a:t>
            </a:r>
            <a:r>
              <a:rPr kumimoji="0" lang="en-GB"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Medical Dictionary for Regulatory Activities; PT, preferred term; </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SMQ, standardized MedDRA query; SOC, system organ class. AESIs listed in this slide are treatment emergent and include all PTs that define the medical concept. </a:t>
            </a: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a</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Events</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included the selected PTs oral mucositis/stomatitis, oropharyngeal pain, mouth ulceration, odynophagia, dysphagia, oral pain, glossitis, pharyngeal inflammation, aphthous ulcer, and oral mucosa erosion. </a:t>
            </a:r>
            <a:r>
              <a:rPr kumimoji="0" lang="en-US" sz="1067"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b</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Ocular</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events included selected PTs from the corneal disorder SMQ and selected relevant PTs from the eye disorder SOC. </a:t>
            </a:r>
            <a:r>
              <a:rPr kumimoji="0" lang="en-US" sz="1067"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c</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Included</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4 cases of keratitis and 1 case of ulcerative keratitis. </a:t>
            </a:r>
            <a:r>
              <a:rPr kumimoji="0" lang="en-US" sz="1067"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d</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ILD</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includes events that were adjudicated as ILD and related to use of Dato-</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DXd</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or docetaxel (includes cases of potential ILD/pneumonitis based on MedDRA v26.0 for the narrow ILD SMQ, selected terms from the broad ILD SMQ, and PTs of respiratory failure and acute respiratory failure). </a:t>
            </a:r>
            <a:r>
              <a:rPr kumimoji="0" lang="en-US" sz="1067" b="0" i="0" u="none" strike="noStrike" kern="0" cap="none" spc="0" normalizeH="0" baseline="30000" noProof="0" dirty="0" err="1">
                <a:ln>
                  <a:noFill/>
                </a:ln>
                <a:solidFill>
                  <a:srgbClr val="000000"/>
                </a:solidFill>
                <a:effectLst/>
                <a:uLnTx/>
                <a:uFillTx/>
                <a:latin typeface="Arial Narrow" panose="020B0606020202030204" pitchFamily="34" charset="0"/>
                <a:ea typeface="MS PGothic" charset="0"/>
                <a:cs typeface="Arial"/>
                <a:sym typeface="Arial"/>
              </a:rPr>
              <a:t>e</a:t>
            </a:r>
            <a:r>
              <a:rPr kumimoji="0" lang="en-US" sz="10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Among</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treated patients, histology information per the case report form. </a:t>
            </a:r>
          </a:p>
        </p:txBody>
      </p:sp>
      <p:sp>
        <p:nvSpPr>
          <p:cNvPr id="17" name="Title 16">
            <a:extLst>
              <a:ext uri="{FF2B5EF4-FFF2-40B4-BE49-F238E27FC236}">
                <a16:creationId xmlns:a16="http://schemas.microsoft.com/office/drawing/2014/main" id="{A14136D0-386C-70F7-AA73-84EB9ABCFEA7}"/>
              </a:ext>
            </a:extLst>
          </p:cNvPr>
          <p:cNvSpPr>
            <a:spLocks noGrp="1"/>
          </p:cNvSpPr>
          <p:nvPr>
            <p:ph type="ctrTitle"/>
          </p:nvPr>
        </p:nvSpPr>
        <p:spPr>
          <a:xfrm>
            <a:off x="475489" y="224696"/>
            <a:ext cx="11213020" cy="576000"/>
          </a:xfrm>
        </p:spPr>
        <p:txBody>
          <a:bodyPr/>
          <a:lstStyle/>
          <a:p>
            <a:r>
              <a:rPr lang="en-US" dirty="0"/>
              <a:t>Adverse Events of Special Interest</a:t>
            </a:r>
          </a:p>
        </p:txBody>
      </p:sp>
      <p:sp>
        <p:nvSpPr>
          <p:cNvPr id="20" name="Text Placeholder 19">
            <a:extLst>
              <a:ext uri="{FF2B5EF4-FFF2-40B4-BE49-F238E27FC236}">
                <a16:creationId xmlns:a16="http://schemas.microsoft.com/office/drawing/2014/main" id="{A33FD5A6-CE97-5C30-F02D-118D37E236C2}"/>
              </a:ext>
            </a:extLst>
          </p:cNvPr>
          <p:cNvSpPr>
            <a:spLocks noGrp="1"/>
          </p:cNvSpPr>
          <p:nvPr>
            <p:ph type="body" idx="12"/>
          </p:nvPr>
        </p:nvSpPr>
        <p:spPr/>
        <p:txBody>
          <a:bodyPr/>
          <a:lstStyle/>
          <a:p>
            <a:r>
              <a:rPr lang="en-US" dirty="0"/>
              <a:t>Aaron Lisberg</a:t>
            </a:r>
            <a:endParaRPr lang="en-CH" dirty="0"/>
          </a:p>
        </p:txBody>
      </p:sp>
      <p:graphicFrame>
        <p:nvGraphicFramePr>
          <p:cNvPr id="2" name="Table 5">
            <a:extLst>
              <a:ext uri="{FF2B5EF4-FFF2-40B4-BE49-F238E27FC236}">
                <a16:creationId xmlns:a16="http://schemas.microsoft.com/office/drawing/2014/main" id="{51394702-6A22-0123-13F4-3C6F4EA6AE9B}"/>
              </a:ext>
            </a:extLst>
          </p:cNvPr>
          <p:cNvGraphicFramePr>
            <a:graphicFrameLocks noGrp="1"/>
          </p:cNvGraphicFramePr>
          <p:nvPr/>
        </p:nvGraphicFramePr>
        <p:xfrm>
          <a:off x="499873" y="898277"/>
          <a:ext cx="6041506" cy="4273673"/>
        </p:xfrm>
        <a:graphic>
          <a:graphicData uri="http://schemas.openxmlformats.org/drawingml/2006/table">
            <a:tbl>
              <a:tblPr firstRow="1" bandRow="1">
                <a:tableStyleId>{5C22544A-7EE6-4342-B048-85BDC9FD1C3A}</a:tableStyleId>
              </a:tblPr>
              <a:tblGrid>
                <a:gridCol w="3246908">
                  <a:extLst>
                    <a:ext uri="{9D8B030D-6E8A-4147-A177-3AD203B41FA5}">
                      <a16:colId xmlns:a16="http://schemas.microsoft.com/office/drawing/2014/main" val="426327807"/>
                    </a:ext>
                  </a:extLst>
                </a:gridCol>
                <a:gridCol w="1318207">
                  <a:extLst>
                    <a:ext uri="{9D8B030D-6E8A-4147-A177-3AD203B41FA5}">
                      <a16:colId xmlns:a16="http://schemas.microsoft.com/office/drawing/2014/main" val="112440458"/>
                    </a:ext>
                  </a:extLst>
                </a:gridCol>
                <a:gridCol w="1476391">
                  <a:extLst>
                    <a:ext uri="{9D8B030D-6E8A-4147-A177-3AD203B41FA5}">
                      <a16:colId xmlns:a16="http://schemas.microsoft.com/office/drawing/2014/main" val="2597653862"/>
                    </a:ext>
                  </a:extLst>
                </a:gridCol>
              </a:tblGrid>
              <a:tr h="487680">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600" b="1" i="0" dirty="0">
                          <a:solidFill>
                            <a:schemeClr val="bg1"/>
                          </a:solidFill>
                          <a:latin typeface="Arial Narrow" panose="020B0606020202030204" pitchFamily="34" charset="0"/>
                          <a:cs typeface="Arial" panose="020B0604020202020204" pitchFamily="34" charset="0"/>
                        </a:rPr>
                        <a:t>AESI, n (%)</a:t>
                      </a:r>
                      <a:endParaRPr lang="en-US" sz="1600" b="1" i="0" baseline="30000" dirty="0">
                        <a:solidFill>
                          <a:schemeClr val="bg1"/>
                        </a:solidFill>
                        <a:latin typeface="Arial Narrow" panose="020B0606020202030204" pitchFamily="34" charset="0"/>
                        <a:cs typeface="Arial" panose="020B0604020202020204" pitchFamily="34" charset="0"/>
                      </a:endParaRPr>
                    </a:p>
                  </a:txBody>
                  <a:tcPr marL="121920" marR="121920" marT="0" marB="0" anchor="ctr">
                    <a:lnB w="38100" cmpd="sng">
                      <a:noFill/>
                    </a:lnB>
                    <a:solidFill>
                      <a:srgbClr val="3D9DA0"/>
                    </a:solidFill>
                  </a:tcPr>
                </a:tc>
                <a:tc>
                  <a:txBody>
                    <a:bodyPr/>
                    <a:lstStyle/>
                    <a:p>
                      <a:pPr algn="ctr"/>
                      <a:r>
                        <a:rPr lang="en-US" sz="1600">
                          <a:latin typeface="Arial Narrow" panose="020B0606020202030204" pitchFamily="34" charset="0"/>
                        </a:rPr>
                        <a:t>Dato-DXd</a:t>
                      </a:r>
                    </a:p>
                    <a:p>
                      <a:pPr algn="ctr"/>
                      <a:r>
                        <a:rPr lang="en-US" sz="1600">
                          <a:latin typeface="Arial Narrow" panose="020B0606020202030204" pitchFamily="34" charset="0"/>
                        </a:rPr>
                        <a:t>N=297</a:t>
                      </a:r>
                    </a:p>
                  </a:txBody>
                  <a:tcPr marL="121920" marR="121920" marT="0" marB="0" anchor="b">
                    <a:lnB w="38100" cmpd="sng">
                      <a:noFill/>
                    </a:lnB>
                    <a:solidFill>
                      <a:schemeClr val="bg2"/>
                    </a:solidFill>
                  </a:tcPr>
                </a:tc>
                <a:tc>
                  <a:txBody>
                    <a:bodyPr/>
                    <a:lstStyle/>
                    <a:p>
                      <a:pPr algn="ctr"/>
                      <a:r>
                        <a:rPr lang="en-US" sz="1600">
                          <a:latin typeface="Arial Narrow" panose="020B0606020202030204" pitchFamily="34" charset="0"/>
                        </a:rPr>
                        <a:t>Docetaxel</a:t>
                      </a:r>
                    </a:p>
                    <a:p>
                      <a:pPr algn="ctr"/>
                      <a:r>
                        <a:rPr lang="en-US" sz="1600">
                          <a:latin typeface="Arial Narrow" panose="020B0606020202030204" pitchFamily="34" charset="0"/>
                        </a:rPr>
                        <a:t>N=290</a:t>
                      </a:r>
                    </a:p>
                  </a:txBody>
                  <a:tcPr marL="121920" marR="121920" marT="0" marB="0" anchor="b">
                    <a:lnB w="38100" cmpd="sng">
                      <a:noFill/>
                    </a:lnB>
                    <a:solidFill>
                      <a:srgbClr val="97A0C6"/>
                    </a:solidFill>
                  </a:tcPr>
                </a:tc>
                <a:extLst>
                  <a:ext uri="{0D108BD9-81ED-4DB2-BD59-A6C34878D82A}">
                    <a16:rowId xmlns:a16="http://schemas.microsoft.com/office/drawing/2014/main" val="1325949493"/>
                  </a:ext>
                </a:extLst>
              </a:tr>
              <a:tr h="404808">
                <a:tc>
                  <a:txBody>
                    <a:bodyPr/>
                    <a:lstStyle/>
                    <a:p>
                      <a:r>
                        <a:rPr lang="en-US" sz="1600" b="1" dirty="0">
                          <a:latin typeface="Arial Narrow" panose="020B0606020202030204" pitchFamily="34" charset="0"/>
                        </a:rPr>
                        <a:t>Stomatitis/oral </a:t>
                      </a:r>
                      <a:r>
                        <a:rPr lang="en-US" sz="1600" b="1" dirty="0" err="1">
                          <a:latin typeface="Arial Narrow" panose="020B0606020202030204" pitchFamily="34" charset="0"/>
                        </a:rPr>
                        <a:t>mucositis</a:t>
                      </a:r>
                      <a:r>
                        <a:rPr lang="en-US" sz="1600" b="1" baseline="30000" dirty="0" err="1">
                          <a:latin typeface="Arial Narrow" panose="020B0606020202030204" pitchFamily="34" charset="0"/>
                        </a:rPr>
                        <a:t>a</a:t>
                      </a:r>
                      <a:endParaRPr lang="en-US" sz="1600" b="1" baseline="30000" dirty="0">
                        <a:latin typeface="Arial Narrow" panose="020B0606020202030204" pitchFamily="34" charset="0"/>
                      </a:endParaRP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600" b="0">
                        <a:latin typeface="Arial Narrow" panose="020B0606020202030204" pitchFamily="34" charset="0"/>
                      </a:endParaRP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600" b="0">
                        <a:latin typeface="Arial Narrow" panose="020B0606020202030204" pitchFamily="34" charset="0"/>
                      </a:endParaRP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631992101"/>
                  </a:ext>
                </a:extLst>
              </a:tr>
              <a:tr h="369289">
                <a:tc>
                  <a:txBody>
                    <a:bodyPr/>
                    <a:lstStyle/>
                    <a:p>
                      <a:pPr marL="182880" marR="0" algn="l" rtl="0">
                        <a:lnSpc>
                          <a:spcPct val="100000"/>
                        </a:lnSpc>
                        <a:spcBef>
                          <a:spcPts val="0"/>
                        </a:spcBef>
                        <a:spcAft>
                          <a:spcPts val="0"/>
                        </a:spcAft>
                        <a:buClr>
                          <a:srgbClr val="000000"/>
                        </a:buClr>
                        <a:buFont typeface="Arial"/>
                      </a:pPr>
                      <a:r>
                        <a:rPr lang="en-US" sz="1600" b="0" i="0" u="none" strike="noStrike" cap="none" dirty="0">
                          <a:solidFill>
                            <a:schemeClr val="dk1"/>
                          </a:solidFill>
                          <a:latin typeface="Arial Narrow" panose="020B0606020202030204" pitchFamily="34" charset="0"/>
                          <a:ea typeface="+mn-ea"/>
                          <a:cs typeface="+mn-cs"/>
                          <a:sym typeface="Arial"/>
                        </a:rPr>
                        <a:t>All grades </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chemeClr val="tx1"/>
                          </a:solidFill>
                          <a:effectLst/>
                          <a:uLnTx/>
                          <a:uFillTx/>
                          <a:latin typeface="Arial Narrow" panose="020B0606020202030204" pitchFamily="34" charset="0"/>
                          <a:ea typeface="+mn-ea"/>
                          <a:cs typeface="Arial" panose="020B0604020202020204" pitchFamily="34" charset="0"/>
                        </a:rPr>
                        <a:t>160 (54)</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chemeClr val="tx1"/>
                          </a:solidFill>
                          <a:effectLst/>
                          <a:uLnTx/>
                          <a:uFillTx/>
                          <a:latin typeface="Arial Narrow" panose="020B0606020202030204" pitchFamily="34" charset="0"/>
                          <a:ea typeface="+mn-ea"/>
                          <a:cs typeface="Arial" panose="020B0604020202020204" pitchFamily="34" charset="0"/>
                        </a:rPr>
                        <a:t>59 (20)</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1852315"/>
                  </a:ext>
                </a:extLst>
              </a:tr>
              <a:tr h="376487">
                <a:tc>
                  <a:txBody>
                    <a:bodyPr/>
                    <a:lstStyle/>
                    <a:p>
                      <a:pPr marL="182880"/>
                      <a:r>
                        <a:rPr lang="en-US" sz="1600" b="0" dirty="0">
                          <a:latin typeface="Arial Narrow" panose="020B0606020202030204" pitchFamily="34" charset="0"/>
                        </a:rPr>
                        <a:t>Grade ≥3</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chemeClr val="tx1"/>
                          </a:solidFill>
                          <a:effectLst/>
                          <a:uLnTx/>
                          <a:uFillTx/>
                          <a:latin typeface="Arial Narrow" panose="020B0606020202030204" pitchFamily="34" charset="0"/>
                          <a:ea typeface="+mn-ea"/>
                          <a:cs typeface="Arial" panose="020B0604020202020204" pitchFamily="34" charset="0"/>
                        </a:rPr>
                        <a:t>19 (6)</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chemeClr val="tx1"/>
                          </a:solidFill>
                          <a:effectLst/>
                          <a:uLnTx/>
                          <a:uFillTx/>
                          <a:latin typeface="Arial Narrow" panose="020B0606020202030204" pitchFamily="34" charset="0"/>
                          <a:ea typeface="+mn-ea"/>
                          <a:cs typeface="Arial" panose="020B0604020202020204" pitchFamily="34" charset="0"/>
                        </a:rPr>
                        <a:t>4 (1)</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1162642"/>
                  </a:ext>
                </a:extLst>
              </a:tr>
              <a:tr h="3764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latin typeface="Arial Narrow" panose="020B0606020202030204" pitchFamily="34" charset="0"/>
                        </a:rPr>
                        <a:t>Ocular </a:t>
                      </a:r>
                      <a:r>
                        <a:rPr lang="en-US" sz="1600" b="1" dirty="0" err="1">
                          <a:latin typeface="Arial Narrow" panose="020B0606020202030204" pitchFamily="34" charset="0"/>
                        </a:rPr>
                        <a:t>events</a:t>
                      </a:r>
                      <a:r>
                        <a:rPr lang="en-US" sz="1600" b="1" baseline="30000" dirty="0" err="1">
                          <a:latin typeface="Arial Narrow" panose="020B0606020202030204" pitchFamily="34" charset="0"/>
                        </a:rPr>
                        <a:t>b</a:t>
                      </a:r>
                      <a:endParaRPr lang="en-US" sz="1600" b="1" baseline="30000" dirty="0">
                        <a:latin typeface="Arial Narrow" panose="020B0606020202030204" pitchFamily="34" charset="0"/>
                      </a:endParaRP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600" b="0">
                        <a:latin typeface="Arial Narrow" panose="020B0606020202030204" pitchFamily="34" charset="0"/>
                      </a:endParaRP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600" b="0">
                        <a:highlight>
                          <a:srgbClr val="FFFF00"/>
                        </a:highlight>
                        <a:latin typeface="Arial Narrow" panose="020B0606020202030204" pitchFamily="34" charset="0"/>
                      </a:endParaRP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79903958"/>
                  </a:ext>
                </a:extLst>
              </a:tr>
              <a:tr h="376487">
                <a:tc>
                  <a:txBody>
                    <a:bodyPr/>
                    <a:lstStyle/>
                    <a:p>
                      <a:pPr marL="182880" marR="0" algn="l" rtl="0">
                        <a:lnSpc>
                          <a:spcPct val="100000"/>
                        </a:lnSpc>
                        <a:spcBef>
                          <a:spcPts val="0"/>
                        </a:spcBef>
                        <a:spcAft>
                          <a:spcPts val="0"/>
                        </a:spcAft>
                        <a:buClr>
                          <a:srgbClr val="000000"/>
                        </a:buClr>
                        <a:buFont typeface="Arial"/>
                      </a:pPr>
                      <a:r>
                        <a:rPr lang="en-US" sz="1600" b="0" i="0" u="none" strike="noStrike" cap="none" dirty="0">
                          <a:solidFill>
                            <a:schemeClr val="dk1"/>
                          </a:solidFill>
                          <a:latin typeface="Arial Narrow" panose="020B0606020202030204" pitchFamily="34" charset="0"/>
                          <a:ea typeface="+mn-ea"/>
                          <a:cs typeface="+mn-cs"/>
                          <a:sym typeface="Arial"/>
                        </a:rPr>
                        <a:t>All grades </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kern="1200" cap="none" noProof="0">
                          <a:solidFill>
                            <a:schemeClr val="tx1"/>
                          </a:solidFill>
                          <a:latin typeface="Arial Narrow" panose="020B0606020202030204" pitchFamily="34" charset="0"/>
                          <a:ea typeface="+mn-ea"/>
                          <a:cs typeface="Arial" panose="020B0604020202020204" pitchFamily="34" charset="0"/>
                          <a:sym typeface="Arial"/>
                        </a:rPr>
                        <a:t>57 (19)</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cap="none">
                          <a:solidFill>
                            <a:schemeClr val="dk1"/>
                          </a:solidFill>
                          <a:latin typeface="Arial Narrow" panose="020B0606020202030204" pitchFamily="34" charset="0"/>
                          <a:ea typeface="+mn-ea"/>
                          <a:cs typeface="+mn-cs"/>
                          <a:sym typeface="Arial"/>
                        </a:rPr>
                        <a:t>27 (9)</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7284909"/>
                  </a:ext>
                </a:extLst>
              </a:tr>
              <a:tr h="376487">
                <a:tc>
                  <a:txBody>
                    <a:bodyPr/>
                    <a:lstStyle/>
                    <a:p>
                      <a:pPr marL="182880"/>
                      <a:r>
                        <a:rPr lang="en-US" sz="1600" b="0" dirty="0">
                          <a:latin typeface="Arial Narrow" panose="020B0606020202030204" pitchFamily="34" charset="0"/>
                        </a:rPr>
                        <a:t>Grade ≥3</a:t>
                      </a:r>
                      <a:endParaRPr lang="en-US" sz="1600" b="0" baseline="30000" dirty="0">
                        <a:latin typeface="Arial Narrow" panose="020B0606020202030204" pitchFamily="34" charset="0"/>
                      </a:endParaRP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kern="1200" cap="none" noProof="0">
                          <a:solidFill>
                            <a:schemeClr val="tx1"/>
                          </a:solidFill>
                          <a:latin typeface="Arial Narrow" panose="020B0606020202030204" pitchFamily="34" charset="0"/>
                          <a:ea typeface="+mn-ea"/>
                          <a:cs typeface="Arial" panose="020B0604020202020204" pitchFamily="34" charset="0"/>
                          <a:sym typeface="Arial"/>
                        </a:rPr>
                        <a:t>5 (2)</a:t>
                      </a:r>
                      <a:r>
                        <a:rPr lang="en-US" sz="1600" b="0" i="0" u="none" strike="noStrike" kern="1200" cap="none" baseline="30000" noProof="0">
                          <a:solidFill>
                            <a:schemeClr val="tx1"/>
                          </a:solidFill>
                          <a:latin typeface="Arial Narrow" panose="020B0606020202030204" pitchFamily="34" charset="0"/>
                          <a:ea typeface="+mn-ea"/>
                          <a:cs typeface="Arial" panose="020B0604020202020204" pitchFamily="34" charset="0"/>
                          <a:sym typeface="Arial"/>
                        </a:rPr>
                        <a:t>c</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latin typeface="Arial Narrow" panose="020B0606020202030204" pitchFamily="34" charset="0"/>
                        </a:rPr>
                        <a:t>0</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0163122"/>
                  </a:ext>
                </a:extLst>
              </a:tr>
              <a:tr h="3764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latin typeface="Arial Narrow" panose="020B0606020202030204" pitchFamily="34" charset="0"/>
                        </a:rPr>
                        <a:t>Adjudicated drug-related </a:t>
                      </a:r>
                      <a:r>
                        <a:rPr lang="en-US" sz="1600" b="1" dirty="0" err="1">
                          <a:latin typeface="Arial Narrow" panose="020B0606020202030204" pitchFamily="34" charset="0"/>
                        </a:rPr>
                        <a:t>ILD</a:t>
                      </a:r>
                      <a:r>
                        <a:rPr lang="en-US" sz="1600" b="1" baseline="30000" dirty="0" err="1">
                          <a:latin typeface="Arial Narrow" panose="020B0606020202030204" pitchFamily="34" charset="0"/>
                        </a:rPr>
                        <a:t>d</a:t>
                      </a:r>
                      <a:endParaRPr lang="en-US" sz="1600" b="1" baseline="30000" dirty="0">
                        <a:latin typeface="Arial Narrow" panose="020B0606020202030204" pitchFamily="34" charset="0"/>
                      </a:endParaRP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600" b="0">
                        <a:latin typeface="Arial Narrow" panose="020B0606020202030204" pitchFamily="34" charset="0"/>
                      </a:endParaRP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600" b="0">
                        <a:latin typeface="Arial Narrow" panose="020B0606020202030204" pitchFamily="34" charset="0"/>
                      </a:endParaRP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919540035"/>
                  </a:ext>
                </a:extLst>
              </a:tr>
              <a:tr h="376487">
                <a:tc>
                  <a:txBody>
                    <a:bodyPr/>
                    <a:lstStyle/>
                    <a:p>
                      <a:pPr marL="182880" marR="0" algn="l" rtl="0">
                        <a:lnSpc>
                          <a:spcPct val="100000"/>
                        </a:lnSpc>
                        <a:spcBef>
                          <a:spcPts val="0"/>
                        </a:spcBef>
                        <a:spcAft>
                          <a:spcPts val="0"/>
                        </a:spcAft>
                        <a:buClr>
                          <a:srgbClr val="000000"/>
                        </a:buClr>
                        <a:buFont typeface="Arial"/>
                      </a:pPr>
                      <a:r>
                        <a:rPr lang="en-US" sz="1600" b="0" i="0" u="none" strike="noStrike" cap="none" dirty="0">
                          <a:solidFill>
                            <a:schemeClr val="dk1"/>
                          </a:solidFill>
                          <a:latin typeface="Arial Narrow" panose="020B0606020202030204" pitchFamily="34" charset="0"/>
                          <a:ea typeface="+mn-ea"/>
                          <a:cs typeface="+mn-cs"/>
                          <a:sym typeface="Arial"/>
                        </a:rPr>
                        <a:t>All grades </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chemeClr val="tx1"/>
                          </a:solidFill>
                          <a:effectLst/>
                          <a:uLnTx/>
                          <a:uFillTx/>
                          <a:latin typeface="Arial Narrow" panose="020B0606020202030204" pitchFamily="34" charset="0"/>
                          <a:ea typeface="+mn-ea"/>
                          <a:cs typeface="Arial" panose="020B0604020202020204" pitchFamily="34" charset="0"/>
                        </a:rPr>
                        <a:t>25 (8)</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chemeClr val="tx1"/>
                          </a:solidFill>
                          <a:effectLst/>
                          <a:uLnTx/>
                          <a:uFillTx/>
                          <a:latin typeface="Arial Narrow" panose="020B0606020202030204" pitchFamily="34" charset="0"/>
                          <a:ea typeface="+mn-ea"/>
                          <a:cs typeface="Arial" panose="020B0604020202020204" pitchFamily="34" charset="0"/>
                        </a:rPr>
                        <a:t>12 (4)</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6479451"/>
                  </a:ext>
                </a:extLst>
              </a:tr>
              <a:tr h="376487">
                <a:tc>
                  <a:txBody>
                    <a:bodyPr/>
                    <a:lstStyle/>
                    <a:p>
                      <a:pPr marL="182880">
                        <a:spcBef>
                          <a:spcPts val="0"/>
                        </a:spcBef>
                      </a:pPr>
                      <a:r>
                        <a:rPr lang="en-US" sz="1600" b="0" dirty="0">
                          <a:latin typeface="Arial Narrow" panose="020B0606020202030204" pitchFamily="34" charset="0"/>
                        </a:rPr>
                        <a:t>Grade ≥3</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chemeClr val="tx1"/>
                          </a:solidFill>
                          <a:effectLst/>
                          <a:uLnTx/>
                          <a:uFillTx/>
                          <a:latin typeface="Arial Narrow" panose="020B0606020202030204" pitchFamily="34" charset="0"/>
                          <a:ea typeface="+mn-ea"/>
                          <a:cs typeface="Arial" panose="020B0604020202020204" pitchFamily="34" charset="0"/>
                        </a:rPr>
                        <a:t>10 (3)</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chemeClr val="tx1"/>
                          </a:solidFill>
                          <a:effectLst/>
                          <a:uLnTx/>
                          <a:uFillTx/>
                          <a:latin typeface="Arial Narrow" panose="020B0606020202030204" pitchFamily="34" charset="0"/>
                          <a:ea typeface="+mn-ea"/>
                          <a:cs typeface="Arial" panose="020B0604020202020204" pitchFamily="34" charset="0"/>
                        </a:rPr>
                        <a:t>4 (1)</a:t>
                      </a:r>
                    </a:p>
                  </a:txBody>
                  <a:tcPr marL="121920" marR="12192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3305926"/>
                  </a:ext>
                </a:extLst>
              </a:tr>
              <a:tr h="376487">
                <a:tc>
                  <a:txBody>
                    <a:bodyPr/>
                    <a:lstStyle/>
                    <a:p>
                      <a:pPr marL="457200">
                        <a:spcBef>
                          <a:spcPts val="0"/>
                        </a:spcBef>
                      </a:pPr>
                      <a:r>
                        <a:rPr lang="en-US" sz="1600" b="0" dirty="0">
                          <a:latin typeface="Arial Narrow" panose="020B0606020202030204" pitchFamily="34" charset="0"/>
                        </a:rPr>
                        <a:t>Grade 5</a:t>
                      </a:r>
                    </a:p>
                  </a:txBody>
                  <a:tcPr marL="121920" marR="121920" marT="0" marB="0" anchor="ctr">
                    <a:lnL w="12700" cmpd="sng">
                      <a:noFill/>
                    </a:lnL>
                    <a:lnR w="12700" cmpd="sng">
                      <a:noFill/>
                    </a:lnR>
                    <a:lnT w="381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a:ln>
                            <a:noFill/>
                          </a:ln>
                          <a:solidFill>
                            <a:schemeClr val="tx1"/>
                          </a:solidFill>
                          <a:effectLst/>
                          <a:uLnTx/>
                          <a:uFillTx/>
                          <a:latin typeface="Arial Narrow" panose="020B0606020202030204" pitchFamily="34" charset="0"/>
                          <a:ea typeface="+mn-ea"/>
                          <a:cs typeface="Arial" panose="020B0604020202020204" pitchFamily="34" charset="0"/>
                        </a:rPr>
                        <a:t>7 (2)</a:t>
                      </a:r>
                    </a:p>
                  </a:txBody>
                  <a:tcPr marL="121920" marR="121920" marT="0" marB="0" anchor="ctr">
                    <a:lnL w="12700" cmpd="sng">
                      <a:noFill/>
                    </a:lnL>
                    <a:lnR w="12700" cmpd="sng">
                      <a:noFill/>
                    </a:lnR>
                    <a:lnT w="381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chemeClr val="tx1"/>
                          </a:solidFill>
                          <a:effectLst/>
                          <a:uLnTx/>
                          <a:uFillTx/>
                          <a:latin typeface="Arial Narrow" panose="020B0606020202030204" pitchFamily="34" charset="0"/>
                          <a:ea typeface="+mn-ea"/>
                          <a:cs typeface="Arial" panose="020B0604020202020204" pitchFamily="34" charset="0"/>
                        </a:rPr>
                        <a:t>1 (0.3)</a:t>
                      </a:r>
                    </a:p>
                  </a:txBody>
                  <a:tcPr marL="121920" marR="121920" marT="0" marB="0" anchor="ctr">
                    <a:lnL w="12700" cmpd="sng">
                      <a:noFill/>
                    </a:lnL>
                    <a:lnR w="12700" cmpd="sng">
                      <a:noFill/>
                    </a:lnR>
                    <a:lnT w="381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0938496"/>
                  </a:ext>
                </a:extLst>
              </a:tr>
            </a:tbl>
          </a:graphicData>
        </a:graphic>
      </p:graphicFrame>
      <p:sp>
        <p:nvSpPr>
          <p:cNvPr id="9" name="TextBox 8">
            <a:extLst>
              <a:ext uri="{FF2B5EF4-FFF2-40B4-BE49-F238E27FC236}">
                <a16:creationId xmlns:a16="http://schemas.microsoft.com/office/drawing/2014/main" id="{566A4126-C1D9-D0D8-8213-CB4D1CB8E0FE}"/>
              </a:ext>
            </a:extLst>
          </p:cNvPr>
          <p:cNvSpPr txBox="1"/>
          <p:nvPr/>
        </p:nvSpPr>
        <p:spPr>
          <a:xfrm>
            <a:off x="6726979" y="841438"/>
            <a:ext cx="5169029" cy="4340484"/>
          </a:xfrm>
          <a:prstGeom prst="rect">
            <a:avLst/>
          </a:prstGeom>
          <a:noFill/>
        </p:spPr>
        <p:txBody>
          <a:bodyPr wrap="square">
            <a:spAutoFit/>
          </a:bodyPr>
          <a:lstStyle/>
          <a:p>
            <a:pPr marL="230394" marR="0" lvl="0" indent="-230394" algn="l" defTabSz="1219170" rtl="0" eaLnBrk="1" fontAlgn="auto" latinLnBrk="0" hangingPunct="1">
              <a:lnSpc>
                <a:spcPct val="100000"/>
              </a:lnSpc>
              <a:spcBef>
                <a:spcPts val="400"/>
              </a:spcBef>
              <a:spcAft>
                <a:spcPts val="400"/>
              </a:spcAft>
              <a:buClr>
                <a:srgbClr val="026C72"/>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Stomatitis/oral mucositis associated with Dato-DXd resulted in a low rate of discontinuation (0.7%)</a:t>
            </a:r>
          </a:p>
          <a:p>
            <a:pPr marL="230394" marR="0" lvl="0" indent="-230394" algn="l" defTabSz="1219170" rtl="0" eaLnBrk="1" fontAlgn="auto" latinLnBrk="0" hangingPunct="1">
              <a:lnSpc>
                <a:spcPct val="100000"/>
              </a:lnSpc>
              <a:spcBef>
                <a:spcPts val="400"/>
              </a:spcBef>
              <a:spcAft>
                <a:spcPts val="400"/>
              </a:spcAft>
              <a:buClr>
                <a:srgbClr val="026C72"/>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Dry eye was the most common ocular event seen with Dato-</a:t>
            </a:r>
            <a:r>
              <a:rPr kumimoji="0" lang="en-US" sz="18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DXd</a:t>
            </a:r>
            <a:r>
              <a:rPr kumimoji="0" lang="en-US" sz="18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 (6.1%; primarily grade ≤2), followed by increased lacrimation (5.4%)</a:t>
            </a:r>
          </a:p>
          <a:p>
            <a:pPr marL="230394" marR="0" lvl="0" indent="-230394" algn="l" defTabSz="1219170" rtl="0" eaLnBrk="1" fontAlgn="auto" latinLnBrk="0" hangingPunct="1">
              <a:lnSpc>
                <a:spcPct val="100000"/>
              </a:lnSpc>
              <a:spcBef>
                <a:spcPts val="400"/>
              </a:spcBef>
              <a:spcAft>
                <a:spcPts val="400"/>
              </a:spcAft>
              <a:buClr>
                <a:srgbClr val="026C72"/>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Seven adjudicated drug-related grade 5 ILD events</a:t>
            </a:r>
          </a:p>
          <a:p>
            <a:pPr marL="609585" marR="0" lvl="0" indent="-230394" algn="l" defTabSz="1219170" rtl="0" eaLnBrk="1" fontAlgn="auto" latinLnBrk="0" hangingPunct="1">
              <a:lnSpc>
                <a:spcPct val="100000"/>
              </a:lnSpc>
              <a:spcBef>
                <a:spcPts val="400"/>
              </a:spcBef>
              <a:spcAft>
                <a:spcPts val="400"/>
              </a:spcAft>
              <a:buClr>
                <a:srgbClr val="026C72"/>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Primary cause of death in 4 out of 7 was attributed to disease progression by investigator</a:t>
            </a:r>
          </a:p>
          <a:p>
            <a:pPr marL="609585" marR="0" lvl="5" indent="-230394" algn="l" defTabSz="1219170" rtl="0" eaLnBrk="1" fontAlgn="auto" latinLnBrk="0" hangingPunct="1">
              <a:lnSpc>
                <a:spcPct val="100000"/>
              </a:lnSpc>
              <a:spcBef>
                <a:spcPts val="400"/>
              </a:spcBef>
              <a:spcAft>
                <a:spcPts val="400"/>
              </a:spcAft>
              <a:buClr>
                <a:srgbClr val="026C72"/>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Non-squamous: 4 of 232 patients (1.7%); Squamous: 3 of 65 patients (4.6%)</a:t>
            </a:r>
            <a:r>
              <a:rPr kumimoji="0" lang="en-US" sz="1867" b="0" i="0" u="none" strike="noStrike" kern="0" cap="none" spc="0" normalizeH="0" baseline="30000" noProof="0" dirty="0">
                <a:ln>
                  <a:noFill/>
                </a:ln>
                <a:solidFill>
                  <a:srgbClr val="000000"/>
                </a:solidFill>
                <a:effectLst/>
                <a:uLnTx/>
                <a:uFillTx/>
                <a:latin typeface="Arial Narrow" panose="020B0606020202030204" pitchFamily="34" charset="0"/>
                <a:ea typeface="MS PGothic" charset="0"/>
                <a:cs typeface="Arial"/>
                <a:sym typeface="Arial"/>
              </a:rPr>
              <a:t>e</a:t>
            </a:r>
          </a:p>
          <a:p>
            <a:pPr marL="230394" marR="0" lvl="0" indent="-230394" algn="l" defTabSz="1219170" rtl="0" eaLnBrk="1" fontAlgn="auto" latinLnBrk="0" hangingPunct="1">
              <a:lnSpc>
                <a:spcPct val="100000"/>
              </a:lnSpc>
              <a:spcBef>
                <a:spcPts val="400"/>
              </a:spcBef>
              <a:spcAft>
                <a:spcPts val="400"/>
              </a:spcAft>
              <a:buClr>
                <a:srgbClr val="026C72"/>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rPr>
              <a:t>IRRs were observed in 8% of patients in each arm, all were grade ≤2 with the exception of 1 grade 3 event with Dato-</a:t>
            </a:r>
            <a:r>
              <a:rPr kumimoji="0" lang="en-US" sz="1867" b="0" i="0" u="none" strike="noStrike" kern="0" cap="none" spc="0" normalizeH="0" baseline="0" noProof="0" dirty="0" err="1">
                <a:ln>
                  <a:noFill/>
                </a:ln>
                <a:solidFill>
                  <a:srgbClr val="000000"/>
                </a:solidFill>
                <a:effectLst/>
                <a:uLnTx/>
                <a:uFillTx/>
                <a:latin typeface="Arial Narrow" panose="020B0606020202030204" pitchFamily="34" charset="0"/>
                <a:ea typeface="MS PGothic" charset="0"/>
                <a:cs typeface="Arial"/>
                <a:sym typeface="Arial"/>
              </a:rPr>
              <a:t>DXd</a:t>
            </a:r>
            <a:endParaRPr kumimoji="0" lang="en-US" sz="1867" b="0" i="0" u="none" strike="noStrike" kern="0" cap="none" spc="0" normalizeH="0" baseline="0" noProof="0" dirty="0">
              <a:ln>
                <a:noFill/>
              </a:ln>
              <a:solidFill>
                <a:srgbClr val="000000"/>
              </a:solidFill>
              <a:effectLst/>
              <a:uLnTx/>
              <a:uFillTx/>
              <a:latin typeface="Arial Narrow" panose="020B0606020202030204" pitchFamily="34" charset="0"/>
              <a:ea typeface="MS PGothic" charset="0"/>
              <a:cs typeface="Arial"/>
              <a:sym typeface="Arial"/>
            </a:endParaRPr>
          </a:p>
        </p:txBody>
      </p:sp>
      <p:sp>
        <p:nvSpPr>
          <p:cNvPr id="3" name="Rectangle 2">
            <a:extLst>
              <a:ext uri="{FF2B5EF4-FFF2-40B4-BE49-F238E27FC236}">
                <a16:creationId xmlns:a16="http://schemas.microsoft.com/office/drawing/2014/main" id="{22DCACE6-2201-7080-3C63-EC03B79F590C}"/>
              </a:ext>
            </a:extLst>
          </p:cNvPr>
          <p:cNvSpPr/>
          <p:nvPr/>
        </p:nvSpPr>
        <p:spPr>
          <a:xfrm>
            <a:off x="5663952" y="6360682"/>
            <a:ext cx="6228087" cy="235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32334894-5BEB-AB67-7A0F-C2D23CE91348}"/>
              </a:ext>
            </a:extLst>
          </p:cNvPr>
          <p:cNvSpPr txBox="1"/>
          <p:nvPr/>
        </p:nvSpPr>
        <p:spPr>
          <a:xfrm>
            <a:off x="10848528" y="6507237"/>
            <a:ext cx="374441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Abstract LBA12.</a:t>
            </a:r>
          </a:p>
        </p:txBody>
      </p:sp>
    </p:spTree>
    <p:extLst>
      <p:ext uri="{BB962C8B-B14F-4D97-AF65-F5344CB8AC3E}">
        <p14:creationId xmlns:p14="http://schemas.microsoft.com/office/powerpoint/2010/main" val="32860742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B0F19301-12DE-8F57-996B-0BA93C3C86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0636" y="512676"/>
            <a:ext cx="10410727" cy="5832648"/>
          </a:xfrm>
        </p:spPr>
      </p:pic>
    </p:spTree>
    <p:extLst>
      <p:ext uri="{BB962C8B-B14F-4D97-AF65-F5344CB8AC3E}">
        <p14:creationId xmlns:p14="http://schemas.microsoft.com/office/powerpoint/2010/main" val="1328608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A598E-4CBA-968F-55FA-814FCAEA63E4}"/>
              </a:ext>
            </a:extLst>
          </p:cNvPr>
          <p:cNvSpPr>
            <a:spLocks noGrp="1"/>
          </p:cNvSpPr>
          <p:nvPr>
            <p:ph type="title"/>
          </p:nvPr>
        </p:nvSpPr>
        <p:spPr>
          <a:xfrm>
            <a:off x="912286" y="227013"/>
            <a:ext cx="10296281" cy="1143000"/>
          </a:xfrm>
        </p:spPr>
        <p:txBody>
          <a:bodyPr/>
          <a:lstStyle/>
          <a:p>
            <a:pPr algn="l"/>
            <a:r>
              <a:rPr lang="en-US" dirty="0"/>
              <a:t>TROPION-Lung04 Design: A Phase </a:t>
            </a:r>
            <a:r>
              <a:rPr lang="en-US" dirty="0" err="1"/>
              <a:t>Ib</a:t>
            </a:r>
            <a:r>
              <a:rPr lang="en-US" dirty="0"/>
              <a:t>, Multicenter, </a:t>
            </a:r>
            <a:br>
              <a:rPr lang="en-US" dirty="0"/>
            </a:br>
            <a:r>
              <a:rPr lang="en-US" dirty="0"/>
              <a:t>Open-Label, Dose Escalation/Confirmation and Expansion Study</a:t>
            </a:r>
          </a:p>
        </p:txBody>
      </p:sp>
      <p:pic>
        <p:nvPicPr>
          <p:cNvPr id="5" name="Content Placeholder 4" descr="A screenshot of a medical chart&#10;&#10;Description automatically generated">
            <a:extLst>
              <a:ext uri="{FF2B5EF4-FFF2-40B4-BE49-F238E27FC236}">
                <a16:creationId xmlns:a16="http://schemas.microsoft.com/office/drawing/2014/main" id="{89961FFB-0960-CB89-99F1-721850ABBA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7" r="2406" b="2383"/>
          <a:stretch/>
        </p:blipFill>
        <p:spPr>
          <a:xfrm>
            <a:off x="439140" y="1556792"/>
            <a:ext cx="11305257" cy="4219227"/>
          </a:xfrm>
        </p:spPr>
      </p:pic>
      <p:sp>
        <p:nvSpPr>
          <p:cNvPr id="6" name="TextBox 5">
            <a:extLst>
              <a:ext uri="{FF2B5EF4-FFF2-40B4-BE49-F238E27FC236}">
                <a16:creationId xmlns:a16="http://schemas.microsoft.com/office/drawing/2014/main" id="{CCCCD299-CD1E-E01D-A1A0-1965041F5FCD}"/>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Papadopoulos KP et al. WCLC 2023;Abstract OA05.06.</a:t>
            </a:r>
          </a:p>
        </p:txBody>
      </p:sp>
    </p:spTree>
    <p:extLst>
      <p:ext uri="{BB962C8B-B14F-4D97-AF65-F5344CB8AC3E}">
        <p14:creationId xmlns:p14="http://schemas.microsoft.com/office/powerpoint/2010/main" val="2560146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CD2FB-AF90-8186-3C6D-169E3745EE95}"/>
              </a:ext>
            </a:extLst>
          </p:cNvPr>
          <p:cNvSpPr>
            <a:spLocks noGrp="1"/>
          </p:cNvSpPr>
          <p:nvPr>
            <p:ph type="title"/>
          </p:nvPr>
        </p:nvSpPr>
        <p:spPr>
          <a:xfrm>
            <a:off x="912286" y="21215"/>
            <a:ext cx="10358967" cy="1143000"/>
          </a:xfrm>
        </p:spPr>
        <p:txBody>
          <a:bodyPr/>
          <a:lstStyle/>
          <a:p>
            <a:r>
              <a:rPr lang="en-US" dirty="0"/>
              <a:t>TROPION-Lung04: TEAEs in ≥15% of Patients</a:t>
            </a:r>
          </a:p>
        </p:txBody>
      </p:sp>
      <p:pic>
        <p:nvPicPr>
          <p:cNvPr id="5" name="Content Placeholder 4" descr="A graph of a patient&#10;&#10;Description automatically generated">
            <a:extLst>
              <a:ext uri="{FF2B5EF4-FFF2-40B4-BE49-F238E27FC236}">
                <a16:creationId xmlns:a16="http://schemas.microsoft.com/office/drawing/2014/main" id="{2B63F12E-EDC4-6510-7681-9D4A4AAE18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75" t="19438" r="2764"/>
          <a:stretch/>
        </p:blipFill>
        <p:spPr>
          <a:xfrm>
            <a:off x="544867" y="1005862"/>
            <a:ext cx="11102266" cy="4846277"/>
          </a:xfrm>
        </p:spPr>
      </p:pic>
      <p:sp>
        <p:nvSpPr>
          <p:cNvPr id="6" name="TextBox 5">
            <a:extLst>
              <a:ext uri="{FF2B5EF4-FFF2-40B4-BE49-F238E27FC236}">
                <a16:creationId xmlns:a16="http://schemas.microsoft.com/office/drawing/2014/main" id="{E014639F-F635-6BAC-0ADE-D0A557C633A6}"/>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Papadopoulos KP et al. WCLC 2023;Abstract OA05.06.</a:t>
            </a:r>
          </a:p>
        </p:txBody>
      </p:sp>
    </p:spTree>
    <p:extLst>
      <p:ext uri="{BB962C8B-B14F-4D97-AF65-F5344CB8AC3E}">
        <p14:creationId xmlns:p14="http://schemas.microsoft.com/office/powerpoint/2010/main" val="2011041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3818D-16CB-4AB6-F64B-E33D553B38FA}"/>
              </a:ext>
            </a:extLst>
          </p:cNvPr>
          <p:cNvSpPr>
            <a:spLocks noGrp="1"/>
          </p:cNvSpPr>
          <p:nvPr>
            <p:ph type="title"/>
          </p:nvPr>
        </p:nvSpPr>
        <p:spPr>
          <a:xfrm>
            <a:off x="912285" y="53752"/>
            <a:ext cx="10358967" cy="1143000"/>
          </a:xfrm>
        </p:spPr>
        <p:txBody>
          <a:bodyPr/>
          <a:lstStyle/>
          <a:p>
            <a:r>
              <a:rPr lang="en-US" dirty="0"/>
              <a:t>TROPION-Lung04: Antitumor Activity</a:t>
            </a:r>
          </a:p>
        </p:txBody>
      </p:sp>
      <p:pic>
        <p:nvPicPr>
          <p:cNvPr id="8" name="Content Placeholder 7" descr="A screenshot of a graph&#10;&#10;Description automatically generated">
            <a:extLst>
              <a:ext uri="{FF2B5EF4-FFF2-40B4-BE49-F238E27FC236}">
                <a16:creationId xmlns:a16="http://schemas.microsoft.com/office/drawing/2014/main" id="{2F0FF725-12AA-C52E-61F6-35EAB4440E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780" y="1196752"/>
            <a:ext cx="11464440" cy="4740811"/>
          </a:xfrm>
        </p:spPr>
      </p:pic>
      <p:sp>
        <p:nvSpPr>
          <p:cNvPr id="3" name="TextBox 2">
            <a:extLst>
              <a:ext uri="{FF2B5EF4-FFF2-40B4-BE49-F238E27FC236}">
                <a16:creationId xmlns:a16="http://schemas.microsoft.com/office/drawing/2014/main" id="{2207CC4B-B6DC-288E-D060-BD21CDA88513}"/>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Papadopoulos KP et al. WCLC 2023;Abstract OA05.06.</a:t>
            </a:r>
          </a:p>
        </p:txBody>
      </p:sp>
    </p:spTree>
    <p:extLst>
      <p:ext uri="{BB962C8B-B14F-4D97-AF65-F5344CB8AC3E}">
        <p14:creationId xmlns:p14="http://schemas.microsoft.com/office/powerpoint/2010/main" val="124360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883524" y="5157192"/>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4583"/>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1340768"/>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300"/>
              </a:spcBef>
              <a:spcAft>
                <a:spcPts val="600"/>
              </a:spcAft>
              <a:buNone/>
            </a:pPr>
            <a:r>
              <a:rPr lang="en-US" sz="2000" dirty="0">
                <a:solidFill>
                  <a:schemeClr val="tx1"/>
                </a:solidFill>
                <a:latin typeface="+mn-lt"/>
              </a:rPr>
              <a:t>	– </a:t>
            </a:r>
            <a:r>
              <a:rPr lang="en-US" sz="2000" dirty="0" err="1">
                <a:solidFill>
                  <a:schemeClr val="tx1"/>
                </a:solidFill>
                <a:latin typeface="+mn-lt"/>
              </a:rPr>
              <a:t>Datopotamab</a:t>
            </a:r>
            <a:r>
              <a:rPr lang="en-US" sz="2000" dirty="0">
                <a:solidFill>
                  <a:schemeClr val="tx1"/>
                </a:solidFill>
                <a:latin typeface="+mn-lt"/>
              </a:rPr>
              <a:t> Deruxtecan</a:t>
            </a:r>
          </a:p>
          <a:p>
            <a:pPr marL="98425" indent="0">
              <a:lnSpc>
                <a:spcPct val="100000"/>
              </a:lnSpc>
              <a:spcBef>
                <a:spcPts val="300"/>
              </a:spcBef>
              <a:spcAft>
                <a:spcPts val="600"/>
              </a:spcAft>
              <a:buNone/>
            </a:pPr>
            <a:r>
              <a:rPr lang="en-US" sz="2000" dirty="0">
                <a:solidFill>
                  <a:schemeClr val="bg1"/>
                </a:solidFill>
                <a:latin typeface="+mn-lt"/>
              </a:rPr>
              <a:t>	– Sacituzumab </a:t>
            </a:r>
            <a:r>
              <a:rPr lang="en-US" sz="2000" dirty="0" err="1">
                <a:solidFill>
                  <a:schemeClr val="bg1"/>
                </a:solidFill>
                <a:latin typeface="+mn-lt"/>
              </a:rPr>
              <a:t>Govitecan</a:t>
            </a:r>
            <a:r>
              <a:rPr lang="en-US" sz="2000" dirty="0">
                <a:solidFill>
                  <a:schemeClr val="bg1"/>
                </a:solidFill>
                <a:latin typeface="+mn-lt"/>
              </a:rPr>
              <a:t>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2765466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Data Sets </a:t>
            </a:r>
            <a:endParaRPr lang="en-US" sz="3200" dirty="0">
              <a:solidFill>
                <a:srgbClr val="0432FF"/>
              </a:solidFill>
            </a:endParaRPr>
          </a:p>
        </p:txBody>
      </p:sp>
      <p:sp>
        <p:nvSpPr>
          <p:cNvPr id="3" name="Content Placeholder 2">
            <a:extLst>
              <a:ext uri="{FF2B5EF4-FFF2-40B4-BE49-F238E27FC236}">
                <a16:creationId xmlns:a16="http://schemas.microsoft.com/office/drawing/2014/main" id="{4BA7C44D-FC43-A976-DF34-8065B05AA678}"/>
              </a:ext>
            </a:extLst>
          </p:cNvPr>
          <p:cNvSpPr>
            <a:spLocks noGrp="1"/>
          </p:cNvSpPr>
          <p:nvPr>
            <p:ph idx="1"/>
          </p:nvPr>
        </p:nvSpPr>
        <p:spPr/>
        <p:txBody>
          <a:bodyPr/>
          <a:lstStyle/>
          <a:p>
            <a:pPr marL="0" marR="0" lvl="0" indent="0" algn="l" defTabSz="455613" rtl="0" eaLnBrk="1" fontAlgn="base" latinLnBrk="0" hangingPunct="1">
              <a:lnSpc>
                <a:spcPct val="100000"/>
              </a:lnSpc>
              <a:spcBef>
                <a:spcPts val="600"/>
              </a:spcBef>
              <a:spcAft>
                <a:spcPts val="12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Luis Paz-Ares, MD, PhD (continued)</a:t>
            </a: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Mitsudomi</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T et al. Surgical outcomes with neoadjuvant durvalumab + chemotherapy followed by adjuvant durvalumab in </a:t>
            </a: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resectable</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NSCLC (AEGEAN). WCLC 2023;Abstract OA12.05.</a:t>
            </a: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Reck M et al. Associations of </a:t>
            </a: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ctDNA</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clearance and pathological response with neoadjuvant treatment in patients with </a:t>
            </a: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resectable</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NSCLC from the phase 3 AEGEAN trial. ESMO 2023;Abstract LBA59. </a:t>
            </a: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Spicer JD et al. Overall survival in the KEYNOTE-671 study of perioperative pembrolizumab for early-stage non-small-cell lung cancer (NSCLC). ESMO 2023;Abstract LBA56. </a:t>
            </a: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Cascone</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T et al. </a:t>
            </a: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CheckMate</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77T: Phase 3 study comparing neoadjuvant nivolumab (NIVO) plus chemotherapy (chemo) vs neoadjuvant placebo plus chemo followed by surgery and adjuvant NIVO or placebo for previously untreated, </a:t>
            </a: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resectable</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stage II–IIIB NSCLC. ESMO 2023;Abstract LBA1. </a:t>
            </a: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Felip</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E et al. IMpower010: Exploratory analysis of </a:t>
            </a: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tumour</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mutational burden and disease-free survival with adjuvant atezolizumab in NSCLC. WCLC 2023;Abstract MA11.08. </a:t>
            </a:r>
          </a:p>
        </p:txBody>
      </p:sp>
    </p:spTree>
    <p:custDataLst>
      <p:tags r:id="rId1"/>
    </p:custDataLst>
    <p:extLst>
      <p:ext uri="{BB962C8B-B14F-4D97-AF65-F5344CB8AC3E}">
        <p14:creationId xmlns:p14="http://schemas.microsoft.com/office/powerpoint/2010/main" val="4183813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cancer research report&#10;&#10;Description automatically generated">
            <a:extLst>
              <a:ext uri="{FF2B5EF4-FFF2-40B4-BE49-F238E27FC236}">
                <a16:creationId xmlns:a16="http://schemas.microsoft.com/office/drawing/2014/main" id="{1F541506-3727-8B4E-30EE-B5C782C2DF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4159" y="332656"/>
            <a:ext cx="10483681" cy="5832648"/>
          </a:xfrm>
        </p:spPr>
      </p:pic>
    </p:spTree>
    <p:extLst>
      <p:ext uri="{BB962C8B-B14F-4D97-AF65-F5344CB8AC3E}">
        <p14:creationId xmlns:p14="http://schemas.microsoft.com/office/powerpoint/2010/main" val="2127183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C2B7-C2C5-5C31-5E4D-E4DCCF1A8CC3}"/>
              </a:ext>
            </a:extLst>
          </p:cNvPr>
          <p:cNvSpPr>
            <a:spLocks noGrp="1"/>
          </p:cNvSpPr>
          <p:nvPr>
            <p:ph type="title"/>
          </p:nvPr>
        </p:nvSpPr>
        <p:spPr>
          <a:xfrm>
            <a:off x="916515" y="-29732"/>
            <a:ext cx="10358967" cy="747148"/>
          </a:xfrm>
        </p:spPr>
        <p:txBody>
          <a:bodyPr/>
          <a:lstStyle/>
          <a:p>
            <a:r>
              <a:rPr lang="en-US" dirty="0"/>
              <a:t>EVOKE-02: Efficacy by Investigator Assessment</a:t>
            </a:r>
          </a:p>
        </p:txBody>
      </p:sp>
      <p:pic>
        <p:nvPicPr>
          <p:cNvPr id="5" name="Content Placeholder 4" descr="A table with numbers and letters&#10;&#10;Description automatically generated">
            <a:extLst>
              <a:ext uri="{FF2B5EF4-FFF2-40B4-BE49-F238E27FC236}">
                <a16:creationId xmlns:a16="http://schemas.microsoft.com/office/drawing/2014/main" id="{92ECEA97-F898-835C-D94F-3EC5CC4DB9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5385" y="3752239"/>
            <a:ext cx="9301228" cy="2450279"/>
          </a:xfrm>
        </p:spPr>
      </p:pic>
      <p:pic>
        <p:nvPicPr>
          <p:cNvPr id="7" name="Picture 6" descr="A graph of a bar graph&#10;&#10;Description automatically generated with medium confidence">
            <a:extLst>
              <a:ext uri="{FF2B5EF4-FFF2-40B4-BE49-F238E27FC236}">
                <a16:creationId xmlns:a16="http://schemas.microsoft.com/office/drawing/2014/main" id="{D198B68F-C20D-8BA6-8F73-1685FC58D9BB}"/>
              </a:ext>
            </a:extLst>
          </p:cNvPr>
          <p:cNvPicPr>
            <a:picLocks noChangeAspect="1"/>
          </p:cNvPicPr>
          <p:nvPr/>
        </p:nvPicPr>
        <p:blipFill rotWithShape="1">
          <a:blip r:embed="rId3">
            <a:extLst>
              <a:ext uri="{28A0092B-C50C-407E-A947-70E740481C1C}">
                <a14:useLocalDpi xmlns:a14="http://schemas.microsoft.com/office/drawing/2010/main" val="0"/>
              </a:ext>
            </a:extLst>
          </a:blip>
          <a:srcRect l="2527" r="1230" b="3121"/>
          <a:stretch/>
        </p:blipFill>
        <p:spPr>
          <a:xfrm>
            <a:off x="1445383" y="655482"/>
            <a:ext cx="9301227" cy="2999616"/>
          </a:xfrm>
          <a:prstGeom prst="rect">
            <a:avLst/>
          </a:prstGeom>
        </p:spPr>
      </p:pic>
      <p:sp>
        <p:nvSpPr>
          <p:cNvPr id="8" name="TextBox 7">
            <a:extLst>
              <a:ext uri="{FF2B5EF4-FFF2-40B4-BE49-F238E27FC236}">
                <a16:creationId xmlns:a16="http://schemas.microsoft.com/office/drawing/2014/main" id="{F07E370A-5740-E79C-3B22-2C3C98E73643}"/>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Cho BC et al. WCLC 2023;Abstract OA05.04.</a:t>
            </a:r>
          </a:p>
        </p:txBody>
      </p:sp>
      <p:sp>
        <p:nvSpPr>
          <p:cNvPr id="3" name="TextBox 2">
            <a:extLst>
              <a:ext uri="{FF2B5EF4-FFF2-40B4-BE49-F238E27FC236}">
                <a16:creationId xmlns:a16="http://schemas.microsoft.com/office/drawing/2014/main" id="{68CEE208-AF00-2585-5020-DE568F7CFDF6}"/>
              </a:ext>
            </a:extLst>
          </p:cNvPr>
          <p:cNvSpPr txBox="1"/>
          <p:nvPr/>
        </p:nvSpPr>
        <p:spPr>
          <a:xfrm>
            <a:off x="1480456" y="6214788"/>
            <a:ext cx="9512087"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SG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sacituzumab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govitecan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Pembro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pembrolizumab; ORR = objective response rate; DCR = disease control rate</a:t>
            </a:r>
          </a:p>
        </p:txBody>
      </p:sp>
    </p:spTree>
    <p:extLst>
      <p:ext uri="{BB962C8B-B14F-4D97-AF65-F5344CB8AC3E}">
        <p14:creationId xmlns:p14="http://schemas.microsoft.com/office/powerpoint/2010/main" val="925376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DFEF-0EED-C771-9801-123BD9FB3C03}"/>
              </a:ext>
            </a:extLst>
          </p:cNvPr>
          <p:cNvSpPr>
            <a:spLocks noGrp="1"/>
          </p:cNvSpPr>
          <p:nvPr>
            <p:ph type="title"/>
          </p:nvPr>
        </p:nvSpPr>
        <p:spPr>
          <a:xfrm>
            <a:off x="552078" y="223200"/>
            <a:ext cx="11087843" cy="1143000"/>
          </a:xfrm>
        </p:spPr>
        <p:txBody>
          <a:bodyPr/>
          <a:lstStyle/>
          <a:p>
            <a:r>
              <a:rPr lang="en-US" dirty="0"/>
              <a:t>EVOKE-02: Safety Profile of Sacituzumab </a:t>
            </a:r>
            <a:r>
              <a:rPr lang="en-US" dirty="0" err="1"/>
              <a:t>Govitecan</a:t>
            </a:r>
            <a:r>
              <a:rPr lang="en-US" dirty="0"/>
              <a:t>/Pembrolizumab </a:t>
            </a:r>
          </a:p>
        </p:txBody>
      </p:sp>
      <p:pic>
        <p:nvPicPr>
          <p:cNvPr id="5" name="Content Placeholder 4" descr="A screenshot of a graph&#10;&#10;Description automatically generated">
            <a:extLst>
              <a:ext uri="{FF2B5EF4-FFF2-40B4-BE49-F238E27FC236}">
                <a16:creationId xmlns:a16="http://schemas.microsoft.com/office/drawing/2014/main" id="{81BDF4D3-54DF-4E29-EC67-681C6852EC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366" y="1466330"/>
            <a:ext cx="11317878" cy="4266926"/>
          </a:xfrm>
        </p:spPr>
      </p:pic>
      <p:sp>
        <p:nvSpPr>
          <p:cNvPr id="6" name="Rectangle 5">
            <a:extLst>
              <a:ext uri="{FF2B5EF4-FFF2-40B4-BE49-F238E27FC236}">
                <a16:creationId xmlns:a16="http://schemas.microsoft.com/office/drawing/2014/main" id="{6750B1C8-52B7-2014-5FD8-FA54E6D205B9}"/>
              </a:ext>
            </a:extLst>
          </p:cNvPr>
          <p:cNvSpPr/>
          <p:nvPr/>
        </p:nvSpPr>
        <p:spPr bwMode="auto">
          <a:xfrm>
            <a:off x="4155321" y="1453754"/>
            <a:ext cx="7627922" cy="1418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ectangle 6">
            <a:extLst>
              <a:ext uri="{FF2B5EF4-FFF2-40B4-BE49-F238E27FC236}">
                <a16:creationId xmlns:a16="http://schemas.microsoft.com/office/drawing/2014/main" id="{D2369A64-E267-6AD0-59F5-F50431A0C4E5}"/>
              </a:ext>
            </a:extLst>
          </p:cNvPr>
          <p:cNvSpPr/>
          <p:nvPr/>
        </p:nvSpPr>
        <p:spPr bwMode="auto">
          <a:xfrm>
            <a:off x="10994764" y="5507839"/>
            <a:ext cx="787162" cy="22190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extBox 2">
            <a:extLst>
              <a:ext uri="{FF2B5EF4-FFF2-40B4-BE49-F238E27FC236}">
                <a16:creationId xmlns:a16="http://schemas.microsoft.com/office/drawing/2014/main" id="{B0A3C4D7-6C5C-16ED-B814-99AABD9CC5E9}"/>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Cho BC et al. WCLC 2023;Abstract OA05.04.</a:t>
            </a:r>
          </a:p>
        </p:txBody>
      </p:sp>
      <p:sp>
        <p:nvSpPr>
          <p:cNvPr id="4" name="TextBox 3">
            <a:extLst>
              <a:ext uri="{FF2B5EF4-FFF2-40B4-BE49-F238E27FC236}">
                <a16:creationId xmlns:a16="http://schemas.microsoft.com/office/drawing/2014/main" id="{4C1DC8D4-AACC-93E5-6A00-C3037E60914E}"/>
              </a:ext>
            </a:extLst>
          </p:cNvPr>
          <p:cNvSpPr txBox="1"/>
          <p:nvPr/>
        </p:nvSpPr>
        <p:spPr>
          <a:xfrm>
            <a:off x="457200" y="5766451"/>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TEAEs = treatment-emergent adverse events</a:t>
            </a:r>
          </a:p>
        </p:txBody>
      </p:sp>
    </p:spTree>
    <p:extLst>
      <p:ext uri="{BB962C8B-B14F-4D97-AF65-F5344CB8AC3E}">
        <p14:creationId xmlns:p14="http://schemas.microsoft.com/office/powerpoint/2010/main" val="2473725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914372" y="4941168"/>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4583"/>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1340768"/>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bg1"/>
                </a:solidFill>
                <a:latin typeface="+mn-lt"/>
              </a:rPr>
              <a:t>MODULE 6: Small Cell Lung Cancer</a:t>
            </a:r>
          </a:p>
          <a:p>
            <a:pPr marL="98425" indent="0">
              <a:lnSpc>
                <a:spcPct val="100000"/>
              </a:lnSpc>
              <a:spcBef>
                <a:spcPts val="300"/>
              </a:spcBef>
              <a:spcAft>
                <a:spcPts val="600"/>
              </a:spcAft>
              <a:buNone/>
            </a:pPr>
            <a:r>
              <a:rPr lang="en-US" sz="2000" dirty="0">
                <a:solidFill>
                  <a:schemeClr val="tx1"/>
                </a:solidFill>
                <a:latin typeface="+mn-lt"/>
              </a:rPr>
              <a:t>	– Immunotherapy</a:t>
            </a:r>
          </a:p>
          <a:p>
            <a:pPr marL="98425" indent="0">
              <a:lnSpc>
                <a:spcPct val="100000"/>
              </a:lnSpc>
              <a:spcBef>
                <a:spcPts val="300"/>
              </a:spcBef>
              <a:spcAft>
                <a:spcPts val="600"/>
              </a:spcAft>
              <a:buNone/>
            </a:pPr>
            <a:r>
              <a:rPr lang="en-US" sz="2000" dirty="0">
                <a:solidFill>
                  <a:schemeClr val="tx1"/>
                </a:solidFill>
                <a:latin typeface="+mn-lt"/>
              </a:rPr>
              <a:t>	– Novel Agents </a:t>
            </a:r>
          </a:p>
        </p:txBody>
      </p:sp>
    </p:spTree>
    <p:extLst>
      <p:ext uri="{BB962C8B-B14F-4D97-AF65-F5344CB8AC3E}">
        <p14:creationId xmlns:p14="http://schemas.microsoft.com/office/powerpoint/2010/main" val="4278453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892294" y="5373216"/>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4583"/>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1340768"/>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a:p>
            <a:pPr marL="98425" indent="0">
              <a:lnSpc>
                <a:spcPct val="100000"/>
              </a:lnSpc>
              <a:spcBef>
                <a:spcPts val="300"/>
              </a:spcBef>
              <a:spcAft>
                <a:spcPts val="600"/>
              </a:spcAft>
              <a:buNone/>
            </a:pPr>
            <a:r>
              <a:rPr lang="en-US" sz="2000" dirty="0">
                <a:solidFill>
                  <a:schemeClr val="bg1"/>
                </a:solidFill>
                <a:latin typeface="+mn-lt"/>
              </a:rPr>
              <a:t>	– Immunotherapy</a:t>
            </a:r>
          </a:p>
          <a:p>
            <a:pPr marL="98425" indent="0">
              <a:lnSpc>
                <a:spcPct val="100000"/>
              </a:lnSpc>
              <a:spcBef>
                <a:spcPts val="300"/>
              </a:spcBef>
              <a:spcAft>
                <a:spcPts val="600"/>
              </a:spcAft>
              <a:buNone/>
            </a:pPr>
            <a:r>
              <a:rPr lang="en-US" sz="2000" dirty="0">
                <a:solidFill>
                  <a:schemeClr val="tx1"/>
                </a:solidFill>
                <a:latin typeface="+mn-lt"/>
              </a:rPr>
              <a:t>	– Novel Agents </a:t>
            </a:r>
          </a:p>
        </p:txBody>
      </p:sp>
    </p:spTree>
    <p:extLst>
      <p:ext uri="{BB962C8B-B14F-4D97-AF65-F5344CB8AC3E}">
        <p14:creationId xmlns:p14="http://schemas.microsoft.com/office/powerpoint/2010/main" val="1843283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C3F09-42A3-331B-102E-203951FF490D}"/>
              </a:ext>
            </a:extLst>
          </p:cNvPr>
          <p:cNvSpPr>
            <a:spLocks noGrp="1"/>
          </p:cNvSpPr>
          <p:nvPr>
            <p:ph type="title"/>
          </p:nvPr>
        </p:nvSpPr>
        <p:spPr>
          <a:xfrm>
            <a:off x="905691" y="2420888"/>
            <a:ext cx="10358967" cy="1473795"/>
          </a:xfrm>
        </p:spPr>
        <p:txBody>
          <a:bodyPr/>
          <a:lstStyle/>
          <a:p>
            <a:pPr algn="l"/>
            <a:r>
              <a:rPr lang="en-US" sz="3600" dirty="0"/>
              <a:t>The Prognostic Value of Patient Reported Outcomes (PROs) and Clinical/Demographic Variables in the CASPIAN Study</a:t>
            </a:r>
          </a:p>
        </p:txBody>
      </p:sp>
      <p:sp>
        <p:nvSpPr>
          <p:cNvPr id="4" name="Content Placeholder 3">
            <a:extLst>
              <a:ext uri="{FF2B5EF4-FFF2-40B4-BE49-F238E27FC236}">
                <a16:creationId xmlns:a16="http://schemas.microsoft.com/office/drawing/2014/main" id="{B91E5FC6-A6DE-4CF4-7743-FB36FE17AE8D}"/>
              </a:ext>
            </a:extLst>
          </p:cNvPr>
          <p:cNvSpPr>
            <a:spLocks noGrp="1"/>
          </p:cNvSpPr>
          <p:nvPr>
            <p:ph idx="1"/>
          </p:nvPr>
        </p:nvSpPr>
        <p:spPr>
          <a:xfrm>
            <a:off x="876209" y="4077072"/>
            <a:ext cx="10358967" cy="1080120"/>
          </a:xfrm>
        </p:spPr>
        <p:txBody>
          <a:bodyPr/>
          <a:lstStyle/>
          <a:p>
            <a:pPr marL="98425" indent="0">
              <a:spcBef>
                <a:spcPts val="0"/>
              </a:spcBef>
              <a:spcAft>
                <a:spcPts val="0"/>
              </a:spcAft>
              <a:buNone/>
            </a:pPr>
            <a:r>
              <a:rPr lang="en-US" b="0" dirty="0" err="1"/>
              <a:t>Ganti</a:t>
            </a:r>
            <a:r>
              <a:rPr lang="en-US" b="0" dirty="0"/>
              <a:t> AK et al.</a:t>
            </a:r>
          </a:p>
          <a:p>
            <a:pPr marL="98425" indent="0">
              <a:spcBef>
                <a:spcPts val="0"/>
              </a:spcBef>
              <a:spcAft>
                <a:spcPts val="0"/>
              </a:spcAft>
              <a:buNone/>
            </a:pPr>
            <a:r>
              <a:rPr lang="en-US" b="0" dirty="0"/>
              <a:t>ASCO 2023;Abstract 8516.</a:t>
            </a:r>
          </a:p>
        </p:txBody>
      </p:sp>
    </p:spTree>
    <p:extLst>
      <p:ext uri="{BB962C8B-B14F-4D97-AF65-F5344CB8AC3E}">
        <p14:creationId xmlns:p14="http://schemas.microsoft.com/office/powerpoint/2010/main" val="1265244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ED02D-D4F1-F349-B018-8CC593A22583}"/>
              </a:ext>
            </a:extLst>
          </p:cNvPr>
          <p:cNvSpPr>
            <a:spLocks noGrp="1"/>
          </p:cNvSpPr>
          <p:nvPr>
            <p:ph type="title"/>
          </p:nvPr>
        </p:nvSpPr>
        <p:spPr>
          <a:xfrm>
            <a:off x="0" y="-29074"/>
            <a:ext cx="12192000" cy="1143000"/>
          </a:xfrm>
        </p:spPr>
        <p:txBody>
          <a:bodyPr/>
          <a:lstStyle/>
          <a:p>
            <a:r>
              <a:rPr lang="en-US" dirty="0"/>
              <a:t>CASPIAN: Prognostic Value of PROs and Clinical/Demographic Variables</a:t>
            </a:r>
          </a:p>
        </p:txBody>
      </p:sp>
      <p:pic>
        <p:nvPicPr>
          <p:cNvPr id="5" name="Picture 2">
            <a:extLst>
              <a:ext uri="{FF2B5EF4-FFF2-40B4-BE49-F238E27FC236}">
                <a16:creationId xmlns:a16="http://schemas.microsoft.com/office/drawing/2014/main" id="{D7F8D028-F4AB-6EBE-897E-9395697ACBB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64" t="20642" r="1577" b="3533"/>
          <a:stretch/>
        </p:blipFill>
        <p:spPr bwMode="auto">
          <a:xfrm>
            <a:off x="633362" y="1021062"/>
            <a:ext cx="10925275" cy="481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213FC26C-6893-2A8F-1A55-0EA59B978F65}"/>
              </a:ext>
            </a:extLst>
          </p:cNvPr>
          <p:cNvSpPr/>
          <p:nvPr/>
        </p:nvSpPr>
        <p:spPr bwMode="auto">
          <a:xfrm>
            <a:off x="767408" y="5018440"/>
            <a:ext cx="2232248" cy="7834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ectangle 6">
            <a:extLst>
              <a:ext uri="{FF2B5EF4-FFF2-40B4-BE49-F238E27FC236}">
                <a16:creationId xmlns:a16="http://schemas.microsoft.com/office/drawing/2014/main" id="{3B55BE12-6158-A9C7-0397-8BFA9D2EE67D}"/>
              </a:ext>
            </a:extLst>
          </p:cNvPr>
          <p:cNvSpPr/>
          <p:nvPr/>
        </p:nvSpPr>
        <p:spPr bwMode="auto">
          <a:xfrm>
            <a:off x="9480376" y="5053510"/>
            <a:ext cx="1781200" cy="7834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TextBox 7">
            <a:extLst>
              <a:ext uri="{FF2B5EF4-FFF2-40B4-BE49-F238E27FC236}">
                <a16:creationId xmlns:a16="http://schemas.microsoft.com/office/drawing/2014/main" id="{EBDD37E0-E246-DFFF-36D5-25A67AB06392}"/>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Ganti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AK et al. ASCO 2023;Abstract 8516.</a:t>
            </a:r>
          </a:p>
        </p:txBody>
      </p:sp>
      <p:sp>
        <p:nvSpPr>
          <p:cNvPr id="3" name="TextBox 2">
            <a:extLst>
              <a:ext uri="{FF2B5EF4-FFF2-40B4-BE49-F238E27FC236}">
                <a16:creationId xmlns:a16="http://schemas.microsoft.com/office/drawing/2014/main" id="{6AAF39DB-BB92-835A-2B4B-4622D2F37907}"/>
              </a:ext>
            </a:extLst>
          </p:cNvPr>
          <p:cNvSpPr txBox="1"/>
          <p:nvPr/>
        </p:nvSpPr>
        <p:spPr>
          <a:xfrm>
            <a:off x="631372" y="5875308"/>
            <a:ext cx="1028916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ES-SCLC = extensive-stage small cell lung cancer;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Durva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durvalumab; EP = platinum-etoposide; QoL = quality of life</a:t>
            </a:r>
          </a:p>
        </p:txBody>
      </p:sp>
    </p:spTree>
    <p:extLst>
      <p:ext uri="{BB962C8B-B14F-4D97-AF65-F5344CB8AC3E}">
        <p14:creationId xmlns:p14="http://schemas.microsoft.com/office/powerpoint/2010/main" val="2415551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9F681-6B52-81DA-BD06-9217D24A9BA4}"/>
              </a:ext>
            </a:extLst>
          </p:cNvPr>
          <p:cNvSpPr>
            <a:spLocks noGrp="1"/>
          </p:cNvSpPr>
          <p:nvPr>
            <p:ph type="title"/>
          </p:nvPr>
        </p:nvSpPr>
        <p:spPr>
          <a:xfrm>
            <a:off x="0" y="18661"/>
            <a:ext cx="12191999" cy="818051"/>
          </a:xfrm>
        </p:spPr>
        <p:txBody>
          <a:bodyPr/>
          <a:lstStyle/>
          <a:p>
            <a:r>
              <a:rPr lang="en-US" dirty="0"/>
              <a:t>CASPIAN: Prognostic Value of PROs and Clinical/Demographic Variables</a:t>
            </a:r>
          </a:p>
        </p:txBody>
      </p:sp>
      <p:pic>
        <p:nvPicPr>
          <p:cNvPr id="4" name="Picture 2">
            <a:extLst>
              <a:ext uri="{FF2B5EF4-FFF2-40B4-BE49-F238E27FC236}">
                <a16:creationId xmlns:a16="http://schemas.microsoft.com/office/drawing/2014/main" id="{73CDF9D3-31E4-415D-DD45-4626A0F79CE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41" t="1339" r="28976" b="13040"/>
          <a:stretch/>
        </p:blipFill>
        <p:spPr bwMode="auto">
          <a:xfrm>
            <a:off x="568094" y="808382"/>
            <a:ext cx="8024232" cy="557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F3C5186E-C260-C10E-EF73-CCBB185BA9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94" t="15909" r="4214" b="21168"/>
          <a:stretch/>
        </p:blipFill>
        <p:spPr bwMode="auto">
          <a:xfrm>
            <a:off x="8635869" y="829274"/>
            <a:ext cx="2736304" cy="42868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C4C5EB4E-8B89-D5A8-3D5A-8ABC75C7695A}"/>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Ganti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AK et al. ASCO 2023;Abstract 8516.</a:t>
            </a:r>
          </a:p>
        </p:txBody>
      </p:sp>
    </p:spTree>
    <p:extLst>
      <p:ext uri="{BB962C8B-B14F-4D97-AF65-F5344CB8AC3E}">
        <p14:creationId xmlns:p14="http://schemas.microsoft.com/office/powerpoint/2010/main" val="710111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914372" y="5792688"/>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4583"/>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1340768"/>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a:p>
            <a:pPr marL="98425" indent="0">
              <a:lnSpc>
                <a:spcPct val="100000"/>
              </a:lnSpc>
              <a:spcBef>
                <a:spcPts val="300"/>
              </a:spcBef>
              <a:spcAft>
                <a:spcPts val="600"/>
              </a:spcAft>
              <a:buNone/>
            </a:pPr>
            <a:r>
              <a:rPr lang="en-US" sz="2000" dirty="0">
                <a:solidFill>
                  <a:schemeClr val="tx1"/>
                </a:solidFill>
                <a:latin typeface="+mn-lt"/>
              </a:rPr>
              <a:t>	– Immunotherapy</a:t>
            </a:r>
          </a:p>
          <a:p>
            <a:pPr marL="98425" indent="0">
              <a:lnSpc>
                <a:spcPct val="100000"/>
              </a:lnSpc>
              <a:spcBef>
                <a:spcPts val="300"/>
              </a:spcBef>
              <a:spcAft>
                <a:spcPts val="600"/>
              </a:spcAft>
              <a:buNone/>
            </a:pPr>
            <a:r>
              <a:rPr lang="en-US" sz="2000" dirty="0">
                <a:solidFill>
                  <a:schemeClr val="bg1"/>
                </a:solidFill>
                <a:latin typeface="+mn-lt"/>
              </a:rPr>
              <a:t>	– Novel Agents </a:t>
            </a:r>
          </a:p>
        </p:txBody>
      </p:sp>
    </p:spTree>
    <p:extLst>
      <p:ext uri="{BB962C8B-B14F-4D97-AF65-F5344CB8AC3E}">
        <p14:creationId xmlns:p14="http://schemas.microsoft.com/office/powerpoint/2010/main" val="1779045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665F2FDD-F2A7-885B-8368-82B16D823C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4282" y="513765"/>
            <a:ext cx="10463435" cy="5830470"/>
          </a:xfrm>
        </p:spPr>
      </p:pic>
    </p:spTree>
    <p:extLst>
      <p:ext uri="{BB962C8B-B14F-4D97-AF65-F5344CB8AC3E}">
        <p14:creationId xmlns:p14="http://schemas.microsoft.com/office/powerpoint/2010/main" val="145762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Data Sets </a:t>
            </a:r>
            <a:endParaRPr lang="en-US" sz="3200" dirty="0">
              <a:solidFill>
                <a:srgbClr val="0432FF"/>
              </a:solidFill>
            </a:endParaRPr>
          </a:p>
        </p:txBody>
      </p:sp>
      <p:sp>
        <p:nvSpPr>
          <p:cNvPr id="4" name="Content Placeholder 3">
            <a:extLst>
              <a:ext uri="{FF2B5EF4-FFF2-40B4-BE49-F238E27FC236}">
                <a16:creationId xmlns:a16="http://schemas.microsoft.com/office/drawing/2014/main" id="{F4203659-D157-1062-AD8F-2F92FB1539A2}"/>
              </a:ext>
            </a:extLst>
          </p:cNvPr>
          <p:cNvSpPr>
            <a:spLocks noGrp="1"/>
          </p:cNvSpPr>
          <p:nvPr>
            <p:ph idx="1"/>
          </p:nvPr>
        </p:nvSpPr>
        <p:spPr/>
        <p:txBody>
          <a:bodyPr/>
          <a:lstStyle/>
          <a:p>
            <a:pPr marL="0" marR="0" lvl="0" indent="0" algn="l" defTabSz="455613" rtl="0" eaLnBrk="1" fontAlgn="base" latinLnBrk="0" hangingPunct="1">
              <a:lnSpc>
                <a:spcPct val="100000"/>
              </a:lnSpc>
              <a:spcBef>
                <a:spcPts val="600"/>
              </a:spcBef>
              <a:spcAft>
                <a:spcPts val="12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Luis Paz-Ares, MD, PhD (continued)</a:t>
            </a: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Altorki</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NK et al. IMpower010: Exploratory analysis of disease-free survival (DFS) by TGF</a:t>
            </a:r>
            <a:r>
              <a:rPr kumimoji="0" lang="el-GR"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β </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cancer-associated fibroblast (CAF) gene signature expression in patients (pts) with resected NSCLC treated with atezolizumab (</a:t>
            </a: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atezo</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or best supportive care (BSC). ESMO 2023;Abstract 1264MO.</a:t>
            </a: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Peters S et al. Real-world outcomes with durvalumab after chemoradiotherapy in unresectable stage III EGFR-mutated NSCLC (PACIFIC-R). WCLC 2023;Abstract OA17.03.</a:t>
            </a: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Garassino</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MC et al. Durvalumab (</a:t>
            </a: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durva</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after sequential chemoradiotherapy (CRT) in patients (pts) with unresectable Stage III NSCLC: Final analysis from PACIFIC-6. ESMO 2023;Abstract LBA61. </a:t>
            </a: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a:ea typeface="Calibri" panose="020F0502020204030204" pitchFamily="34" charset="0"/>
                <a:cs typeface="Times New Roman" panose="02020603050405020304" pitchFamily="18" charset="0"/>
              </a:rPr>
              <a:t>Filippi</a:t>
            </a:r>
            <a:r>
              <a:rPr kumimoji="0" lang="en-US" sz="2000" b="0" i="0" u="none" strike="noStrike" kern="1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 ARR et al. Durvalumab after radiotherapy (RT) in patients with unresectable Stage III NSCLC ineligible for chemotherapy (CT): Primary results from the DUART study. ESMO 2023;Abstract LBA62. </a:t>
            </a:r>
          </a:p>
        </p:txBody>
      </p:sp>
    </p:spTree>
    <p:custDataLst>
      <p:tags r:id="rId1"/>
    </p:custDataLst>
    <p:extLst>
      <p:ext uri="{BB962C8B-B14F-4D97-AF65-F5344CB8AC3E}">
        <p14:creationId xmlns:p14="http://schemas.microsoft.com/office/powerpoint/2010/main" val="881532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4D79-B080-673D-3F0C-88037969B515}"/>
              </a:ext>
            </a:extLst>
          </p:cNvPr>
          <p:cNvSpPr>
            <a:spLocks noGrp="1"/>
          </p:cNvSpPr>
          <p:nvPr>
            <p:ph type="title"/>
          </p:nvPr>
        </p:nvSpPr>
        <p:spPr>
          <a:xfrm>
            <a:off x="912286" y="26245"/>
            <a:ext cx="10358967" cy="1143000"/>
          </a:xfrm>
        </p:spPr>
        <p:txBody>
          <a:bodyPr/>
          <a:lstStyle/>
          <a:p>
            <a:r>
              <a:rPr lang="en-US" dirty="0" err="1"/>
              <a:t>Ifinatamab</a:t>
            </a:r>
            <a:r>
              <a:rPr lang="en-US" dirty="0"/>
              <a:t> Deruxtecan </a:t>
            </a:r>
          </a:p>
        </p:txBody>
      </p:sp>
      <p:pic>
        <p:nvPicPr>
          <p:cNvPr id="10" name="Content Placeholder 9" descr="A close-up of a diagram&#10;&#10;Description automatically generated">
            <a:extLst>
              <a:ext uri="{FF2B5EF4-FFF2-40B4-BE49-F238E27FC236}">
                <a16:creationId xmlns:a16="http://schemas.microsoft.com/office/drawing/2014/main" id="{960DCC84-FE4D-0C75-1FDF-0125FE529C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827" y="1124744"/>
            <a:ext cx="11447883" cy="4368068"/>
          </a:xfrm>
        </p:spPr>
      </p:pic>
      <p:sp>
        <p:nvSpPr>
          <p:cNvPr id="13" name="TextBox 12">
            <a:extLst>
              <a:ext uri="{FF2B5EF4-FFF2-40B4-BE49-F238E27FC236}">
                <a16:creationId xmlns:a16="http://schemas.microsoft.com/office/drawing/2014/main" id="{B1CD1216-1F9B-5F9F-B705-5BE93BA23D22}"/>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Johnson M et al. WCLC 2023;Abstract OA05.05.</a:t>
            </a:r>
          </a:p>
        </p:txBody>
      </p:sp>
      <p:sp>
        <p:nvSpPr>
          <p:cNvPr id="3" name="TextBox 2">
            <a:extLst>
              <a:ext uri="{FF2B5EF4-FFF2-40B4-BE49-F238E27FC236}">
                <a16:creationId xmlns:a16="http://schemas.microsoft.com/office/drawing/2014/main" id="{9E0EE3DF-146B-03A0-5792-E4B64016F737}"/>
              </a:ext>
            </a:extLst>
          </p:cNvPr>
          <p:cNvSpPr txBox="1"/>
          <p:nvPr/>
        </p:nvSpPr>
        <p:spPr>
          <a:xfrm>
            <a:off x="381000" y="5537852"/>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ADC = antibody-drug conjugate</a:t>
            </a:r>
          </a:p>
        </p:txBody>
      </p:sp>
    </p:spTree>
    <p:extLst>
      <p:ext uri="{BB962C8B-B14F-4D97-AF65-F5344CB8AC3E}">
        <p14:creationId xmlns:p14="http://schemas.microsoft.com/office/powerpoint/2010/main" val="116546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BB340-8A85-8756-8CE2-CFCCFEEC901D}"/>
              </a:ext>
            </a:extLst>
          </p:cNvPr>
          <p:cNvSpPr>
            <a:spLocks noGrp="1"/>
          </p:cNvSpPr>
          <p:nvPr>
            <p:ph type="title"/>
          </p:nvPr>
        </p:nvSpPr>
        <p:spPr/>
        <p:txBody>
          <a:bodyPr/>
          <a:lstStyle/>
          <a:p>
            <a:r>
              <a:rPr lang="en-US" dirty="0"/>
              <a:t>DS7300-A-J101 (NCT04145622) Study Design</a:t>
            </a:r>
          </a:p>
        </p:txBody>
      </p:sp>
      <p:pic>
        <p:nvPicPr>
          <p:cNvPr id="8" name="Content Placeholder 7">
            <a:extLst>
              <a:ext uri="{FF2B5EF4-FFF2-40B4-BE49-F238E27FC236}">
                <a16:creationId xmlns:a16="http://schemas.microsoft.com/office/drawing/2014/main" id="{FA355E2D-78B4-7D10-E8A3-41B42681F4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6" t="10619" r="-36" b="463"/>
          <a:stretch/>
        </p:blipFill>
        <p:spPr>
          <a:xfrm>
            <a:off x="232653" y="1484784"/>
            <a:ext cx="11726693" cy="4043988"/>
          </a:xfrm>
          <a:prstGeom prst="rect">
            <a:avLst/>
          </a:prstGeom>
        </p:spPr>
      </p:pic>
      <p:sp>
        <p:nvSpPr>
          <p:cNvPr id="10" name="Rectangle 9">
            <a:extLst>
              <a:ext uri="{FF2B5EF4-FFF2-40B4-BE49-F238E27FC236}">
                <a16:creationId xmlns:a16="http://schemas.microsoft.com/office/drawing/2014/main" id="{905D4FC4-DB63-DA54-F28E-46FFE1525D7D}"/>
              </a:ext>
            </a:extLst>
          </p:cNvPr>
          <p:cNvSpPr/>
          <p:nvPr/>
        </p:nvSpPr>
        <p:spPr bwMode="auto">
          <a:xfrm>
            <a:off x="10591194" y="4808692"/>
            <a:ext cx="136815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extBox 2">
            <a:extLst>
              <a:ext uri="{FF2B5EF4-FFF2-40B4-BE49-F238E27FC236}">
                <a16:creationId xmlns:a16="http://schemas.microsoft.com/office/drawing/2014/main" id="{701280E6-BA47-A27A-E829-1913C6EA654B}"/>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Johnson M et al. WCLC 2023;Abstract OA05.05.</a:t>
            </a:r>
          </a:p>
        </p:txBody>
      </p:sp>
    </p:spTree>
    <p:extLst>
      <p:ext uri="{BB962C8B-B14F-4D97-AF65-F5344CB8AC3E}">
        <p14:creationId xmlns:p14="http://schemas.microsoft.com/office/powerpoint/2010/main" val="2467198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0E1E-DB99-39D1-82AB-C7EDFC9D45E6}"/>
              </a:ext>
            </a:extLst>
          </p:cNvPr>
          <p:cNvSpPr>
            <a:spLocks noGrp="1"/>
          </p:cNvSpPr>
          <p:nvPr>
            <p:ph type="title"/>
          </p:nvPr>
        </p:nvSpPr>
        <p:spPr>
          <a:xfrm>
            <a:off x="916516" y="0"/>
            <a:ext cx="10358967" cy="898893"/>
          </a:xfrm>
        </p:spPr>
        <p:txBody>
          <a:bodyPr/>
          <a:lstStyle/>
          <a:p>
            <a:r>
              <a:rPr lang="en-US" dirty="0"/>
              <a:t>DS7300-A-J101: </a:t>
            </a:r>
            <a:r>
              <a:rPr lang="en-US" dirty="0" err="1"/>
              <a:t>Ifinatamab</a:t>
            </a:r>
            <a:r>
              <a:rPr lang="en-US" dirty="0"/>
              <a:t> Deruxtecan Antitumor Activity </a:t>
            </a:r>
          </a:p>
        </p:txBody>
      </p:sp>
      <p:pic>
        <p:nvPicPr>
          <p:cNvPr id="7" name="Picture 6" descr="A graph of survival and overall survival&#10;&#10;Description automatically generated">
            <a:extLst>
              <a:ext uri="{FF2B5EF4-FFF2-40B4-BE49-F238E27FC236}">
                <a16:creationId xmlns:a16="http://schemas.microsoft.com/office/drawing/2014/main" id="{8C6E89D6-DB32-A8B7-EE60-EEFF5CF59005}"/>
              </a:ext>
            </a:extLst>
          </p:cNvPr>
          <p:cNvPicPr>
            <a:picLocks noChangeAspect="1"/>
          </p:cNvPicPr>
          <p:nvPr/>
        </p:nvPicPr>
        <p:blipFill rotWithShape="1">
          <a:blip r:embed="rId2">
            <a:extLst>
              <a:ext uri="{28A0092B-C50C-407E-A947-70E740481C1C}">
                <a14:useLocalDpi xmlns:a14="http://schemas.microsoft.com/office/drawing/2010/main" val="0"/>
              </a:ext>
            </a:extLst>
          </a:blip>
          <a:srcRect l="3706" t="12995" r="1795" b="13601"/>
          <a:stretch/>
        </p:blipFill>
        <p:spPr>
          <a:xfrm>
            <a:off x="2841848" y="3442289"/>
            <a:ext cx="9186936" cy="2611972"/>
          </a:xfrm>
          <a:prstGeom prst="rect">
            <a:avLst/>
          </a:prstGeom>
        </p:spPr>
      </p:pic>
      <p:pic>
        <p:nvPicPr>
          <p:cNvPr id="8" name="Content Placeholder 4" descr="A close-up of a graph&#10;&#10;Description automatically generated">
            <a:extLst>
              <a:ext uri="{FF2B5EF4-FFF2-40B4-BE49-F238E27FC236}">
                <a16:creationId xmlns:a16="http://schemas.microsoft.com/office/drawing/2014/main" id="{882AFC79-A0F5-6E8E-C33B-5FAF2B9EEE16}"/>
              </a:ext>
            </a:extLst>
          </p:cNvPr>
          <p:cNvPicPr>
            <a:picLocks noChangeAspect="1"/>
          </p:cNvPicPr>
          <p:nvPr/>
        </p:nvPicPr>
        <p:blipFill rotWithShape="1">
          <a:blip r:embed="rId3">
            <a:extLst>
              <a:ext uri="{28A0092B-C50C-407E-A947-70E740481C1C}">
                <a14:useLocalDpi xmlns:a14="http://schemas.microsoft.com/office/drawing/2010/main" val="0"/>
              </a:ext>
            </a:extLst>
          </a:blip>
          <a:srcRect t="8205" b="21181"/>
          <a:stretch/>
        </p:blipFill>
        <p:spPr bwMode="auto">
          <a:xfrm>
            <a:off x="2845296" y="853175"/>
            <a:ext cx="9186936" cy="2589113"/>
          </a:xfrm>
          <a:prstGeom prst="rect">
            <a:avLst/>
          </a:prstGeom>
          <a:noFill/>
          <a:ln w="9525">
            <a:noFill/>
            <a:miter lim="800000"/>
            <a:headEnd/>
            <a:tailEnd/>
          </a:ln>
        </p:spPr>
      </p:pic>
      <p:sp>
        <p:nvSpPr>
          <p:cNvPr id="9" name="TextBox 8">
            <a:extLst>
              <a:ext uri="{FF2B5EF4-FFF2-40B4-BE49-F238E27FC236}">
                <a16:creationId xmlns:a16="http://schemas.microsoft.com/office/drawing/2014/main" id="{6C31B8ED-06F0-3BF2-8749-4535F5C77A22}"/>
              </a:ext>
            </a:extLst>
          </p:cNvPr>
          <p:cNvSpPr txBox="1"/>
          <p:nvPr/>
        </p:nvSpPr>
        <p:spPr>
          <a:xfrm>
            <a:off x="19860" y="853176"/>
            <a:ext cx="2815092" cy="5078313"/>
          </a:xfrm>
          <a:prstGeom prst="rect">
            <a:avLst/>
          </a:prstGeom>
          <a:noFill/>
        </p:spPr>
        <p:txBody>
          <a:bodyPr wrap="square" rtlCol="0">
            <a:spAutoFit/>
          </a:bodyPr>
          <a:lstStyle/>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Nearly all patients with post-baseline scans had a reduction in target lesions</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Median time to response was 1.2 months (95% CI, 1.2-1.4)</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Median duration of response was 5.9 months (95% CI, 2.8-7.5); two patients remain on treatment</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Median follow-up was 11.7 months (95% CI, 4.63-12.88)</a:t>
            </a:r>
          </a:p>
        </p:txBody>
      </p:sp>
      <p:sp>
        <p:nvSpPr>
          <p:cNvPr id="12" name="TextBox 11">
            <a:extLst>
              <a:ext uri="{FF2B5EF4-FFF2-40B4-BE49-F238E27FC236}">
                <a16:creationId xmlns:a16="http://schemas.microsoft.com/office/drawing/2014/main" id="{E19C9A48-2707-559A-03DF-65AA9F8258C6}"/>
              </a:ext>
            </a:extLst>
          </p:cNvPr>
          <p:cNvSpPr txBox="1"/>
          <p:nvPr/>
        </p:nvSpPr>
        <p:spPr>
          <a:xfrm>
            <a:off x="2838400" y="5901364"/>
            <a:ext cx="7200800" cy="21544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S PGothic" charset="0"/>
              </a:rPr>
              <a:t>Data cutoff: January 31, 2023.</a:t>
            </a:r>
          </a:p>
        </p:txBody>
      </p:sp>
      <p:sp>
        <p:nvSpPr>
          <p:cNvPr id="13" name="Rectangle 12">
            <a:extLst>
              <a:ext uri="{FF2B5EF4-FFF2-40B4-BE49-F238E27FC236}">
                <a16:creationId xmlns:a16="http://schemas.microsoft.com/office/drawing/2014/main" id="{02CB8901-6969-2C3A-AAC4-55B80C033D0E}"/>
              </a:ext>
            </a:extLst>
          </p:cNvPr>
          <p:cNvSpPr/>
          <p:nvPr/>
        </p:nvSpPr>
        <p:spPr bwMode="auto">
          <a:xfrm>
            <a:off x="2841848" y="853174"/>
            <a:ext cx="2238552"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3" name="TextBox 2">
            <a:extLst>
              <a:ext uri="{FF2B5EF4-FFF2-40B4-BE49-F238E27FC236}">
                <a16:creationId xmlns:a16="http://schemas.microsoft.com/office/drawing/2014/main" id="{DD8BC5E7-E659-53F2-C4B6-7E14F9BBE5DF}"/>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Johnson M et al. WCLC 2023;Abstract OA05.05.</a:t>
            </a:r>
          </a:p>
        </p:txBody>
      </p:sp>
    </p:spTree>
    <p:extLst>
      <p:ext uri="{BB962C8B-B14F-4D97-AF65-F5344CB8AC3E}">
        <p14:creationId xmlns:p14="http://schemas.microsoft.com/office/powerpoint/2010/main" val="4164363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6638-4A5B-4FA2-2561-C9DED819294E}"/>
              </a:ext>
            </a:extLst>
          </p:cNvPr>
          <p:cNvSpPr>
            <a:spLocks noGrp="1"/>
          </p:cNvSpPr>
          <p:nvPr>
            <p:ph type="title"/>
          </p:nvPr>
        </p:nvSpPr>
        <p:spPr>
          <a:xfrm>
            <a:off x="916516" y="63561"/>
            <a:ext cx="10358967" cy="1143000"/>
          </a:xfrm>
        </p:spPr>
        <p:txBody>
          <a:bodyPr/>
          <a:lstStyle/>
          <a:p>
            <a:pPr algn="l"/>
            <a:r>
              <a:rPr lang="en-US" dirty="0"/>
              <a:t>DS7300-A-J101: </a:t>
            </a:r>
            <a:r>
              <a:rPr lang="en-US"/>
              <a:t>Ifinatamab </a:t>
            </a:r>
            <a:r>
              <a:rPr lang="en-US" dirty="0"/>
              <a:t>Deruxtecan – Most Common (≥10%) All-Grade TEAEs Regardless of Causality</a:t>
            </a:r>
          </a:p>
        </p:txBody>
      </p:sp>
      <p:pic>
        <p:nvPicPr>
          <p:cNvPr id="5" name="Content Placeholder 4" descr="A screenshot of a report&#10;&#10;Description automatically generated">
            <a:extLst>
              <a:ext uri="{FF2B5EF4-FFF2-40B4-BE49-F238E27FC236}">
                <a16:creationId xmlns:a16="http://schemas.microsoft.com/office/drawing/2014/main" id="{F9D2F7F4-5341-C83B-BBBC-84E94321A0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596" t="11222" r="11306" b="25274"/>
          <a:stretch/>
        </p:blipFill>
        <p:spPr>
          <a:xfrm>
            <a:off x="916515" y="1325670"/>
            <a:ext cx="10704905" cy="3743708"/>
          </a:xfrm>
        </p:spPr>
      </p:pic>
      <p:sp>
        <p:nvSpPr>
          <p:cNvPr id="7" name="TextBox 6">
            <a:extLst>
              <a:ext uri="{FF2B5EF4-FFF2-40B4-BE49-F238E27FC236}">
                <a16:creationId xmlns:a16="http://schemas.microsoft.com/office/drawing/2014/main" id="{C8FD3C4B-B75D-928C-F805-1BF6E1F27FB1}"/>
              </a:ext>
            </a:extLst>
          </p:cNvPr>
          <p:cNvSpPr txBox="1"/>
          <p:nvPr/>
        </p:nvSpPr>
        <p:spPr>
          <a:xfrm>
            <a:off x="916516" y="5069378"/>
            <a:ext cx="10704905" cy="1246495"/>
          </a:xfrm>
          <a:prstGeom prst="rect">
            <a:avLst/>
          </a:prstGeom>
          <a:noFill/>
        </p:spPr>
        <p:txBody>
          <a:bodyPr wrap="square" rtlCol="0">
            <a:spAutoFit/>
          </a:bodyPr>
          <a:lstStyle/>
          <a:p>
            <a:pPr marL="171450" marR="0" lvl="0" indent="-1714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 total of 3 patients (13.6%) experienced an interstitial lung disease (ILD) or pneumonitis event (two Grade 1, one Grade 2).</a:t>
            </a:r>
          </a:p>
          <a:p>
            <a:pPr marL="601663" marR="0" lvl="1" indent="-1714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All events were adjudicated by the ILD adjudication committee, of which one was adjudicated as drug-related ILD (Grade 2, </a:t>
            </a:r>
            <a:br>
              <a:rPr kumimoji="0" lang="en-US" sz="1500" b="0" i="0" u="none" strike="noStrike" kern="1200" cap="none" spc="0" normalizeH="0" baseline="0" noProof="0" dirty="0">
                <a:ln>
                  <a:noFill/>
                </a:ln>
                <a:solidFill>
                  <a:srgbClr val="000000"/>
                </a:solidFill>
                <a:effectLst/>
                <a:uLnTx/>
                <a:uFillTx/>
                <a:latin typeface="Calibri"/>
                <a:ea typeface="MS PGothic" charset="0"/>
              </a:rPr>
            </a:br>
            <a:r>
              <a:rPr kumimoji="0" lang="en-US" sz="1500" b="0" i="0" u="none" strike="noStrike" kern="1200" cap="none" spc="0" normalizeH="0" baseline="0" noProof="0" dirty="0">
                <a:ln>
                  <a:noFill/>
                </a:ln>
                <a:solidFill>
                  <a:srgbClr val="000000"/>
                </a:solidFill>
                <a:effectLst/>
                <a:uLnTx/>
                <a:uFillTx/>
                <a:latin typeface="Calibri"/>
                <a:ea typeface="MS PGothic" charset="0"/>
              </a:rPr>
              <a:t>8.0 mg/kg), and treatment was discontinued per </a:t>
            </a:r>
            <a:r>
              <a:rPr kumimoji="0" lang="en-US" sz="1500" b="0" i="0" u="none" strike="noStrike" kern="1200" cap="none" spc="0" normalizeH="0" baseline="0" noProof="0" dirty="0" err="1">
                <a:ln>
                  <a:noFill/>
                </a:ln>
                <a:solidFill>
                  <a:srgbClr val="000000"/>
                </a:solidFill>
                <a:effectLst/>
                <a:uLnTx/>
                <a:uFillTx/>
                <a:latin typeface="Calibri"/>
                <a:ea typeface="MS PGothic" charset="0"/>
              </a:rPr>
              <a:t>protocol.</a:t>
            </a:r>
            <a:r>
              <a:rPr kumimoji="0" lang="en-US" sz="1500" b="0" i="0" u="none" strike="noStrike" kern="1200" cap="none" spc="0" normalizeH="0" baseline="30000" noProof="0" dirty="0" err="1">
                <a:ln>
                  <a:noFill/>
                </a:ln>
                <a:solidFill>
                  <a:srgbClr val="000000"/>
                </a:solidFill>
                <a:effectLst/>
                <a:uLnTx/>
                <a:uFillTx/>
                <a:latin typeface="Calibri"/>
                <a:ea typeface="MS PGothic" charset="0"/>
              </a:rPr>
              <a:t>a</a:t>
            </a:r>
            <a:endParaRPr kumimoji="0" lang="en-US" sz="1500" b="0" i="0" u="none" strike="noStrike" kern="1200" cap="none" spc="0" normalizeH="0" baseline="30000" noProof="0" dirty="0">
              <a:ln>
                <a:noFill/>
              </a:ln>
              <a:solidFill>
                <a:srgbClr val="000000"/>
              </a:solidFill>
              <a:effectLst/>
              <a:uLnTx/>
              <a:uFillTx/>
              <a:latin typeface="Calibri"/>
              <a:ea typeface="MS PGothic" charset="0"/>
            </a:endParaRPr>
          </a:p>
          <a:p>
            <a:pPr marL="171450" marR="0" lvl="0" indent="-1714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Prophylactic premedication for nausea, vomiting and IRR (infusion-related reaction) were not permitted for primary prophylaxis during cycle 1 of dose escalation. </a:t>
            </a:r>
          </a:p>
        </p:txBody>
      </p:sp>
      <p:sp>
        <p:nvSpPr>
          <p:cNvPr id="8" name="TextBox 7">
            <a:extLst>
              <a:ext uri="{FF2B5EF4-FFF2-40B4-BE49-F238E27FC236}">
                <a16:creationId xmlns:a16="http://schemas.microsoft.com/office/drawing/2014/main" id="{0F8C2735-96BB-9373-6053-0E17F0CA69CB}"/>
              </a:ext>
            </a:extLst>
          </p:cNvPr>
          <p:cNvSpPr txBox="1"/>
          <p:nvPr/>
        </p:nvSpPr>
        <p:spPr>
          <a:xfrm>
            <a:off x="4357035" y="6556714"/>
            <a:ext cx="6912768" cy="230832"/>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S PGothic" charset="0"/>
              </a:rPr>
              <a:t>Data cutoff: January 31, 2023.</a:t>
            </a:r>
            <a:r>
              <a:rPr kumimoji="0" lang="en-US" sz="900" b="0" i="0" u="none" strike="noStrike" kern="1200" cap="none" spc="0" normalizeH="0" baseline="30000" noProof="0" dirty="0">
                <a:ln>
                  <a:noFill/>
                </a:ln>
                <a:solidFill>
                  <a:srgbClr val="000000"/>
                </a:solidFill>
                <a:effectLst/>
                <a:uLnTx/>
                <a:uFillTx/>
                <a:latin typeface="Calibri"/>
                <a:ea typeface="MS PGothic" charset="0"/>
              </a:rPr>
              <a:t> a </a:t>
            </a:r>
            <a:r>
              <a:rPr kumimoji="0" lang="en-US" sz="900" b="0" i="0" u="none" strike="noStrike" kern="1200" cap="none" spc="0" normalizeH="0" baseline="0" noProof="0" dirty="0">
                <a:ln>
                  <a:noFill/>
                </a:ln>
                <a:solidFill>
                  <a:srgbClr val="000000"/>
                </a:solidFill>
                <a:effectLst/>
                <a:uLnTx/>
                <a:uFillTx/>
                <a:latin typeface="Calibri"/>
                <a:ea typeface="MS PGothic" charset="0"/>
              </a:rPr>
              <a:t>Outcome was reported as “not recovered” for 2 events (Gr 1, Gr2) and ”recovered” for 1 event (Gr 1).</a:t>
            </a:r>
          </a:p>
        </p:txBody>
      </p:sp>
      <p:sp>
        <p:nvSpPr>
          <p:cNvPr id="3" name="TextBox 2">
            <a:extLst>
              <a:ext uri="{FF2B5EF4-FFF2-40B4-BE49-F238E27FC236}">
                <a16:creationId xmlns:a16="http://schemas.microsoft.com/office/drawing/2014/main" id="{F392387D-C311-64EB-05D5-8129515CE0E8}"/>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Johnson M et al. WCLC 2023;Abstract OA05.05.</a:t>
            </a:r>
          </a:p>
        </p:txBody>
      </p:sp>
    </p:spTree>
    <p:extLst>
      <p:ext uri="{BB962C8B-B14F-4D97-AF65-F5344CB8AC3E}">
        <p14:creationId xmlns:p14="http://schemas.microsoft.com/office/powerpoint/2010/main" val="1199516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C3F09-42A3-331B-102E-203951FF490D}"/>
              </a:ext>
            </a:extLst>
          </p:cNvPr>
          <p:cNvSpPr>
            <a:spLocks noGrp="1"/>
          </p:cNvSpPr>
          <p:nvPr>
            <p:ph type="title"/>
          </p:nvPr>
        </p:nvSpPr>
        <p:spPr>
          <a:xfrm>
            <a:off x="905691" y="2099221"/>
            <a:ext cx="10358967" cy="1473795"/>
          </a:xfrm>
        </p:spPr>
        <p:txBody>
          <a:bodyPr/>
          <a:lstStyle/>
          <a:p>
            <a:pPr algn="l"/>
            <a:r>
              <a:rPr lang="en-US" sz="3600" dirty="0" err="1"/>
              <a:t>Tarlatamab</a:t>
            </a:r>
            <a:r>
              <a:rPr lang="en-US" sz="3600" dirty="0"/>
              <a:t> for Patients (pts) with Previously Treated Small Cell Lung Cancer (SCLC): Primary Analysis of the Phase 2 DeLLphi-301 Study</a:t>
            </a:r>
          </a:p>
        </p:txBody>
      </p:sp>
      <p:sp>
        <p:nvSpPr>
          <p:cNvPr id="4" name="Content Placeholder 3">
            <a:extLst>
              <a:ext uri="{FF2B5EF4-FFF2-40B4-BE49-F238E27FC236}">
                <a16:creationId xmlns:a16="http://schemas.microsoft.com/office/drawing/2014/main" id="{B91E5FC6-A6DE-4CF4-7743-FB36FE17AE8D}"/>
              </a:ext>
            </a:extLst>
          </p:cNvPr>
          <p:cNvSpPr>
            <a:spLocks noGrp="1"/>
          </p:cNvSpPr>
          <p:nvPr>
            <p:ph idx="1"/>
          </p:nvPr>
        </p:nvSpPr>
        <p:spPr>
          <a:xfrm>
            <a:off x="876209" y="3822675"/>
            <a:ext cx="10358967" cy="1080120"/>
          </a:xfrm>
        </p:spPr>
        <p:txBody>
          <a:bodyPr/>
          <a:lstStyle/>
          <a:p>
            <a:pPr marL="98425" indent="0">
              <a:spcBef>
                <a:spcPts val="0"/>
              </a:spcBef>
              <a:spcAft>
                <a:spcPts val="0"/>
              </a:spcAft>
              <a:buNone/>
            </a:pPr>
            <a:r>
              <a:rPr lang="en-US" b="0" dirty="0"/>
              <a:t>Paz-Ares L et al.</a:t>
            </a:r>
          </a:p>
          <a:p>
            <a:pPr marL="98425" indent="0">
              <a:spcBef>
                <a:spcPts val="0"/>
              </a:spcBef>
              <a:spcAft>
                <a:spcPts val="0"/>
              </a:spcAft>
              <a:buNone/>
            </a:pPr>
            <a:r>
              <a:rPr lang="en-US" b="0" dirty="0"/>
              <a:t>ESMO 2023;Abstract LBA92.</a:t>
            </a:r>
          </a:p>
        </p:txBody>
      </p:sp>
    </p:spTree>
    <p:extLst>
      <p:ext uri="{BB962C8B-B14F-4D97-AF65-F5344CB8AC3E}">
        <p14:creationId xmlns:p14="http://schemas.microsoft.com/office/powerpoint/2010/main" val="2701465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5766-6611-89CF-CED0-416C97E15B6B}"/>
              </a:ext>
            </a:extLst>
          </p:cNvPr>
          <p:cNvSpPr>
            <a:spLocks noGrp="1"/>
          </p:cNvSpPr>
          <p:nvPr>
            <p:ph type="title"/>
          </p:nvPr>
        </p:nvSpPr>
        <p:spPr>
          <a:xfrm>
            <a:off x="916512" y="186810"/>
            <a:ext cx="10358967" cy="793918"/>
          </a:xfrm>
        </p:spPr>
        <p:txBody>
          <a:bodyPr/>
          <a:lstStyle/>
          <a:p>
            <a:r>
              <a:rPr lang="en-US" dirty="0"/>
              <a:t>DeLLphi-301: Efficacy Analysis Set per ITT Analysis</a:t>
            </a:r>
          </a:p>
        </p:txBody>
      </p:sp>
      <p:pic>
        <p:nvPicPr>
          <p:cNvPr id="5" name="Content Placeholder 4" descr="A table with numbers and text&#10;&#10;Description automatically generated with medium confidence">
            <a:extLst>
              <a:ext uri="{FF2B5EF4-FFF2-40B4-BE49-F238E27FC236}">
                <a16:creationId xmlns:a16="http://schemas.microsoft.com/office/drawing/2014/main" id="{5EF22609-7A69-F664-0329-CDAE099623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70" r="841" b="14542"/>
          <a:stretch/>
        </p:blipFill>
        <p:spPr>
          <a:xfrm>
            <a:off x="1402499" y="1052736"/>
            <a:ext cx="9387001" cy="5203061"/>
          </a:xfrm>
        </p:spPr>
      </p:pic>
      <p:sp>
        <p:nvSpPr>
          <p:cNvPr id="6" name="TextBox 5">
            <a:extLst>
              <a:ext uri="{FF2B5EF4-FFF2-40B4-BE49-F238E27FC236}">
                <a16:creationId xmlns:a16="http://schemas.microsoft.com/office/drawing/2014/main" id="{C8B7BE40-8A76-8B2D-880A-16D72F730198}"/>
              </a:ext>
            </a:extLst>
          </p:cNvPr>
          <p:cNvSpPr txBox="1"/>
          <p:nvPr/>
        </p:nvSpPr>
        <p:spPr>
          <a:xfrm>
            <a:off x="0" y="6550223"/>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Paz-Ares L et al. ESMO 2023;Abstract LBA92.</a:t>
            </a:r>
          </a:p>
        </p:txBody>
      </p:sp>
      <p:sp>
        <p:nvSpPr>
          <p:cNvPr id="3" name="TextBox 2">
            <a:extLst>
              <a:ext uri="{FF2B5EF4-FFF2-40B4-BE49-F238E27FC236}">
                <a16:creationId xmlns:a16="http://schemas.microsoft.com/office/drawing/2014/main" id="{71CC2CA6-0485-5319-5622-80425BE315DA}"/>
              </a:ext>
            </a:extLst>
          </p:cNvPr>
          <p:cNvSpPr txBox="1"/>
          <p:nvPr/>
        </p:nvSpPr>
        <p:spPr>
          <a:xfrm>
            <a:off x="1436915" y="6223651"/>
            <a:ext cx="5447928"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ITT = intent to treat; ORR = objective response rate</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92579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Data Sets </a:t>
            </a:r>
            <a:endParaRPr lang="en-US" sz="3200" dirty="0">
              <a:solidFill>
                <a:srgbClr val="0432FF"/>
              </a:solidFill>
            </a:endParaRPr>
          </a:p>
        </p:txBody>
      </p:sp>
      <p:sp>
        <p:nvSpPr>
          <p:cNvPr id="4" name="Content Placeholder 3">
            <a:extLst>
              <a:ext uri="{FF2B5EF4-FFF2-40B4-BE49-F238E27FC236}">
                <a16:creationId xmlns:a16="http://schemas.microsoft.com/office/drawing/2014/main" id="{D01075B6-FB4F-6A1B-785F-A7CF77E6F0FE}"/>
              </a:ext>
            </a:extLst>
          </p:cNvPr>
          <p:cNvSpPr>
            <a:spLocks noGrp="1"/>
          </p:cNvSpPr>
          <p:nvPr>
            <p:ph idx="1"/>
          </p:nvPr>
        </p:nvSpPr>
        <p:spPr/>
        <p:txBody>
          <a:bodyPr/>
          <a:lstStyle/>
          <a:p>
            <a:pPr marL="0" marR="0" lvl="0" indent="0" algn="l" defTabSz="455613" rtl="0" eaLnBrk="1" fontAlgn="base"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err="1">
                <a:ln>
                  <a:noFill/>
                </a:ln>
                <a:solidFill>
                  <a:srgbClr val="0432FF"/>
                </a:solidFill>
                <a:effectLst/>
                <a:uLnTx/>
                <a:uFillTx/>
                <a:latin typeface="Calibri"/>
                <a:ea typeface="Calibri" panose="020F0502020204030204" pitchFamily="34" charset="0"/>
                <a:cs typeface="Calibri" panose="020F0502020204030204" pitchFamily="34" charset="0"/>
              </a:rPr>
              <a:t>Zofia</a:t>
            </a: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 </a:t>
            </a:r>
            <a:r>
              <a:rPr kumimoji="0" lang="en-US" sz="2200" b="1" i="0" u="none" strike="noStrike" kern="1200" cap="none" spc="0" normalizeH="0" baseline="0" noProof="0" dirty="0" err="1">
                <a:ln>
                  <a:noFill/>
                </a:ln>
                <a:solidFill>
                  <a:srgbClr val="0432FF"/>
                </a:solidFill>
                <a:effectLst/>
                <a:uLnTx/>
                <a:uFillTx/>
                <a:latin typeface="Calibri"/>
                <a:ea typeface="Calibri" panose="020F0502020204030204" pitchFamily="34" charset="0"/>
                <a:cs typeface="Calibri" panose="020F0502020204030204" pitchFamily="34" charset="0"/>
              </a:rPr>
              <a:t>Piotrowska</a:t>
            </a: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 MD, MHS</a:t>
            </a:r>
          </a:p>
          <a:p>
            <a:pPr marL="290513" marR="0" lvl="0" indent="-290513"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Janne</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P et al. Osimertinib with/without platinum-based chemotherapy as first-line treatment in patients with EGFRm advanced NSCLC (FLAURA2). WCLC 2023;Abstract PL03.13.</a:t>
            </a:r>
          </a:p>
          <a:p>
            <a:pPr marL="290513" marR="0" lvl="0" indent="-290513"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Planchard</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D et al. FLAURA2: Safety and CNS outcomes of first-line (1L) osimertinib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osi</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 chemotherapy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CTx</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in EGFRm advanced NSCLC. ESMO 2023;Abstract LBA68. </a:t>
            </a:r>
          </a:p>
          <a:p>
            <a:pPr marL="290513" marR="0" lvl="0" indent="-290513"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Le X et al. A multi-</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centre</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open-label randomized phase II study of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osimertinib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with and without ramucirumab in TKI-naïve EGFR-mutant metastatic NSCLC (RAMOSE trial interim analysis). ESMO 2023;Abstract LBA71.</a:t>
            </a:r>
          </a:p>
          <a:p>
            <a:pPr marL="290513" marR="0" lvl="0" indent="-290513"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Cho BC et al.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Amivantamab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plus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lazertinib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vs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osimertinib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as first-line treatment in patients with EGFR-mutated, advanced non-small cell lung cancer (NSCLC): Primary results from MARIPOSA, a phase 3, global, randomized, controlled trial. ESMO 2023;Abstract LBA14. </a:t>
            </a:r>
          </a:p>
        </p:txBody>
      </p:sp>
    </p:spTree>
    <p:custDataLst>
      <p:tags r:id="rId1"/>
    </p:custDataLst>
    <p:extLst>
      <p:ext uri="{BB962C8B-B14F-4D97-AF65-F5344CB8AC3E}">
        <p14:creationId xmlns:p14="http://schemas.microsoft.com/office/powerpoint/2010/main" val="2734346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Data Sets </a:t>
            </a:r>
            <a:endParaRPr lang="en-US" sz="3200" dirty="0">
              <a:solidFill>
                <a:srgbClr val="0432FF"/>
              </a:solidFill>
            </a:endParaRPr>
          </a:p>
        </p:txBody>
      </p:sp>
      <p:sp>
        <p:nvSpPr>
          <p:cNvPr id="4" name="Content Placeholder 3">
            <a:extLst>
              <a:ext uri="{FF2B5EF4-FFF2-40B4-BE49-F238E27FC236}">
                <a16:creationId xmlns:a16="http://schemas.microsoft.com/office/drawing/2014/main" id="{04973A6A-D694-C0DE-247B-54D94701AE3A}"/>
              </a:ext>
            </a:extLst>
          </p:cNvPr>
          <p:cNvSpPr>
            <a:spLocks noGrp="1"/>
          </p:cNvSpPr>
          <p:nvPr>
            <p:ph idx="1"/>
          </p:nvPr>
        </p:nvSpPr>
        <p:spPr/>
        <p:txBody>
          <a:bodyPr/>
          <a:lstStyle/>
          <a:p>
            <a:pPr marL="0" marR="0" lvl="0" indent="0" algn="l" defTabSz="455613" rtl="0" eaLnBrk="1" fontAlgn="base"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err="1">
                <a:ln>
                  <a:noFill/>
                </a:ln>
                <a:solidFill>
                  <a:srgbClr val="0432FF"/>
                </a:solidFill>
                <a:effectLst/>
                <a:uLnTx/>
                <a:uFillTx/>
                <a:latin typeface="Calibri"/>
                <a:ea typeface="Calibri" panose="020F0502020204030204" pitchFamily="34" charset="0"/>
                <a:cs typeface="Calibri" panose="020F0502020204030204" pitchFamily="34" charset="0"/>
              </a:rPr>
              <a:t>Zofia</a:t>
            </a: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 </a:t>
            </a:r>
            <a:r>
              <a:rPr kumimoji="0" lang="en-US" sz="2200" b="1" i="0" u="none" strike="noStrike" kern="1200" cap="none" spc="0" normalizeH="0" baseline="0" noProof="0" dirty="0" err="1">
                <a:ln>
                  <a:noFill/>
                </a:ln>
                <a:solidFill>
                  <a:srgbClr val="0432FF"/>
                </a:solidFill>
                <a:effectLst/>
                <a:uLnTx/>
                <a:uFillTx/>
                <a:latin typeface="Calibri"/>
                <a:ea typeface="Calibri" panose="020F0502020204030204" pitchFamily="34" charset="0"/>
                <a:cs typeface="Calibri" panose="020F0502020204030204" pitchFamily="34" charset="0"/>
              </a:rPr>
              <a:t>Piotrowska</a:t>
            </a: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 MD, MHS (continued) </a:t>
            </a:r>
            <a:endParaRPr kumimoji="0" lang="en-US" sz="22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endParaRPr>
          </a:p>
          <a:p>
            <a:pPr marL="290513" marR="0" lvl="0" indent="-290513"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Passaro</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P et al.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Amivantamab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plus chemotherapy (with or without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lazertinib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vs chemotherapy in EGFR-mutated advanced NSCLC after progression on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osimertinib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MARIPOSA-2, a phase 3, global, randomized, controlled trial. ESMO 2023;Abstract LBA15. </a:t>
            </a:r>
          </a:p>
          <a:p>
            <a:pPr marL="290513" marR="0" lvl="0" indent="-290513"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Kim TM et al.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Tepotinib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osimertinib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in EGFR-mutant NSCLC with MET amplification following 1L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osimertinib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INSIGHT 2 primary analysis. WCLC 2023;Abstract OA21.05.</a:t>
            </a:r>
          </a:p>
          <a:p>
            <a:pPr marL="290513" marR="0" lvl="0" indent="-290513"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Yu HA et al.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Patritumab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deruxtecan</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(HER3-DXd) in EGFR-mutated NSCLC following EGFR TKI and platinum-based chemotherapy: HERTHENA-Lung01. WCLC 2023;Abstract OA05.03.</a:t>
            </a:r>
          </a:p>
          <a:p>
            <a:pPr marL="290513" marR="0" lvl="0" indent="-290513"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Johnson M et al. Intracranial efficacy of HER3-DXd in patients with previously treated advanced EGFR-mutated NSCLC: Results from HERTHENA-Lung01. ESMO 2023;Abstract 1319MO. </a:t>
            </a:r>
          </a:p>
        </p:txBody>
      </p:sp>
    </p:spTree>
    <p:custDataLst>
      <p:tags r:id="rId1"/>
    </p:custDataLst>
    <p:extLst>
      <p:ext uri="{BB962C8B-B14F-4D97-AF65-F5344CB8AC3E}">
        <p14:creationId xmlns:p14="http://schemas.microsoft.com/office/powerpoint/2010/main" val="539674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Data Sets </a:t>
            </a:r>
            <a:endParaRPr lang="en-US" sz="3200" dirty="0">
              <a:solidFill>
                <a:srgbClr val="0432FF"/>
              </a:solidFill>
            </a:endParaRPr>
          </a:p>
        </p:txBody>
      </p:sp>
      <p:sp>
        <p:nvSpPr>
          <p:cNvPr id="4" name="Content Placeholder 3">
            <a:extLst>
              <a:ext uri="{FF2B5EF4-FFF2-40B4-BE49-F238E27FC236}">
                <a16:creationId xmlns:a16="http://schemas.microsoft.com/office/drawing/2014/main" id="{33A8881F-6EB3-1BE7-730B-B1E116245334}"/>
              </a:ext>
            </a:extLst>
          </p:cNvPr>
          <p:cNvSpPr>
            <a:spLocks noGrp="1"/>
          </p:cNvSpPr>
          <p:nvPr>
            <p:ph idx="1"/>
          </p:nvPr>
        </p:nvSpPr>
        <p:spPr/>
        <p:txBody>
          <a:bodyPr/>
          <a:lstStyle/>
          <a:p>
            <a:pPr marL="0" marR="0" lvl="0" indent="0" algn="l" defTabSz="455613" rtl="0" eaLnBrk="1" fontAlgn="base"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err="1">
                <a:ln>
                  <a:noFill/>
                </a:ln>
                <a:solidFill>
                  <a:srgbClr val="0432FF"/>
                </a:solidFill>
                <a:effectLst/>
                <a:uLnTx/>
                <a:uFillTx/>
                <a:latin typeface="Calibri"/>
                <a:ea typeface="Calibri" panose="020F0502020204030204" pitchFamily="34" charset="0"/>
                <a:cs typeface="Calibri" panose="020F0502020204030204" pitchFamily="34" charset="0"/>
              </a:rPr>
              <a:t>Zofia</a:t>
            </a: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 </a:t>
            </a:r>
            <a:r>
              <a:rPr kumimoji="0" lang="en-US" sz="2200" b="1" i="0" u="none" strike="noStrike" kern="1200" cap="none" spc="0" normalizeH="0" baseline="0" noProof="0" dirty="0" err="1">
                <a:ln>
                  <a:noFill/>
                </a:ln>
                <a:solidFill>
                  <a:srgbClr val="0432FF"/>
                </a:solidFill>
                <a:effectLst/>
                <a:uLnTx/>
                <a:uFillTx/>
                <a:latin typeface="Calibri"/>
                <a:ea typeface="Calibri" panose="020F0502020204030204" pitchFamily="34" charset="0"/>
                <a:cs typeface="Calibri" panose="020F0502020204030204" pitchFamily="34" charset="0"/>
              </a:rPr>
              <a:t>Piotrowska</a:t>
            </a: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 MD, MHS (continued)</a:t>
            </a:r>
            <a:endParaRPr kumimoji="0" lang="en-US" sz="22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endParaRPr>
          </a:p>
          <a:p>
            <a:pPr marL="290513" marR="0" lvl="0" indent="-290513"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Girard N et al.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Amivantamab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plus chemotherapy vs chemotherapy as first-line treatment in EGFR exon 20 insertion-mutated advanced non-small cell lung cancer (NSCLC): Primary results from PAPILLON, a randomized phase 3 global study. ESMO 2023;Abstract LBA5. </a:t>
            </a:r>
          </a:p>
          <a:p>
            <a:pPr marL="290513" marR="0" lvl="0" indent="-290513"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Loong HHF et al. Randomized phase 3 study of first-line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selpercatinib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versus chemotherapy and pembrolizumab in RET fusion-positive. ESMO 2023;Abstract LBA4.  </a:t>
            </a:r>
          </a:p>
          <a:p>
            <a:pPr marL="290513" marR="0" lvl="0" indent="-290513"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Clarke JM et al.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CodeBreaK</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101: Safety and efficacy of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sotorasib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with carboplatin and pemetrexed in KRAS G12C-mutated advanced NSCLC. WCLC 2023;Abstract MA06.05.</a:t>
            </a:r>
          </a:p>
          <a:p>
            <a:pPr marL="290513" marR="0" lvl="0" indent="-290513"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Garassino</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MC et al. KRYSTAL-7: Efficacy and safety of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adagrasib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with pembrolizumab in patients with treatment-naïve, advanced non-small cell lung cancer (NSCLC) harboring a KRAS G12C mutation. ESMO 2023;Abstract LBA65. </a:t>
            </a:r>
          </a:p>
        </p:txBody>
      </p:sp>
    </p:spTree>
    <p:custDataLst>
      <p:tags r:id="rId1"/>
    </p:custDataLst>
    <p:extLst>
      <p:ext uri="{BB962C8B-B14F-4D97-AF65-F5344CB8AC3E}">
        <p14:creationId xmlns:p14="http://schemas.microsoft.com/office/powerpoint/2010/main" val="2863075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Data Sets </a:t>
            </a:r>
            <a:endParaRPr lang="en-US" sz="3200" dirty="0">
              <a:solidFill>
                <a:srgbClr val="0432FF"/>
              </a:solidFill>
            </a:endParaRPr>
          </a:p>
        </p:txBody>
      </p:sp>
      <p:sp>
        <p:nvSpPr>
          <p:cNvPr id="4" name="Content Placeholder 3">
            <a:extLst>
              <a:ext uri="{FF2B5EF4-FFF2-40B4-BE49-F238E27FC236}">
                <a16:creationId xmlns:a16="http://schemas.microsoft.com/office/drawing/2014/main" id="{0E413EF5-3AFB-D2DE-F361-66B7373BEABC}"/>
              </a:ext>
            </a:extLst>
          </p:cNvPr>
          <p:cNvSpPr>
            <a:spLocks noGrp="1"/>
          </p:cNvSpPr>
          <p:nvPr>
            <p:ph idx="1"/>
          </p:nvPr>
        </p:nvSpPr>
        <p:spPr/>
        <p:txBody>
          <a:bodyPr/>
          <a:lstStyle/>
          <a:p>
            <a:pPr marL="0" marR="0" lvl="0" indent="0" algn="l" defTabSz="455613" rtl="0" eaLnBrk="1" fontAlgn="base" latinLnBrk="0" hangingPunct="1">
              <a:lnSpc>
                <a:spcPct val="100000"/>
              </a:lnSpc>
              <a:spcBef>
                <a:spcPts val="600"/>
              </a:spcBef>
              <a:spcAft>
                <a:spcPts val="1200"/>
              </a:spcAft>
              <a:buClrTx/>
              <a:buSzTx/>
              <a:buFontTx/>
              <a:buNone/>
              <a:tabLst/>
              <a:defRPr/>
            </a:pPr>
            <a:r>
              <a:rPr kumimoji="0" lang="en-US" sz="2200" b="1" i="0" u="none" strike="noStrike" kern="1200" cap="none" spc="0" normalizeH="0" baseline="0" noProof="0" dirty="0" err="1">
                <a:ln>
                  <a:noFill/>
                </a:ln>
                <a:solidFill>
                  <a:srgbClr val="0432FF"/>
                </a:solidFill>
                <a:effectLst/>
                <a:uLnTx/>
                <a:uFillTx/>
                <a:latin typeface="Calibri"/>
                <a:ea typeface="Calibri" panose="020F0502020204030204" pitchFamily="34" charset="0"/>
                <a:cs typeface="Calibri" panose="020F0502020204030204" pitchFamily="34" charset="0"/>
              </a:rPr>
              <a:t>Zofia</a:t>
            </a: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 </a:t>
            </a:r>
            <a:r>
              <a:rPr kumimoji="0" lang="en-US" sz="2200" b="1" i="0" u="none" strike="noStrike" kern="1200" cap="none" spc="0" normalizeH="0" baseline="0" noProof="0" dirty="0" err="1">
                <a:ln>
                  <a:noFill/>
                </a:ln>
                <a:solidFill>
                  <a:srgbClr val="0432FF"/>
                </a:solidFill>
                <a:effectLst/>
                <a:uLnTx/>
                <a:uFillTx/>
                <a:latin typeface="Calibri"/>
                <a:ea typeface="Calibri" panose="020F0502020204030204" pitchFamily="34" charset="0"/>
                <a:cs typeface="Calibri" panose="020F0502020204030204" pitchFamily="34" charset="0"/>
              </a:rPr>
              <a:t>Piotrowska</a:t>
            </a: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 MD, MHS (continued)</a:t>
            </a:r>
            <a:endParaRPr kumimoji="0" lang="en-US" sz="22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endParaRPr>
          </a:p>
          <a:p>
            <a:pPr marL="342900" marR="0" lvl="0" indent="-342900"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Janne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P et 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Trastuzumab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deruxtecan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patients with HER2-mutant metastatic non-small cell lung cancer: Primary results of DESTINY-Lung02. WCLC 2023;Abstract MA13.10.</a:t>
            </a:r>
            <a:endParaRPr kumimoji="0" lang="en-US" sz="2000" b="0"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Planchard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 et al. Trastuzumab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deruxtecan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DXd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patients (pts) with HER2 (ERBB2)-mutant (HER2m) metastatic non-small cell lung cancer (NSCLC) with and without brain metastases (BMs): Pooled analyses from DESTINY-Lung01 and DESTINY-Lung02. ESMO 2023;Abstract 1321MO. </a:t>
            </a:r>
            <a:endParaRPr kumimoji="0" lang="en-US" sz="2000" b="0"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5745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Data Sets </a:t>
            </a:r>
            <a:endParaRPr lang="en-US" sz="3200" dirty="0">
              <a:solidFill>
                <a:srgbClr val="0432FF"/>
              </a:solidFill>
            </a:endParaRPr>
          </a:p>
        </p:txBody>
      </p:sp>
      <p:sp>
        <p:nvSpPr>
          <p:cNvPr id="4" name="Content Placeholder 3">
            <a:extLst>
              <a:ext uri="{FF2B5EF4-FFF2-40B4-BE49-F238E27FC236}">
                <a16:creationId xmlns:a16="http://schemas.microsoft.com/office/drawing/2014/main" id="{BA859753-8DE7-A70F-C7CD-47F5609F5E95}"/>
              </a:ext>
            </a:extLst>
          </p:cNvPr>
          <p:cNvSpPr>
            <a:spLocks noGrp="1"/>
          </p:cNvSpPr>
          <p:nvPr>
            <p:ph idx="1"/>
          </p:nvPr>
        </p:nvSpPr>
        <p:spPr/>
        <p:txBody>
          <a:bodyPr/>
          <a:lstStyle/>
          <a:p>
            <a:pPr marL="0" marR="0" lvl="0" indent="0" algn="l" defTabSz="455613" rtl="0" eaLnBrk="1" fontAlgn="base"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Aaron </a:t>
            </a:r>
            <a:r>
              <a:rPr kumimoji="0" lang="en-US" sz="2200" b="1" i="0" u="none" strike="noStrike" kern="1200" cap="none" spc="0" normalizeH="0" baseline="0" noProof="0" dirty="0" err="1">
                <a:ln>
                  <a:noFill/>
                </a:ln>
                <a:solidFill>
                  <a:srgbClr val="0432FF"/>
                </a:solidFill>
                <a:effectLst/>
                <a:uLnTx/>
                <a:uFillTx/>
                <a:latin typeface="Calibri"/>
                <a:ea typeface="Calibri" panose="020F0502020204030204" pitchFamily="34" charset="0"/>
                <a:cs typeface="Calibri" panose="020F0502020204030204" pitchFamily="34" charset="0"/>
              </a:rPr>
              <a:t>Lisberg</a:t>
            </a: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 MD </a:t>
            </a:r>
          </a:p>
          <a:p>
            <a:pPr marL="342900" marR="0" lvl="0" indent="-342900"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Gadgeel</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S et al. 5-year survival of pembrolizumab plus chemotherapy for metastatic NSCLC with PD-L1 tumor proportion score &lt;1%. WCLC 2023;Abstract OA14.05. </a:t>
            </a:r>
          </a:p>
          <a:p>
            <a:pPr marL="342900" marR="0" lvl="0" indent="-342900"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Gandara DR et al. Predictive utility of patient-reported outcomes for survival in 1st-line treated patients with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aNSCLC</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in EMPOWER-Lung 1 and 3. WCLC 2023;Abstract MA05.11.</a:t>
            </a:r>
          </a:p>
          <a:p>
            <a:pPr marL="342900" marR="0" lvl="0" indent="-342900"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Makharadze</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T et al. Cemiplimab for advanced non-small cell lung cancer: Squamous subgroup analysis for EMPOWER-Lung 1 and 3. ESMO 2023;Abstract 1438P. </a:t>
            </a:r>
          </a:p>
          <a:p>
            <a:pPr marL="342900" marR="0" lvl="0" indent="-342900"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Peters S et al. Overall survival from a phase II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randomised</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double-blind trial (PERLA) of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dostarlimab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dostar</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 chemotherapy (CT) vs pembrolizumab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pembro</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 CT in metastatic non-squamous NSCLC. ESMO 2023;Abstract LBA64. </a:t>
            </a:r>
          </a:p>
        </p:txBody>
      </p:sp>
    </p:spTree>
    <p:custDataLst>
      <p:tags r:id="rId1"/>
    </p:custDataLst>
    <p:extLst>
      <p:ext uri="{BB962C8B-B14F-4D97-AF65-F5344CB8AC3E}">
        <p14:creationId xmlns:p14="http://schemas.microsoft.com/office/powerpoint/2010/main" val="3277868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Data Sets </a:t>
            </a:r>
            <a:endParaRPr lang="en-US" sz="3200" dirty="0">
              <a:solidFill>
                <a:srgbClr val="0432FF"/>
              </a:solidFill>
            </a:endParaRPr>
          </a:p>
        </p:txBody>
      </p:sp>
      <p:sp>
        <p:nvSpPr>
          <p:cNvPr id="4" name="Content Placeholder 3">
            <a:extLst>
              <a:ext uri="{FF2B5EF4-FFF2-40B4-BE49-F238E27FC236}">
                <a16:creationId xmlns:a16="http://schemas.microsoft.com/office/drawing/2014/main" id="{63FF715C-3A32-F2C0-FFE2-D05E0810BF57}"/>
              </a:ext>
            </a:extLst>
          </p:cNvPr>
          <p:cNvSpPr>
            <a:spLocks noGrp="1"/>
          </p:cNvSpPr>
          <p:nvPr>
            <p:ph idx="1"/>
          </p:nvPr>
        </p:nvSpPr>
        <p:spPr/>
        <p:txBody>
          <a:bodyPr/>
          <a:lstStyle/>
          <a:p>
            <a:pPr marL="0" marR="0" lvl="0" indent="0" algn="l" defTabSz="455613" rtl="0" eaLnBrk="1" fontAlgn="base"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Aaron </a:t>
            </a:r>
            <a:r>
              <a:rPr kumimoji="0" lang="en-US" sz="2200" b="1" i="0" u="none" strike="noStrike" kern="1200" cap="none" spc="0" normalizeH="0" baseline="0" noProof="0" dirty="0" err="1">
                <a:ln>
                  <a:noFill/>
                </a:ln>
                <a:solidFill>
                  <a:srgbClr val="0432FF"/>
                </a:solidFill>
                <a:effectLst/>
                <a:uLnTx/>
                <a:uFillTx/>
                <a:latin typeface="Calibri"/>
                <a:ea typeface="Calibri" panose="020F0502020204030204" pitchFamily="34" charset="0"/>
                <a:cs typeface="Calibri" panose="020F0502020204030204" pitchFamily="34" charset="0"/>
              </a:rPr>
              <a:t>Lisberg</a:t>
            </a: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 MD (continued)</a:t>
            </a:r>
          </a:p>
          <a:p>
            <a:pPr marL="342900" marR="0" lvl="0" indent="-342900"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Cho BC et al. Durvalumab ±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tremelimumab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 chemotherapy in 1L metastatic NSCLC: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Characterisation</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of patients with PFS ≥12 months in POSEIDON. WCLC 2023;Abstract P2.06-05.</a:t>
            </a:r>
          </a:p>
          <a:p>
            <a:pPr marL="342900" marR="0" lvl="0" indent="-342900"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Ramalingam SS et al. Six-year survival and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HRQoL</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outcomes with 1L nivolumab + ipilimumab in patients with metastatic NSCLC from CheckMate227. WCLC 2023;Abstract OA14.03. </a:t>
            </a:r>
          </a:p>
          <a:p>
            <a:pPr marL="342900" marR="0" lvl="0" indent="-342900"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Cho BC et al. Sacituzumab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govitecan</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 pembrolizumab in 1L metastatic non-small cell lung cancer: Preliminary results of the EVOKE-02 study. WCLC 2023;Abstract OA05.04. </a:t>
            </a:r>
          </a:p>
          <a:p>
            <a:pPr marL="342900" marR="0" lvl="0" indent="-342900"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Middleton G et al. A phase II trial of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ceralasertib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and durvalumab in advanced non-small cell lung cancer (NSCLC) with and without RAS mutations: Results of NLMT arm J. WCLC 2023;Abstract MA06.06.</a:t>
            </a:r>
          </a:p>
        </p:txBody>
      </p:sp>
    </p:spTree>
    <p:custDataLst>
      <p:tags r:id="rId1"/>
    </p:custDataLst>
    <p:extLst>
      <p:ext uri="{BB962C8B-B14F-4D97-AF65-F5344CB8AC3E}">
        <p14:creationId xmlns:p14="http://schemas.microsoft.com/office/powerpoint/2010/main" val="3869937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Data Sets </a:t>
            </a:r>
            <a:endParaRPr lang="en-US" sz="3200" dirty="0">
              <a:solidFill>
                <a:srgbClr val="0432FF"/>
              </a:solidFill>
            </a:endParaRPr>
          </a:p>
        </p:txBody>
      </p:sp>
      <p:sp>
        <p:nvSpPr>
          <p:cNvPr id="4" name="Content Placeholder 3">
            <a:extLst>
              <a:ext uri="{FF2B5EF4-FFF2-40B4-BE49-F238E27FC236}">
                <a16:creationId xmlns:a16="http://schemas.microsoft.com/office/drawing/2014/main" id="{37B4CC5B-53CE-AD0D-1606-784EB710103B}"/>
              </a:ext>
            </a:extLst>
          </p:cNvPr>
          <p:cNvSpPr>
            <a:spLocks noGrp="1"/>
          </p:cNvSpPr>
          <p:nvPr>
            <p:ph idx="1"/>
          </p:nvPr>
        </p:nvSpPr>
        <p:spPr/>
        <p:txBody>
          <a:bodyPr/>
          <a:lstStyle/>
          <a:p>
            <a:pPr marL="0" marR="0" lvl="0" indent="0" algn="l" defTabSz="455613" rtl="0" eaLnBrk="1" fontAlgn="base"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Aaron </a:t>
            </a:r>
            <a:r>
              <a:rPr kumimoji="0" lang="en-US" sz="2200" b="1" i="0" u="none" strike="noStrike" kern="1200" cap="none" spc="0" normalizeH="0" baseline="0" noProof="0" dirty="0" err="1">
                <a:ln>
                  <a:noFill/>
                </a:ln>
                <a:solidFill>
                  <a:srgbClr val="0432FF"/>
                </a:solidFill>
                <a:effectLst/>
                <a:uLnTx/>
                <a:uFillTx/>
                <a:latin typeface="Calibri"/>
                <a:ea typeface="Calibri" panose="020F0502020204030204" pitchFamily="34" charset="0"/>
                <a:cs typeface="Calibri" panose="020F0502020204030204" pitchFamily="34" charset="0"/>
              </a:rPr>
              <a:t>Lisberg</a:t>
            </a: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 MD (continued)</a:t>
            </a:r>
            <a:endPar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endParaRP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Lisberg</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AE et al.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Datopotamab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deruxtecan</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(Dato-</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DXd</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vs docetaxel in previously treated advanced/metastatic (adv/met) non-small cell lung cancer (NSCLC): Results of the randomized phase 3 study TROPION-Lung01. ESMO 2023;Abstract LBA12. </a:t>
            </a: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Papadopoulos KP et al.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Datopotamab</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deruxtecan</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(Dato-</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DXd</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 durvalumab ± carboplatin in advanced/</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mNSCLC</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Initial results from phase 1b TROPION-Lung04. WCLC 2023;Abstract OA05.06.</a:t>
            </a: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Leal T et al. </a:t>
            </a: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TTFields</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and immune-checkpoint inhibitor in metastatic non-small cell lung cancer: PD-L1 subgroups in the phase 3 LUNAR study. WCLC 2023;Abstract OA22.05. </a:t>
            </a:r>
          </a:p>
          <a:p>
            <a:pPr marL="295275" marR="0" lvl="0" indent="-295275" algn="l" defTabSz="455613" rtl="0" eaLnBrk="1" fontAlgn="base" latinLnBrk="0" hangingPunct="1">
              <a:lnSpc>
                <a:spcPct val="100000"/>
              </a:lnSpc>
              <a:spcBef>
                <a:spcPts val="0"/>
              </a:spcBef>
              <a:spcAft>
                <a:spcPts val="1200"/>
              </a:spcAft>
              <a:buClrTx/>
              <a:buSzTx/>
              <a:buFont typeface="Arial" panose="020B0604020202020204" pitchFamily="34" charset="0"/>
              <a:buChar char="•"/>
              <a:defRPr/>
            </a:pPr>
            <a:r>
              <a:rPr kumimoji="0" lang="en-US" sz="2000" b="0" i="0" u="none" strike="noStrike" kern="1200" cap="none" spc="0" normalizeH="0" baseline="0" noProof="0" dirty="0" err="1">
                <a:ln>
                  <a:noFill/>
                </a:ln>
                <a:solidFill>
                  <a:srgbClr val="000000"/>
                </a:solidFill>
                <a:effectLst/>
                <a:uLnTx/>
                <a:uFillTx/>
                <a:latin typeface="Calibri"/>
                <a:ea typeface="MS PGothic" charset="0"/>
                <a:cs typeface="Calibri" panose="020F0502020204030204" pitchFamily="34" charset="0"/>
              </a:rPr>
              <a:t>Ganti</a:t>
            </a:r>
            <a:r>
              <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rPr>
              <a:t> AK et al. The prognostic value of patient reported outcomes (PROs) and clinical/demographic variables in the CASPIAN study. ASCO 2023;Abstract 8516. </a:t>
            </a:r>
          </a:p>
        </p:txBody>
      </p:sp>
    </p:spTree>
    <p:custDataLst>
      <p:tags r:id="rId1"/>
    </p:custDataLst>
    <p:extLst>
      <p:ext uri="{BB962C8B-B14F-4D97-AF65-F5344CB8AC3E}">
        <p14:creationId xmlns:p14="http://schemas.microsoft.com/office/powerpoint/2010/main" val="281715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173460"/>
            <a:ext cx="10358967" cy="1143000"/>
          </a:xfrm>
        </p:spPr>
        <p:txBody>
          <a:bodyPr/>
          <a:lstStyle/>
          <a:p>
            <a:r>
              <a:rPr lang="en-US" dirty="0">
                <a:solidFill>
                  <a:schemeClr val="accent2"/>
                </a:solidFill>
              </a:rPr>
              <a:t>Faculty</a:t>
            </a:r>
            <a:endParaRPr lang="en-US" dirty="0"/>
          </a:p>
        </p:txBody>
      </p:sp>
      <p:sp>
        <p:nvSpPr>
          <p:cNvPr id="12" name="Text Box 7">
            <a:extLst>
              <a:ext uri="{FF2B5EF4-FFF2-40B4-BE49-F238E27FC236}">
                <a16:creationId xmlns:a16="http://schemas.microsoft.com/office/drawing/2014/main" id="{0AAAAF04-97A6-714D-B6F3-675EFF4B6F0F}"/>
              </a:ext>
            </a:extLst>
          </p:cNvPr>
          <p:cNvSpPr txBox="1">
            <a:spLocks noChangeArrowheads="1"/>
          </p:cNvSpPr>
          <p:nvPr/>
        </p:nvSpPr>
        <p:spPr bwMode="auto">
          <a:xfrm>
            <a:off x="8832304" y="3857718"/>
            <a:ext cx="246288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p>
          <a:p>
            <a:pPr>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6" name="Picture 15">
            <a:extLst>
              <a:ext uri="{FF2B5EF4-FFF2-40B4-BE49-F238E27FC236}">
                <a16:creationId xmlns:a16="http://schemas.microsoft.com/office/drawing/2014/main" id="{DA146FB4-6A38-D245-984B-53F5B99E66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20136" y="3857718"/>
            <a:ext cx="1443490" cy="1443490"/>
          </a:xfrm>
          <a:prstGeom prst="rect">
            <a:avLst/>
          </a:prstGeom>
        </p:spPr>
      </p:pic>
      <p:sp>
        <p:nvSpPr>
          <p:cNvPr id="7" name="Text Box 7">
            <a:extLst>
              <a:ext uri="{FF2B5EF4-FFF2-40B4-BE49-F238E27FC236}">
                <a16:creationId xmlns:a16="http://schemas.microsoft.com/office/drawing/2014/main" id="{AB5083B1-9CE4-D349-961E-49D6B5234DCC}"/>
              </a:ext>
            </a:extLst>
          </p:cNvPr>
          <p:cNvSpPr txBox="1">
            <a:spLocks noChangeArrowheads="1"/>
          </p:cNvSpPr>
          <p:nvPr/>
        </p:nvSpPr>
        <p:spPr bwMode="auto">
          <a:xfrm>
            <a:off x="2207568" y="3857718"/>
            <a:ext cx="36748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Zofia</a:t>
            </a:r>
            <a:r>
              <a:rPr kumimoji="0" lang="en-US" sz="1600" b="1" i="0" u="none" strike="noStrike" kern="1200" cap="none" spc="0" normalizeH="0" baseline="0" noProof="0" dirty="0">
                <a:ln>
                  <a:noFill/>
                </a:ln>
                <a:solidFill>
                  <a:srgbClr val="000000"/>
                </a:solidFill>
                <a:effectLst/>
                <a:uLnTx/>
                <a:uFillTx/>
                <a:latin typeface="Calibri"/>
                <a:ea typeface="MS PGothic" charset="0"/>
              </a:rPr>
              <a:t> </a:t>
            </a:r>
            <a:r>
              <a:rPr kumimoji="0" lang="en-US" sz="1600" b="1" i="0" u="none" strike="noStrike" kern="1200" cap="none" spc="0" normalizeH="0" baseline="0" noProof="0" dirty="0" err="1">
                <a:ln>
                  <a:noFill/>
                </a:ln>
                <a:solidFill>
                  <a:srgbClr val="000000"/>
                </a:solidFill>
                <a:effectLst/>
                <a:uLnTx/>
                <a:uFillTx/>
                <a:latin typeface="Calibri"/>
                <a:ea typeface="MS PGothic" charset="0"/>
              </a:rPr>
              <a:t>Piotrowska</a:t>
            </a:r>
            <a:r>
              <a:rPr kumimoji="0" lang="en-US" sz="1600" b="1" i="0" u="none" strike="noStrike" kern="1200" cap="none" spc="0" normalizeH="0" baseline="0" noProof="0" dirty="0">
                <a:ln>
                  <a:noFill/>
                </a:ln>
                <a:solidFill>
                  <a:srgbClr val="000000"/>
                </a:solidFill>
                <a:effectLst/>
                <a:uLnTx/>
                <a:uFillTx/>
                <a:latin typeface="Calibri"/>
                <a:ea typeface="MS PGothic" charset="0"/>
              </a:rPr>
              <a:t>, MD, MHS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B50EF34C-430F-8249-948B-90A4FF8DC1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9519" y="3857718"/>
            <a:ext cx="1443490" cy="1443490"/>
          </a:xfrm>
          <a:prstGeom prst="rect">
            <a:avLst/>
          </a:prstGeom>
        </p:spPr>
      </p:pic>
      <p:sp>
        <p:nvSpPr>
          <p:cNvPr id="3" name="Text Box 7">
            <a:extLst>
              <a:ext uri="{FF2B5EF4-FFF2-40B4-BE49-F238E27FC236}">
                <a16:creationId xmlns:a16="http://schemas.microsoft.com/office/drawing/2014/main" id="{28E83071-0194-8809-ECEF-9FDF70528819}"/>
              </a:ext>
            </a:extLst>
          </p:cNvPr>
          <p:cNvSpPr txBox="1">
            <a:spLocks noChangeArrowheads="1"/>
          </p:cNvSpPr>
          <p:nvPr/>
        </p:nvSpPr>
        <p:spPr bwMode="auto">
          <a:xfrm>
            <a:off x="8832304" y="1521082"/>
            <a:ext cx="2945629"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David 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Spigel</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Scientific Officer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Nashville, Tennessee</a:t>
            </a:r>
          </a:p>
        </p:txBody>
      </p:sp>
      <p:pic>
        <p:nvPicPr>
          <p:cNvPr id="4" name="Picture 3">
            <a:extLst>
              <a:ext uri="{FF2B5EF4-FFF2-40B4-BE49-F238E27FC236}">
                <a16:creationId xmlns:a16="http://schemas.microsoft.com/office/drawing/2014/main" id="{5049C033-E29A-7D3C-55B2-DDD73E4AB5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25879" y="1521082"/>
            <a:ext cx="1443490" cy="1443490"/>
          </a:xfrm>
          <a:prstGeom prst="rect">
            <a:avLst/>
          </a:prstGeom>
        </p:spPr>
      </p:pic>
      <p:sp>
        <p:nvSpPr>
          <p:cNvPr id="5" name="Text Box 7">
            <a:extLst>
              <a:ext uri="{FF2B5EF4-FFF2-40B4-BE49-F238E27FC236}">
                <a16:creationId xmlns:a16="http://schemas.microsoft.com/office/drawing/2014/main" id="{3E89E8AC-9371-FE67-BF80-6F36BE60AC5E}"/>
              </a:ext>
            </a:extLst>
          </p:cNvPr>
          <p:cNvSpPr txBox="1">
            <a:spLocks noChangeArrowheads="1"/>
          </p:cNvSpPr>
          <p:nvPr/>
        </p:nvSpPr>
        <p:spPr bwMode="auto">
          <a:xfrm>
            <a:off x="2207568" y="1521082"/>
            <a:ext cx="43891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Luis Paz-Ares,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Chair of the Medical Oncology Department at the Hospital Universitario 12 de </a:t>
            </a:r>
            <a:r>
              <a:rPr kumimoji="0" lang="en-US" sz="1600" b="0" i="0" u="none" strike="noStrike" kern="1200" cap="none" spc="0" normalizeH="0" baseline="0" noProof="0" dirty="0" err="1">
                <a:ln>
                  <a:noFill/>
                </a:ln>
                <a:solidFill>
                  <a:srgbClr val="000000"/>
                </a:solidFill>
                <a:effectLst/>
                <a:uLnTx/>
                <a:uFillTx/>
                <a:latin typeface="Calibri"/>
                <a:ea typeface="MS PGothic" charset="0"/>
              </a:rPr>
              <a:t>Octubre</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at the Universidad </a:t>
            </a:r>
            <a:r>
              <a:rPr kumimoji="0" lang="en-US" sz="1600" b="0" i="0" u="none" strike="noStrike" kern="1200" cap="none" spc="0" normalizeH="0" baseline="0" noProof="0" dirty="0" err="1">
                <a:ln>
                  <a:noFill/>
                </a:ln>
                <a:solidFill>
                  <a:srgbClr val="000000"/>
                </a:solidFill>
                <a:effectLst/>
                <a:uLnTx/>
                <a:uFillTx/>
                <a:latin typeface="Calibri"/>
                <a:ea typeface="MS PGothic" charset="0"/>
              </a:rPr>
              <a:t>Complutense</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Head of the Lung Cancer Unit at the National Oncology Research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Madrid, Spain</a:t>
            </a:r>
          </a:p>
        </p:txBody>
      </p:sp>
      <p:pic>
        <p:nvPicPr>
          <p:cNvPr id="6" name="Picture 5">
            <a:extLst>
              <a:ext uri="{FF2B5EF4-FFF2-40B4-BE49-F238E27FC236}">
                <a16:creationId xmlns:a16="http://schemas.microsoft.com/office/drawing/2014/main" id="{8D55563D-DC46-D12F-190D-A7B9F8C7BB1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9519" y="1521082"/>
            <a:ext cx="1443490" cy="1443490"/>
          </a:xfrm>
          <a:prstGeom prst="rect">
            <a:avLst/>
          </a:prstGeom>
        </p:spPr>
      </p:pic>
    </p:spTree>
    <p:extLst>
      <p:ext uri="{BB962C8B-B14F-4D97-AF65-F5344CB8AC3E}">
        <p14:creationId xmlns:p14="http://schemas.microsoft.com/office/powerpoint/2010/main" val="3606288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Key Data Sets </a:t>
            </a:r>
            <a:endParaRPr lang="en-US" sz="3200" dirty="0">
              <a:solidFill>
                <a:srgbClr val="0432FF"/>
              </a:solidFill>
            </a:endParaRPr>
          </a:p>
        </p:txBody>
      </p:sp>
      <p:sp>
        <p:nvSpPr>
          <p:cNvPr id="4" name="Content Placeholder 3">
            <a:extLst>
              <a:ext uri="{FF2B5EF4-FFF2-40B4-BE49-F238E27FC236}">
                <a16:creationId xmlns:a16="http://schemas.microsoft.com/office/drawing/2014/main" id="{C3CC0DE7-CA6C-F056-C6AD-D5EB6031FD63}"/>
              </a:ext>
            </a:extLst>
          </p:cNvPr>
          <p:cNvSpPr>
            <a:spLocks noGrp="1"/>
          </p:cNvSpPr>
          <p:nvPr>
            <p:ph idx="1"/>
          </p:nvPr>
        </p:nvSpPr>
        <p:spPr/>
        <p:txBody>
          <a:bodyPr/>
          <a:lstStyle/>
          <a:p>
            <a:pPr marL="0" marR="0" lvl="0" indent="0" algn="l" defTabSz="455613" rtl="0" eaLnBrk="1" fontAlgn="base" latinLnBrk="0" hangingPunct="1">
              <a:lnSpc>
                <a:spcPct val="100000"/>
              </a:lnSpc>
              <a:spcBef>
                <a:spcPts val="600"/>
              </a:spcBef>
              <a:spcAft>
                <a:spcPts val="12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Aaron </a:t>
            </a:r>
            <a:r>
              <a:rPr kumimoji="0" lang="en-US" sz="2200" b="1" i="0" u="none" strike="noStrike" kern="1200" cap="none" spc="0" normalizeH="0" baseline="0" noProof="0" dirty="0" err="1">
                <a:ln>
                  <a:noFill/>
                </a:ln>
                <a:solidFill>
                  <a:srgbClr val="0432FF"/>
                </a:solidFill>
                <a:effectLst/>
                <a:uLnTx/>
                <a:uFillTx/>
                <a:latin typeface="Calibri"/>
                <a:ea typeface="Calibri" panose="020F0502020204030204" pitchFamily="34" charset="0"/>
                <a:cs typeface="Calibri" panose="020F0502020204030204" pitchFamily="34" charset="0"/>
              </a:rPr>
              <a:t>Lisberg</a:t>
            </a:r>
            <a:r>
              <a:rPr kumimoji="0" lang="en-US" sz="2200" b="1" i="0" u="none" strike="noStrike" kern="1200" cap="none" spc="0" normalizeH="0" baseline="0" noProof="0" dirty="0">
                <a:ln>
                  <a:noFill/>
                </a:ln>
                <a:solidFill>
                  <a:srgbClr val="0432FF"/>
                </a:solidFill>
                <a:effectLst/>
                <a:uLnTx/>
                <a:uFillTx/>
                <a:latin typeface="Calibri"/>
                <a:ea typeface="Calibri" panose="020F0502020204030204" pitchFamily="34" charset="0"/>
                <a:cs typeface="Calibri" panose="020F0502020204030204" pitchFamily="34" charset="0"/>
              </a:rPr>
              <a:t>, MD (continued)</a:t>
            </a:r>
            <a:endParaRPr kumimoji="0" lang="en-US" sz="2000" b="0" i="0" u="none" strike="noStrike" kern="1200" cap="none" spc="0" normalizeH="0" baseline="0" noProof="0" dirty="0">
              <a:ln>
                <a:noFill/>
              </a:ln>
              <a:solidFill>
                <a:srgbClr val="000000"/>
              </a:solidFill>
              <a:effectLst/>
              <a:uLnTx/>
              <a:uFillTx/>
              <a:latin typeface="Calibri"/>
              <a:ea typeface="MS PGothic" charset="0"/>
              <a:cs typeface="Calibri" panose="020F0502020204030204" pitchFamily="34" charset="0"/>
            </a:endParaRPr>
          </a:p>
          <a:p>
            <a:pPr marL="342900" marR="0" lvl="0" indent="-342900"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Johnson M et al.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Ifinatamab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deruxtecan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DXd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DS-7300) in patients with refractory SCLC: A subgroup analysis of a phase 1/2 study. WCLC 2023;Abstract OA05.05.</a:t>
            </a:r>
            <a:endParaRPr kumimoji="0" lang="en-US" sz="2000" b="0"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5613"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Paz-Ares L et al.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Tarlatamab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for patients (pts) with previously treated small cell lung cancer (SCLC): Primary analysis of the phase 2 DeLLphi-301 study. ESMO 2023;Abstract LBA92. </a:t>
            </a:r>
            <a:endParaRPr kumimoji="0" lang="en-US" sz="2000" b="0" i="0" u="none" strike="noStrike" kern="1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32188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9206"/>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55440" y="1484784"/>
            <a:ext cx="10220043" cy="4527942"/>
          </a:xfrm>
        </p:spPr>
        <p:txBody>
          <a:bodyPr/>
          <a:lstStyle/>
          <a:p>
            <a:pPr marL="98425" indent="0">
              <a:lnSpc>
                <a:spcPct val="100000"/>
              </a:lnSpc>
              <a:spcBef>
                <a:spcPts val="1800"/>
              </a:spcBef>
              <a:spcAft>
                <a:spcPts val="600"/>
              </a:spcAft>
              <a:buNone/>
            </a:pPr>
            <a:r>
              <a:rPr lang="en-US" sz="2400" dirty="0">
                <a:solidFill>
                  <a:schemeClr val="tx1"/>
                </a:solidFill>
                <a:latin typeface="+mn-lt"/>
              </a:rPr>
              <a:t>INTRODUCTION</a:t>
            </a:r>
          </a:p>
          <a:p>
            <a:pPr marL="98425" indent="0">
              <a:lnSpc>
                <a:spcPct val="100000"/>
              </a:lnSpc>
              <a:spcBef>
                <a:spcPts val="1800"/>
              </a:spcBef>
              <a:spcAft>
                <a:spcPts val="600"/>
              </a:spcAft>
              <a:buNone/>
            </a:pPr>
            <a:r>
              <a:rPr lang="en-US" sz="2400" dirty="0">
                <a:solidFill>
                  <a:schemeClr val="tx1"/>
                </a:solidFill>
                <a:latin typeface="+mn-lt"/>
              </a:rPr>
              <a:t>MODULE 1: Localized Non-Small Cell Lung Cancer (NSCLC)</a:t>
            </a:r>
          </a:p>
          <a:p>
            <a:pPr marL="98425" indent="0">
              <a:lnSpc>
                <a:spcPct val="100000"/>
              </a:lnSpc>
              <a:spcBef>
                <a:spcPts val="1800"/>
              </a:spcBef>
              <a:spcAft>
                <a:spcPts val="600"/>
              </a:spcAft>
              <a:buNone/>
            </a:pPr>
            <a:r>
              <a:rPr lang="en-US" sz="2400" dirty="0">
                <a:solidFill>
                  <a:schemeClr val="tx1"/>
                </a:solidFill>
                <a:latin typeface="+mn-lt"/>
              </a:rPr>
              <a:t>MODULE 2: EGFR-Mutated Metastatic NSCLC</a:t>
            </a:r>
          </a:p>
          <a:p>
            <a:pPr marL="98425" indent="0">
              <a:lnSpc>
                <a:spcPct val="100000"/>
              </a:lnSpc>
              <a:spcBef>
                <a:spcPts val="1800"/>
              </a:spcBef>
              <a:spcAft>
                <a:spcPts val="600"/>
              </a:spcAft>
              <a:buNone/>
            </a:pPr>
            <a:r>
              <a:rPr lang="en-US" sz="24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4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4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400" dirty="0">
                <a:solidFill>
                  <a:schemeClr val="tx1"/>
                </a:solidFill>
                <a:latin typeface="+mn-lt"/>
              </a:rPr>
              <a:t>MODULE 6: Small Cell Lung Cancer</a:t>
            </a:r>
          </a:p>
        </p:txBody>
      </p:sp>
    </p:spTree>
    <p:extLst>
      <p:ext uri="{BB962C8B-B14F-4D97-AF65-F5344CB8AC3E}">
        <p14:creationId xmlns:p14="http://schemas.microsoft.com/office/powerpoint/2010/main" val="164626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EB95B9-6DB2-1F11-AAC4-BC76FC3E7336}"/>
              </a:ext>
            </a:extLst>
          </p:cNvPr>
          <p:cNvSpPr/>
          <p:nvPr/>
        </p:nvSpPr>
        <p:spPr bwMode="auto">
          <a:xfrm>
            <a:off x="907661" y="1467161"/>
            <a:ext cx="10515600"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9206"/>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55440" y="1484784"/>
            <a:ext cx="10220043" cy="4527942"/>
          </a:xfrm>
        </p:spPr>
        <p:txBody>
          <a:bodyPr/>
          <a:lstStyle/>
          <a:p>
            <a:pPr marL="98425" indent="0">
              <a:lnSpc>
                <a:spcPct val="100000"/>
              </a:lnSpc>
              <a:spcBef>
                <a:spcPts val="1800"/>
              </a:spcBef>
              <a:spcAft>
                <a:spcPts val="600"/>
              </a:spcAft>
              <a:buNone/>
            </a:pPr>
            <a:r>
              <a:rPr lang="en-US" sz="2400" dirty="0">
                <a:solidFill>
                  <a:schemeClr val="bg1"/>
                </a:solidFill>
                <a:latin typeface="+mn-lt"/>
              </a:rPr>
              <a:t>INTRODUCTION</a:t>
            </a:r>
          </a:p>
          <a:p>
            <a:pPr marL="98425" indent="0">
              <a:lnSpc>
                <a:spcPct val="100000"/>
              </a:lnSpc>
              <a:spcBef>
                <a:spcPts val="1800"/>
              </a:spcBef>
              <a:spcAft>
                <a:spcPts val="600"/>
              </a:spcAft>
              <a:buNone/>
            </a:pPr>
            <a:r>
              <a:rPr lang="en-US" sz="2400" dirty="0">
                <a:solidFill>
                  <a:schemeClr val="tx1"/>
                </a:solidFill>
                <a:latin typeface="+mn-lt"/>
              </a:rPr>
              <a:t>MODULE 1: Localized NSCLC</a:t>
            </a:r>
          </a:p>
          <a:p>
            <a:pPr marL="98425" indent="0">
              <a:lnSpc>
                <a:spcPct val="100000"/>
              </a:lnSpc>
              <a:spcBef>
                <a:spcPts val="1800"/>
              </a:spcBef>
              <a:spcAft>
                <a:spcPts val="600"/>
              </a:spcAft>
              <a:buNone/>
            </a:pPr>
            <a:r>
              <a:rPr lang="en-US" sz="2400" dirty="0">
                <a:solidFill>
                  <a:schemeClr val="tx1"/>
                </a:solidFill>
                <a:latin typeface="+mn-lt"/>
              </a:rPr>
              <a:t>MODULE 2: EGFR-Mutated Metastatic NSCLC </a:t>
            </a:r>
          </a:p>
          <a:p>
            <a:pPr marL="98425" indent="0">
              <a:lnSpc>
                <a:spcPct val="100000"/>
              </a:lnSpc>
              <a:spcBef>
                <a:spcPts val="1800"/>
              </a:spcBef>
              <a:spcAft>
                <a:spcPts val="600"/>
              </a:spcAft>
              <a:buNone/>
            </a:pPr>
            <a:r>
              <a:rPr lang="en-US" sz="24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4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4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400" dirty="0">
                <a:solidFill>
                  <a:schemeClr val="tx1"/>
                </a:solidFill>
                <a:latin typeface="+mn-lt"/>
              </a:rPr>
              <a:t>MODULE 6: Small Cell Lung Cancer</a:t>
            </a:r>
          </a:p>
        </p:txBody>
      </p:sp>
    </p:spTree>
    <p:extLst>
      <p:ext uri="{BB962C8B-B14F-4D97-AF65-F5344CB8AC3E}">
        <p14:creationId xmlns:p14="http://schemas.microsoft.com/office/powerpoint/2010/main" val="4118793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4AFF4E39-4F81-DD73-1CBE-596568F823C9}"/>
              </a:ext>
            </a:extLst>
          </p:cNvPr>
          <p:cNvSpPr/>
          <p:nvPr/>
        </p:nvSpPr>
        <p:spPr bwMode="auto">
          <a:xfrm>
            <a:off x="1487488" y="188640"/>
            <a:ext cx="9505056" cy="6669360"/>
          </a:xfrm>
          <a:prstGeom prst="roundRect">
            <a:avLst>
              <a:gd name="adj" fmla="val 2531"/>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Rounded Rectangle 6">
            <a:extLst>
              <a:ext uri="{FF2B5EF4-FFF2-40B4-BE49-F238E27FC236}">
                <a16:creationId xmlns:a16="http://schemas.microsoft.com/office/drawing/2014/main" id="{2E145B23-399B-2E80-5AD9-FAD369BA90DC}"/>
              </a:ext>
            </a:extLst>
          </p:cNvPr>
          <p:cNvSpPr/>
          <p:nvPr/>
        </p:nvSpPr>
        <p:spPr bwMode="auto">
          <a:xfrm>
            <a:off x="1487488" y="188640"/>
            <a:ext cx="9505056" cy="576064"/>
          </a:xfrm>
          <a:prstGeom prst="roundRect">
            <a:avLst>
              <a:gd name="adj" fmla="val 24486"/>
            </a:avLst>
          </a:prstGeom>
          <a:solidFill>
            <a:srgbClr val="00206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8" name="Rounded Rectangle 7">
            <a:extLst>
              <a:ext uri="{FF2B5EF4-FFF2-40B4-BE49-F238E27FC236}">
                <a16:creationId xmlns:a16="http://schemas.microsoft.com/office/drawing/2014/main" id="{4A245A4C-E1C7-B080-2577-D91C3C87078D}"/>
              </a:ext>
            </a:extLst>
          </p:cNvPr>
          <p:cNvSpPr/>
          <p:nvPr/>
        </p:nvSpPr>
        <p:spPr bwMode="auto">
          <a:xfrm>
            <a:off x="1487488" y="620688"/>
            <a:ext cx="9505056" cy="4536504"/>
          </a:xfrm>
          <a:prstGeom prst="roundRect">
            <a:avLst>
              <a:gd name="adj" fmla="val 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1281404B-C61B-2059-7E2C-4E99339D2F08}"/>
              </a:ext>
            </a:extLst>
          </p:cNvPr>
          <p:cNvSpPr txBox="1"/>
          <p:nvPr/>
        </p:nvSpPr>
        <p:spPr>
          <a:xfrm>
            <a:off x="1595500" y="685864"/>
            <a:ext cx="9289032" cy="6209392"/>
          </a:xfrm>
          <a:prstGeom prst="rect">
            <a:avLst/>
          </a:prstGeom>
          <a:noFill/>
        </p:spPr>
        <p:txBody>
          <a:bodyPr wrap="square">
            <a:spAutoFit/>
          </a:bodyPr>
          <a:lstStyle/>
          <a:p>
            <a:pPr marL="0" marR="0" algn="l">
              <a:lnSpc>
                <a:spcPts val="1550"/>
              </a:lnSpc>
              <a:spcBef>
                <a:spcPts val="0"/>
              </a:spcBef>
              <a:spcAft>
                <a:spcPts val="300"/>
              </a:spcAft>
            </a:pPr>
            <a:r>
              <a:rPr lang="en-US" sz="1450" b="0" i="0" dirty="0">
                <a:solidFill>
                  <a:srgbClr val="000000"/>
                </a:solidFill>
                <a:effectLst/>
                <a:latin typeface="Calibri" panose="020F0502020204030204" pitchFamily="34" charset="0"/>
              </a:rPr>
              <a:t>A 74-year-old Taiwanese non-smoking woman presented to a nearby hospital with shortness of breath and was found to have a large burden of metastatic disease on scans (I can include pictures). She had bulky masses in her lungs bilaterally.</a:t>
            </a:r>
          </a:p>
          <a:p>
            <a:pPr marL="0" marR="0" algn="l">
              <a:lnSpc>
                <a:spcPts val="1550"/>
              </a:lnSpc>
              <a:spcBef>
                <a:spcPts val="0"/>
              </a:spcBef>
              <a:spcAft>
                <a:spcPts val="300"/>
              </a:spcAft>
            </a:pPr>
            <a:r>
              <a:rPr lang="en-US" sz="1450" b="0" i="0" dirty="0">
                <a:solidFill>
                  <a:srgbClr val="000000"/>
                </a:solidFill>
                <a:effectLst/>
                <a:latin typeface="Calibri" panose="020F0502020204030204" pitchFamily="34" charset="0"/>
              </a:rPr>
              <a:t>Due to the large burden of pulmonary disease, was hypoxic and she required 6 L of oxygen in order to saturate around 90%. She had lost 30 pounds and had a severe cough. At this outside hospital, she was put on hospice without any tissue diagnosis. After a few months she had a family friend suggest she reach out and was seen at my office while still on hospice.</a:t>
            </a:r>
          </a:p>
          <a:p>
            <a:pPr marL="0" marR="0" algn="l">
              <a:lnSpc>
                <a:spcPts val="1550"/>
              </a:lnSpc>
              <a:spcBef>
                <a:spcPts val="0"/>
              </a:spcBef>
              <a:spcAft>
                <a:spcPts val="300"/>
              </a:spcAft>
            </a:pPr>
            <a:r>
              <a:rPr lang="en-US" sz="1450" b="0" i="0" dirty="0">
                <a:solidFill>
                  <a:srgbClr val="000000"/>
                </a:solidFill>
                <a:effectLst/>
                <a:latin typeface="Calibri" panose="020F0502020204030204" pitchFamily="34" charset="0"/>
              </a:rPr>
              <a:t>Obviously, my concern at this time was for a possible sensitizing mutation lung cancer.</a:t>
            </a:r>
            <a:br>
              <a:rPr lang="en-US" sz="1450" b="0" i="0" dirty="0">
                <a:solidFill>
                  <a:srgbClr val="000000"/>
                </a:solidFill>
                <a:effectLst/>
                <a:latin typeface="Calibri" panose="020F0502020204030204" pitchFamily="34" charset="0"/>
              </a:rPr>
            </a:br>
            <a:r>
              <a:rPr lang="en-US" sz="1450" b="0" i="0" dirty="0">
                <a:solidFill>
                  <a:srgbClr val="000000"/>
                </a:solidFill>
                <a:effectLst/>
                <a:latin typeface="Calibri" panose="020F0502020204030204" pitchFamily="34" charset="0"/>
              </a:rPr>
              <a:t>She underwent tissue biopsy as well as liquid biopsy that showed a lung adenocarcinoma and she was positive for EGFR exon 19 deletion mutation.</a:t>
            </a:r>
          </a:p>
          <a:p>
            <a:pPr marL="0" marR="0" algn="l">
              <a:lnSpc>
                <a:spcPts val="1550"/>
              </a:lnSpc>
              <a:spcBef>
                <a:spcPts val="0"/>
              </a:spcBef>
              <a:spcAft>
                <a:spcPts val="300"/>
              </a:spcAft>
            </a:pPr>
            <a:r>
              <a:rPr lang="en-US" sz="1450" b="0" i="0" dirty="0">
                <a:solidFill>
                  <a:srgbClr val="000000"/>
                </a:solidFill>
                <a:effectLst/>
                <a:latin typeface="Calibri" panose="020F0502020204030204" pitchFamily="34" charset="0"/>
              </a:rPr>
              <a:t>She revoked her hospice and I immediately started her on </a:t>
            </a:r>
            <a:r>
              <a:rPr lang="en-US" sz="1450" b="0" i="0" dirty="0" err="1">
                <a:solidFill>
                  <a:srgbClr val="000000"/>
                </a:solidFill>
                <a:effectLst/>
                <a:latin typeface="Calibri" panose="020F0502020204030204" pitchFamily="34" charset="0"/>
              </a:rPr>
              <a:t>osimertinib</a:t>
            </a:r>
            <a:r>
              <a:rPr lang="en-US" sz="1450" b="0" i="0" dirty="0">
                <a:solidFill>
                  <a:srgbClr val="000000"/>
                </a:solidFill>
                <a:effectLst/>
                <a:latin typeface="Calibri" panose="020F0502020204030204" pitchFamily="34" charset="0"/>
              </a:rPr>
              <a:t>. </a:t>
            </a:r>
          </a:p>
          <a:p>
            <a:pPr marL="0" marR="0" algn="l">
              <a:lnSpc>
                <a:spcPts val="1550"/>
              </a:lnSpc>
              <a:spcBef>
                <a:spcPts val="0"/>
              </a:spcBef>
              <a:spcAft>
                <a:spcPts val="300"/>
              </a:spcAft>
            </a:pPr>
            <a:r>
              <a:rPr lang="en-US" sz="1450" b="0" i="0" dirty="0">
                <a:solidFill>
                  <a:srgbClr val="000000"/>
                </a:solidFill>
                <a:effectLst/>
                <a:latin typeface="Calibri" panose="020F0502020204030204" pitchFamily="34" charset="0"/>
              </a:rPr>
              <a:t>4 weeks later, she was completely off of oxygen and clinically doing great. She had the standard incredible response to </a:t>
            </a:r>
            <a:r>
              <a:rPr lang="en-US" sz="1450" b="0" i="0" dirty="0" err="1">
                <a:solidFill>
                  <a:srgbClr val="000000"/>
                </a:solidFill>
                <a:effectLst/>
                <a:latin typeface="Calibri" panose="020F0502020204030204" pitchFamily="34" charset="0"/>
              </a:rPr>
              <a:t>osimertinib</a:t>
            </a:r>
            <a:r>
              <a:rPr lang="en-US" sz="1450" b="0" i="0" dirty="0">
                <a:solidFill>
                  <a:srgbClr val="000000"/>
                </a:solidFill>
                <a:effectLst/>
                <a:latin typeface="Calibri" panose="020F0502020204030204" pitchFamily="34" charset="0"/>
              </a:rPr>
              <a:t>. However, about 4 weeks later, she started requiring oxygen again and became short of breath and had a cough.  She ended up in the emergency room with hypoxia, cough, and new atrial fibrillation. Her imaging showed the previous sites of cancer had improved drastically, however she developed a new pneumonitis bilaterally. She required IV antibiotics and intravenous steroids and slowly improved.</a:t>
            </a:r>
          </a:p>
          <a:p>
            <a:pPr marL="0" marR="0" algn="l">
              <a:lnSpc>
                <a:spcPts val="1550"/>
              </a:lnSpc>
              <a:spcBef>
                <a:spcPts val="0"/>
              </a:spcBef>
              <a:spcAft>
                <a:spcPts val="300"/>
              </a:spcAft>
            </a:pPr>
            <a:r>
              <a:rPr lang="en-US" sz="1450" i="0" dirty="0">
                <a:solidFill>
                  <a:srgbClr val="000000"/>
                </a:solidFill>
                <a:effectLst/>
                <a:latin typeface="Calibri" panose="020F0502020204030204" pitchFamily="34" charset="0"/>
              </a:rPr>
              <a:t>My question:</a:t>
            </a:r>
            <a:br>
              <a:rPr lang="en-US" sz="1450" i="0" dirty="0">
                <a:solidFill>
                  <a:srgbClr val="000000"/>
                </a:solidFill>
                <a:effectLst/>
                <a:latin typeface="Calibri" panose="020F0502020204030204" pitchFamily="34" charset="0"/>
              </a:rPr>
            </a:br>
            <a:r>
              <a:rPr lang="en-US" sz="1450" b="0" i="0" dirty="0">
                <a:solidFill>
                  <a:srgbClr val="000000"/>
                </a:solidFill>
                <a:effectLst/>
                <a:latin typeface="Calibri" panose="020F0502020204030204" pitchFamily="34" charset="0"/>
              </a:rPr>
              <a:t>Osimertinib induced pneumonitis or interstitial lung disease is relatively uncommon but a serious complication. We are used to dealing with this with immunotherapy.</a:t>
            </a:r>
          </a:p>
          <a:p>
            <a:pPr marL="0" marR="0" algn="l">
              <a:lnSpc>
                <a:spcPts val="1550"/>
              </a:lnSpc>
              <a:spcBef>
                <a:spcPts val="0"/>
              </a:spcBef>
              <a:spcAft>
                <a:spcPts val="300"/>
              </a:spcAft>
            </a:pPr>
            <a:r>
              <a:rPr lang="en-US" sz="1450" b="0" i="0" dirty="0">
                <a:solidFill>
                  <a:srgbClr val="000000"/>
                </a:solidFill>
                <a:effectLst/>
                <a:latin typeface="Calibri" panose="020F0502020204030204" pitchFamily="34" charset="0"/>
              </a:rPr>
              <a:t>In this case, for a patient that is frail, and her cancer is having a remarkable response to her EGFR targeted therapy, once the patient has improved, would experts rechallenge her? Would they use </a:t>
            </a:r>
            <a:r>
              <a:rPr lang="en-US" sz="1450" b="0" i="0" dirty="0" err="1">
                <a:solidFill>
                  <a:srgbClr val="000000"/>
                </a:solidFill>
                <a:effectLst/>
                <a:latin typeface="Calibri" panose="020F0502020204030204" pitchFamily="34" charset="0"/>
              </a:rPr>
              <a:t>osimertinib</a:t>
            </a:r>
            <a:r>
              <a:rPr lang="en-US" sz="1450" b="0" i="0" dirty="0">
                <a:solidFill>
                  <a:srgbClr val="000000"/>
                </a:solidFill>
                <a:effectLst/>
                <a:latin typeface="Calibri" panose="020F0502020204030204" pitchFamily="34" charset="0"/>
              </a:rPr>
              <a:t> again at a reduced dose? Would they leave on a small steroid dose in the beginning? Would they reach for another EGFR TKI?</a:t>
            </a:r>
          </a:p>
          <a:p>
            <a:pPr marL="0" marR="0" algn="l">
              <a:lnSpc>
                <a:spcPts val="1550"/>
              </a:lnSpc>
              <a:spcBef>
                <a:spcPts val="0"/>
              </a:spcBef>
              <a:spcAft>
                <a:spcPts val="300"/>
              </a:spcAft>
            </a:pPr>
            <a:r>
              <a:rPr lang="en-US" sz="1450" b="0" i="0" dirty="0">
                <a:solidFill>
                  <a:srgbClr val="000000"/>
                </a:solidFill>
                <a:effectLst/>
                <a:latin typeface="Calibri" panose="020F0502020204030204" pitchFamily="34" charset="0"/>
              </a:rPr>
              <a:t>Unfortunately she is not a great candidate for systemic chemotherapy and  my understanding is these patients do not do as well on immunotherapy.</a:t>
            </a:r>
          </a:p>
          <a:p>
            <a:pPr marL="0" marR="0" algn="l">
              <a:lnSpc>
                <a:spcPts val="1550"/>
              </a:lnSpc>
              <a:spcBef>
                <a:spcPts val="0"/>
              </a:spcBef>
              <a:spcAft>
                <a:spcPts val="300"/>
              </a:spcAft>
            </a:pPr>
            <a:r>
              <a:rPr lang="en-US" sz="1450" b="0" i="0" dirty="0">
                <a:solidFill>
                  <a:srgbClr val="000000"/>
                </a:solidFill>
                <a:effectLst/>
                <a:latin typeface="Calibri" panose="020F0502020204030204" pitchFamily="34" charset="0"/>
              </a:rPr>
              <a:t>Happy to provide more details or info at request!</a:t>
            </a:r>
          </a:p>
          <a:p>
            <a:pPr marL="0" marR="0" algn="l">
              <a:lnSpc>
                <a:spcPts val="1550"/>
              </a:lnSpc>
              <a:spcBef>
                <a:spcPts val="1200"/>
              </a:spcBef>
              <a:spcAft>
                <a:spcPts val="300"/>
              </a:spcAft>
            </a:pPr>
            <a:r>
              <a:rPr lang="en-US" sz="1450" b="0" i="0" dirty="0">
                <a:solidFill>
                  <a:srgbClr val="000000"/>
                </a:solidFill>
                <a:effectLst/>
                <a:latin typeface="Calibri" panose="020F0502020204030204" pitchFamily="34" charset="0"/>
              </a:rPr>
              <a:t>Thank you</a:t>
            </a:r>
          </a:p>
          <a:p>
            <a:pPr marL="0" marR="0" algn="l">
              <a:lnSpc>
                <a:spcPts val="1550"/>
              </a:lnSpc>
              <a:spcBef>
                <a:spcPts val="0"/>
              </a:spcBef>
              <a:spcAft>
                <a:spcPts val="300"/>
              </a:spcAft>
            </a:pPr>
            <a:r>
              <a:rPr lang="en-US" sz="1450" b="0" i="0" dirty="0">
                <a:solidFill>
                  <a:srgbClr val="000000"/>
                </a:solidFill>
                <a:effectLst/>
                <a:latin typeface="Calibri" panose="020F0502020204030204" pitchFamily="34" charset="0"/>
              </a:rPr>
              <a:t>Eric Fox, MD</a:t>
            </a:r>
          </a:p>
          <a:p>
            <a:pPr marL="0" marR="0" algn="l">
              <a:lnSpc>
                <a:spcPts val="1550"/>
              </a:lnSpc>
              <a:spcBef>
                <a:spcPts val="0"/>
              </a:spcBef>
              <a:spcAft>
                <a:spcPts val="300"/>
              </a:spcAft>
            </a:pPr>
            <a:r>
              <a:rPr lang="en-US" sz="1450" b="0" dirty="0">
                <a:solidFill>
                  <a:srgbClr val="000000"/>
                </a:solidFill>
                <a:latin typeface="Calibri" panose="020F0502020204030204" pitchFamily="34" charset="0"/>
              </a:rPr>
              <a:t>Philadelphia, Pennsylvania </a:t>
            </a:r>
            <a:endParaRPr lang="en-US" sz="1450"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401982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931883" y="1700808"/>
            <a:ext cx="10515600"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26437"/>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2" y="1088740"/>
            <a:ext cx="10220043" cy="5508612"/>
          </a:xfrm>
        </p:spPr>
        <p:txBody>
          <a:bodyPr/>
          <a:lstStyle/>
          <a:p>
            <a:pPr marL="98425" indent="0">
              <a:lnSpc>
                <a:spcPct val="100000"/>
              </a:lnSpc>
              <a:spcBef>
                <a:spcPts val="1800"/>
              </a:spcBef>
              <a:spcAft>
                <a:spcPts val="600"/>
              </a:spcAft>
              <a:buNone/>
            </a:pPr>
            <a:r>
              <a:rPr lang="en-US" sz="2200" dirty="0">
                <a:solidFill>
                  <a:schemeClr val="tx1"/>
                </a:solidFill>
                <a:latin typeface="+mn-lt"/>
              </a:rPr>
              <a:t>INTRODUCTION</a:t>
            </a:r>
          </a:p>
          <a:p>
            <a:pPr marL="98425" indent="0">
              <a:lnSpc>
                <a:spcPct val="100000"/>
              </a:lnSpc>
              <a:spcBef>
                <a:spcPts val="1800"/>
              </a:spcBef>
              <a:spcAft>
                <a:spcPts val="600"/>
              </a:spcAft>
              <a:buNone/>
            </a:pPr>
            <a:r>
              <a:rPr lang="en-US" sz="2200" dirty="0">
                <a:solidFill>
                  <a:schemeClr val="bg1"/>
                </a:solidFill>
                <a:latin typeface="+mn-lt"/>
              </a:rPr>
              <a:t>MODULE 1: Localized NSCLC</a:t>
            </a:r>
          </a:p>
          <a:p>
            <a:pPr marL="98425" indent="0">
              <a:lnSpc>
                <a:spcPct val="100000"/>
              </a:lnSpc>
              <a:spcBef>
                <a:spcPts val="300"/>
              </a:spcBef>
              <a:spcAft>
                <a:spcPts val="600"/>
              </a:spcAft>
              <a:buNone/>
            </a:pPr>
            <a:r>
              <a:rPr lang="en-US" sz="2200" dirty="0">
                <a:solidFill>
                  <a:schemeClr val="tx1"/>
                </a:solidFill>
                <a:latin typeface="+mn-lt"/>
              </a:rPr>
              <a:t>	</a:t>
            </a:r>
            <a:r>
              <a:rPr lang="en-US" sz="2000" dirty="0">
                <a:solidFill>
                  <a:schemeClr val="tx1"/>
                </a:solidFill>
                <a:latin typeface="+mn-lt"/>
              </a:rPr>
              <a:t>– Adjuvant Targeted Therapy </a:t>
            </a:r>
          </a:p>
          <a:p>
            <a:pPr marL="98425" indent="0">
              <a:lnSpc>
                <a:spcPct val="100000"/>
              </a:lnSpc>
              <a:spcBef>
                <a:spcPts val="300"/>
              </a:spcBef>
              <a:spcAft>
                <a:spcPts val="600"/>
              </a:spcAft>
              <a:buNone/>
            </a:pPr>
            <a:r>
              <a:rPr lang="en-US" sz="2000" dirty="0">
                <a:solidFill>
                  <a:schemeClr val="tx1"/>
                </a:solidFill>
                <a:latin typeface="+mn-lt"/>
              </a:rPr>
              <a:t>	– Perioperative Immunotherapy</a:t>
            </a:r>
          </a:p>
          <a:p>
            <a:pPr marL="98425" indent="0">
              <a:lnSpc>
                <a:spcPct val="100000"/>
              </a:lnSpc>
              <a:spcBef>
                <a:spcPts val="300"/>
              </a:spcBef>
              <a:spcAft>
                <a:spcPts val="600"/>
              </a:spcAft>
              <a:buNone/>
            </a:pPr>
            <a:r>
              <a:rPr lang="en-US" sz="2000" dirty="0">
                <a:solidFill>
                  <a:schemeClr val="tx1"/>
                </a:solidFill>
                <a:latin typeface="+mn-lt"/>
              </a:rPr>
              <a:t>	– Locally Advanced Unresectable NSCLC</a:t>
            </a:r>
          </a:p>
          <a:p>
            <a:pPr marL="98425" indent="0">
              <a:lnSpc>
                <a:spcPct val="100000"/>
              </a:lnSpc>
              <a:spcBef>
                <a:spcPts val="1800"/>
              </a:spcBef>
              <a:spcAft>
                <a:spcPts val="600"/>
              </a:spcAft>
              <a:buNone/>
            </a:pPr>
            <a:r>
              <a:rPr lang="en-US" sz="2200" dirty="0">
                <a:solidFill>
                  <a:schemeClr val="tx1"/>
                </a:solidFill>
                <a:latin typeface="+mn-lt"/>
              </a:rPr>
              <a:t>MODULE 2: EGFR-Mutated Metastatic NSCLC </a:t>
            </a:r>
          </a:p>
          <a:p>
            <a:pPr marL="98425" indent="0">
              <a:lnSpc>
                <a:spcPct val="100000"/>
              </a:lnSpc>
              <a:spcBef>
                <a:spcPts val="1800"/>
              </a:spcBef>
              <a:spcAft>
                <a:spcPts val="600"/>
              </a:spcAft>
              <a:buNone/>
            </a:pPr>
            <a:r>
              <a:rPr lang="en-US" sz="22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2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2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200" dirty="0">
                <a:solidFill>
                  <a:schemeClr val="tx1"/>
                </a:solidFill>
                <a:latin typeface="+mn-lt"/>
              </a:rPr>
              <a:t>MODULE 6: Small Cell Lung Cancer</a:t>
            </a:r>
          </a:p>
        </p:txBody>
      </p:sp>
    </p:spTree>
    <p:extLst>
      <p:ext uri="{BB962C8B-B14F-4D97-AF65-F5344CB8AC3E}">
        <p14:creationId xmlns:p14="http://schemas.microsoft.com/office/powerpoint/2010/main" val="3767714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916516" y="1772816"/>
            <a:ext cx="10515600"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62272"/>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775319"/>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300"/>
              </a:spcBef>
              <a:spcAft>
                <a:spcPts val="600"/>
              </a:spcAft>
              <a:buNone/>
            </a:pPr>
            <a:r>
              <a:rPr lang="en-US" sz="2000" dirty="0">
                <a:solidFill>
                  <a:schemeClr val="bg1"/>
                </a:solidFill>
                <a:latin typeface="+mn-lt"/>
              </a:rPr>
              <a:t>	– Adjuvant Targeted Therapy </a:t>
            </a:r>
          </a:p>
          <a:p>
            <a:pPr marL="98425" indent="0">
              <a:lnSpc>
                <a:spcPct val="100000"/>
              </a:lnSpc>
              <a:spcBef>
                <a:spcPts val="300"/>
              </a:spcBef>
              <a:spcAft>
                <a:spcPts val="600"/>
              </a:spcAft>
              <a:buNone/>
            </a:pPr>
            <a:r>
              <a:rPr lang="en-US" sz="2000" dirty="0">
                <a:solidFill>
                  <a:schemeClr val="tx1"/>
                </a:solidFill>
                <a:latin typeface="+mn-lt"/>
              </a:rPr>
              <a:t>	– Perioperative Immunotherapy</a:t>
            </a:r>
          </a:p>
          <a:p>
            <a:pPr marL="98425" indent="0">
              <a:lnSpc>
                <a:spcPct val="100000"/>
              </a:lnSpc>
              <a:spcBef>
                <a:spcPts val="300"/>
              </a:spcBef>
              <a:spcAft>
                <a:spcPts val="600"/>
              </a:spcAft>
              <a:buNone/>
            </a:pPr>
            <a:r>
              <a:rPr lang="en-US" sz="2000" dirty="0">
                <a:solidFill>
                  <a:schemeClr val="tx1"/>
                </a:solidFill>
                <a:latin typeface="+mn-lt"/>
              </a:rPr>
              <a:t>	– Locally Advanced Unresectable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3438955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A9C25E8C-AED3-3DDC-64A5-97974C8B6DD2}"/>
              </a:ext>
            </a:extLst>
          </p:cNvPr>
          <p:cNvSpPr txBox="1">
            <a:spLocks/>
          </p:cNvSpPr>
          <p:nvPr/>
        </p:nvSpPr>
        <p:spPr>
          <a:xfrm>
            <a:off x="389117" y="73363"/>
            <a:ext cx="11279299" cy="516165"/>
          </a:xfrm>
          <a:prstGeom prst="rect">
            <a:avLst/>
          </a:prstGeom>
          <a:solidFill>
            <a:schemeClr val="bg1"/>
          </a:solidFill>
        </p:spPr>
        <p:txBody>
          <a:bodyPr vert="horz" wrap="square" lIns="0" tIns="23493" rIns="0" bIns="0" rtlCol="0" anchor="ctr">
            <a:spAutoFit/>
          </a:bodyPr>
          <a:lstStyle>
            <a:lvl1pPr>
              <a:defRPr sz="2400" b="1" i="0">
                <a:solidFill>
                  <a:srgbClr val="585353"/>
                </a:solidFill>
                <a:latin typeface="Trebuchet MS"/>
                <a:ea typeface="+mj-ea"/>
                <a:cs typeface="Trebuchet MS"/>
              </a:defRPr>
            </a:lvl1pPr>
          </a:lstStyle>
          <a:p>
            <a:pPr marL="22375" marR="0" lvl="0" indent="0" algn="l" defTabSz="1219170" rtl="0" eaLnBrk="1" fontAlgn="auto" latinLnBrk="0" hangingPunct="1">
              <a:lnSpc>
                <a:spcPct val="100000"/>
              </a:lnSpc>
              <a:spcBef>
                <a:spcPts val="185"/>
              </a:spcBef>
              <a:spcAft>
                <a:spcPts val="0"/>
              </a:spcAft>
              <a:buClrTx/>
              <a:buSzTx/>
              <a:buFontTx/>
              <a:buNone/>
              <a:tabLst/>
              <a:defRPr/>
            </a:pPr>
            <a:r>
              <a:rPr kumimoji="0" lang="es-ES" sz="3200" b="1" i="0" u="none" strike="noStrike" kern="0" cap="none" spc="0" normalizeH="0" baseline="0" noProof="0" dirty="0">
                <a:ln>
                  <a:noFill/>
                </a:ln>
                <a:solidFill>
                  <a:srgbClr val="18179F"/>
                </a:solidFill>
                <a:effectLst/>
                <a:uLnTx/>
                <a:uFillTx/>
                <a:latin typeface="Arial" panose="020B0604020202020204" pitchFamily="34" charset="0"/>
                <a:ea typeface="+mj-ea"/>
                <a:cs typeface="Arial" panose="020B0604020202020204" pitchFamily="34" charset="0"/>
              </a:rPr>
              <a:t>ADAURA trial: </a:t>
            </a:r>
            <a:r>
              <a:rPr kumimoji="0" lang="es-ES" sz="3200" b="1" i="0" u="none" strike="noStrike" kern="0" cap="none" spc="0" normalizeH="0" baseline="0" noProof="0" dirty="0" err="1">
                <a:ln>
                  <a:noFill/>
                </a:ln>
                <a:solidFill>
                  <a:srgbClr val="18179F"/>
                </a:solidFill>
                <a:effectLst/>
                <a:uLnTx/>
                <a:uFillTx/>
                <a:latin typeface="Arial" panose="020B0604020202020204" pitchFamily="34" charset="0"/>
                <a:ea typeface="+mj-ea"/>
                <a:cs typeface="Arial" panose="020B0604020202020204" pitchFamily="34" charset="0"/>
              </a:rPr>
              <a:t>Overall</a:t>
            </a:r>
            <a:r>
              <a:rPr kumimoji="0" lang="es-ES" sz="3200" b="1" i="0" u="none" strike="noStrike" kern="0" cap="none" spc="0" normalizeH="0" baseline="0" noProof="0" dirty="0">
                <a:ln>
                  <a:noFill/>
                </a:ln>
                <a:solidFill>
                  <a:srgbClr val="18179F"/>
                </a:solidFill>
                <a:effectLst/>
                <a:uLnTx/>
                <a:uFillTx/>
                <a:latin typeface="Arial" panose="020B0604020202020204" pitchFamily="34" charset="0"/>
                <a:ea typeface="+mj-ea"/>
                <a:cs typeface="Arial" panose="020B0604020202020204" pitchFamily="34" charset="0"/>
              </a:rPr>
              <a:t> </a:t>
            </a:r>
            <a:r>
              <a:rPr kumimoji="0" lang="es-ES" sz="3200" b="1" i="0" u="none" strike="noStrike" kern="0" cap="none" spc="0" normalizeH="0" baseline="0" noProof="0" dirty="0" err="1">
                <a:ln>
                  <a:noFill/>
                </a:ln>
                <a:solidFill>
                  <a:srgbClr val="18179F"/>
                </a:solidFill>
                <a:effectLst/>
                <a:uLnTx/>
                <a:uFillTx/>
                <a:latin typeface="Arial" panose="020B0604020202020204" pitchFamily="34" charset="0"/>
                <a:ea typeface="+mj-ea"/>
                <a:cs typeface="Arial" panose="020B0604020202020204" pitchFamily="34" charset="0"/>
              </a:rPr>
              <a:t>Survival</a:t>
            </a:r>
            <a:endParaRPr kumimoji="0" lang="es-ES" sz="3200" b="1" i="0" u="none" strike="noStrike" kern="0" cap="none" spc="0" normalizeH="0" baseline="0" noProof="0" dirty="0">
              <a:ln>
                <a:noFill/>
              </a:ln>
              <a:solidFill>
                <a:srgbClr val="18179F"/>
              </a:solidFill>
              <a:effectLst/>
              <a:uLnTx/>
              <a:uFillTx/>
              <a:latin typeface="Arial" panose="020B0604020202020204" pitchFamily="34" charset="0"/>
              <a:ea typeface="+mj-ea"/>
              <a:cs typeface="Arial" panose="020B0604020202020204" pitchFamily="34" charset="0"/>
            </a:endParaRPr>
          </a:p>
        </p:txBody>
      </p:sp>
      <p:pic>
        <p:nvPicPr>
          <p:cNvPr id="6" name="Imagen 5">
            <a:extLst>
              <a:ext uri="{FF2B5EF4-FFF2-40B4-BE49-F238E27FC236}">
                <a16:creationId xmlns:a16="http://schemas.microsoft.com/office/drawing/2014/main" id="{F21A1C33-EBCD-5E15-CDD5-3C801231B404}"/>
              </a:ext>
            </a:extLst>
          </p:cNvPr>
          <p:cNvPicPr>
            <a:picLocks noChangeAspect="1"/>
          </p:cNvPicPr>
          <p:nvPr/>
        </p:nvPicPr>
        <p:blipFill>
          <a:blip r:embed="rId2"/>
          <a:stretch>
            <a:fillRect/>
          </a:stretch>
        </p:blipFill>
        <p:spPr>
          <a:xfrm>
            <a:off x="389118" y="673685"/>
            <a:ext cx="5521352" cy="1854829"/>
          </a:xfrm>
          <a:prstGeom prst="rect">
            <a:avLst/>
          </a:prstGeom>
        </p:spPr>
      </p:pic>
      <p:pic>
        <p:nvPicPr>
          <p:cNvPr id="7" name="Imagen 6">
            <a:extLst>
              <a:ext uri="{FF2B5EF4-FFF2-40B4-BE49-F238E27FC236}">
                <a16:creationId xmlns:a16="http://schemas.microsoft.com/office/drawing/2014/main" id="{68325245-4D3D-8E18-456B-037F440944A0}"/>
              </a:ext>
            </a:extLst>
          </p:cNvPr>
          <p:cNvPicPr>
            <a:picLocks noChangeAspect="1"/>
          </p:cNvPicPr>
          <p:nvPr/>
        </p:nvPicPr>
        <p:blipFill>
          <a:blip r:embed="rId3"/>
          <a:stretch>
            <a:fillRect/>
          </a:stretch>
        </p:blipFill>
        <p:spPr>
          <a:xfrm>
            <a:off x="5982963" y="2191025"/>
            <a:ext cx="6075769" cy="2779008"/>
          </a:xfrm>
          <a:prstGeom prst="rect">
            <a:avLst/>
          </a:prstGeom>
        </p:spPr>
      </p:pic>
      <p:sp>
        <p:nvSpPr>
          <p:cNvPr id="9" name="Text Placeholder 4">
            <a:extLst>
              <a:ext uri="{FF2B5EF4-FFF2-40B4-BE49-F238E27FC236}">
                <a16:creationId xmlns:a16="http://schemas.microsoft.com/office/drawing/2014/main" id="{08D3563D-235F-EA0D-CF3B-BBDF30AFC1D6}"/>
              </a:ext>
            </a:extLst>
          </p:cNvPr>
          <p:cNvSpPr txBox="1">
            <a:spLocks/>
          </p:cNvSpPr>
          <p:nvPr/>
        </p:nvSpPr>
        <p:spPr>
          <a:xfrm>
            <a:off x="9462052" y="6521313"/>
            <a:ext cx="2425149" cy="336687"/>
          </a:xfrm>
          <a:prstGeom prst="rect">
            <a:avLst/>
          </a:prstGeom>
        </p:spPr>
        <p:txBody>
          <a:bodyPr/>
          <a:lstStyle>
            <a:lvl1pPr marL="304792" indent="-304792" algn="l" defTabSz="1219170" rtl="0" eaLnBrk="1" latinLnBrk="0" hangingPunct="1">
              <a:lnSpc>
                <a:spcPct val="90000"/>
              </a:lnSpc>
              <a:spcBef>
                <a:spcPts val="1333"/>
              </a:spcBef>
              <a:buClr>
                <a:srgbClr val="2489B9"/>
              </a:buClr>
              <a:buFont typeface="Arial" panose="020B0604020202020204" pitchFamily="34" charset="0"/>
              <a:buChar char="•"/>
              <a:defRPr sz="2400"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Clr>
                <a:srgbClr val="2489B9"/>
              </a:buClr>
              <a:buFont typeface="Arial" panose="020B0604020202020204" pitchFamily="34" charset="0"/>
              <a:buChar char="•"/>
              <a:defRPr sz="2133"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Clr>
                <a:srgbClr val="2489B9"/>
              </a:buClr>
              <a:buFont typeface="Arial" panose="020B0604020202020204" pitchFamily="34" charset="0"/>
              <a:buChar char="•"/>
              <a:defRPr sz="18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Clr>
                <a:srgbClr val="2489B9"/>
              </a:buClr>
              <a:buFont typeface="Arial" panose="020B0604020202020204" pitchFamily="34" charset="0"/>
              <a:buChar char="•"/>
              <a:defRPr sz="16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Clr>
                <a:srgbClr val="2489B9"/>
              </a:buClr>
              <a:buFont typeface="Arial" panose="020B0604020202020204" pitchFamily="34" charset="0"/>
              <a:buChar char="•"/>
              <a:defRPr sz="16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
                <a:srgbClr val="2489B9"/>
              </a:buClr>
              <a:buSzTx/>
              <a:buFont typeface="Arial" panose="020B0604020202020204" pitchFamily="34" charset="0"/>
              <a:buNone/>
              <a:tabLst/>
              <a:defRPr/>
            </a:pPr>
            <a:r>
              <a:rPr kumimoji="0" lang="en-GB" sz="1400" b="0" i="0" u="none" strike="noStrike" kern="1200" cap="none" spc="0" normalizeH="0" baseline="0" noProof="0" dirty="0">
                <a:ln>
                  <a:noFill/>
                </a:ln>
                <a:solidFill>
                  <a:srgbClr val="455560"/>
                </a:solidFill>
                <a:effectLst/>
                <a:uLnTx/>
                <a:uFillTx/>
                <a:latin typeface="Arial"/>
                <a:ea typeface="+mn-ea"/>
                <a:cs typeface="+mn-cs"/>
              </a:rPr>
              <a:t>Herbst et al. ESMO 2023</a:t>
            </a:r>
          </a:p>
        </p:txBody>
      </p:sp>
      <p:pic>
        <p:nvPicPr>
          <p:cNvPr id="13" name="Imagen 12">
            <a:extLst>
              <a:ext uri="{FF2B5EF4-FFF2-40B4-BE49-F238E27FC236}">
                <a16:creationId xmlns:a16="http://schemas.microsoft.com/office/drawing/2014/main" id="{ADC9D3C3-F410-5313-6C6F-3C0BA641C11C}"/>
              </a:ext>
            </a:extLst>
          </p:cNvPr>
          <p:cNvPicPr>
            <a:picLocks noChangeAspect="1"/>
          </p:cNvPicPr>
          <p:nvPr/>
        </p:nvPicPr>
        <p:blipFill>
          <a:blip r:embed="rId4"/>
          <a:stretch>
            <a:fillRect/>
          </a:stretch>
        </p:blipFill>
        <p:spPr>
          <a:xfrm>
            <a:off x="304798" y="5054190"/>
            <a:ext cx="5605671" cy="1730447"/>
          </a:xfrm>
          <a:prstGeom prst="rect">
            <a:avLst/>
          </a:prstGeom>
        </p:spPr>
      </p:pic>
      <p:pic>
        <p:nvPicPr>
          <p:cNvPr id="14" name="Imagen 13">
            <a:extLst>
              <a:ext uri="{FF2B5EF4-FFF2-40B4-BE49-F238E27FC236}">
                <a16:creationId xmlns:a16="http://schemas.microsoft.com/office/drawing/2014/main" id="{F0EE9D9C-64FA-A606-DC04-1F604B41A306}"/>
              </a:ext>
            </a:extLst>
          </p:cNvPr>
          <p:cNvPicPr>
            <a:picLocks noChangeAspect="1"/>
          </p:cNvPicPr>
          <p:nvPr/>
        </p:nvPicPr>
        <p:blipFill>
          <a:blip r:embed="rId5"/>
          <a:stretch>
            <a:fillRect/>
          </a:stretch>
        </p:blipFill>
        <p:spPr>
          <a:xfrm>
            <a:off x="338140" y="2528515"/>
            <a:ext cx="5461066" cy="2441518"/>
          </a:xfrm>
          <a:prstGeom prst="rect">
            <a:avLst/>
          </a:prstGeom>
        </p:spPr>
      </p:pic>
      <p:sp>
        <p:nvSpPr>
          <p:cNvPr id="2" name="TextBox 1">
            <a:extLst>
              <a:ext uri="{FF2B5EF4-FFF2-40B4-BE49-F238E27FC236}">
                <a16:creationId xmlns:a16="http://schemas.microsoft.com/office/drawing/2014/main" id="{130BEC27-5790-0744-A289-89AF0FEBE81A}"/>
              </a:ext>
            </a:extLst>
          </p:cNvPr>
          <p:cNvSpPr txBox="1"/>
          <p:nvPr/>
        </p:nvSpPr>
        <p:spPr>
          <a:xfrm>
            <a:off x="5904657"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317186919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A9C25E8C-AED3-3DDC-64A5-97974C8B6DD2}"/>
              </a:ext>
            </a:extLst>
          </p:cNvPr>
          <p:cNvSpPr txBox="1">
            <a:spLocks/>
          </p:cNvSpPr>
          <p:nvPr/>
        </p:nvSpPr>
        <p:spPr>
          <a:xfrm>
            <a:off x="389117" y="197744"/>
            <a:ext cx="11279299" cy="516165"/>
          </a:xfrm>
          <a:prstGeom prst="rect">
            <a:avLst/>
          </a:prstGeom>
          <a:solidFill>
            <a:schemeClr val="bg1"/>
          </a:solidFill>
        </p:spPr>
        <p:txBody>
          <a:bodyPr vert="horz" wrap="square" lIns="0" tIns="23493" rIns="0" bIns="0" rtlCol="0" anchor="ctr">
            <a:spAutoFit/>
          </a:bodyPr>
          <a:lstStyle>
            <a:lvl1pPr>
              <a:defRPr sz="2400" b="1" i="0">
                <a:solidFill>
                  <a:srgbClr val="585353"/>
                </a:solidFill>
                <a:latin typeface="Trebuchet MS"/>
                <a:ea typeface="+mj-ea"/>
                <a:cs typeface="Trebuchet MS"/>
              </a:defRPr>
            </a:lvl1pPr>
          </a:lstStyle>
          <a:p>
            <a:pPr marL="22375" marR="0" lvl="0" indent="0" algn="l" defTabSz="1219170" rtl="0" eaLnBrk="1" fontAlgn="auto" latinLnBrk="0" hangingPunct="1">
              <a:lnSpc>
                <a:spcPct val="100000"/>
              </a:lnSpc>
              <a:spcBef>
                <a:spcPts val="185"/>
              </a:spcBef>
              <a:spcAft>
                <a:spcPts val="0"/>
              </a:spcAft>
              <a:buClrTx/>
              <a:buSzTx/>
              <a:buFontTx/>
              <a:buNone/>
              <a:tabLst/>
              <a:defRPr/>
            </a:pPr>
            <a:r>
              <a:rPr kumimoji="0" lang="es-ES" sz="3200" b="1" i="0" u="none" strike="noStrike" kern="0" cap="none" spc="0" normalizeH="0" baseline="0" noProof="0" dirty="0">
                <a:ln>
                  <a:noFill/>
                </a:ln>
                <a:solidFill>
                  <a:srgbClr val="18179F"/>
                </a:solidFill>
                <a:effectLst/>
                <a:uLnTx/>
                <a:uFillTx/>
                <a:latin typeface="Arial" panose="020B0604020202020204" pitchFamily="34" charset="0"/>
                <a:ea typeface="+mj-ea"/>
                <a:cs typeface="Arial" panose="020B0604020202020204" pitchFamily="34" charset="0"/>
              </a:rPr>
              <a:t>ADAURA trial: </a:t>
            </a:r>
            <a:r>
              <a:rPr kumimoji="0" lang="es-ES" sz="3200" b="1" i="0" u="none" strike="noStrike" kern="0" cap="none" spc="0" normalizeH="0" baseline="0" noProof="0" dirty="0" err="1">
                <a:ln>
                  <a:noFill/>
                </a:ln>
                <a:solidFill>
                  <a:srgbClr val="18179F"/>
                </a:solidFill>
                <a:effectLst/>
                <a:uLnTx/>
                <a:uFillTx/>
                <a:latin typeface="Arial" panose="020B0604020202020204" pitchFamily="34" charset="0"/>
                <a:ea typeface="+mj-ea"/>
                <a:cs typeface="Arial" panose="020B0604020202020204" pitchFamily="34" charset="0"/>
              </a:rPr>
              <a:t>Overall</a:t>
            </a:r>
            <a:r>
              <a:rPr kumimoji="0" lang="es-ES" sz="3200" b="1" i="0" u="none" strike="noStrike" kern="0" cap="none" spc="0" normalizeH="0" baseline="0" noProof="0" dirty="0">
                <a:ln>
                  <a:noFill/>
                </a:ln>
                <a:solidFill>
                  <a:srgbClr val="18179F"/>
                </a:solidFill>
                <a:effectLst/>
                <a:uLnTx/>
                <a:uFillTx/>
                <a:latin typeface="Arial" panose="020B0604020202020204" pitchFamily="34" charset="0"/>
                <a:ea typeface="+mj-ea"/>
                <a:cs typeface="Arial" panose="020B0604020202020204" pitchFamily="34" charset="0"/>
              </a:rPr>
              <a:t> </a:t>
            </a:r>
            <a:r>
              <a:rPr kumimoji="0" lang="es-ES" sz="3200" b="1" i="0" u="none" strike="noStrike" kern="0" cap="none" spc="0" normalizeH="0" baseline="0" noProof="0" dirty="0" err="1">
                <a:ln>
                  <a:noFill/>
                </a:ln>
                <a:solidFill>
                  <a:srgbClr val="18179F"/>
                </a:solidFill>
                <a:effectLst/>
                <a:uLnTx/>
                <a:uFillTx/>
                <a:latin typeface="Arial" panose="020B0604020202020204" pitchFamily="34" charset="0"/>
                <a:ea typeface="+mj-ea"/>
                <a:cs typeface="Arial" panose="020B0604020202020204" pitchFamily="34" charset="0"/>
              </a:rPr>
              <a:t>Survival</a:t>
            </a:r>
            <a:endParaRPr kumimoji="0" lang="es-ES" sz="3200" b="1" i="0" u="none" strike="noStrike" kern="0" cap="none" spc="0" normalizeH="0" baseline="0" noProof="0" dirty="0">
              <a:ln>
                <a:noFill/>
              </a:ln>
              <a:solidFill>
                <a:srgbClr val="18179F"/>
              </a:solidFill>
              <a:effectLst/>
              <a:uLnTx/>
              <a:uFillTx/>
              <a:latin typeface="Arial" panose="020B0604020202020204" pitchFamily="34" charset="0"/>
              <a:ea typeface="+mj-ea"/>
              <a:cs typeface="Arial" panose="020B0604020202020204" pitchFamily="34" charset="0"/>
            </a:endParaRPr>
          </a:p>
        </p:txBody>
      </p:sp>
      <p:pic>
        <p:nvPicPr>
          <p:cNvPr id="8" name="Imagen 7">
            <a:extLst>
              <a:ext uri="{FF2B5EF4-FFF2-40B4-BE49-F238E27FC236}">
                <a16:creationId xmlns:a16="http://schemas.microsoft.com/office/drawing/2014/main" id="{9ECBC247-D81A-F813-1579-40F0DB5CFDD8}"/>
              </a:ext>
            </a:extLst>
          </p:cNvPr>
          <p:cNvPicPr>
            <a:picLocks noChangeAspect="1"/>
          </p:cNvPicPr>
          <p:nvPr/>
        </p:nvPicPr>
        <p:blipFill>
          <a:blip r:embed="rId2"/>
          <a:stretch>
            <a:fillRect/>
          </a:stretch>
        </p:blipFill>
        <p:spPr>
          <a:xfrm>
            <a:off x="6697153" y="1101184"/>
            <a:ext cx="5190048" cy="2506369"/>
          </a:xfrm>
          <a:prstGeom prst="rect">
            <a:avLst/>
          </a:prstGeom>
        </p:spPr>
      </p:pic>
      <p:sp>
        <p:nvSpPr>
          <p:cNvPr id="2" name="Text Placeholder 4">
            <a:extLst>
              <a:ext uri="{FF2B5EF4-FFF2-40B4-BE49-F238E27FC236}">
                <a16:creationId xmlns:a16="http://schemas.microsoft.com/office/drawing/2014/main" id="{F982B577-E9DC-B88A-E438-DDE13B751573}"/>
              </a:ext>
            </a:extLst>
          </p:cNvPr>
          <p:cNvSpPr txBox="1">
            <a:spLocks/>
          </p:cNvSpPr>
          <p:nvPr/>
        </p:nvSpPr>
        <p:spPr>
          <a:xfrm>
            <a:off x="9462052" y="6521313"/>
            <a:ext cx="2425149" cy="336687"/>
          </a:xfrm>
          <a:prstGeom prst="rect">
            <a:avLst/>
          </a:prstGeom>
        </p:spPr>
        <p:txBody>
          <a:bodyPr/>
          <a:lstStyle>
            <a:lvl1pPr marL="304792" indent="-304792" algn="l" defTabSz="1219170" rtl="0" eaLnBrk="1" latinLnBrk="0" hangingPunct="1">
              <a:lnSpc>
                <a:spcPct val="90000"/>
              </a:lnSpc>
              <a:spcBef>
                <a:spcPts val="1333"/>
              </a:spcBef>
              <a:buClr>
                <a:srgbClr val="2489B9"/>
              </a:buClr>
              <a:buFont typeface="Arial" panose="020B0604020202020204" pitchFamily="34" charset="0"/>
              <a:buChar char="•"/>
              <a:defRPr sz="2400"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Clr>
                <a:srgbClr val="2489B9"/>
              </a:buClr>
              <a:buFont typeface="Arial" panose="020B0604020202020204" pitchFamily="34" charset="0"/>
              <a:buChar char="•"/>
              <a:defRPr sz="2133"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Clr>
                <a:srgbClr val="2489B9"/>
              </a:buClr>
              <a:buFont typeface="Arial" panose="020B0604020202020204" pitchFamily="34" charset="0"/>
              <a:buChar char="•"/>
              <a:defRPr sz="18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Clr>
                <a:srgbClr val="2489B9"/>
              </a:buClr>
              <a:buFont typeface="Arial" panose="020B0604020202020204" pitchFamily="34" charset="0"/>
              <a:buChar char="•"/>
              <a:defRPr sz="16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Clr>
                <a:srgbClr val="2489B9"/>
              </a:buClr>
              <a:buFont typeface="Arial" panose="020B0604020202020204" pitchFamily="34" charset="0"/>
              <a:buChar char="•"/>
              <a:defRPr sz="16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
                <a:srgbClr val="2489B9"/>
              </a:buClr>
              <a:buSzTx/>
              <a:buFont typeface="Arial" panose="020B0604020202020204" pitchFamily="34" charset="0"/>
              <a:buNone/>
              <a:tabLst/>
              <a:defRPr/>
            </a:pPr>
            <a:r>
              <a:rPr kumimoji="0" lang="en-GB" sz="1400" b="0" i="0" u="none" strike="noStrike" kern="1200" cap="none" spc="0" normalizeH="0" baseline="0" noProof="0" dirty="0">
                <a:ln>
                  <a:noFill/>
                </a:ln>
                <a:solidFill>
                  <a:srgbClr val="455560"/>
                </a:solidFill>
                <a:effectLst/>
                <a:uLnTx/>
                <a:uFillTx/>
                <a:latin typeface="Arial"/>
                <a:ea typeface="+mn-ea"/>
                <a:cs typeface="+mn-cs"/>
              </a:rPr>
              <a:t>Herbst et al. ESMO 2023</a:t>
            </a:r>
          </a:p>
        </p:txBody>
      </p:sp>
      <p:pic>
        <p:nvPicPr>
          <p:cNvPr id="3" name="Imagen 2">
            <a:extLst>
              <a:ext uri="{FF2B5EF4-FFF2-40B4-BE49-F238E27FC236}">
                <a16:creationId xmlns:a16="http://schemas.microsoft.com/office/drawing/2014/main" id="{CDDD13D0-AFDD-3A8B-DB1B-6FFFA3AE4995}"/>
              </a:ext>
            </a:extLst>
          </p:cNvPr>
          <p:cNvPicPr>
            <a:picLocks noChangeAspect="1"/>
          </p:cNvPicPr>
          <p:nvPr/>
        </p:nvPicPr>
        <p:blipFill>
          <a:blip r:embed="rId3"/>
          <a:stretch>
            <a:fillRect/>
          </a:stretch>
        </p:blipFill>
        <p:spPr>
          <a:xfrm>
            <a:off x="178017" y="1484530"/>
            <a:ext cx="6380094" cy="4389145"/>
          </a:xfrm>
          <a:prstGeom prst="rect">
            <a:avLst/>
          </a:prstGeom>
        </p:spPr>
      </p:pic>
      <p:pic>
        <p:nvPicPr>
          <p:cNvPr id="4" name="Imagen 3">
            <a:extLst>
              <a:ext uri="{FF2B5EF4-FFF2-40B4-BE49-F238E27FC236}">
                <a16:creationId xmlns:a16="http://schemas.microsoft.com/office/drawing/2014/main" id="{C0B77093-0136-DD14-DC60-46E0090A0369}"/>
              </a:ext>
            </a:extLst>
          </p:cNvPr>
          <p:cNvPicPr>
            <a:picLocks noChangeAspect="1"/>
          </p:cNvPicPr>
          <p:nvPr/>
        </p:nvPicPr>
        <p:blipFill>
          <a:blip r:embed="rId4"/>
          <a:stretch>
            <a:fillRect/>
          </a:stretch>
        </p:blipFill>
        <p:spPr>
          <a:xfrm>
            <a:off x="6470616" y="3718158"/>
            <a:ext cx="5543367" cy="2155517"/>
          </a:xfrm>
          <a:prstGeom prst="rect">
            <a:avLst/>
          </a:prstGeom>
        </p:spPr>
      </p:pic>
      <p:sp>
        <p:nvSpPr>
          <p:cNvPr id="6" name="TextBox 5">
            <a:extLst>
              <a:ext uri="{FF2B5EF4-FFF2-40B4-BE49-F238E27FC236}">
                <a16:creationId xmlns:a16="http://schemas.microsoft.com/office/drawing/2014/main" id="{182AB558-9EC6-0467-64AA-81B6D6694911}"/>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388851162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A9C25E8C-AED3-3DDC-64A5-97974C8B6DD2}"/>
              </a:ext>
            </a:extLst>
          </p:cNvPr>
          <p:cNvSpPr txBox="1">
            <a:spLocks/>
          </p:cNvSpPr>
          <p:nvPr/>
        </p:nvSpPr>
        <p:spPr>
          <a:xfrm>
            <a:off x="389117" y="197744"/>
            <a:ext cx="11279299" cy="516165"/>
          </a:xfrm>
          <a:prstGeom prst="rect">
            <a:avLst/>
          </a:prstGeom>
          <a:solidFill>
            <a:schemeClr val="bg1"/>
          </a:solidFill>
        </p:spPr>
        <p:txBody>
          <a:bodyPr vert="horz" wrap="square" lIns="0" tIns="23493" rIns="0" bIns="0" rtlCol="0" anchor="ctr">
            <a:spAutoFit/>
          </a:bodyPr>
          <a:lstStyle>
            <a:lvl1pPr>
              <a:defRPr sz="2400" b="1" i="0">
                <a:solidFill>
                  <a:srgbClr val="585353"/>
                </a:solidFill>
                <a:latin typeface="Trebuchet MS"/>
                <a:ea typeface="+mj-ea"/>
                <a:cs typeface="Trebuchet MS"/>
              </a:defRPr>
            </a:lvl1pPr>
          </a:lstStyle>
          <a:p>
            <a:pPr marL="22375" marR="0" lvl="0" indent="0" algn="l" defTabSz="1219170" rtl="0" eaLnBrk="1" fontAlgn="auto" latinLnBrk="0" hangingPunct="1">
              <a:lnSpc>
                <a:spcPct val="100000"/>
              </a:lnSpc>
              <a:spcBef>
                <a:spcPts val="185"/>
              </a:spcBef>
              <a:spcAft>
                <a:spcPts val="0"/>
              </a:spcAft>
              <a:buClrTx/>
              <a:buSzTx/>
              <a:buFontTx/>
              <a:buNone/>
              <a:tabLst/>
              <a:defRPr/>
            </a:pPr>
            <a:r>
              <a:rPr kumimoji="0" lang="es-ES" sz="3200" b="1" i="0" u="none" strike="noStrike" kern="0" cap="none" spc="0" normalizeH="0" baseline="0" noProof="0" dirty="0">
                <a:ln>
                  <a:noFill/>
                </a:ln>
                <a:solidFill>
                  <a:srgbClr val="18179F"/>
                </a:solidFill>
                <a:effectLst/>
                <a:uLnTx/>
                <a:uFillTx/>
                <a:latin typeface="Arial" panose="020B0604020202020204" pitchFamily="34" charset="0"/>
                <a:ea typeface="+mj-ea"/>
                <a:cs typeface="Arial" panose="020B0604020202020204" pitchFamily="34" charset="0"/>
              </a:rPr>
              <a:t>ALINA trial: </a:t>
            </a:r>
            <a:r>
              <a:rPr kumimoji="0" lang="es-ES" sz="3200" b="1" i="0" u="none" strike="noStrike" kern="0" cap="none" spc="0" normalizeH="0" baseline="0" noProof="0" dirty="0" err="1">
                <a:ln>
                  <a:noFill/>
                </a:ln>
                <a:solidFill>
                  <a:srgbClr val="18179F"/>
                </a:solidFill>
                <a:effectLst/>
                <a:uLnTx/>
                <a:uFillTx/>
                <a:latin typeface="Arial" panose="020B0604020202020204" pitchFamily="34" charset="0"/>
                <a:ea typeface="+mj-ea"/>
                <a:cs typeface="Arial" panose="020B0604020202020204" pitchFamily="34" charset="0"/>
              </a:rPr>
              <a:t>Adjuvant</a:t>
            </a:r>
            <a:r>
              <a:rPr kumimoji="0" lang="es-ES" sz="3200" b="1" i="0" u="none" strike="noStrike" kern="0" cap="none" spc="0" normalizeH="0" baseline="0" noProof="0" dirty="0">
                <a:ln>
                  <a:noFill/>
                </a:ln>
                <a:solidFill>
                  <a:srgbClr val="18179F"/>
                </a:solidFill>
                <a:effectLst/>
                <a:uLnTx/>
                <a:uFillTx/>
                <a:latin typeface="Arial" panose="020B0604020202020204" pitchFamily="34" charset="0"/>
                <a:ea typeface="+mj-ea"/>
                <a:cs typeface="Arial" panose="020B0604020202020204" pitchFamily="34" charset="0"/>
              </a:rPr>
              <a:t> </a:t>
            </a:r>
            <a:r>
              <a:rPr kumimoji="0" lang="es-ES" sz="3200" b="1" i="0" u="none" strike="noStrike" kern="0" cap="none" spc="0" normalizeH="0" baseline="0" noProof="0" dirty="0" err="1">
                <a:ln>
                  <a:noFill/>
                </a:ln>
                <a:solidFill>
                  <a:srgbClr val="18179F"/>
                </a:solidFill>
                <a:effectLst/>
                <a:uLnTx/>
                <a:uFillTx/>
                <a:latin typeface="Arial" panose="020B0604020202020204" pitchFamily="34" charset="0"/>
                <a:ea typeface="+mj-ea"/>
                <a:cs typeface="Arial" panose="020B0604020202020204" pitchFamily="34" charset="0"/>
              </a:rPr>
              <a:t>Alectinib</a:t>
            </a:r>
            <a:endParaRPr kumimoji="0" lang="es-ES" sz="3200" b="1" i="0" u="none" strike="noStrike" kern="0" cap="none" spc="0" normalizeH="0" baseline="0" noProof="0" dirty="0">
              <a:ln>
                <a:noFill/>
              </a:ln>
              <a:solidFill>
                <a:srgbClr val="18179F"/>
              </a:solidFill>
              <a:effectLst/>
              <a:uLnTx/>
              <a:uFillTx/>
              <a:latin typeface="Arial" panose="020B0604020202020204" pitchFamily="34" charset="0"/>
              <a:ea typeface="+mj-ea"/>
              <a:cs typeface="Arial" panose="020B0604020202020204" pitchFamily="34" charset="0"/>
            </a:endParaRPr>
          </a:p>
        </p:txBody>
      </p:sp>
      <p:sp>
        <p:nvSpPr>
          <p:cNvPr id="9" name="Text Placeholder 4">
            <a:extLst>
              <a:ext uri="{FF2B5EF4-FFF2-40B4-BE49-F238E27FC236}">
                <a16:creationId xmlns:a16="http://schemas.microsoft.com/office/drawing/2014/main" id="{08D3563D-235F-EA0D-CF3B-BBDF30AFC1D6}"/>
              </a:ext>
            </a:extLst>
          </p:cNvPr>
          <p:cNvSpPr txBox="1">
            <a:spLocks/>
          </p:cNvSpPr>
          <p:nvPr/>
        </p:nvSpPr>
        <p:spPr>
          <a:xfrm>
            <a:off x="9462052" y="6521313"/>
            <a:ext cx="2425149" cy="336687"/>
          </a:xfrm>
          <a:prstGeom prst="rect">
            <a:avLst/>
          </a:prstGeom>
        </p:spPr>
        <p:txBody>
          <a:bodyPr/>
          <a:lstStyle>
            <a:lvl1pPr marL="304792" indent="-304792" algn="l" defTabSz="1219170" rtl="0" eaLnBrk="1" latinLnBrk="0" hangingPunct="1">
              <a:lnSpc>
                <a:spcPct val="90000"/>
              </a:lnSpc>
              <a:spcBef>
                <a:spcPts val="1333"/>
              </a:spcBef>
              <a:buClr>
                <a:srgbClr val="2489B9"/>
              </a:buClr>
              <a:buFont typeface="Arial" panose="020B0604020202020204" pitchFamily="34" charset="0"/>
              <a:buChar char="•"/>
              <a:defRPr sz="2400"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Clr>
                <a:srgbClr val="2489B9"/>
              </a:buClr>
              <a:buFont typeface="Arial" panose="020B0604020202020204" pitchFamily="34" charset="0"/>
              <a:buChar char="•"/>
              <a:defRPr sz="2133"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Clr>
                <a:srgbClr val="2489B9"/>
              </a:buClr>
              <a:buFont typeface="Arial" panose="020B0604020202020204" pitchFamily="34" charset="0"/>
              <a:buChar char="•"/>
              <a:defRPr sz="18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Clr>
                <a:srgbClr val="2489B9"/>
              </a:buClr>
              <a:buFont typeface="Arial" panose="020B0604020202020204" pitchFamily="34" charset="0"/>
              <a:buChar char="•"/>
              <a:defRPr sz="16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Clr>
                <a:srgbClr val="2489B9"/>
              </a:buClr>
              <a:buFont typeface="Arial" panose="020B0604020202020204" pitchFamily="34" charset="0"/>
              <a:buChar char="•"/>
              <a:defRPr sz="16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
                <a:srgbClr val="2489B9"/>
              </a:buClr>
              <a:buSzTx/>
              <a:buFont typeface="Arial" panose="020B0604020202020204" pitchFamily="34" charset="0"/>
              <a:buNone/>
              <a:tabLst/>
              <a:defRPr/>
            </a:pPr>
            <a:r>
              <a:rPr kumimoji="0" lang="en-GB" sz="1400" b="0" i="0" u="none" strike="noStrike" kern="1200" cap="none" spc="0" normalizeH="0" baseline="0" noProof="0" dirty="0">
                <a:ln>
                  <a:noFill/>
                </a:ln>
                <a:solidFill>
                  <a:srgbClr val="455560"/>
                </a:solidFill>
                <a:effectLst/>
                <a:uLnTx/>
                <a:uFillTx/>
                <a:latin typeface="Arial"/>
                <a:ea typeface="+mn-ea"/>
                <a:cs typeface="+mn-cs"/>
              </a:rPr>
              <a:t>Solomon et al. ESMO 2023</a:t>
            </a:r>
          </a:p>
        </p:txBody>
      </p:sp>
      <p:pic>
        <p:nvPicPr>
          <p:cNvPr id="2" name="Imagen 1">
            <a:extLst>
              <a:ext uri="{FF2B5EF4-FFF2-40B4-BE49-F238E27FC236}">
                <a16:creationId xmlns:a16="http://schemas.microsoft.com/office/drawing/2014/main" id="{EA23E5B2-6675-8762-6527-DD8B43E6200C}"/>
              </a:ext>
            </a:extLst>
          </p:cNvPr>
          <p:cNvPicPr>
            <a:picLocks noChangeAspect="1"/>
          </p:cNvPicPr>
          <p:nvPr/>
        </p:nvPicPr>
        <p:blipFill>
          <a:blip r:embed="rId2"/>
          <a:stretch>
            <a:fillRect/>
          </a:stretch>
        </p:blipFill>
        <p:spPr>
          <a:xfrm>
            <a:off x="389117" y="817353"/>
            <a:ext cx="5960883" cy="2175294"/>
          </a:xfrm>
          <a:prstGeom prst="rect">
            <a:avLst/>
          </a:prstGeom>
        </p:spPr>
      </p:pic>
      <p:pic>
        <p:nvPicPr>
          <p:cNvPr id="3" name="Imagen 2">
            <a:extLst>
              <a:ext uri="{FF2B5EF4-FFF2-40B4-BE49-F238E27FC236}">
                <a16:creationId xmlns:a16="http://schemas.microsoft.com/office/drawing/2014/main" id="{BF0C3950-89EC-1E82-C4DE-7C6B5D4A22A1}"/>
              </a:ext>
            </a:extLst>
          </p:cNvPr>
          <p:cNvPicPr>
            <a:picLocks noChangeAspect="1"/>
          </p:cNvPicPr>
          <p:nvPr/>
        </p:nvPicPr>
        <p:blipFill>
          <a:blip r:embed="rId3"/>
          <a:stretch>
            <a:fillRect/>
          </a:stretch>
        </p:blipFill>
        <p:spPr>
          <a:xfrm>
            <a:off x="292100" y="3039761"/>
            <a:ext cx="6083300" cy="901700"/>
          </a:xfrm>
          <a:prstGeom prst="rect">
            <a:avLst/>
          </a:prstGeom>
        </p:spPr>
      </p:pic>
      <p:pic>
        <p:nvPicPr>
          <p:cNvPr id="4" name="Imagen 3">
            <a:extLst>
              <a:ext uri="{FF2B5EF4-FFF2-40B4-BE49-F238E27FC236}">
                <a16:creationId xmlns:a16="http://schemas.microsoft.com/office/drawing/2014/main" id="{A0B136B9-4013-EFB1-EDCE-5814CE93902D}"/>
              </a:ext>
            </a:extLst>
          </p:cNvPr>
          <p:cNvPicPr>
            <a:picLocks noChangeAspect="1"/>
          </p:cNvPicPr>
          <p:nvPr/>
        </p:nvPicPr>
        <p:blipFill>
          <a:blip r:embed="rId4"/>
          <a:stretch>
            <a:fillRect/>
          </a:stretch>
        </p:blipFill>
        <p:spPr>
          <a:xfrm>
            <a:off x="6388100" y="838201"/>
            <a:ext cx="5511800" cy="2720508"/>
          </a:xfrm>
          <a:prstGeom prst="rect">
            <a:avLst/>
          </a:prstGeom>
        </p:spPr>
      </p:pic>
      <p:pic>
        <p:nvPicPr>
          <p:cNvPr id="5" name="Imagen 4">
            <a:extLst>
              <a:ext uri="{FF2B5EF4-FFF2-40B4-BE49-F238E27FC236}">
                <a16:creationId xmlns:a16="http://schemas.microsoft.com/office/drawing/2014/main" id="{424CE5B6-09A3-22AD-AC07-D42BE32915CB}"/>
              </a:ext>
            </a:extLst>
          </p:cNvPr>
          <p:cNvPicPr>
            <a:picLocks noChangeAspect="1"/>
          </p:cNvPicPr>
          <p:nvPr/>
        </p:nvPicPr>
        <p:blipFill>
          <a:blip r:embed="rId5"/>
          <a:stretch>
            <a:fillRect/>
          </a:stretch>
        </p:blipFill>
        <p:spPr>
          <a:xfrm>
            <a:off x="8159750" y="2146300"/>
            <a:ext cx="2857500" cy="355600"/>
          </a:xfrm>
          <a:prstGeom prst="rect">
            <a:avLst/>
          </a:prstGeom>
          <a:ln w="19050">
            <a:solidFill>
              <a:srgbClr val="C00000"/>
            </a:solidFill>
          </a:ln>
        </p:spPr>
      </p:pic>
      <p:pic>
        <p:nvPicPr>
          <p:cNvPr id="8" name="Imagen 7">
            <a:extLst>
              <a:ext uri="{FF2B5EF4-FFF2-40B4-BE49-F238E27FC236}">
                <a16:creationId xmlns:a16="http://schemas.microsoft.com/office/drawing/2014/main" id="{3E5072CF-F2FD-D6B7-E9E2-7C786CB777C6}"/>
              </a:ext>
            </a:extLst>
          </p:cNvPr>
          <p:cNvPicPr>
            <a:picLocks noChangeAspect="1"/>
          </p:cNvPicPr>
          <p:nvPr/>
        </p:nvPicPr>
        <p:blipFill>
          <a:blip r:embed="rId6"/>
          <a:stretch>
            <a:fillRect/>
          </a:stretch>
        </p:blipFill>
        <p:spPr>
          <a:xfrm>
            <a:off x="7048500" y="557048"/>
            <a:ext cx="4648200" cy="406400"/>
          </a:xfrm>
          <a:prstGeom prst="rect">
            <a:avLst/>
          </a:prstGeom>
        </p:spPr>
      </p:pic>
      <p:pic>
        <p:nvPicPr>
          <p:cNvPr id="10" name="Imagen 9">
            <a:extLst>
              <a:ext uri="{FF2B5EF4-FFF2-40B4-BE49-F238E27FC236}">
                <a16:creationId xmlns:a16="http://schemas.microsoft.com/office/drawing/2014/main" id="{9D9F0DA5-251E-C237-88D8-F60D7056595F}"/>
              </a:ext>
            </a:extLst>
          </p:cNvPr>
          <p:cNvPicPr>
            <a:picLocks noChangeAspect="1"/>
          </p:cNvPicPr>
          <p:nvPr/>
        </p:nvPicPr>
        <p:blipFill>
          <a:blip r:embed="rId7"/>
          <a:stretch>
            <a:fillRect/>
          </a:stretch>
        </p:blipFill>
        <p:spPr>
          <a:xfrm>
            <a:off x="6692900" y="4073302"/>
            <a:ext cx="5194301" cy="2352898"/>
          </a:xfrm>
          <a:prstGeom prst="rect">
            <a:avLst/>
          </a:prstGeom>
        </p:spPr>
      </p:pic>
      <p:pic>
        <p:nvPicPr>
          <p:cNvPr id="11" name="Imagen 10">
            <a:extLst>
              <a:ext uri="{FF2B5EF4-FFF2-40B4-BE49-F238E27FC236}">
                <a16:creationId xmlns:a16="http://schemas.microsoft.com/office/drawing/2014/main" id="{7723D49E-9C5B-F5F1-A43C-B644A22039F2}"/>
              </a:ext>
            </a:extLst>
          </p:cNvPr>
          <p:cNvPicPr>
            <a:picLocks noChangeAspect="1"/>
          </p:cNvPicPr>
          <p:nvPr/>
        </p:nvPicPr>
        <p:blipFill>
          <a:blip r:embed="rId8"/>
          <a:stretch>
            <a:fillRect/>
          </a:stretch>
        </p:blipFill>
        <p:spPr>
          <a:xfrm>
            <a:off x="3975100" y="3876208"/>
            <a:ext cx="2603500" cy="2549992"/>
          </a:xfrm>
          <a:prstGeom prst="rect">
            <a:avLst/>
          </a:prstGeom>
        </p:spPr>
      </p:pic>
      <p:pic>
        <p:nvPicPr>
          <p:cNvPr id="15" name="Imagen 14">
            <a:extLst>
              <a:ext uri="{FF2B5EF4-FFF2-40B4-BE49-F238E27FC236}">
                <a16:creationId xmlns:a16="http://schemas.microsoft.com/office/drawing/2014/main" id="{C7219FC2-0923-8647-0A08-8CB0BE71076D}"/>
              </a:ext>
            </a:extLst>
          </p:cNvPr>
          <p:cNvPicPr>
            <a:picLocks noChangeAspect="1"/>
          </p:cNvPicPr>
          <p:nvPr/>
        </p:nvPicPr>
        <p:blipFill>
          <a:blip r:embed="rId9"/>
          <a:stretch>
            <a:fillRect/>
          </a:stretch>
        </p:blipFill>
        <p:spPr>
          <a:xfrm>
            <a:off x="6692900" y="3679575"/>
            <a:ext cx="5003800" cy="212985"/>
          </a:xfrm>
          <a:prstGeom prst="rect">
            <a:avLst/>
          </a:prstGeom>
        </p:spPr>
      </p:pic>
      <p:pic>
        <p:nvPicPr>
          <p:cNvPr id="17" name="Imagen 16">
            <a:extLst>
              <a:ext uri="{FF2B5EF4-FFF2-40B4-BE49-F238E27FC236}">
                <a16:creationId xmlns:a16="http://schemas.microsoft.com/office/drawing/2014/main" id="{62A71C4C-CC2D-456E-B10B-1E2EAA4F7499}"/>
              </a:ext>
            </a:extLst>
          </p:cNvPr>
          <p:cNvPicPr>
            <a:picLocks noChangeAspect="1"/>
          </p:cNvPicPr>
          <p:nvPr/>
        </p:nvPicPr>
        <p:blipFill>
          <a:blip r:embed="rId10"/>
          <a:stretch>
            <a:fillRect/>
          </a:stretch>
        </p:blipFill>
        <p:spPr>
          <a:xfrm>
            <a:off x="190500" y="4073302"/>
            <a:ext cx="3670300" cy="2352897"/>
          </a:xfrm>
          <a:prstGeom prst="rect">
            <a:avLst/>
          </a:prstGeom>
        </p:spPr>
      </p:pic>
      <p:pic>
        <p:nvPicPr>
          <p:cNvPr id="18" name="Imagen 17">
            <a:extLst>
              <a:ext uri="{FF2B5EF4-FFF2-40B4-BE49-F238E27FC236}">
                <a16:creationId xmlns:a16="http://schemas.microsoft.com/office/drawing/2014/main" id="{F13373E0-2581-06F1-0060-F1B8D192E3F2}"/>
              </a:ext>
            </a:extLst>
          </p:cNvPr>
          <p:cNvPicPr>
            <a:picLocks noChangeAspect="1"/>
          </p:cNvPicPr>
          <p:nvPr/>
        </p:nvPicPr>
        <p:blipFill>
          <a:blip r:embed="rId11"/>
          <a:stretch>
            <a:fillRect/>
          </a:stretch>
        </p:blipFill>
        <p:spPr>
          <a:xfrm>
            <a:off x="4083349" y="2758890"/>
            <a:ext cx="2755900" cy="381000"/>
          </a:xfrm>
          <a:prstGeom prst="rect">
            <a:avLst/>
          </a:prstGeom>
        </p:spPr>
      </p:pic>
      <p:pic>
        <p:nvPicPr>
          <p:cNvPr id="19" name="Imagen 18">
            <a:extLst>
              <a:ext uri="{FF2B5EF4-FFF2-40B4-BE49-F238E27FC236}">
                <a16:creationId xmlns:a16="http://schemas.microsoft.com/office/drawing/2014/main" id="{5B7A1274-E7AD-F320-BAA5-A5E95B8ADFFC}"/>
              </a:ext>
            </a:extLst>
          </p:cNvPr>
          <p:cNvPicPr>
            <a:picLocks noChangeAspect="1"/>
          </p:cNvPicPr>
          <p:nvPr/>
        </p:nvPicPr>
        <p:blipFill>
          <a:blip r:embed="rId11"/>
          <a:stretch>
            <a:fillRect/>
          </a:stretch>
        </p:blipFill>
        <p:spPr>
          <a:xfrm>
            <a:off x="946150" y="5041900"/>
            <a:ext cx="2755900" cy="381000"/>
          </a:xfrm>
          <a:prstGeom prst="rect">
            <a:avLst/>
          </a:prstGeom>
          <a:ln>
            <a:solidFill>
              <a:srgbClr val="C00000"/>
            </a:solidFill>
          </a:ln>
        </p:spPr>
      </p:pic>
      <p:sp>
        <p:nvSpPr>
          <p:cNvPr id="6" name="TextBox 5">
            <a:extLst>
              <a:ext uri="{FF2B5EF4-FFF2-40B4-BE49-F238E27FC236}">
                <a16:creationId xmlns:a16="http://schemas.microsoft.com/office/drawing/2014/main" id="{738349AE-3926-32DC-546D-21E13DA24462}"/>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352324634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892294" y="2132856"/>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62272"/>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775319"/>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300"/>
              </a:spcBef>
              <a:spcAft>
                <a:spcPts val="600"/>
              </a:spcAft>
              <a:buNone/>
            </a:pPr>
            <a:r>
              <a:rPr lang="en-US" sz="2000" dirty="0">
                <a:solidFill>
                  <a:schemeClr val="tx1"/>
                </a:solidFill>
                <a:latin typeface="+mn-lt"/>
              </a:rPr>
              <a:t>	– Adjuvant Targeted Therapy </a:t>
            </a:r>
          </a:p>
          <a:p>
            <a:pPr marL="98425" indent="0">
              <a:lnSpc>
                <a:spcPct val="100000"/>
              </a:lnSpc>
              <a:spcBef>
                <a:spcPts val="300"/>
              </a:spcBef>
              <a:spcAft>
                <a:spcPts val="600"/>
              </a:spcAft>
              <a:buNone/>
            </a:pPr>
            <a:r>
              <a:rPr lang="en-US" sz="2000" dirty="0">
                <a:solidFill>
                  <a:schemeClr val="bg1"/>
                </a:solidFill>
                <a:latin typeface="+mn-lt"/>
              </a:rPr>
              <a:t>	– Perioperative Immunotherapy</a:t>
            </a:r>
          </a:p>
          <a:p>
            <a:pPr marL="98425" indent="0">
              <a:lnSpc>
                <a:spcPct val="100000"/>
              </a:lnSpc>
              <a:spcBef>
                <a:spcPts val="300"/>
              </a:spcBef>
              <a:spcAft>
                <a:spcPts val="600"/>
              </a:spcAft>
              <a:buNone/>
            </a:pPr>
            <a:r>
              <a:rPr lang="en-US" sz="2000" dirty="0">
                <a:solidFill>
                  <a:schemeClr val="tx1"/>
                </a:solidFill>
                <a:latin typeface="+mn-lt"/>
              </a:rPr>
              <a:t>	– Locally Advanced Unresectable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4205333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ard&#10;&#10;Description automatically generated">
            <a:extLst>
              <a:ext uri="{FF2B5EF4-FFF2-40B4-BE49-F238E27FC236}">
                <a16:creationId xmlns:a16="http://schemas.microsoft.com/office/drawing/2014/main" id="{FAE5CF50-85A0-7D94-AB93-BEAEC947B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126" y="3457601"/>
            <a:ext cx="5873747" cy="3273552"/>
          </a:xfrm>
          <a:prstGeom prst="rect">
            <a:avLst/>
          </a:prstGeom>
          <a:effectLst>
            <a:outerShdw blurRad="50800" dist="38100" dir="2700000" algn="tl" rotWithShape="0">
              <a:prstClr val="black">
                <a:alpha val="40000"/>
              </a:prstClr>
            </a:outerShdw>
          </a:effectLst>
        </p:spPr>
      </p:pic>
      <p:pic>
        <p:nvPicPr>
          <p:cNvPr id="6" name="Picture 5" descr="A close-up of a sign&#10;&#10;Description automatically generated">
            <a:extLst>
              <a:ext uri="{FF2B5EF4-FFF2-40B4-BE49-F238E27FC236}">
                <a16:creationId xmlns:a16="http://schemas.microsoft.com/office/drawing/2014/main" id="{A249B763-264F-8E11-1A64-AA4D63D92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653" y="92024"/>
            <a:ext cx="5894434" cy="3273552"/>
          </a:xfrm>
          <a:prstGeom prst="rect">
            <a:avLst/>
          </a:prstGeom>
          <a:effectLst>
            <a:outerShdw blurRad="50800" dist="38100" dir="2700000" algn="tl" rotWithShape="0">
              <a:prstClr val="black">
                <a:alpha val="40000"/>
              </a:prstClr>
            </a:outerShdw>
          </a:effectLst>
        </p:spPr>
      </p:pic>
      <p:pic>
        <p:nvPicPr>
          <p:cNvPr id="8" name="Picture 7" descr="A close-up of a brochure&#10;&#10;Description automatically generated">
            <a:extLst>
              <a:ext uri="{FF2B5EF4-FFF2-40B4-BE49-F238E27FC236}">
                <a16:creationId xmlns:a16="http://schemas.microsoft.com/office/drawing/2014/main" id="{218488D1-FFEE-2FE4-F1BC-CE2F3521A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49" y="91581"/>
            <a:ext cx="5872888" cy="3273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2961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63826122-4A2A-C2FB-D842-072C51408403}"/>
              </a:ext>
            </a:extLst>
          </p:cNvPr>
          <p:cNvPicPr>
            <a:picLocks noChangeAspect="1"/>
          </p:cNvPicPr>
          <p:nvPr/>
        </p:nvPicPr>
        <p:blipFill rotWithShape="1">
          <a:blip r:embed="rId2"/>
          <a:srcRect t="13995"/>
          <a:stretch/>
        </p:blipFill>
        <p:spPr>
          <a:xfrm>
            <a:off x="230828" y="1284020"/>
            <a:ext cx="2784169" cy="2434576"/>
          </a:xfrm>
          <a:prstGeom prst="rect">
            <a:avLst/>
          </a:prstGeom>
          <a:ln>
            <a:noFill/>
          </a:ln>
        </p:spPr>
      </p:pic>
      <p:pic>
        <p:nvPicPr>
          <p:cNvPr id="7" name="Picture 8">
            <a:extLst>
              <a:ext uri="{FF2B5EF4-FFF2-40B4-BE49-F238E27FC236}">
                <a16:creationId xmlns:a16="http://schemas.microsoft.com/office/drawing/2014/main" id="{1E2E8982-EDA5-8B95-0BD3-0C056C471253}"/>
              </a:ext>
            </a:extLst>
          </p:cNvPr>
          <p:cNvPicPr>
            <a:picLocks noChangeAspect="1"/>
          </p:cNvPicPr>
          <p:nvPr/>
        </p:nvPicPr>
        <p:blipFill rotWithShape="1">
          <a:blip r:embed="rId3"/>
          <a:srcRect t="6688"/>
          <a:stretch/>
        </p:blipFill>
        <p:spPr>
          <a:xfrm>
            <a:off x="403178" y="3688121"/>
            <a:ext cx="2687235" cy="2434576"/>
          </a:xfrm>
          <a:prstGeom prst="rect">
            <a:avLst/>
          </a:prstGeom>
        </p:spPr>
      </p:pic>
      <p:sp>
        <p:nvSpPr>
          <p:cNvPr id="12" name="Rectangle 4">
            <a:extLst>
              <a:ext uri="{FF2B5EF4-FFF2-40B4-BE49-F238E27FC236}">
                <a16:creationId xmlns:a16="http://schemas.microsoft.com/office/drawing/2014/main" id="{FDD4CFC6-7CC2-F018-E7E4-628920970B8C}"/>
              </a:ext>
            </a:extLst>
          </p:cNvPr>
          <p:cNvSpPr/>
          <p:nvPr/>
        </p:nvSpPr>
        <p:spPr>
          <a:xfrm>
            <a:off x="832236" y="1334737"/>
            <a:ext cx="2064775" cy="333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55560"/>
                </a:solidFill>
                <a:effectLst/>
                <a:uLnTx/>
                <a:uFillTx/>
                <a:latin typeface="Arial"/>
                <a:ea typeface="+mn-ea"/>
                <a:cs typeface="+mn-cs"/>
              </a:rPr>
              <a:t>OR 13.94 </a:t>
            </a:r>
            <a:r>
              <a:rPr kumimoji="0" lang="en-US" sz="1100" b="0" i="0" u="none" strike="noStrike" kern="1200" cap="none" spc="0" normalizeH="0" baseline="0" noProof="0" dirty="0">
                <a:ln>
                  <a:noFill/>
                </a:ln>
                <a:solidFill>
                  <a:srgbClr val="455560"/>
                </a:solidFill>
                <a:effectLst/>
                <a:uLnTx/>
                <a:uFillTx/>
                <a:latin typeface="Arial"/>
                <a:ea typeface="+mn-ea"/>
                <a:cs typeface="+mn-cs"/>
              </a:rPr>
              <a:t>(99% CI 3.49, 55.75)*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55560"/>
                </a:solidFill>
                <a:effectLst/>
                <a:uLnTx/>
                <a:uFillTx/>
                <a:latin typeface="Arial"/>
                <a:ea typeface="+mn-ea"/>
                <a:cs typeface="+mn-cs"/>
              </a:rPr>
              <a:t>P&lt;0.0001</a:t>
            </a:r>
          </a:p>
        </p:txBody>
      </p:sp>
      <p:sp>
        <p:nvSpPr>
          <p:cNvPr id="13" name="Rectangle 12">
            <a:extLst>
              <a:ext uri="{FF2B5EF4-FFF2-40B4-BE49-F238E27FC236}">
                <a16:creationId xmlns:a16="http://schemas.microsoft.com/office/drawing/2014/main" id="{DD6BBCE6-7407-556A-8B8C-079B489FCB2F}"/>
              </a:ext>
            </a:extLst>
          </p:cNvPr>
          <p:cNvSpPr/>
          <p:nvPr/>
        </p:nvSpPr>
        <p:spPr>
          <a:xfrm>
            <a:off x="832236" y="3683968"/>
            <a:ext cx="2064775" cy="333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55560"/>
                </a:solidFill>
                <a:effectLst/>
                <a:uLnTx/>
                <a:uFillTx/>
                <a:latin typeface="Arial"/>
                <a:ea typeface="+mn-ea"/>
                <a:cs typeface="+mn-cs"/>
              </a:rPr>
              <a:t>OR 5.70 </a:t>
            </a:r>
            <a:r>
              <a:rPr kumimoji="0" lang="en-US" sz="1100" b="0" i="0" u="none" strike="noStrike" kern="1200" cap="none" spc="0" normalizeH="0" baseline="0" noProof="0" dirty="0">
                <a:ln>
                  <a:noFill/>
                </a:ln>
                <a:solidFill>
                  <a:srgbClr val="455560"/>
                </a:solidFill>
                <a:effectLst/>
                <a:uLnTx/>
                <a:uFillTx/>
                <a:latin typeface="Arial"/>
                <a:ea typeface="+mn-ea"/>
                <a:cs typeface="+mn-cs"/>
              </a:rPr>
              <a:t>(99% CI 3.16, 10.26)</a:t>
            </a:r>
            <a:r>
              <a:rPr kumimoji="0" lang="en-US" sz="1100" b="0" i="0" u="none" strike="noStrike" kern="1200" cap="none" spc="0" normalizeH="0" baseline="30000" noProof="0" dirty="0">
                <a:ln>
                  <a:noFill/>
                </a:ln>
                <a:solidFill>
                  <a:srgbClr val="455560"/>
                </a:solidFill>
                <a:effectLst/>
                <a:uLnTx/>
                <a:uFillTx/>
                <a:latin typeface="Arial"/>
                <a:ea typeface="+mn-ea"/>
                <a:cs typeface="+mn-cs"/>
              </a:rPr>
              <a:t>†</a:t>
            </a:r>
          </a:p>
        </p:txBody>
      </p:sp>
      <p:sp>
        <p:nvSpPr>
          <p:cNvPr id="14" name="Rectangle 15">
            <a:extLst>
              <a:ext uri="{FF2B5EF4-FFF2-40B4-BE49-F238E27FC236}">
                <a16:creationId xmlns:a16="http://schemas.microsoft.com/office/drawing/2014/main" id="{F0D3F737-0BE4-C3CE-58EF-7DF68A7B77DE}"/>
              </a:ext>
            </a:extLst>
          </p:cNvPr>
          <p:cNvSpPr/>
          <p:nvPr/>
        </p:nvSpPr>
        <p:spPr>
          <a:xfrm>
            <a:off x="1383974" y="1794142"/>
            <a:ext cx="961296" cy="222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455560"/>
                </a:solidFill>
                <a:effectLst/>
                <a:uLnTx/>
                <a:uFillTx/>
                <a:latin typeface="Arial"/>
                <a:ea typeface="+mn-ea"/>
                <a:cs typeface="+mn-cs"/>
              </a:rPr>
              <a:t>Difference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455560"/>
                </a:solidFill>
                <a:effectLst/>
                <a:uLnTx/>
                <a:uFillTx/>
                <a:latin typeface="Arial"/>
                <a:ea typeface="+mn-ea"/>
                <a:cs typeface="+mn-cs"/>
              </a:rPr>
              <a:t>21.8%</a:t>
            </a:r>
          </a:p>
        </p:txBody>
      </p:sp>
      <p:sp>
        <p:nvSpPr>
          <p:cNvPr id="15" name="Rectangle 16">
            <a:extLst>
              <a:ext uri="{FF2B5EF4-FFF2-40B4-BE49-F238E27FC236}">
                <a16:creationId xmlns:a16="http://schemas.microsoft.com/office/drawing/2014/main" id="{4E469A68-EA7C-9BCF-0897-592CD1B1D31A}"/>
              </a:ext>
            </a:extLst>
          </p:cNvPr>
          <p:cNvSpPr/>
          <p:nvPr/>
        </p:nvSpPr>
        <p:spPr>
          <a:xfrm>
            <a:off x="1383974" y="4076801"/>
            <a:ext cx="961296" cy="222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455560"/>
                </a:solidFill>
                <a:effectLst/>
                <a:uLnTx/>
                <a:uFillTx/>
                <a:latin typeface="Arial"/>
                <a:ea typeface="+mn-ea"/>
                <a:cs typeface="+mn-cs"/>
              </a:rPr>
              <a:t>Difference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455560"/>
                </a:solidFill>
                <a:effectLst/>
                <a:uLnTx/>
                <a:uFillTx/>
                <a:latin typeface="Arial"/>
                <a:ea typeface="+mn-ea"/>
                <a:cs typeface="+mn-cs"/>
              </a:rPr>
              <a:t>28.0%</a:t>
            </a:r>
          </a:p>
        </p:txBody>
      </p:sp>
      <p:sp>
        <p:nvSpPr>
          <p:cNvPr id="16" name="Rectangle 17">
            <a:extLst>
              <a:ext uri="{FF2B5EF4-FFF2-40B4-BE49-F238E27FC236}">
                <a16:creationId xmlns:a16="http://schemas.microsoft.com/office/drawing/2014/main" id="{6FC6E433-634F-8D40-5B67-D21F081090FE}"/>
              </a:ext>
            </a:extLst>
          </p:cNvPr>
          <p:cNvSpPr/>
          <p:nvPr/>
        </p:nvSpPr>
        <p:spPr>
          <a:xfrm>
            <a:off x="1066847" y="1931937"/>
            <a:ext cx="556064" cy="222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455560"/>
                </a:solidFill>
                <a:effectLst/>
                <a:uLnTx/>
                <a:uFillTx/>
                <a:latin typeface="Arial"/>
                <a:ea typeface="+mn-ea"/>
                <a:cs typeface="+mn-cs"/>
              </a:rPr>
              <a:t>24.0%</a:t>
            </a:r>
          </a:p>
        </p:txBody>
      </p:sp>
      <p:sp>
        <p:nvSpPr>
          <p:cNvPr id="17" name="Rectangle 18">
            <a:extLst>
              <a:ext uri="{FF2B5EF4-FFF2-40B4-BE49-F238E27FC236}">
                <a16:creationId xmlns:a16="http://schemas.microsoft.com/office/drawing/2014/main" id="{F967CDF9-DCBE-CEED-143F-E7A00C0CE899}"/>
              </a:ext>
            </a:extLst>
          </p:cNvPr>
          <p:cNvSpPr/>
          <p:nvPr/>
        </p:nvSpPr>
        <p:spPr>
          <a:xfrm>
            <a:off x="1864622" y="3039774"/>
            <a:ext cx="961296" cy="222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455560"/>
                </a:solidFill>
                <a:effectLst/>
                <a:uLnTx/>
                <a:uFillTx/>
                <a:latin typeface="Arial"/>
                <a:ea typeface="+mn-ea"/>
                <a:cs typeface="+mn-cs"/>
              </a:rPr>
              <a:t>2.2%</a:t>
            </a:r>
          </a:p>
        </p:txBody>
      </p:sp>
      <p:sp>
        <p:nvSpPr>
          <p:cNvPr id="19" name="Rectangle 19">
            <a:extLst>
              <a:ext uri="{FF2B5EF4-FFF2-40B4-BE49-F238E27FC236}">
                <a16:creationId xmlns:a16="http://schemas.microsoft.com/office/drawing/2014/main" id="{01E269A9-B42C-093D-EDFA-64351C3B4D86}"/>
              </a:ext>
            </a:extLst>
          </p:cNvPr>
          <p:cNvSpPr/>
          <p:nvPr/>
        </p:nvSpPr>
        <p:spPr>
          <a:xfrm>
            <a:off x="1031353" y="4248222"/>
            <a:ext cx="556064" cy="222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455560"/>
                </a:solidFill>
                <a:effectLst/>
                <a:uLnTx/>
                <a:uFillTx/>
                <a:latin typeface="Arial"/>
                <a:ea typeface="+mn-ea"/>
                <a:cs typeface="+mn-cs"/>
              </a:rPr>
              <a:t>36.9%</a:t>
            </a:r>
          </a:p>
        </p:txBody>
      </p:sp>
      <p:sp>
        <p:nvSpPr>
          <p:cNvPr id="20" name="Rectangle 20">
            <a:extLst>
              <a:ext uri="{FF2B5EF4-FFF2-40B4-BE49-F238E27FC236}">
                <a16:creationId xmlns:a16="http://schemas.microsoft.com/office/drawing/2014/main" id="{B85C774F-A1AA-5972-27BB-4B092482109B}"/>
              </a:ext>
            </a:extLst>
          </p:cNvPr>
          <p:cNvSpPr/>
          <p:nvPr/>
        </p:nvSpPr>
        <p:spPr>
          <a:xfrm>
            <a:off x="2194017" y="5298073"/>
            <a:ext cx="556064" cy="222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srgbClr val="455560"/>
                </a:solidFill>
                <a:effectLst/>
                <a:uLnTx/>
                <a:uFillTx/>
                <a:latin typeface="Arial"/>
                <a:ea typeface="+mn-ea"/>
                <a:cs typeface="+mn-cs"/>
              </a:rPr>
              <a:t>8.9%</a:t>
            </a:r>
          </a:p>
        </p:txBody>
      </p:sp>
      <p:sp>
        <p:nvSpPr>
          <p:cNvPr id="21" name="Title 3">
            <a:extLst>
              <a:ext uri="{FF2B5EF4-FFF2-40B4-BE49-F238E27FC236}">
                <a16:creationId xmlns:a16="http://schemas.microsoft.com/office/drawing/2014/main" id="{F49F9DA5-E762-3C66-B4D7-06FD03FB1876}"/>
              </a:ext>
            </a:extLst>
          </p:cNvPr>
          <p:cNvSpPr>
            <a:spLocks noGrp="1"/>
          </p:cNvSpPr>
          <p:nvPr>
            <p:ph type="title"/>
          </p:nvPr>
        </p:nvSpPr>
        <p:spPr>
          <a:xfrm>
            <a:off x="407989" y="141055"/>
            <a:ext cx="11376025" cy="462547"/>
          </a:xfrm>
        </p:spPr>
        <p:txBody>
          <a:bodyPr>
            <a:normAutofit fontScale="90000"/>
          </a:bodyPr>
          <a:lstStyle/>
          <a:p>
            <a:pPr algn="l"/>
            <a:r>
              <a:rPr lang="en-US" dirty="0" err="1">
                <a:solidFill>
                  <a:srgbClr val="18179F"/>
                </a:solidFill>
              </a:rPr>
              <a:t>CheckMate</a:t>
            </a:r>
            <a:r>
              <a:rPr lang="en-US" dirty="0">
                <a:solidFill>
                  <a:srgbClr val="18179F"/>
                </a:solidFill>
              </a:rPr>
              <a:t> 816: efficacy results with 3 years follow-up</a:t>
            </a:r>
          </a:p>
        </p:txBody>
      </p:sp>
      <p:sp>
        <p:nvSpPr>
          <p:cNvPr id="22" name="Rectangle 6">
            <a:extLst>
              <a:ext uri="{FF2B5EF4-FFF2-40B4-BE49-F238E27FC236}">
                <a16:creationId xmlns:a16="http://schemas.microsoft.com/office/drawing/2014/main" id="{15B8FB65-327C-72CD-7387-F80CB13D73B0}"/>
              </a:ext>
            </a:extLst>
          </p:cNvPr>
          <p:cNvSpPr/>
          <p:nvPr/>
        </p:nvSpPr>
        <p:spPr>
          <a:xfrm>
            <a:off x="300412" y="710129"/>
            <a:ext cx="3053799" cy="3263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r>
              <a:rPr kumimoji="0" lang="en-US" sz="1351" b="1" i="0" u="none" strike="noStrike" kern="1200" cap="none" spc="0" normalizeH="0" baseline="0" noProof="0" dirty="0">
                <a:ln>
                  <a:noFill/>
                </a:ln>
                <a:solidFill>
                  <a:srgbClr val="FFFFFF"/>
                </a:solidFill>
                <a:effectLst/>
                <a:uLnTx/>
                <a:uFillTx/>
                <a:latin typeface="Arial"/>
                <a:ea typeface="+mn-ea"/>
                <a:cs typeface="+mn-cs"/>
              </a:rPr>
              <a:t>Pathological outcomes</a:t>
            </a:r>
          </a:p>
        </p:txBody>
      </p:sp>
      <p:sp>
        <p:nvSpPr>
          <p:cNvPr id="23" name="Rectangle 9">
            <a:extLst>
              <a:ext uri="{FF2B5EF4-FFF2-40B4-BE49-F238E27FC236}">
                <a16:creationId xmlns:a16="http://schemas.microsoft.com/office/drawing/2014/main" id="{D736DB40-5BED-4CE4-0FB3-F08D34B9AA78}"/>
              </a:ext>
            </a:extLst>
          </p:cNvPr>
          <p:cNvSpPr/>
          <p:nvPr/>
        </p:nvSpPr>
        <p:spPr>
          <a:xfrm>
            <a:off x="3506993" y="710129"/>
            <a:ext cx="8277021" cy="3263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r>
              <a:rPr kumimoji="0" lang="en-US" sz="1351" b="1" i="0" u="none" strike="noStrike" kern="1200" cap="none" spc="0" normalizeH="0" baseline="0" noProof="0" dirty="0">
                <a:ln>
                  <a:noFill/>
                </a:ln>
                <a:solidFill>
                  <a:srgbClr val="FFFFFF"/>
                </a:solidFill>
                <a:effectLst/>
                <a:uLnTx/>
                <a:uFillTx/>
                <a:latin typeface="Arial"/>
                <a:ea typeface="+mn-ea"/>
                <a:cs typeface="+mn-cs"/>
              </a:rPr>
              <a:t>EFS and OS outcomes</a:t>
            </a:r>
            <a:r>
              <a:rPr kumimoji="0" lang="en-US" sz="1800" b="1" i="0" u="none" strike="noStrike" kern="1200" cap="none" spc="0" normalizeH="0" baseline="30000" noProof="0" dirty="0">
                <a:ln>
                  <a:noFill/>
                </a:ln>
                <a:solidFill>
                  <a:srgbClr val="FFFFFF"/>
                </a:solidFill>
                <a:effectLst/>
                <a:uLnTx/>
                <a:uFillTx/>
                <a:latin typeface="Arial"/>
                <a:ea typeface="+mn-ea"/>
                <a:cs typeface="+mn-cs"/>
              </a:rPr>
              <a:t>‡§</a:t>
            </a:r>
            <a:r>
              <a:rPr kumimoji="0" lang="en-US" sz="1351" b="1" i="0" u="none" strike="noStrike" kern="1200" cap="none" spc="0" normalizeH="0" baseline="0" noProof="0" dirty="0">
                <a:ln>
                  <a:noFill/>
                </a:ln>
                <a:solidFill>
                  <a:srgbClr val="FFFFFF"/>
                </a:solidFill>
                <a:effectLst/>
                <a:uLnTx/>
                <a:uFillTx/>
                <a:latin typeface="Arial"/>
                <a:ea typeface="+mn-ea"/>
                <a:cs typeface="+mn-cs"/>
              </a:rPr>
              <a:t> </a:t>
            </a:r>
          </a:p>
        </p:txBody>
      </p:sp>
      <p:pic>
        <p:nvPicPr>
          <p:cNvPr id="2" name="Imagen 1">
            <a:extLst>
              <a:ext uri="{FF2B5EF4-FFF2-40B4-BE49-F238E27FC236}">
                <a16:creationId xmlns:a16="http://schemas.microsoft.com/office/drawing/2014/main" id="{818B865D-1E48-5401-5488-C30AFE22F6B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010148" y="2037782"/>
            <a:ext cx="4849548" cy="3113970"/>
          </a:xfrm>
          <a:prstGeom prst="rect">
            <a:avLst/>
          </a:prstGeom>
        </p:spPr>
      </p:pic>
      <p:pic>
        <p:nvPicPr>
          <p:cNvPr id="3" name="Imagen 2">
            <a:extLst>
              <a:ext uri="{FF2B5EF4-FFF2-40B4-BE49-F238E27FC236}">
                <a16:creationId xmlns:a16="http://schemas.microsoft.com/office/drawing/2014/main" id="{EABA9A3B-3698-E2F8-FA47-C3A5CCBB3B6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774396" y="1907030"/>
            <a:ext cx="4321299" cy="3234257"/>
          </a:xfrm>
          <a:prstGeom prst="rect">
            <a:avLst/>
          </a:prstGeom>
        </p:spPr>
      </p:pic>
      <p:sp>
        <p:nvSpPr>
          <p:cNvPr id="8" name="Text Placeholder 3">
            <a:extLst>
              <a:ext uri="{FF2B5EF4-FFF2-40B4-BE49-F238E27FC236}">
                <a16:creationId xmlns:a16="http://schemas.microsoft.com/office/drawing/2014/main" id="{59596A16-D0BE-F773-AA5A-5FADA20A9611}"/>
              </a:ext>
            </a:extLst>
          </p:cNvPr>
          <p:cNvSpPr txBox="1">
            <a:spLocks/>
          </p:cNvSpPr>
          <p:nvPr/>
        </p:nvSpPr>
        <p:spPr>
          <a:xfrm>
            <a:off x="436033" y="6679379"/>
            <a:ext cx="10077928" cy="288687"/>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Clr>
                <a:srgbClr val="2489B9"/>
              </a:buClr>
              <a:buFont typeface="Arial" panose="020B0604020202020204" pitchFamily="34" charset="0"/>
              <a:buNone/>
              <a:defRPr sz="650" kern="1200">
                <a:solidFill>
                  <a:schemeClr val="tx2"/>
                </a:solidFill>
                <a:latin typeface="+mn-lt"/>
                <a:ea typeface="+mn-ea"/>
                <a:cs typeface="+mn-cs"/>
              </a:defRPr>
            </a:lvl1pPr>
            <a:lvl2pPr marL="457200" indent="0" algn="l" defTabSz="914400" rtl="0" eaLnBrk="1" latinLnBrk="0" hangingPunct="1">
              <a:lnSpc>
                <a:spcPct val="90000"/>
              </a:lnSpc>
              <a:spcBef>
                <a:spcPts val="0"/>
              </a:spcBef>
              <a:buClr>
                <a:srgbClr val="2489B9"/>
              </a:buClr>
              <a:buFont typeface="Arial" panose="020B0604020202020204" pitchFamily="34" charset="0"/>
              <a:buNone/>
              <a:defRPr sz="650" kern="1200">
                <a:solidFill>
                  <a:schemeClr val="tx1"/>
                </a:solidFill>
                <a:latin typeface="+mn-lt"/>
                <a:ea typeface="+mn-ea"/>
                <a:cs typeface="+mn-cs"/>
              </a:defRPr>
            </a:lvl2pPr>
            <a:lvl3pPr marL="1143000" indent="-228600" algn="l" defTabSz="914400" rtl="0" eaLnBrk="1" latinLnBrk="0" hangingPunct="1">
              <a:lnSpc>
                <a:spcPct val="90000"/>
              </a:lnSpc>
              <a:spcBef>
                <a:spcPts val="0"/>
              </a:spcBef>
              <a:buClr>
                <a:srgbClr val="2489B9"/>
              </a:buClr>
              <a:buFont typeface="Arial" panose="020B0604020202020204" pitchFamily="34" charset="0"/>
              <a:buChar char="•"/>
              <a:defRPr sz="650" kern="1200">
                <a:solidFill>
                  <a:schemeClr val="tx1"/>
                </a:solidFill>
                <a:latin typeface="+mn-lt"/>
                <a:ea typeface="+mn-ea"/>
                <a:cs typeface="+mn-cs"/>
              </a:defRPr>
            </a:lvl3pPr>
            <a:lvl4pPr marL="1600200" indent="-228600" algn="l" defTabSz="914400" rtl="0" eaLnBrk="1" latinLnBrk="0" hangingPunct="1">
              <a:lnSpc>
                <a:spcPct val="90000"/>
              </a:lnSpc>
              <a:spcBef>
                <a:spcPts val="0"/>
              </a:spcBef>
              <a:buClr>
                <a:srgbClr val="2489B9"/>
              </a:buClr>
              <a:buFont typeface="Arial" panose="020B0604020202020204" pitchFamily="34" charset="0"/>
              <a:buChar char="•"/>
              <a:defRPr sz="650" kern="1200">
                <a:solidFill>
                  <a:schemeClr val="tx1"/>
                </a:solidFill>
                <a:latin typeface="+mn-lt"/>
                <a:ea typeface="+mn-ea"/>
                <a:cs typeface="+mn-cs"/>
              </a:defRPr>
            </a:lvl4pPr>
            <a:lvl5pPr marL="2057400" indent="-228600" algn="l" defTabSz="914400" rtl="0" eaLnBrk="1" latinLnBrk="0" hangingPunct="1">
              <a:lnSpc>
                <a:spcPct val="90000"/>
              </a:lnSpc>
              <a:spcBef>
                <a:spcPts val="0"/>
              </a:spcBef>
              <a:buClr>
                <a:srgbClr val="2489B9"/>
              </a:buClr>
              <a:buFont typeface="Arial" panose="020B0604020202020204" pitchFamily="34" charset="0"/>
              <a:buChar char="•"/>
              <a:defRPr sz="6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0"/>
              </a:spcBef>
              <a:spcAft>
                <a:spcPts val="0"/>
              </a:spcAft>
              <a:buClr>
                <a:srgbClr val="2489B9"/>
              </a:buClr>
              <a:buSzTx/>
              <a:buFont typeface="Arial" panose="020B0604020202020204" pitchFamily="34" charset="0"/>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Spicer J, et al. Oral presentation at ASCO 2021 (Abstract 8503); Girard N, et al. Oral presentation at AACR 2022 (Abstract CT012); Forde PM, et al. N </a:t>
            </a:r>
            <a:r>
              <a:rPr kumimoji="0" lang="en-US" sz="800" b="0" i="0" u="none" strike="noStrike" kern="1200" cap="none" spc="0" normalizeH="0" baseline="0" noProof="0" dirty="0" err="1">
                <a:ln>
                  <a:noFill/>
                </a:ln>
                <a:solidFill>
                  <a:srgbClr val="000000"/>
                </a:solidFill>
                <a:effectLst/>
                <a:uLnTx/>
                <a:uFillTx/>
                <a:latin typeface="Arial"/>
                <a:ea typeface="+mn-ea"/>
                <a:cs typeface="+mn-cs"/>
              </a:rPr>
              <a:t>Engl</a:t>
            </a:r>
            <a:r>
              <a:rPr kumimoji="0" lang="en-US" sz="800" b="0" i="0" u="none" strike="noStrike" kern="1200" cap="none" spc="0" normalizeH="0" baseline="0" noProof="0" dirty="0">
                <a:ln>
                  <a:noFill/>
                </a:ln>
                <a:solidFill>
                  <a:srgbClr val="000000"/>
                </a:solidFill>
                <a:effectLst/>
                <a:uLnTx/>
                <a:uFillTx/>
                <a:latin typeface="Arial"/>
                <a:ea typeface="+mn-ea"/>
                <a:cs typeface="+mn-cs"/>
              </a:rPr>
              <a:t> J Med 2022;386:1973–1985; Forde ELCC 2023</a:t>
            </a:r>
            <a:endParaRPr kumimoji="0" lang="en-GB" sz="867"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219170" rtl="0" eaLnBrk="1" fontAlgn="auto" latinLnBrk="0" hangingPunct="1">
              <a:lnSpc>
                <a:spcPct val="90000"/>
              </a:lnSpc>
              <a:spcBef>
                <a:spcPts val="0"/>
              </a:spcBef>
              <a:spcAft>
                <a:spcPts val="0"/>
              </a:spcAft>
              <a:buClr>
                <a:srgbClr val="2489B9"/>
              </a:buClr>
              <a:buSzTx/>
              <a:buFont typeface="Arial" panose="020B0604020202020204" pitchFamily="34" charset="0"/>
              <a:buNone/>
              <a:tabLst/>
              <a:defRPr/>
            </a:pPr>
            <a:endParaRPr kumimoji="0" lang="en-GB" sz="867"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A8933673-B903-280B-D90F-0B17F1FB04C3}"/>
              </a:ext>
            </a:extLst>
          </p:cNvPr>
          <p:cNvSpPr txBox="1"/>
          <p:nvPr/>
        </p:nvSpPr>
        <p:spPr>
          <a:xfrm>
            <a:off x="8832305" y="5949280"/>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3838904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754F7-D887-D281-A9A9-C971F77066B5}"/>
              </a:ext>
            </a:extLst>
          </p:cNvPr>
          <p:cNvSpPr>
            <a:spLocks noGrp="1"/>
          </p:cNvSpPr>
          <p:nvPr>
            <p:ph type="title"/>
          </p:nvPr>
        </p:nvSpPr>
        <p:spPr>
          <a:xfrm>
            <a:off x="407989" y="638895"/>
            <a:ext cx="11376025" cy="462547"/>
          </a:xfrm>
        </p:spPr>
        <p:txBody>
          <a:bodyPr>
            <a:normAutofit fontScale="90000"/>
          </a:bodyPr>
          <a:lstStyle/>
          <a:p>
            <a:r>
              <a:rPr lang="en-US" dirty="0" err="1">
                <a:solidFill>
                  <a:srgbClr val="18179F"/>
                </a:solidFill>
              </a:rPr>
              <a:t>CheckMate</a:t>
            </a:r>
            <a:r>
              <a:rPr lang="en-US" dirty="0">
                <a:solidFill>
                  <a:srgbClr val="18179F"/>
                </a:solidFill>
              </a:rPr>
              <a:t> 816 trial: </a:t>
            </a:r>
            <a:br>
              <a:rPr lang="en-US" dirty="0">
                <a:solidFill>
                  <a:srgbClr val="18179F"/>
                </a:solidFill>
              </a:rPr>
            </a:br>
            <a:r>
              <a:rPr lang="en-US" dirty="0">
                <a:solidFill>
                  <a:srgbClr val="18179F"/>
                </a:solidFill>
              </a:rPr>
              <a:t>Neoadjuvant </a:t>
            </a:r>
            <a:r>
              <a:rPr lang="en-US" dirty="0" err="1">
                <a:solidFill>
                  <a:srgbClr val="18179F"/>
                </a:solidFill>
              </a:rPr>
              <a:t>CT+Nivo</a:t>
            </a:r>
            <a:r>
              <a:rPr lang="en-US" dirty="0">
                <a:solidFill>
                  <a:srgbClr val="18179F"/>
                </a:solidFill>
              </a:rPr>
              <a:t> by PD-L1 status</a:t>
            </a:r>
          </a:p>
        </p:txBody>
      </p:sp>
      <p:pic>
        <p:nvPicPr>
          <p:cNvPr id="2" name="Imagen 1">
            <a:extLst>
              <a:ext uri="{FF2B5EF4-FFF2-40B4-BE49-F238E27FC236}">
                <a16:creationId xmlns:a16="http://schemas.microsoft.com/office/drawing/2014/main" id="{992AE680-C2CB-B4E7-9338-742A3392FD25}"/>
              </a:ext>
            </a:extLst>
          </p:cNvPr>
          <p:cNvPicPr>
            <a:picLocks noChangeAspect="1"/>
          </p:cNvPicPr>
          <p:nvPr/>
        </p:nvPicPr>
        <p:blipFill>
          <a:blip r:embed="rId2"/>
          <a:stretch>
            <a:fillRect/>
          </a:stretch>
        </p:blipFill>
        <p:spPr>
          <a:xfrm>
            <a:off x="1831124" y="1199590"/>
            <a:ext cx="9097019" cy="2631017"/>
          </a:xfrm>
          <a:prstGeom prst="rect">
            <a:avLst/>
          </a:prstGeom>
        </p:spPr>
      </p:pic>
      <p:sp>
        <p:nvSpPr>
          <p:cNvPr id="3" name="CuadroTexto 2">
            <a:extLst>
              <a:ext uri="{FF2B5EF4-FFF2-40B4-BE49-F238E27FC236}">
                <a16:creationId xmlns:a16="http://schemas.microsoft.com/office/drawing/2014/main" id="{041AF08C-988A-0BF3-709A-F56E617D5D14}"/>
              </a:ext>
            </a:extLst>
          </p:cNvPr>
          <p:cNvSpPr txBox="1"/>
          <p:nvPr/>
        </p:nvSpPr>
        <p:spPr>
          <a:xfrm>
            <a:off x="700824" y="2140870"/>
            <a:ext cx="1050288" cy="369332"/>
          </a:xfrm>
          <a:prstGeom prst="rect">
            <a:avLst/>
          </a:prstGeom>
          <a:noFill/>
          <a:ln w="57150">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a:ea typeface="+mn-ea"/>
                <a:cs typeface="+mn-cs"/>
              </a:rPr>
              <a:t>PD-L1 +</a:t>
            </a:r>
          </a:p>
        </p:txBody>
      </p:sp>
      <p:pic>
        <p:nvPicPr>
          <p:cNvPr id="6" name="Imagen 5">
            <a:extLst>
              <a:ext uri="{FF2B5EF4-FFF2-40B4-BE49-F238E27FC236}">
                <a16:creationId xmlns:a16="http://schemas.microsoft.com/office/drawing/2014/main" id="{7CDD2F07-8D28-CF1F-84F3-906D4B63EE9D}"/>
              </a:ext>
            </a:extLst>
          </p:cNvPr>
          <p:cNvPicPr>
            <a:picLocks noChangeAspect="1"/>
          </p:cNvPicPr>
          <p:nvPr/>
        </p:nvPicPr>
        <p:blipFill>
          <a:blip r:embed="rId3"/>
          <a:stretch>
            <a:fillRect/>
          </a:stretch>
        </p:blipFill>
        <p:spPr>
          <a:xfrm>
            <a:off x="1831123" y="3928755"/>
            <a:ext cx="9097020" cy="2631016"/>
          </a:xfrm>
          <a:prstGeom prst="rect">
            <a:avLst/>
          </a:prstGeom>
        </p:spPr>
      </p:pic>
      <p:sp>
        <p:nvSpPr>
          <p:cNvPr id="7" name="CuadroTexto 6">
            <a:extLst>
              <a:ext uri="{FF2B5EF4-FFF2-40B4-BE49-F238E27FC236}">
                <a16:creationId xmlns:a16="http://schemas.microsoft.com/office/drawing/2014/main" id="{A566A5E7-1463-FAAD-DCC4-B55687D7C243}"/>
              </a:ext>
            </a:extLst>
          </p:cNvPr>
          <p:cNvSpPr txBox="1"/>
          <p:nvPr/>
        </p:nvSpPr>
        <p:spPr>
          <a:xfrm>
            <a:off x="688124" y="4668170"/>
            <a:ext cx="992579" cy="369332"/>
          </a:xfrm>
          <a:prstGeom prst="rect">
            <a:avLst/>
          </a:prstGeom>
          <a:noFill/>
          <a:ln w="57150">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a:ea typeface="+mn-ea"/>
                <a:cs typeface="+mn-cs"/>
              </a:rPr>
              <a:t>PD-L1 -</a:t>
            </a:r>
          </a:p>
        </p:txBody>
      </p:sp>
      <p:sp>
        <p:nvSpPr>
          <p:cNvPr id="5" name="Text Placeholder 4"/>
          <p:cNvSpPr>
            <a:spLocks noGrp="1"/>
          </p:cNvSpPr>
          <p:nvPr>
            <p:ph type="body" sz="quarter" idx="11"/>
          </p:nvPr>
        </p:nvSpPr>
        <p:spPr>
          <a:xfrm>
            <a:off x="6573271" y="6648022"/>
            <a:ext cx="5507567" cy="200025"/>
          </a:xfrm>
        </p:spPr>
        <p:txBody>
          <a:bodyPr/>
          <a:lstStyle/>
          <a:p>
            <a:r>
              <a:rPr lang="en-GB" dirty="0" err="1"/>
              <a:t>Pulla</a:t>
            </a:r>
            <a:r>
              <a:rPr lang="en-GB" dirty="0"/>
              <a:t> MP et al. ESMO 2023</a:t>
            </a:r>
          </a:p>
        </p:txBody>
      </p:sp>
      <p:sp>
        <p:nvSpPr>
          <p:cNvPr id="8" name="TextBox 7">
            <a:extLst>
              <a:ext uri="{FF2B5EF4-FFF2-40B4-BE49-F238E27FC236}">
                <a16:creationId xmlns:a16="http://schemas.microsoft.com/office/drawing/2014/main" id="{B8C90B7F-7981-3089-1351-E3256A4A0CBC}"/>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553631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GB" dirty="0" err="1"/>
              <a:t>Pulla</a:t>
            </a:r>
            <a:r>
              <a:rPr lang="en-GB" dirty="0"/>
              <a:t> MP et al. ESMO 2023</a:t>
            </a:r>
          </a:p>
        </p:txBody>
      </p:sp>
      <p:sp>
        <p:nvSpPr>
          <p:cNvPr id="4" name="Title 3">
            <a:extLst>
              <a:ext uri="{FF2B5EF4-FFF2-40B4-BE49-F238E27FC236}">
                <a16:creationId xmlns:a16="http://schemas.microsoft.com/office/drawing/2014/main" id="{8A5754F7-D887-D281-A9A9-C971F77066B5}"/>
              </a:ext>
            </a:extLst>
          </p:cNvPr>
          <p:cNvSpPr>
            <a:spLocks noGrp="1"/>
          </p:cNvSpPr>
          <p:nvPr>
            <p:ph type="title"/>
          </p:nvPr>
        </p:nvSpPr>
        <p:spPr>
          <a:xfrm>
            <a:off x="407989" y="638895"/>
            <a:ext cx="11376025" cy="462547"/>
          </a:xfrm>
        </p:spPr>
        <p:txBody>
          <a:bodyPr>
            <a:normAutofit fontScale="90000"/>
          </a:bodyPr>
          <a:lstStyle/>
          <a:p>
            <a:r>
              <a:rPr lang="en-US" dirty="0" err="1">
                <a:solidFill>
                  <a:srgbClr val="18179F"/>
                </a:solidFill>
              </a:rPr>
              <a:t>CheckMate</a:t>
            </a:r>
            <a:r>
              <a:rPr lang="en-US" dirty="0">
                <a:solidFill>
                  <a:srgbClr val="18179F"/>
                </a:solidFill>
              </a:rPr>
              <a:t> 816 trial: </a:t>
            </a:r>
            <a:br>
              <a:rPr lang="en-US" dirty="0">
                <a:solidFill>
                  <a:srgbClr val="18179F"/>
                </a:solidFill>
              </a:rPr>
            </a:br>
            <a:r>
              <a:rPr lang="en-US" dirty="0">
                <a:solidFill>
                  <a:srgbClr val="18179F"/>
                </a:solidFill>
              </a:rPr>
              <a:t>Neoadjuvant </a:t>
            </a:r>
            <a:r>
              <a:rPr lang="en-US" dirty="0" err="1">
                <a:solidFill>
                  <a:srgbClr val="18179F"/>
                </a:solidFill>
              </a:rPr>
              <a:t>CT+Nivo</a:t>
            </a:r>
            <a:r>
              <a:rPr lang="en-US" dirty="0">
                <a:solidFill>
                  <a:srgbClr val="18179F"/>
                </a:solidFill>
              </a:rPr>
              <a:t> by PD-L1 status</a:t>
            </a:r>
          </a:p>
        </p:txBody>
      </p:sp>
      <p:pic>
        <p:nvPicPr>
          <p:cNvPr id="9" name="Imagen 8">
            <a:extLst>
              <a:ext uri="{FF2B5EF4-FFF2-40B4-BE49-F238E27FC236}">
                <a16:creationId xmlns:a16="http://schemas.microsoft.com/office/drawing/2014/main" id="{2AD8C7E5-6793-CD14-941A-8DACD0511E75}"/>
              </a:ext>
            </a:extLst>
          </p:cNvPr>
          <p:cNvPicPr>
            <a:picLocks noChangeAspect="1"/>
          </p:cNvPicPr>
          <p:nvPr/>
        </p:nvPicPr>
        <p:blipFill>
          <a:blip r:embed="rId2"/>
          <a:stretch>
            <a:fillRect/>
          </a:stretch>
        </p:blipFill>
        <p:spPr>
          <a:xfrm>
            <a:off x="215900" y="1295400"/>
            <a:ext cx="11568114" cy="5130800"/>
          </a:xfrm>
          <a:prstGeom prst="rect">
            <a:avLst/>
          </a:prstGeom>
        </p:spPr>
      </p:pic>
      <p:sp>
        <p:nvSpPr>
          <p:cNvPr id="2" name="TextBox 1">
            <a:extLst>
              <a:ext uri="{FF2B5EF4-FFF2-40B4-BE49-F238E27FC236}">
                <a16:creationId xmlns:a16="http://schemas.microsoft.com/office/drawing/2014/main" id="{181608A6-CE39-610F-3E4C-C0DD3C35D8C3}"/>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4082190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907746" y="2560204"/>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62272"/>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775319"/>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300"/>
              </a:spcBef>
              <a:spcAft>
                <a:spcPts val="600"/>
              </a:spcAft>
              <a:buNone/>
            </a:pPr>
            <a:r>
              <a:rPr lang="en-US" sz="2000" dirty="0">
                <a:solidFill>
                  <a:schemeClr val="tx1"/>
                </a:solidFill>
                <a:latin typeface="+mn-lt"/>
              </a:rPr>
              <a:t>	– Adjuvant Targeted Therapy </a:t>
            </a:r>
          </a:p>
          <a:p>
            <a:pPr marL="98425" indent="0">
              <a:lnSpc>
                <a:spcPct val="100000"/>
              </a:lnSpc>
              <a:spcBef>
                <a:spcPts val="300"/>
              </a:spcBef>
              <a:spcAft>
                <a:spcPts val="600"/>
              </a:spcAft>
              <a:buNone/>
            </a:pPr>
            <a:r>
              <a:rPr lang="en-US" sz="2000" dirty="0">
                <a:solidFill>
                  <a:schemeClr val="tx1"/>
                </a:solidFill>
                <a:latin typeface="+mn-lt"/>
              </a:rPr>
              <a:t>	– Perioperative Immunotherapy</a:t>
            </a:r>
          </a:p>
          <a:p>
            <a:pPr marL="98425" indent="0">
              <a:lnSpc>
                <a:spcPct val="100000"/>
              </a:lnSpc>
              <a:spcBef>
                <a:spcPts val="300"/>
              </a:spcBef>
              <a:spcAft>
                <a:spcPts val="600"/>
              </a:spcAft>
              <a:buNone/>
            </a:pPr>
            <a:r>
              <a:rPr lang="en-US" sz="2000" dirty="0">
                <a:solidFill>
                  <a:schemeClr val="bg1"/>
                </a:solidFill>
                <a:latin typeface="+mn-lt"/>
              </a:rPr>
              <a:t>	– Locally Advanced Unresectable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2135006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GB" dirty="0" err="1"/>
              <a:t>Garassino</a:t>
            </a:r>
            <a:r>
              <a:rPr lang="en-GB" dirty="0"/>
              <a:t> et al. ESMO 2023</a:t>
            </a:r>
          </a:p>
        </p:txBody>
      </p:sp>
      <p:sp>
        <p:nvSpPr>
          <p:cNvPr id="7" name="Title 1">
            <a:extLst>
              <a:ext uri="{FF2B5EF4-FFF2-40B4-BE49-F238E27FC236}">
                <a16:creationId xmlns:a16="http://schemas.microsoft.com/office/drawing/2014/main" id="{7971B38D-782D-4B5C-0B05-152D3999B1BF}"/>
              </a:ext>
            </a:extLst>
          </p:cNvPr>
          <p:cNvSpPr>
            <a:spLocks noGrp="1"/>
          </p:cNvSpPr>
          <p:nvPr>
            <p:ph type="title"/>
          </p:nvPr>
        </p:nvSpPr>
        <p:spPr>
          <a:xfrm>
            <a:off x="304800" y="107694"/>
            <a:ext cx="11582400" cy="709887"/>
          </a:xfrm>
        </p:spPr>
        <p:txBody>
          <a:bodyPr anchor="ctr"/>
          <a:lstStyle/>
          <a:p>
            <a:r>
              <a:rPr lang="en-GB" sz="3200" dirty="0">
                <a:solidFill>
                  <a:srgbClr val="18179F"/>
                </a:solidFill>
              </a:rPr>
              <a:t>PACIFIC-6 trial – Durvalumab following sequential CT/RT</a:t>
            </a:r>
          </a:p>
        </p:txBody>
      </p:sp>
      <p:pic>
        <p:nvPicPr>
          <p:cNvPr id="3" name="Imagen 2">
            <a:extLst>
              <a:ext uri="{FF2B5EF4-FFF2-40B4-BE49-F238E27FC236}">
                <a16:creationId xmlns:a16="http://schemas.microsoft.com/office/drawing/2014/main" id="{5287EFD7-6A9D-01CC-3265-95A05DE48E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11960" y="817581"/>
            <a:ext cx="8757920" cy="1543534"/>
          </a:xfrm>
          <a:prstGeom prst="rect">
            <a:avLst/>
          </a:prstGeom>
        </p:spPr>
      </p:pic>
      <p:pic>
        <p:nvPicPr>
          <p:cNvPr id="6" name="Imagen 5">
            <a:extLst>
              <a:ext uri="{FF2B5EF4-FFF2-40B4-BE49-F238E27FC236}">
                <a16:creationId xmlns:a16="http://schemas.microsoft.com/office/drawing/2014/main" id="{42CB5F5A-5076-F4B1-25DC-DE5FC1AD71F0}"/>
              </a:ext>
            </a:extLst>
          </p:cNvPr>
          <p:cNvPicPr>
            <a:picLocks noChangeAspect="1"/>
          </p:cNvPicPr>
          <p:nvPr/>
        </p:nvPicPr>
        <p:blipFill>
          <a:blip r:embed="rId4"/>
          <a:stretch>
            <a:fillRect/>
          </a:stretch>
        </p:blipFill>
        <p:spPr>
          <a:xfrm>
            <a:off x="731520" y="2471467"/>
            <a:ext cx="10779162" cy="4049845"/>
          </a:xfrm>
          <a:prstGeom prst="rect">
            <a:avLst/>
          </a:prstGeom>
        </p:spPr>
      </p:pic>
      <p:sp>
        <p:nvSpPr>
          <p:cNvPr id="2" name="Rectangle 1">
            <a:extLst>
              <a:ext uri="{FF2B5EF4-FFF2-40B4-BE49-F238E27FC236}">
                <a16:creationId xmlns:a16="http://schemas.microsoft.com/office/drawing/2014/main" id="{C16BF754-8135-D838-73B7-394F592B4617}"/>
              </a:ext>
            </a:extLst>
          </p:cNvPr>
          <p:cNvSpPr/>
          <p:nvPr/>
        </p:nvSpPr>
        <p:spPr>
          <a:xfrm>
            <a:off x="2054710" y="2361115"/>
            <a:ext cx="408791" cy="310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81A8D845-57A6-44AD-17E7-61D02A580495}"/>
              </a:ext>
            </a:extLst>
          </p:cNvPr>
          <p:cNvSpPr txBox="1"/>
          <p:nvPr/>
        </p:nvSpPr>
        <p:spPr>
          <a:xfrm>
            <a:off x="0" y="6490211"/>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3935836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GB" dirty="0"/>
              <a:t>Peters et al. ESMO 2023</a:t>
            </a:r>
          </a:p>
        </p:txBody>
      </p:sp>
      <p:sp>
        <p:nvSpPr>
          <p:cNvPr id="7" name="Title 1">
            <a:extLst>
              <a:ext uri="{FF2B5EF4-FFF2-40B4-BE49-F238E27FC236}">
                <a16:creationId xmlns:a16="http://schemas.microsoft.com/office/drawing/2014/main" id="{7971B38D-782D-4B5C-0B05-152D3999B1BF}"/>
              </a:ext>
            </a:extLst>
          </p:cNvPr>
          <p:cNvSpPr>
            <a:spLocks noGrp="1"/>
          </p:cNvSpPr>
          <p:nvPr>
            <p:ph type="title"/>
          </p:nvPr>
        </p:nvSpPr>
        <p:spPr>
          <a:xfrm>
            <a:off x="304800" y="107694"/>
            <a:ext cx="11582400" cy="939801"/>
          </a:xfrm>
        </p:spPr>
        <p:txBody>
          <a:bodyPr anchor="ctr"/>
          <a:lstStyle/>
          <a:p>
            <a:r>
              <a:rPr lang="en-GB" sz="3200" dirty="0">
                <a:solidFill>
                  <a:srgbClr val="18179F"/>
                </a:solidFill>
              </a:rPr>
              <a:t>PACIFIC-R – Durvalumab following sequential CT/RT in </a:t>
            </a:r>
            <a:br>
              <a:rPr lang="en-GB" sz="3200" dirty="0">
                <a:solidFill>
                  <a:srgbClr val="18179F"/>
                </a:solidFill>
              </a:rPr>
            </a:br>
            <a:r>
              <a:rPr lang="en-GB" sz="3200" dirty="0">
                <a:solidFill>
                  <a:srgbClr val="18179F"/>
                </a:solidFill>
              </a:rPr>
              <a:t>EGFR mutant stage III NSCLC</a:t>
            </a:r>
          </a:p>
        </p:txBody>
      </p:sp>
      <p:pic>
        <p:nvPicPr>
          <p:cNvPr id="2" name="Imagen 1">
            <a:extLst>
              <a:ext uri="{FF2B5EF4-FFF2-40B4-BE49-F238E27FC236}">
                <a16:creationId xmlns:a16="http://schemas.microsoft.com/office/drawing/2014/main" id="{971F71B4-A238-03E8-E119-43217275A714}"/>
              </a:ext>
            </a:extLst>
          </p:cNvPr>
          <p:cNvPicPr>
            <a:picLocks noChangeAspect="1"/>
          </p:cNvPicPr>
          <p:nvPr/>
        </p:nvPicPr>
        <p:blipFill>
          <a:blip r:embed="rId2"/>
          <a:stretch>
            <a:fillRect/>
          </a:stretch>
        </p:blipFill>
        <p:spPr>
          <a:xfrm>
            <a:off x="304800" y="1219200"/>
            <a:ext cx="3771900" cy="2434590"/>
          </a:xfrm>
          <a:prstGeom prst="rect">
            <a:avLst/>
          </a:prstGeom>
        </p:spPr>
      </p:pic>
      <p:pic>
        <p:nvPicPr>
          <p:cNvPr id="3" name="Imagen 2">
            <a:extLst>
              <a:ext uri="{FF2B5EF4-FFF2-40B4-BE49-F238E27FC236}">
                <a16:creationId xmlns:a16="http://schemas.microsoft.com/office/drawing/2014/main" id="{9CDD7850-444E-4948-E645-40021CD15588}"/>
              </a:ext>
            </a:extLst>
          </p:cNvPr>
          <p:cNvPicPr>
            <a:picLocks noChangeAspect="1"/>
          </p:cNvPicPr>
          <p:nvPr/>
        </p:nvPicPr>
        <p:blipFill>
          <a:blip r:embed="rId3"/>
          <a:stretch>
            <a:fillRect/>
          </a:stretch>
        </p:blipFill>
        <p:spPr>
          <a:xfrm>
            <a:off x="304800" y="3931920"/>
            <a:ext cx="3771900" cy="2434590"/>
          </a:xfrm>
          <a:prstGeom prst="rect">
            <a:avLst/>
          </a:prstGeom>
        </p:spPr>
      </p:pic>
      <p:pic>
        <p:nvPicPr>
          <p:cNvPr id="4" name="Imagen 3">
            <a:extLst>
              <a:ext uri="{FF2B5EF4-FFF2-40B4-BE49-F238E27FC236}">
                <a16:creationId xmlns:a16="http://schemas.microsoft.com/office/drawing/2014/main" id="{E97A5F50-55CA-9B50-5C48-6E651BD87A68}"/>
              </a:ext>
            </a:extLst>
          </p:cNvPr>
          <p:cNvPicPr>
            <a:picLocks noChangeAspect="1"/>
          </p:cNvPicPr>
          <p:nvPr/>
        </p:nvPicPr>
        <p:blipFill>
          <a:blip r:embed="rId4"/>
          <a:stretch>
            <a:fillRect/>
          </a:stretch>
        </p:blipFill>
        <p:spPr>
          <a:xfrm>
            <a:off x="4260850" y="1219200"/>
            <a:ext cx="3348990" cy="5019040"/>
          </a:xfrm>
          <a:prstGeom prst="rect">
            <a:avLst/>
          </a:prstGeom>
        </p:spPr>
      </p:pic>
      <p:cxnSp>
        <p:nvCxnSpPr>
          <p:cNvPr id="8" name="Conector recto de flecha 7">
            <a:extLst>
              <a:ext uri="{FF2B5EF4-FFF2-40B4-BE49-F238E27FC236}">
                <a16:creationId xmlns:a16="http://schemas.microsoft.com/office/drawing/2014/main" id="{6A3A4967-7435-55F5-1645-4A3C05F702AB}"/>
              </a:ext>
            </a:extLst>
          </p:cNvPr>
          <p:cNvCxnSpPr/>
          <p:nvPr/>
        </p:nvCxnSpPr>
        <p:spPr>
          <a:xfrm flipH="1">
            <a:off x="4159250" y="1849120"/>
            <a:ext cx="1438910"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AAF9D1A5-00B4-972E-20C1-2A9E7CEDD957}"/>
              </a:ext>
            </a:extLst>
          </p:cNvPr>
          <p:cNvCxnSpPr>
            <a:cxnSpLocks/>
          </p:cNvCxnSpPr>
          <p:nvPr/>
        </p:nvCxnSpPr>
        <p:spPr>
          <a:xfrm flipH="1">
            <a:off x="4159250" y="1838960"/>
            <a:ext cx="1438910" cy="230632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674CF548-772C-007D-B6BE-5462803FCD8B}"/>
              </a:ext>
            </a:extLst>
          </p:cNvPr>
          <p:cNvPicPr>
            <a:picLocks noChangeAspect="1"/>
          </p:cNvPicPr>
          <p:nvPr/>
        </p:nvPicPr>
        <p:blipFill>
          <a:blip r:embed="rId5"/>
          <a:stretch>
            <a:fillRect/>
          </a:stretch>
        </p:blipFill>
        <p:spPr>
          <a:xfrm>
            <a:off x="7730490" y="768829"/>
            <a:ext cx="4461510" cy="2660171"/>
          </a:xfrm>
          <a:prstGeom prst="rect">
            <a:avLst/>
          </a:prstGeom>
        </p:spPr>
      </p:pic>
      <p:pic>
        <p:nvPicPr>
          <p:cNvPr id="13" name="Imagen 12">
            <a:extLst>
              <a:ext uri="{FF2B5EF4-FFF2-40B4-BE49-F238E27FC236}">
                <a16:creationId xmlns:a16="http://schemas.microsoft.com/office/drawing/2014/main" id="{B7D1C98A-D914-EFB9-9A8A-058BF05D2B50}"/>
              </a:ext>
            </a:extLst>
          </p:cNvPr>
          <p:cNvPicPr>
            <a:picLocks noChangeAspect="1"/>
          </p:cNvPicPr>
          <p:nvPr/>
        </p:nvPicPr>
        <p:blipFill>
          <a:blip r:embed="rId6"/>
          <a:stretch>
            <a:fillRect/>
          </a:stretch>
        </p:blipFill>
        <p:spPr>
          <a:xfrm>
            <a:off x="7708900" y="3836588"/>
            <a:ext cx="4360142" cy="2401652"/>
          </a:xfrm>
          <a:prstGeom prst="rect">
            <a:avLst/>
          </a:prstGeom>
        </p:spPr>
      </p:pic>
      <p:sp>
        <p:nvSpPr>
          <p:cNvPr id="6" name="TextBox 5">
            <a:extLst>
              <a:ext uri="{FF2B5EF4-FFF2-40B4-BE49-F238E27FC236}">
                <a16:creationId xmlns:a16="http://schemas.microsoft.com/office/drawing/2014/main" id="{0029E362-A272-24C6-2117-A2B1046AF78A}"/>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3921895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2B3A-FED1-0243-9DA4-F02274C3B44E}"/>
              </a:ext>
            </a:extLst>
          </p:cNvPr>
          <p:cNvSpPr>
            <a:spLocks noGrp="1"/>
          </p:cNvSpPr>
          <p:nvPr>
            <p:ph type="title"/>
          </p:nvPr>
        </p:nvSpPr>
        <p:spPr>
          <a:xfrm>
            <a:off x="912286" y="332656"/>
            <a:ext cx="10358967" cy="1143000"/>
          </a:xfrm>
        </p:spPr>
        <p:txBody>
          <a:bodyPr/>
          <a:lstStyle/>
          <a:p>
            <a:pPr algn="l"/>
            <a:r>
              <a:rPr lang="en-US" dirty="0"/>
              <a:t>Earlier Use of Durvalumab with Chemoradiotherapy Fails in Lung Cancer Study </a:t>
            </a:r>
            <a:br>
              <a:rPr lang="en-US" dirty="0"/>
            </a:br>
            <a:r>
              <a:rPr lang="en-US" sz="2400" dirty="0"/>
              <a:t>Press Release – November 14, 2023</a:t>
            </a:r>
            <a:endParaRPr lang="en-US" dirty="0"/>
          </a:p>
        </p:txBody>
      </p:sp>
      <p:sp>
        <p:nvSpPr>
          <p:cNvPr id="3" name="Content Placeholder 2">
            <a:extLst>
              <a:ext uri="{FF2B5EF4-FFF2-40B4-BE49-F238E27FC236}">
                <a16:creationId xmlns:a16="http://schemas.microsoft.com/office/drawing/2014/main" id="{174203BB-1115-7F4D-8B5C-14D6E2DE3B8A}"/>
              </a:ext>
            </a:extLst>
          </p:cNvPr>
          <p:cNvSpPr>
            <a:spLocks noGrp="1"/>
          </p:cNvSpPr>
          <p:nvPr>
            <p:ph idx="1"/>
          </p:nvPr>
        </p:nvSpPr>
        <p:spPr>
          <a:xfrm>
            <a:off x="912286" y="1772816"/>
            <a:ext cx="10358967" cy="3456384"/>
          </a:xfrm>
        </p:spPr>
        <p:txBody>
          <a:bodyPr/>
          <a:lstStyle/>
          <a:p>
            <a:pPr marL="98425" indent="0">
              <a:buNone/>
            </a:pPr>
            <a:r>
              <a:rPr lang="en-US" sz="2200" b="0" dirty="0"/>
              <a:t>“[The manufacturer] announced Tuesday that the Phase III PACIFIC-2 study of durvalumab in patients with unresectable, Stage III non-small-cell lung cancer (NSCLC) failed to meet its primary endpoint of progression-free survival (PFS). The trial investigated concurrent durvalumab administration with chemoradiotherapy (CRT), with the aim of addressing patients who progress or discontinue treatment during CRT.</a:t>
            </a:r>
          </a:p>
          <a:p>
            <a:pPr marL="98425" indent="0">
              <a:buNone/>
            </a:pPr>
            <a:r>
              <a:rPr lang="en-US" sz="2200" b="0" dirty="0"/>
              <a:t>Durvalumab sequentially administered after platinum-based CRT is the established, global standard of care for the treatment of unresectable, Stage III NSCLC based on results from the Phase III PACIFIC study. ‘Our goal with the PACIFIC-2 trial was to address a remaining unmet need for patients in this setting by introducing immunotherapy even earlier and concurrently administering durvalumab with chemoradiotherapy,’ remarked Susan Galbraith, executive vice president of oncology R&amp;D.”</a:t>
            </a:r>
          </a:p>
        </p:txBody>
      </p:sp>
      <p:sp>
        <p:nvSpPr>
          <p:cNvPr id="4" name="TextBox 3">
            <a:extLst>
              <a:ext uri="{FF2B5EF4-FFF2-40B4-BE49-F238E27FC236}">
                <a16:creationId xmlns:a16="http://schemas.microsoft.com/office/drawing/2014/main" id="{F4419D60-CB37-E04D-A7A7-16B78FBEF04F}"/>
              </a:ext>
            </a:extLst>
          </p:cNvPr>
          <p:cNvSpPr txBox="1"/>
          <p:nvPr/>
        </p:nvSpPr>
        <p:spPr>
          <a:xfrm>
            <a:off x="23529" y="6525344"/>
            <a:ext cx="1006306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firstwordpharma.com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/story/5800631?aid=5800631</a:t>
            </a:r>
          </a:p>
        </p:txBody>
      </p:sp>
    </p:spTree>
    <p:extLst>
      <p:ext uri="{BB962C8B-B14F-4D97-AF65-F5344CB8AC3E}">
        <p14:creationId xmlns:p14="http://schemas.microsoft.com/office/powerpoint/2010/main" val="1169576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GB" dirty="0" err="1"/>
              <a:t>Filippi</a:t>
            </a:r>
            <a:r>
              <a:rPr lang="en-GB" dirty="0"/>
              <a:t> et al. WLCC 2023</a:t>
            </a:r>
          </a:p>
        </p:txBody>
      </p:sp>
      <p:sp>
        <p:nvSpPr>
          <p:cNvPr id="7" name="Title 1">
            <a:extLst>
              <a:ext uri="{FF2B5EF4-FFF2-40B4-BE49-F238E27FC236}">
                <a16:creationId xmlns:a16="http://schemas.microsoft.com/office/drawing/2014/main" id="{7971B38D-782D-4B5C-0B05-152D3999B1BF}"/>
              </a:ext>
            </a:extLst>
          </p:cNvPr>
          <p:cNvSpPr>
            <a:spLocks noGrp="1"/>
          </p:cNvSpPr>
          <p:nvPr>
            <p:ph type="title"/>
          </p:nvPr>
        </p:nvSpPr>
        <p:spPr>
          <a:xfrm>
            <a:off x="304800" y="107694"/>
            <a:ext cx="11582400" cy="939801"/>
          </a:xfrm>
        </p:spPr>
        <p:txBody>
          <a:bodyPr anchor="ctr"/>
          <a:lstStyle/>
          <a:p>
            <a:r>
              <a:rPr lang="en-GB" sz="3200" dirty="0">
                <a:solidFill>
                  <a:srgbClr val="18179F"/>
                </a:solidFill>
              </a:rPr>
              <a:t>DUART Trial</a:t>
            </a:r>
            <a:br>
              <a:rPr lang="en-GB" sz="3200" dirty="0">
                <a:solidFill>
                  <a:srgbClr val="18179F"/>
                </a:solidFill>
              </a:rPr>
            </a:br>
            <a:r>
              <a:rPr lang="en-GB" sz="3200" dirty="0" err="1">
                <a:solidFill>
                  <a:srgbClr val="18179F"/>
                </a:solidFill>
              </a:rPr>
              <a:t>Durva</a:t>
            </a:r>
            <a:r>
              <a:rPr lang="en-GB" sz="3200" dirty="0">
                <a:solidFill>
                  <a:srgbClr val="18179F"/>
                </a:solidFill>
              </a:rPr>
              <a:t> following RT in stage III NSCLC ineligible to CT</a:t>
            </a:r>
          </a:p>
        </p:txBody>
      </p:sp>
      <p:pic>
        <p:nvPicPr>
          <p:cNvPr id="16" name="Imagen 15">
            <a:extLst>
              <a:ext uri="{FF2B5EF4-FFF2-40B4-BE49-F238E27FC236}">
                <a16:creationId xmlns:a16="http://schemas.microsoft.com/office/drawing/2014/main" id="{FF7C5FDB-434D-C63F-BF14-F583608554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8334" y="2248348"/>
            <a:ext cx="5658522" cy="2388198"/>
          </a:xfrm>
          <a:prstGeom prst="rect">
            <a:avLst/>
          </a:prstGeom>
        </p:spPr>
      </p:pic>
      <p:pic>
        <p:nvPicPr>
          <p:cNvPr id="17" name="Imagen 16">
            <a:extLst>
              <a:ext uri="{FF2B5EF4-FFF2-40B4-BE49-F238E27FC236}">
                <a16:creationId xmlns:a16="http://schemas.microsoft.com/office/drawing/2014/main" id="{27B9EB8A-8A38-EE7C-1EFD-733F135BD357}"/>
              </a:ext>
            </a:extLst>
          </p:cNvPr>
          <p:cNvPicPr>
            <a:picLocks noChangeAspect="1"/>
          </p:cNvPicPr>
          <p:nvPr/>
        </p:nvPicPr>
        <p:blipFill>
          <a:blip r:embed="rId4"/>
          <a:stretch>
            <a:fillRect/>
          </a:stretch>
        </p:blipFill>
        <p:spPr>
          <a:xfrm>
            <a:off x="5871650" y="1602545"/>
            <a:ext cx="6202016" cy="3969917"/>
          </a:xfrm>
          <a:prstGeom prst="rect">
            <a:avLst/>
          </a:prstGeom>
        </p:spPr>
      </p:pic>
      <p:sp>
        <p:nvSpPr>
          <p:cNvPr id="2" name="TextBox 1">
            <a:extLst>
              <a:ext uri="{FF2B5EF4-FFF2-40B4-BE49-F238E27FC236}">
                <a16:creationId xmlns:a16="http://schemas.microsoft.com/office/drawing/2014/main" id="{00C8976B-0E8A-12FC-B7A5-4A29B78524A0}"/>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1237239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86870" y="6521313"/>
            <a:ext cx="5507567" cy="200025"/>
          </a:xfrm>
        </p:spPr>
        <p:txBody>
          <a:bodyPr/>
          <a:lstStyle/>
          <a:p>
            <a:r>
              <a:rPr lang="en-GB" dirty="0" err="1"/>
              <a:t>Filippi</a:t>
            </a:r>
            <a:r>
              <a:rPr lang="en-GB" dirty="0"/>
              <a:t> et al. WLCC 2023</a:t>
            </a:r>
          </a:p>
        </p:txBody>
      </p:sp>
      <p:sp>
        <p:nvSpPr>
          <p:cNvPr id="7" name="Title 1">
            <a:extLst>
              <a:ext uri="{FF2B5EF4-FFF2-40B4-BE49-F238E27FC236}">
                <a16:creationId xmlns:a16="http://schemas.microsoft.com/office/drawing/2014/main" id="{7971B38D-782D-4B5C-0B05-152D3999B1BF}"/>
              </a:ext>
            </a:extLst>
          </p:cNvPr>
          <p:cNvSpPr>
            <a:spLocks noGrp="1"/>
          </p:cNvSpPr>
          <p:nvPr>
            <p:ph type="title"/>
          </p:nvPr>
        </p:nvSpPr>
        <p:spPr>
          <a:xfrm>
            <a:off x="304800" y="107694"/>
            <a:ext cx="11582400" cy="939801"/>
          </a:xfrm>
        </p:spPr>
        <p:txBody>
          <a:bodyPr anchor="ctr"/>
          <a:lstStyle/>
          <a:p>
            <a:r>
              <a:rPr lang="en-GB" sz="3200" dirty="0">
                <a:solidFill>
                  <a:srgbClr val="18179F"/>
                </a:solidFill>
              </a:rPr>
              <a:t>DUART Trial</a:t>
            </a:r>
            <a:br>
              <a:rPr lang="en-GB" sz="3200" dirty="0">
                <a:solidFill>
                  <a:srgbClr val="18179F"/>
                </a:solidFill>
              </a:rPr>
            </a:br>
            <a:r>
              <a:rPr lang="en-GB" sz="3200" dirty="0" err="1">
                <a:solidFill>
                  <a:srgbClr val="18179F"/>
                </a:solidFill>
              </a:rPr>
              <a:t>Durva</a:t>
            </a:r>
            <a:r>
              <a:rPr lang="en-GB" sz="3200" dirty="0">
                <a:solidFill>
                  <a:srgbClr val="18179F"/>
                </a:solidFill>
              </a:rPr>
              <a:t> following RT in stage III NSCLC ineligible to CT</a:t>
            </a:r>
          </a:p>
        </p:txBody>
      </p:sp>
      <p:pic>
        <p:nvPicPr>
          <p:cNvPr id="2" name="Imagen 1">
            <a:extLst>
              <a:ext uri="{FF2B5EF4-FFF2-40B4-BE49-F238E27FC236}">
                <a16:creationId xmlns:a16="http://schemas.microsoft.com/office/drawing/2014/main" id="{C43BB196-F5EB-9CE8-9221-A3499F927A17}"/>
              </a:ext>
            </a:extLst>
          </p:cNvPr>
          <p:cNvPicPr>
            <a:picLocks noChangeAspect="1"/>
          </p:cNvPicPr>
          <p:nvPr/>
        </p:nvPicPr>
        <p:blipFill>
          <a:blip r:embed="rId2"/>
          <a:stretch>
            <a:fillRect/>
          </a:stretch>
        </p:blipFill>
        <p:spPr>
          <a:xfrm>
            <a:off x="968188" y="1776106"/>
            <a:ext cx="10596283" cy="2342517"/>
          </a:xfrm>
          <a:prstGeom prst="rect">
            <a:avLst/>
          </a:prstGeom>
        </p:spPr>
      </p:pic>
      <p:pic>
        <p:nvPicPr>
          <p:cNvPr id="3" name="Imagen 2">
            <a:extLst>
              <a:ext uri="{FF2B5EF4-FFF2-40B4-BE49-F238E27FC236}">
                <a16:creationId xmlns:a16="http://schemas.microsoft.com/office/drawing/2014/main" id="{C124F1B6-31CA-D45A-D4CD-99E17C4C3CA1}"/>
              </a:ext>
            </a:extLst>
          </p:cNvPr>
          <p:cNvPicPr>
            <a:picLocks noChangeAspect="1"/>
          </p:cNvPicPr>
          <p:nvPr/>
        </p:nvPicPr>
        <p:blipFill>
          <a:blip r:embed="rId3"/>
          <a:stretch>
            <a:fillRect/>
          </a:stretch>
        </p:blipFill>
        <p:spPr>
          <a:xfrm>
            <a:off x="304799" y="1159249"/>
            <a:ext cx="11582399" cy="616857"/>
          </a:xfrm>
          <a:prstGeom prst="rect">
            <a:avLst/>
          </a:prstGeom>
        </p:spPr>
      </p:pic>
      <p:pic>
        <p:nvPicPr>
          <p:cNvPr id="4" name="Imagen 3">
            <a:extLst>
              <a:ext uri="{FF2B5EF4-FFF2-40B4-BE49-F238E27FC236}">
                <a16:creationId xmlns:a16="http://schemas.microsoft.com/office/drawing/2014/main" id="{CDFBDF13-9141-276C-B5CF-553C0DDF924B}"/>
              </a:ext>
            </a:extLst>
          </p:cNvPr>
          <p:cNvPicPr>
            <a:picLocks noChangeAspect="1"/>
          </p:cNvPicPr>
          <p:nvPr/>
        </p:nvPicPr>
        <p:blipFill>
          <a:blip r:embed="rId4"/>
          <a:stretch>
            <a:fillRect/>
          </a:stretch>
        </p:blipFill>
        <p:spPr>
          <a:xfrm>
            <a:off x="304798" y="4188173"/>
            <a:ext cx="11582399" cy="2305879"/>
          </a:xfrm>
          <a:prstGeom prst="rect">
            <a:avLst/>
          </a:prstGeom>
        </p:spPr>
      </p:pic>
      <p:sp>
        <p:nvSpPr>
          <p:cNvPr id="6" name="Rectángulo 5">
            <a:extLst>
              <a:ext uri="{FF2B5EF4-FFF2-40B4-BE49-F238E27FC236}">
                <a16:creationId xmlns:a16="http://schemas.microsoft.com/office/drawing/2014/main" id="{50CFD698-57F3-5D95-0B4F-39761C02CC4F}"/>
              </a:ext>
            </a:extLst>
          </p:cNvPr>
          <p:cNvSpPr/>
          <p:nvPr/>
        </p:nvSpPr>
        <p:spPr>
          <a:xfrm>
            <a:off x="397567" y="5565913"/>
            <a:ext cx="11370362" cy="58309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8A711AF7-DE71-69BD-54A5-EEA8C0F75AA3}"/>
              </a:ext>
            </a:extLst>
          </p:cNvPr>
          <p:cNvSpPr txBox="1"/>
          <p:nvPr/>
        </p:nvSpPr>
        <p:spPr>
          <a:xfrm>
            <a:off x="0" y="6490211"/>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2840984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GB" dirty="0"/>
              <a:t>Nassar et al. WLCC 2023</a:t>
            </a:r>
          </a:p>
        </p:txBody>
      </p:sp>
      <p:sp>
        <p:nvSpPr>
          <p:cNvPr id="7" name="Title 1">
            <a:extLst>
              <a:ext uri="{FF2B5EF4-FFF2-40B4-BE49-F238E27FC236}">
                <a16:creationId xmlns:a16="http://schemas.microsoft.com/office/drawing/2014/main" id="{7971B38D-782D-4B5C-0B05-152D3999B1BF}"/>
              </a:ext>
            </a:extLst>
          </p:cNvPr>
          <p:cNvSpPr>
            <a:spLocks noGrp="1"/>
          </p:cNvSpPr>
          <p:nvPr>
            <p:ph type="title"/>
          </p:nvPr>
        </p:nvSpPr>
        <p:spPr>
          <a:xfrm>
            <a:off x="304800" y="107694"/>
            <a:ext cx="11582400" cy="939801"/>
          </a:xfrm>
        </p:spPr>
        <p:txBody>
          <a:bodyPr anchor="ctr"/>
          <a:lstStyle/>
          <a:p>
            <a:r>
              <a:rPr lang="en-GB" sz="3200" dirty="0">
                <a:solidFill>
                  <a:srgbClr val="18179F"/>
                </a:solidFill>
              </a:rPr>
              <a:t>Osimertinib </a:t>
            </a:r>
            <a:r>
              <a:rPr lang="en-GB" sz="3200" i="1" dirty="0">
                <a:solidFill>
                  <a:srgbClr val="18179F"/>
                </a:solidFill>
              </a:rPr>
              <a:t>v</a:t>
            </a:r>
            <a:r>
              <a:rPr lang="en-GB" sz="3200" dirty="0">
                <a:solidFill>
                  <a:srgbClr val="18179F"/>
                </a:solidFill>
              </a:rPr>
              <a:t> Durvalumab v Observation </a:t>
            </a:r>
            <a:br>
              <a:rPr lang="en-GB" sz="3200" dirty="0">
                <a:solidFill>
                  <a:srgbClr val="18179F"/>
                </a:solidFill>
              </a:rPr>
            </a:br>
            <a:r>
              <a:rPr lang="en-GB" sz="3200" dirty="0">
                <a:solidFill>
                  <a:srgbClr val="18179F"/>
                </a:solidFill>
              </a:rPr>
              <a:t>following CT/RT in EGFR mutant stage III NSCLC</a:t>
            </a:r>
          </a:p>
        </p:txBody>
      </p:sp>
      <p:pic>
        <p:nvPicPr>
          <p:cNvPr id="6" name="Imagen 5">
            <a:extLst>
              <a:ext uri="{FF2B5EF4-FFF2-40B4-BE49-F238E27FC236}">
                <a16:creationId xmlns:a16="http://schemas.microsoft.com/office/drawing/2014/main" id="{BEA21F25-AA62-8D66-4E49-95FFE04548F9}"/>
              </a:ext>
            </a:extLst>
          </p:cNvPr>
          <p:cNvPicPr>
            <a:picLocks noChangeAspect="1"/>
          </p:cNvPicPr>
          <p:nvPr/>
        </p:nvPicPr>
        <p:blipFill>
          <a:blip r:embed="rId2"/>
          <a:stretch>
            <a:fillRect/>
          </a:stretch>
        </p:blipFill>
        <p:spPr>
          <a:xfrm>
            <a:off x="835978" y="1129553"/>
            <a:ext cx="10520043" cy="2514795"/>
          </a:xfrm>
          <a:prstGeom prst="rect">
            <a:avLst/>
          </a:prstGeom>
        </p:spPr>
      </p:pic>
      <p:pic>
        <p:nvPicPr>
          <p:cNvPr id="10" name="Imagen 9">
            <a:extLst>
              <a:ext uri="{FF2B5EF4-FFF2-40B4-BE49-F238E27FC236}">
                <a16:creationId xmlns:a16="http://schemas.microsoft.com/office/drawing/2014/main" id="{4A4D3757-3C9C-3F8B-077C-C979FE900D6B}"/>
              </a:ext>
            </a:extLst>
          </p:cNvPr>
          <p:cNvPicPr>
            <a:picLocks noChangeAspect="1"/>
          </p:cNvPicPr>
          <p:nvPr/>
        </p:nvPicPr>
        <p:blipFill>
          <a:blip r:embed="rId3"/>
          <a:stretch>
            <a:fillRect/>
          </a:stretch>
        </p:blipFill>
        <p:spPr>
          <a:xfrm>
            <a:off x="304800" y="3785243"/>
            <a:ext cx="5314122" cy="2749322"/>
          </a:xfrm>
          <a:prstGeom prst="rect">
            <a:avLst/>
          </a:prstGeom>
        </p:spPr>
      </p:pic>
      <p:pic>
        <p:nvPicPr>
          <p:cNvPr id="14" name="Imagen 13">
            <a:extLst>
              <a:ext uri="{FF2B5EF4-FFF2-40B4-BE49-F238E27FC236}">
                <a16:creationId xmlns:a16="http://schemas.microsoft.com/office/drawing/2014/main" id="{9D9F7C6D-9169-2D5D-DDAD-D0F4C1CCD6BE}"/>
              </a:ext>
            </a:extLst>
          </p:cNvPr>
          <p:cNvPicPr>
            <a:picLocks noChangeAspect="1"/>
          </p:cNvPicPr>
          <p:nvPr/>
        </p:nvPicPr>
        <p:blipFill>
          <a:blip r:embed="rId4"/>
          <a:stretch>
            <a:fillRect/>
          </a:stretch>
        </p:blipFill>
        <p:spPr>
          <a:xfrm>
            <a:off x="5890591" y="3428999"/>
            <a:ext cx="2829339" cy="2945296"/>
          </a:xfrm>
          <a:prstGeom prst="rect">
            <a:avLst/>
          </a:prstGeom>
        </p:spPr>
      </p:pic>
      <p:pic>
        <p:nvPicPr>
          <p:cNvPr id="15" name="Imagen 14">
            <a:extLst>
              <a:ext uri="{FF2B5EF4-FFF2-40B4-BE49-F238E27FC236}">
                <a16:creationId xmlns:a16="http://schemas.microsoft.com/office/drawing/2014/main" id="{2A0C216E-565D-8AD1-7C57-3DA170D42F33}"/>
              </a:ext>
            </a:extLst>
          </p:cNvPr>
          <p:cNvPicPr>
            <a:picLocks noChangeAspect="1"/>
          </p:cNvPicPr>
          <p:nvPr/>
        </p:nvPicPr>
        <p:blipFill>
          <a:blip r:embed="rId5"/>
          <a:stretch>
            <a:fillRect/>
          </a:stretch>
        </p:blipFill>
        <p:spPr>
          <a:xfrm>
            <a:off x="8938591" y="3429000"/>
            <a:ext cx="2829339" cy="2945296"/>
          </a:xfrm>
          <a:prstGeom prst="rect">
            <a:avLst/>
          </a:prstGeom>
        </p:spPr>
      </p:pic>
      <p:sp>
        <p:nvSpPr>
          <p:cNvPr id="2" name="TextBox 1">
            <a:extLst>
              <a:ext uri="{FF2B5EF4-FFF2-40B4-BE49-F238E27FC236}">
                <a16:creationId xmlns:a16="http://schemas.microsoft.com/office/drawing/2014/main" id="{530A8D8A-2E1E-6E75-B501-67CE5F63FC50}"/>
              </a:ext>
            </a:extLst>
          </p:cNvPr>
          <p:cNvSpPr txBox="1"/>
          <p:nvPr/>
        </p:nvSpPr>
        <p:spPr>
          <a:xfrm>
            <a:off x="0" y="6490211"/>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1375126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412777"/>
            <a:ext cx="9796888" cy="1584176"/>
          </a:xfrm>
        </p:spPr>
        <p:txBody>
          <a:bodyPr/>
          <a:lstStyle/>
          <a:p>
            <a:pPr marL="98425" indent="0">
              <a:buNone/>
            </a:pPr>
            <a:r>
              <a:rPr lang="en-US" sz="2500" b="0" dirty="0"/>
              <a:t>This activity is supported by educational grants from AstraZeneca Pharmaceuticals LP, Daiichi Sankyo Inc, Janssen Biotech Inc, administered by Janssen Scientific Affairs LLC, Lilly, and Regeneron Pharmaceuticals Inc.</a:t>
            </a:r>
          </a:p>
        </p:txBody>
      </p:sp>
      <p:sp>
        <p:nvSpPr>
          <p:cNvPr id="4" name="Title 1">
            <a:extLst>
              <a:ext uri="{FF2B5EF4-FFF2-40B4-BE49-F238E27FC236}">
                <a16:creationId xmlns:a16="http://schemas.microsoft.com/office/drawing/2014/main" id="{2DE6D3D9-E514-6147-8A98-CA0C40E5996A}"/>
              </a:ext>
            </a:extLst>
          </p:cNvPr>
          <p:cNvSpPr txBox="1">
            <a:spLocks/>
          </p:cNvSpPr>
          <p:nvPr/>
        </p:nvSpPr>
        <p:spPr bwMode="auto">
          <a:xfrm>
            <a:off x="912286" y="364502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3CEF7A70-080D-A546-895B-6342B73E3747}"/>
              </a:ext>
            </a:extLst>
          </p:cNvPr>
          <p:cNvSpPr txBox="1">
            <a:spLocks/>
          </p:cNvSpPr>
          <p:nvPr/>
        </p:nvSpPr>
        <p:spPr bwMode="auto">
          <a:xfrm>
            <a:off x="912286" y="5046811"/>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p:cNvSpPr txBox="1"/>
          <p:nvPr/>
        </p:nvSpPr>
        <p:spPr>
          <a:xfrm>
            <a:off x="407368" y="296563"/>
            <a:ext cx="11212139" cy="14056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Dr</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Paz-Ares: </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Clinical</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Case </a:t>
            </a:r>
            <a:r>
              <a:rPr kumimoji="0" lang="mr-IN" sz="4267" b="1" i="0" u="none" strike="noStrike" kern="1200" cap="none" spc="0" normalizeH="0" baseline="0" noProof="0" dirty="0">
                <a:ln>
                  <a:noFill/>
                </a:ln>
                <a:solidFill>
                  <a:srgbClr val="0034A1"/>
                </a:solidFill>
                <a:effectLst/>
                <a:uLnTx/>
                <a:uFillTx/>
                <a:latin typeface="Arial" panose="020B0604020202020204"/>
                <a:ea typeface="+mn-ea"/>
                <a:cs typeface="Mangal" panose="02040503050203030202" pitchFamily="18" charset="0"/>
              </a:rPr>
              <a:t>–</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Non-SCC NSCLC T1N3</a:t>
            </a:r>
          </a:p>
        </p:txBody>
      </p:sp>
      <p:sp>
        <p:nvSpPr>
          <p:cNvPr id="5" name="CuadroTexto 4"/>
          <p:cNvSpPr txBox="1"/>
          <p:nvPr/>
        </p:nvSpPr>
        <p:spPr>
          <a:xfrm>
            <a:off x="1487488" y="1702204"/>
            <a:ext cx="9773872" cy="4196662"/>
          </a:xfrm>
          <a:prstGeom prst="rect">
            <a:avLst/>
          </a:prstGeom>
          <a:noFill/>
        </p:spPr>
        <p:txBody>
          <a:bodyPr wrap="square" rtlCol="0">
            <a:spAutoFit/>
          </a:bodyPr>
          <a:lstStyle/>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42 yo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male</a:t>
            </a: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Heavy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smoker</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mr-IN" sz="2667" b="0" i="0" u="none" strike="noStrike" kern="1200" cap="none" spc="0" normalizeH="0" baseline="0" noProof="0" dirty="0">
                <a:ln>
                  <a:noFill/>
                </a:ln>
                <a:solidFill>
                  <a:prstClr val="black"/>
                </a:solidFill>
                <a:effectLst/>
                <a:uLnTx/>
                <a:uFillTx/>
                <a:latin typeface="Arial" panose="020B0604020202020204"/>
                <a:ea typeface="+mn-ea"/>
                <a:cs typeface="Mangal" panose="02040503050203030202" pitchFamily="18" charset="0"/>
              </a:rPr>
              <a: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63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py</a:t>
            </a: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PMH</a:t>
            </a: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Pneumothorax</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right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lung</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(1993 -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drainage</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bilateral (2013 </a:t>
            </a:r>
            <a:r>
              <a:rPr kumimoji="0" lang="mr-IN" sz="2667" b="0" i="0" u="none" strike="noStrike" kern="1200" cap="none" spc="0" normalizeH="0" baseline="0" noProof="0" dirty="0">
                <a:ln>
                  <a:noFill/>
                </a:ln>
                <a:solidFill>
                  <a:prstClr val="black"/>
                </a:solidFill>
                <a:effectLst/>
                <a:uLnTx/>
                <a:uFillTx/>
                <a:latin typeface="Arial" panose="020B0604020202020204"/>
                <a:ea typeface="+mn-ea"/>
                <a:cs typeface="Mangal" panose="02040503050203030202" pitchFamily="18" charset="0"/>
              </a:rPr>
              <a: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resection</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 </a:t>
            </a: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Migraine</a:t>
            </a: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Current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Problem</a:t>
            </a: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March 2015: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Right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supraclavicular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lymph</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node</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Diagnosed</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of RUL </a:t>
            </a:r>
            <a:r>
              <a:rPr kumimoji="0" lang="es-ES" sz="2667" b="1" i="0" u="none" strike="noStrike" kern="1200" cap="none" spc="0" normalizeH="0" baseline="0" noProof="0" dirty="0" err="1">
                <a:ln>
                  <a:noFill/>
                </a:ln>
                <a:solidFill>
                  <a:srgbClr val="0034A1"/>
                </a:solidFill>
                <a:effectLst/>
                <a:uLnTx/>
                <a:uFillTx/>
                <a:latin typeface="Arial" panose="020B0604020202020204"/>
                <a:ea typeface="+mn-ea"/>
                <a:cs typeface="+mn-cs"/>
              </a:rPr>
              <a:t>Squamous</a:t>
            </a:r>
            <a:r>
              <a:rPr kumimoji="0" lang="es-ES" sz="2667" b="1" i="0" u="none" strike="noStrike" kern="1200" cap="none" spc="0" normalizeH="0" baseline="0" noProof="0" dirty="0">
                <a:ln>
                  <a:noFill/>
                </a:ln>
                <a:solidFill>
                  <a:srgbClr val="0034A1"/>
                </a:solidFill>
                <a:effectLst/>
                <a:uLnTx/>
                <a:uFillTx/>
                <a:latin typeface="Arial" panose="020B0604020202020204"/>
                <a:ea typeface="+mn-ea"/>
                <a:cs typeface="+mn-cs"/>
              </a:rPr>
              <a:t> </a:t>
            </a:r>
            <a:r>
              <a:rPr kumimoji="0" lang="es-ES" sz="2667" b="1" i="0" u="none" strike="noStrike" kern="1200" cap="none" spc="0" normalizeH="0" baseline="0" noProof="0" dirty="0" err="1">
                <a:ln>
                  <a:noFill/>
                </a:ln>
                <a:solidFill>
                  <a:srgbClr val="0034A1"/>
                </a:solidFill>
                <a:effectLst/>
                <a:uLnTx/>
                <a:uFillTx/>
                <a:latin typeface="Arial" panose="020B0604020202020204"/>
                <a:ea typeface="+mn-ea"/>
                <a:cs typeface="+mn-cs"/>
              </a:rPr>
              <a:t>Cell</a:t>
            </a:r>
            <a:r>
              <a:rPr kumimoji="0" lang="es-ES" sz="2667" b="1" i="0" u="none" strike="noStrike" kern="1200" cap="none" spc="0" normalizeH="0" baseline="0" noProof="0" dirty="0">
                <a:ln>
                  <a:noFill/>
                </a:ln>
                <a:solidFill>
                  <a:srgbClr val="0034A1"/>
                </a:solidFill>
                <a:effectLst/>
                <a:uLnTx/>
                <a:uFillTx/>
                <a:latin typeface="Arial" panose="020B0604020202020204"/>
                <a:ea typeface="+mn-ea"/>
                <a:cs typeface="+mn-cs"/>
              </a:rPr>
              <a:t> Carcinoma T1N3M0</a:t>
            </a:r>
          </a:p>
        </p:txBody>
      </p:sp>
      <p:sp>
        <p:nvSpPr>
          <p:cNvPr id="2" name="TextBox 1">
            <a:extLst>
              <a:ext uri="{FF2B5EF4-FFF2-40B4-BE49-F238E27FC236}">
                <a16:creationId xmlns:a16="http://schemas.microsoft.com/office/drawing/2014/main" id="{9E7CB5D7-DBAC-64C7-F0D0-B67D0BD32BB6}"/>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311601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p:cNvSpPr txBox="1"/>
          <p:nvPr/>
        </p:nvSpPr>
        <p:spPr>
          <a:xfrm>
            <a:off x="407368" y="296563"/>
            <a:ext cx="11665296" cy="14056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Dr</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Paz-Ares: </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Clinical</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Case </a:t>
            </a:r>
            <a:r>
              <a:rPr kumimoji="0" lang="mr-IN" sz="4267" b="1" i="0" u="none" strike="noStrike" kern="1200" cap="none" spc="0" normalizeH="0" baseline="0" noProof="0" dirty="0">
                <a:ln>
                  <a:noFill/>
                </a:ln>
                <a:solidFill>
                  <a:srgbClr val="0034A1"/>
                </a:solidFill>
                <a:effectLst/>
                <a:uLnTx/>
                <a:uFillTx/>
                <a:latin typeface="Arial" panose="020B0604020202020204"/>
                <a:ea typeface="+mn-ea"/>
                <a:cs typeface="Mangal" panose="02040503050203030202" pitchFamily="18" charset="0"/>
              </a:rPr>
              <a:t>–</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Non-SCC NSCLC T1N3</a:t>
            </a:r>
          </a:p>
        </p:txBody>
      </p:sp>
      <p:sp>
        <p:nvSpPr>
          <p:cNvPr id="5" name="CuadroTexto 4"/>
          <p:cNvSpPr txBox="1"/>
          <p:nvPr/>
        </p:nvSpPr>
        <p:spPr>
          <a:xfrm>
            <a:off x="1487488" y="1628800"/>
            <a:ext cx="9773872" cy="4607095"/>
          </a:xfrm>
          <a:prstGeom prst="rect">
            <a:avLst/>
          </a:prstGeom>
          <a:noFill/>
        </p:spPr>
        <p:txBody>
          <a:bodyPr wrap="square" rtlCol="0">
            <a:spAutoFit/>
          </a:bodyPr>
          <a:lstStyle/>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42 yo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male</a:t>
            </a: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Heavy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smoker</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mr-IN" sz="2667" b="0" i="0" u="none" strike="noStrike" kern="1200" cap="none" spc="0" normalizeH="0" baseline="0" noProof="0" dirty="0">
                <a:ln>
                  <a:noFill/>
                </a:ln>
                <a:solidFill>
                  <a:prstClr val="black"/>
                </a:solidFill>
                <a:effectLst/>
                <a:uLnTx/>
                <a:uFillTx/>
                <a:latin typeface="Arial" panose="020B0604020202020204"/>
                <a:ea typeface="+mn-ea"/>
                <a:cs typeface="Mangal" panose="02040503050203030202" pitchFamily="18" charset="0"/>
              </a:rPr>
              <a: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63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py</a:t>
            </a: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PMH</a:t>
            </a: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Pneumothorax</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right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lung</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(1993 -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drainage</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bilateral (2013 </a:t>
            </a:r>
            <a:r>
              <a:rPr kumimoji="0" lang="mr-IN" sz="2667" b="0" i="0" u="none" strike="noStrike" kern="1200" cap="none" spc="0" normalizeH="0" baseline="0" noProof="0" dirty="0">
                <a:ln>
                  <a:noFill/>
                </a:ln>
                <a:solidFill>
                  <a:prstClr val="black"/>
                </a:solidFill>
                <a:effectLst/>
                <a:uLnTx/>
                <a:uFillTx/>
                <a:latin typeface="Arial" panose="020B0604020202020204"/>
                <a:ea typeface="+mn-ea"/>
                <a:cs typeface="Mangal" panose="02040503050203030202" pitchFamily="18" charset="0"/>
              </a:rPr>
              <a: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resection</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 </a:t>
            </a: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Migraine</a:t>
            </a: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Current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Problem</a:t>
            </a: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March 2015: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Right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supraclavicular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lymph</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node</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Diagnosed</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of RUL </a:t>
            </a:r>
            <a:r>
              <a:rPr kumimoji="0" lang="es-ES" sz="2667" b="1" i="0" u="none" strike="noStrike" kern="1200" cap="none" spc="0" normalizeH="0" baseline="0" noProof="0" dirty="0" err="1">
                <a:ln>
                  <a:noFill/>
                </a:ln>
                <a:solidFill>
                  <a:srgbClr val="0034A1"/>
                </a:solidFill>
                <a:effectLst/>
                <a:uLnTx/>
                <a:uFillTx/>
                <a:latin typeface="Arial" panose="020B0604020202020204"/>
                <a:ea typeface="+mn-ea"/>
                <a:cs typeface="+mn-cs"/>
              </a:rPr>
              <a:t>Squamous</a:t>
            </a:r>
            <a:r>
              <a:rPr kumimoji="0" lang="es-ES" sz="2667" b="1" i="0" u="none" strike="noStrike" kern="1200" cap="none" spc="0" normalizeH="0" baseline="0" noProof="0" dirty="0">
                <a:ln>
                  <a:noFill/>
                </a:ln>
                <a:solidFill>
                  <a:srgbClr val="0034A1"/>
                </a:solidFill>
                <a:effectLst/>
                <a:uLnTx/>
                <a:uFillTx/>
                <a:latin typeface="Arial" panose="020B0604020202020204"/>
                <a:ea typeface="+mn-ea"/>
                <a:cs typeface="+mn-cs"/>
              </a:rPr>
              <a:t> </a:t>
            </a:r>
            <a:r>
              <a:rPr kumimoji="0" lang="es-ES" sz="2667" b="1" i="0" u="none" strike="noStrike" kern="1200" cap="none" spc="0" normalizeH="0" baseline="0" noProof="0" dirty="0" err="1">
                <a:ln>
                  <a:noFill/>
                </a:ln>
                <a:solidFill>
                  <a:srgbClr val="0034A1"/>
                </a:solidFill>
                <a:effectLst/>
                <a:uLnTx/>
                <a:uFillTx/>
                <a:latin typeface="Arial" panose="020B0604020202020204"/>
                <a:ea typeface="+mn-ea"/>
                <a:cs typeface="+mn-cs"/>
              </a:rPr>
              <a:t>Cell</a:t>
            </a:r>
            <a:r>
              <a:rPr kumimoji="0" lang="es-ES" sz="2667" b="1" i="0" u="none" strike="noStrike" kern="1200" cap="none" spc="0" normalizeH="0" baseline="0" noProof="0" dirty="0">
                <a:ln>
                  <a:noFill/>
                </a:ln>
                <a:solidFill>
                  <a:srgbClr val="0034A1"/>
                </a:solidFill>
                <a:effectLst/>
                <a:uLnTx/>
                <a:uFillTx/>
                <a:latin typeface="Arial" panose="020B0604020202020204"/>
                <a:ea typeface="+mn-ea"/>
                <a:cs typeface="+mn-cs"/>
              </a:rPr>
              <a:t> Carcinoma T1N3M0</a:t>
            </a: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1" i="0" u="none" strike="noStrike" kern="1200" cap="none" spc="0" normalizeH="0" baseline="0" noProof="0" dirty="0">
                <a:ln>
                  <a:noFill/>
                </a:ln>
                <a:solidFill>
                  <a:srgbClr val="0034A1"/>
                </a:solidFill>
                <a:effectLst/>
                <a:uLnTx/>
                <a:uFillTx/>
                <a:latin typeface="Arial" panose="020B0604020202020204"/>
                <a:ea typeface="+mn-ea"/>
                <a:cs typeface="+mn-cs"/>
              </a:rPr>
              <a:t>PD-L1 ??</a:t>
            </a:r>
          </a:p>
        </p:txBody>
      </p:sp>
      <p:sp>
        <p:nvSpPr>
          <p:cNvPr id="2" name="TextBox 1">
            <a:extLst>
              <a:ext uri="{FF2B5EF4-FFF2-40B4-BE49-F238E27FC236}">
                <a16:creationId xmlns:a16="http://schemas.microsoft.com/office/drawing/2014/main" id="{68F6C2A1-E31E-5929-D262-1B47950099D5}"/>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838438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p:cNvSpPr txBox="1"/>
          <p:nvPr/>
        </p:nvSpPr>
        <p:spPr>
          <a:xfrm>
            <a:off x="479376" y="296563"/>
            <a:ext cx="11140131" cy="14056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Dr</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Paz-Ares: </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Clinical</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Case </a:t>
            </a:r>
            <a:r>
              <a:rPr kumimoji="0" lang="mr-IN" sz="4267" b="1" i="0" u="none" strike="noStrike" kern="1200" cap="none" spc="0" normalizeH="0" baseline="0" noProof="0" dirty="0">
                <a:ln>
                  <a:noFill/>
                </a:ln>
                <a:solidFill>
                  <a:srgbClr val="0034A1"/>
                </a:solidFill>
                <a:effectLst/>
                <a:uLnTx/>
                <a:uFillTx/>
                <a:latin typeface="Arial" panose="020B0604020202020204"/>
                <a:ea typeface="+mn-ea"/>
                <a:cs typeface="Mangal" panose="02040503050203030202" pitchFamily="18" charset="0"/>
              </a:rPr>
              <a:t>–</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Non-SCC NSCLC T1N3</a:t>
            </a:r>
          </a:p>
        </p:txBody>
      </p:sp>
      <p:sp>
        <p:nvSpPr>
          <p:cNvPr id="5" name="CuadroTexto 4"/>
          <p:cNvSpPr txBox="1"/>
          <p:nvPr/>
        </p:nvSpPr>
        <p:spPr>
          <a:xfrm>
            <a:off x="1487488" y="1628800"/>
            <a:ext cx="9773872" cy="4607095"/>
          </a:xfrm>
          <a:prstGeom prst="rect">
            <a:avLst/>
          </a:prstGeom>
          <a:noFill/>
        </p:spPr>
        <p:txBody>
          <a:bodyPr wrap="square" rtlCol="0">
            <a:spAutoFit/>
          </a:bodyPr>
          <a:lstStyle/>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42 yo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male</a:t>
            </a: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Heavy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smoker</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mr-IN" sz="2667" b="0" i="0" u="none" strike="noStrike" kern="1200" cap="none" spc="0" normalizeH="0" baseline="0" noProof="0" dirty="0">
                <a:ln>
                  <a:noFill/>
                </a:ln>
                <a:solidFill>
                  <a:prstClr val="black"/>
                </a:solidFill>
                <a:effectLst/>
                <a:uLnTx/>
                <a:uFillTx/>
                <a:latin typeface="Arial" panose="020B0604020202020204"/>
                <a:ea typeface="+mn-ea"/>
                <a:cs typeface="Mangal" panose="02040503050203030202" pitchFamily="18" charset="0"/>
              </a:rPr>
              <a: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63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py</a:t>
            </a: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PMH</a:t>
            </a: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Pneumothorax</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right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lung</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(1993 -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drainage</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bilateral (2013 </a:t>
            </a:r>
            <a:r>
              <a:rPr kumimoji="0" lang="mr-IN" sz="2667" b="0" i="0" u="none" strike="noStrike" kern="1200" cap="none" spc="0" normalizeH="0" baseline="0" noProof="0" dirty="0">
                <a:ln>
                  <a:noFill/>
                </a:ln>
                <a:solidFill>
                  <a:prstClr val="black"/>
                </a:solidFill>
                <a:effectLst/>
                <a:uLnTx/>
                <a:uFillTx/>
                <a:latin typeface="Arial" panose="020B0604020202020204"/>
                <a:ea typeface="+mn-ea"/>
                <a:cs typeface="Mangal" panose="02040503050203030202" pitchFamily="18" charset="0"/>
              </a:rPr>
              <a: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resection</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 </a:t>
            </a: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Migraine</a:t>
            </a: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457189" marR="0" lvl="0" indent="-457189" algn="l" defTabSz="914377" rtl="0" eaLnBrk="1" fontAlgn="auto" latinLnBrk="0" hangingPunct="1">
              <a:lnSpc>
                <a:spcPct val="100000"/>
              </a:lnSpc>
              <a:spcBef>
                <a:spcPts val="0"/>
              </a:spcBef>
              <a:spcAft>
                <a:spcPts val="0"/>
              </a:spcAft>
              <a:buClrTx/>
              <a:buSzTx/>
              <a:buFont typeface="Arial" charset="0"/>
              <a:buChar char="•"/>
              <a:tabLst/>
              <a:defRPr/>
            </a:pP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Current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Problem</a:t>
            </a:r>
            <a:endPar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March 2015: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Right</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supraclavicular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lymph</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node</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0" i="0" u="none" strike="noStrike" kern="1200" cap="none" spc="0" normalizeH="0" baseline="0" noProof="0" dirty="0" err="1">
                <a:ln>
                  <a:noFill/>
                </a:ln>
                <a:solidFill>
                  <a:prstClr val="black"/>
                </a:solidFill>
                <a:effectLst/>
                <a:uLnTx/>
                <a:uFillTx/>
                <a:latin typeface="Arial" panose="020B0604020202020204"/>
                <a:ea typeface="+mn-ea"/>
                <a:cs typeface="+mn-cs"/>
              </a:rPr>
              <a:t>Diagnosed</a:t>
            </a:r>
            <a:r>
              <a:rPr kumimoji="0" lang="es-ES" sz="2667" b="0" i="0" u="none" strike="noStrike" kern="1200" cap="none" spc="0" normalizeH="0" baseline="0" noProof="0" dirty="0">
                <a:ln>
                  <a:noFill/>
                </a:ln>
                <a:solidFill>
                  <a:prstClr val="black"/>
                </a:solidFill>
                <a:effectLst/>
                <a:uLnTx/>
                <a:uFillTx/>
                <a:latin typeface="Arial" panose="020B0604020202020204"/>
                <a:ea typeface="+mn-ea"/>
                <a:cs typeface="+mn-cs"/>
              </a:rPr>
              <a:t> of RUL </a:t>
            </a:r>
            <a:r>
              <a:rPr kumimoji="0" lang="es-ES" sz="2667" b="1" i="0" u="none" strike="noStrike" kern="1200" cap="none" spc="0" normalizeH="0" baseline="0" noProof="0" dirty="0" err="1">
                <a:ln>
                  <a:noFill/>
                </a:ln>
                <a:solidFill>
                  <a:srgbClr val="0034A1"/>
                </a:solidFill>
                <a:effectLst/>
                <a:uLnTx/>
                <a:uFillTx/>
                <a:latin typeface="Arial" panose="020B0604020202020204"/>
                <a:ea typeface="+mn-ea"/>
                <a:cs typeface="+mn-cs"/>
              </a:rPr>
              <a:t>Squamous</a:t>
            </a:r>
            <a:r>
              <a:rPr kumimoji="0" lang="es-ES" sz="2667" b="1" i="0" u="none" strike="noStrike" kern="1200" cap="none" spc="0" normalizeH="0" baseline="0" noProof="0" dirty="0">
                <a:ln>
                  <a:noFill/>
                </a:ln>
                <a:solidFill>
                  <a:srgbClr val="0034A1"/>
                </a:solidFill>
                <a:effectLst/>
                <a:uLnTx/>
                <a:uFillTx/>
                <a:latin typeface="Arial" panose="020B0604020202020204"/>
                <a:ea typeface="+mn-ea"/>
                <a:cs typeface="+mn-cs"/>
              </a:rPr>
              <a:t> </a:t>
            </a:r>
            <a:r>
              <a:rPr kumimoji="0" lang="es-ES" sz="2667" b="1" i="0" u="none" strike="noStrike" kern="1200" cap="none" spc="0" normalizeH="0" baseline="0" noProof="0" dirty="0" err="1">
                <a:ln>
                  <a:noFill/>
                </a:ln>
                <a:solidFill>
                  <a:srgbClr val="0034A1"/>
                </a:solidFill>
                <a:effectLst/>
                <a:uLnTx/>
                <a:uFillTx/>
                <a:latin typeface="Arial" panose="020B0604020202020204"/>
                <a:ea typeface="+mn-ea"/>
                <a:cs typeface="+mn-cs"/>
              </a:rPr>
              <a:t>Cell</a:t>
            </a:r>
            <a:r>
              <a:rPr kumimoji="0" lang="es-ES" sz="2667" b="1" i="0" u="none" strike="noStrike" kern="1200" cap="none" spc="0" normalizeH="0" baseline="0" noProof="0" dirty="0">
                <a:ln>
                  <a:noFill/>
                </a:ln>
                <a:solidFill>
                  <a:srgbClr val="0034A1"/>
                </a:solidFill>
                <a:effectLst/>
                <a:uLnTx/>
                <a:uFillTx/>
                <a:latin typeface="Arial" panose="020B0604020202020204"/>
                <a:ea typeface="+mn-ea"/>
                <a:cs typeface="+mn-cs"/>
              </a:rPr>
              <a:t> Carcinoma T1N3M0</a:t>
            </a:r>
          </a:p>
          <a:p>
            <a:pPr marL="914377" marR="0" lvl="1" indent="-457189" algn="l" defTabSz="914377" rtl="0" eaLnBrk="1" fontAlgn="auto" latinLnBrk="0" hangingPunct="1">
              <a:lnSpc>
                <a:spcPct val="100000"/>
              </a:lnSpc>
              <a:spcBef>
                <a:spcPts val="0"/>
              </a:spcBef>
              <a:spcAft>
                <a:spcPts val="0"/>
              </a:spcAft>
              <a:buClrTx/>
              <a:buSzTx/>
              <a:buFont typeface="Wingdings" charset="2"/>
              <a:buChar char="Ø"/>
              <a:tabLst/>
              <a:defRPr/>
            </a:pPr>
            <a:r>
              <a:rPr kumimoji="0" lang="es-ES" sz="2667" b="1" i="0" u="none" strike="noStrike" kern="1200" cap="none" spc="0" normalizeH="0" baseline="0" noProof="0" dirty="0">
                <a:ln>
                  <a:noFill/>
                </a:ln>
                <a:solidFill>
                  <a:srgbClr val="0034A1"/>
                </a:solidFill>
                <a:effectLst/>
                <a:uLnTx/>
                <a:uFillTx/>
                <a:latin typeface="Arial" panose="020B0604020202020204"/>
                <a:ea typeface="+mn-ea"/>
                <a:cs typeface="+mn-cs"/>
              </a:rPr>
              <a:t>PD-L1 + (5% of </a:t>
            </a:r>
            <a:r>
              <a:rPr kumimoji="0" lang="es-ES" sz="2667" b="1" i="0" u="none" strike="noStrike" kern="1200" cap="none" spc="0" normalizeH="0" baseline="0" noProof="0" dirty="0" err="1">
                <a:ln>
                  <a:noFill/>
                </a:ln>
                <a:solidFill>
                  <a:srgbClr val="0034A1"/>
                </a:solidFill>
                <a:effectLst/>
                <a:uLnTx/>
                <a:uFillTx/>
                <a:latin typeface="Arial" panose="020B0604020202020204"/>
                <a:ea typeface="+mn-ea"/>
                <a:cs typeface="+mn-cs"/>
              </a:rPr>
              <a:t>cells</a:t>
            </a:r>
            <a:r>
              <a:rPr kumimoji="0" lang="es-ES" sz="2667" b="1" i="0" u="none" strike="noStrike" kern="1200" cap="none" spc="0" normalizeH="0" baseline="0" noProof="0" dirty="0">
                <a:ln>
                  <a:noFill/>
                </a:ln>
                <a:solidFill>
                  <a:srgbClr val="0034A1"/>
                </a:solidFill>
                <a:effectLst/>
                <a:uLnTx/>
                <a:uFillTx/>
                <a:latin typeface="Arial" panose="020B0604020202020204"/>
                <a:ea typeface="+mn-ea"/>
                <a:cs typeface="+mn-cs"/>
              </a:rPr>
              <a:t>) </a:t>
            </a:r>
          </a:p>
        </p:txBody>
      </p:sp>
      <p:sp>
        <p:nvSpPr>
          <p:cNvPr id="2" name="TextBox 1">
            <a:extLst>
              <a:ext uri="{FF2B5EF4-FFF2-40B4-BE49-F238E27FC236}">
                <a16:creationId xmlns:a16="http://schemas.microsoft.com/office/drawing/2014/main" id="{DA6A7D2F-A3C5-C3B5-0E98-97299090196D}"/>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574079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64757" y="2678499"/>
            <a:ext cx="3449595" cy="3449595"/>
          </a:xfrm>
          <a:prstGeom prst="rect">
            <a:avLst/>
          </a:prstGeom>
        </p:spPr>
      </p:pic>
      <p:pic>
        <p:nvPicPr>
          <p:cNvPr id="5" name="Imagen 4"/>
          <p:cNvPicPr>
            <a:picLocks noChangeAspect="1"/>
          </p:cNvPicPr>
          <p:nvPr/>
        </p:nvPicPr>
        <p:blipFill>
          <a:blip r:embed="rId3"/>
          <a:stretch>
            <a:fillRect/>
          </a:stretch>
        </p:blipFill>
        <p:spPr>
          <a:xfrm>
            <a:off x="3690552" y="2678499"/>
            <a:ext cx="3449595" cy="3449595"/>
          </a:xfrm>
          <a:prstGeom prst="rect">
            <a:avLst/>
          </a:prstGeom>
        </p:spPr>
      </p:pic>
      <p:pic>
        <p:nvPicPr>
          <p:cNvPr id="6" name="Imagen 5"/>
          <p:cNvPicPr>
            <a:picLocks noChangeAspect="1"/>
          </p:cNvPicPr>
          <p:nvPr/>
        </p:nvPicPr>
        <p:blipFill>
          <a:blip r:embed="rId4"/>
          <a:stretch>
            <a:fillRect/>
          </a:stretch>
        </p:blipFill>
        <p:spPr>
          <a:xfrm>
            <a:off x="7293997" y="1213738"/>
            <a:ext cx="4898004" cy="4898004"/>
          </a:xfrm>
          <a:prstGeom prst="rect">
            <a:avLst/>
          </a:prstGeom>
        </p:spPr>
      </p:pic>
      <p:sp>
        <p:nvSpPr>
          <p:cNvPr id="7" name="CuadroTexto 6"/>
          <p:cNvSpPr txBox="1"/>
          <p:nvPr/>
        </p:nvSpPr>
        <p:spPr>
          <a:xfrm>
            <a:off x="445274" y="71419"/>
            <a:ext cx="7474225" cy="14056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Baseline</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PET/TC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March</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2015</a:t>
            </a:r>
          </a:p>
        </p:txBody>
      </p:sp>
      <p:sp>
        <p:nvSpPr>
          <p:cNvPr id="2" name="TextBox 1">
            <a:extLst>
              <a:ext uri="{FF2B5EF4-FFF2-40B4-BE49-F238E27FC236}">
                <a16:creationId xmlns:a16="http://schemas.microsoft.com/office/drawing/2014/main" id="{63814AC7-2163-2832-7ED6-B4C5C672D9DD}"/>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1520186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uadroTexto 7"/>
          <p:cNvSpPr txBox="1"/>
          <p:nvPr/>
        </p:nvSpPr>
        <p:spPr>
          <a:xfrm>
            <a:off x="445274" y="71419"/>
            <a:ext cx="7474225" cy="206229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Chemo</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xRT</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Treatment</a:t>
            </a:r>
            <a:endPar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Cb-Pem</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x3/</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xRT</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(60Gy)</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98CB54C1-1F63-9F21-5E23-31905D11DC0C}"/>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1480925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5331" y="2589603"/>
            <a:ext cx="3412685" cy="3412685"/>
          </a:xfrm>
          <a:prstGeom prst="rect">
            <a:avLst/>
          </a:prstGeom>
        </p:spPr>
      </p:pic>
      <p:pic>
        <p:nvPicPr>
          <p:cNvPr id="5" name="Imagen 4"/>
          <p:cNvPicPr>
            <a:picLocks noChangeAspect="1"/>
          </p:cNvPicPr>
          <p:nvPr/>
        </p:nvPicPr>
        <p:blipFill>
          <a:blip r:embed="rId3"/>
          <a:stretch>
            <a:fillRect/>
          </a:stretch>
        </p:blipFill>
        <p:spPr>
          <a:xfrm>
            <a:off x="3625799" y="2589603"/>
            <a:ext cx="3412685" cy="3412685"/>
          </a:xfrm>
          <a:prstGeom prst="rect">
            <a:avLst/>
          </a:prstGeom>
        </p:spPr>
      </p:pic>
      <p:pic>
        <p:nvPicPr>
          <p:cNvPr id="6" name="Imagen 5"/>
          <p:cNvPicPr>
            <a:picLocks noChangeAspect="1"/>
          </p:cNvPicPr>
          <p:nvPr/>
        </p:nvPicPr>
        <p:blipFill>
          <a:blip r:embed="rId4"/>
          <a:stretch>
            <a:fillRect/>
          </a:stretch>
        </p:blipFill>
        <p:spPr>
          <a:xfrm>
            <a:off x="7347006" y="1298120"/>
            <a:ext cx="4709069" cy="4709069"/>
          </a:xfrm>
          <a:prstGeom prst="rect">
            <a:avLst/>
          </a:prstGeom>
        </p:spPr>
      </p:pic>
      <p:sp>
        <p:nvSpPr>
          <p:cNvPr id="8" name="CuadroTexto 7"/>
          <p:cNvSpPr txBox="1"/>
          <p:nvPr/>
        </p:nvSpPr>
        <p:spPr>
          <a:xfrm>
            <a:off x="445274" y="71419"/>
            <a:ext cx="7474225" cy="206229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Chemo</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xRT</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Treatment</a:t>
            </a:r>
            <a:endPar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Cb-Pem</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x3/</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xRT</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(60Gy)</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endParaRPr>
          </a:p>
        </p:txBody>
      </p:sp>
      <p:cxnSp>
        <p:nvCxnSpPr>
          <p:cNvPr id="3" name="Conector recto de flecha 2"/>
          <p:cNvCxnSpPr/>
          <p:nvPr/>
        </p:nvCxnSpPr>
        <p:spPr>
          <a:xfrm>
            <a:off x="3901441" y="1494846"/>
            <a:ext cx="3137044" cy="4452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3901440" y="1494846"/>
            <a:ext cx="0" cy="1017767"/>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H="1">
            <a:off x="1256306" y="1478943"/>
            <a:ext cx="2639833" cy="92235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3D67DA1-9ECB-B757-0CB5-3433DF0433CF}"/>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1319029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p:cNvSpPr txBox="1"/>
          <p:nvPr/>
        </p:nvSpPr>
        <p:spPr>
          <a:xfrm>
            <a:off x="678511" y="278439"/>
            <a:ext cx="6604884" cy="18160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34A1"/>
                </a:solidFill>
                <a:effectLst/>
                <a:uLnTx/>
                <a:uFillTx/>
                <a:latin typeface="Arial" panose="020B0604020202020204"/>
                <a:ea typeface="+mn-ea"/>
                <a:cs typeface="+mn-cs"/>
              </a:rPr>
              <a:t>EC PACIFIC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C1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Durvalumab</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30/06/15</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C5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Durvalumab</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24/08/15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26/8/15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Admission</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due</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to GI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bleeding</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a:t>
            </a:r>
          </a:p>
        </p:txBody>
      </p:sp>
      <p:sp>
        <p:nvSpPr>
          <p:cNvPr id="2" name="TextBox 1">
            <a:extLst>
              <a:ext uri="{FF2B5EF4-FFF2-40B4-BE49-F238E27FC236}">
                <a16:creationId xmlns:a16="http://schemas.microsoft.com/office/drawing/2014/main" id="{7F0CD6BF-F042-FCFD-A10C-F4BC551ED0FF}"/>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580434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p:cNvSpPr txBox="1"/>
          <p:nvPr/>
        </p:nvSpPr>
        <p:spPr>
          <a:xfrm>
            <a:off x="678511" y="278439"/>
            <a:ext cx="6604884" cy="18160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34A1"/>
                </a:solidFill>
                <a:effectLst/>
                <a:uLnTx/>
                <a:uFillTx/>
                <a:latin typeface="Arial" panose="020B0604020202020204"/>
                <a:ea typeface="+mn-ea"/>
                <a:cs typeface="+mn-cs"/>
              </a:rPr>
              <a:t>EC PACIFIC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C1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Durvalumab</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30/06/15</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C5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Durvalumab</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24/08/15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26/8/15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Admission</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due</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to GI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bleeding</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a:t>
            </a:r>
          </a:p>
        </p:txBody>
      </p:sp>
      <p:pic>
        <p:nvPicPr>
          <p:cNvPr id="3" name="Imagen 2"/>
          <p:cNvPicPr>
            <a:picLocks noChangeAspect="1"/>
          </p:cNvPicPr>
          <p:nvPr/>
        </p:nvPicPr>
        <p:blipFill>
          <a:blip r:embed="rId2"/>
          <a:stretch>
            <a:fillRect/>
          </a:stretch>
        </p:blipFill>
        <p:spPr>
          <a:xfrm>
            <a:off x="1675072" y="2375387"/>
            <a:ext cx="3572789" cy="3583551"/>
          </a:xfrm>
          <a:prstGeom prst="rect">
            <a:avLst/>
          </a:prstGeom>
        </p:spPr>
      </p:pic>
      <p:pic>
        <p:nvPicPr>
          <p:cNvPr id="5" name="Imagen 4"/>
          <p:cNvPicPr>
            <a:picLocks noChangeAspect="1"/>
          </p:cNvPicPr>
          <p:nvPr/>
        </p:nvPicPr>
        <p:blipFill>
          <a:blip r:embed="rId3"/>
          <a:stretch>
            <a:fillRect/>
          </a:stretch>
        </p:blipFill>
        <p:spPr>
          <a:xfrm>
            <a:off x="7497635" y="1399430"/>
            <a:ext cx="4559509" cy="4559509"/>
          </a:xfrm>
          <a:prstGeom prst="rect">
            <a:avLst/>
          </a:prstGeom>
        </p:spPr>
      </p:pic>
      <p:sp>
        <p:nvSpPr>
          <p:cNvPr id="2" name="TextBox 1">
            <a:extLst>
              <a:ext uri="{FF2B5EF4-FFF2-40B4-BE49-F238E27FC236}">
                <a16:creationId xmlns:a16="http://schemas.microsoft.com/office/drawing/2014/main" id="{CB513C0B-E3D9-9DF5-9AD4-4EA489066374}"/>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753109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650" y="1042987"/>
            <a:ext cx="6838951" cy="5129213"/>
          </a:xfrm>
          <a:prstGeom prst="rect">
            <a:avLst/>
          </a:prstGeom>
        </p:spPr>
      </p:pic>
      <p:sp>
        <p:nvSpPr>
          <p:cNvPr id="5" name="CuadroTexto 4"/>
          <p:cNvSpPr txBox="1"/>
          <p:nvPr/>
        </p:nvSpPr>
        <p:spPr>
          <a:xfrm>
            <a:off x="847726" y="265463"/>
            <a:ext cx="450532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34A1"/>
                </a:solidFill>
                <a:effectLst/>
                <a:uLnTx/>
                <a:uFillTx/>
                <a:latin typeface="Arial" panose="020B0604020202020204"/>
                <a:ea typeface="+mn-ea"/>
                <a:cs typeface="+mn-cs"/>
              </a:rPr>
              <a:t>Grade III </a:t>
            </a:r>
            <a:r>
              <a:rPr kumimoji="0" lang="es-ES" sz="3200" b="1" i="0" u="none" strike="noStrike" kern="1200" cap="none" spc="0" normalizeH="0" baseline="0" noProof="0" dirty="0" err="1">
                <a:ln>
                  <a:noFill/>
                </a:ln>
                <a:solidFill>
                  <a:srgbClr val="0034A1"/>
                </a:solidFill>
                <a:effectLst/>
                <a:uLnTx/>
                <a:uFillTx/>
                <a:latin typeface="Arial" panose="020B0604020202020204"/>
                <a:ea typeface="+mn-ea"/>
                <a:cs typeface="+mn-cs"/>
              </a:rPr>
              <a:t>Jejunitis</a:t>
            </a:r>
            <a:endParaRPr kumimoji="0" lang="es-ES" sz="3200" b="1" i="0" u="none" strike="noStrike" kern="1200" cap="none" spc="0" normalizeH="0" baseline="0" noProof="0" dirty="0">
              <a:ln>
                <a:noFill/>
              </a:ln>
              <a:solidFill>
                <a:srgbClr val="0034A1"/>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2CB67866-1EA3-1CB5-6E9A-98392BD64082}"/>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1430793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adroTexto 3"/>
          <p:cNvSpPr txBox="1"/>
          <p:nvPr/>
        </p:nvSpPr>
        <p:spPr>
          <a:xfrm>
            <a:off x="571004" y="-11428"/>
            <a:ext cx="6235312" cy="107721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0034A1"/>
                </a:solidFill>
                <a:effectLst/>
                <a:uLnTx/>
                <a:uFillTx/>
                <a:latin typeface="Arial" panose="020B0604020202020204"/>
                <a:ea typeface="+mn-ea"/>
                <a:cs typeface="+mn-cs"/>
              </a:rPr>
              <a:t>After</a:t>
            </a:r>
            <a:r>
              <a:rPr kumimoji="0" lang="es-ES" sz="3200" b="1" i="0" u="none" strike="noStrike" kern="1200" cap="none" spc="0" normalizeH="0" baseline="0" noProof="0" dirty="0">
                <a:ln>
                  <a:noFill/>
                </a:ln>
                <a:solidFill>
                  <a:srgbClr val="0034A1"/>
                </a:solidFill>
                <a:effectLst/>
                <a:uLnTx/>
                <a:uFillTx/>
                <a:latin typeface="Arial" panose="020B0604020202020204"/>
                <a:ea typeface="+mn-ea"/>
                <a:cs typeface="+mn-cs"/>
              </a:rPr>
              <a:t> </a:t>
            </a:r>
            <a:r>
              <a:rPr kumimoji="0" lang="es-ES" sz="3200" b="1" i="0" u="none" strike="noStrike" kern="1200" cap="none" spc="0" normalizeH="0" baseline="0" noProof="0" dirty="0" err="1">
                <a:ln>
                  <a:noFill/>
                </a:ln>
                <a:solidFill>
                  <a:srgbClr val="0034A1"/>
                </a:solidFill>
                <a:effectLst/>
                <a:uLnTx/>
                <a:uFillTx/>
                <a:latin typeface="Arial" panose="020B0604020202020204"/>
                <a:ea typeface="+mn-ea"/>
                <a:cs typeface="+mn-cs"/>
              </a:rPr>
              <a:t>Prednisolone</a:t>
            </a:r>
            <a:r>
              <a:rPr kumimoji="0" lang="es-ES" sz="3200" b="1" i="0" u="none" strike="noStrike" kern="1200" cap="none" spc="0" normalizeH="0" baseline="0" noProof="0" dirty="0">
                <a:ln>
                  <a:noFill/>
                </a:ln>
                <a:solidFill>
                  <a:srgbClr val="0034A1"/>
                </a:solidFill>
                <a:effectLst/>
                <a:uLnTx/>
                <a:uFillTx/>
                <a:latin typeface="Arial" panose="020B0604020202020204"/>
                <a:ea typeface="+mn-ea"/>
                <a:cs typeface="+mn-cs"/>
              </a:rPr>
              <a:t> 1mg/kg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0034A1"/>
                </a:solidFill>
                <a:effectLst/>
                <a:uLnTx/>
                <a:uFillTx/>
                <a:latin typeface="Arial" panose="020B0604020202020204"/>
                <a:ea typeface="+mn-ea"/>
                <a:cs typeface="+mn-cs"/>
              </a:rPr>
              <a:t>At </a:t>
            </a:r>
            <a:r>
              <a:rPr kumimoji="0" lang="es-ES" sz="3200" b="1" i="0" u="none" strike="noStrike" kern="1200" cap="none" spc="0" normalizeH="0" baseline="0" noProof="0" dirty="0" err="1">
                <a:ln>
                  <a:noFill/>
                </a:ln>
                <a:solidFill>
                  <a:srgbClr val="0034A1"/>
                </a:solidFill>
                <a:effectLst/>
                <a:uLnTx/>
                <a:uFillTx/>
                <a:latin typeface="Arial" panose="020B0604020202020204"/>
                <a:ea typeface="+mn-ea"/>
                <a:cs typeface="+mn-cs"/>
              </a:rPr>
              <a:t>discharge</a:t>
            </a:r>
            <a:r>
              <a:rPr kumimoji="0" lang="es-ES" sz="3200" b="1" i="0" u="none" strike="noStrike" kern="1200" cap="none" spc="0" normalizeH="0" baseline="0" noProof="0" dirty="0">
                <a:ln>
                  <a:noFill/>
                </a:ln>
                <a:solidFill>
                  <a:srgbClr val="0034A1"/>
                </a:solidFill>
                <a:effectLst/>
                <a:uLnTx/>
                <a:uFillTx/>
                <a:latin typeface="Arial" panose="020B0604020202020204"/>
                <a:ea typeface="+mn-ea"/>
                <a:cs typeface="+mn-cs"/>
              </a:rPr>
              <a:t> </a:t>
            </a:r>
            <a:r>
              <a:rPr kumimoji="0" lang="es-ES" sz="3200" b="1" i="0" u="none" strike="noStrike" kern="1200" cap="none" spc="0" normalizeH="0" baseline="0" noProof="0" dirty="0" err="1">
                <a:ln>
                  <a:noFill/>
                </a:ln>
                <a:solidFill>
                  <a:srgbClr val="0034A1"/>
                </a:solidFill>
                <a:effectLst/>
                <a:uLnTx/>
                <a:uFillTx/>
                <a:latin typeface="Arial" panose="020B0604020202020204"/>
                <a:ea typeface="+mn-ea"/>
                <a:cs typeface="+mn-cs"/>
              </a:rPr>
              <a:t>on</a:t>
            </a:r>
            <a:r>
              <a:rPr kumimoji="0" lang="es-ES" sz="3200" b="1" i="0" u="none" strike="noStrike" kern="1200" cap="none" spc="0" normalizeH="0" baseline="0" noProof="0" dirty="0">
                <a:ln>
                  <a:noFill/>
                </a:ln>
                <a:solidFill>
                  <a:srgbClr val="0034A1"/>
                </a:solidFill>
                <a:effectLst/>
                <a:uLnTx/>
                <a:uFillTx/>
                <a:latin typeface="Arial" panose="020B0604020202020204"/>
                <a:ea typeface="+mn-ea"/>
                <a:cs typeface="+mn-cs"/>
              </a:rPr>
              <a:t> 10/9/19</a:t>
            </a:r>
          </a:p>
        </p:txBody>
      </p:sp>
      <p:pic>
        <p:nvPicPr>
          <p:cNvPr id="5" name="Imagen 4"/>
          <p:cNvPicPr>
            <a:picLocks noChangeAspect="1"/>
          </p:cNvPicPr>
          <p:nvPr/>
        </p:nvPicPr>
        <p:blipFill>
          <a:blip r:embed="rId2"/>
          <a:stretch>
            <a:fillRect/>
          </a:stretch>
        </p:blipFill>
        <p:spPr>
          <a:xfrm>
            <a:off x="693553" y="1153380"/>
            <a:ext cx="4931319" cy="5197360"/>
          </a:xfrm>
          <a:prstGeom prst="rect">
            <a:avLst/>
          </a:prstGeom>
        </p:spPr>
      </p:pic>
      <p:pic>
        <p:nvPicPr>
          <p:cNvPr id="6" name="Imagen 5"/>
          <p:cNvPicPr>
            <a:picLocks noChangeAspect="1"/>
          </p:cNvPicPr>
          <p:nvPr/>
        </p:nvPicPr>
        <p:blipFill>
          <a:blip r:embed="rId3"/>
          <a:stretch>
            <a:fillRect/>
          </a:stretch>
        </p:blipFill>
        <p:spPr>
          <a:xfrm>
            <a:off x="6339428" y="1153378"/>
            <a:ext cx="5197361" cy="5197361"/>
          </a:xfrm>
          <a:prstGeom prst="rect">
            <a:avLst/>
          </a:prstGeom>
        </p:spPr>
      </p:pic>
      <p:sp>
        <p:nvSpPr>
          <p:cNvPr id="2" name="TextBox 1">
            <a:extLst>
              <a:ext uri="{FF2B5EF4-FFF2-40B4-BE49-F238E27FC236}">
                <a16:creationId xmlns:a16="http://schemas.microsoft.com/office/drawing/2014/main" id="{D3D2F9FA-0422-FB11-C0A8-6EE2AFC4DF47}"/>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1978816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Paz-Ares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CCC2426B-1EBA-C2C7-8F55-E16FEAF20525}"/>
              </a:ext>
            </a:extLst>
          </p:cNvPr>
          <p:cNvGraphicFramePr>
            <a:graphicFrameLocks/>
          </p:cNvGraphicFramePr>
          <p:nvPr/>
        </p:nvGraphicFramePr>
        <p:xfrm>
          <a:off x="1015205" y="1772817"/>
          <a:ext cx="10153128" cy="3816423"/>
        </p:xfrm>
        <a:graphic>
          <a:graphicData uri="http://schemas.openxmlformats.org/drawingml/2006/table">
            <a:tbl>
              <a:tblPr firstRow="1" bandRow="1">
                <a:tableStyleId>{F2DE63D5-997A-4646-A377-4702673A728D}</a:tableStyleId>
              </a:tblPr>
              <a:tblGrid>
                <a:gridCol w="3064571">
                  <a:extLst>
                    <a:ext uri="{9D8B030D-6E8A-4147-A177-3AD203B41FA5}">
                      <a16:colId xmlns:a16="http://schemas.microsoft.com/office/drawing/2014/main" val="20000"/>
                    </a:ext>
                  </a:extLst>
                </a:gridCol>
                <a:gridCol w="7088557">
                  <a:extLst>
                    <a:ext uri="{9D8B030D-6E8A-4147-A177-3AD203B41FA5}">
                      <a16:colId xmlns:a16="http://schemas.microsoft.com/office/drawing/2014/main" val="545933498"/>
                    </a:ext>
                  </a:extLst>
                </a:gridCol>
              </a:tblGrid>
              <a:tr h="2279618">
                <a:tc>
                  <a:txBody>
                    <a:bodyPr/>
                    <a:lstStyle/>
                    <a:p>
                      <a:r>
                        <a:rPr lang="en-US" sz="1800" b="1" kern="1200" dirty="0">
                          <a:solidFill>
                            <a:schemeClr val="tx1"/>
                          </a:solidFill>
                          <a:effectLst/>
                          <a:latin typeface="+mn-lt"/>
                          <a:ea typeface="+mn-ea"/>
                          <a:cs typeface="+mn-cs"/>
                        </a:rPr>
                        <a:t>Advisory 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AstraZeneca Pharmaceuticals LP, Bayer HealthCare Pharmaceuticals, Bristol Myers Squibb, Daiichi Sankyo Inc, GSK, Janssen Biotech Inc, Lilly, Merck, </a:t>
                      </a:r>
                      <a:r>
                        <a:rPr lang="en-US" sz="1800" b="0" kern="1200" dirty="0" err="1">
                          <a:solidFill>
                            <a:schemeClr val="tx1"/>
                          </a:solidFill>
                          <a:effectLst/>
                          <a:latin typeface="+mn-lt"/>
                          <a:ea typeface="+mn-ea"/>
                          <a:cs typeface="+mn-cs"/>
                        </a:rPr>
                        <a:t>Mirati</a:t>
                      </a:r>
                      <a:r>
                        <a:rPr lang="en-US" sz="1800" b="0" kern="1200" dirty="0">
                          <a:solidFill>
                            <a:schemeClr val="tx1"/>
                          </a:solidFill>
                          <a:effectLst/>
                          <a:latin typeface="+mn-lt"/>
                          <a:ea typeface="+mn-ea"/>
                          <a:cs typeface="+mn-cs"/>
                        </a:rPr>
                        <a:t> Therapeutics Inc, MSD, Novartis, Pfizer Inc, </a:t>
                      </a:r>
                      <a:r>
                        <a:rPr lang="en-US" sz="1800" b="0" kern="1200" dirty="0" err="1">
                          <a:solidFill>
                            <a:schemeClr val="tx1"/>
                          </a:solidFill>
                          <a:effectLst/>
                          <a:latin typeface="+mn-lt"/>
                          <a:ea typeface="+mn-ea"/>
                          <a:cs typeface="+mn-cs"/>
                        </a:rPr>
                        <a:t>PharmaMar</a:t>
                      </a:r>
                      <a:r>
                        <a:rPr lang="en-US" sz="1800" b="0" kern="1200" dirty="0">
                          <a:solidFill>
                            <a:schemeClr val="tx1"/>
                          </a:solidFill>
                          <a:effectLst/>
                          <a:latin typeface="+mn-lt"/>
                          <a:ea typeface="+mn-ea"/>
                          <a:cs typeface="+mn-cs"/>
                        </a:rPr>
                        <a:t>, Roche Laboratories Inc, Sanofi, </a:t>
                      </a:r>
                      <a:r>
                        <a:rPr lang="en-US" sz="1800" b="0" kern="1200" dirty="0" err="1">
                          <a:solidFill>
                            <a:schemeClr val="tx1"/>
                          </a:solidFill>
                          <a:effectLst/>
                          <a:latin typeface="+mn-lt"/>
                          <a:ea typeface="+mn-ea"/>
                          <a:cs typeface="+mn-cs"/>
                        </a:rPr>
                        <a:t>Servier</a:t>
                      </a:r>
                      <a:r>
                        <a:rPr lang="en-US" sz="1800" b="0" kern="1200" dirty="0">
                          <a:solidFill>
                            <a:schemeClr val="tx1"/>
                          </a:solidFill>
                          <a:effectLst/>
                          <a:latin typeface="+mn-lt"/>
                          <a:ea typeface="+mn-ea"/>
                          <a:cs typeface="+mn-cs"/>
                        </a:rPr>
                        <a:t> Pharmaceuticals LLC,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2171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Board of Directors</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err="1">
                          <a:solidFill>
                            <a:schemeClr val="tx1"/>
                          </a:solidFill>
                          <a:effectLst/>
                          <a:latin typeface="+mn-lt"/>
                          <a:ea typeface="+mn-ea"/>
                          <a:cs typeface="+mn-cs"/>
                        </a:rPr>
                        <a:t>Altum</a:t>
                      </a:r>
                      <a:r>
                        <a:rPr lang="en-US" sz="1800" kern="1200" dirty="0">
                          <a:solidFill>
                            <a:schemeClr val="tx1"/>
                          </a:solidFill>
                          <a:effectLst/>
                          <a:latin typeface="+mn-lt"/>
                          <a:ea typeface="+mn-ea"/>
                          <a:cs typeface="+mn-cs"/>
                        </a:rPr>
                        <a:t> Sequencing, </a:t>
                      </a:r>
                      <a:r>
                        <a:rPr lang="en-US" sz="1800" kern="1200" dirty="0" err="1">
                          <a:solidFill>
                            <a:schemeClr val="tx1"/>
                          </a:solidFill>
                          <a:effectLst/>
                          <a:latin typeface="+mn-lt"/>
                          <a:ea typeface="+mn-ea"/>
                          <a:cs typeface="+mn-cs"/>
                        </a:rPr>
                        <a:t>STAb</a:t>
                      </a:r>
                      <a:r>
                        <a:rPr lang="en-US" sz="180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8230107"/>
                  </a:ext>
                </a:extLst>
              </a:tr>
              <a:tr h="91509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AstraZeneca Pharmaceuticals LP, Bristol Myers Squibb, GSK, Janssen Biotech Inc, Lilly, </a:t>
                      </a:r>
                      <a:r>
                        <a:rPr lang="en-US" sz="1800" kern="1200" dirty="0" err="1">
                          <a:solidFill>
                            <a:schemeClr val="tx1"/>
                          </a:solidFill>
                          <a:effectLst/>
                          <a:latin typeface="+mn-lt"/>
                          <a:ea typeface="+mn-ea"/>
                          <a:cs typeface="+mn-cs"/>
                        </a:rPr>
                        <a:t>Mirati</a:t>
                      </a:r>
                      <a:r>
                        <a:rPr lang="en-US" sz="1800" kern="1200" dirty="0">
                          <a:solidFill>
                            <a:schemeClr val="tx1"/>
                          </a:solidFill>
                          <a:effectLst/>
                          <a:latin typeface="+mn-lt"/>
                          <a:ea typeface="+mn-ea"/>
                          <a:cs typeface="+mn-cs"/>
                        </a:rPr>
                        <a:t> Therapeutics Inc, MSD, </a:t>
                      </a:r>
                      <a:r>
                        <a:rPr lang="en-US" sz="1800" kern="1200" dirty="0" err="1">
                          <a:solidFill>
                            <a:schemeClr val="tx1"/>
                          </a:solidFill>
                          <a:effectLst/>
                          <a:latin typeface="+mn-lt"/>
                          <a:ea typeface="+mn-ea"/>
                          <a:cs typeface="+mn-cs"/>
                        </a:rPr>
                        <a:t>PharmaMar</a:t>
                      </a:r>
                      <a:r>
                        <a:rPr lang="en-US" sz="1800" kern="1200" dirty="0">
                          <a:solidFill>
                            <a:schemeClr val="tx1"/>
                          </a:solidFill>
                          <a:effectLst/>
                          <a:latin typeface="+mn-lt"/>
                          <a:ea typeface="+mn-ea"/>
                          <a:cs typeface="+mn-cs"/>
                        </a:rPr>
                        <a:t>,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5858165"/>
                  </a:ext>
                </a:extLst>
              </a:tr>
            </a:tbl>
          </a:graphicData>
        </a:graphic>
      </p:graphicFrame>
    </p:spTree>
    <p:custDataLst>
      <p:tags r:id="rId1"/>
    </p:custDataLst>
    <p:extLst>
      <p:ext uri="{BB962C8B-B14F-4D97-AF65-F5344CB8AC3E}">
        <p14:creationId xmlns:p14="http://schemas.microsoft.com/office/powerpoint/2010/main" val="472900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67777" y="3148713"/>
            <a:ext cx="3265920" cy="3265920"/>
          </a:xfrm>
          <a:prstGeom prst="rect">
            <a:avLst/>
          </a:prstGeom>
        </p:spPr>
      </p:pic>
      <p:pic>
        <p:nvPicPr>
          <p:cNvPr id="5" name="Imagen 4"/>
          <p:cNvPicPr>
            <a:picLocks noChangeAspect="1"/>
          </p:cNvPicPr>
          <p:nvPr/>
        </p:nvPicPr>
        <p:blipFill>
          <a:blip r:embed="rId3"/>
          <a:stretch>
            <a:fillRect/>
          </a:stretch>
        </p:blipFill>
        <p:spPr>
          <a:xfrm>
            <a:off x="3882059" y="3148716"/>
            <a:ext cx="3265917" cy="3265917"/>
          </a:xfrm>
          <a:prstGeom prst="rect">
            <a:avLst/>
          </a:prstGeom>
        </p:spPr>
      </p:pic>
      <p:pic>
        <p:nvPicPr>
          <p:cNvPr id="6" name="Imagen 5"/>
          <p:cNvPicPr>
            <a:picLocks noChangeAspect="1"/>
          </p:cNvPicPr>
          <p:nvPr/>
        </p:nvPicPr>
        <p:blipFill>
          <a:blip r:embed="rId4"/>
          <a:stretch>
            <a:fillRect/>
          </a:stretch>
        </p:blipFill>
        <p:spPr>
          <a:xfrm>
            <a:off x="7294905" y="1251006"/>
            <a:ext cx="4794843" cy="5163629"/>
          </a:xfrm>
          <a:prstGeom prst="rect">
            <a:avLst/>
          </a:prstGeom>
        </p:spPr>
      </p:pic>
      <p:sp>
        <p:nvSpPr>
          <p:cNvPr id="8" name="CuadroTexto 7"/>
          <p:cNvSpPr txBox="1"/>
          <p:nvPr/>
        </p:nvSpPr>
        <p:spPr>
          <a:xfrm>
            <a:off x="445274" y="559100"/>
            <a:ext cx="7474225" cy="14056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CT </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Scan</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in Sept 2015</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endParaRPr>
          </a:p>
        </p:txBody>
      </p:sp>
      <p:cxnSp>
        <p:nvCxnSpPr>
          <p:cNvPr id="9" name="Conector recto de flecha 8"/>
          <p:cNvCxnSpPr/>
          <p:nvPr/>
        </p:nvCxnSpPr>
        <p:spPr>
          <a:xfrm>
            <a:off x="3901441" y="1494846"/>
            <a:ext cx="3137044" cy="4452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a:off x="3896139" y="1478943"/>
            <a:ext cx="524787" cy="112908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H="1">
            <a:off x="1256306" y="1478943"/>
            <a:ext cx="2639833" cy="92235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40A3E6-9D1E-3801-0B74-81C84E6637BF}"/>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2033746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uadroTexto 4"/>
          <p:cNvSpPr txBox="1"/>
          <p:nvPr/>
        </p:nvSpPr>
        <p:spPr>
          <a:xfrm>
            <a:off x="666751" y="280036"/>
            <a:ext cx="9401175" cy="13236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2667" b="1" i="0" u="none" strike="noStrike" kern="1200" cap="none" spc="0" normalizeH="0" baseline="0" noProof="0" dirty="0">
                <a:ln>
                  <a:noFill/>
                </a:ln>
                <a:solidFill>
                  <a:srgbClr val="0034A1"/>
                </a:solidFill>
                <a:effectLst/>
                <a:uLnTx/>
                <a:uFillTx/>
                <a:latin typeface="Arial" panose="020B0604020202020204"/>
                <a:ea typeface="+mn-ea"/>
                <a:cs typeface="+mn-cs"/>
              </a:rPr>
              <a:t>No </a:t>
            </a:r>
            <a:r>
              <a:rPr kumimoji="0" lang="es-ES" sz="2667" b="1" i="0" u="none" strike="noStrike" kern="1200" cap="none" spc="0" normalizeH="0" baseline="0" noProof="0" dirty="0" err="1">
                <a:ln>
                  <a:noFill/>
                </a:ln>
                <a:solidFill>
                  <a:srgbClr val="0034A1"/>
                </a:solidFill>
                <a:effectLst/>
                <a:uLnTx/>
                <a:uFillTx/>
                <a:latin typeface="Arial" panose="020B0604020202020204"/>
                <a:ea typeface="+mn-ea"/>
                <a:cs typeface="+mn-cs"/>
              </a:rPr>
              <a:t>rechallenge</a:t>
            </a:r>
            <a:r>
              <a:rPr kumimoji="0" lang="es-ES" sz="2667" b="1" i="0" u="none" strike="noStrike" kern="1200" cap="none" spc="0" normalizeH="0" baseline="0" noProof="0" dirty="0">
                <a:ln>
                  <a:noFill/>
                </a:ln>
                <a:solidFill>
                  <a:srgbClr val="0034A1"/>
                </a:solidFill>
                <a:effectLst/>
                <a:uLnTx/>
                <a:uFillTx/>
                <a:latin typeface="Arial" panose="020B0604020202020204"/>
                <a:ea typeface="+mn-ea"/>
                <a:cs typeface="+mn-cs"/>
              </a:rPr>
              <a:t> to </a:t>
            </a:r>
            <a:r>
              <a:rPr kumimoji="0" lang="es-ES" sz="2667" b="1" i="0" u="none" strike="noStrike" kern="1200" cap="none" spc="0" normalizeH="0" baseline="0" noProof="0" dirty="0" err="1">
                <a:ln>
                  <a:noFill/>
                </a:ln>
                <a:solidFill>
                  <a:srgbClr val="0034A1"/>
                </a:solidFill>
                <a:effectLst/>
                <a:uLnTx/>
                <a:uFillTx/>
                <a:latin typeface="Arial" panose="020B0604020202020204"/>
                <a:ea typeface="+mn-ea"/>
                <a:cs typeface="+mn-cs"/>
              </a:rPr>
              <a:t>Durvalumab</a:t>
            </a:r>
            <a:endParaRPr kumimoji="0" lang="es-ES" sz="2667" b="1" i="0" u="none" strike="noStrike" kern="1200" cap="none" spc="0" normalizeH="0" baseline="0" noProof="0" dirty="0">
              <a:ln>
                <a:noFill/>
              </a:ln>
              <a:solidFill>
                <a:srgbClr val="0034A1"/>
              </a:solidFill>
              <a:effectLst/>
              <a:uLnTx/>
              <a:uFillTx/>
              <a:latin typeface="Arial" panose="020B060402020202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After</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tapering</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steroids</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New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episode</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of GI </a:t>
            </a:r>
            <a:r>
              <a:rPr kumimoji="0" lang="es-ES" sz="2667" b="0" i="0" u="none" strike="noStrike" kern="1200" cap="none" spc="0" normalizeH="0" baseline="0" noProof="0" dirty="0" err="1">
                <a:ln>
                  <a:noFill/>
                </a:ln>
                <a:solidFill>
                  <a:srgbClr val="0034A1"/>
                </a:solidFill>
                <a:effectLst/>
                <a:uLnTx/>
                <a:uFillTx/>
                <a:latin typeface="Arial" panose="020B0604020202020204"/>
                <a:ea typeface="+mn-ea"/>
                <a:cs typeface="+mn-cs"/>
              </a:rPr>
              <a:t>inflammation</a:t>
            </a:r>
            <a:r>
              <a:rPr kumimoji="0" lang="es-ES" sz="2667" b="0" i="0" u="none" strike="noStrike" kern="1200" cap="none" spc="0" normalizeH="0" baseline="0" noProof="0" dirty="0">
                <a:ln>
                  <a:noFill/>
                </a:ln>
                <a:solidFill>
                  <a:srgbClr val="0034A1"/>
                </a:solidFill>
                <a:effectLst/>
                <a:uLnTx/>
                <a:uFillTx/>
                <a:latin typeface="Arial" panose="020B0604020202020204"/>
                <a:ea typeface="+mn-ea"/>
                <a:cs typeface="+mn-cs"/>
              </a:rPr>
              <a:t>  in Oct 2015</a:t>
            </a:r>
          </a:p>
        </p:txBody>
      </p:sp>
      <p:pic>
        <p:nvPicPr>
          <p:cNvPr id="6" name="Imagen 5"/>
          <p:cNvPicPr>
            <a:picLocks noChangeAspect="1"/>
          </p:cNvPicPr>
          <p:nvPr/>
        </p:nvPicPr>
        <p:blipFill>
          <a:blip r:embed="rId2"/>
          <a:stretch>
            <a:fillRect/>
          </a:stretch>
        </p:blipFill>
        <p:spPr>
          <a:xfrm>
            <a:off x="5546725" y="1887190"/>
            <a:ext cx="4521200" cy="4540951"/>
          </a:xfrm>
          <a:prstGeom prst="rect">
            <a:avLst/>
          </a:prstGeom>
        </p:spPr>
      </p:pic>
      <p:sp>
        <p:nvSpPr>
          <p:cNvPr id="2" name="TextBox 1">
            <a:extLst>
              <a:ext uri="{FF2B5EF4-FFF2-40B4-BE49-F238E27FC236}">
                <a16:creationId xmlns:a16="http://schemas.microsoft.com/office/drawing/2014/main" id="{28B5D093-F5BE-EC9B-91BC-29F4D15A52C6}"/>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1823279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98919" y="3086100"/>
            <a:ext cx="3371851" cy="3371851"/>
          </a:xfrm>
          <a:prstGeom prst="rect">
            <a:avLst/>
          </a:prstGeom>
        </p:spPr>
      </p:pic>
      <p:pic>
        <p:nvPicPr>
          <p:cNvPr id="7" name="Imagen 6"/>
          <p:cNvPicPr>
            <a:picLocks noChangeAspect="1"/>
          </p:cNvPicPr>
          <p:nvPr/>
        </p:nvPicPr>
        <p:blipFill>
          <a:blip r:embed="rId3"/>
          <a:stretch>
            <a:fillRect/>
          </a:stretch>
        </p:blipFill>
        <p:spPr>
          <a:xfrm>
            <a:off x="3784036" y="3086100"/>
            <a:ext cx="3371851" cy="3371851"/>
          </a:xfrm>
          <a:prstGeom prst="rect">
            <a:avLst/>
          </a:prstGeom>
        </p:spPr>
      </p:pic>
      <p:pic>
        <p:nvPicPr>
          <p:cNvPr id="8" name="Imagen 7"/>
          <p:cNvPicPr>
            <a:picLocks noChangeAspect="1"/>
          </p:cNvPicPr>
          <p:nvPr/>
        </p:nvPicPr>
        <p:blipFill>
          <a:blip r:embed="rId4"/>
          <a:stretch>
            <a:fillRect/>
          </a:stretch>
        </p:blipFill>
        <p:spPr>
          <a:xfrm>
            <a:off x="7369861" y="1510477"/>
            <a:ext cx="4578299" cy="4956577"/>
          </a:xfrm>
          <a:prstGeom prst="rect">
            <a:avLst/>
          </a:prstGeom>
        </p:spPr>
      </p:pic>
      <p:sp>
        <p:nvSpPr>
          <p:cNvPr id="9" name="CuadroTexto 8"/>
          <p:cNvSpPr txBox="1"/>
          <p:nvPr/>
        </p:nvSpPr>
        <p:spPr>
          <a:xfrm>
            <a:off x="445274" y="1120990"/>
            <a:ext cx="7474225" cy="11594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s-ES" sz="2667" b="1" i="0" u="none" strike="noStrike" kern="1200" cap="none" spc="0" normalizeH="0" baseline="0" noProof="0" dirty="0">
                <a:ln>
                  <a:noFill/>
                </a:ln>
                <a:solidFill>
                  <a:srgbClr val="C00000"/>
                </a:solidFill>
                <a:effectLst/>
                <a:uLnTx/>
                <a:uFillTx/>
                <a:latin typeface="Arial" panose="020B0604020202020204"/>
                <a:ea typeface="+mn-ea"/>
                <a:cs typeface="+mn-cs"/>
              </a:rPr>
              <a:t>CT </a:t>
            </a:r>
            <a:r>
              <a:rPr kumimoji="0" lang="es-ES" sz="2667" b="1" i="0" u="none" strike="noStrike" kern="1200" cap="none" spc="0" normalizeH="0" baseline="0" noProof="0" dirty="0" err="1">
                <a:ln>
                  <a:noFill/>
                </a:ln>
                <a:solidFill>
                  <a:srgbClr val="C00000"/>
                </a:solidFill>
                <a:effectLst/>
                <a:uLnTx/>
                <a:uFillTx/>
                <a:latin typeface="Arial" panose="020B0604020202020204"/>
                <a:ea typeface="+mn-ea"/>
                <a:cs typeface="+mn-cs"/>
              </a:rPr>
              <a:t>Scan</a:t>
            </a:r>
            <a:r>
              <a:rPr kumimoji="0" lang="es-ES" sz="2667" b="1" i="0" u="none" strike="noStrike" kern="1200" cap="none" spc="0" normalizeH="0" baseline="0" noProof="0" dirty="0">
                <a:ln>
                  <a:noFill/>
                </a:ln>
                <a:solidFill>
                  <a:srgbClr val="C00000"/>
                </a:solidFill>
                <a:effectLst/>
                <a:uLnTx/>
                <a:uFillTx/>
                <a:latin typeface="Arial" panose="020B0604020202020204"/>
                <a:ea typeface="+mn-ea"/>
                <a:cs typeface="+mn-cs"/>
              </a:rPr>
              <a:t> in June 3, 2023</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ES" sz="4267" b="1" i="0" u="none" strike="noStrike" kern="1200" cap="none" spc="0" normalizeH="0" baseline="0" noProof="0" dirty="0">
              <a:ln>
                <a:noFill/>
              </a:ln>
              <a:solidFill>
                <a:srgbClr val="C00000"/>
              </a:solidFill>
              <a:effectLst/>
              <a:uLnTx/>
              <a:uFillTx/>
              <a:latin typeface="Arial" panose="020B0604020202020204"/>
              <a:ea typeface="+mn-ea"/>
              <a:cs typeface="+mn-cs"/>
            </a:endParaRPr>
          </a:p>
        </p:txBody>
      </p:sp>
      <p:cxnSp>
        <p:nvCxnSpPr>
          <p:cNvPr id="10" name="Conector recto de flecha 9"/>
          <p:cNvCxnSpPr/>
          <p:nvPr/>
        </p:nvCxnSpPr>
        <p:spPr>
          <a:xfrm>
            <a:off x="3901441" y="1802296"/>
            <a:ext cx="3137044" cy="4452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3896139" y="1786392"/>
            <a:ext cx="524787" cy="112908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H="1">
            <a:off x="1256306" y="1828797"/>
            <a:ext cx="2639833" cy="92235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1301579" y="296563"/>
            <a:ext cx="10317928" cy="748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More </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than</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8 </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years</a:t>
            </a:r>
            <a:r>
              <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rPr>
              <a:t> </a:t>
            </a:r>
            <a:r>
              <a:rPr kumimoji="0" lang="es-ES" sz="4267" b="1" i="0" u="none" strike="noStrike" kern="1200" cap="none" spc="0" normalizeH="0" baseline="0" noProof="0" dirty="0" err="1">
                <a:ln>
                  <a:noFill/>
                </a:ln>
                <a:solidFill>
                  <a:srgbClr val="0034A1"/>
                </a:solidFill>
                <a:effectLst/>
                <a:uLnTx/>
                <a:uFillTx/>
                <a:latin typeface="Arial" panose="020B0604020202020204"/>
                <a:ea typeface="+mn-ea"/>
                <a:cs typeface="+mn-cs"/>
              </a:rPr>
              <a:t>later</a:t>
            </a:r>
            <a:r>
              <a:rPr kumimoji="0" lang="mr-IN" sz="4267" b="1" i="0" u="none" strike="noStrike" kern="1200" cap="none" spc="0" normalizeH="0" baseline="0" noProof="0" dirty="0">
                <a:ln>
                  <a:noFill/>
                </a:ln>
                <a:solidFill>
                  <a:srgbClr val="0034A1"/>
                </a:solidFill>
                <a:effectLst/>
                <a:uLnTx/>
                <a:uFillTx/>
                <a:latin typeface="Arial" panose="020B0604020202020204"/>
                <a:ea typeface="+mn-ea"/>
                <a:cs typeface="Mangal" panose="02040503050203030202" pitchFamily="18" charset="0"/>
              </a:rPr>
              <a:t>…</a:t>
            </a:r>
            <a:endParaRPr kumimoji="0" lang="es-ES" sz="4267" b="1" i="0" u="none" strike="noStrike" kern="1200" cap="none" spc="0" normalizeH="0" baseline="0" noProof="0" dirty="0">
              <a:ln>
                <a:noFill/>
              </a:ln>
              <a:solidFill>
                <a:srgbClr val="0034A1"/>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B292847B-4AA4-DB37-A8BB-0A44B4A5A3B1}"/>
              </a:ext>
            </a:extLst>
          </p:cNvPr>
          <p:cNvSpPr txBox="1"/>
          <p:nvPr/>
        </p:nvSpPr>
        <p:spPr>
          <a:xfrm>
            <a:off x="0" y="6453336"/>
            <a:ext cx="3359695" cy="323165"/>
          </a:xfrm>
          <a:prstGeom prst="rect">
            <a:avLst/>
          </a:prstGeom>
          <a:noFill/>
        </p:spPr>
        <p:txBody>
          <a:bodyPr wrap="square">
            <a:spAutoFit/>
          </a:bodyPr>
          <a:lstStyle/>
          <a:p>
            <a:pPr algn="ct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Luis Paz-Ares, MD, PhD</a:t>
            </a:r>
          </a:p>
        </p:txBody>
      </p:sp>
    </p:spTree>
    <p:extLst>
      <p:ext uri="{BB962C8B-B14F-4D97-AF65-F5344CB8AC3E}">
        <p14:creationId xmlns:p14="http://schemas.microsoft.com/office/powerpoint/2010/main" val="1416195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916516" y="1918319"/>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62272"/>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775319"/>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bg1"/>
                </a:solidFill>
                <a:latin typeface="+mn-lt"/>
              </a:rPr>
              <a:t>MODULE 2: EGFR-Mutated Metastatic NSCLC </a:t>
            </a:r>
          </a:p>
          <a:p>
            <a:pPr marL="98425" indent="0">
              <a:lnSpc>
                <a:spcPct val="100000"/>
              </a:lnSpc>
              <a:spcBef>
                <a:spcPts val="300"/>
              </a:spcBef>
              <a:spcAft>
                <a:spcPts val="600"/>
              </a:spcAft>
              <a:buNone/>
            </a:pPr>
            <a:r>
              <a:rPr lang="en-US" sz="2000" dirty="0">
                <a:solidFill>
                  <a:schemeClr val="tx1"/>
                </a:solidFill>
                <a:latin typeface="+mn-lt"/>
              </a:rPr>
              <a:t>	– First-Line Treatment</a:t>
            </a:r>
          </a:p>
          <a:p>
            <a:pPr marL="98425" indent="0">
              <a:lnSpc>
                <a:spcPct val="100000"/>
              </a:lnSpc>
              <a:spcBef>
                <a:spcPts val="300"/>
              </a:spcBef>
              <a:spcAft>
                <a:spcPts val="600"/>
              </a:spcAft>
              <a:buNone/>
            </a:pPr>
            <a:r>
              <a:rPr lang="en-US" sz="2000" dirty="0">
                <a:solidFill>
                  <a:schemeClr val="tx1"/>
                </a:solidFill>
                <a:latin typeface="+mn-lt"/>
              </a:rPr>
              <a:t>	– Second- and Later-Line Treatment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281814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914372" y="2348880"/>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62272"/>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775319"/>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300"/>
              </a:spcBef>
              <a:spcAft>
                <a:spcPts val="600"/>
              </a:spcAft>
              <a:buNone/>
            </a:pPr>
            <a:r>
              <a:rPr lang="en-US" sz="2000" dirty="0">
                <a:solidFill>
                  <a:schemeClr val="bg1"/>
                </a:solidFill>
                <a:latin typeface="+mn-lt"/>
              </a:rPr>
              <a:t>	– First-Line Treatment</a:t>
            </a:r>
          </a:p>
          <a:p>
            <a:pPr marL="98425" indent="0">
              <a:lnSpc>
                <a:spcPct val="100000"/>
              </a:lnSpc>
              <a:spcBef>
                <a:spcPts val="300"/>
              </a:spcBef>
              <a:spcAft>
                <a:spcPts val="600"/>
              </a:spcAft>
              <a:buNone/>
            </a:pPr>
            <a:r>
              <a:rPr lang="en-US" sz="2000" dirty="0">
                <a:solidFill>
                  <a:schemeClr val="tx1"/>
                </a:solidFill>
                <a:latin typeface="+mn-lt"/>
              </a:rPr>
              <a:t>	– Second- and Later-Line Treatment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167360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27D1-2141-0311-7D7A-7E2DE02CD404}"/>
              </a:ext>
            </a:extLst>
          </p:cNvPr>
          <p:cNvSpPr>
            <a:spLocks noGrp="1"/>
          </p:cNvSpPr>
          <p:nvPr>
            <p:ph type="title"/>
          </p:nvPr>
        </p:nvSpPr>
        <p:spPr/>
        <p:txBody>
          <a:bodyPr>
            <a:normAutofit fontScale="90000"/>
          </a:bodyPr>
          <a:lstStyle/>
          <a:p>
            <a:r>
              <a:rPr lang="en-US" dirty="0"/>
              <a:t>Management of NSCLC with classical EGFR mutations</a:t>
            </a:r>
          </a:p>
        </p:txBody>
      </p:sp>
      <p:graphicFrame>
        <p:nvGraphicFramePr>
          <p:cNvPr id="4" name="Content Placeholder 3">
            <a:extLst>
              <a:ext uri="{FF2B5EF4-FFF2-40B4-BE49-F238E27FC236}">
                <a16:creationId xmlns:a16="http://schemas.microsoft.com/office/drawing/2014/main" id="{0DD113BF-1356-B60C-14AE-FCF0C9B25117}"/>
              </a:ext>
            </a:extLst>
          </p:cNvPr>
          <p:cNvGraphicFramePr>
            <a:graphicFrameLocks/>
          </p:cNvGraphicFramePr>
          <p:nvPr/>
        </p:nvGraphicFramePr>
        <p:xfrm>
          <a:off x="9132277" y="980288"/>
          <a:ext cx="3342485" cy="1985650"/>
        </p:xfrm>
        <a:graphic>
          <a:graphicData uri="http://schemas.openxmlformats.org/presentationml/2006/ole">
            <mc:AlternateContent xmlns:mc="http://schemas.openxmlformats.org/markup-compatibility/2006">
              <mc:Choice xmlns:v="urn:schemas-microsoft-com:vml" Requires="v">
                <p:oleObj name="Chart" r:id="rId2" imgW="8558077" imgH="4675246" progId="Excel.Chart.8">
                  <p:embed/>
                </p:oleObj>
              </mc:Choice>
              <mc:Fallback>
                <p:oleObj name="Chart" r:id="rId2" imgW="8558077" imgH="4675246" progId="Excel.Chart.8">
                  <p:embed/>
                  <p:pic>
                    <p:nvPicPr>
                      <p:cNvPr id="4" name="Content Placeholder 3">
                        <a:extLst>
                          <a:ext uri="{FF2B5EF4-FFF2-40B4-BE49-F238E27FC236}">
                            <a16:creationId xmlns:a16="http://schemas.microsoft.com/office/drawing/2014/main" id="{0DD113BF-1356-B60C-14AE-FCF0C9B25117}"/>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277" y="980288"/>
                        <a:ext cx="3342485" cy="1985650"/>
                      </a:xfrm>
                      <a:prstGeom prst="rect">
                        <a:avLst/>
                      </a:prstGeom>
                      <a:noFill/>
                      <a:ln>
                        <a:noFill/>
                      </a:ln>
                    </p:spPr>
                  </p:pic>
                </p:oleObj>
              </mc:Fallback>
            </mc:AlternateContent>
          </a:graphicData>
        </a:graphic>
      </p:graphicFrame>
      <p:sp>
        <p:nvSpPr>
          <p:cNvPr id="5" name="Rectangle 4">
            <a:extLst>
              <a:ext uri="{FF2B5EF4-FFF2-40B4-BE49-F238E27FC236}">
                <a16:creationId xmlns:a16="http://schemas.microsoft.com/office/drawing/2014/main" id="{AAC067C9-9D85-44A8-5A3D-E1E1C17B06A3}"/>
              </a:ext>
            </a:extLst>
          </p:cNvPr>
          <p:cNvSpPr/>
          <p:nvPr/>
        </p:nvSpPr>
        <p:spPr>
          <a:xfrm>
            <a:off x="1241471" y="3387178"/>
            <a:ext cx="4325112" cy="602429"/>
          </a:xfrm>
          <a:prstGeom prst="rect">
            <a:avLst/>
          </a:prstGeom>
          <a:ln w="19050">
            <a:solidFill>
              <a:srgbClr val="1B3258"/>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3258"/>
                </a:solidFill>
                <a:effectLst/>
                <a:uLnTx/>
                <a:uFillTx/>
                <a:latin typeface="Arial Narrow" panose="020B0604020202020204" pitchFamily="34" charset="0"/>
                <a:ea typeface="+mn-ea"/>
                <a:cs typeface="Arial Narrow" panose="020B0604020202020204" pitchFamily="34" charset="0"/>
              </a:rPr>
              <a:t>TKI + Chemotherapy </a:t>
            </a:r>
          </a:p>
        </p:txBody>
      </p:sp>
      <p:sp>
        <p:nvSpPr>
          <p:cNvPr id="6" name="Rectangle 5">
            <a:extLst>
              <a:ext uri="{FF2B5EF4-FFF2-40B4-BE49-F238E27FC236}">
                <a16:creationId xmlns:a16="http://schemas.microsoft.com/office/drawing/2014/main" id="{7902A6AB-7F37-5FC5-4E7E-FA29D14097C1}"/>
              </a:ext>
            </a:extLst>
          </p:cNvPr>
          <p:cNvSpPr/>
          <p:nvPr/>
        </p:nvSpPr>
        <p:spPr>
          <a:xfrm>
            <a:off x="1241471" y="4814082"/>
            <a:ext cx="4325112" cy="602429"/>
          </a:xfrm>
          <a:prstGeom prst="rect">
            <a:avLst/>
          </a:prstGeom>
          <a:ln w="19050">
            <a:solidFill>
              <a:srgbClr val="1B3258"/>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3258"/>
                </a:solidFill>
                <a:effectLst/>
                <a:uLnTx/>
                <a:uFillTx/>
                <a:latin typeface="Arial Narrow" panose="020B0604020202020204" pitchFamily="34" charset="0"/>
                <a:ea typeface="+mn-ea"/>
                <a:cs typeface="Arial Narrow" panose="020B0604020202020204" pitchFamily="34" charset="0"/>
              </a:rPr>
              <a:t>TKI + anti-VEGF therapy</a:t>
            </a:r>
            <a:endParaRPr kumimoji="0" lang="en-US" sz="1600" b="1" i="0" u="none" strike="noStrike" kern="1200" cap="none" spc="0" normalizeH="0" baseline="30000" noProof="0" dirty="0">
              <a:ln>
                <a:noFill/>
              </a:ln>
              <a:solidFill>
                <a:srgbClr val="1B3258"/>
              </a:solidFill>
              <a:effectLst/>
              <a:uLnTx/>
              <a:uFillTx/>
              <a:latin typeface="Arial Narrow" panose="020B0604020202020204" pitchFamily="34" charset="0"/>
              <a:ea typeface="+mn-ea"/>
              <a:cs typeface="Arial Narrow" panose="020B0604020202020204" pitchFamily="34" charset="0"/>
            </a:endParaRPr>
          </a:p>
        </p:txBody>
      </p:sp>
      <p:sp>
        <p:nvSpPr>
          <p:cNvPr id="7" name="Rectangle 6">
            <a:extLst>
              <a:ext uri="{FF2B5EF4-FFF2-40B4-BE49-F238E27FC236}">
                <a16:creationId xmlns:a16="http://schemas.microsoft.com/office/drawing/2014/main" id="{2A5D363E-D6DC-5103-9178-3EE62EB4731F}"/>
              </a:ext>
            </a:extLst>
          </p:cNvPr>
          <p:cNvSpPr/>
          <p:nvPr/>
        </p:nvSpPr>
        <p:spPr>
          <a:xfrm>
            <a:off x="1241471" y="4100630"/>
            <a:ext cx="4325112" cy="602429"/>
          </a:xfrm>
          <a:prstGeom prst="rect">
            <a:avLst/>
          </a:prstGeom>
          <a:ln w="19050">
            <a:solidFill>
              <a:srgbClr val="1B3258"/>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3258"/>
                </a:solidFill>
                <a:effectLst/>
                <a:uLnTx/>
                <a:uFillTx/>
                <a:latin typeface="Arial Narrow" panose="020B0604020202020204" pitchFamily="34" charset="0"/>
                <a:ea typeface="+mn-ea"/>
                <a:cs typeface="Arial Narrow" panose="020B0604020202020204" pitchFamily="34" charset="0"/>
              </a:rPr>
              <a:t>TKI + Bispecific Antibody</a:t>
            </a:r>
            <a:endParaRPr kumimoji="0" lang="en-US" sz="1600" b="1" i="0" u="none" strike="noStrike" kern="1200" cap="none" spc="0" normalizeH="0" baseline="30000" noProof="0" dirty="0">
              <a:ln>
                <a:noFill/>
              </a:ln>
              <a:solidFill>
                <a:srgbClr val="1B3258"/>
              </a:solidFill>
              <a:effectLst/>
              <a:uLnTx/>
              <a:uFillTx/>
              <a:latin typeface="Arial Narrow" panose="020B0604020202020204" pitchFamily="34" charset="0"/>
              <a:ea typeface="+mn-ea"/>
              <a:cs typeface="Arial Narrow" panose="020B0604020202020204" pitchFamily="34" charset="0"/>
            </a:endParaRPr>
          </a:p>
        </p:txBody>
      </p:sp>
      <p:sp>
        <p:nvSpPr>
          <p:cNvPr id="8" name="TextBox 7">
            <a:extLst>
              <a:ext uri="{FF2B5EF4-FFF2-40B4-BE49-F238E27FC236}">
                <a16:creationId xmlns:a16="http://schemas.microsoft.com/office/drawing/2014/main" id="{FBAB5331-3323-B191-A329-1830A509345A}"/>
              </a:ext>
            </a:extLst>
          </p:cNvPr>
          <p:cNvSpPr txBox="1"/>
          <p:nvPr/>
        </p:nvSpPr>
        <p:spPr>
          <a:xfrm>
            <a:off x="2981475" y="2237735"/>
            <a:ext cx="8451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1</a:t>
            </a:r>
            <a:r>
              <a:rPr kumimoji="0" lang="en-US" sz="1800" b="1" i="0" u="none" strike="noStrike" kern="1200" cap="none" spc="0" normalizeH="0" baseline="30000" noProof="0" dirty="0">
                <a:ln>
                  <a:noFill/>
                </a:ln>
                <a:solidFill>
                  <a:prstClr val="black"/>
                </a:solidFill>
                <a:effectLst/>
                <a:uLnTx/>
                <a:uFillTx/>
                <a:latin typeface="Arial Narrow" panose="020B0604020202020204" pitchFamily="34" charset="0"/>
                <a:ea typeface="+mn-ea"/>
                <a:cs typeface="Arial Narrow" panose="020B0604020202020204" pitchFamily="34" charset="0"/>
              </a:rPr>
              <a:t>st</a:t>
            </a: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Line</a:t>
            </a:r>
          </a:p>
        </p:txBody>
      </p:sp>
      <p:sp>
        <p:nvSpPr>
          <p:cNvPr id="9" name="TextBox 8">
            <a:extLst>
              <a:ext uri="{FF2B5EF4-FFF2-40B4-BE49-F238E27FC236}">
                <a16:creationId xmlns:a16="http://schemas.microsoft.com/office/drawing/2014/main" id="{56578AA8-1504-BFC3-E8C8-0E25F07997AA}"/>
              </a:ext>
            </a:extLst>
          </p:cNvPr>
          <p:cNvSpPr txBox="1"/>
          <p:nvPr/>
        </p:nvSpPr>
        <p:spPr>
          <a:xfrm>
            <a:off x="450870" y="2714182"/>
            <a:ext cx="79060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Current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SOC</a:t>
            </a:r>
          </a:p>
        </p:txBody>
      </p:sp>
      <p:sp>
        <p:nvSpPr>
          <p:cNvPr id="10" name="Rectangle 9">
            <a:extLst>
              <a:ext uri="{FF2B5EF4-FFF2-40B4-BE49-F238E27FC236}">
                <a16:creationId xmlns:a16="http://schemas.microsoft.com/office/drawing/2014/main" id="{ED4B05F5-3343-0FB1-CD4E-6CCF8441BDF7}"/>
              </a:ext>
            </a:extLst>
          </p:cNvPr>
          <p:cNvSpPr/>
          <p:nvPr/>
        </p:nvSpPr>
        <p:spPr>
          <a:xfrm>
            <a:off x="1241471" y="2696528"/>
            <a:ext cx="4325112" cy="602429"/>
          </a:xfrm>
          <a:prstGeom prst="rect">
            <a:avLst/>
          </a:prstGeom>
          <a:solidFill>
            <a:srgbClr val="1B4F2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OSIMERTINIB</a:t>
            </a:r>
            <a:r>
              <a:rPr kumimoji="0" lang="en-US" sz="1600" b="1" i="0" u="none" strike="noStrike" kern="1200" cap="none" spc="0" normalizeH="0" baseline="30000" noProof="0" dirty="0">
                <a:ln>
                  <a:noFill/>
                </a:ln>
                <a:solidFill>
                  <a:prstClr val="white"/>
                </a:solidFill>
                <a:effectLst/>
                <a:uLnTx/>
                <a:uFillTx/>
                <a:latin typeface="Arial Narrow" panose="020B0604020202020204" pitchFamily="34" charset="0"/>
                <a:ea typeface="+mn-ea"/>
                <a:cs typeface="Arial Narrow" panose="020B060402020202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(mPFS 18.9 mo, oral therapy, well-tolerated)</a:t>
            </a:r>
          </a:p>
        </p:txBody>
      </p:sp>
      <p:cxnSp>
        <p:nvCxnSpPr>
          <p:cNvPr id="11" name="Straight Arrow Connector 10">
            <a:extLst>
              <a:ext uri="{FF2B5EF4-FFF2-40B4-BE49-F238E27FC236}">
                <a16:creationId xmlns:a16="http://schemas.microsoft.com/office/drawing/2014/main" id="{7E47ED9B-9E92-0981-758D-B1F1B922FF51}"/>
              </a:ext>
            </a:extLst>
          </p:cNvPr>
          <p:cNvCxnSpPr/>
          <p:nvPr/>
        </p:nvCxnSpPr>
        <p:spPr>
          <a:xfrm>
            <a:off x="5801888" y="3688392"/>
            <a:ext cx="3759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1A25CF7-8E53-20B2-CA67-7D5E767595DC}"/>
              </a:ext>
            </a:extLst>
          </p:cNvPr>
          <p:cNvCxnSpPr/>
          <p:nvPr/>
        </p:nvCxnSpPr>
        <p:spPr>
          <a:xfrm>
            <a:off x="5801887" y="4422057"/>
            <a:ext cx="3759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5EA7C47-7AC9-A7EF-B358-AB43CA18BE13}"/>
              </a:ext>
            </a:extLst>
          </p:cNvPr>
          <p:cNvCxnSpPr/>
          <p:nvPr/>
        </p:nvCxnSpPr>
        <p:spPr>
          <a:xfrm>
            <a:off x="5801887" y="5115296"/>
            <a:ext cx="3759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679F536-F820-B304-6E93-1D95B3884397}"/>
              </a:ext>
            </a:extLst>
          </p:cNvPr>
          <p:cNvSpPr/>
          <p:nvPr/>
        </p:nvSpPr>
        <p:spPr>
          <a:xfrm>
            <a:off x="6715437" y="3387178"/>
            <a:ext cx="4325112" cy="602429"/>
          </a:xfrm>
          <a:prstGeom prst="rect">
            <a:avLst/>
          </a:prstGeom>
          <a:ln w="19050">
            <a:solidFill>
              <a:srgbClr val="1B3258"/>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3258"/>
                </a:solidFill>
                <a:effectLst/>
                <a:uLnTx/>
                <a:uFillTx/>
                <a:latin typeface="Arial Narrow" panose="020B0604020202020204" pitchFamily="34" charset="0"/>
                <a:ea typeface="+mn-ea"/>
                <a:cs typeface="Arial Narrow" panose="020B0604020202020204" pitchFamily="34" charset="0"/>
              </a:rPr>
              <a:t>Osimertinib + Carboplatin/Pemetrexed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3258"/>
                </a:solidFill>
                <a:effectLst/>
                <a:uLnTx/>
                <a:uFillTx/>
                <a:latin typeface="Arial Narrow" panose="020B0604020202020204" pitchFamily="34" charset="0"/>
                <a:ea typeface="+mn-ea"/>
                <a:cs typeface="Arial Narrow" panose="020B0604020202020204" pitchFamily="34" charset="0"/>
              </a:rPr>
              <a:t>FLAURA2</a:t>
            </a:r>
          </a:p>
        </p:txBody>
      </p:sp>
      <p:sp>
        <p:nvSpPr>
          <p:cNvPr id="15" name="Rectangle 14">
            <a:extLst>
              <a:ext uri="{FF2B5EF4-FFF2-40B4-BE49-F238E27FC236}">
                <a16:creationId xmlns:a16="http://schemas.microsoft.com/office/drawing/2014/main" id="{B201180E-7340-2778-E8F7-793BD77045D8}"/>
              </a:ext>
            </a:extLst>
          </p:cNvPr>
          <p:cNvSpPr/>
          <p:nvPr/>
        </p:nvSpPr>
        <p:spPr>
          <a:xfrm>
            <a:off x="6715437" y="4100630"/>
            <a:ext cx="4325112" cy="602429"/>
          </a:xfrm>
          <a:prstGeom prst="rect">
            <a:avLst/>
          </a:prstGeom>
          <a:ln w="19050">
            <a:solidFill>
              <a:srgbClr val="1B3258"/>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3258"/>
                </a:solidFill>
                <a:effectLst/>
                <a:uLnTx/>
                <a:uFillTx/>
                <a:latin typeface="Arial Narrow" panose="020B0604020202020204" pitchFamily="34" charset="0"/>
                <a:ea typeface="+mn-ea"/>
                <a:cs typeface="Arial Narrow" panose="020B0604020202020204" pitchFamily="34" charset="0"/>
              </a:rPr>
              <a:t>Lazertinib + Amivantamab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3258"/>
                </a:solidFill>
                <a:effectLst/>
                <a:uLnTx/>
                <a:uFillTx/>
                <a:latin typeface="Arial Narrow" panose="020B0604020202020204" pitchFamily="34" charset="0"/>
                <a:ea typeface="+mn-ea"/>
                <a:cs typeface="Arial Narrow" panose="020B0604020202020204" pitchFamily="34" charset="0"/>
              </a:rPr>
              <a:t>MARIPOSA</a:t>
            </a:r>
          </a:p>
        </p:txBody>
      </p:sp>
      <p:sp>
        <p:nvSpPr>
          <p:cNvPr id="16" name="Rectangle 15">
            <a:extLst>
              <a:ext uri="{FF2B5EF4-FFF2-40B4-BE49-F238E27FC236}">
                <a16:creationId xmlns:a16="http://schemas.microsoft.com/office/drawing/2014/main" id="{8DE8DBEF-6343-73C7-3FF3-F44F6C022B93}"/>
              </a:ext>
            </a:extLst>
          </p:cNvPr>
          <p:cNvSpPr/>
          <p:nvPr/>
        </p:nvSpPr>
        <p:spPr>
          <a:xfrm>
            <a:off x="6715437" y="4814082"/>
            <a:ext cx="4325112" cy="602429"/>
          </a:xfrm>
          <a:prstGeom prst="rect">
            <a:avLst/>
          </a:prstGeom>
          <a:ln w="19050">
            <a:solidFill>
              <a:srgbClr val="1B3258"/>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3258"/>
                </a:solidFill>
                <a:effectLst/>
                <a:uLnTx/>
                <a:uFillTx/>
                <a:latin typeface="Arial Narrow" panose="020B0604020202020204" pitchFamily="34" charset="0"/>
                <a:ea typeface="+mn-ea"/>
                <a:cs typeface="Arial Narrow" panose="020B0604020202020204" pitchFamily="34" charset="0"/>
              </a:rPr>
              <a:t>Osimertinib + Ramucirumab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3258"/>
                </a:solidFill>
                <a:effectLst/>
                <a:uLnTx/>
                <a:uFillTx/>
                <a:latin typeface="Arial Narrow" panose="020B0604020202020204" pitchFamily="34" charset="0"/>
                <a:ea typeface="+mn-ea"/>
                <a:cs typeface="Arial Narrow" panose="020B0604020202020204" pitchFamily="34" charset="0"/>
              </a:rPr>
              <a:t>OSIRAM, RAMOSE</a:t>
            </a:r>
          </a:p>
        </p:txBody>
      </p:sp>
      <p:sp>
        <p:nvSpPr>
          <p:cNvPr id="18" name="TextBox 17">
            <a:extLst>
              <a:ext uri="{FF2B5EF4-FFF2-40B4-BE49-F238E27FC236}">
                <a16:creationId xmlns:a16="http://schemas.microsoft.com/office/drawing/2014/main" id="{9A622E50-079D-9BCD-87D7-B3EF67AC64D4}"/>
              </a:ext>
            </a:extLst>
          </p:cNvPr>
          <p:cNvSpPr txBox="1"/>
          <p:nvPr/>
        </p:nvSpPr>
        <p:spPr>
          <a:xfrm>
            <a:off x="82062" y="6416357"/>
            <a:ext cx="62366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1. FLAURA Soria NEJM 2018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C3E65E3-E24A-E3E3-A006-0B62983A80F5}"/>
              </a:ext>
            </a:extLst>
          </p:cNvPr>
          <p:cNvSpPr/>
          <p:nvPr/>
        </p:nvSpPr>
        <p:spPr>
          <a:xfrm>
            <a:off x="10442672" y="1143499"/>
            <a:ext cx="1195754" cy="161624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216DA9D-351E-7367-5C0F-94C7E58025B4}"/>
              </a:ext>
            </a:extLst>
          </p:cNvPr>
          <p:cNvSpPr txBox="1"/>
          <p:nvPr/>
        </p:nvSpPr>
        <p:spPr>
          <a:xfrm>
            <a:off x="861628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3527988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4297D-1809-6CA3-FD0E-2957C856A390}"/>
              </a:ext>
            </a:extLst>
          </p:cNvPr>
          <p:cNvSpPr>
            <a:spLocks noGrp="1"/>
          </p:cNvSpPr>
          <p:nvPr>
            <p:ph type="title"/>
          </p:nvPr>
        </p:nvSpPr>
        <p:spPr/>
        <p:txBody>
          <a:bodyPr>
            <a:normAutofit fontScale="90000"/>
          </a:bodyPr>
          <a:lstStyle/>
          <a:p>
            <a:r>
              <a:rPr lang="en-US" dirty="0"/>
              <a:t>FLAURA2 – Outcomes in pts with baseline CNS </a:t>
            </a:r>
            <a:r>
              <a:rPr lang="en-US" dirty="0" err="1"/>
              <a:t>mets</a:t>
            </a:r>
            <a:endParaRPr lang="en-US" dirty="0"/>
          </a:p>
        </p:txBody>
      </p:sp>
      <p:sp>
        <p:nvSpPr>
          <p:cNvPr id="8" name="Rectangle 7">
            <a:extLst>
              <a:ext uri="{FF2B5EF4-FFF2-40B4-BE49-F238E27FC236}">
                <a16:creationId xmlns:a16="http://schemas.microsoft.com/office/drawing/2014/main" id="{88ABB289-9742-43FF-DF87-7BF04411918D}"/>
              </a:ext>
            </a:extLst>
          </p:cNvPr>
          <p:cNvSpPr/>
          <p:nvPr/>
        </p:nvSpPr>
        <p:spPr>
          <a:xfrm>
            <a:off x="110711" y="6519446"/>
            <a:ext cx="365555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Janne P, WCLC 2023 and </a:t>
            </a:r>
            <a:r>
              <a:rPr kumimoji="0" lang="en-US" sz="1400" b="0" i="0" u="none" strike="noStrike" kern="1200" cap="none" spc="0" normalizeH="0" baseline="0" noProof="0" dirty="0" err="1">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Planchard</a:t>
            </a: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 D, ESMO 2023.</a:t>
            </a:r>
          </a:p>
        </p:txBody>
      </p:sp>
      <p:pic>
        <p:nvPicPr>
          <p:cNvPr id="6" name="Picture 5">
            <a:extLst>
              <a:ext uri="{FF2B5EF4-FFF2-40B4-BE49-F238E27FC236}">
                <a16:creationId xmlns:a16="http://schemas.microsoft.com/office/drawing/2014/main" id="{7093EA3A-0F87-FEAD-0983-6D9C6837F5E3}"/>
              </a:ext>
            </a:extLst>
          </p:cNvPr>
          <p:cNvPicPr>
            <a:picLocks noChangeAspect="1"/>
          </p:cNvPicPr>
          <p:nvPr/>
        </p:nvPicPr>
        <p:blipFill rotWithShape="1">
          <a:blip r:embed="rId2"/>
          <a:srcRect b="25988"/>
          <a:stretch/>
        </p:blipFill>
        <p:spPr>
          <a:xfrm>
            <a:off x="4675416" y="2035877"/>
            <a:ext cx="7516584" cy="3129267"/>
          </a:xfrm>
          <a:prstGeom prst="rect">
            <a:avLst/>
          </a:prstGeom>
        </p:spPr>
      </p:pic>
      <p:pic>
        <p:nvPicPr>
          <p:cNvPr id="7" name="Picture 6">
            <a:extLst>
              <a:ext uri="{FF2B5EF4-FFF2-40B4-BE49-F238E27FC236}">
                <a16:creationId xmlns:a16="http://schemas.microsoft.com/office/drawing/2014/main" id="{37C4EF8F-2D7F-3EFD-6C8D-5C7455CC1D94}"/>
              </a:ext>
            </a:extLst>
          </p:cNvPr>
          <p:cNvPicPr>
            <a:picLocks noChangeAspect="1"/>
          </p:cNvPicPr>
          <p:nvPr/>
        </p:nvPicPr>
        <p:blipFill rotWithShape="1">
          <a:blip r:embed="rId3"/>
          <a:srcRect l="3458" t="40532" r="47402" b="11510"/>
          <a:stretch/>
        </p:blipFill>
        <p:spPr>
          <a:xfrm>
            <a:off x="158236" y="1623977"/>
            <a:ext cx="3854850" cy="2116172"/>
          </a:xfrm>
          <a:prstGeom prst="rect">
            <a:avLst/>
          </a:prstGeom>
        </p:spPr>
      </p:pic>
      <p:sp>
        <p:nvSpPr>
          <p:cNvPr id="9" name="TextBox 8">
            <a:extLst>
              <a:ext uri="{FF2B5EF4-FFF2-40B4-BE49-F238E27FC236}">
                <a16:creationId xmlns:a16="http://schemas.microsoft.com/office/drawing/2014/main" id="{9CDD73E1-14F9-D50F-1CF6-D1885E1884D5}"/>
              </a:ext>
            </a:extLst>
          </p:cNvPr>
          <p:cNvSpPr txBox="1"/>
          <p:nvPr/>
        </p:nvSpPr>
        <p:spPr>
          <a:xfrm>
            <a:off x="1321670" y="1391449"/>
            <a:ext cx="15279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With CNS Mets</a:t>
            </a:r>
          </a:p>
        </p:txBody>
      </p:sp>
      <p:pic>
        <p:nvPicPr>
          <p:cNvPr id="10" name="Picture 9">
            <a:extLst>
              <a:ext uri="{FF2B5EF4-FFF2-40B4-BE49-F238E27FC236}">
                <a16:creationId xmlns:a16="http://schemas.microsoft.com/office/drawing/2014/main" id="{4D48C5F2-DE3B-19BC-8459-DE516F772E47}"/>
              </a:ext>
            </a:extLst>
          </p:cNvPr>
          <p:cNvPicPr>
            <a:picLocks noChangeAspect="1"/>
          </p:cNvPicPr>
          <p:nvPr/>
        </p:nvPicPr>
        <p:blipFill rotWithShape="1">
          <a:blip r:embed="rId3"/>
          <a:srcRect l="53306" t="41903" r="3180" b="11258"/>
          <a:stretch/>
        </p:blipFill>
        <p:spPr>
          <a:xfrm>
            <a:off x="444844" y="4102484"/>
            <a:ext cx="3811413" cy="2307699"/>
          </a:xfrm>
          <a:prstGeom prst="rect">
            <a:avLst/>
          </a:prstGeom>
        </p:spPr>
      </p:pic>
      <p:sp>
        <p:nvSpPr>
          <p:cNvPr id="15" name="TextBox 14">
            <a:extLst>
              <a:ext uri="{FF2B5EF4-FFF2-40B4-BE49-F238E27FC236}">
                <a16:creationId xmlns:a16="http://schemas.microsoft.com/office/drawing/2014/main" id="{C8477D9C-FB20-5129-8A95-A2AE03DB522D}"/>
              </a:ext>
            </a:extLst>
          </p:cNvPr>
          <p:cNvSpPr txBox="1"/>
          <p:nvPr/>
        </p:nvSpPr>
        <p:spPr>
          <a:xfrm>
            <a:off x="1399093" y="3856273"/>
            <a:ext cx="18213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Without CNS Mets</a:t>
            </a:r>
          </a:p>
        </p:txBody>
      </p:sp>
      <p:sp>
        <p:nvSpPr>
          <p:cNvPr id="18" name="TextBox 17">
            <a:extLst>
              <a:ext uri="{FF2B5EF4-FFF2-40B4-BE49-F238E27FC236}">
                <a16:creationId xmlns:a16="http://schemas.microsoft.com/office/drawing/2014/main" id="{D21FB60A-5D00-991A-0DB3-B37C8778DD15}"/>
              </a:ext>
            </a:extLst>
          </p:cNvPr>
          <p:cNvSpPr txBox="1"/>
          <p:nvPr/>
        </p:nvSpPr>
        <p:spPr>
          <a:xfrm>
            <a:off x="2831124" y="1681795"/>
            <a:ext cx="1506199" cy="523220"/>
          </a:xfrm>
          <a:prstGeom prst="rect">
            <a:avLst/>
          </a:prstGeom>
          <a:no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Narrow" panose="020B0604020202020204" pitchFamily="34" charset="0"/>
                <a:ea typeface="+mn-ea"/>
                <a:cs typeface="Arial Narrow" panose="020B0604020202020204" pitchFamily="34" charset="0"/>
              </a:rPr>
              <a:t>mPFS</a:t>
            </a: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 13.8 vs. 24.9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HR 0.47 (0.33,0.66)</a:t>
            </a:r>
            <a:endParaRPr kumimoji="0" lang="en-US" sz="1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19" name="TextBox 18">
            <a:extLst>
              <a:ext uri="{FF2B5EF4-FFF2-40B4-BE49-F238E27FC236}">
                <a16:creationId xmlns:a16="http://schemas.microsoft.com/office/drawing/2014/main" id="{CC10BFF0-61CE-D85E-0E66-0B54C9B19B40}"/>
              </a:ext>
            </a:extLst>
          </p:cNvPr>
          <p:cNvSpPr txBox="1"/>
          <p:nvPr/>
        </p:nvSpPr>
        <p:spPr>
          <a:xfrm>
            <a:off x="2838567" y="4160302"/>
            <a:ext cx="1527982" cy="523220"/>
          </a:xfrm>
          <a:prstGeom prst="rect">
            <a:avLst/>
          </a:prstGeom>
          <a:no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Narrow" panose="020B0604020202020204" pitchFamily="34" charset="0"/>
                <a:ea typeface="+mn-ea"/>
                <a:cs typeface="Arial Narrow" panose="020B0604020202020204" pitchFamily="34" charset="0"/>
              </a:rPr>
              <a:t>mPFS</a:t>
            </a: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 21 vs. 27.6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rPr>
              <a:t>HR 0.75 (0.55, 1.03)</a:t>
            </a:r>
          </a:p>
        </p:txBody>
      </p:sp>
      <p:sp>
        <p:nvSpPr>
          <p:cNvPr id="20" name="TextBox 19">
            <a:extLst>
              <a:ext uri="{FF2B5EF4-FFF2-40B4-BE49-F238E27FC236}">
                <a16:creationId xmlns:a16="http://schemas.microsoft.com/office/drawing/2014/main" id="{78516214-CA77-D112-FA2A-1D4128EFADEF}"/>
              </a:ext>
            </a:extLst>
          </p:cNvPr>
          <p:cNvSpPr txBox="1"/>
          <p:nvPr/>
        </p:nvSpPr>
        <p:spPr>
          <a:xfrm>
            <a:off x="4675416" y="5293048"/>
            <a:ext cx="7516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These exploratory analyses suggest that patients with baseline CNS metastases may have particular benefit from addition of chemotherapy to osimertinib. </a:t>
            </a:r>
          </a:p>
        </p:txBody>
      </p:sp>
      <p:sp>
        <p:nvSpPr>
          <p:cNvPr id="4" name="TextBox 3">
            <a:extLst>
              <a:ext uri="{FF2B5EF4-FFF2-40B4-BE49-F238E27FC236}">
                <a16:creationId xmlns:a16="http://schemas.microsoft.com/office/drawing/2014/main" id="{6AFE26FC-14AC-89FD-61DC-6F4D0D3834C7}"/>
              </a:ext>
            </a:extLst>
          </p:cNvPr>
          <p:cNvSpPr txBox="1"/>
          <p:nvPr/>
        </p:nvSpPr>
        <p:spPr>
          <a:xfrm>
            <a:off x="314251" y="5692882"/>
            <a:ext cx="3942006" cy="248214"/>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Time from randomization (months)</a:t>
            </a:r>
          </a:p>
        </p:txBody>
      </p:sp>
      <p:sp>
        <p:nvSpPr>
          <p:cNvPr id="5" name="TextBox 4">
            <a:extLst>
              <a:ext uri="{FF2B5EF4-FFF2-40B4-BE49-F238E27FC236}">
                <a16:creationId xmlns:a16="http://schemas.microsoft.com/office/drawing/2014/main" id="{60DD603F-0676-9540-8019-98D8EA80A91D}"/>
              </a:ext>
            </a:extLst>
          </p:cNvPr>
          <p:cNvSpPr txBox="1"/>
          <p:nvPr/>
        </p:nvSpPr>
        <p:spPr>
          <a:xfrm rot="16200000">
            <a:off x="-492784" y="4574174"/>
            <a:ext cx="1536703"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Probability of</a:t>
            </a:r>
            <a:b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progression-free survival</a:t>
            </a:r>
          </a:p>
        </p:txBody>
      </p:sp>
      <p:sp>
        <p:nvSpPr>
          <p:cNvPr id="11" name="TextBox 10">
            <a:extLst>
              <a:ext uri="{FF2B5EF4-FFF2-40B4-BE49-F238E27FC236}">
                <a16:creationId xmlns:a16="http://schemas.microsoft.com/office/drawing/2014/main" id="{03186B6F-B009-4C2C-1820-FB66AA2BCE8B}"/>
              </a:ext>
            </a:extLst>
          </p:cNvPr>
          <p:cNvSpPr txBox="1"/>
          <p:nvPr/>
        </p:nvSpPr>
        <p:spPr>
          <a:xfrm>
            <a:off x="314251" y="3150403"/>
            <a:ext cx="3942006" cy="138499"/>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Time from randomization (months)</a:t>
            </a:r>
          </a:p>
        </p:txBody>
      </p:sp>
      <p:sp>
        <p:nvSpPr>
          <p:cNvPr id="3" name="TextBox 2">
            <a:extLst>
              <a:ext uri="{FF2B5EF4-FFF2-40B4-BE49-F238E27FC236}">
                <a16:creationId xmlns:a16="http://schemas.microsoft.com/office/drawing/2014/main" id="{E2C33C68-1795-D8AD-B922-80B93075B9C6}"/>
              </a:ext>
            </a:extLst>
          </p:cNvPr>
          <p:cNvSpPr txBox="1"/>
          <p:nvPr/>
        </p:nvSpPr>
        <p:spPr>
          <a:xfrm>
            <a:off x="861628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2070728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439A-7E11-E474-DCA2-44844FCB5E14}"/>
              </a:ext>
            </a:extLst>
          </p:cNvPr>
          <p:cNvSpPr>
            <a:spLocks noGrp="1"/>
          </p:cNvSpPr>
          <p:nvPr>
            <p:ph type="title"/>
          </p:nvPr>
        </p:nvSpPr>
        <p:spPr/>
        <p:txBody>
          <a:bodyPr/>
          <a:lstStyle/>
          <a:p>
            <a:r>
              <a:rPr lang="en-US" dirty="0"/>
              <a:t>MARIPOSA</a:t>
            </a:r>
          </a:p>
        </p:txBody>
      </p:sp>
      <p:pic>
        <p:nvPicPr>
          <p:cNvPr id="5" name="Picture 4">
            <a:extLst>
              <a:ext uri="{FF2B5EF4-FFF2-40B4-BE49-F238E27FC236}">
                <a16:creationId xmlns:a16="http://schemas.microsoft.com/office/drawing/2014/main" id="{26856CA2-2B6F-D692-0351-48A97CFD2D72}"/>
              </a:ext>
            </a:extLst>
          </p:cNvPr>
          <p:cNvPicPr>
            <a:picLocks noChangeAspect="1"/>
          </p:cNvPicPr>
          <p:nvPr/>
        </p:nvPicPr>
        <p:blipFill rotWithShape="1">
          <a:blip r:embed="rId2"/>
          <a:srcRect t="16387" r="3875" b="25516"/>
          <a:stretch/>
        </p:blipFill>
        <p:spPr>
          <a:xfrm>
            <a:off x="0" y="1279785"/>
            <a:ext cx="7471229" cy="2540000"/>
          </a:xfrm>
          <a:prstGeom prst="rect">
            <a:avLst/>
          </a:prstGeom>
        </p:spPr>
      </p:pic>
      <p:pic>
        <p:nvPicPr>
          <p:cNvPr id="6" name="Picture 5">
            <a:extLst>
              <a:ext uri="{FF2B5EF4-FFF2-40B4-BE49-F238E27FC236}">
                <a16:creationId xmlns:a16="http://schemas.microsoft.com/office/drawing/2014/main" id="{836D4E27-58B7-C48F-FEA4-7DA757150028}"/>
              </a:ext>
            </a:extLst>
          </p:cNvPr>
          <p:cNvPicPr>
            <a:picLocks noChangeAspect="1"/>
          </p:cNvPicPr>
          <p:nvPr/>
        </p:nvPicPr>
        <p:blipFill rotWithShape="1">
          <a:blip r:embed="rId3"/>
          <a:srcRect b="9581"/>
          <a:stretch/>
        </p:blipFill>
        <p:spPr>
          <a:xfrm>
            <a:off x="4314372" y="2830057"/>
            <a:ext cx="7674429" cy="3903273"/>
          </a:xfrm>
          <a:prstGeom prst="rect">
            <a:avLst/>
          </a:prstGeom>
          <a:ln>
            <a:solidFill>
              <a:schemeClr val="accent1"/>
            </a:solidFill>
          </a:ln>
        </p:spPr>
      </p:pic>
      <p:sp>
        <p:nvSpPr>
          <p:cNvPr id="7" name="Rectangle 6">
            <a:extLst>
              <a:ext uri="{FF2B5EF4-FFF2-40B4-BE49-F238E27FC236}">
                <a16:creationId xmlns:a16="http://schemas.microsoft.com/office/drawing/2014/main" id="{4B1EBD23-0886-6043-D4E4-D1D91B01BDF4}"/>
              </a:ext>
            </a:extLst>
          </p:cNvPr>
          <p:cNvSpPr/>
          <p:nvPr/>
        </p:nvSpPr>
        <p:spPr>
          <a:xfrm>
            <a:off x="110711" y="6046779"/>
            <a:ext cx="272536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Cho BC, ESMO 2023, Abstract LBA14.</a:t>
            </a:r>
          </a:p>
        </p:txBody>
      </p:sp>
      <p:sp>
        <p:nvSpPr>
          <p:cNvPr id="9" name="TextBox 8">
            <a:extLst>
              <a:ext uri="{FF2B5EF4-FFF2-40B4-BE49-F238E27FC236}">
                <a16:creationId xmlns:a16="http://schemas.microsoft.com/office/drawing/2014/main" id="{5C27DF04-B4F1-D2B4-89EA-D351926C6E2E}"/>
              </a:ext>
            </a:extLst>
          </p:cNvPr>
          <p:cNvSpPr txBox="1"/>
          <p:nvPr/>
        </p:nvSpPr>
        <p:spPr>
          <a:xfrm>
            <a:off x="203199" y="4846450"/>
            <a:ext cx="3440243" cy="1200329"/>
          </a:xfrm>
          <a:prstGeom prst="rect">
            <a:avLst/>
          </a:prstGeom>
          <a:noFill/>
        </p:spPr>
        <p:txBody>
          <a:bodyPr wrap="square">
            <a:spAutoFit/>
          </a:bodyPr>
          <a:lstStyle/>
          <a:p>
            <a:pPr marL="227013" marR="0" lvl="0" indent="-227013"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Overall Survival (Interim Analysis:)</a:t>
            </a:r>
          </a:p>
          <a:p>
            <a:pPr marL="227013" marR="0" lvl="0" indent="-227013"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HR 0.80 (95% CI, 0.61-1.05), p=0.11</a:t>
            </a:r>
          </a:p>
          <a:p>
            <a:pPr marL="227013" marR="0" lvl="0" indent="-227013"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227013" marR="0" lvl="0" indent="-227013"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Landmark 2-year survival: 74% vs 69%</a:t>
            </a:r>
          </a:p>
        </p:txBody>
      </p:sp>
      <p:sp>
        <p:nvSpPr>
          <p:cNvPr id="3" name="TextBox 2">
            <a:extLst>
              <a:ext uri="{FF2B5EF4-FFF2-40B4-BE49-F238E27FC236}">
                <a16:creationId xmlns:a16="http://schemas.microsoft.com/office/drawing/2014/main" id="{FCC26CFD-CEAF-9B21-03DB-A465E11D6E23}"/>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1517756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439A-7E11-E474-DCA2-44844FCB5E14}"/>
              </a:ext>
            </a:extLst>
          </p:cNvPr>
          <p:cNvSpPr>
            <a:spLocks noGrp="1"/>
          </p:cNvSpPr>
          <p:nvPr>
            <p:ph type="title"/>
          </p:nvPr>
        </p:nvSpPr>
        <p:spPr/>
        <p:txBody>
          <a:bodyPr/>
          <a:lstStyle/>
          <a:p>
            <a:r>
              <a:rPr lang="en-US" dirty="0"/>
              <a:t>MARIPOSA</a:t>
            </a:r>
          </a:p>
        </p:txBody>
      </p:sp>
      <p:sp>
        <p:nvSpPr>
          <p:cNvPr id="7" name="Rectangle 6">
            <a:extLst>
              <a:ext uri="{FF2B5EF4-FFF2-40B4-BE49-F238E27FC236}">
                <a16:creationId xmlns:a16="http://schemas.microsoft.com/office/drawing/2014/main" id="{4B1EBD23-0886-6043-D4E4-D1D91B01BDF4}"/>
              </a:ext>
            </a:extLst>
          </p:cNvPr>
          <p:cNvSpPr/>
          <p:nvPr/>
        </p:nvSpPr>
        <p:spPr>
          <a:xfrm>
            <a:off x="110711" y="6519446"/>
            <a:ext cx="272536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Cho BC, ESMO 2023, Abstract LBA14.</a:t>
            </a:r>
          </a:p>
        </p:txBody>
      </p:sp>
      <p:pic>
        <p:nvPicPr>
          <p:cNvPr id="3" name="Picture 2">
            <a:extLst>
              <a:ext uri="{FF2B5EF4-FFF2-40B4-BE49-F238E27FC236}">
                <a16:creationId xmlns:a16="http://schemas.microsoft.com/office/drawing/2014/main" id="{7F17847E-C805-A3B6-0E10-E3D8EFDB701A}"/>
              </a:ext>
            </a:extLst>
          </p:cNvPr>
          <p:cNvPicPr>
            <a:picLocks noChangeAspect="1"/>
          </p:cNvPicPr>
          <p:nvPr/>
        </p:nvPicPr>
        <p:blipFill rotWithShape="1">
          <a:blip r:embed="rId2"/>
          <a:srcRect l="2754" t="3439" r="36832" b="12236"/>
          <a:stretch/>
        </p:blipFill>
        <p:spPr>
          <a:xfrm>
            <a:off x="488279" y="1409427"/>
            <a:ext cx="6047988" cy="4748435"/>
          </a:xfrm>
          <a:prstGeom prst="rect">
            <a:avLst/>
          </a:prstGeom>
        </p:spPr>
      </p:pic>
      <p:pic>
        <p:nvPicPr>
          <p:cNvPr id="4" name="Picture 3">
            <a:extLst>
              <a:ext uri="{FF2B5EF4-FFF2-40B4-BE49-F238E27FC236}">
                <a16:creationId xmlns:a16="http://schemas.microsoft.com/office/drawing/2014/main" id="{0F452088-69B3-27FB-B25F-535C95B5A558}"/>
              </a:ext>
            </a:extLst>
          </p:cNvPr>
          <p:cNvPicPr>
            <a:picLocks noChangeAspect="1"/>
          </p:cNvPicPr>
          <p:nvPr/>
        </p:nvPicPr>
        <p:blipFill rotWithShape="1">
          <a:blip r:embed="rId3"/>
          <a:srcRect l="62278" t="69837" r="17276" b="18965"/>
          <a:stretch/>
        </p:blipFill>
        <p:spPr>
          <a:xfrm>
            <a:off x="153044" y="5107508"/>
            <a:ext cx="1589101" cy="489642"/>
          </a:xfrm>
          <a:prstGeom prst="rect">
            <a:avLst/>
          </a:prstGeom>
        </p:spPr>
      </p:pic>
      <p:sp>
        <p:nvSpPr>
          <p:cNvPr id="8" name="Rectangle 7">
            <a:extLst>
              <a:ext uri="{FF2B5EF4-FFF2-40B4-BE49-F238E27FC236}">
                <a16:creationId xmlns:a16="http://schemas.microsoft.com/office/drawing/2014/main" id="{906A397B-73DE-A607-0393-41407AC056E2}"/>
              </a:ext>
            </a:extLst>
          </p:cNvPr>
          <p:cNvSpPr/>
          <p:nvPr/>
        </p:nvSpPr>
        <p:spPr>
          <a:xfrm>
            <a:off x="2065866" y="2353733"/>
            <a:ext cx="4470401" cy="44026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E2D3378-B008-9F0C-F910-4A7E916B0FED}"/>
              </a:ext>
            </a:extLst>
          </p:cNvPr>
          <p:cNvSpPr txBox="1"/>
          <p:nvPr/>
        </p:nvSpPr>
        <p:spPr>
          <a:xfrm>
            <a:off x="7402654" y="1770355"/>
            <a:ext cx="4301067"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Amivantamab/Lazertinib: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83% Interruption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59% Dose reduction (any agent)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35% Discontinuation (any agent)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Osimertinib: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39% Interruption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5% Dose reduction (any agent)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14% Discontinuation (any agent)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br>
            <a:endPar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37% patients had VTE on Ami/Lazertinib </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(median onset 84 days)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Prophylactic anticoagulation </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is now recommended for the first 4 months of treatment with </a:t>
            </a:r>
            <a:r>
              <a:rPr kumimoji="0" lang="en-US" sz="18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amivantamab</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 </a:t>
            </a:r>
            <a:r>
              <a:rPr kumimoji="0" lang="en-US" sz="18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lazertinib</a:t>
            </a:r>
            <a:endPar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cxnSp>
        <p:nvCxnSpPr>
          <p:cNvPr id="11" name="Straight Connector 10">
            <a:extLst>
              <a:ext uri="{FF2B5EF4-FFF2-40B4-BE49-F238E27FC236}">
                <a16:creationId xmlns:a16="http://schemas.microsoft.com/office/drawing/2014/main" id="{21C49F6A-2674-3DC2-2282-FF23A28AAA1D}"/>
              </a:ext>
            </a:extLst>
          </p:cNvPr>
          <p:cNvCxnSpPr/>
          <p:nvPr/>
        </p:nvCxnSpPr>
        <p:spPr>
          <a:xfrm>
            <a:off x="7042824" y="1467792"/>
            <a:ext cx="0" cy="5110019"/>
          </a:xfrm>
          <a:prstGeom prst="line">
            <a:avLst/>
          </a:prstGeom>
          <a:ln w="38100">
            <a:solidFill>
              <a:srgbClr val="4472C4">
                <a:alpha val="25098"/>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F4645B4-A5D9-D4D6-526C-5CD38A996CA6}"/>
              </a:ext>
            </a:extLst>
          </p:cNvPr>
          <p:cNvSpPr txBox="1"/>
          <p:nvPr/>
        </p:nvSpPr>
        <p:spPr>
          <a:xfrm>
            <a:off x="861628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9208055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E8E07-D296-087C-F00A-395B28A6D2A2}"/>
              </a:ext>
            </a:extLst>
          </p:cNvPr>
          <p:cNvSpPr>
            <a:spLocks noGrp="1"/>
          </p:cNvSpPr>
          <p:nvPr>
            <p:ph type="title"/>
          </p:nvPr>
        </p:nvSpPr>
        <p:spPr/>
        <p:txBody>
          <a:bodyPr/>
          <a:lstStyle/>
          <a:p>
            <a:r>
              <a:rPr lang="en-US" dirty="0"/>
              <a:t>MARIPOSA</a:t>
            </a:r>
          </a:p>
        </p:txBody>
      </p:sp>
      <p:sp>
        <p:nvSpPr>
          <p:cNvPr id="6" name="Content Placeholder 2">
            <a:extLst>
              <a:ext uri="{FF2B5EF4-FFF2-40B4-BE49-F238E27FC236}">
                <a16:creationId xmlns:a16="http://schemas.microsoft.com/office/drawing/2014/main" id="{AECE595C-6B31-B173-F535-E3A78E406D7F}"/>
              </a:ext>
            </a:extLst>
          </p:cNvPr>
          <p:cNvSpPr>
            <a:spLocks noGrp="1"/>
          </p:cNvSpPr>
          <p:nvPr>
            <p:ph idx="1"/>
          </p:nvPr>
        </p:nvSpPr>
        <p:spPr>
          <a:xfrm>
            <a:off x="838200" y="1377386"/>
            <a:ext cx="10515600" cy="5115487"/>
          </a:xfrm>
        </p:spPr>
        <p:txBody>
          <a:bodyPr>
            <a:normAutofit lnSpcReduction="10000"/>
          </a:bodyPr>
          <a:lstStyle/>
          <a:p>
            <a:pPr marL="0" indent="0">
              <a:buNone/>
            </a:pPr>
            <a:r>
              <a:rPr lang="en-US" b="1" dirty="0"/>
              <a:t>Clinical Implications:</a:t>
            </a:r>
          </a:p>
          <a:p>
            <a:r>
              <a:rPr lang="en-US" sz="2600" dirty="0"/>
              <a:t>Amivantamab + Lazertinib extends PFS (7.1 month PFS gain, HR 0.70) compared to osimertinib, but requires IV q2 week infusions and increases toxicities (dermatologic, IRRs, VTE).</a:t>
            </a:r>
          </a:p>
          <a:p>
            <a:r>
              <a:rPr lang="en-US" sz="2600" dirty="0"/>
              <a:t>If approved, Ami/Lazer will represent another first-line treatment option to be discussed with patients, but given toxicity concerns and lack of OS benefit with either MARIPOSA or FLAURA2 thus far, osimertinib monotherapy remains a reasonable first-line option.</a:t>
            </a:r>
          </a:p>
          <a:p>
            <a:endParaRPr lang="en-US" dirty="0"/>
          </a:p>
          <a:p>
            <a:pPr marL="0" indent="0">
              <a:buNone/>
            </a:pPr>
            <a:r>
              <a:rPr lang="en-US" b="1" dirty="0"/>
              <a:t>Future Directions:</a:t>
            </a:r>
          </a:p>
          <a:p>
            <a:r>
              <a:rPr lang="en-US" sz="2600" dirty="0"/>
              <a:t>OS data are needed</a:t>
            </a:r>
          </a:p>
          <a:p>
            <a:r>
              <a:rPr lang="en-US" sz="2600" dirty="0"/>
              <a:t>Better biomarkers and risk stratification strategies are needed.</a:t>
            </a:r>
            <a:br>
              <a:rPr lang="en-US" sz="2600" dirty="0"/>
            </a:br>
            <a:endParaRPr lang="en-US" sz="2600" dirty="0"/>
          </a:p>
        </p:txBody>
      </p:sp>
      <p:sp>
        <p:nvSpPr>
          <p:cNvPr id="3" name="TextBox 2">
            <a:extLst>
              <a:ext uri="{FF2B5EF4-FFF2-40B4-BE49-F238E27FC236}">
                <a16:creationId xmlns:a16="http://schemas.microsoft.com/office/drawing/2014/main" id="{ED91B665-2B0A-5CDB-7C95-946F767EB3B8}"/>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1214891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6472"/>
            <a:ext cx="10358967" cy="1143000"/>
          </a:xfrm>
        </p:spPr>
        <p:txBody>
          <a:bodyPr/>
          <a:lstStyle/>
          <a:p>
            <a:r>
              <a:rPr lang="en-US" sz="3200" dirty="0"/>
              <a:t>Dr </a:t>
            </a:r>
            <a:r>
              <a:rPr lang="en-US" sz="3200" dirty="0" err="1"/>
              <a:t>Piotrowska</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1015205" y="1556792"/>
          <a:ext cx="10153128" cy="4337654"/>
        </p:xfrm>
        <a:graphic>
          <a:graphicData uri="http://schemas.openxmlformats.org/drawingml/2006/table">
            <a:tbl>
              <a:tblPr firstRow="1" bandRow="1">
                <a:tableStyleId>{F2DE63D5-997A-4646-A377-4702673A728D}</a:tableStyleId>
              </a:tblPr>
              <a:tblGrid>
                <a:gridCol w="3136579">
                  <a:extLst>
                    <a:ext uri="{9D8B030D-6E8A-4147-A177-3AD203B41FA5}">
                      <a16:colId xmlns:a16="http://schemas.microsoft.com/office/drawing/2014/main" val="20000"/>
                    </a:ext>
                  </a:extLst>
                </a:gridCol>
                <a:gridCol w="7016549">
                  <a:extLst>
                    <a:ext uri="{9D8B030D-6E8A-4147-A177-3AD203B41FA5}">
                      <a16:colId xmlns:a16="http://schemas.microsoft.com/office/drawing/2014/main" val="545933498"/>
                    </a:ext>
                  </a:extLst>
                </a:gridCol>
              </a:tblGrid>
              <a:tr h="1048138">
                <a:tc>
                  <a:txBody>
                    <a:bodyPr/>
                    <a:lstStyle/>
                    <a:p>
                      <a:r>
                        <a:rPr lang="en-US" sz="1800" b="1" kern="1200" dirty="0">
                          <a:solidFill>
                            <a:schemeClr val="tx1"/>
                          </a:solidFill>
                          <a:effectLst/>
                          <a:latin typeface="+mn-lt"/>
                          <a:ea typeface="+mn-ea"/>
                          <a:cs typeface="+mn-cs"/>
                        </a:rPr>
                        <a:t>Advisory 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Bayer HealthCare Pharmaceuticals, Blueprint Medicines, Daiichi Sankyo Inc, Janssen Biotech Inc, Lilly, Merck, Sanofi, Taiho Oncology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59437">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Blueprint Medicines, Daiichi Sankyo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2237869"/>
                  </a:ext>
                </a:extLst>
              </a:tr>
              <a:tr h="1370642">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Blueprint Medicines, Cullinan Oncology, Daiichi Sankyo Inc, Janssen Biotech Inc, Novartis, Spectrum Pharmaceuticals Inc, Takeda Pharmaceuticals USA Inc, </a:t>
                      </a:r>
                      <a:r>
                        <a:rPr lang="en-US" sz="1800" b="0" kern="1200" dirty="0" err="1">
                          <a:solidFill>
                            <a:schemeClr val="tx1"/>
                          </a:solidFill>
                          <a:effectLst/>
                          <a:latin typeface="+mn-lt"/>
                          <a:ea typeface="+mn-ea"/>
                          <a:cs typeface="+mn-cs"/>
                        </a:rPr>
                        <a:t>Tesaro</a:t>
                      </a:r>
                      <a:r>
                        <a:rPr lang="en-US" sz="1800" b="0" kern="1200" dirty="0">
                          <a:solidFill>
                            <a:schemeClr val="tx1"/>
                          </a:solidFill>
                          <a:effectLst/>
                          <a:latin typeface="+mn-lt"/>
                          <a:ea typeface="+mn-ea"/>
                          <a:cs typeface="+mn-cs"/>
                        </a:rPr>
                        <a:t>, A GSK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0801357"/>
                  </a:ext>
                </a:extLst>
              </a:tr>
              <a:tr h="959437">
                <a:tc>
                  <a:txBody>
                    <a:bodyPr/>
                    <a:lstStyle/>
                    <a:p>
                      <a:r>
                        <a:rPr lang="en-US" sz="1800" b="1" kern="1200" dirty="0">
                          <a:solidFill>
                            <a:schemeClr val="tx1"/>
                          </a:solidFill>
                          <a:effectLst/>
                          <a:latin typeface="+mn-lt"/>
                          <a:ea typeface="+mn-ea"/>
                          <a:cs typeface="+mn-cs"/>
                        </a:rPr>
                        <a:t>Travel Support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7592533"/>
                  </a:ext>
                </a:extLst>
              </a:tr>
            </a:tbl>
          </a:graphicData>
        </a:graphic>
      </p:graphicFrame>
    </p:spTree>
    <p:custDataLst>
      <p:tags r:id="rId1"/>
    </p:custDataLst>
    <p:extLst>
      <p:ext uri="{BB962C8B-B14F-4D97-AF65-F5344CB8AC3E}">
        <p14:creationId xmlns:p14="http://schemas.microsoft.com/office/powerpoint/2010/main" val="3832036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916516" y="2761083"/>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62272"/>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775319"/>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300"/>
              </a:spcBef>
              <a:spcAft>
                <a:spcPts val="600"/>
              </a:spcAft>
              <a:buNone/>
            </a:pPr>
            <a:r>
              <a:rPr lang="en-US" sz="2000" dirty="0">
                <a:solidFill>
                  <a:schemeClr val="tx1"/>
                </a:solidFill>
                <a:latin typeface="+mn-lt"/>
              </a:rPr>
              <a:t>	– First-Line Treatment</a:t>
            </a:r>
          </a:p>
          <a:p>
            <a:pPr marL="98425" indent="0">
              <a:lnSpc>
                <a:spcPct val="100000"/>
              </a:lnSpc>
              <a:spcBef>
                <a:spcPts val="300"/>
              </a:spcBef>
              <a:spcAft>
                <a:spcPts val="600"/>
              </a:spcAft>
              <a:buNone/>
            </a:pPr>
            <a:r>
              <a:rPr lang="en-US" sz="2000" dirty="0">
                <a:solidFill>
                  <a:schemeClr val="bg1"/>
                </a:solidFill>
                <a:latin typeface="+mn-lt"/>
              </a:rPr>
              <a:t>	– Second- and Later-Line Treatment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51198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BC37A4D-5187-A522-5626-656C947285D2}"/>
              </a:ext>
            </a:extLst>
          </p:cNvPr>
          <p:cNvSpPr txBox="1"/>
          <p:nvPr/>
        </p:nvSpPr>
        <p:spPr>
          <a:xfrm>
            <a:off x="84307" y="5545274"/>
            <a:ext cx="1507785"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N=129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Tissue Biopsies</a:t>
            </a:r>
          </a:p>
        </p:txBody>
      </p:sp>
      <p:sp>
        <p:nvSpPr>
          <p:cNvPr id="2" name="Title 1">
            <a:extLst>
              <a:ext uri="{FF2B5EF4-FFF2-40B4-BE49-F238E27FC236}">
                <a16:creationId xmlns:a16="http://schemas.microsoft.com/office/drawing/2014/main" id="{1FE25E00-B95A-3DD8-633A-8B13D16AA7E1}"/>
              </a:ext>
            </a:extLst>
          </p:cNvPr>
          <p:cNvSpPr>
            <a:spLocks noGrp="1"/>
          </p:cNvSpPr>
          <p:nvPr>
            <p:ph type="title"/>
          </p:nvPr>
        </p:nvSpPr>
        <p:spPr/>
        <p:txBody>
          <a:bodyPr/>
          <a:lstStyle/>
          <a:p>
            <a:r>
              <a:rPr lang="en-US" dirty="0"/>
              <a:t>Managing Progression on EGFR TKIs</a:t>
            </a:r>
          </a:p>
        </p:txBody>
      </p:sp>
      <p:graphicFrame>
        <p:nvGraphicFramePr>
          <p:cNvPr id="4" name="Content Placeholder 3">
            <a:extLst>
              <a:ext uri="{FF2B5EF4-FFF2-40B4-BE49-F238E27FC236}">
                <a16:creationId xmlns:a16="http://schemas.microsoft.com/office/drawing/2014/main" id="{10193325-B4E7-98F8-D9CD-DA59C5B09CF9}"/>
              </a:ext>
            </a:extLst>
          </p:cNvPr>
          <p:cNvGraphicFramePr>
            <a:graphicFrameLocks/>
          </p:cNvGraphicFramePr>
          <p:nvPr/>
        </p:nvGraphicFramePr>
        <p:xfrm>
          <a:off x="9132277" y="980288"/>
          <a:ext cx="3342485" cy="1985650"/>
        </p:xfrm>
        <a:graphic>
          <a:graphicData uri="http://schemas.openxmlformats.org/presentationml/2006/ole">
            <mc:AlternateContent xmlns:mc="http://schemas.openxmlformats.org/markup-compatibility/2006">
              <mc:Choice xmlns:v="urn:schemas-microsoft-com:vml" Requires="v">
                <p:oleObj name="Chart" r:id="rId2" imgW="8558077" imgH="4675246" progId="Excel.Chart.8">
                  <p:embed/>
                </p:oleObj>
              </mc:Choice>
              <mc:Fallback>
                <p:oleObj name="Chart" r:id="rId2" imgW="8558077" imgH="4675246" progId="Excel.Chart.8">
                  <p:embed/>
                  <p:pic>
                    <p:nvPicPr>
                      <p:cNvPr id="4" name="Content Placeholder 3">
                        <a:extLst>
                          <a:ext uri="{FF2B5EF4-FFF2-40B4-BE49-F238E27FC236}">
                            <a16:creationId xmlns:a16="http://schemas.microsoft.com/office/drawing/2014/main" id="{10193325-B4E7-98F8-D9CD-DA59C5B09CF9}"/>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277" y="980288"/>
                        <a:ext cx="3342485" cy="1985650"/>
                      </a:xfrm>
                      <a:prstGeom prst="rect">
                        <a:avLst/>
                      </a:prstGeom>
                      <a:noFill/>
                      <a:ln>
                        <a:noFill/>
                      </a:ln>
                    </p:spPr>
                  </p:pic>
                </p:oleObj>
              </mc:Fallback>
            </mc:AlternateContent>
          </a:graphicData>
        </a:graphic>
      </p:graphicFrame>
      <p:sp>
        <p:nvSpPr>
          <p:cNvPr id="5" name="Rectangle 4">
            <a:extLst>
              <a:ext uri="{FF2B5EF4-FFF2-40B4-BE49-F238E27FC236}">
                <a16:creationId xmlns:a16="http://schemas.microsoft.com/office/drawing/2014/main" id="{8633F89D-8D2E-604F-4B85-6CE62154CDBE}"/>
              </a:ext>
            </a:extLst>
          </p:cNvPr>
          <p:cNvSpPr/>
          <p:nvPr/>
        </p:nvSpPr>
        <p:spPr>
          <a:xfrm>
            <a:off x="10442672" y="1143499"/>
            <a:ext cx="1195754" cy="161624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ircular chart with numbers and text&#10;&#10;Description automatically generated">
            <a:extLst>
              <a:ext uri="{FF2B5EF4-FFF2-40B4-BE49-F238E27FC236}">
                <a16:creationId xmlns:a16="http://schemas.microsoft.com/office/drawing/2014/main" id="{93B32473-2BA2-CA23-2FD4-D1CDAB9B91FD}"/>
              </a:ext>
            </a:extLst>
          </p:cNvPr>
          <p:cNvPicPr>
            <a:picLocks noChangeAspect="1"/>
          </p:cNvPicPr>
          <p:nvPr/>
        </p:nvPicPr>
        <p:blipFill>
          <a:blip r:embed="rId4"/>
          <a:stretch>
            <a:fillRect/>
          </a:stretch>
        </p:blipFill>
        <p:spPr>
          <a:xfrm>
            <a:off x="553574" y="1973113"/>
            <a:ext cx="4660096" cy="4218492"/>
          </a:xfrm>
          <a:prstGeom prst="ellipse">
            <a:avLst/>
          </a:prstGeom>
        </p:spPr>
      </p:pic>
      <p:sp>
        <p:nvSpPr>
          <p:cNvPr id="8" name="TextBox 7">
            <a:extLst>
              <a:ext uri="{FF2B5EF4-FFF2-40B4-BE49-F238E27FC236}">
                <a16:creationId xmlns:a16="http://schemas.microsoft.com/office/drawing/2014/main" id="{7AEE0200-7573-9E12-D0E1-312948FD83CD}"/>
              </a:ext>
            </a:extLst>
          </p:cNvPr>
          <p:cNvSpPr txBox="1"/>
          <p:nvPr/>
        </p:nvSpPr>
        <p:spPr>
          <a:xfrm>
            <a:off x="387601" y="1508203"/>
            <a:ext cx="51106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Resistance Mechanisms to First-Line Osimertinib</a:t>
            </a:r>
          </a:p>
        </p:txBody>
      </p:sp>
      <p:sp>
        <p:nvSpPr>
          <p:cNvPr id="11" name="TextBox 10">
            <a:extLst>
              <a:ext uri="{FF2B5EF4-FFF2-40B4-BE49-F238E27FC236}">
                <a16:creationId xmlns:a16="http://schemas.microsoft.com/office/drawing/2014/main" id="{7B5D73D5-2EFB-1DEF-F288-C73A32F45DC7}"/>
              </a:ext>
            </a:extLst>
          </p:cNvPr>
          <p:cNvSpPr txBox="1"/>
          <p:nvPr/>
        </p:nvSpPr>
        <p:spPr>
          <a:xfrm>
            <a:off x="5498295" y="3690610"/>
            <a:ext cx="642475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Treatment Options for Patients with no Targetable Resistance Mechanisms: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MARIPOSA-2</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(Chemo + Amivantamab +/- Lazertinib)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HERTHENA-Lung 01</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 </a:t>
            </a:r>
            <a:r>
              <a:rPr kumimoji="0" lang="en-US" sz="18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Patritumab</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Deruxtecan</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(HER23 ADC)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Treatment Options for Patients with MET Amp after Osimertinib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Tepotinib</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 Osimertinib (Final Analysis of </a:t>
            </a: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INSIGHT-2</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12" name="TextBox 11">
            <a:extLst>
              <a:ext uri="{FF2B5EF4-FFF2-40B4-BE49-F238E27FC236}">
                <a16:creationId xmlns:a16="http://schemas.microsoft.com/office/drawing/2014/main" id="{B13A868A-456F-7A9C-EF69-77A58B10EE03}"/>
              </a:ext>
            </a:extLst>
          </p:cNvPr>
          <p:cNvSpPr txBox="1"/>
          <p:nvPr/>
        </p:nvSpPr>
        <p:spPr>
          <a:xfrm>
            <a:off x="30055" y="6523862"/>
            <a:ext cx="610154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Piotrowska Z, ASCO 2023 Abstract 9108</a:t>
            </a:r>
          </a:p>
        </p:txBody>
      </p:sp>
      <p:sp>
        <p:nvSpPr>
          <p:cNvPr id="3" name="TextBox 2">
            <a:extLst>
              <a:ext uri="{FF2B5EF4-FFF2-40B4-BE49-F238E27FC236}">
                <a16:creationId xmlns:a16="http://schemas.microsoft.com/office/drawing/2014/main" id="{2FCD9D01-34D1-8FF3-09D1-F6DC4B1AF15A}"/>
              </a:ext>
            </a:extLst>
          </p:cNvPr>
          <p:cNvSpPr txBox="1"/>
          <p:nvPr/>
        </p:nvSpPr>
        <p:spPr>
          <a:xfrm>
            <a:off x="861628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3710443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CD2D-E806-C65E-4F67-544D428FBD6F}"/>
              </a:ext>
            </a:extLst>
          </p:cNvPr>
          <p:cNvSpPr>
            <a:spLocks noGrp="1"/>
          </p:cNvSpPr>
          <p:nvPr>
            <p:ph type="title"/>
          </p:nvPr>
        </p:nvSpPr>
        <p:spPr/>
        <p:txBody>
          <a:bodyPr/>
          <a:lstStyle/>
          <a:p>
            <a:r>
              <a:rPr lang="en-US" dirty="0"/>
              <a:t>MARIPOSA-2 - Summary</a:t>
            </a:r>
          </a:p>
        </p:txBody>
      </p:sp>
      <p:sp>
        <p:nvSpPr>
          <p:cNvPr id="4" name="Content Placeholder 2">
            <a:extLst>
              <a:ext uri="{FF2B5EF4-FFF2-40B4-BE49-F238E27FC236}">
                <a16:creationId xmlns:a16="http://schemas.microsoft.com/office/drawing/2014/main" id="{7D47D2F9-1ED6-6B2E-81ED-4D75A11E58B8}"/>
              </a:ext>
            </a:extLst>
          </p:cNvPr>
          <p:cNvSpPr>
            <a:spLocks noGrp="1"/>
          </p:cNvSpPr>
          <p:nvPr>
            <p:ph idx="1"/>
          </p:nvPr>
        </p:nvSpPr>
        <p:spPr>
          <a:xfrm>
            <a:off x="838200" y="1377387"/>
            <a:ext cx="10515600" cy="4799576"/>
          </a:xfrm>
        </p:spPr>
        <p:txBody>
          <a:bodyPr>
            <a:normAutofit/>
          </a:bodyPr>
          <a:lstStyle/>
          <a:p>
            <a:pPr marL="0" indent="0">
              <a:buNone/>
            </a:pPr>
            <a:r>
              <a:rPr lang="en-US" b="1" dirty="0"/>
              <a:t>Clinical Implications:</a:t>
            </a:r>
          </a:p>
          <a:p>
            <a:r>
              <a:rPr lang="en-US" sz="2400" dirty="0"/>
              <a:t>Adding Amivantamab or Ami/Lazertinib to Carbo/Pem post-TKIs improves ORR, </a:t>
            </a:r>
            <a:r>
              <a:rPr lang="en-US" sz="2400" dirty="0" err="1"/>
              <a:t>mPFS</a:t>
            </a:r>
            <a:r>
              <a:rPr lang="en-US" sz="2400" dirty="0"/>
              <a:t> and intracranial PFS, but also increases toxicities.</a:t>
            </a:r>
          </a:p>
          <a:p>
            <a:r>
              <a:rPr lang="en-US" sz="2400" dirty="0"/>
              <a:t>If approved, Amivantamab/Chemotherapy will be a post-TKI option, and will be particularly appealing for high risk patients (e.g., CNS </a:t>
            </a:r>
            <a:r>
              <a:rPr lang="en-US" sz="2400" dirty="0" err="1"/>
              <a:t>mets</a:t>
            </a:r>
            <a:r>
              <a:rPr lang="en-US" sz="2400" dirty="0"/>
              <a:t>, high disease burden)</a:t>
            </a:r>
          </a:p>
          <a:p>
            <a:endParaRPr lang="en-US" sz="2400" dirty="0"/>
          </a:p>
          <a:p>
            <a:pPr marL="0" indent="0">
              <a:buNone/>
            </a:pPr>
            <a:r>
              <a:rPr lang="en-US" b="1" dirty="0"/>
              <a:t>Future Directions:</a:t>
            </a:r>
          </a:p>
          <a:p>
            <a:r>
              <a:rPr lang="en-US" sz="2400" dirty="0"/>
              <a:t>A delayed regimen with Lazertinib added after carboplatin is complete is being evaluated.</a:t>
            </a:r>
          </a:p>
          <a:p>
            <a:r>
              <a:rPr lang="en-US" sz="2400" dirty="0"/>
              <a:t>Biomarker analyses will be important for patient selection.</a:t>
            </a:r>
          </a:p>
        </p:txBody>
      </p:sp>
      <p:sp>
        <p:nvSpPr>
          <p:cNvPr id="3" name="TextBox 2">
            <a:extLst>
              <a:ext uri="{FF2B5EF4-FFF2-40B4-BE49-F238E27FC236}">
                <a16:creationId xmlns:a16="http://schemas.microsoft.com/office/drawing/2014/main" id="{609EA77C-1526-34E2-C6A7-CD8917FF9D58}"/>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25601516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graph&#10;&#10;Description automatically generated">
            <a:extLst>
              <a:ext uri="{FF2B5EF4-FFF2-40B4-BE49-F238E27FC236}">
                <a16:creationId xmlns:a16="http://schemas.microsoft.com/office/drawing/2014/main" id="{162FC97C-E824-584E-32F4-D670C81940A3}"/>
              </a:ext>
            </a:extLst>
          </p:cNvPr>
          <p:cNvPicPr>
            <a:picLocks noChangeAspect="1"/>
          </p:cNvPicPr>
          <p:nvPr/>
        </p:nvPicPr>
        <p:blipFill rotWithShape="1">
          <a:blip r:embed="rId2"/>
          <a:srcRect t="18047"/>
          <a:stretch/>
        </p:blipFill>
        <p:spPr>
          <a:xfrm>
            <a:off x="1453623" y="2332016"/>
            <a:ext cx="9566107" cy="4121320"/>
          </a:xfrm>
          <a:prstGeom prst="rect">
            <a:avLst/>
          </a:prstGeom>
        </p:spPr>
      </p:pic>
      <p:sp>
        <p:nvSpPr>
          <p:cNvPr id="2" name="Title 1">
            <a:extLst>
              <a:ext uri="{FF2B5EF4-FFF2-40B4-BE49-F238E27FC236}">
                <a16:creationId xmlns:a16="http://schemas.microsoft.com/office/drawing/2014/main" id="{3E81D6F5-3E4D-3B0B-9235-BC80A0183D38}"/>
              </a:ext>
            </a:extLst>
          </p:cNvPr>
          <p:cNvSpPr>
            <a:spLocks noGrp="1"/>
          </p:cNvSpPr>
          <p:nvPr>
            <p:ph type="title"/>
          </p:nvPr>
        </p:nvSpPr>
        <p:spPr/>
        <p:txBody>
          <a:bodyPr/>
          <a:lstStyle/>
          <a:p>
            <a:r>
              <a:rPr lang="en-US" dirty="0"/>
              <a:t>HERTHENA-Lung01: </a:t>
            </a:r>
            <a:r>
              <a:rPr lang="en-US" dirty="0" err="1"/>
              <a:t>Patritumab</a:t>
            </a:r>
            <a:r>
              <a:rPr lang="en-US" dirty="0"/>
              <a:t> </a:t>
            </a:r>
            <a:r>
              <a:rPr lang="en-US" dirty="0" err="1"/>
              <a:t>Deruxtecan</a:t>
            </a:r>
            <a:endParaRPr lang="en-US" dirty="0"/>
          </a:p>
        </p:txBody>
      </p:sp>
      <p:sp>
        <p:nvSpPr>
          <p:cNvPr id="7" name="TextBox 6">
            <a:extLst>
              <a:ext uri="{FF2B5EF4-FFF2-40B4-BE49-F238E27FC236}">
                <a16:creationId xmlns:a16="http://schemas.microsoft.com/office/drawing/2014/main" id="{B5CEFDFF-196D-56BD-D204-5B9C90004F7F}"/>
              </a:ext>
            </a:extLst>
          </p:cNvPr>
          <p:cNvSpPr txBox="1"/>
          <p:nvPr/>
        </p:nvSpPr>
        <p:spPr>
          <a:xfrm>
            <a:off x="8115412" y="1469670"/>
            <a:ext cx="3238387" cy="923330"/>
          </a:xfrm>
          <a:prstGeom prst="rect">
            <a:avLst/>
          </a:prstGeom>
          <a:noFill/>
          <a:ln>
            <a:solidFill>
              <a:srgbClr val="4472C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Prior EGFR TKI and PBC (n=225):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Confirmed ORR: 29.8% (23.9-36.2)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mPFS: 5.5 months (5.1-5.9)</a:t>
            </a:r>
          </a:p>
        </p:txBody>
      </p:sp>
      <p:sp>
        <p:nvSpPr>
          <p:cNvPr id="10" name="TextBox 9">
            <a:extLst>
              <a:ext uri="{FF2B5EF4-FFF2-40B4-BE49-F238E27FC236}">
                <a16:creationId xmlns:a16="http://schemas.microsoft.com/office/drawing/2014/main" id="{FA1B0290-B1D8-D212-67AF-8B7140907845}"/>
              </a:ext>
            </a:extLst>
          </p:cNvPr>
          <p:cNvSpPr txBox="1"/>
          <p:nvPr/>
        </p:nvSpPr>
        <p:spPr>
          <a:xfrm>
            <a:off x="161392" y="1259410"/>
            <a:ext cx="68329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Patritumab Deruxtecan: HER3-directed ADC with Topoisomerase I </a:t>
            </a:r>
            <a:r>
              <a:rPr kumimoji="0" lang="en-US" sz="18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Inh</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payload </a:t>
            </a:r>
          </a:p>
        </p:txBody>
      </p:sp>
      <p:sp>
        <p:nvSpPr>
          <p:cNvPr id="12" name="Rectangle 11">
            <a:extLst>
              <a:ext uri="{FF2B5EF4-FFF2-40B4-BE49-F238E27FC236}">
                <a16:creationId xmlns:a16="http://schemas.microsoft.com/office/drawing/2014/main" id="{D5A0DAE7-6C84-67E2-6B24-2933D7CECAAB}"/>
              </a:ext>
            </a:extLst>
          </p:cNvPr>
          <p:cNvSpPr/>
          <p:nvPr/>
        </p:nvSpPr>
        <p:spPr>
          <a:xfrm>
            <a:off x="10610679" y="6492874"/>
            <a:ext cx="148624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Yu HA, WCLC 2023</a:t>
            </a:r>
          </a:p>
        </p:txBody>
      </p:sp>
      <p:pic>
        <p:nvPicPr>
          <p:cNvPr id="14" name="Picture 13">
            <a:extLst>
              <a:ext uri="{FF2B5EF4-FFF2-40B4-BE49-F238E27FC236}">
                <a16:creationId xmlns:a16="http://schemas.microsoft.com/office/drawing/2014/main" id="{01CB67BE-3590-D8D8-9E42-9498AC1D36EA}"/>
              </a:ext>
            </a:extLst>
          </p:cNvPr>
          <p:cNvPicPr>
            <a:picLocks noChangeAspect="1"/>
          </p:cNvPicPr>
          <p:nvPr/>
        </p:nvPicPr>
        <p:blipFill rotWithShape="1">
          <a:blip r:embed="rId3"/>
          <a:srcRect t="46695"/>
          <a:stretch/>
        </p:blipFill>
        <p:spPr>
          <a:xfrm>
            <a:off x="527627" y="1615985"/>
            <a:ext cx="3548962" cy="1063346"/>
          </a:xfrm>
          <a:prstGeom prst="rect">
            <a:avLst/>
          </a:prstGeom>
        </p:spPr>
      </p:pic>
      <p:sp>
        <p:nvSpPr>
          <p:cNvPr id="3" name="TextBox 2">
            <a:extLst>
              <a:ext uri="{FF2B5EF4-FFF2-40B4-BE49-F238E27FC236}">
                <a16:creationId xmlns:a16="http://schemas.microsoft.com/office/drawing/2014/main" id="{33446C5B-C5F1-1BA7-6040-9FBA458F8EAB}"/>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3572244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1924-FEDA-A0FA-33D7-3B529A4D9D5D}"/>
              </a:ext>
            </a:extLst>
          </p:cNvPr>
          <p:cNvSpPr>
            <a:spLocks noGrp="1"/>
          </p:cNvSpPr>
          <p:nvPr>
            <p:ph type="title"/>
          </p:nvPr>
        </p:nvSpPr>
        <p:spPr/>
        <p:txBody>
          <a:bodyPr/>
          <a:lstStyle/>
          <a:p>
            <a:r>
              <a:rPr lang="en-US" dirty="0"/>
              <a:t>HERTHENA-Lung01: CNS Outcomes</a:t>
            </a:r>
          </a:p>
        </p:txBody>
      </p:sp>
      <p:pic>
        <p:nvPicPr>
          <p:cNvPr id="4" name="Picture 3">
            <a:extLst>
              <a:ext uri="{FF2B5EF4-FFF2-40B4-BE49-F238E27FC236}">
                <a16:creationId xmlns:a16="http://schemas.microsoft.com/office/drawing/2014/main" id="{BA576AAA-C5C1-A429-0D47-9C3195F81561}"/>
              </a:ext>
            </a:extLst>
          </p:cNvPr>
          <p:cNvPicPr>
            <a:picLocks noChangeAspect="1"/>
          </p:cNvPicPr>
          <p:nvPr/>
        </p:nvPicPr>
        <p:blipFill rotWithShape="1">
          <a:blip r:embed="rId2"/>
          <a:srcRect l="3394" t="21845" r="42986" b="20638"/>
          <a:stretch/>
        </p:blipFill>
        <p:spPr>
          <a:xfrm>
            <a:off x="175846" y="2345330"/>
            <a:ext cx="5685693" cy="3430608"/>
          </a:xfrm>
          <a:prstGeom prst="rect">
            <a:avLst/>
          </a:prstGeom>
        </p:spPr>
      </p:pic>
      <p:pic>
        <p:nvPicPr>
          <p:cNvPr id="5" name="Picture 4">
            <a:extLst>
              <a:ext uri="{FF2B5EF4-FFF2-40B4-BE49-F238E27FC236}">
                <a16:creationId xmlns:a16="http://schemas.microsoft.com/office/drawing/2014/main" id="{BE1A9FE9-7ACF-3B55-58AB-909DF044B630}"/>
              </a:ext>
            </a:extLst>
          </p:cNvPr>
          <p:cNvPicPr>
            <a:picLocks noChangeAspect="1"/>
          </p:cNvPicPr>
          <p:nvPr/>
        </p:nvPicPr>
        <p:blipFill rotWithShape="1">
          <a:blip r:embed="rId3"/>
          <a:srcRect l="2792" t="22247" r="18023" b="15409"/>
          <a:stretch/>
        </p:blipFill>
        <p:spPr>
          <a:xfrm>
            <a:off x="5861539" y="2697827"/>
            <a:ext cx="6154615" cy="2725615"/>
          </a:xfrm>
          <a:prstGeom prst="rect">
            <a:avLst/>
          </a:prstGeom>
        </p:spPr>
      </p:pic>
      <p:sp>
        <p:nvSpPr>
          <p:cNvPr id="6" name="TextBox 5">
            <a:extLst>
              <a:ext uri="{FF2B5EF4-FFF2-40B4-BE49-F238E27FC236}">
                <a16:creationId xmlns:a16="http://schemas.microsoft.com/office/drawing/2014/main" id="{C5469CA8-F0BB-62B2-A7BB-7A4917CB27CC}"/>
              </a:ext>
            </a:extLst>
          </p:cNvPr>
          <p:cNvSpPr txBox="1"/>
          <p:nvPr/>
        </p:nvSpPr>
        <p:spPr>
          <a:xfrm>
            <a:off x="838200" y="5591272"/>
            <a:ext cx="41617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Among 8 pts with CR, 8 had non-target lesions.</a:t>
            </a:r>
          </a:p>
        </p:txBody>
      </p:sp>
      <p:sp>
        <p:nvSpPr>
          <p:cNvPr id="7" name="TextBox 6">
            <a:extLst>
              <a:ext uri="{FF2B5EF4-FFF2-40B4-BE49-F238E27FC236}">
                <a16:creationId xmlns:a16="http://schemas.microsoft.com/office/drawing/2014/main" id="{02CD694C-519C-56E9-38C1-608F309E68BF}"/>
              </a:ext>
            </a:extLst>
          </p:cNvPr>
          <p:cNvSpPr txBox="1"/>
          <p:nvPr/>
        </p:nvSpPr>
        <p:spPr>
          <a:xfrm>
            <a:off x="9763614" y="6400745"/>
            <a:ext cx="2252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Johnson M, ESMO 2023</a:t>
            </a:r>
          </a:p>
        </p:txBody>
      </p:sp>
      <p:sp>
        <p:nvSpPr>
          <p:cNvPr id="3" name="TextBox 2">
            <a:extLst>
              <a:ext uri="{FF2B5EF4-FFF2-40B4-BE49-F238E27FC236}">
                <a16:creationId xmlns:a16="http://schemas.microsoft.com/office/drawing/2014/main" id="{B90C8EE2-6F59-85B9-3245-3DDEABC3914E}"/>
              </a:ext>
            </a:extLst>
          </p:cNvPr>
          <p:cNvSpPr txBox="1"/>
          <p:nvPr/>
        </p:nvSpPr>
        <p:spPr>
          <a:xfrm>
            <a:off x="325197" y="1615084"/>
            <a:ext cx="105646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Patritumab</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Deruxtecan</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appears to have intracranial activity, with a CNS ORR 33%, and may delay intracranial progression. </a:t>
            </a:r>
          </a:p>
        </p:txBody>
      </p:sp>
      <p:sp>
        <p:nvSpPr>
          <p:cNvPr id="8" name="TextBox 7">
            <a:extLst>
              <a:ext uri="{FF2B5EF4-FFF2-40B4-BE49-F238E27FC236}">
                <a16:creationId xmlns:a16="http://schemas.microsoft.com/office/drawing/2014/main" id="{3DAA8D6B-1BFD-DBB6-40B5-2012B0BAE64E}"/>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20060782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4077C-BE0E-EEED-E07B-33DE4AD966AB}"/>
              </a:ext>
            </a:extLst>
          </p:cNvPr>
          <p:cNvSpPr>
            <a:spLocks noGrp="1"/>
          </p:cNvSpPr>
          <p:nvPr>
            <p:ph type="title"/>
          </p:nvPr>
        </p:nvSpPr>
        <p:spPr/>
        <p:txBody>
          <a:bodyPr/>
          <a:lstStyle/>
          <a:p>
            <a:r>
              <a:rPr lang="en-US" dirty="0"/>
              <a:t>HERTHENA-Lung 01 - Summary</a:t>
            </a:r>
          </a:p>
        </p:txBody>
      </p:sp>
      <p:sp>
        <p:nvSpPr>
          <p:cNvPr id="4" name="Content Placeholder 2">
            <a:extLst>
              <a:ext uri="{FF2B5EF4-FFF2-40B4-BE49-F238E27FC236}">
                <a16:creationId xmlns:a16="http://schemas.microsoft.com/office/drawing/2014/main" id="{D814AB12-9DA3-1043-D1B6-CF22A9ECA1C5}"/>
              </a:ext>
            </a:extLst>
          </p:cNvPr>
          <p:cNvSpPr>
            <a:spLocks noGrp="1"/>
          </p:cNvSpPr>
          <p:nvPr>
            <p:ph idx="1"/>
          </p:nvPr>
        </p:nvSpPr>
        <p:spPr>
          <a:xfrm>
            <a:off x="838200" y="1377387"/>
            <a:ext cx="10515600" cy="4799576"/>
          </a:xfrm>
        </p:spPr>
        <p:txBody>
          <a:bodyPr>
            <a:normAutofit/>
          </a:bodyPr>
          <a:lstStyle/>
          <a:p>
            <a:pPr marL="0" indent="0">
              <a:buNone/>
            </a:pPr>
            <a:r>
              <a:rPr lang="en-US" b="1" dirty="0"/>
              <a:t>Clinical Implications:</a:t>
            </a:r>
          </a:p>
          <a:p>
            <a:r>
              <a:rPr lang="en-US" sz="2400" dirty="0" err="1"/>
              <a:t>Patritumab</a:t>
            </a:r>
            <a:r>
              <a:rPr lang="en-US" sz="2400" dirty="0"/>
              <a:t> </a:t>
            </a:r>
            <a:r>
              <a:rPr lang="en-US" sz="2400" dirty="0" err="1"/>
              <a:t>deruxtecan</a:t>
            </a:r>
            <a:r>
              <a:rPr lang="en-US" sz="2400" dirty="0"/>
              <a:t> has broad activity in EGFRm NSCLC post-TKI and post-chemotherapy, including patients with various resistance mechanisms.</a:t>
            </a:r>
          </a:p>
          <a:p>
            <a:r>
              <a:rPr lang="en-US" sz="2400" dirty="0"/>
              <a:t>Intracranial responses have been observed, which will be important as post-osimertinib options with CNS activity are very limited.</a:t>
            </a:r>
          </a:p>
          <a:p>
            <a:r>
              <a:rPr lang="en-US" sz="2400" dirty="0"/>
              <a:t>If approved, this drug will represent a new post-TKI treatment option for EGFRm lung cancer. </a:t>
            </a:r>
          </a:p>
          <a:p>
            <a:endParaRPr lang="en-US" dirty="0"/>
          </a:p>
          <a:p>
            <a:pPr marL="0" indent="0">
              <a:buNone/>
            </a:pPr>
            <a:r>
              <a:rPr lang="en-US" b="1" dirty="0"/>
              <a:t>Future Directions:</a:t>
            </a:r>
          </a:p>
          <a:p>
            <a:r>
              <a:rPr lang="en-US" sz="2400" dirty="0"/>
              <a:t>Combination studies of </a:t>
            </a:r>
            <a:r>
              <a:rPr lang="en-US" sz="2400" dirty="0" err="1"/>
              <a:t>Patritumab</a:t>
            </a:r>
            <a:r>
              <a:rPr lang="en-US" sz="2400" dirty="0"/>
              <a:t> +/- Osimertinib are ongoing in the first and second line. </a:t>
            </a:r>
          </a:p>
        </p:txBody>
      </p:sp>
      <p:sp>
        <p:nvSpPr>
          <p:cNvPr id="3" name="TextBox 2">
            <a:extLst>
              <a:ext uri="{FF2B5EF4-FFF2-40B4-BE49-F238E27FC236}">
                <a16:creationId xmlns:a16="http://schemas.microsoft.com/office/drawing/2014/main" id="{236160D6-206C-4175-F3CA-50CC780641AE}"/>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2810588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FB95-5DAC-FD63-4108-E7AABDF7B94F}"/>
              </a:ext>
            </a:extLst>
          </p:cNvPr>
          <p:cNvSpPr>
            <a:spLocks noGrp="1"/>
          </p:cNvSpPr>
          <p:nvPr>
            <p:ph type="title"/>
          </p:nvPr>
        </p:nvSpPr>
        <p:spPr/>
        <p:txBody>
          <a:bodyPr/>
          <a:lstStyle/>
          <a:p>
            <a:r>
              <a:rPr lang="en-US" dirty="0"/>
              <a:t>INSIGHT 2</a:t>
            </a:r>
          </a:p>
        </p:txBody>
      </p:sp>
      <p:pic>
        <p:nvPicPr>
          <p:cNvPr id="5" name="Content Placeholder 4">
            <a:extLst>
              <a:ext uri="{FF2B5EF4-FFF2-40B4-BE49-F238E27FC236}">
                <a16:creationId xmlns:a16="http://schemas.microsoft.com/office/drawing/2014/main" id="{86900BD8-B71B-C814-E7C7-0FD65CD13AC9}"/>
              </a:ext>
            </a:extLst>
          </p:cNvPr>
          <p:cNvPicPr>
            <a:picLocks noGrp="1" noChangeAspect="1"/>
          </p:cNvPicPr>
          <p:nvPr>
            <p:ph idx="1"/>
          </p:nvPr>
        </p:nvPicPr>
        <p:blipFill>
          <a:blip r:embed="rId2"/>
          <a:stretch>
            <a:fillRect/>
          </a:stretch>
        </p:blipFill>
        <p:spPr>
          <a:xfrm>
            <a:off x="176166" y="1341104"/>
            <a:ext cx="6972300" cy="1474488"/>
          </a:xfrm>
        </p:spPr>
      </p:pic>
      <p:pic>
        <p:nvPicPr>
          <p:cNvPr id="7" name="Picture 6">
            <a:extLst>
              <a:ext uri="{FF2B5EF4-FFF2-40B4-BE49-F238E27FC236}">
                <a16:creationId xmlns:a16="http://schemas.microsoft.com/office/drawing/2014/main" id="{B7883218-523A-2761-5DD7-491FB52C9FCA}"/>
              </a:ext>
            </a:extLst>
          </p:cNvPr>
          <p:cNvPicPr>
            <a:picLocks noChangeAspect="1"/>
          </p:cNvPicPr>
          <p:nvPr/>
        </p:nvPicPr>
        <p:blipFill>
          <a:blip r:embed="rId3"/>
          <a:stretch>
            <a:fillRect/>
          </a:stretch>
        </p:blipFill>
        <p:spPr>
          <a:xfrm>
            <a:off x="838200" y="3746838"/>
            <a:ext cx="5257800" cy="2503372"/>
          </a:xfrm>
          <a:prstGeom prst="rect">
            <a:avLst/>
          </a:prstGeom>
        </p:spPr>
      </p:pic>
      <p:sp>
        <p:nvSpPr>
          <p:cNvPr id="8" name="TextBox 7">
            <a:extLst>
              <a:ext uri="{FF2B5EF4-FFF2-40B4-BE49-F238E27FC236}">
                <a16:creationId xmlns:a16="http://schemas.microsoft.com/office/drawing/2014/main" id="{3AFAD1A5-1038-6EF0-35FB-9FB7D9BEA361}"/>
              </a:ext>
            </a:extLst>
          </p:cNvPr>
          <p:cNvSpPr txBox="1"/>
          <p:nvPr/>
        </p:nvSpPr>
        <p:spPr>
          <a:xfrm>
            <a:off x="1283011" y="3244334"/>
            <a:ext cx="4758610" cy="369332"/>
          </a:xfrm>
          <a:prstGeom prst="rect">
            <a:avLst/>
          </a:prstGeom>
          <a:noFill/>
          <a:ln>
            <a:solidFill>
              <a:srgbClr val="92D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Osimertinib + </a:t>
            </a:r>
            <a:r>
              <a:rPr kumimoji="0" lang="en-US" sz="1800" b="1"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Tepotinib</a:t>
            </a: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 ORR 50%, </a:t>
            </a:r>
            <a:r>
              <a:rPr kumimoji="0" lang="en-US" sz="1800" b="1"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mPFS</a:t>
            </a: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5.6 </a:t>
            </a:r>
            <a:r>
              <a:rPr kumimoji="0" lang="en-US" sz="1800" b="1"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mos</a:t>
            </a:r>
            <a:endPar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9" name="TextBox 8">
            <a:extLst>
              <a:ext uri="{FF2B5EF4-FFF2-40B4-BE49-F238E27FC236}">
                <a16:creationId xmlns:a16="http://schemas.microsoft.com/office/drawing/2014/main" id="{37B60917-E576-B4F0-492B-E9B0D848EA3E}"/>
              </a:ext>
            </a:extLst>
          </p:cNvPr>
          <p:cNvSpPr txBox="1"/>
          <p:nvPr/>
        </p:nvSpPr>
        <p:spPr>
          <a:xfrm>
            <a:off x="1769522" y="6021288"/>
            <a:ext cx="37952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C00000"/>
                </a:solidFill>
                <a:effectLst/>
                <a:uLnTx/>
                <a:uFillTx/>
                <a:latin typeface="Arial Narrow" panose="020B0604020202020204" pitchFamily="34" charset="0"/>
                <a:ea typeface="+mn-ea"/>
                <a:cs typeface="Arial Narrow" panose="020B0604020202020204" pitchFamily="34" charset="0"/>
              </a:rPr>
              <a:t>Tepotinib</a:t>
            </a:r>
            <a:r>
              <a:rPr kumimoji="0" lang="en-US" sz="1800" b="1" i="0" u="none" strike="noStrike" kern="1200" cap="none" spc="0" normalizeH="0" baseline="0" noProof="0" dirty="0">
                <a:ln>
                  <a:noFill/>
                </a:ln>
                <a:solidFill>
                  <a:srgbClr val="C00000"/>
                </a:solidFill>
                <a:effectLst/>
                <a:uLnTx/>
                <a:uFillTx/>
                <a:latin typeface="Arial Narrow" panose="020B0604020202020204" pitchFamily="34" charset="0"/>
                <a:ea typeface="+mn-ea"/>
                <a:cs typeface="Arial Narrow" panose="020B0604020202020204" pitchFamily="34" charset="0"/>
              </a:rPr>
              <a:t> monotherapy– ORR 8% (n=12)</a:t>
            </a:r>
          </a:p>
        </p:txBody>
      </p:sp>
      <p:pic>
        <p:nvPicPr>
          <p:cNvPr id="11" name="Picture 10">
            <a:extLst>
              <a:ext uri="{FF2B5EF4-FFF2-40B4-BE49-F238E27FC236}">
                <a16:creationId xmlns:a16="http://schemas.microsoft.com/office/drawing/2014/main" id="{AAE3FF72-8826-0FE5-2AD3-CCC373B92B92}"/>
              </a:ext>
            </a:extLst>
          </p:cNvPr>
          <p:cNvPicPr>
            <a:picLocks noChangeAspect="1"/>
          </p:cNvPicPr>
          <p:nvPr/>
        </p:nvPicPr>
        <p:blipFill>
          <a:blip r:embed="rId4"/>
          <a:stretch>
            <a:fillRect/>
          </a:stretch>
        </p:blipFill>
        <p:spPr>
          <a:xfrm>
            <a:off x="6940861" y="3794696"/>
            <a:ext cx="4791481" cy="2292974"/>
          </a:xfrm>
          <a:prstGeom prst="rect">
            <a:avLst/>
          </a:prstGeom>
        </p:spPr>
      </p:pic>
      <p:sp>
        <p:nvSpPr>
          <p:cNvPr id="12" name="TextBox 11">
            <a:extLst>
              <a:ext uri="{FF2B5EF4-FFF2-40B4-BE49-F238E27FC236}">
                <a16:creationId xmlns:a16="http://schemas.microsoft.com/office/drawing/2014/main" id="{9008BE79-EAE9-99CB-E759-73F9555531C0}"/>
              </a:ext>
            </a:extLst>
          </p:cNvPr>
          <p:cNvSpPr txBox="1"/>
          <p:nvPr/>
        </p:nvSpPr>
        <p:spPr>
          <a:xfrm>
            <a:off x="6940861" y="3377506"/>
            <a:ext cx="4463658" cy="369332"/>
          </a:xfrm>
          <a:prstGeom prst="rect">
            <a:avLst/>
          </a:prstGeom>
          <a:noFill/>
          <a:ln>
            <a:solidFill>
              <a:srgbClr val="92D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Osimertinib + </a:t>
            </a:r>
            <a:r>
              <a:rPr kumimoji="0" lang="en-US" sz="1800" b="1"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Tepotinib</a:t>
            </a: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had intracranial activity</a:t>
            </a:r>
          </a:p>
        </p:txBody>
      </p:sp>
      <p:sp>
        <p:nvSpPr>
          <p:cNvPr id="13" name="TextBox 12">
            <a:extLst>
              <a:ext uri="{FF2B5EF4-FFF2-40B4-BE49-F238E27FC236}">
                <a16:creationId xmlns:a16="http://schemas.microsoft.com/office/drawing/2014/main" id="{50F38426-6F10-0607-992A-821E481E6772}"/>
              </a:ext>
            </a:extLst>
          </p:cNvPr>
          <p:cNvSpPr txBox="1"/>
          <p:nvPr/>
        </p:nvSpPr>
        <p:spPr>
          <a:xfrm>
            <a:off x="7573485" y="1509421"/>
            <a:ext cx="4120757" cy="1200329"/>
          </a:xfrm>
          <a:prstGeom prst="rect">
            <a:avLst/>
          </a:prstGeom>
          <a:noFill/>
          <a:ln>
            <a:solidFill>
              <a:srgbClr val="92D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Outcomes were similar whether MET amp was detected by tissue testing (FISH) or </a:t>
            </a:r>
            <a:r>
              <a:rPr kumimoji="0" lang="en-US" sz="18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ctDNA</a:t>
            </a: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(NGS), with highest response rates observed in patients with high-level MET amp.</a:t>
            </a:r>
          </a:p>
        </p:txBody>
      </p:sp>
      <p:sp>
        <p:nvSpPr>
          <p:cNvPr id="3" name="TextBox 2">
            <a:extLst>
              <a:ext uri="{FF2B5EF4-FFF2-40B4-BE49-F238E27FC236}">
                <a16:creationId xmlns:a16="http://schemas.microsoft.com/office/drawing/2014/main" id="{EA1A3C9B-585C-61E9-A2A3-4FE85265222B}"/>
              </a:ext>
            </a:extLst>
          </p:cNvPr>
          <p:cNvSpPr txBox="1"/>
          <p:nvPr/>
        </p:nvSpPr>
        <p:spPr>
          <a:xfrm>
            <a:off x="9376475" y="6555783"/>
            <a:ext cx="28141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Kim TM, WCLC 2023, Abstract OA21.05</a:t>
            </a:r>
          </a:p>
        </p:txBody>
      </p:sp>
      <p:sp>
        <p:nvSpPr>
          <p:cNvPr id="4" name="TextBox 3">
            <a:extLst>
              <a:ext uri="{FF2B5EF4-FFF2-40B4-BE49-F238E27FC236}">
                <a16:creationId xmlns:a16="http://schemas.microsoft.com/office/drawing/2014/main" id="{731EF46B-AFB4-4E86-11D5-8088BB0E27BD}"/>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4267816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65ED-88CB-577E-7B8C-90F1C0DB7A2B}"/>
              </a:ext>
            </a:extLst>
          </p:cNvPr>
          <p:cNvSpPr>
            <a:spLocks noGrp="1"/>
          </p:cNvSpPr>
          <p:nvPr>
            <p:ph type="title"/>
          </p:nvPr>
        </p:nvSpPr>
        <p:spPr/>
        <p:txBody>
          <a:bodyPr/>
          <a:lstStyle/>
          <a:p>
            <a:r>
              <a:rPr lang="en-US" dirty="0"/>
              <a:t>INSIGHT 2: Summary</a:t>
            </a:r>
          </a:p>
        </p:txBody>
      </p:sp>
      <p:sp>
        <p:nvSpPr>
          <p:cNvPr id="3" name="Content Placeholder 2">
            <a:extLst>
              <a:ext uri="{FF2B5EF4-FFF2-40B4-BE49-F238E27FC236}">
                <a16:creationId xmlns:a16="http://schemas.microsoft.com/office/drawing/2014/main" id="{F554E6BC-5761-C416-6958-8AD6AB6A16B8}"/>
              </a:ext>
            </a:extLst>
          </p:cNvPr>
          <p:cNvSpPr>
            <a:spLocks noGrp="1"/>
          </p:cNvSpPr>
          <p:nvPr>
            <p:ph idx="1"/>
          </p:nvPr>
        </p:nvSpPr>
        <p:spPr>
          <a:xfrm>
            <a:off x="838200" y="1377386"/>
            <a:ext cx="10515600" cy="5115487"/>
          </a:xfrm>
        </p:spPr>
        <p:txBody>
          <a:bodyPr>
            <a:normAutofit lnSpcReduction="10000"/>
          </a:bodyPr>
          <a:lstStyle/>
          <a:p>
            <a:pPr marL="0" indent="0">
              <a:buNone/>
            </a:pPr>
            <a:r>
              <a:rPr lang="en-US" b="1" dirty="0"/>
              <a:t>Clinical Implications:</a:t>
            </a:r>
          </a:p>
          <a:p>
            <a:r>
              <a:rPr lang="en-US" sz="2600" dirty="0"/>
              <a:t>MET amplification is among the most commonly observed resistance mechanisms to first-line osimertinib (~15-20% patients) and can be detected by tissue and </a:t>
            </a:r>
            <a:r>
              <a:rPr lang="en-US" sz="2600" dirty="0" err="1"/>
              <a:t>ctDNA</a:t>
            </a:r>
            <a:r>
              <a:rPr lang="en-US" sz="2600" dirty="0"/>
              <a:t> (though </a:t>
            </a:r>
            <a:r>
              <a:rPr lang="en-US" sz="2600" dirty="0" err="1"/>
              <a:t>ctDNA</a:t>
            </a:r>
            <a:r>
              <a:rPr lang="en-US" sz="2600" dirty="0"/>
              <a:t> sensitivity is limited.)</a:t>
            </a:r>
          </a:p>
          <a:p>
            <a:r>
              <a:rPr lang="en-US" sz="2600" dirty="0"/>
              <a:t>The primary results of INSIGHT 2 are consistent with other studies (TATTON, SAVANNAH), demonstrating the efficacy of combined EGFR + MET inhibition for patients with acquired MET amp after osimertinib.</a:t>
            </a:r>
          </a:p>
          <a:p>
            <a:r>
              <a:rPr lang="en-US" sz="2600" dirty="0"/>
              <a:t>If approved, combined MET + EGFR will likely become the preferred treatment for patients with MET amp (off-label use can be considered in select patients.)</a:t>
            </a:r>
          </a:p>
          <a:p>
            <a:endParaRPr lang="en-US" dirty="0"/>
          </a:p>
          <a:p>
            <a:pPr marL="0" indent="0">
              <a:buNone/>
            </a:pPr>
            <a:r>
              <a:rPr lang="en-US" b="1" dirty="0"/>
              <a:t>Future Directions:</a:t>
            </a:r>
          </a:p>
          <a:p>
            <a:r>
              <a:rPr lang="en-US" sz="2600" dirty="0"/>
              <a:t>Randomized studies of EGFR/MET inhibitors vs. Carboplatin/Pemetrexed are ongoing.</a:t>
            </a:r>
          </a:p>
        </p:txBody>
      </p:sp>
      <p:sp>
        <p:nvSpPr>
          <p:cNvPr id="4" name="TextBox 3">
            <a:extLst>
              <a:ext uri="{FF2B5EF4-FFF2-40B4-BE49-F238E27FC236}">
                <a16:creationId xmlns:a16="http://schemas.microsoft.com/office/drawing/2014/main" id="{87126A90-44E0-1258-4469-33EB99EC65C6}"/>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6071358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C4A3-EDC9-0776-D1B5-92954AFC95A3}"/>
              </a:ext>
            </a:extLst>
          </p:cNvPr>
          <p:cNvSpPr>
            <a:spLocks noGrp="1"/>
          </p:cNvSpPr>
          <p:nvPr>
            <p:ph type="title"/>
          </p:nvPr>
        </p:nvSpPr>
        <p:spPr>
          <a:xfrm>
            <a:off x="845590" y="188640"/>
            <a:ext cx="8418762" cy="957397"/>
          </a:xfrm>
        </p:spPr>
        <p:txBody>
          <a:bodyPr anchor="b">
            <a:normAutofit/>
          </a:bodyPr>
          <a:lstStyle/>
          <a:p>
            <a:r>
              <a:rPr lang="en-US" sz="3200" dirty="0"/>
              <a:t>Dr </a:t>
            </a:r>
            <a:r>
              <a:rPr lang="en-US" sz="3200" dirty="0" err="1"/>
              <a:t>Piotrowska</a:t>
            </a:r>
            <a:r>
              <a:rPr lang="en-US" sz="3200" dirty="0"/>
              <a:t>: EGFR-mutated metastatic NSCLC </a:t>
            </a:r>
          </a:p>
        </p:txBody>
      </p:sp>
      <p:sp>
        <p:nvSpPr>
          <p:cNvPr id="3" name="Content Placeholder 2">
            <a:extLst>
              <a:ext uri="{FF2B5EF4-FFF2-40B4-BE49-F238E27FC236}">
                <a16:creationId xmlns:a16="http://schemas.microsoft.com/office/drawing/2014/main" id="{E136D171-CA8D-5AFD-947C-C6E4A0267178}"/>
              </a:ext>
            </a:extLst>
          </p:cNvPr>
          <p:cNvSpPr>
            <a:spLocks noGrp="1"/>
          </p:cNvSpPr>
          <p:nvPr>
            <p:ph idx="1"/>
          </p:nvPr>
        </p:nvSpPr>
        <p:spPr>
          <a:xfrm>
            <a:off x="876691" y="1388533"/>
            <a:ext cx="5850680" cy="5469467"/>
          </a:xfrm>
        </p:spPr>
        <p:txBody>
          <a:bodyPr anchor="t">
            <a:normAutofit/>
          </a:bodyPr>
          <a:lstStyle/>
          <a:p>
            <a:r>
              <a:rPr lang="en-US" sz="1800" dirty="0"/>
              <a:t>68yo F with no history of tobacco use, h/o mild anxiety, presented to a local ED with several weeks of progressive dyspnea on exertion. She was found to have a large pericardial effusion with tamponade physiology. </a:t>
            </a:r>
          </a:p>
          <a:p>
            <a:r>
              <a:rPr lang="en-US" sz="1800" dirty="0"/>
              <a:t>Underwent emergent pericardiocentesis.</a:t>
            </a:r>
          </a:p>
          <a:p>
            <a:pPr lvl="1"/>
            <a:r>
              <a:rPr lang="en-US" sz="1800" dirty="0"/>
              <a:t>Pleural fluid cytology + for </a:t>
            </a:r>
            <a:r>
              <a:rPr lang="en-US" sz="1800" b="1" dirty="0"/>
              <a:t>adenocarcinoma</a:t>
            </a:r>
            <a:r>
              <a:rPr lang="en-US" sz="1800" dirty="0"/>
              <a:t>.</a:t>
            </a:r>
          </a:p>
          <a:p>
            <a:r>
              <a:rPr lang="en-US" sz="1800" dirty="0"/>
              <a:t>Full staging scans:</a:t>
            </a:r>
          </a:p>
          <a:p>
            <a:pPr lvl="1"/>
            <a:r>
              <a:rPr lang="en-US" sz="1800" dirty="0"/>
              <a:t>PET/CT: FDG-avid, 3cm RUL mass, R hilar and mediastinal LAD, adrenal nodule.</a:t>
            </a:r>
          </a:p>
          <a:p>
            <a:pPr lvl="1"/>
            <a:r>
              <a:rPr lang="en-US" sz="1800" dirty="0"/>
              <a:t>Brain MRI: 7mm occipital lesion, 9 mm R frontal lobe lesion.</a:t>
            </a:r>
          </a:p>
          <a:p>
            <a:r>
              <a:rPr lang="en-US" sz="1800" dirty="0" err="1"/>
              <a:t>ctDNA</a:t>
            </a:r>
            <a:r>
              <a:rPr lang="en-US" sz="1800" dirty="0"/>
              <a:t> NGS: </a:t>
            </a:r>
            <a:r>
              <a:rPr lang="en-US" sz="1800" b="1" dirty="0"/>
              <a:t>EGFR L858R</a:t>
            </a:r>
            <a:r>
              <a:rPr lang="en-US" sz="1800" dirty="0"/>
              <a:t>, TP53 mutation. </a:t>
            </a:r>
          </a:p>
          <a:p>
            <a:r>
              <a:rPr lang="en-US" sz="1800" dirty="0"/>
              <a:t>She initiated first-line osimertinib with good systemic and CNS response.</a:t>
            </a:r>
          </a:p>
          <a:p>
            <a:r>
              <a:rPr lang="en-US" sz="1800" dirty="0"/>
              <a:t>After 14 months, she was noted to have progressive systemic disease with increased pericardial nodules. Brain MRI remained stable.</a:t>
            </a:r>
          </a:p>
        </p:txBody>
      </p:sp>
      <p:pic>
        <p:nvPicPr>
          <p:cNvPr id="7" name="Picture 6" descr="A brain scan of a person&#10;&#10;Description automatically generated">
            <a:extLst>
              <a:ext uri="{FF2B5EF4-FFF2-40B4-BE49-F238E27FC236}">
                <a16:creationId xmlns:a16="http://schemas.microsoft.com/office/drawing/2014/main" id="{0DE281AA-6FD6-DAD0-56A1-FA2DCD221131}"/>
              </a:ext>
            </a:extLst>
          </p:cNvPr>
          <p:cNvPicPr>
            <a:picLocks noChangeAspect="1"/>
          </p:cNvPicPr>
          <p:nvPr/>
        </p:nvPicPr>
        <p:blipFill>
          <a:blip r:embed="rId2"/>
          <a:stretch>
            <a:fillRect/>
          </a:stretch>
        </p:blipFill>
        <p:spPr>
          <a:xfrm>
            <a:off x="9359678" y="3712762"/>
            <a:ext cx="1955627" cy="2429351"/>
          </a:xfrm>
          <a:prstGeom prst="rect">
            <a:avLst/>
          </a:prstGeom>
        </p:spPr>
      </p:pic>
      <p:pic>
        <p:nvPicPr>
          <p:cNvPr id="9" name="Picture 8" descr="A close-up of a brain scan&#10;&#10;Description automatically generated">
            <a:extLst>
              <a:ext uri="{FF2B5EF4-FFF2-40B4-BE49-F238E27FC236}">
                <a16:creationId xmlns:a16="http://schemas.microsoft.com/office/drawing/2014/main" id="{476A0A6C-9658-AC89-2794-419FD6E2D518}"/>
              </a:ext>
            </a:extLst>
          </p:cNvPr>
          <p:cNvPicPr>
            <a:picLocks noChangeAspect="1"/>
          </p:cNvPicPr>
          <p:nvPr/>
        </p:nvPicPr>
        <p:blipFill>
          <a:blip r:embed="rId3"/>
          <a:stretch>
            <a:fillRect/>
          </a:stretch>
        </p:blipFill>
        <p:spPr>
          <a:xfrm>
            <a:off x="7262994" y="3712762"/>
            <a:ext cx="1826195" cy="2410819"/>
          </a:xfrm>
          <a:prstGeom prst="rect">
            <a:avLst/>
          </a:prstGeom>
        </p:spPr>
      </p:pic>
      <p:pic>
        <p:nvPicPr>
          <p:cNvPr id="11" name="Picture 10" descr="A close-up of a chest x-ray&#10;&#10;Description automatically generated">
            <a:extLst>
              <a:ext uri="{FF2B5EF4-FFF2-40B4-BE49-F238E27FC236}">
                <a16:creationId xmlns:a16="http://schemas.microsoft.com/office/drawing/2014/main" id="{BF590F96-44C4-4258-9AE0-34D3F4295157}"/>
              </a:ext>
            </a:extLst>
          </p:cNvPr>
          <p:cNvPicPr>
            <a:picLocks noChangeAspect="1"/>
          </p:cNvPicPr>
          <p:nvPr/>
        </p:nvPicPr>
        <p:blipFill>
          <a:blip r:embed="rId4"/>
          <a:stretch>
            <a:fillRect/>
          </a:stretch>
        </p:blipFill>
        <p:spPr>
          <a:xfrm>
            <a:off x="8072416" y="1647421"/>
            <a:ext cx="2375440" cy="1781579"/>
          </a:xfrm>
          <a:prstGeom prst="rect">
            <a:avLst/>
          </a:prstGeom>
        </p:spPr>
      </p:pic>
    </p:spTree>
    <p:extLst>
      <p:ext uri="{BB962C8B-B14F-4D97-AF65-F5344CB8AC3E}">
        <p14:creationId xmlns:p14="http://schemas.microsoft.com/office/powerpoint/2010/main" val="28496403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C4A3-EDC9-0776-D1B5-92954AFC95A3}"/>
              </a:ext>
            </a:extLst>
          </p:cNvPr>
          <p:cNvSpPr>
            <a:spLocks noGrp="1"/>
          </p:cNvSpPr>
          <p:nvPr>
            <p:ph type="title"/>
          </p:nvPr>
        </p:nvSpPr>
        <p:spPr>
          <a:xfrm>
            <a:off x="838200" y="365126"/>
            <a:ext cx="11353800" cy="896516"/>
          </a:xfrm>
        </p:spPr>
        <p:txBody>
          <a:bodyPr>
            <a:normAutofit/>
          </a:bodyPr>
          <a:lstStyle/>
          <a:p>
            <a:r>
              <a:rPr lang="en-US" sz="3800" dirty="0"/>
              <a:t>Dr </a:t>
            </a:r>
            <a:r>
              <a:rPr lang="en-US" sz="3800" dirty="0" err="1"/>
              <a:t>Piotrowska</a:t>
            </a:r>
            <a:r>
              <a:rPr lang="en-US" sz="3800" dirty="0"/>
              <a:t>: EGFR-mutated metastatic NSCLC, continued</a:t>
            </a:r>
          </a:p>
        </p:txBody>
      </p:sp>
      <p:sp>
        <p:nvSpPr>
          <p:cNvPr id="3" name="Content Placeholder 2">
            <a:extLst>
              <a:ext uri="{FF2B5EF4-FFF2-40B4-BE49-F238E27FC236}">
                <a16:creationId xmlns:a16="http://schemas.microsoft.com/office/drawing/2014/main" id="{E136D171-CA8D-5AFD-947C-C6E4A0267178}"/>
              </a:ext>
            </a:extLst>
          </p:cNvPr>
          <p:cNvSpPr>
            <a:spLocks noGrp="1"/>
          </p:cNvSpPr>
          <p:nvPr>
            <p:ph idx="1"/>
          </p:nvPr>
        </p:nvSpPr>
        <p:spPr>
          <a:xfrm>
            <a:off x="838200" y="1377386"/>
            <a:ext cx="6705600" cy="5480613"/>
          </a:xfrm>
        </p:spPr>
        <p:txBody>
          <a:bodyPr>
            <a:normAutofit fontScale="92500" lnSpcReduction="10000"/>
          </a:bodyPr>
          <a:lstStyle/>
          <a:p>
            <a:r>
              <a:rPr lang="en-US" dirty="0"/>
              <a:t>Post-osimertinib </a:t>
            </a:r>
            <a:r>
              <a:rPr lang="en-US" dirty="0" err="1"/>
              <a:t>ctDNA</a:t>
            </a:r>
            <a:r>
              <a:rPr lang="en-US" dirty="0"/>
              <a:t> NGS: EGFR L858R, TP53 mutation and </a:t>
            </a:r>
            <a:r>
              <a:rPr lang="en-US" b="1" dirty="0"/>
              <a:t>acquired EGFR L718Q, L718V mutations</a:t>
            </a:r>
            <a:r>
              <a:rPr lang="en-US" dirty="0"/>
              <a:t>. </a:t>
            </a:r>
          </a:p>
          <a:p>
            <a:r>
              <a:rPr lang="en-US" dirty="0"/>
              <a:t>She initiated </a:t>
            </a:r>
            <a:r>
              <a:rPr lang="en-US" b="1" dirty="0"/>
              <a:t>second-line carboplatin/pemetrexed</a:t>
            </a:r>
            <a:r>
              <a:rPr lang="en-US" dirty="0"/>
              <a:t>, followed by pemetrexed maintenance (10 total cycles) with further disease progression in the thorax.</a:t>
            </a:r>
          </a:p>
          <a:p>
            <a:endParaRPr lang="en-US" dirty="0"/>
          </a:p>
          <a:p>
            <a:r>
              <a:rPr lang="en-US" b="1" dirty="0"/>
              <a:t>What treatment options should be considered now?</a:t>
            </a:r>
          </a:p>
          <a:p>
            <a:pPr lvl="1"/>
            <a:r>
              <a:rPr lang="en-US" dirty="0" err="1"/>
              <a:t>Patritumab</a:t>
            </a:r>
            <a:r>
              <a:rPr lang="en-US" dirty="0"/>
              <a:t> </a:t>
            </a:r>
            <a:r>
              <a:rPr lang="en-US" dirty="0" err="1"/>
              <a:t>deruxtecan</a:t>
            </a:r>
            <a:r>
              <a:rPr lang="en-US" dirty="0"/>
              <a:t> (if available)</a:t>
            </a:r>
          </a:p>
          <a:p>
            <a:pPr lvl="1"/>
            <a:r>
              <a:rPr lang="en-US" dirty="0"/>
              <a:t>Amivantamab/Lazertinib (if available)</a:t>
            </a:r>
          </a:p>
          <a:p>
            <a:pPr lvl="1"/>
            <a:r>
              <a:rPr lang="en-US" dirty="0"/>
              <a:t>Docetaxel</a:t>
            </a:r>
          </a:p>
          <a:p>
            <a:pPr lvl="1"/>
            <a:r>
              <a:rPr lang="en-US" dirty="0" err="1"/>
              <a:t>Afatinib</a:t>
            </a:r>
            <a:endParaRPr lang="en-US" dirty="0"/>
          </a:p>
          <a:p>
            <a:endParaRPr lang="en-US" dirty="0"/>
          </a:p>
          <a:p>
            <a:pPr marL="0" indent="0">
              <a:buNone/>
            </a:pPr>
            <a:endParaRPr lang="en-US" dirty="0"/>
          </a:p>
          <a:p>
            <a:pPr lvl="1"/>
            <a:endParaRPr lang="en-US" dirty="0"/>
          </a:p>
        </p:txBody>
      </p:sp>
      <p:pic>
        <p:nvPicPr>
          <p:cNvPr id="5" name="Picture 4" descr="A white sheet with black text and numbers&#10;&#10;Description automatically generated with medium confidence">
            <a:extLst>
              <a:ext uri="{FF2B5EF4-FFF2-40B4-BE49-F238E27FC236}">
                <a16:creationId xmlns:a16="http://schemas.microsoft.com/office/drawing/2014/main" id="{70EA694C-C18D-CE79-A525-6CA31F7C791C}"/>
              </a:ext>
            </a:extLst>
          </p:cNvPr>
          <p:cNvPicPr>
            <a:picLocks noChangeAspect="1"/>
          </p:cNvPicPr>
          <p:nvPr/>
        </p:nvPicPr>
        <p:blipFill>
          <a:blip r:embed="rId2"/>
          <a:stretch>
            <a:fillRect/>
          </a:stretch>
        </p:blipFill>
        <p:spPr>
          <a:xfrm>
            <a:off x="7636933" y="2700262"/>
            <a:ext cx="4412724" cy="2328938"/>
          </a:xfrm>
          <a:prstGeom prst="rect">
            <a:avLst/>
          </a:prstGeom>
        </p:spPr>
      </p:pic>
      <p:sp>
        <p:nvSpPr>
          <p:cNvPr id="6" name="TextBox 5">
            <a:extLst>
              <a:ext uri="{FF2B5EF4-FFF2-40B4-BE49-F238E27FC236}">
                <a16:creationId xmlns:a16="http://schemas.microsoft.com/office/drawing/2014/main" id="{B36D07E6-82A4-8FC0-B3AE-CB6619385B9A}"/>
              </a:ext>
            </a:extLst>
          </p:cNvPr>
          <p:cNvSpPr txBox="1"/>
          <p:nvPr/>
        </p:nvSpPr>
        <p:spPr>
          <a:xfrm>
            <a:off x="7952792" y="1981199"/>
            <a:ext cx="37653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ctDNA</a:t>
            </a: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testing after first-line osimertinib</a:t>
            </a:r>
          </a:p>
        </p:txBody>
      </p:sp>
    </p:spTree>
    <p:extLst>
      <p:ext uri="{BB962C8B-B14F-4D97-AF65-F5344CB8AC3E}">
        <p14:creationId xmlns:p14="http://schemas.microsoft.com/office/powerpoint/2010/main" val="3872327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Spigel</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CCC2426B-1EBA-C2C7-8F55-E16FEAF20525}"/>
              </a:ext>
            </a:extLst>
          </p:cNvPr>
          <p:cNvGraphicFramePr>
            <a:graphicFrameLocks/>
          </p:cNvGraphicFramePr>
          <p:nvPr/>
        </p:nvGraphicFramePr>
        <p:xfrm>
          <a:off x="1015205" y="1268761"/>
          <a:ext cx="10153128" cy="5326380"/>
        </p:xfrm>
        <a:graphic>
          <a:graphicData uri="http://schemas.openxmlformats.org/drawingml/2006/table">
            <a:tbl>
              <a:tblPr firstRow="1" bandRow="1">
                <a:tableStyleId>{F2DE63D5-997A-4646-A377-4702673A728D}</a:tableStyleId>
              </a:tblPr>
              <a:tblGrid>
                <a:gridCol w="1624411">
                  <a:extLst>
                    <a:ext uri="{9D8B030D-6E8A-4147-A177-3AD203B41FA5}">
                      <a16:colId xmlns:a16="http://schemas.microsoft.com/office/drawing/2014/main" val="20000"/>
                    </a:ext>
                  </a:extLst>
                </a:gridCol>
                <a:gridCol w="8528717">
                  <a:extLst>
                    <a:ext uri="{9D8B030D-6E8A-4147-A177-3AD203B41FA5}">
                      <a16:colId xmlns:a16="http://schemas.microsoft.com/office/drawing/2014/main" val="545933498"/>
                    </a:ext>
                  </a:extLst>
                </a:gridCol>
              </a:tblGrid>
              <a:tr h="77282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Consulting Agreements </a:t>
                      </a:r>
                      <a:br>
                        <a:rPr lang="en-US" sz="1400" b="1" kern="1200" dirty="0">
                          <a:solidFill>
                            <a:schemeClr val="tx1"/>
                          </a:solidFill>
                          <a:effectLst/>
                          <a:latin typeface="+mn-lt"/>
                          <a:ea typeface="+mn-ea"/>
                          <a:cs typeface="+mn-cs"/>
                        </a:rPr>
                      </a:br>
                      <a:r>
                        <a:rPr lang="en-US" sz="1400" b="1" kern="1200" dirty="0">
                          <a:solidFill>
                            <a:schemeClr val="tx1"/>
                          </a:solidFill>
                          <a:effectLst/>
                          <a:latin typeface="+mn-lt"/>
                          <a:ea typeface="+mn-ea"/>
                          <a:cs typeface="+mn-cs"/>
                        </a:rPr>
                        <a:t>(Paid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400" b="0" kern="1200" dirty="0">
                          <a:solidFill>
                            <a:schemeClr val="tx1"/>
                          </a:solidFill>
                          <a:effectLst/>
                          <a:latin typeface="+mn-lt"/>
                          <a:ea typeface="+mn-ea"/>
                          <a:cs typeface="+mn-cs"/>
                        </a:rPr>
                        <a:t>AbbVie Inc, Amgen Inc, AstraZeneca Pharmaceuticals LP, </a:t>
                      </a:r>
                      <a:r>
                        <a:rPr lang="en-US" sz="1400" b="0" kern="1200" dirty="0" err="1">
                          <a:solidFill>
                            <a:schemeClr val="tx1"/>
                          </a:solidFill>
                          <a:effectLst/>
                          <a:latin typeface="+mn-lt"/>
                          <a:ea typeface="+mn-ea"/>
                          <a:cs typeface="+mn-cs"/>
                        </a:rPr>
                        <a:t>BeiGene</a:t>
                      </a:r>
                      <a:r>
                        <a:rPr lang="en-US" sz="1400" b="0" kern="1200" dirty="0">
                          <a:solidFill>
                            <a:schemeClr val="tx1"/>
                          </a:solidFill>
                          <a:effectLst/>
                          <a:latin typeface="+mn-lt"/>
                          <a:ea typeface="+mn-ea"/>
                          <a:cs typeface="+mn-cs"/>
                        </a:rPr>
                        <a:t> Ltd, Bristol Myers Squibb, Genentech, a member of the Roche Group, GSK, Ipsen Biopharmaceuticals Inc, Jazz Pharmaceuticals Inc, Lilly, Lyell </a:t>
                      </a:r>
                      <a:r>
                        <a:rPr lang="en-US" sz="1400" b="0" kern="1200" dirty="0" err="1">
                          <a:solidFill>
                            <a:schemeClr val="tx1"/>
                          </a:solidFill>
                          <a:effectLst/>
                          <a:latin typeface="+mn-lt"/>
                          <a:ea typeface="+mn-ea"/>
                          <a:cs typeface="+mn-cs"/>
                        </a:rPr>
                        <a:t>Immunopharma</a:t>
                      </a:r>
                      <a:r>
                        <a:rPr lang="en-US" sz="1400" b="0" kern="1200" dirty="0">
                          <a:solidFill>
                            <a:schemeClr val="tx1"/>
                          </a:solidFill>
                          <a:effectLst/>
                          <a:latin typeface="+mn-lt"/>
                          <a:ea typeface="+mn-ea"/>
                          <a:cs typeface="+mn-cs"/>
                        </a:rPr>
                        <a:t>, Monte Rosa Therapeutics, Novartis, </a:t>
                      </a:r>
                      <a:r>
                        <a:rPr lang="en-US" sz="1400" b="0" kern="1200" dirty="0" err="1">
                          <a:solidFill>
                            <a:schemeClr val="tx1"/>
                          </a:solidFill>
                          <a:effectLst/>
                          <a:latin typeface="+mn-lt"/>
                          <a:ea typeface="+mn-ea"/>
                          <a:cs typeface="+mn-cs"/>
                        </a:rPr>
                        <a:t>Novocure</a:t>
                      </a:r>
                      <a:r>
                        <a:rPr lang="en-US" sz="1400" b="0" kern="1200" dirty="0">
                          <a:solidFill>
                            <a:schemeClr val="tx1"/>
                          </a:solidFill>
                          <a:effectLst/>
                          <a:latin typeface="+mn-lt"/>
                          <a:ea typeface="+mn-ea"/>
                          <a:cs typeface="+mn-cs"/>
                        </a:rPr>
                        <a:t> Inc,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09768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Contracted Research </a:t>
                      </a:r>
                      <a:br>
                        <a:rPr lang="en-US" sz="1400" b="1" kern="1200" dirty="0">
                          <a:solidFill>
                            <a:schemeClr val="tx1"/>
                          </a:solidFill>
                          <a:effectLst/>
                          <a:latin typeface="+mn-lt"/>
                          <a:ea typeface="+mn-ea"/>
                          <a:cs typeface="+mn-cs"/>
                        </a:rPr>
                      </a:br>
                      <a:r>
                        <a:rPr lang="en-US" sz="1400" b="1" kern="1200" dirty="0">
                          <a:solidFill>
                            <a:schemeClr val="tx1"/>
                          </a:solidFill>
                          <a:effectLst/>
                          <a:latin typeface="+mn-lt"/>
                          <a:ea typeface="+mn-ea"/>
                          <a:cs typeface="+mn-cs"/>
                        </a:rPr>
                        <a:t>(Paid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AbbVie Inc, </a:t>
                      </a:r>
                      <a:r>
                        <a:rPr lang="en-US" sz="1400" b="0" kern="1200" dirty="0" err="1">
                          <a:solidFill>
                            <a:schemeClr val="tx1"/>
                          </a:solidFill>
                          <a:effectLst/>
                          <a:latin typeface="+mn-lt"/>
                          <a:ea typeface="+mn-ea"/>
                          <a:cs typeface="+mn-cs"/>
                        </a:rPr>
                        <a:t>Aeglea</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BioTherapeutics</a:t>
                      </a:r>
                      <a:r>
                        <a:rPr lang="en-US" sz="1400" b="0" kern="1200" dirty="0">
                          <a:solidFill>
                            <a:schemeClr val="tx1"/>
                          </a:solidFill>
                          <a:effectLst/>
                          <a:latin typeface="+mn-lt"/>
                          <a:ea typeface="+mn-ea"/>
                          <a:cs typeface="+mn-cs"/>
                        </a:rPr>
                        <a:t>, Agios Pharmaceuticals Inc, Amgen Inc, </a:t>
                      </a:r>
                      <a:r>
                        <a:rPr lang="en-US" sz="1400" b="0" kern="1200" dirty="0" err="1">
                          <a:solidFill>
                            <a:schemeClr val="tx1"/>
                          </a:solidFill>
                          <a:effectLst/>
                          <a:latin typeface="+mn-lt"/>
                          <a:ea typeface="+mn-ea"/>
                          <a:cs typeface="+mn-cs"/>
                        </a:rPr>
                        <a:t>AnHeart</a:t>
                      </a:r>
                      <a:r>
                        <a:rPr lang="en-US" sz="1400" b="0" kern="1200" dirty="0">
                          <a:solidFill>
                            <a:schemeClr val="tx1"/>
                          </a:solidFill>
                          <a:effectLst/>
                          <a:latin typeface="+mn-lt"/>
                          <a:ea typeface="+mn-ea"/>
                          <a:cs typeface="+mn-cs"/>
                        </a:rPr>
                        <a:t> Therapeutics, </a:t>
                      </a:r>
                      <a:r>
                        <a:rPr lang="en-US" sz="1400" b="0" kern="1200" dirty="0" err="1">
                          <a:solidFill>
                            <a:schemeClr val="tx1"/>
                          </a:solidFill>
                          <a:effectLst/>
                          <a:latin typeface="+mn-lt"/>
                          <a:ea typeface="+mn-ea"/>
                          <a:cs typeface="+mn-cs"/>
                        </a:rPr>
                        <a:t>Apollomics</a:t>
                      </a:r>
                      <a:r>
                        <a:rPr lang="en-US" sz="1400" b="0" kern="1200" dirty="0">
                          <a:solidFill>
                            <a:schemeClr val="tx1"/>
                          </a:solidFill>
                          <a:effectLst/>
                          <a:latin typeface="+mn-lt"/>
                          <a:ea typeface="+mn-ea"/>
                          <a:cs typeface="+mn-cs"/>
                        </a:rPr>
                        <a:t> Inc, Arcus Biosciences, </a:t>
                      </a:r>
                      <a:r>
                        <a:rPr lang="en-US" sz="1400" b="0" kern="1200" dirty="0" err="1">
                          <a:solidFill>
                            <a:schemeClr val="tx1"/>
                          </a:solidFill>
                          <a:effectLst/>
                          <a:latin typeface="+mn-lt"/>
                          <a:ea typeface="+mn-ea"/>
                          <a:cs typeface="+mn-cs"/>
                        </a:rPr>
                        <a:t>Arrys</a:t>
                      </a:r>
                      <a:r>
                        <a:rPr lang="en-US" sz="1400" b="0" kern="1200" dirty="0">
                          <a:solidFill>
                            <a:schemeClr val="tx1"/>
                          </a:solidFill>
                          <a:effectLst/>
                          <a:latin typeface="+mn-lt"/>
                          <a:ea typeface="+mn-ea"/>
                          <a:cs typeface="+mn-cs"/>
                        </a:rPr>
                        <a:t> Therapeutics, a wholly owned subsidiary of </a:t>
                      </a:r>
                      <a:r>
                        <a:rPr lang="en-US" sz="1400" b="0" kern="1200" dirty="0" err="1">
                          <a:solidFill>
                            <a:schemeClr val="tx1"/>
                          </a:solidFill>
                          <a:effectLst/>
                          <a:latin typeface="+mn-lt"/>
                          <a:ea typeface="+mn-ea"/>
                          <a:cs typeface="+mn-cs"/>
                        </a:rPr>
                        <a:t>Kyn</a:t>
                      </a:r>
                      <a:r>
                        <a:rPr lang="en-US" sz="1400" b="0" kern="1200" dirty="0">
                          <a:solidFill>
                            <a:schemeClr val="tx1"/>
                          </a:solidFill>
                          <a:effectLst/>
                          <a:latin typeface="+mn-lt"/>
                          <a:ea typeface="+mn-ea"/>
                          <a:cs typeface="+mn-cs"/>
                        </a:rPr>
                        <a:t> Therapeutics, </a:t>
                      </a:r>
                      <a:r>
                        <a:rPr lang="en-US" sz="1400" b="0" kern="1200" dirty="0" err="1">
                          <a:solidFill>
                            <a:schemeClr val="tx1"/>
                          </a:solidFill>
                          <a:effectLst/>
                          <a:latin typeface="+mn-lt"/>
                          <a:ea typeface="+mn-ea"/>
                          <a:cs typeface="+mn-cs"/>
                        </a:rPr>
                        <a:t>Ascendis</a:t>
                      </a:r>
                      <a:r>
                        <a:rPr lang="en-US" sz="1400" b="0" kern="1200" dirty="0">
                          <a:solidFill>
                            <a:schemeClr val="tx1"/>
                          </a:solidFill>
                          <a:effectLst/>
                          <a:latin typeface="+mn-lt"/>
                          <a:ea typeface="+mn-ea"/>
                          <a:cs typeface="+mn-cs"/>
                        </a:rPr>
                        <a:t> Pharma, Asher Biotherapeutics, Astellas, AstraZeneca Pharmaceuticals LP, Bayer HealthCare Pharmaceuticals, </a:t>
                      </a:r>
                      <a:r>
                        <a:rPr lang="en-US" sz="1400" b="0" kern="1200" dirty="0" err="1">
                          <a:solidFill>
                            <a:schemeClr val="tx1"/>
                          </a:solidFill>
                          <a:effectLst/>
                          <a:latin typeface="+mn-lt"/>
                          <a:ea typeface="+mn-ea"/>
                          <a:cs typeface="+mn-cs"/>
                        </a:rPr>
                        <a:t>BeiGene</a:t>
                      </a:r>
                      <a:r>
                        <a:rPr lang="en-US" sz="1400" b="0" kern="1200" dirty="0">
                          <a:solidFill>
                            <a:schemeClr val="tx1"/>
                          </a:solidFill>
                          <a:effectLst/>
                          <a:latin typeface="+mn-lt"/>
                          <a:ea typeface="+mn-ea"/>
                          <a:cs typeface="+mn-cs"/>
                        </a:rPr>
                        <a:t> Ltd, BIND Therapeutics Inc, BioNTech SE, Blueprint Medicines, Boehringer Ingelheim Pharmaceuticals Inc, Bristol Myers Squibb, </a:t>
                      </a:r>
                      <a:r>
                        <a:rPr lang="en-US" sz="1400" b="0" kern="1200" dirty="0" err="1">
                          <a:solidFill>
                            <a:schemeClr val="tx1"/>
                          </a:solidFill>
                          <a:effectLst/>
                          <a:latin typeface="+mn-lt"/>
                          <a:ea typeface="+mn-ea"/>
                          <a:cs typeface="+mn-cs"/>
                        </a:rPr>
                        <a:t>Calithera</a:t>
                      </a:r>
                      <a:r>
                        <a:rPr lang="en-US" sz="1400" b="0" kern="1200" dirty="0">
                          <a:solidFill>
                            <a:schemeClr val="tx1"/>
                          </a:solidFill>
                          <a:effectLst/>
                          <a:latin typeface="+mn-lt"/>
                          <a:ea typeface="+mn-ea"/>
                          <a:cs typeface="+mn-cs"/>
                        </a:rPr>
                        <a:t> Biosciences, Celgene Corporation, </a:t>
                      </a:r>
                      <a:r>
                        <a:rPr lang="en-US" sz="1400" b="0" kern="1200" dirty="0" err="1">
                          <a:solidFill>
                            <a:schemeClr val="tx1"/>
                          </a:solidFill>
                          <a:effectLst/>
                          <a:latin typeface="+mn-lt"/>
                          <a:ea typeface="+mn-ea"/>
                          <a:cs typeface="+mn-cs"/>
                        </a:rPr>
                        <a:t>Celldex</a:t>
                      </a:r>
                      <a:r>
                        <a:rPr lang="en-US" sz="1400" b="0" kern="1200" dirty="0">
                          <a:solidFill>
                            <a:schemeClr val="tx1"/>
                          </a:solidFill>
                          <a:effectLst/>
                          <a:latin typeface="+mn-lt"/>
                          <a:ea typeface="+mn-ea"/>
                          <a:cs typeface="+mn-cs"/>
                        </a:rPr>
                        <a:t> Therapeutics, Clovis Oncology, </a:t>
                      </a:r>
                      <a:r>
                        <a:rPr lang="en-US" sz="1400" b="0" kern="1200" dirty="0" err="1">
                          <a:solidFill>
                            <a:schemeClr val="tx1"/>
                          </a:solidFill>
                          <a:effectLst/>
                          <a:latin typeface="+mn-lt"/>
                          <a:ea typeface="+mn-ea"/>
                          <a:cs typeface="+mn-cs"/>
                        </a:rPr>
                        <a:t>Cyteir</a:t>
                      </a:r>
                      <a:r>
                        <a:rPr lang="en-US" sz="1400" b="0" kern="1200" dirty="0">
                          <a:solidFill>
                            <a:schemeClr val="tx1"/>
                          </a:solidFill>
                          <a:effectLst/>
                          <a:latin typeface="+mn-lt"/>
                          <a:ea typeface="+mn-ea"/>
                          <a:cs typeface="+mn-cs"/>
                        </a:rPr>
                        <a:t> Therapeutics, Daiichi Sankyo Inc, Eisai Inc, Elevation Oncology, Ellipses Pharma, EMD Serono Inc, Endeavor </a:t>
                      </a:r>
                      <a:r>
                        <a:rPr lang="en-US" sz="1400" b="0" kern="1200" dirty="0" err="1">
                          <a:solidFill>
                            <a:schemeClr val="tx1"/>
                          </a:solidFill>
                          <a:effectLst/>
                          <a:latin typeface="+mn-lt"/>
                          <a:ea typeface="+mn-ea"/>
                          <a:cs typeface="+mn-cs"/>
                        </a:rPr>
                        <a:t>BioMedicines</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Erasca</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Evelo</a:t>
                      </a:r>
                      <a:r>
                        <a:rPr lang="en-US" sz="1400" b="0" kern="1200" dirty="0">
                          <a:solidFill>
                            <a:schemeClr val="tx1"/>
                          </a:solidFill>
                          <a:effectLst/>
                          <a:latin typeface="+mn-lt"/>
                          <a:ea typeface="+mn-ea"/>
                          <a:cs typeface="+mn-cs"/>
                        </a:rPr>
                        <a:t> Biosciences Inc, </a:t>
                      </a:r>
                      <a:r>
                        <a:rPr lang="en-US" sz="1400" b="0" kern="1200" dirty="0" err="1">
                          <a:solidFill>
                            <a:schemeClr val="tx1"/>
                          </a:solidFill>
                          <a:effectLst/>
                          <a:latin typeface="+mn-lt"/>
                          <a:ea typeface="+mn-ea"/>
                          <a:cs typeface="+mn-cs"/>
                        </a:rPr>
                        <a:t>Faeth</a:t>
                      </a:r>
                      <a:r>
                        <a:rPr lang="en-US" sz="1400" b="0" kern="1200" dirty="0">
                          <a:solidFill>
                            <a:schemeClr val="tx1"/>
                          </a:solidFill>
                          <a:effectLst/>
                          <a:latin typeface="+mn-lt"/>
                          <a:ea typeface="+mn-ea"/>
                          <a:cs typeface="+mn-cs"/>
                        </a:rPr>
                        <a:t> Therapeutics, Foundation Medicine, FUJIFILM Pharmaceuticals USA Inc, G1 Therapeutics Inc, Genentech, a member of the Roche Group, Gilead Sciences Inc, Grail Inc, GSK, Hutchison </a:t>
                      </a:r>
                      <a:r>
                        <a:rPr lang="en-US" sz="1400" b="0" kern="1200" dirty="0" err="1">
                          <a:solidFill>
                            <a:schemeClr val="tx1"/>
                          </a:solidFill>
                          <a:effectLst/>
                          <a:latin typeface="+mn-lt"/>
                          <a:ea typeface="+mn-ea"/>
                          <a:cs typeface="+mn-cs"/>
                        </a:rPr>
                        <a:t>MediPharma</a:t>
                      </a:r>
                      <a:r>
                        <a:rPr lang="en-US" sz="1400" b="0" kern="1200" dirty="0">
                          <a:solidFill>
                            <a:schemeClr val="tx1"/>
                          </a:solidFill>
                          <a:effectLst/>
                          <a:latin typeface="+mn-lt"/>
                          <a:ea typeface="+mn-ea"/>
                          <a:cs typeface="+mn-cs"/>
                        </a:rPr>
                        <a:t>, ImClone Systems, a wholly owned subsidiary of Eli Lilly and Company, </a:t>
                      </a:r>
                      <a:r>
                        <a:rPr lang="en-US" sz="1400" b="0" kern="1200" dirty="0" err="1">
                          <a:solidFill>
                            <a:schemeClr val="tx1"/>
                          </a:solidFill>
                          <a:effectLst/>
                          <a:latin typeface="+mn-lt"/>
                          <a:ea typeface="+mn-ea"/>
                          <a:cs typeface="+mn-cs"/>
                        </a:rPr>
                        <a:t>ImmunoGen</a:t>
                      </a:r>
                      <a:r>
                        <a:rPr lang="en-US" sz="1400" b="0" kern="1200" dirty="0">
                          <a:solidFill>
                            <a:schemeClr val="tx1"/>
                          </a:solidFill>
                          <a:effectLst/>
                          <a:latin typeface="+mn-lt"/>
                          <a:ea typeface="+mn-ea"/>
                          <a:cs typeface="+mn-cs"/>
                        </a:rPr>
                        <a:t> Inc, Incyte Corporation, </a:t>
                      </a:r>
                      <a:r>
                        <a:rPr lang="en-US" sz="1400" b="0" kern="1200" dirty="0" err="1">
                          <a:solidFill>
                            <a:schemeClr val="tx1"/>
                          </a:solidFill>
                          <a:effectLst/>
                          <a:latin typeface="+mn-lt"/>
                          <a:ea typeface="+mn-ea"/>
                          <a:cs typeface="+mn-cs"/>
                        </a:rPr>
                        <a:t>Inspirna</a:t>
                      </a:r>
                      <a:r>
                        <a:rPr lang="en-US" sz="1400" b="0" kern="1200" dirty="0">
                          <a:solidFill>
                            <a:schemeClr val="tx1"/>
                          </a:solidFill>
                          <a:effectLst/>
                          <a:latin typeface="+mn-lt"/>
                          <a:ea typeface="+mn-ea"/>
                          <a:cs typeface="+mn-cs"/>
                        </a:rPr>
                        <a:t>, Ipsen Biopharmaceuticals Inc, Janssen Biotech Inc, </a:t>
                      </a:r>
                      <a:r>
                        <a:rPr lang="en-US" sz="1400" b="0" kern="1200" dirty="0" err="1">
                          <a:solidFill>
                            <a:schemeClr val="tx1"/>
                          </a:solidFill>
                          <a:effectLst/>
                          <a:latin typeface="+mn-lt"/>
                          <a:ea typeface="+mn-ea"/>
                          <a:cs typeface="+mn-cs"/>
                        </a:rPr>
                        <a:t>Janux</a:t>
                      </a:r>
                      <a:r>
                        <a:rPr lang="en-US" sz="1400" b="0" kern="1200" dirty="0">
                          <a:solidFill>
                            <a:schemeClr val="tx1"/>
                          </a:solidFill>
                          <a:effectLst/>
                          <a:latin typeface="+mn-lt"/>
                          <a:ea typeface="+mn-ea"/>
                          <a:cs typeface="+mn-cs"/>
                        </a:rPr>
                        <a:t> Therapeutics, Jazz Pharmaceuticals Inc, Kronos Bio, Lilly, </a:t>
                      </a:r>
                      <a:r>
                        <a:rPr lang="en-US" sz="1400" b="0" kern="1200" dirty="0" err="1">
                          <a:solidFill>
                            <a:schemeClr val="tx1"/>
                          </a:solidFill>
                          <a:effectLst/>
                          <a:latin typeface="+mn-lt"/>
                          <a:ea typeface="+mn-ea"/>
                          <a:cs typeface="+mn-cs"/>
                        </a:rPr>
                        <a:t>Loxo</a:t>
                      </a:r>
                      <a:r>
                        <a:rPr lang="en-US" sz="1400" b="0" kern="1200" dirty="0">
                          <a:solidFill>
                            <a:schemeClr val="tx1"/>
                          </a:solidFill>
                          <a:effectLst/>
                          <a:latin typeface="+mn-lt"/>
                          <a:ea typeface="+mn-ea"/>
                          <a:cs typeface="+mn-cs"/>
                        </a:rPr>
                        <a:t> Oncology Inc, a wholly owned subsidiary of Eli Lilly &amp; Company, Lyell </a:t>
                      </a:r>
                      <a:r>
                        <a:rPr lang="en-US" sz="1400" b="0" kern="1200" dirty="0" err="1">
                          <a:solidFill>
                            <a:schemeClr val="tx1"/>
                          </a:solidFill>
                          <a:effectLst/>
                          <a:latin typeface="+mn-lt"/>
                          <a:ea typeface="+mn-ea"/>
                          <a:cs typeface="+mn-cs"/>
                        </a:rPr>
                        <a:t>Immunopharma</a:t>
                      </a:r>
                      <a:r>
                        <a:rPr lang="en-US" sz="1400" b="0" kern="1200" dirty="0">
                          <a:solidFill>
                            <a:schemeClr val="tx1"/>
                          </a:solidFill>
                          <a:effectLst/>
                          <a:latin typeface="+mn-lt"/>
                          <a:ea typeface="+mn-ea"/>
                          <a:cs typeface="+mn-cs"/>
                        </a:rPr>
                        <a:t>, </a:t>
                      </a:r>
                      <a:r>
                        <a:rPr lang="en-US" sz="1400" b="0" kern="1200" dirty="0" err="1">
                          <a:solidFill>
                            <a:schemeClr val="tx1"/>
                          </a:solidFill>
                          <a:effectLst/>
                          <a:latin typeface="+mn-lt"/>
                          <a:ea typeface="+mn-ea"/>
                          <a:cs typeface="+mn-cs"/>
                        </a:rPr>
                        <a:t>MacroGenics</a:t>
                      </a:r>
                      <a:r>
                        <a:rPr lang="en-US" sz="1400" b="0" kern="1200" dirty="0">
                          <a:solidFill>
                            <a:schemeClr val="tx1"/>
                          </a:solidFill>
                          <a:effectLst/>
                          <a:latin typeface="+mn-lt"/>
                          <a:ea typeface="+mn-ea"/>
                          <a:cs typeface="+mn-cs"/>
                        </a:rPr>
                        <a:t> Inc, Merck, Moderna, Molecular Partners, Monte Rosa Therapeutics, </a:t>
                      </a:r>
                      <a:r>
                        <a:rPr lang="en-US" sz="1400" b="0" kern="1200" dirty="0" err="1">
                          <a:solidFill>
                            <a:schemeClr val="tx1"/>
                          </a:solidFill>
                          <a:effectLst/>
                          <a:latin typeface="+mn-lt"/>
                          <a:ea typeface="+mn-ea"/>
                          <a:cs typeface="+mn-cs"/>
                        </a:rPr>
                        <a:t>Nektar</a:t>
                      </a:r>
                      <a:r>
                        <a:rPr lang="en-US" sz="1400" b="0" kern="1200" dirty="0">
                          <a:solidFill>
                            <a:schemeClr val="tx1"/>
                          </a:solidFill>
                          <a:effectLst/>
                          <a:latin typeface="+mn-lt"/>
                          <a:ea typeface="+mn-ea"/>
                          <a:cs typeface="+mn-cs"/>
                        </a:rPr>
                        <a:t>, Novartis, </a:t>
                      </a:r>
                      <a:r>
                        <a:rPr lang="en-US" sz="1400" b="0" kern="1200" dirty="0" err="1">
                          <a:solidFill>
                            <a:schemeClr val="tx1"/>
                          </a:solidFill>
                          <a:effectLst/>
                          <a:latin typeface="+mn-lt"/>
                          <a:ea typeface="+mn-ea"/>
                          <a:cs typeface="+mn-cs"/>
                        </a:rPr>
                        <a:t>Novocure</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OncXerna</a:t>
                      </a:r>
                      <a:r>
                        <a:rPr lang="en-US" sz="1400" b="0" kern="1200" dirty="0">
                          <a:solidFill>
                            <a:schemeClr val="tx1"/>
                          </a:solidFill>
                          <a:effectLst/>
                          <a:latin typeface="+mn-lt"/>
                          <a:ea typeface="+mn-ea"/>
                          <a:cs typeface="+mn-cs"/>
                        </a:rPr>
                        <a:t> Therapeutics Inc, Peloton Therapeutics Inc, a wholly-owned subsidiary of Merck &amp; Co Inc, Pfizer Inc, PTC Therapeutics, </a:t>
                      </a:r>
                      <a:r>
                        <a:rPr lang="en-US" sz="1400" b="0" kern="1200" dirty="0" err="1">
                          <a:solidFill>
                            <a:schemeClr val="tx1"/>
                          </a:solidFill>
                          <a:effectLst/>
                          <a:latin typeface="+mn-lt"/>
                          <a:ea typeface="+mn-ea"/>
                          <a:cs typeface="+mn-cs"/>
                        </a:rPr>
                        <a:t>PureTech</a:t>
                      </a:r>
                      <a:r>
                        <a:rPr lang="en-US" sz="1400" b="0" kern="1200" dirty="0">
                          <a:solidFill>
                            <a:schemeClr val="tx1"/>
                          </a:solidFill>
                          <a:effectLst/>
                          <a:latin typeface="+mn-lt"/>
                          <a:ea typeface="+mn-ea"/>
                          <a:cs typeface="+mn-cs"/>
                        </a:rPr>
                        <a:t> Health, Razor Genomics, </a:t>
                      </a:r>
                      <a:r>
                        <a:rPr lang="en-US" sz="1400" b="0" kern="1200" dirty="0" err="1">
                          <a:solidFill>
                            <a:schemeClr val="tx1"/>
                          </a:solidFill>
                          <a:effectLst/>
                          <a:latin typeface="+mn-lt"/>
                          <a:ea typeface="+mn-ea"/>
                          <a:cs typeface="+mn-cs"/>
                        </a:rPr>
                        <a:t>Repare</a:t>
                      </a:r>
                      <a:r>
                        <a:rPr lang="en-US" sz="1400" b="0" kern="1200" dirty="0">
                          <a:solidFill>
                            <a:schemeClr val="tx1"/>
                          </a:solidFill>
                          <a:effectLst/>
                          <a:latin typeface="+mn-lt"/>
                          <a:ea typeface="+mn-ea"/>
                          <a:cs typeface="+mn-cs"/>
                        </a:rPr>
                        <a:t> Therapeutics, </a:t>
                      </a:r>
                      <a:r>
                        <a:rPr lang="en-US" sz="1400" b="0" kern="1200" dirty="0" err="1">
                          <a:solidFill>
                            <a:schemeClr val="tx1"/>
                          </a:solidFill>
                          <a:effectLst/>
                          <a:latin typeface="+mn-lt"/>
                          <a:ea typeface="+mn-ea"/>
                          <a:cs typeface="+mn-cs"/>
                        </a:rPr>
                        <a:t>Seagen</a:t>
                      </a:r>
                      <a:r>
                        <a:rPr lang="en-US" sz="1400" b="0" kern="1200" dirty="0">
                          <a:solidFill>
                            <a:schemeClr val="tx1"/>
                          </a:solidFill>
                          <a:effectLst/>
                          <a:latin typeface="+mn-lt"/>
                          <a:ea typeface="+mn-ea"/>
                          <a:cs typeface="+mn-cs"/>
                        </a:rPr>
                        <a:t> Inc, Shenzhen </a:t>
                      </a:r>
                      <a:r>
                        <a:rPr lang="en-US" sz="1400" b="0" kern="1200" dirty="0" err="1">
                          <a:solidFill>
                            <a:schemeClr val="tx1"/>
                          </a:solidFill>
                          <a:effectLst/>
                          <a:latin typeface="+mn-lt"/>
                          <a:ea typeface="+mn-ea"/>
                          <a:cs typeface="+mn-cs"/>
                        </a:rPr>
                        <a:t>Chipscreen</a:t>
                      </a:r>
                      <a:r>
                        <a:rPr lang="en-US" sz="1400" b="0" kern="1200" dirty="0">
                          <a:solidFill>
                            <a:schemeClr val="tx1"/>
                          </a:solidFill>
                          <a:effectLst/>
                          <a:latin typeface="+mn-lt"/>
                          <a:ea typeface="+mn-ea"/>
                          <a:cs typeface="+mn-cs"/>
                        </a:rPr>
                        <a:t> Biosciences Co Ltd, </a:t>
                      </a:r>
                      <a:r>
                        <a:rPr lang="en-US" sz="1400" b="0" kern="1200" dirty="0" err="1">
                          <a:solidFill>
                            <a:schemeClr val="tx1"/>
                          </a:solidFill>
                          <a:effectLst/>
                          <a:latin typeface="+mn-lt"/>
                          <a:ea typeface="+mn-ea"/>
                          <a:cs typeface="+mn-cs"/>
                        </a:rPr>
                        <a:t>Stemline</a:t>
                      </a:r>
                      <a:r>
                        <a:rPr lang="en-US" sz="1400" b="0" kern="1200" dirty="0">
                          <a:solidFill>
                            <a:schemeClr val="tx1"/>
                          </a:solidFill>
                          <a:effectLst/>
                          <a:latin typeface="+mn-lt"/>
                          <a:ea typeface="+mn-ea"/>
                          <a:cs typeface="+mn-cs"/>
                        </a:rPr>
                        <a:t> Therapeutics Inc, Strata Oncology, </a:t>
                      </a:r>
                      <a:r>
                        <a:rPr lang="en-US" sz="1400" b="0" kern="1200" dirty="0" err="1">
                          <a:solidFill>
                            <a:schemeClr val="tx1"/>
                          </a:solidFill>
                          <a:effectLst/>
                          <a:latin typeface="+mn-lt"/>
                          <a:ea typeface="+mn-ea"/>
                          <a:cs typeface="+mn-cs"/>
                        </a:rPr>
                        <a:t>Synthekine</a:t>
                      </a:r>
                      <a:r>
                        <a:rPr lang="en-US" sz="1400" b="0" kern="1200" dirty="0">
                          <a:solidFill>
                            <a:schemeClr val="tx1"/>
                          </a:solidFill>
                          <a:effectLst/>
                          <a:latin typeface="+mn-lt"/>
                          <a:ea typeface="+mn-ea"/>
                          <a:cs typeface="+mn-cs"/>
                        </a:rPr>
                        <a:t>, Taiho Oncology Inc, Takeda Pharmaceuticals USA Inc, Tango Therapeutics, </a:t>
                      </a:r>
                      <a:r>
                        <a:rPr lang="en-US" sz="1400" b="0" kern="1200" dirty="0" err="1">
                          <a:solidFill>
                            <a:schemeClr val="tx1"/>
                          </a:solidFill>
                          <a:effectLst/>
                          <a:latin typeface="+mn-lt"/>
                          <a:ea typeface="+mn-ea"/>
                          <a:cs typeface="+mn-cs"/>
                        </a:rPr>
                        <a:t>Tarveda</a:t>
                      </a:r>
                      <a:r>
                        <a:rPr lang="en-US" sz="1400" b="0" kern="1200" dirty="0">
                          <a:solidFill>
                            <a:schemeClr val="tx1"/>
                          </a:solidFill>
                          <a:effectLst/>
                          <a:latin typeface="+mn-lt"/>
                          <a:ea typeface="+mn-ea"/>
                          <a:cs typeface="+mn-cs"/>
                        </a:rPr>
                        <a:t> Therapeutics, </a:t>
                      </a:r>
                      <a:r>
                        <a:rPr lang="en-US" sz="1400" b="0" kern="1200" dirty="0" err="1">
                          <a:solidFill>
                            <a:schemeClr val="tx1"/>
                          </a:solidFill>
                          <a:effectLst/>
                          <a:latin typeface="+mn-lt"/>
                          <a:ea typeface="+mn-ea"/>
                          <a:cs typeface="+mn-cs"/>
                        </a:rPr>
                        <a:t>Tesaro</a:t>
                      </a:r>
                      <a:r>
                        <a:rPr lang="en-US" sz="1400" b="0" kern="1200" dirty="0">
                          <a:solidFill>
                            <a:schemeClr val="tx1"/>
                          </a:solidFill>
                          <a:effectLst/>
                          <a:latin typeface="+mn-lt"/>
                          <a:ea typeface="+mn-ea"/>
                          <a:cs typeface="+mn-cs"/>
                        </a:rPr>
                        <a:t>, A GSK Company, </a:t>
                      </a:r>
                      <a:r>
                        <a:rPr lang="en-US" sz="1400" b="0" kern="1200" dirty="0" err="1">
                          <a:solidFill>
                            <a:schemeClr val="tx1"/>
                          </a:solidFill>
                          <a:effectLst/>
                          <a:latin typeface="+mn-lt"/>
                          <a:ea typeface="+mn-ea"/>
                          <a:cs typeface="+mn-cs"/>
                        </a:rPr>
                        <a:t>Tizona</a:t>
                      </a:r>
                      <a:r>
                        <a:rPr lang="en-US" sz="1400" b="0" kern="1200" dirty="0">
                          <a:solidFill>
                            <a:schemeClr val="tx1"/>
                          </a:solidFill>
                          <a:effectLst/>
                          <a:latin typeface="+mn-lt"/>
                          <a:ea typeface="+mn-ea"/>
                          <a:cs typeface="+mn-cs"/>
                        </a:rPr>
                        <a:t> Therapeutics Inc, Transgene, </a:t>
                      </a:r>
                      <a:r>
                        <a:rPr lang="en-US" sz="1400" b="0" kern="1200" dirty="0" err="1">
                          <a:solidFill>
                            <a:schemeClr val="tx1"/>
                          </a:solidFill>
                          <a:effectLst/>
                          <a:latin typeface="+mn-lt"/>
                          <a:ea typeface="+mn-ea"/>
                          <a:cs typeface="+mn-cs"/>
                        </a:rPr>
                        <a:t>Verastem</a:t>
                      </a:r>
                      <a:r>
                        <a:rPr lang="en-US" sz="1400" b="0" kern="1200" dirty="0">
                          <a:solidFill>
                            <a:schemeClr val="tx1"/>
                          </a:solidFill>
                          <a:effectLst/>
                          <a:latin typeface="+mn-lt"/>
                          <a:ea typeface="+mn-ea"/>
                          <a:cs typeface="+mn-cs"/>
                        </a:rPr>
                        <a:t> Inc, </a:t>
                      </a:r>
                      <a:r>
                        <a:rPr lang="en-US" sz="1400" b="0" kern="1200" dirty="0" err="1">
                          <a:solidFill>
                            <a:schemeClr val="tx1"/>
                          </a:solidFill>
                          <a:effectLst/>
                          <a:latin typeface="+mn-lt"/>
                          <a:ea typeface="+mn-ea"/>
                          <a:cs typeface="+mn-cs"/>
                        </a:rPr>
                        <a:t>Zai</a:t>
                      </a:r>
                      <a:r>
                        <a:rPr lang="en-US" sz="1400" b="0" kern="1200" dirty="0">
                          <a:solidFill>
                            <a:schemeClr val="tx1"/>
                          </a:solidFill>
                          <a:effectLst/>
                          <a:latin typeface="+mn-lt"/>
                          <a:ea typeface="+mn-ea"/>
                          <a:cs typeface="+mn-cs"/>
                        </a:rPr>
                        <a:t> Lab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8230107"/>
                  </a:ext>
                </a:extLst>
              </a:tr>
              <a:tr h="593989">
                <a:tc>
                  <a:txBody>
                    <a:bodyPr/>
                    <a:lstStyle/>
                    <a:p>
                      <a:r>
                        <a:rPr lang="en-US" sz="1400" b="1" kern="1200" dirty="0">
                          <a:solidFill>
                            <a:schemeClr val="tx1"/>
                          </a:solidFill>
                          <a:effectLst/>
                          <a:latin typeface="+mn-lt"/>
                          <a:ea typeface="+mn-ea"/>
                          <a:cs typeface="+mn-cs"/>
                        </a:rPr>
                        <a:t>Nonrelevant Financial Relationship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400" b="0" kern="1200" dirty="0">
                          <a:solidFill>
                            <a:schemeClr val="tx1"/>
                          </a:solidFill>
                          <a:effectLst/>
                          <a:latin typeface="+mn-lt"/>
                          <a:ea typeface="+mn-ea"/>
                          <a:cs typeface="+mn-cs"/>
                        </a:rPr>
                        <a:t>UT Southwestern Medical Center</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0059761"/>
                  </a:ext>
                </a:extLst>
              </a:tr>
            </a:tbl>
          </a:graphicData>
        </a:graphic>
      </p:graphicFrame>
    </p:spTree>
    <p:custDataLst>
      <p:tags r:id="rId1"/>
    </p:custDataLst>
    <p:extLst>
      <p:ext uri="{BB962C8B-B14F-4D97-AF65-F5344CB8AC3E}">
        <p14:creationId xmlns:p14="http://schemas.microsoft.com/office/powerpoint/2010/main" val="302764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916516" y="2563180"/>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62272"/>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55440" y="836712"/>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bg1"/>
                </a:solidFill>
                <a:latin typeface="+mn-lt"/>
              </a:rPr>
              <a:t>MODULE 3: Other Targeted Treatment for Metastatic NSCLC</a:t>
            </a:r>
          </a:p>
          <a:p>
            <a:pPr marL="98425" indent="0">
              <a:lnSpc>
                <a:spcPct val="100000"/>
              </a:lnSpc>
              <a:spcBef>
                <a:spcPts val="300"/>
              </a:spcBef>
              <a:spcAft>
                <a:spcPts val="600"/>
              </a:spcAft>
              <a:buNone/>
            </a:pPr>
            <a:r>
              <a:rPr lang="en-US" sz="1800" dirty="0">
                <a:solidFill>
                  <a:schemeClr val="tx1"/>
                </a:solidFill>
                <a:latin typeface="+mn-lt"/>
              </a:rPr>
              <a:t>	– EGFR Exon 20 Insertions</a:t>
            </a:r>
          </a:p>
          <a:p>
            <a:pPr marL="98425" indent="0">
              <a:lnSpc>
                <a:spcPct val="100000"/>
              </a:lnSpc>
              <a:spcBef>
                <a:spcPts val="300"/>
              </a:spcBef>
              <a:spcAft>
                <a:spcPts val="600"/>
              </a:spcAft>
              <a:buNone/>
            </a:pPr>
            <a:r>
              <a:rPr lang="en-US" sz="1800" dirty="0">
                <a:solidFill>
                  <a:schemeClr val="tx1"/>
                </a:solidFill>
                <a:latin typeface="+mn-lt"/>
              </a:rPr>
              <a:t>	– HER2 Mutations</a:t>
            </a:r>
          </a:p>
          <a:p>
            <a:pPr marL="98425" indent="0">
              <a:lnSpc>
                <a:spcPct val="100000"/>
              </a:lnSpc>
              <a:spcBef>
                <a:spcPts val="300"/>
              </a:spcBef>
              <a:spcAft>
                <a:spcPts val="600"/>
              </a:spcAft>
              <a:buNone/>
            </a:pPr>
            <a:r>
              <a:rPr lang="en-US" sz="1800" dirty="0">
                <a:solidFill>
                  <a:schemeClr val="tx1"/>
                </a:solidFill>
                <a:latin typeface="+mn-lt"/>
              </a:rPr>
              <a:t>	– RET Fusions</a:t>
            </a:r>
          </a:p>
          <a:p>
            <a:pPr marL="98425" indent="0">
              <a:lnSpc>
                <a:spcPct val="100000"/>
              </a:lnSpc>
              <a:spcBef>
                <a:spcPts val="3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3154243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916516" y="3020380"/>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62272"/>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55440" y="836712"/>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300"/>
              </a:spcBef>
              <a:spcAft>
                <a:spcPts val="600"/>
              </a:spcAft>
              <a:buNone/>
            </a:pPr>
            <a:r>
              <a:rPr lang="en-US" sz="1800" dirty="0">
                <a:solidFill>
                  <a:schemeClr val="bg1"/>
                </a:solidFill>
                <a:latin typeface="+mn-lt"/>
              </a:rPr>
              <a:t>	– EGFR Exon 20 Insertions</a:t>
            </a:r>
          </a:p>
          <a:p>
            <a:pPr marL="98425" indent="0">
              <a:lnSpc>
                <a:spcPct val="100000"/>
              </a:lnSpc>
              <a:spcBef>
                <a:spcPts val="300"/>
              </a:spcBef>
              <a:spcAft>
                <a:spcPts val="600"/>
              </a:spcAft>
              <a:buNone/>
            </a:pPr>
            <a:r>
              <a:rPr lang="en-US" sz="1800" dirty="0">
                <a:solidFill>
                  <a:schemeClr val="tx1"/>
                </a:solidFill>
                <a:latin typeface="+mn-lt"/>
              </a:rPr>
              <a:t>	– HER2 Mutations</a:t>
            </a:r>
          </a:p>
          <a:p>
            <a:pPr marL="98425" indent="0">
              <a:lnSpc>
                <a:spcPct val="100000"/>
              </a:lnSpc>
              <a:spcBef>
                <a:spcPts val="300"/>
              </a:spcBef>
              <a:spcAft>
                <a:spcPts val="600"/>
              </a:spcAft>
              <a:buNone/>
            </a:pPr>
            <a:r>
              <a:rPr lang="en-US" sz="1800" dirty="0">
                <a:solidFill>
                  <a:schemeClr val="tx1"/>
                </a:solidFill>
                <a:latin typeface="+mn-lt"/>
              </a:rPr>
              <a:t>	– RET Fusions</a:t>
            </a:r>
          </a:p>
          <a:p>
            <a:pPr marL="98425" indent="0">
              <a:lnSpc>
                <a:spcPct val="100000"/>
              </a:lnSpc>
              <a:spcBef>
                <a:spcPts val="3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2676849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51506-0556-0B9F-DB08-FD91E59D0D69}"/>
              </a:ext>
            </a:extLst>
          </p:cNvPr>
          <p:cNvSpPr>
            <a:spLocks noGrp="1"/>
          </p:cNvSpPr>
          <p:nvPr>
            <p:ph type="title"/>
          </p:nvPr>
        </p:nvSpPr>
        <p:spPr/>
        <p:txBody>
          <a:bodyPr/>
          <a:lstStyle/>
          <a:p>
            <a:r>
              <a:rPr lang="en-US" dirty="0"/>
              <a:t>Management of EGFR Exon 20 Insertions</a:t>
            </a:r>
          </a:p>
        </p:txBody>
      </p:sp>
      <p:sp>
        <p:nvSpPr>
          <p:cNvPr id="3" name="Content Placeholder 2">
            <a:extLst>
              <a:ext uri="{FF2B5EF4-FFF2-40B4-BE49-F238E27FC236}">
                <a16:creationId xmlns:a16="http://schemas.microsoft.com/office/drawing/2014/main" id="{D2DB1075-8302-8371-63BC-1B58A0BB9048}"/>
              </a:ext>
            </a:extLst>
          </p:cNvPr>
          <p:cNvSpPr>
            <a:spLocks noGrp="1"/>
          </p:cNvSpPr>
          <p:nvPr>
            <p:ph idx="1"/>
          </p:nvPr>
        </p:nvSpPr>
        <p:spPr>
          <a:xfrm>
            <a:off x="838200" y="1377387"/>
            <a:ext cx="7245096" cy="4799576"/>
          </a:xfrm>
        </p:spPr>
        <p:txBody>
          <a:bodyPr>
            <a:normAutofit fontScale="92500" lnSpcReduction="10000"/>
          </a:bodyPr>
          <a:lstStyle/>
          <a:p>
            <a:pPr marL="0" indent="0">
              <a:buNone/>
            </a:pPr>
            <a:r>
              <a:rPr lang="en-US" b="1" dirty="0"/>
              <a:t>Management of EGFR exon 20 insertions pre-ESMO:</a:t>
            </a:r>
          </a:p>
          <a:p>
            <a:r>
              <a:rPr lang="en-US" dirty="0"/>
              <a:t>The current first-line standard of care for EGFR exon 20 insertions is platinum-pemetrexed chemo (+/- immunotherapy).</a:t>
            </a:r>
          </a:p>
          <a:p>
            <a:r>
              <a:rPr lang="en-US" dirty="0"/>
              <a:t>Amivantamab (bispecific EGFR/MET ab) has accelerated approval in the post-chemotherapy setting (ORR 40%, </a:t>
            </a:r>
            <a:r>
              <a:rPr lang="en-US" dirty="0" err="1"/>
              <a:t>mPFS</a:t>
            </a:r>
            <a:r>
              <a:rPr lang="en-US" dirty="0"/>
              <a:t> 8.3 mo</a:t>
            </a:r>
            <a:r>
              <a:rPr lang="en-US" baseline="30000" dirty="0"/>
              <a:t>1</a:t>
            </a:r>
            <a:r>
              <a:rPr lang="en-US" dirty="0"/>
              <a:t>)</a:t>
            </a:r>
          </a:p>
          <a:p>
            <a:r>
              <a:rPr lang="en-US" dirty="0" err="1"/>
              <a:t>Mobocertinib</a:t>
            </a:r>
            <a:r>
              <a:rPr lang="en-US" dirty="0"/>
              <a:t> (oral EGFR inhibitor) is being voluntarily withdrawn from the US market after randomized first-line trial was stopped for futility</a:t>
            </a:r>
            <a:r>
              <a:rPr lang="en-US" baseline="30000" dirty="0"/>
              <a:t>2</a:t>
            </a:r>
            <a:r>
              <a:rPr lang="en-US" dirty="0"/>
              <a:t>.</a:t>
            </a:r>
          </a:p>
          <a:p>
            <a:r>
              <a:rPr lang="en-US" dirty="0"/>
              <a:t>Other new EGFR exon 20-directed TKIs are in clinical trials.</a:t>
            </a:r>
          </a:p>
        </p:txBody>
      </p:sp>
      <p:graphicFrame>
        <p:nvGraphicFramePr>
          <p:cNvPr id="4" name="Content Placeholder 3">
            <a:extLst>
              <a:ext uri="{FF2B5EF4-FFF2-40B4-BE49-F238E27FC236}">
                <a16:creationId xmlns:a16="http://schemas.microsoft.com/office/drawing/2014/main" id="{B1B3A0F0-19B1-FF10-C3F2-427307A78532}"/>
              </a:ext>
            </a:extLst>
          </p:cNvPr>
          <p:cNvGraphicFramePr>
            <a:graphicFrameLocks/>
          </p:cNvGraphicFramePr>
          <p:nvPr/>
        </p:nvGraphicFramePr>
        <p:xfrm>
          <a:off x="9132277" y="980288"/>
          <a:ext cx="3342485" cy="1985650"/>
        </p:xfrm>
        <a:graphic>
          <a:graphicData uri="http://schemas.openxmlformats.org/presentationml/2006/ole">
            <mc:AlternateContent xmlns:mc="http://schemas.openxmlformats.org/markup-compatibility/2006">
              <mc:Choice xmlns:v="urn:schemas-microsoft-com:vml" Requires="v">
                <p:oleObj name="Chart" r:id="rId2" imgW="8558077" imgH="4675246" progId="Excel.Chart.8">
                  <p:embed/>
                </p:oleObj>
              </mc:Choice>
              <mc:Fallback>
                <p:oleObj name="Chart" r:id="rId2" imgW="8558077" imgH="4675246" progId="Excel.Chart.8">
                  <p:embed/>
                  <p:pic>
                    <p:nvPicPr>
                      <p:cNvPr id="4" name="Content Placeholder 3">
                        <a:extLst>
                          <a:ext uri="{FF2B5EF4-FFF2-40B4-BE49-F238E27FC236}">
                            <a16:creationId xmlns:a16="http://schemas.microsoft.com/office/drawing/2014/main" id="{B1B3A0F0-19B1-FF10-C3F2-427307A78532}"/>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2277" y="980288"/>
                        <a:ext cx="3342485" cy="1985650"/>
                      </a:xfrm>
                      <a:prstGeom prst="rect">
                        <a:avLst/>
                      </a:prstGeom>
                      <a:noFill/>
                      <a:ln>
                        <a:noFill/>
                      </a:ln>
                    </p:spPr>
                  </p:pic>
                </p:oleObj>
              </mc:Fallback>
            </mc:AlternateContent>
          </a:graphicData>
        </a:graphic>
      </p:graphicFrame>
      <p:sp>
        <p:nvSpPr>
          <p:cNvPr id="5" name="Rectangle 4">
            <a:extLst>
              <a:ext uri="{FF2B5EF4-FFF2-40B4-BE49-F238E27FC236}">
                <a16:creationId xmlns:a16="http://schemas.microsoft.com/office/drawing/2014/main" id="{9A74D856-4C9E-FD4A-1900-E9484F7C22CB}"/>
              </a:ext>
            </a:extLst>
          </p:cNvPr>
          <p:cNvSpPr/>
          <p:nvPr/>
        </p:nvSpPr>
        <p:spPr>
          <a:xfrm>
            <a:off x="9256541" y="2182984"/>
            <a:ext cx="944880" cy="60241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39B3BFE-FA54-5E1C-3DA0-1474348861B4}"/>
              </a:ext>
            </a:extLst>
          </p:cNvPr>
          <p:cNvSpPr txBox="1"/>
          <p:nvPr/>
        </p:nvSpPr>
        <p:spPr>
          <a:xfrm>
            <a:off x="0" y="6007686"/>
            <a:ext cx="104935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1. Park K, et al, JCO 2021; 2. https://</a:t>
            </a:r>
            <a:r>
              <a:rPr kumimoji="0" lang="en-US" sz="16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www.takeda.com</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/newsroom/</a:t>
            </a:r>
            <a:r>
              <a:rPr kumimoji="0" lang="en-US" sz="16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newsreleases</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/2023/Takeda-Provides-Update-on-EXKIVITY-</a:t>
            </a:r>
            <a:r>
              <a:rPr kumimoji="0" lang="en-US" sz="1600" b="0" i="0" u="none" strike="noStrike" kern="1200" cap="none" spc="0" normalizeH="0" baseline="0" noProof="0" dirty="0" err="1">
                <a:ln>
                  <a:noFill/>
                </a:ln>
                <a:solidFill>
                  <a:prstClr val="black"/>
                </a:solidFill>
                <a:effectLst/>
                <a:uLnTx/>
                <a:uFillTx/>
                <a:latin typeface="Arial Narrow" panose="020B0604020202020204" pitchFamily="34" charset="0"/>
                <a:ea typeface="+mn-ea"/>
                <a:cs typeface="Arial Narrow" panose="020B0604020202020204" pitchFamily="34" charset="0"/>
              </a:rPr>
              <a:t>mobocertinib</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t>
            </a:r>
          </a:p>
        </p:txBody>
      </p:sp>
      <p:sp>
        <p:nvSpPr>
          <p:cNvPr id="7" name="TextBox 6">
            <a:extLst>
              <a:ext uri="{FF2B5EF4-FFF2-40B4-BE49-F238E27FC236}">
                <a16:creationId xmlns:a16="http://schemas.microsoft.com/office/drawing/2014/main" id="{32136B35-5577-998C-2817-55D0D3DFFEA0}"/>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33681034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EAFC6-06B2-1E29-FE4F-883116B25153}"/>
              </a:ext>
            </a:extLst>
          </p:cNvPr>
          <p:cNvSpPr>
            <a:spLocks noGrp="1"/>
          </p:cNvSpPr>
          <p:nvPr>
            <p:ph type="title"/>
          </p:nvPr>
        </p:nvSpPr>
        <p:spPr/>
        <p:txBody>
          <a:bodyPr>
            <a:normAutofit fontScale="90000"/>
          </a:bodyPr>
          <a:lstStyle/>
          <a:p>
            <a:r>
              <a:rPr lang="en-US" dirty="0"/>
              <a:t>PAPILLON: Amivantamab + Chemo for EGFR ex20ins</a:t>
            </a:r>
          </a:p>
        </p:txBody>
      </p:sp>
      <p:pic>
        <p:nvPicPr>
          <p:cNvPr id="8" name="Picture 7">
            <a:extLst>
              <a:ext uri="{FF2B5EF4-FFF2-40B4-BE49-F238E27FC236}">
                <a16:creationId xmlns:a16="http://schemas.microsoft.com/office/drawing/2014/main" id="{F00B6B44-9E52-262C-DDD3-2D498CB7BC88}"/>
              </a:ext>
            </a:extLst>
          </p:cNvPr>
          <p:cNvPicPr>
            <a:picLocks noChangeAspect="1"/>
          </p:cNvPicPr>
          <p:nvPr/>
        </p:nvPicPr>
        <p:blipFill>
          <a:blip r:embed="rId2"/>
          <a:stretch>
            <a:fillRect/>
          </a:stretch>
        </p:blipFill>
        <p:spPr>
          <a:xfrm>
            <a:off x="1439797" y="1323634"/>
            <a:ext cx="9108989" cy="5123806"/>
          </a:xfrm>
          <a:prstGeom prst="rect">
            <a:avLst/>
          </a:prstGeom>
        </p:spPr>
      </p:pic>
      <p:sp>
        <p:nvSpPr>
          <p:cNvPr id="3" name="Rectangle 2">
            <a:extLst>
              <a:ext uri="{FF2B5EF4-FFF2-40B4-BE49-F238E27FC236}">
                <a16:creationId xmlns:a16="http://schemas.microsoft.com/office/drawing/2014/main" id="{96DC80A9-06E1-3525-B068-6693F1CFE858}"/>
              </a:ext>
            </a:extLst>
          </p:cNvPr>
          <p:cNvSpPr/>
          <p:nvPr/>
        </p:nvSpPr>
        <p:spPr>
          <a:xfrm>
            <a:off x="110711" y="6519446"/>
            <a:ext cx="166744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Girard N, ESMO 2023.</a:t>
            </a:r>
          </a:p>
        </p:txBody>
      </p:sp>
      <p:sp>
        <p:nvSpPr>
          <p:cNvPr id="4" name="TextBox 3">
            <a:extLst>
              <a:ext uri="{FF2B5EF4-FFF2-40B4-BE49-F238E27FC236}">
                <a16:creationId xmlns:a16="http://schemas.microsoft.com/office/drawing/2014/main" id="{476D559E-214E-A10D-9709-5A6E3001DF4D}"/>
              </a:ext>
            </a:extLst>
          </p:cNvPr>
          <p:cNvSpPr txBox="1"/>
          <p:nvPr/>
        </p:nvSpPr>
        <p:spPr>
          <a:xfrm>
            <a:off x="861628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31546633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EAFC6-06B2-1E29-FE4F-883116B25153}"/>
              </a:ext>
            </a:extLst>
          </p:cNvPr>
          <p:cNvSpPr>
            <a:spLocks noGrp="1"/>
          </p:cNvSpPr>
          <p:nvPr>
            <p:ph type="title"/>
          </p:nvPr>
        </p:nvSpPr>
        <p:spPr/>
        <p:txBody>
          <a:bodyPr>
            <a:normAutofit fontScale="90000"/>
          </a:bodyPr>
          <a:lstStyle/>
          <a:p>
            <a:r>
              <a:rPr lang="en-US" dirty="0"/>
              <a:t>PAPILLON: Amivantamab + Chemo for EGFR ex20ins</a:t>
            </a:r>
          </a:p>
        </p:txBody>
      </p:sp>
      <p:pic>
        <p:nvPicPr>
          <p:cNvPr id="5" name="Picture 4">
            <a:extLst>
              <a:ext uri="{FF2B5EF4-FFF2-40B4-BE49-F238E27FC236}">
                <a16:creationId xmlns:a16="http://schemas.microsoft.com/office/drawing/2014/main" id="{8BAC437A-3FD7-510D-CB9A-9F417E166732}"/>
              </a:ext>
            </a:extLst>
          </p:cNvPr>
          <p:cNvPicPr>
            <a:picLocks noChangeAspect="1"/>
          </p:cNvPicPr>
          <p:nvPr/>
        </p:nvPicPr>
        <p:blipFill rotWithShape="1">
          <a:blip r:embed="rId2"/>
          <a:srcRect l="4670" t="4573" r="5000" b="11449"/>
          <a:stretch/>
        </p:blipFill>
        <p:spPr>
          <a:xfrm>
            <a:off x="0" y="1399212"/>
            <a:ext cx="6322157" cy="3306138"/>
          </a:xfrm>
          <a:prstGeom prst="rect">
            <a:avLst/>
          </a:prstGeom>
        </p:spPr>
      </p:pic>
      <p:sp>
        <p:nvSpPr>
          <p:cNvPr id="6" name="Rectangle 5">
            <a:extLst>
              <a:ext uri="{FF2B5EF4-FFF2-40B4-BE49-F238E27FC236}">
                <a16:creationId xmlns:a16="http://schemas.microsoft.com/office/drawing/2014/main" id="{0C119DDE-56B3-F178-F2F7-BA935561608D}"/>
              </a:ext>
            </a:extLst>
          </p:cNvPr>
          <p:cNvSpPr/>
          <p:nvPr/>
        </p:nvSpPr>
        <p:spPr>
          <a:xfrm>
            <a:off x="3553775" y="1975833"/>
            <a:ext cx="2768382" cy="867905"/>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CBB0F3F-8FA0-3EF3-49D2-DE2D85505B58}"/>
              </a:ext>
            </a:extLst>
          </p:cNvPr>
          <p:cNvPicPr>
            <a:picLocks noChangeAspect="1"/>
          </p:cNvPicPr>
          <p:nvPr/>
        </p:nvPicPr>
        <p:blipFill rotWithShape="1">
          <a:blip r:embed="rId3"/>
          <a:srcRect l="6128" t="13166" r="4902" b="38947"/>
          <a:stretch/>
        </p:blipFill>
        <p:spPr>
          <a:xfrm>
            <a:off x="3161078" y="4872507"/>
            <a:ext cx="6067425" cy="1836949"/>
          </a:xfrm>
          <a:prstGeom prst="rect">
            <a:avLst/>
          </a:prstGeom>
          <a:ln>
            <a:solidFill>
              <a:schemeClr val="tx1"/>
            </a:solidFill>
          </a:ln>
        </p:spPr>
      </p:pic>
      <p:pic>
        <p:nvPicPr>
          <p:cNvPr id="3" name="Picture 2">
            <a:extLst>
              <a:ext uri="{FF2B5EF4-FFF2-40B4-BE49-F238E27FC236}">
                <a16:creationId xmlns:a16="http://schemas.microsoft.com/office/drawing/2014/main" id="{A9C528D1-3456-8096-AC19-8E53F2458A0B}"/>
              </a:ext>
            </a:extLst>
          </p:cNvPr>
          <p:cNvPicPr>
            <a:picLocks noChangeAspect="1"/>
          </p:cNvPicPr>
          <p:nvPr/>
        </p:nvPicPr>
        <p:blipFill rotWithShape="1">
          <a:blip r:embed="rId4"/>
          <a:srcRect l="2795" t="6427" r="-284" b="13544"/>
          <a:stretch/>
        </p:blipFill>
        <p:spPr>
          <a:xfrm>
            <a:off x="6466114" y="1536141"/>
            <a:ext cx="5725885" cy="2643973"/>
          </a:xfrm>
          <a:prstGeom prst="rect">
            <a:avLst/>
          </a:prstGeom>
        </p:spPr>
      </p:pic>
      <p:sp>
        <p:nvSpPr>
          <p:cNvPr id="4" name="TextBox 3">
            <a:extLst>
              <a:ext uri="{FF2B5EF4-FFF2-40B4-BE49-F238E27FC236}">
                <a16:creationId xmlns:a16="http://schemas.microsoft.com/office/drawing/2014/main" id="{9A355855-05FA-72F9-E9DE-E75F8381564A}"/>
              </a:ext>
            </a:extLst>
          </p:cNvPr>
          <p:cNvSpPr txBox="1"/>
          <p:nvPr/>
        </p:nvSpPr>
        <p:spPr>
          <a:xfrm>
            <a:off x="1475334" y="5652481"/>
            <a:ext cx="1106393" cy="276999"/>
          </a:xfrm>
          <a:prstGeom prst="rect">
            <a:avLst/>
          </a:prstGeom>
          <a:noFill/>
          <a:ln>
            <a:solidFill>
              <a:srgbClr val="92D05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ORR 73 vs 47%</a:t>
            </a:r>
          </a:p>
        </p:txBody>
      </p:sp>
      <p:sp>
        <p:nvSpPr>
          <p:cNvPr id="8" name="Rectangle 7">
            <a:extLst>
              <a:ext uri="{FF2B5EF4-FFF2-40B4-BE49-F238E27FC236}">
                <a16:creationId xmlns:a16="http://schemas.microsoft.com/office/drawing/2014/main" id="{AE83CFB0-0A56-F9E9-D3B2-C8463404D36C}"/>
              </a:ext>
            </a:extLst>
          </p:cNvPr>
          <p:cNvSpPr/>
          <p:nvPr/>
        </p:nvSpPr>
        <p:spPr>
          <a:xfrm>
            <a:off x="110711" y="6519446"/>
            <a:ext cx="166744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Girard N, ESMO 2023.</a:t>
            </a:r>
          </a:p>
        </p:txBody>
      </p:sp>
      <p:sp>
        <p:nvSpPr>
          <p:cNvPr id="9" name="TextBox 8">
            <a:extLst>
              <a:ext uri="{FF2B5EF4-FFF2-40B4-BE49-F238E27FC236}">
                <a16:creationId xmlns:a16="http://schemas.microsoft.com/office/drawing/2014/main" id="{349A01E2-5D0A-450B-DAA7-94295C7D957D}"/>
              </a:ext>
            </a:extLst>
          </p:cNvPr>
          <p:cNvSpPr txBox="1"/>
          <p:nvPr/>
        </p:nvSpPr>
        <p:spPr>
          <a:xfrm>
            <a:off x="8832305" y="6453336"/>
            <a:ext cx="3359695" cy="323165"/>
          </a:xfrm>
          <a:prstGeom prst="rect">
            <a:avLst/>
          </a:prstGeom>
          <a:solidFill>
            <a:schemeClr val="bg1"/>
          </a:solid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8976982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EBAF-FD7B-18A8-50C0-FFAAAD2E1BAA}"/>
              </a:ext>
            </a:extLst>
          </p:cNvPr>
          <p:cNvSpPr>
            <a:spLocks noGrp="1"/>
          </p:cNvSpPr>
          <p:nvPr>
            <p:ph type="title"/>
          </p:nvPr>
        </p:nvSpPr>
        <p:spPr/>
        <p:txBody>
          <a:bodyPr/>
          <a:lstStyle/>
          <a:p>
            <a:r>
              <a:rPr lang="en-US" dirty="0"/>
              <a:t>PAPILLON Safety</a:t>
            </a:r>
          </a:p>
        </p:txBody>
      </p:sp>
      <p:pic>
        <p:nvPicPr>
          <p:cNvPr id="4" name="Picture 3">
            <a:extLst>
              <a:ext uri="{FF2B5EF4-FFF2-40B4-BE49-F238E27FC236}">
                <a16:creationId xmlns:a16="http://schemas.microsoft.com/office/drawing/2014/main" id="{E2EDD5E7-2CC3-9C46-0714-116EDE82A564}"/>
              </a:ext>
            </a:extLst>
          </p:cNvPr>
          <p:cNvPicPr>
            <a:picLocks noChangeAspect="1"/>
          </p:cNvPicPr>
          <p:nvPr/>
        </p:nvPicPr>
        <p:blipFill rotWithShape="1">
          <a:blip r:embed="rId2"/>
          <a:srcRect l="4343" t="13100" r="33472" b="8917"/>
          <a:stretch/>
        </p:blipFill>
        <p:spPr>
          <a:xfrm>
            <a:off x="690691" y="1425159"/>
            <a:ext cx="7029450" cy="4958613"/>
          </a:xfrm>
          <a:prstGeom prst="rect">
            <a:avLst/>
          </a:prstGeom>
        </p:spPr>
      </p:pic>
      <p:sp>
        <p:nvSpPr>
          <p:cNvPr id="6" name="Rectangle 5">
            <a:extLst>
              <a:ext uri="{FF2B5EF4-FFF2-40B4-BE49-F238E27FC236}">
                <a16:creationId xmlns:a16="http://schemas.microsoft.com/office/drawing/2014/main" id="{CB43CB0D-FA30-B61A-6923-94F7DD6C26D0}"/>
              </a:ext>
            </a:extLst>
          </p:cNvPr>
          <p:cNvSpPr/>
          <p:nvPr/>
        </p:nvSpPr>
        <p:spPr>
          <a:xfrm>
            <a:off x="7720140" y="1633808"/>
            <a:ext cx="4471859" cy="4766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381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000" b="0" i="0" u="none" strike="noStrike" kern="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endParaRP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rPr>
              <a:t>Lazertinib adds dermatologic toxicities, edema, and increases risk of neutropenia vs. chemotherapy.</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rPr>
              <a:t>Dose reductions were required in 48% Ami/Chemo vs. 23% of Chemo pts.</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sym typeface="Arial"/>
              </a:rPr>
              <a:t>24% pts on Ami/Chemo discontinued an agent, vs. 10% on chemo.</a:t>
            </a:r>
          </a:p>
        </p:txBody>
      </p:sp>
      <p:sp>
        <p:nvSpPr>
          <p:cNvPr id="7" name="Rectangle 6">
            <a:extLst>
              <a:ext uri="{FF2B5EF4-FFF2-40B4-BE49-F238E27FC236}">
                <a16:creationId xmlns:a16="http://schemas.microsoft.com/office/drawing/2014/main" id="{07E64CA5-F929-5626-0B15-B2556272783E}"/>
              </a:ext>
            </a:extLst>
          </p:cNvPr>
          <p:cNvSpPr/>
          <p:nvPr/>
        </p:nvSpPr>
        <p:spPr>
          <a:xfrm>
            <a:off x="110711" y="6534944"/>
            <a:ext cx="166744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Girard N, ESMO 2023.</a:t>
            </a:r>
          </a:p>
        </p:txBody>
      </p:sp>
      <p:sp>
        <p:nvSpPr>
          <p:cNvPr id="3" name="TextBox 2">
            <a:extLst>
              <a:ext uri="{FF2B5EF4-FFF2-40B4-BE49-F238E27FC236}">
                <a16:creationId xmlns:a16="http://schemas.microsoft.com/office/drawing/2014/main" id="{CF684CEF-BCDE-0F0E-744F-A4ECAFC01C37}"/>
              </a:ext>
            </a:extLst>
          </p:cNvPr>
          <p:cNvSpPr txBox="1"/>
          <p:nvPr/>
        </p:nvSpPr>
        <p:spPr>
          <a:xfrm>
            <a:off x="861628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11316391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1185-D899-3731-9D3A-702B87732AD7}"/>
              </a:ext>
            </a:extLst>
          </p:cNvPr>
          <p:cNvSpPr>
            <a:spLocks noGrp="1"/>
          </p:cNvSpPr>
          <p:nvPr>
            <p:ph type="title"/>
          </p:nvPr>
        </p:nvSpPr>
        <p:spPr/>
        <p:txBody>
          <a:bodyPr/>
          <a:lstStyle/>
          <a:p>
            <a:r>
              <a:rPr lang="en-US" dirty="0"/>
              <a:t>PAPILLON - Summary </a:t>
            </a:r>
          </a:p>
        </p:txBody>
      </p:sp>
      <p:sp>
        <p:nvSpPr>
          <p:cNvPr id="4" name="Content Placeholder 2">
            <a:extLst>
              <a:ext uri="{FF2B5EF4-FFF2-40B4-BE49-F238E27FC236}">
                <a16:creationId xmlns:a16="http://schemas.microsoft.com/office/drawing/2014/main" id="{93D5AD64-D2DF-D8DF-4888-C24BA8CE48AC}"/>
              </a:ext>
            </a:extLst>
          </p:cNvPr>
          <p:cNvSpPr>
            <a:spLocks noGrp="1"/>
          </p:cNvSpPr>
          <p:nvPr>
            <p:ph idx="1"/>
          </p:nvPr>
        </p:nvSpPr>
        <p:spPr>
          <a:xfrm>
            <a:off x="838200" y="1377387"/>
            <a:ext cx="10515600" cy="4799576"/>
          </a:xfrm>
        </p:spPr>
        <p:txBody>
          <a:bodyPr>
            <a:normAutofit/>
          </a:bodyPr>
          <a:lstStyle/>
          <a:p>
            <a:pPr marL="0" indent="0">
              <a:buNone/>
            </a:pPr>
            <a:r>
              <a:rPr lang="en-US" b="1" dirty="0"/>
              <a:t>Clinical Implications:</a:t>
            </a:r>
          </a:p>
          <a:p>
            <a:r>
              <a:rPr lang="en-US" sz="2400" dirty="0"/>
              <a:t>Adding Amivantamab to Chemotherapy significantly improved ORR and PFS for patients with EGFR exon 20 insertion+ NSCLC.</a:t>
            </a:r>
          </a:p>
          <a:p>
            <a:r>
              <a:rPr lang="en-US" sz="2400" dirty="0"/>
              <a:t>Testing for EGFR exon 20 is critical for selection of optimal therapy.</a:t>
            </a:r>
          </a:p>
          <a:p>
            <a:r>
              <a:rPr lang="en-US" sz="2400" dirty="0"/>
              <a:t>If approved, Chemo + Ami will likely become the preferred first-line treatment for patients (acknowledging increased toxicities)</a:t>
            </a:r>
          </a:p>
          <a:p>
            <a:pPr marL="0" indent="0">
              <a:buNone/>
            </a:pPr>
            <a:endParaRPr lang="en-US" b="1" dirty="0"/>
          </a:p>
          <a:p>
            <a:pPr marL="0" indent="0">
              <a:buNone/>
            </a:pPr>
            <a:r>
              <a:rPr lang="en-US" b="1" dirty="0"/>
              <a:t>Future Directions:</a:t>
            </a:r>
          </a:p>
          <a:p>
            <a:r>
              <a:rPr lang="en-US" sz="2400" dirty="0"/>
              <a:t>Multiple studies of novel, selective exon 20-specific TKIs are ongoing and may change our first-line standard of care in the future.</a:t>
            </a:r>
          </a:p>
        </p:txBody>
      </p:sp>
      <p:sp>
        <p:nvSpPr>
          <p:cNvPr id="3" name="TextBox 2">
            <a:extLst>
              <a:ext uri="{FF2B5EF4-FFF2-40B4-BE49-F238E27FC236}">
                <a16:creationId xmlns:a16="http://schemas.microsoft.com/office/drawing/2014/main" id="{C2213A1A-581B-CD2D-E867-39E09FBBD94A}"/>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21007297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890149" y="3429000"/>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62272"/>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55440" y="836712"/>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300"/>
              </a:spcBef>
              <a:spcAft>
                <a:spcPts val="600"/>
              </a:spcAft>
              <a:buNone/>
            </a:pPr>
            <a:r>
              <a:rPr lang="en-US" sz="2000" dirty="0">
                <a:solidFill>
                  <a:schemeClr val="tx1"/>
                </a:solidFill>
                <a:latin typeface="+mn-lt"/>
              </a:rPr>
              <a:t>	– EGFR Exon 20 Insertions</a:t>
            </a:r>
          </a:p>
          <a:p>
            <a:pPr marL="98425" indent="0">
              <a:lnSpc>
                <a:spcPct val="100000"/>
              </a:lnSpc>
              <a:spcBef>
                <a:spcPts val="300"/>
              </a:spcBef>
              <a:spcAft>
                <a:spcPts val="600"/>
              </a:spcAft>
              <a:buNone/>
            </a:pPr>
            <a:r>
              <a:rPr lang="en-US" sz="2000" dirty="0">
                <a:solidFill>
                  <a:schemeClr val="bg1"/>
                </a:solidFill>
                <a:latin typeface="+mn-lt"/>
              </a:rPr>
              <a:t>	– HER2 Mutations</a:t>
            </a:r>
          </a:p>
          <a:p>
            <a:pPr marL="98425" indent="0">
              <a:lnSpc>
                <a:spcPct val="100000"/>
              </a:lnSpc>
              <a:spcBef>
                <a:spcPts val="300"/>
              </a:spcBef>
              <a:spcAft>
                <a:spcPts val="600"/>
              </a:spcAft>
              <a:buNone/>
            </a:pPr>
            <a:r>
              <a:rPr lang="en-US" sz="2000" dirty="0">
                <a:solidFill>
                  <a:schemeClr val="tx1"/>
                </a:solidFill>
                <a:latin typeface="+mn-lt"/>
              </a:rPr>
              <a:t>	– RET Fusions</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2183968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D400C-7B03-0F5B-3FD5-407A42DF4EE6}"/>
              </a:ext>
            </a:extLst>
          </p:cNvPr>
          <p:cNvSpPr>
            <a:spLocks noGrp="1"/>
          </p:cNvSpPr>
          <p:nvPr>
            <p:ph type="title"/>
          </p:nvPr>
        </p:nvSpPr>
        <p:spPr/>
        <p:txBody>
          <a:bodyPr/>
          <a:lstStyle/>
          <a:p>
            <a:r>
              <a:rPr lang="en-US" dirty="0"/>
              <a:t>HER2-mutant NSCLC</a:t>
            </a:r>
          </a:p>
        </p:txBody>
      </p:sp>
      <p:sp>
        <p:nvSpPr>
          <p:cNvPr id="9" name="Content Placeholder 8">
            <a:extLst>
              <a:ext uri="{FF2B5EF4-FFF2-40B4-BE49-F238E27FC236}">
                <a16:creationId xmlns:a16="http://schemas.microsoft.com/office/drawing/2014/main" id="{7AB628CF-A665-6552-737E-9C6BA30D8D73}"/>
              </a:ext>
            </a:extLst>
          </p:cNvPr>
          <p:cNvSpPr>
            <a:spLocks noGrp="1"/>
          </p:cNvSpPr>
          <p:nvPr>
            <p:ph idx="1"/>
          </p:nvPr>
        </p:nvSpPr>
        <p:spPr>
          <a:xfrm>
            <a:off x="489860" y="1377387"/>
            <a:ext cx="5046354" cy="4799576"/>
          </a:xfrm>
        </p:spPr>
        <p:txBody>
          <a:bodyPr>
            <a:normAutofit/>
          </a:bodyPr>
          <a:lstStyle/>
          <a:p>
            <a:pPr marL="0" indent="0">
              <a:buNone/>
            </a:pPr>
            <a:r>
              <a:rPr lang="en-US" sz="2400" b="1" dirty="0"/>
              <a:t>DESTINY-Lung 01</a:t>
            </a:r>
          </a:p>
          <a:p>
            <a:r>
              <a:rPr lang="en-US" sz="2000" dirty="0"/>
              <a:t>HER2-mutated cohort (N=91):</a:t>
            </a:r>
          </a:p>
          <a:p>
            <a:pPr lvl="1"/>
            <a:r>
              <a:rPr lang="en-US" sz="1800" dirty="0"/>
              <a:t>ORR 55% (95% CI, 44–65%)</a:t>
            </a:r>
          </a:p>
          <a:p>
            <a:pPr lvl="1"/>
            <a:r>
              <a:rPr lang="en-US" sz="1800" dirty="0"/>
              <a:t>mPFS 8.2 mo (95% CI, 6.0–11.9 mo)</a:t>
            </a:r>
          </a:p>
          <a:p>
            <a:pPr lvl="1"/>
            <a:r>
              <a:rPr lang="en-US" sz="1800" dirty="0"/>
              <a:t>mOS 17.8 mo (95% CI, 13.8–22.1 mo)</a:t>
            </a:r>
          </a:p>
          <a:p>
            <a:r>
              <a:rPr lang="en-US" sz="2000" dirty="0"/>
              <a:t>Adjudicated drug-related ILD occurred in 26% pts, with 2/91 deaths.</a:t>
            </a:r>
            <a:endParaRPr lang="en-US" sz="2400" dirty="0"/>
          </a:p>
        </p:txBody>
      </p:sp>
      <p:pic>
        <p:nvPicPr>
          <p:cNvPr id="5" name="Picture 4" descr="A diagram of a patient's study design&#10;&#10;Description automatically generated">
            <a:extLst>
              <a:ext uri="{FF2B5EF4-FFF2-40B4-BE49-F238E27FC236}">
                <a16:creationId xmlns:a16="http://schemas.microsoft.com/office/drawing/2014/main" id="{92945402-0CED-0423-A04F-E5825ACB74F0}"/>
              </a:ext>
            </a:extLst>
          </p:cNvPr>
          <p:cNvPicPr>
            <a:picLocks noChangeAspect="1"/>
          </p:cNvPicPr>
          <p:nvPr/>
        </p:nvPicPr>
        <p:blipFill rotWithShape="1">
          <a:blip r:embed="rId2"/>
          <a:srcRect l="1580" t="9323" r="1207" b="2022"/>
          <a:stretch/>
        </p:blipFill>
        <p:spPr>
          <a:xfrm>
            <a:off x="6045644" y="2486303"/>
            <a:ext cx="6069259" cy="2953532"/>
          </a:xfrm>
          <a:prstGeom prst="rect">
            <a:avLst/>
          </a:prstGeom>
        </p:spPr>
      </p:pic>
      <p:sp>
        <p:nvSpPr>
          <p:cNvPr id="6" name="TextBox 5">
            <a:extLst>
              <a:ext uri="{FF2B5EF4-FFF2-40B4-BE49-F238E27FC236}">
                <a16:creationId xmlns:a16="http://schemas.microsoft.com/office/drawing/2014/main" id="{675A3500-8BB0-472D-5472-CC0014ECB3A1}"/>
              </a:ext>
            </a:extLst>
          </p:cNvPr>
          <p:cNvSpPr txBox="1"/>
          <p:nvPr/>
        </p:nvSpPr>
        <p:spPr>
          <a:xfrm>
            <a:off x="8157167" y="1550807"/>
            <a:ext cx="1846211" cy="646331"/>
          </a:xfrm>
          <a:prstGeom prst="rect">
            <a:avLst/>
          </a:prstGeom>
          <a:noFill/>
          <a:ln>
            <a:solidFill>
              <a:schemeClr val="accent2"/>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DESTINY-Lung02: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Study Design</a:t>
            </a:r>
          </a:p>
        </p:txBody>
      </p:sp>
      <p:pic>
        <p:nvPicPr>
          <p:cNvPr id="8" name="Picture 7">
            <a:extLst>
              <a:ext uri="{FF2B5EF4-FFF2-40B4-BE49-F238E27FC236}">
                <a16:creationId xmlns:a16="http://schemas.microsoft.com/office/drawing/2014/main" id="{68B736FB-BF24-5946-A9F8-E58866D83A48}"/>
              </a:ext>
            </a:extLst>
          </p:cNvPr>
          <p:cNvPicPr>
            <a:picLocks noChangeAspect="1"/>
          </p:cNvPicPr>
          <p:nvPr/>
        </p:nvPicPr>
        <p:blipFill>
          <a:blip r:embed="rId3"/>
          <a:stretch>
            <a:fillRect/>
          </a:stretch>
        </p:blipFill>
        <p:spPr>
          <a:xfrm>
            <a:off x="77097" y="4013697"/>
            <a:ext cx="5752203" cy="2437659"/>
          </a:xfrm>
          <a:prstGeom prst="rect">
            <a:avLst/>
          </a:prstGeom>
        </p:spPr>
      </p:pic>
      <p:cxnSp>
        <p:nvCxnSpPr>
          <p:cNvPr id="10" name="Straight Connector 9">
            <a:extLst>
              <a:ext uri="{FF2B5EF4-FFF2-40B4-BE49-F238E27FC236}">
                <a16:creationId xmlns:a16="http://schemas.microsoft.com/office/drawing/2014/main" id="{38C31F0C-EF03-C8C7-A6A0-BB8AC88B2168}"/>
              </a:ext>
            </a:extLst>
          </p:cNvPr>
          <p:cNvCxnSpPr>
            <a:cxnSpLocks/>
          </p:cNvCxnSpPr>
          <p:nvPr/>
        </p:nvCxnSpPr>
        <p:spPr>
          <a:xfrm>
            <a:off x="5980330" y="1350929"/>
            <a:ext cx="0" cy="5325535"/>
          </a:xfrm>
          <a:prstGeom prst="line">
            <a:avLst/>
          </a:prstGeom>
          <a:ln w="57150">
            <a:solidFill>
              <a:schemeClr val="accent2">
                <a:alpha val="25098"/>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8CC13A0-9A27-6DC9-A57A-13801BB0466E}"/>
              </a:ext>
            </a:extLst>
          </p:cNvPr>
          <p:cNvSpPr/>
          <p:nvPr/>
        </p:nvSpPr>
        <p:spPr>
          <a:xfrm>
            <a:off x="9309608" y="6492874"/>
            <a:ext cx="28395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Janne</a:t>
            </a: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 P, WCLC 2023, Abstract MA13.20</a:t>
            </a:r>
          </a:p>
        </p:txBody>
      </p:sp>
      <p:sp>
        <p:nvSpPr>
          <p:cNvPr id="4" name="TextBox 3">
            <a:extLst>
              <a:ext uri="{FF2B5EF4-FFF2-40B4-BE49-F238E27FC236}">
                <a16:creationId xmlns:a16="http://schemas.microsoft.com/office/drawing/2014/main" id="{FD3193C0-8D42-1AEF-EFE2-822F479C0A8F}"/>
              </a:ext>
            </a:extLst>
          </p:cNvPr>
          <p:cNvSpPr txBox="1"/>
          <p:nvPr/>
        </p:nvSpPr>
        <p:spPr>
          <a:xfrm>
            <a:off x="77097" y="6550223"/>
            <a:ext cx="16530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Li B, et al, NEJM 2022</a:t>
            </a:r>
          </a:p>
        </p:txBody>
      </p:sp>
      <p:sp>
        <p:nvSpPr>
          <p:cNvPr id="7" name="TextBox 6">
            <a:extLst>
              <a:ext uri="{FF2B5EF4-FFF2-40B4-BE49-F238E27FC236}">
                <a16:creationId xmlns:a16="http://schemas.microsoft.com/office/drawing/2014/main" id="{E3B67D17-F0D8-7A0E-14D7-99AA3FCCB7A2}"/>
              </a:ext>
            </a:extLst>
          </p:cNvPr>
          <p:cNvSpPr txBox="1"/>
          <p:nvPr/>
        </p:nvSpPr>
        <p:spPr>
          <a:xfrm>
            <a:off x="4416153"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7741382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A989-DB7A-0E0B-262E-63C568209687}"/>
              </a:ext>
            </a:extLst>
          </p:cNvPr>
          <p:cNvSpPr>
            <a:spLocks noGrp="1"/>
          </p:cNvSpPr>
          <p:nvPr>
            <p:ph type="title"/>
          </p:nvPr>
        </p:nvSpPr>
        <p:spPr/>
        <p:txBody>
          <a:bodyPr/>
          <a:lstStyle/>
          <a:p>
            <a:r>
              <a:rPr lang="en-US" dirty="0"/>
              <a:t>DESTINY-Lung02</a:t>
            </a:r>
          </a:p>
        </p:txBody>
      </p:sp>
      <p:pic>
        <p:nvPicPr>
          <p:cNvPr id="5" name="Content Placeholder 4" descr="A screenshot of a computer screen&#10;&#10;Description automatically generated">
            <a:extLst>
              <a:ext uri="{FF2B5EF4-FFF2-40B4-BE49-F238E27FC236}">
                <a16:creationId xmlns:a16="http://schemas.microsoft.com/office/drawing/2014/main" id="{382456B9-D704-C48A-D02D-69DE1E760C67}"/>
              </a:ext>
            </a:extLst>
          </p:cNvPr>
          <p:cNvPicPr>
            <a:picLocks noGrp="1" noChangeAspect="1"/>
          </p:cNvPicPr>
          <p:nvPr>
            <p:ph idx="1"/>
          </p:nvPr>
        </p:nvPicPr>
        <p:blipFill rotWithShape="1">
          <a:blip r:embed="rId2"/>
          <a:srcRect b="1753"/>
          <a:stretch/>
        </p:blipFill>
        <p:spPr>
          <a:xfrm>
            <a:off x="122802" y="3519154"/>
            <a:ext cx="6921971" cy="2582851"/>
          </a:xfrm>
        </p:spPr>
      </p:pic>
      <p:pic>
        <p:nvPicPr>
          <p:cNvPr id="7" name="Picture 6" descr="A graph with numbers and symbols&#10;&#10;Description automatically generated">
            <a:extLst>
              <a:ext uri="{FF2B5EF4-FFF2-40B4-BE49-F238E27FC236}">
                <a16:creationId xmlns:a16="http://schemas.microsoft.com/office/drawing/2014/main" id="{9A20ACEF-794A-6BB1-CBB0-FEF1D007F51E}"/>
              </a:ext>
            </a:extLst>
          </p:cNvPr>
          <p:cNvPicPr>
            <a:picLocks noChangeAspect="1"/>
          </p:cNvPicPr>
          <p:nvPr/>
        </p:nvPicPr>
        <p:blipFill rotWithShape="1">
          <a:blip r:embed="rId3"/>
          <a:srcRect t="7846"/>
          <a:stretch/>
        </p:blipFill>
        <p:spPr>
          <a:xfrm>
            <a:off x="7551438" y="1816578"/>
            <a:ext cx="4289303" cy="1522268"/>
          </a:xfrm>
          <a:prstGeom prst="rect">
            <a:avLst/>
          </a:prstGeom>
        </p:spPr>
      </p:pic>
      <p:pic>
        <p:nvPicPr>
          <p:cNvPr id="9" name="Picture 8" descr="A table with numbers and symbols&#10;&#10;Description automatically generated">
            <a:extLst>
              <a:ext uri="{FF2B5EF4-FFF2-40B4-BE49-F238E27FC236}">
                <a16:creationId xmlns:a16="http://schemas.microsoft.com/office/drawing/2014/main" id="{3855B09D-34E2-AEAC-3A8A-3112070C5E26}"/>
              </a:ext>
            </a:extLst>
          </p:cNvPr>
          <p:cNvPicPr>
            <a:picLocks noChangeAspect="1"/>
          </p:cNvPicPr>
          <p:nvPr/>
        </p:nvPicPr>
        <p:blipFill>
          <a:blip r:embed="rId4"/>
          <a:stretch>
            <a:fillRect/>
          </a:stretch>
        </p:blipFill>
        <p:spPr>
          <a:xfrm>
            <a:off x="7739434" y="3429000"/>
            <a:ext cx="4043585" cy="2524448"/>
          </a:xfrm>
          <a:prstGeom prst="rect">
            <a:avLst/>
          </a:prstGeom>
        </p:spPr>
      </p:pic>
      <p:pic>
        <p:nvPicPr>
          <p:cNvPr id="11" name="Picture 10" descr="A graph of a number of patients&#10;&#10;Description automatically generated with medium confidence">
            <a:extLst>
              <a:ext uri="{FF2B5EF4-FFF2-40B4-BE49-F238E27FC236}">
                <a16:creationId xmlns:a16="http://schemas.microsoft.com/office/drawing/2014/main" id="{39863242-9DF2-809F-1E76-ED656928DD87}"/>
              </a:ext>
            </a:extLst>
          </p:cNvPr>
          <p:cNvPicPr>
            <a:picLocks noChangeAspect="1"/>
          </p:cNvPicPr>
          <p:nvPr/>
        </p:nvPicPr>
        <p:blipFill>
          <a:blip r:embed="rId5"/>
          <a:stretch>
            <a:fillRect/>
          </a:stretch>
        </p:blipFill>
        <p:spPr>
          <a:xfrm>
            <a:off x="3261033" y="1575583"/>
            <a:ext cx="3786947" cy="1519873"/>
          </a:xfrm>
          <a:prstGeom prst="rect">
            <a:avLst/>
          </a:prstGeom>
        </p:spPr>
      </p:pic>
      <p:cxnSp>
        <p:nvCxnSpPr>
          <p:cNvPr id="13" name="Straight Connector 12">
            <a:extLst>
              <a:ext uri="{FF2B5EF4-FFF2-40B4-BE49-F238E27FC236}">
                <a16:creationId xmlns:a16="http://schemas.microsoft.com/office/drawing/2014/main" id="{79194826-234C-1A88-5C74-FA487230D93D}"/>
              </a:ext>
            </a:extLst>
          </p:cNvPr>
          <p:cNvCxnSpPr>
            <a:cxnSpLocks/>
          </p:cNvCxnSpPr>
          <p:nvPr/>
        </p:nvCxnSpPr>
        <p:spPr>
          <a:xfrm>
            <a:off x="7327795" y="1404478"/>
            <a:ext cx="0" cy="4695271"/>
          </a:xfrm>
          <a:prstGeom prst="line">
            <a:avLst/>
          </a:prstGeom>
          <a:ln w="57150">
            <a:solidFill>
              <a:srgbClr val="4472C4">
                <a:alpha val="25098"/>
              </a:srgbClr>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ED765989-2BEE-10D3-E022-0DAA99E6068B}"/>
              </a:ext>
            </a:extLst>
          </p:cNvPr>
          <p:cNvGraphicFramePr>
            <a:graphicFrameLocks noGrp="1"/>
          </p:cNvGraphicFramePr>
          <p:nvPr/>
        </p:nvGraphicFramePr>
        <p:xfrm>
          <a:off x="227806" y="1374805"/>
          <a:ext cx="2836277" cy="1950196"/>
        </p:xfrm>
        <a:graphic>
          <a:graphicData uri="http://schemas.openxmlformats.org/drawingml/2006/table">
            <a:tbl>
              <a:tblPr firstRow="1" bandRow="1">
                <a:tableStyleId>{69012ECD-51FC-41F1-AA8D-1B2483CD663E}</a:tableStyleId>
              </a:tblPr>
              <a:tblGrid>
                <a:gridCol w="851545">
                  <a:extLst>
                    <a:ext uri="{9D8B030D-6E8A-4147-A177-3AD203B41FA5}">
                      <a16:colId xmlns:a16="http://schemas.microsoft.com/office/drawing/2014/main" val="787248380"/>
                    </a:ext>
                  </a:extLst>
                </a:gridCol>
                <a:gridCol w="992366">
                  <a:extLst>
                    <a:ext uri="{9D8B030D-6E8A-4147-A177-3AD203B41FA5}">
                      <a16:colId xmlns:a16="http://schemas.microsoft.com/office/drawing/2014/main" val="3295977930"/>
                    </a:ext>
                  </a:extLst>
                </a:gridCol>
                <a:gridCol w="992366">
                  <a:extLst>
                    <a:ext uri="{9D8B030D-6E8A-4147-A177-3AD203B41FA5}">
                      <a16:colId xmlns:a16="http://schemas.microsoft.com/office/drawing/2014/main" val="3565065818"/>
                    </a:ext>
                  </a:extLst>
                </a:gridCol>
              </a:tblGrid>
              <a:tr h="436016">
                <a:tc>
                  <a:txBody>
                    <a:bodyPr/>
                    <a:lstStyle/>
                    <a:p>
                      <a:pPr algn="ctr"/>
                      <a:endParaRPr lang="en-US" sz="1100" b="1" i="0" dirty="0">
                        <a:latin typeface="Arial Narrow" panose="020B0604020202020204" pitchFamily="34" charset="0"/>
                        <a:cs typeface="Arial Narrow" panose="020B0604020202020204" pitchFamily="34" charset="0"/>
                      </a:endParaRPr>
                    </a:p>
                  </a:txBody>
                  <a:tcPr/>
                </a:tc>
                <a:tc>
                  <a:txBody>
                    <a:bodyPr/>
                    <a:lstStyle/>
                    <a:p>
                      <a:pPr algn="ctr"/>
                      <a:r>
                        <a:rPr lang="en-US" sz="1400" b="1" i="0" dirty="0">
                          <a:latin typeface="Arial Narrow" panose="020B0604020202020204" pitchFamily="34" charset="0"/>
                          <a:cs typeface="Arial Narrow" panose="020B0604020202020204" pitchFamily="34" charset="0"/>
                        </a:rPr>
                        <a:t>5.4mg/kg</a:t>
                      </a:r>
                    </a:p>
                    <a:p>
                      <a:pPr algn="ctr"/>
                      <a:r>
                        <a:rPr lang="en-US" sz="1400" b="1" i="0" dirty="0">
                          <a:latin typeface="Arial Narrow" panose="020B0604020202020204" pitchFamily="34" charset="0"/>
                          <a:cs typeface="Arial Narrow" panose="020B0604020202020204" pitchFamily="34" charset="0"/>
                        </a:rPr>
                        <a:t>N=102</a:t>
                      </a:r>
                    </a:p>
                  </a:txBody>
                  <a:tcPr/>
                </a:tc>
                <a:tc>
                  <a:txBody>
                    <a:bodyPr/>
                    <a:lstStyle/>
                    <a:p>
                      <a:pPr algn="ctr"/>
                      <a:r>
                        <a:rPr lang="en-US" sz="1400" b="1" i="0" dirty="0">
                          <a:latin typeface="Arial Narrow" panose="020B0604020202020204" pitchFamily="34" charset="0"/>
                          <a:cs typeface="Arial Narrow" panose="020B0604020202020204" pitchFamily="34" charset="0"/>
                        </a:rPr>
                        <a:t>6.4mg/kg</a:t>
                      </a:r>
                    </a:p>
                    <a:p>
                      <a:pPr algn="ctr"/>
                      <a:r>
                        <a:rPr lang="en-US" sz="1400" b="1" i="0" dirty="0">
                          <a:latin typeface="Arial Narrow" panose="020B0604020202020204" pitchFamily="34" charset="0"/>
                          <a:cs typeface="Arial Narrow" panose="020B0604020202020204" pitchFamily="34" charset="0"/>
                        </a:rPr>
                        <a:t>N=50</a:t>
                      </a:r>
                    </a:p>
                  </a:txBody>
                  <a:tcPr/>
                </a:tc>
                <a:extLst>
                  <a:ext uri="{0D108BD9-81ED-4DB2-BD59-A6C34878D82A}">
                    <a16:rowId xmlns:a16="http://schemas.microsoft.com/office/drawing/2014/main" val="3028481287"/>
                  </a:ext>
                </a:extLst>
              </a:tr>
              <a:tr h="289298">
                <a:tc>
                  <a:txBody>
                    <a:bodyPr/>
                    <a:lstStyle/>
                    <a:p>
                      <a:pPr algn="ctr"/>
                      <a:r>
                        <a:rPr lang="en-US" sz="1100" b="1" i="0" dirty="0">
                          <a:latin typeface="Arial Narrow" panose="020B0604020202020204" pitchFamily="34" charset="0"/>
                          <a:cs typeface="Arial Narrow" panose="020B0604020202020204" pitchFamily="34" charset="0"/>
                        </a:rPr>
                        <a:t>Conf ORR</a:t>
                      </a:r>
                    </a:p>
                  </a:txBody>
                  <a:tcPr/>
                </a:tc>
                <a:tc>
                  <a:txBody>
                    <a:bodyPr/>
                    <a:lstStyle/>
                    <a:p>
                      <a:pPr algn="ctr"/>
                      <a:r>
                        <a:rPr lang="en-US" sz="1100" b="0" i="0" dirty="0">
                          <a:latin typeface="Arial Narrow" panose="020B0604020202020204" pitchFamily="34" charset="0"/>
                          <a:cs typeface="Arial Narrow" panose="020B0604020202020204" pitchFamily="34" charset="0"/>
                        </a:rPr>
                        <a:t>49% (39-59.1)</a:t>
                      </a:r>
                    </a:p>
                  </a:txBody>
                  <a:tcPr/>
                </a:tc>
                <a:tc>
                  <a:txBody>
                    <a:bodyPr/>
                    <a:lstStyle/>
                    <a:p>
                      <a:pPr algn="ctr"/>
                      <a:r>
                        <a:rPr lang="en-US" sz="1100" b="0" i="0" dirty="0">
                          <a:latin typeface="Arial Narrow" panose="020B0604020202020204" pitchFamily="34" charset="0"/>
                          <a:cs typeface="Arial Narrow" panose="020B0604020202020204" pitchFamily="34" charset="0"/>
                        </a:rPr>
                        <a:t>56% (41.3-70)</a:t>
                      </a:r>
                    </a:p>
                  </a:txBody>
                  <a:tcPr/>
                </a:tc>
                <a:extLst>
                  <a:ext uri="{0D108BD9-81ED-4DB2-BD59-A6C34878D82A}">
                    <a16:rowId xmlns:a16="http://schemas.microsoft.com/office/drawing/2014/main" val="1570939155"/>
                  </a:ext>
                </a:extLst>
              </a:tr>
              <a:tr h="403103">
                <a:tc>
                  <a:txBody>
                    <a:bodyPr/>
                    <a:lstStyle/>
                    <a:p>
                      <a:pPr algn="ctr"/>
                      <a:r>
                        <a:rPr lang="en-US" sz="1100" b="1" i="0" dirty="0">
                          <a:latin typeface="Arial Narrow" panose="020B0604020202020204" pitchFamily="34" charset="0"/>
                          <a:cs typeface="Arial Narrow" panose="020B0604020202020204" pitchFamily="34" charset="0"/>
                        </a:rPr>
                        <a:t>mDOR</a:t>
                      </a:r>
                    </a:p>
                  </a:txBody>
                  <a:tcPr/>
                </a:tc>
                <a:tc>
                  <a:txBody>
                    <a:bodyPr/>
                    <a:lstStyle/>
                    <a:p>
                      <a:pPr algn="ctr"/>
                      <a:r>
                        <a:rPr lang="en-US" sz="1100" b="0" i="0" dirty="0">
                          <a:latin typeface="Arial Narrow" panose="020B0604020202020204" pitchFamily="34" charset="0"/>
                          <a:cs typeface="Arial Narrow" panose="020B0604020202020204" pitchFamily="34" charset="0"/>
                        </a:rPr>
                        <a:t>16.8 mo</a:t>
                      </a:r>
                    </a:p>
                    <a:p>
                      <a:pPr algn="ctr"/>
                      <a:r>
                        <a:rPr lang="en-US" sz="1100" b="0" i="0" dirty="0">
                          <a:latin typeface="Arial Narrow" panose="020B0604020202020204" pitchFamily="34" charset="0"/>
                          <a:cs typeface="Arial Narrow" panose="020B0604020202020204" pitchFamily="34" charset="0"/>
                        </a:rPr>
                        <a:t>(6.4-NE)</a:t>
                      </a:r>
                    </a:p>
                  </a:txBody>
                  <a:tcPr/>
                </a:tc>
                <a:tc>
                  <a:txBody>
                    <a:bodyPr/>
                    <a:lstStyle/>
                    <a:p>
                      <a:pPr algn="ctr"/>
                      <a:r>
                        <a:rPr lang="en-US" sz="1100" b="0" i="0" dirty="0">
                          <a:latin typeface="Arial Narrow" panose="020B0604020202020204" pitchFamily="34" charset="0"/>
                          <a:cs typeface="Arial Narrow" panose="020B0604020202020204" pitchFamily="34" charset="0"/>
                        </a:rPr>
                        <a:t>NE</a:t>
                      </a:r>
                    </a:p>
                    <a:p>
                      <a:pPr algn="ctr"/>
                      <a:r>
                        <a:rPr lang="en-US" sz="1100" b="0" i="0" dirty="0">
                          <a:latin typeface="Arial Narrow" panose="020B0604020202020204" pitchFamily="34" charset="0"/>
                          <a:cs typeface="Arial Narrow" panose="020B0604020202020204" pitchFamily="34" charset="0"/>
                        </a:rPr>
                        <a:t>(8.3-NE)</a:t>
                      </a:r>
                    </a:p>
                  </a:txBody>
                  <a:tcPr/>
                </a:tc>
                <a:extLst>
                  <a:ext uri="{0D108BD9-81ED-4DB2-BD59-A6C34878D82A}">
                    <a16:rowId xmlns:a16="http://schemas.microsoft.com/office/drawing/2014/main" val="3616017255"/>
                  </a:ext>
                </a:extLst>
              </a:tr>
              <a:tr h="404872">
                <a:tc>
                  <a:txBody>
                    <a:bodyPr/>
                    <a:lstStyle/>
                    <a:p>
                      <a:pPr algn="ctr"/>
                      <a:r>
                        <a:rPr lang="en-US" sz="1100" b="1" i="0" dirty="0">
                          <a:latin typeface="Arial Narrow" panose="020B0604020202020204" pitchFamily="34" charset="0"/>
                          <a:cs typeface="Arial Narrow" panose="020B0604020202020204" pitchFamily="34" charset="0"/>
                        </a:rPr>
                        <a:t>Median PFS</a:t>
                      </a:r>
                    </a:p>
                  </a:txBody>
                  <a:tcPr/>
                </a:tc>
                <a:tc>
                  <a:txBody>
                    <a:bodyPr/>
                    <a:lstStyle/>
                    <a:p>
                      <a:pPr algn="ctr"/>
                      <a:r>
                        <a:rPr lang="en-US" sz="1100" b="0" i="0" dirty="0">
                          <a:latin typeface="Arial Narrow" panose="020B0604020202020204" pitchFamily="34" charset="0"/>
                          <a:cs typeface="Arial Narrow" panose="020B0604020202020204" pitchFamily="34" charset="0"/>
                        </a:rPr>
                        <a:t>9.9 mo </a:t>
                      </a:r>
                    </a:p>
                    <a:p>
                      <a:pPr algn="ctr"/>
                      <a:r>
                        <a:rPr lang="en-US" sz="1100" b="0" i="0" dirty="0">
                          <a:latin typeface="Arial Narrow" panose="020B0604020202020204" pitchFamily="34" charset="0"/>
                          <a:cs typeface="Arial Narrow" panose="020B0604020202020204" pitchFamily="34" charset="0"/>
                        </a:rPr>
                        <a:t>(7.4-NE)</a:t>
                      </a:r>
                    </a:p>
                  </a:txBody>
                  <a:tcPr/>
                </a:tc>
                <a:tc>
                  <a:txBody>
                    <a:bodyPr/>
                    <a:lstStyle/>
                    <a:p>
                      <a:pPr algn="ctr"/>
                      <a:r>
                        <a:rPr lang="en-US" sz="1100" b="0" i="0" dirty="0">
                          <a:latin typeface="Arial Narrow" panose="020B0604020202020204" pitchFamily="34" charset="0"/>
                          <a:cs typeface="Arial Narrow" panose="020B0604020202020204" pitchFamily="34" charset="0"/>
                        </a:rPr>
                        <a:t>15.4 mo </a:t>
                      </a:r>
                    </a:p>
                    <a:p>
                      <a:pPr algn="ctr"/>
                      <a:r>
                        <a:rPr lang="en-US" sz="1100" b="0" i="0" dirty="0">
                          <a:latin typeface="Arial Narrow" panose="020B0604020202020204" pitchFamily="34" charset="0"/>
                          <a:cs typeface="Arial Narrow" panose="020B0604020202020204" pitchFamily="34" charset="0"/>
                        </a:rPr>
                        <a:t>(8.3-NE)</a:t>
                      </a:r>
                    </a:p>
                  </a:txBody>
                  <a:tcPr/>
                </a:tc>
                <a:extLst>
                  <a:ext uri="{0D108BD9-81ED-4DB2-BD59-A6C34878D82A}">
                    <a16:rowId xmlns:a16="http://schemas.microsoft.com/office/drawing/2014/main" val="4038453281"/>
                  </a:ext>
                </a:extLst>
              </a:tr>
              <a:tr h="289298">
                <a:tc>
                  <a:txBody>
                    <a:bodyPr/>
                    <a:lstStyle/>
                    <a:p>
                      <a:pPr algn="ctr"/>
                      <a:r>
                        <a:rPr lang="en-US" sz="1100" b="1" i="0" dirty="0">
                          <a:latin typeface="Arial Narrow" panose="020B0604020202020204" pitchFamily="34" charset="0"/>
                          <a:cs typeface="Arial Narrow" panose="020B0604020202020204" pitchFamily="34" charset="0"/>
                        </a:rPr>
                        <a:t>Median F/U</a:t>
                      </a:r>
                    </a:p>
                  </a:txBody>
                  <a:tcPr/>
                </a:tc>
                <a:tc>
                  <a:txBody>
                    <a:bodyPr/>
                    <a:lstStyle/>
                    <a:p>
                      <a:pPr algn="ctr"/>
                      <a:r>
                        <a:rPr lang="en-US" sz="1100" b="0" i="0" dirty="0">
                          <a:latin typeface="Arial Narrow" panose="020B0604020202020204" pitchFamily="34" charset="0"/>
                          <a:cs typeface="Arial Narrow" panose="020B0604020202020204" pitchFamily="34" charset="0"/>
                        </a:rPr>
                        <a:t>11.5 mo</a:t>
                      </a:r>
                    </a:p>
                  </a:txBody>
                  <a:tcPr/>
                </a:tc>
                <a:tc>
                  <a:txBody>
                    <a:bodyPr/>
                    <a:lstStyle/>
                    <a:p>
                      <a:pPr algn="ctr"/>
                      <a:r>
                        <a:rPr lang="en-US" sz="1100" b="0" i="0" dirty="0">
                          <a:latin typeface="Arial Narrow" panose="020B0604020202020204" pitchFamily="34" charset="0"/>
                          <a:cs typeface="Arial Narrow" panose="020B0604020202020204" pitchFamily="34" charset="0"/>
                        </a:rPr>
                        <a:t>11.8mo</a:t>
                      </a:r>
                    </a:p>
                  </a:txBody>
                  <a:tcPr/>
                </a:tc>
                <a:extLst>
                  <a:ext uri="{0D108BD9-81ED-4DB2-BD59-A6C34878D82A}">
                    <a16:rowId xmlns:a16="http://schemas.microsoft.com/office/drawing/2014/main" val="3151044156"/>
                  </a:ext>
                </a:extLst>
              </a:tr>
            </a:tbl>
          </a:graphicData>
        </a:graphic>
      </p:graphicFrame>
      <p:sp>
        <p:nvSpPr>
          <p:cNvPr id="17" name="Freeform 16">
            <a:extLst>
              <a:ext uri="{FF2B5EF4-FFF2-40B4-BE49-F238E27FC236}">
                <a16:creationId xmlns:a16="http://schemas.microsoft.com/office/drawing/2014/main" id="{2F81C3AD-FA93-E8DC-1D47-F7422F41D3B1}"/>
              </a:ext>
            </a:extLst>
          </p:cNvPr>
          <p:cNvSpPr/>
          <p:nvPr/>
        </p:nvSpPr>
        <p:spPr>
          <a:xfrm>
            <a:off x="6445045" y="5886424"/>
            <a:ext cx="685800" cy="361335"/>
          </a:xfrm>
          <a:custGeom>
            <a:avLst/>
            <a:gdLst>
              <a:gd name="connsiteX0" fmla="*/ 0 w 685800"/>
              <a:gd name="connsiteY0" fmla="*/ 361335 h 361335"/>
              <a:gd name="connsiteX1" fmla="*/ 0 w 685800"/>
              <a:gd name="connsiteY1" fmla="*/ 361335 h 361335"/>
              <a:gd name="connsiteX2" fmla="*/ 29497 w 685800"/>
              <a:gd name="connsiteY2" fmla="*/ 272845 h 361335"/>
              <a:gd name="connsiteX3" fmla="*/ 36871 w 685800"/>
              <a:gd name="connsiteY3" fmla="*/ 243348 h 361335"/>
              <a:gd name="connsiteX4" fmla="*/ 51620 w 685800"/>
              <a:gd name="connsiteY4" fmla="*/ 221225 h 361335"/>
              <a:gd name="connsiteX5" fmla="*/ 58994 w 685800"/>
              <a:gd name="connsiteY5" fmla="*/ 169606 h 361335"/>
              <a:gd name="connsiteX6" fmla="*/ 73742 w 685800"/>
              <a:gd name="connsiteY6" fmla="*/ 125361 h 361335"/>
              <a:gd name="connsiteX7" fmla="*/ 81116 w 685800"/>
              <a:gd name="connsiteY7" fmla="*/ 88490 h 361335"/>
              <a:gd name="connsiteX8" fmla="*/ 125361 w 685800"/>
              <a:gd name="connsiteY8" fmla="*/ 58993 h 361335"/>
              <a:gd name="connsiteX9" fmla="*/ 169607 w 685800"/>
              <a:gd name="connsiteY9" fmla="*/ 44245 h 361335"/>
              <a:gd name="connsiteX10" fmla="*/ 287594 w 685800"/>
              <a:gd name="connsiteY10" fmla="*/ 29496 h 361335"/>
              <a:gd name="connsiteX11" fmla="*/ 368710 w 685800"/>
              <a:gd name="connsiteY11" fmla="*/ 7374 h 361335"/>
              <a:gd name="connsiteX12" fmla="*/ 390832 w 685800"/>
              <a:gd name="connsiteY12" fmla="*/ 0 h 361335"/>
              <a:gd name="connsiteX13" fmla="*/ 494071 w 685800"/>
              <a:gd name="connsiteY13" fmla="*/ 7374 h 361335"/>
              <a:gd name="connsiteX14" fmla="*/ 516194 w 685800"/>
              <a:gd name="connsiteY14" fmla="*/ 14748 h 361335"/>
              <a:gd name="connsiteX15" fmla="*/ 567813 w 685800"/>
              <a:gd name="connsiteY15" fmla="*/ 22122 h 361335"/>
              <a:gd name="connsiteX16" fmla="*/ 641555 w 685800"/>
              <a:gd name="connsiteY16" fmla="*/ 36871 h 361335"/>
              <a:gd name="connsiteX17" fmla="*/ 678426 w 685800"/>
              <a:gd name="connsiteY17" fmla="*/ 95864 h 361335"/>
              <a:gd name="connsiteX18" fmla="*/ 685800 w 685800"/>
              <a:gd name="connsiteY18" fmla="*/ 117987 h 361335"/>
              <a:gd name="connsiteX19" fmla="*/ 678426 w 685800"/>
              <a:gd name="connsiteY19" fmla="*/ 184354 h 361335"/>
              <a:gd name="connsiteX20" fmla="*/ 663678 w 685800"/>
              <a:gd name="connsiteY20" fmla="*/ 228600 h 361335"/>
              <a:gd name="connsiteX21" fmla="*/ 656303 w 685800"/>
              <a:gd name="connsiteY21" fmla="*/ 250722 h 361335"/>
              <a:gd name="connsiteX22" fmla="*/ 663678 w 685800"/>
              <a:gd name="connsiteY22" fmla="*/ 324464 h 361335"/>
              <a:gd name="connsiteX23" fmla="*/ 0 w 685800"/>
              <a:gd name="connsiteY23" fmla="*/ 361335 h 36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5800" h="361335">
                <a:moveTo>
                  <a:pt x="0" y="361335"/>
                </a:moveTo>
                <a:lnTo>
                  <a:pt x="0" y="361335"/>
                </a:lnTo>
                <a:cubicBezTo>
                  <a:pt x="9832" y="331838"/>
                  <a:pt x="21956" y="303009"/>
                  <a:pt x="29497" y="272845"/>
                </a:cubicBezTo>
                <a:cubicBezTo>
                  <a:pt x="31955" y="263013"/>
                  <a:pt x="32879" y="252663"/>
                  <a:pt x="36871" y="243348"/>
                </a:cubicBezTo>
                <a:cubicBezTo>
                  <a:pt x="40362" y="235202"/>
                  <a:pt x="46704" y="228599"/>
                  <a:pt x="51620" y="221225"/>
                </a:cubicBezTo>
                <a:cubicBezTo>
                  <a:pt x="54078" y="204019"/>
                  <a:pt x="55086" y="186542"/>
                  <a:pt x="58994" y="169606"/>
                </a:cubicBezTo>
                <a:cubicBezTo>
                  <a:pt x="62490" y="154458"/>
                  <a:pt x="70693" y="140605"/>
                  <a:pt x="73742" y="125361"/>
                </a:cubicBezTo>
                <a:cubicBezTo>
                  <a:pt x="76200" y="113071"/>
                  <a:pt x="73421" y="98384"/>
                  <a:pt x="81116" y="88490"/>
                </a:cubicBezTo>
                <a:cubicBezTo>
                  <a:pt x="91998" y="74498"/>
                  <a:pt x="108545" y="64598"/>
                  <a:pt x="125361" y="58993"/>
                </a:cubicBezTo>
                <a:lnTo>
                  <a:pt x="169607" y="44245"/>
                </a:lnTo>
                <a:cubicBezTo>
                  <a:pt x="222136" y="26736"/>
                  <a:pt x="183971" y="37468"/>
                  <a:pt x="287594" y="29496"/>
                </a:cubicBezTo>
                <a:cubicBezTo>
                  <a:pt x="339708" y="19073"/>
                  <a:pt x="312576" y="26085"/>
                  <a:pt x="368710" y="7374"/>
                </a:cubicBezTo>
                <a:lnTo>
                  <a:pt x="390832" y="0"/>
                </a:lnTo>
                <a:cubicBezTo>
                  <a:pt x="425245" y="2458"/>
                  <a:pt x="459807" y="3343"/>
                  <a:pt x="494071" y="7374"/>
                </a:cubicBezTo>
                <a:cubicBezTo>
                  <a:pt x="501791" y="8282"/>
                  <a:pt x="508572" y="13224"/>
                  <a:pt x="516194" y="14748"/>
                </a:cubicBezTo>
                <a:cubicBezTo>
                  <a:pt x="533238" y="18157"/>
                  <a:pt x="550696" y="19101"/>
                  <a:pt x="567813" y="22122"/>
                </a:cubicBezTo>
                <a:cubicBezTo>
                  <a:pt x="592499" y="26478"/>
                  <a:pt x="641555" y="36871"/>
                  <a:pt x="641555" y="36871"/>
                </a:cubicBezTo>
                <a:cubicBezTo>
                  <a:pt x="676613" y="60242"/>
                  <a:pt x="660876" y="43211"/>
                  <a:pt x="678426" y="95864"/>
                </a:cubicBezTo>
                <a:lnTo>
                  <a:pt x="685800" y="117987"/>
                </a:lnTo>
                <a:cubicBezTo>
                  <a:pt x="683342" y="140109"/>
                  <a:pt x="682791" y="162528"/>
                  <a:pt x="678426" y="184354"/>
                </a:cubicBezTo>
                <a:cubicBezTo>
                  <a:pt x="675377" y="199599"/>
                  <a:pt x="668594" y="213851"/>
                  <a:pt x="663678" y="228600"/>
                </a:cubicBezTo>
                <a:lnTo>
                  <a:pt x="656303" y="250722"/>
                </a:lnTo>
                <a:lnTo>
                  <a:pt x="663678" y="324464"/>
                </a:lnTo>
                <a:lnTo>
                  <a:pt x="0" y="36133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BD7688E-C0DC-81B9-61C0-B376E0E4C1C6}"/>
              </a:ext>
            </a:extLst>
          </p:cNvPr>
          <p:cNvSpPr/>
          <p:nvPr/>
        </p:nvSpPr>
        <p:spPr>
          <a:xfrm>
            <a:off x="138850" y="6150316"/>
            <a:ext cx="11914300" cy="610241"/>
          </a:xfrm>
          <a:prstGeom prst="rect">
            <a:avLst/>
          </a:prstGeom>
          <a:solidFill>
            <a:schemeClr val="bg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Arial Narrow" panose="020B0604020202020204" pitchFamily="34" charset="0"/>
                <a:ea typeface="+mn-ea"/>
                <a:cs typeface="Arial Narrow" panose="020B0604020202020204" pitchFamily="34" charset="0"/>
              </a:rPr>
              <a:t>8/11/22: US FDA granted accelerated approval to T-</a:t>
            </a:r>
            <a:r>
              <a:rPr kumimoji="0" lang="en-US" sz="1800" b="0" i="0" u="none" strike="noStrike" kern="1200" cap="none" spc="0" normalizeH="0" baseline="0" noProof="0" dirty="0" err="1">
                <a:ln>
                  <a:noFill/>
                </a:ln>
                <a:solidFill>
                  <a:srgbClr val="333333"/>
                </a:solidFill>
                <a:effectLst/>
                <a:uLnTx/>
                <a:uFillTx/>
                <a:latin typeface="Arial Narrow" panose="020B0604020202020204" pitchFamily="34" charset="0"/>
                <a:ea typeface="+mn-ea"/>
                <a:cs typeface="Arial Narrow" panose="020B0604020202020204" pitchFamily="34" charset="0"/>
              </a:rPr>
              <a:t>DXd</a:t>
            </a:r>
            <a:r>
              <a:rPr kumimoji="0" lang="en-US" sz="1800" b="0" i="0" u="none" strike="noStrike" kern="1200" cap="none" spc="0" normalizeH="0" baseline="0" noProof="0" dirty="0">
                <a:ln>
                  <a:noFill/>
                </a:ln>
                <a:solidFill>
                  <a:srgbClr val="333333"/>
                </a:solidFill>
                <a:effectLst/>
                <a:uLnTx/>
                <a:uFillTx/>
                <a:latin typeface="Arial Narrow" panose="020B0604020202020204" pitchFamily="34" charset="0"/>
                <a:ea typeface="+mn-ea"/>
                <a:cs typeface="Arial Narrow" panose="020B0604020202020204" pitchFamily="34" charset="0"/>
              </a:rPr>
              <a:t> for NSCLC with activating HER2 mutations, who have received a prior systemic therapy. The recommended dose is 5.4mg/kg IV q3 weeks.</a:t>
            </a:r>
            <a:endParaRPr kumimoji="0" lang="en-US" sz="18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
        <p:nvSpPr>
          <p:cNvPr id="20" name="TextBox 19">
            <a:extLst>
              <a:ext uri="{FF2B5EF4-FFF2-40B4-BE49-F238E27FC236}">
                <a16:creationId xmlns:a16="http://schemas.microsoft.com/office/drawing/2014/main" id="{376481D6-0135-E43E-DFD9-5DAE8441AE42}"/>
              </a:ext>
            </a:extLst>
          </p:cNvPr>
          <p:cNvSpPr txBox="1"/>
          <p:nvPr/>
        </p:nvSpPr>
        <p:spPr>
          <a:xfrm>
            <a:off x="7524746" y="1391241"/>
            <a:ext cx="1492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Safety in DL-02</a:t>
            </a:r>
          </a:p>
        </p:txBody>
      </p:sp>
      <p:sp>
        <p:nvSpPr>
          <p:cNvPr id="3" name="Rectangle 2">
            <a:extLst>
              <a:ext uri="{FF2B5EF4-FFF2-40B4-BE49-F238E27FC236}">
                <a16:creationId xmlns:a16="http://schemas.microsoft.com/office/drawing/2014/main" id="{DA44AEEF-D817-F477-6BCF-4FFD21C4EBEC}"/>
              </a:ext>
            </a:extLst>
          </p:cNvPr>
          <p:cNvSpPr/>
          <p:nvPr/>
        </p:nvSpPr>
        <p:spPr>
          <a:xfrm>
            <a:off x="9352440" y="953865"/>
            <a:ext cx="283956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Janne</a:t>
            </a: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 P, WCLC 2023, Abstract MA13.20</a:t>
            </a:r>
          </a:p>
        </p:txBody>
      </p:sp>
      <p:sp>
        <p:nvSpPr>
          <p:cNvPr id="4" name="TextBox 3">
            <a:extLst>
              <a:ext uri="{FF2B5EF4-FFF2-40B4-BE49-F238E27FC236}">
                <a16:creationId xmlns:a16="http://schemas.microsoft.com/office/drawing/2014/main" id="{6865083D-F3FB-50BA-FBBD-F703C0B1561E}"/>
              </a:ext>
            </a:extLst>
          </p:cNvPr>
          <p:cNvSpPr txBox="1"/>
          <p:nvPr/>
        </p:nvSpPr>
        <p:spPr>
          <a:xfrm>
            <a:off x="861628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4096524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Aaron </a:t>
            </a:r>
            <a:r>
              <a:rPr lang="en-US" sz="3200" dirty="0" err="1"/>
              <a:t>Lisberg</a:t>
            </a:r>
            <a:r>
              <a:rPr lang="en-US" sz="3200" dirty="0"/>
              <a:t>, MD, Video Interview </a:t>
            </a:r>
            <a:br>
              <a:rPr lang="en-US" sz="3200" dirty="0"/>
            </a:br>
            <a:r>
              <a:rPr lang="en-US" sz="3200" dirty="0"/>
              <a:t>Participant — Disclosures</a:t>
            </a:r>
            <a:endParaRPr lang="en-US" sz="3200" dirty="0">
              <a:solidFill>
                <a:srgbClr val="0432FF"/>
              </a:solidFill>
            </a:endParaRPr>
          </a:p>
        </p:txBody>
      </p:sp>
      <p:graphicFrame>
        <p:nvGraphicFramePr>
          <p:cNvPr id="4" name="Content Placeholder 3">
            <a:extLst>
              <a:ext uri="{FF2B5EF4-FFF2-40B4-BE49-F238E27FC236}">
                <a16:creationId xmlns:a16="http://schemas.microsoft.com/office/drawing/2014/main" id="{CCC2426B-1EBA-C2C7-8F55-E16FEAF20525}"/>
              </a:ext>
            </a:extLst>
          </p:cNvPr>
          <p:cNvGraphicFramePr>
            <a:graphicFrameLocks/>
          </p:cNvGraphicFramePr>
          <p:nvPr>
            <p:extLst>
              <p:ext uri="{D42A27DB-BD31-4B8C-83A1-F6EECF244321}">
                <p14:modId xmlns:p14="http://schemas.microsoft.com/office/powerpoint/2010/main" val="3172026163"/>
              </p:ext>
            </p:extLst>
          </p:nvPr>
        </p:nvGraphicFramePr>
        <p:xfrm>
          <a:off x="912286" y="1628800"/>
          <a:ext cx="9936242" cy="4155449"/>
        </p:xfrm>
        <a:graphic>
          <a:graphicData uri="http://schemas.openxmlformats.org/drawingml/2006/table">
            <a:tbl>
              <a:tblPr firstRow="1" bandRow="1">
                <a:tableStyleId>{F2DE63D5-997A-4646-A377-4702673A728D}</a:tableStyleId>
              </a:tblPr>
              <a:tblGrid>
                <a:gridCol w="2848547">
                  <a:extLst>
                    <a:ext uri="{9D8B030D-6E8A-4147-A177-3AD203B41FA5}">
                      <a16:colId xmlns:a16="http://schemas.microsoft.com/office/drawing/2014/main" val="20000"/>
                    </a:ext>
                  </a:extLst>
                </a:gridCol>
                <a:gridCol w="7087695">
                  <a:extLst>
                    <a:ext uri="{9D8B030D-6E8A-4147-A177-3AD203B41FA5}">
                      <a16:colId xmlns:a16="http://schemas.microsoft.com/office/drawing/2014/main" val="545933498"/>
                    </a:ext>
                  </a:extLst>
                </a:gridCol>
              </a:tblGrid>
              <a:tr h="1728191">
                <a:tc>
                  <a:txBody>
                    <a:bodyPr/>
                    <a:lstStyle/>
                    <a:p>
                      <a:r>
                        <a:rPr lang="en-US" sz="1800" b="1" kern="1200" dirty="0">
                          <a:solidFill>
                            <a:schemeClr val="tx1"/>
                          </a:solidFill>
                          <a:effectLst/>
                          <a:latin typeface="+mn-lt"/>
                          <a:ea typeface="+mn-ea"/>
                          <a:cs typeface="+mn-cs"/>
                        </a:rPr>
                        <a:t>Advisory Committee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AstraZeneca Pharmaceuticals LP, Bayer HealthCare Pharmaceuticals, Bristol Myers Squibb, Daiichi Sankyo Inc, G1 Therapeutics Inc, IQVIA, Janssen Biotech Inc, Jazz Pharmaceuticals Inc, Leica Biosystems, Lilly, Molecular Axiom, </a:t>
                      </a:r>
                      <a:r>
                        <a:rPr lang="en-US" sz="1800" b="0" kern="1200" dirty="0" err="1">
                          <a:solidFill>
                            <a:schemeClr val="tx1"/>
                          </a:solidFill>
                          <a:effectLst/>
                          <a:latin typeface="+mn-lt"/>
                          <a:ea typeface="+mn-ea"/>
                          <a:cs typeface="+mn-cs"/>
                        </a:rPr>
                        <a:t>MorphoSys</a:t>
                      </a:r>
                      <a:r>
                        <a:rPr lang="en-US" sz="1800" b="0" kern="1200" dirty="0">
                          <a:solidFill>
                            <a:schemeClr val="tx1"/>
                          </a:solidFill>
                          <a:effectLst/>
                          <a:latin typeface="+mn-lt"/>
                          <a:ea typeface="+mn-ea"/>
                          <a:cs typeface="+mn-cs"/>
                        </a:rPr>
                        <a:t>, Novartis,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Oncocyte, Pfizer Inc,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38287">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AstraZeneca Pharmaceuticals LP, </a:t>
                      </a:r>
                      <a:r>
                        <a:rPr lang="en-US" sz="1800" kern="1200" dirty="0" err="1">
                          <a:solidFill>
                            <a:schemeClr val="tx1"/>
                          </a:solidFill>
                          <a:effectLst/>
                          <a:latin typeface="+mn-lt"/>
                          <a:ea typeface="+mn-ea"/>
                          <a:cs typeface="+mn-cs"/>
                        </a:rPr>
                        <a:t>Calithera</a:t>
                      </a:r>
                      <a:r>
                        <a:rPr lang="en-US" sz="1800" kern="1200" dirty="0">
                          <a:solidFill>
                            <a:schemeClr val="tx1"/>
                          </a:solidFill>
                          <a:effectLst/>
                          <a:latin typeface="+mn-lt"/>
                          <a:ea typeface="+mn-ea"/>
                          <a:cs typeface="+mn-cs"/>
                        </a:rPr>
                        <a:t> Biosciences, Daiichi Sankyo Inc, </a:t>
                      </a:r>
                      <a:r>
                        <a:rPr lang="en-US" sz="1800" kern="1200" dirty="0" err="1">
                          <a:solidFill>
                            <a:schemeClr val="tx1"/>
                          </a:solidFill>
                          <a:effectLst/>
                          <a:latin typeface="+mn-lt"/>
                          <a:ea typeface="+mn-ea"/>
                          <a:cs typeface="+mn-cs"/>
                        </a:rPr>
                        <a:t>Dracen</a:t>
                      </a:r>
                      <a:r>
                        <a:rPr lang="en-US" sz="1800" kern="1200" dirty="0">
                          <a:solidFill>
                            <a:schemeClr val="tx1"/>
                          </a:solidFill>
                          <a:effectLst/>
                          <a:latin typeface="+mn-lt"/>
                          <a:ea typeface="+mn-ea"/>
                          <a:cs typeface="+mn-cs"/>
                        </a:rPr>
                        <a:t> Pharmaceuticals, Duality Biologics, </a:t>
                      </a:r>
                      <a:r>
                        <a:rPr lang="en-US" sz="1800" kern="1200" dirty="0" err="1">
                          <a:solidFill>
                            <a:schemeClr val="tx1"/>
                          </a:solidFill>
                          <a:effectLst/>
                          <a:latin typeface="+mn-lt"/>
                          <a:ea typeface="+mn-ea"/>
                          <a:cs typeface="+mn-cs"/>
                        </a:rPr>
                        <a:t>eFFECTOR</a:t>
                      </a:r>
                      <a:r>
                        <a:rPr lang="en-US" sz="1800" kern="1200" dirty="0">
                          <a:solidFill>
                            <a:schemeClr val="tx1"/>
                          </a:solidFill>
                          <a:effectLst/>
                          <a:latin typeface="+mn-lt"/>
                          <a:ea typeface="+mn-ea"/>
                          <a:cs typeface="+mn-cs"/>
                        </a:rPr>
                        <a:t> Therapeutics Inc, </a:t>
                      </a:r>
                      <a:r>
                        <a:rPr lang="en-US" sz="1800" kern="1200" dirty="0" err="1">
                          <a:solidFill>
                            <a:schemeClr val="tx1"/>
                          </a:solidFill>
                          <a:effectLst/>
                          <a:latin typeface="+mn-lt"/>
                          <a:ea typeface="+mn-ea"/>
                          <a:cs typeface="+mn-cs"/>
                        </a:rPr>
                        <a:t>WindMIL</a:t>
                      </a:r>
                      <a:r>
                        <a:rPr lang="en-US" sz="180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8230107"/>
                  </a:ext>
                </a:extLst>
              </a:tr>
              <a:tr h="62062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Steering Committees</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AstraZeneca Pharmaceuticals LP, Daiichi Sankyo Inc, Duality Biologics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5858165"/>
                  </a:ext>
                </a:extLst>
              </a:tr>
              <a:tr h="91509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kern="1200" dirty="0" err="1">
                          <a:solidFill>
                            <a:schemeClr val="tx1"/>
                          </a:solidFill>
                          <a:effectLst/>
                          <a:latin typeface="+mn-lt"/>
                          <a:ea typeface="+mn-ea"/>
                          <a:cs typeface="+mn-cs"/>
                        </a:rPr>
                        <a:t>LUNGevity</a:t>
                      </a:r>
                      <a:r>
                        <a:rPr lang="en-US" sz="1800" kern="1200" dirty="0">
                          <a:solidFill>
                            <a:schemeClr val="tx1"/>
                          </a:solidFill>
                          <a:effectLst/>
                          <a:latin typeface="+mn-lt"/>
                          <a:ea typeface="+mn-ea"/>
                          <a:cs typeface="+mn-cs"/>
                        </a:rPr>
                        <a:t> Foundation, National Institutes of Health (NIH)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3259077"/>
                  </a:ext>
                </a:extLst>
              </a:tr>
            </a:tbl>
          </a:graphicData>
        </a:graphic>
      </p:graphicFrame>
    </p:spTree>
    <p:custDataLst>
      <p:tags r:id="rId1"/>
    </p:custDataLst>
    <p:extLst>
      <p:ext uri="{BB962C8B-B14F-4D97-AF65-F5344CB8AC3E}">
        <p14:creationId xmlns:p14="http://schemas.microsoft.com/office/powerpoint/2010/main" val="3172113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C496E-20EC-EDBD-396A-E0568817E0F0}"/>
              </a:ext>
            </a:extLst>
          </p:cNvPr>
          <p:cNvSpPr>
            <a:spLocks noGrp="1"/>
          </p:cNvSpPr>
          <p:nvPr>
            <p:ph type="title"/>
          </p:nvPr>
        </p:nvSpPr>
        <p:spPr/>
        <p:txBody>
          <a:bodyPr/>
          <a:lstStyle/>
          <a:p>
            <a:r>
              <a:rPr lang="en-US" dirty="0"/>
              <a:t>CNS Outcomes with Trastuzumab </a:t>
            </a:r>
            <a:r>
              <a:rPr lang="en-US" dirty="0" err="1"/>
              <a:t>Deruxtecan</a:t>
            </a:r>
            <a:endParaRPr lang="en-US" dirty="0"/>
          </a:p>
        </p:txBody>
      </p:sp>
      <p:pic>
        <p:nvPicPr>
          <p:cNvPr id="4" name="Picture 3" descr="A close-up of a graph&#10;&#10;Description automatically generated">
            <a:extLst>
              <a:ext uri="{FF2B5EF4-FFF2-40B4-BE49-F238E27FC236}">
                <a16:creationId xmlns:a16="http://schemas.microsoft.com/office/drawing/2014/main" id="{69CD7B96-E681-4DCB-313B-8AADE4517B1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0145" b="1067"/>
          <a:stretch/>
        </p:blipFill>
        <p:spPr>
          <a:xfrm>
            <a:off x="539412" y="1556658"/>
            <a:ext cx="4686634" cy="4319482"/>
          </a:xfrm>
          <a:prstGeom prst="rect">
            <a:avLst/>
          </a:prstGeom>
        </p:spPr>
      </p:pic>
      <p:pic>
        <p:nvPicPr>
          <p:cNvPr id="5" name="Picture 4" descr="A close-up of a graph&#10;&#10;Description automatically generated">
            <a:extLst>
              <a:ext uri="{FF2B5EF4-FFF2-40B4-BE49-F238E27FC236}">
                <a16:creationId xmlns:a16="http://schemas.microsoft.com/office/drawing/2014/main" id="{AE5F2B33-0533-AE22-BD47-44F710017B47}"/>
              </a:ext>
            </a:extLst>
          </p:cNvPr>
          <p:cNvPicPr>
            <a:picLocks noChangeAspect="1"/>
          </p:cNvPicPr>
          <p:nvPr/>
        </p:nvPicPr>
        <p:blipFill rotWithShape="1">
          <a:blip r:embed="rId4"/>
          <a:srcRect t="8209" r="50562" b="24740"/>
          <a:stretch/>
        </p:blipFill>
        <p:spPr>
          <a:xfrm>
            <a:off x="5820038" y="1406949"/>
            <a:ext cx="5569096" cy="3508051"/>
          </a:xfrm>
          <a:prstGeom prst="rect">
            <a:avLst/>
          </a:prstGeom>
        </p:spPr>
      </p:pic>
      <p:graphicFrame>
        <p:nvGraphicFramePr>
          <p:cNvPr id="6" name="Table 5">
            <a:extLst>
              <a:ext uri="{FF2B5EF4-FFF2-40B4-BE49-F238E27FC236}">
                <a16:creationId xmlns:a16="http://schemas.microsoft.com/office/drawing/2014/main" id="{D2E7DB11-6599-1648-F225-6E08F4FFF10C}"/>
              </a:ext>
            </a:extLst>
          </p:cNvPr>
          <p:cNvGraphicFramePr>
            <a:graphicFrameLocks noGrp="1"/>
          </p:cNvGraphicFramePr>
          <p:nvPr/>
        </p:nvGraphicFramePr>
        <p:xfrm>
          <a:off x="5820038" y="5098899"/>
          <a:ext cx="5533762" cy="1554480"/>
        </p:xfrm>
        <a:graphic>
          <a:graphicData uri="http://schemas.openxmlformats.org/drawingml/2006/table">
            <a:tbl>
              <a:tblPr firstRow="1" bandRow="1">
                <a:tableStyleId>{72833802-FEF1-4C79-8D5D-14CF1EAF98D9}</a:tableStyleId>
              </a:tblPr>
              <a:tblGrid>
                <a:gridCol w="1661420">
                  <a:extLst>
                    <a:ext uri="{9D8B030D-6E8A-4147-A177-3AD203B41FA5}">
                      <a16:colId xmlns:a16="http://schemas.microsoft.com/office/drawing/2014/main" val="787248380"/>
                    </a:ext>
                  </a:extLst>
                </a:gridCol>
                <a:gridCol w="1936171">
                  <a:extLst>
                    <a:ext uri="{9D8B030D-6E8A-4147-A177-3AD203B41FA5}">
                      <a16:colId xmlns:a16="http://schemas.microsoft.com/office/drawing/2014/main" val="3295977930"/>
                    </a:ext>
                  </a:extLst>
                </a:gridCol>
                <a:gridCol w="1936171">
                  <a:extLst>
                    <a:ext uri="{9D8B030D-6E8A-4147-A177-3AD203B41FA5}">
                      <a16:colId xmlns:a16="http://schemas.microsoft.com/office/drawing/2014/main" val="3565065818"/>
                    </a:ext>
                  </a:extLst>
                </a:gridCol>
              </a:tblGrid>
              <a:tr h="797586">
                <a:tc>
                  <a:txBody>
                    <a:bodyPr/>
                    <a:lstStyle/>
                    <a:p>
                      <a:pPr algn="ctr"/>
                      <a:endParaRPr lang="en-US" sz="1400" b="0" i="0" dirty="0">
                        <a:latin typeface="Arial Narrow" panose="020B0604020202020204" pitchFamily="34" charset="0"/>
                        <a:cs typeface="Arial Narrow" panose="020B0604020202020204" pitchFamily="34" charset="0"/>
                      </a:endParaRPr>
                    </a:p>
                  </a:txBody>
                  <a:tcPr/>
                </a:tc>
                <a:tc>
                  <a:txBody>
                    <a:bodyPr/>
                    <a:lstStyle/>
                    <a:p>
                      <a:pPr algn="ctr"/>
                      <a:r>
                        <a:rPr lang="en-US" sz="1400" b="1" i="0" dirty="0">
                          <a:latin typeface="Arial Narrow" panose="020B0604020202020204" pitchFamily="34" charset="0"/>
                          <a:cs typeface="Arial Narrow" panose="020B0604020202020204" pitchFamily="34" charset="0"/>
                        </a:rPr>
                        <a:t>5.4mg/kg (DL02)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cs typeface="Arial Narrow" panose="020B0604020202020204" pitchFamily="34" charset="0"/>
                        </a:rPr>
                        <a:t>No prior Rx</a:t>
                      </a:r>
                    </a:p>
                    <a:p>
                      <a:pPr algn="ctr"/>
                      <a:r>
                        <a:rPr lang="en-US" sz="1400" b="1" i="0" dirty="0">
                          <a:latin typeface="Arial Narrow" panose="020B0604020202020204" pitchFamily="34" charset="0"/>
                          <a:cs typeface="Arial Narrow" panose="020B0604020202020204" pitchFamily="34" charset="0"/>
                        </a:rPr>
                        <a:t>N=6</a:t>
                      </a:r>
                    </a:p>
                  </a:txBody>
                  <a:tcPr/>
                </a:tc>
                <a:tc>
                  <a:txBody>
                    <a:bodyPr/>
                    <a:lstStyle/>
                    <a:p>
                      <a:pPr algn="ctr"/>
                      <a:r>
                        <a:rPr lang="en-US" sz="1400" b="1" i="0" dirty="0">
                          <a:latin typeface="Arial Narrow" panose="020B0604020202020204" pitchFamily="34" charset="0"/>
                          <a:cs typeface="Arial Narrow" panose="020B0604020202020204" pitchFamily="34" charset="0"/>
                        </a:rPr>
                        <a:t>Pooled 6.4mg/kg</a:t>
                      </a:r>
                    </a:p>
                    <a:p>
                      <a:pPr algn="ctr"/>
                      <a:r>
                        <a:rPr lang="en-US" sz="1400" b="1" i="0" dirty="0">
                          <a:latin typeface="Arial Narrow" panose="020B0604020202020204" pitchFamily="34" charset="0"/>
                          <a:cs typeface="Arial Narrow" panose="020B0604020202020204" pitchFamily="34" charset="0"/>
                        </a:rPr>
                        <a:t>(DL-01/DL-02)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a:latin typeface="Arial Narrow" panose="020B0604020202020204" pitchFamily="34" charset="0"/>
                          <a:cs typeface="Arial Narrow" panose="020B0604020202020204" pitchFamily="34" charset="0"/>
                        </a:rPr>
                        <a:t>No prior Rx</a:t>
                      </a:r>
                    </a:p>
                    <a:p>
                      <a:pPr algn="ctr"/>
                      <a:r>
                        <a:rPr lang="en-US" sz="1400" b="1" i="0" dirty="0">
                          <a:latin typeface="Arial Narrow" panose="020B0604020202020204" pitchFamily="34" charset="0"/>
                          <a:cs typeface="Arial Narrow" panose="020B0604020202020204" pitchFamily="34" charset="0"/>
                        </a:rPr>
                        <a:t>N=16</a:t>
                      </a:r>
                    </a:p>
                  </a:txBody>
                  <a:tcPr/>
                </a:tc>
                <a:extLst>
                  <a:ext uri="{0D108BD9-81ED-4DB2-BD59-A6C34878D82A}">
                    <a16:rowId xmlns:a16="http://schemas.microsoft.com/office/drawing/2014/main" val="3028481287"/>
                  </a:ext>
                </a:extLst>
              </a:tr>
              <a:tr h="211680">
                <a:tc>
                  <a:txBody>
                    <a:bodyPr/>
                    <a:lstStyle/>
                    <a:p>
                      <a:pPr algn="ctr"/>
                      <a:r>
                        <a:rPr lang="en-US" sz="1400" b="0" i="0" dirty="0">
                          <a:latin typeface="Arial Narrow" panose="020B0604020202020204" pitchFamily="34" charset="0"/>
                          <a:cs typeface="Arial Narrow" panose="020B0604020202020204" pitchFamily="34" charset="0"/>
                        </a:rPr>
                        <a:t>IC –</a:t>
                      </a:r>
                      <a:r>
                        <a:rPr lang="en-US" sz="1400" b="0" i="0" dirty="0" err="1">
                          <a:latin typeface="Arial Narrow" panose="020B0604020202020204" pitchFamily="34" charset="0"/>
                          <a:cs typeface="Arial Narrow" panose="020B0604020202020204" pitchFamily="34" charset="0"/>
                        </a:rPr>
                        <a:t>cORR</a:t>
                      </a:r>
                      <a:endParaRPr lang="en-US" sz="1400" b="0" i="0" dirty="0">
                        <a:latin typeface="Arial Narrow" panose="020B0604020202020204" pitchFamily="34" charset="0"/>
                        <a:cs typeface="Arial Narrow" panose="020B0604020202020204" pitchFamily="34" charset="0"/>
                      </a:endParaRPr>
                    </a:p>
                  </a:txBody>
                  <a:tcPr/>
                </a:tc>
                <a:tc>
                  <a:txBody>
                    <a:bodyPr/>
                    <a:lstStyle/>
                    <a:p>
                      <a:pPr algn="ctr"/>
                      <a:r>
                        <a:rPr lang="en-US" sz="1400" b="0" i="0" dirty="0">
                          <a:latin typeface="Arial Narrow" panose="020B0604020202020204" pitchFamily="34" charset="0"/>
                          <a:cs typeface="Arial Narrow" panose="020B0604020202020204" pitchFamily="34" charset="0"/>
                        </a:rPr>
                        <a:t>3/6 (50%)</a:t>
                      </a:r>
                    </a:p>
                  </a:txBody>
                  <a:tcPr/>
                </a:tc>
                <a:tc>
                  <a:txBody>
                    <a:bodyPr/>
                    <a:lstStyle/>
                    <a:p>
                      <a:pPr algn="ctr"/>
                      <a:r>
                        <a:rPr lang="en-US" sz="1400" b="0" i="0" dirty="0">
                          <a:latin typeface="Arial Narrow" panose="020B0604020202020204" pitchFamily="34" charset="0"/>
                          <a:cs typeface="Arial Narrow" panose="020B0604020202020204" pitchFamily="34" charset="0"/>
                        </a:rPr>
                        <a:t>6/16 (37.5%)</a:t>
                      </a:r>
                    </a:p>
                  </a:txBody>
                  <a:tcPr/>
                </a:tc>
                <a:extLst>
                  <a:ext uri="{0D108BD9-81ED-4DB2-BD59-A6C34878D82A}">
                    <a16:rowId xmlns:a16="http://schemas.microsoft.com/office/drawing/2014/main" val="1570939155"/>
                  </a:ext>
                </a:extLst>
              </a:tr>
              <a:tr h="205094">
                <a:tc>
                  <a:txBody>
                    <a:bodyPr/>
                    <a:lstStyle/>
                    <a:p>
                      <a:pPr algn="ctr"/>
                      <a:r>
                        <a:rPr lang="en-US" sz="1400" b="0" i="0" dirty="0">
                          <a:latin typeface="Arial Narrow" panose="020B0604020202020204" pitchFamily="34" charset="0"/>
                          <a:cs typeface="Arial Narrow" panose="020B0604020202020204" pitchFamily="34" charset="0"/>
                        </a:rPr>
                        <a:t>IC- DoR, median</a:t>
                      </a:r>
                    </a:p>
                  </a:txBody>
                  <a:tcPr/>
                </a:tc>
                <a:tc>
                  <a:txBody>
                    <a:bodyPr/>
                    <a:lstStyle/>
                    <a:p>
                      <a:pPr algn="ctr"/>
                      <a:r>
                        <a:rPr lang="en-US" sz="1400" b="0" i="0" dirty="0">
                          <a:latin typeface="Arial Narrow" panose="020B0604020202020204" pitchFamily="34" charset="0"/>
                          <a:cs typeface="Arial Narrow" panose="020B0604020202020204" pitchFamily="34" charset="0"/>
                        </a:rPr>
                        <a:t>9.5 mo</a:t>
                      </a:r>
                    </a:p>
                  </a:txBody>
                  <a:tcPr/>
                </a:tc>
                <a:tc>
                  <a:txBody>
                    <a:bodyPr/>
                    <a:lstStyle/>
                    <a:p>
                      <a:pPr algn="ctr"/>
                      <a:r>
                        <a:rPr lang="en-US" sz="1400" b="0" i="0" dirty="0">
                          <a:latin typeface="Arial Narrow" panose="020B0604020202020204" pitchFamily="34" charset="0"/>
                          <a:cs typeface="Arial Narrow" panose="020B0604020202020204" pitchFamily="34" charset="0"/>
                        </a:rPr>
                        <a:t>5.6 mo</a:t>
                      </a:r>
                    </a:p>
                  </a:txBody>
                  <a:tcPr/>
                </a:tc>
                <a:extLst>
                  <a:ext uri="{0D108BD9-81ED-4DB2-BD59-A6C34878D82A}">
                    <a16:rowId xmlns:a16="http://schemas.microsoft.com/office/drawing/2014/main" val="3616017255"/>
                  </a:ext>
                </a:extLst>
              </a:tr>
            </a:tbl>
          </a:graphicData>
        </a:graphic>
      </p:graphicFrame>
      <p:sp>
        <p:nvSpPr>
          <p:cNvPr id="8" name="Rectangle 7">
            <a:extLst>
              <a:ext uri="{FF2B5EF4-FFF2-40B4-BE49-F238E27FC236}">
                <a16:creationId xmlns:a16="http://schemas.microsoft.com/office/drawing/2014/main" id="{1FFDC8CB-BBED-3EE5-9499-110028506D66}"/>
              </a:ext>
            </a:extLst>
          </p:cNvPr>
          <p:cNvSpPr/>
          <p:nvPr/>
        </p:nvSpPr>
        <p:spPr>
          <a:xfrm>
            <a:off x="5820038" y="2432957"/>
            <a:ext cx="5569096" cy="261257"/>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ED7AC7F-2FCE-1ACB-42C7-C76A3DDFF8D8}"/>
              </a:ext>
            </a:extLst>
          </p:cNvPr>
          <p:cNvSpPr/>
          <p:nvPr/>
        </p:nvSpPr>
        <p:spPr>
          <a:xfrm>
            <a:off x="117529" y="6531776"/>
            <a:ext cx="187904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Planchard</a:t>
            </a: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 D, ESMO 2023</a:t>
            </a:r>
          </a:p>
        </p:txBody>
      </p:sp>
      <p:sp>
        <p:nvSpPr>
          <p:cNvPr id="7" name="TextBox 6">
            <a:extLst>
              <a:ext uri="{FF2B5EF4-FFF2-40B4-BE49-F238E27FC236}">
                <a16:creationId xmlns:a16="http://schemas.microsoft.com/office/drawing/2014/main" id="{692793D0-996C-8601-81D2-F14C4B7D7649}"/>
              </a:ext>
            </a:extLst>
          </p:cNvPr>
          <p:cNvSpPr txBox="1"/>
          <p:nvPr/>
        </p:nvSpPr>
        <p:spPr>
          <a:xfrm>
            <a:off x="2351584"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31334975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4A761-E749-0554-1E98-1A126BEDAA4E}"/>
              </a:ext>
            </a:extLst>
          </p:cNvPr>
          <p:cNvSpPr>
            <a:spLocks noGrp="1"/>
          </p:cNvSpPr>
          <p:nvPr>
            <p:ph type="title"/>
          </p:nvPr>
        </p:nvSpPr>
        <p:spPr/>
        <p:txBody>
          <a:bodyPr/>
          <a:lstStyle/>
          <a:p>
            <a:r>
              <a:rPr lang="en-US" dirty="0"/>
              <a:t>Trastuzumab Deruxtecan in HER2-mutant NSCLC</a:t>
            </a:r>
          </a:p>
        </p:txBody>
      </p:sp>
      <p:sp>
        <p:nvSpPr>
          <p:cNvPr id="3" name="Content Placeholder 2">
            <a:extLst>
              <a:ext uri="{FF2B5EF4-FFF2-40B4-BE49-F238E27FC236}">
                <a16:creationId xmlns:a16="http://schemas.microsoft.com/office/drawing/2014/main" id="{0B856264-9CC7-0D7F-DF7B-A6A958B80439}"/>
              </a:ext>
            </a:extLst>
          </p:cNvPr>
          <p:cNvSpPr>
            <a:spLocks noGrp="1"/>
          </p:cNvSpPr>
          <p:nvPr>
            <p:ph idx="1"/>
          </p:nvPr>
        </p:nvSpPr>
        <p:spPr/>
        <p:txBody>
          <a:bodyPr>
            <a:normAutofit/>
          </a:bodyPr>
          <a:lstStyle/>
          <a:p>
            <a:pPr marL="0" indent="0">
              <a:buNone/>
            </a:pPr>
            <a:r>
              <a:rPr lang="en-US" sz="2400" b="1" dirty="0"/>
              <a:t>Clinical Implications:</a:t>
            </a:r>
          </a:p>
          <a:p>
            <a:r>
              <a:rPr lang="en-US" sz="2000" dirty="0"/>
              <a:t>DESTINY-Lung02 confirms efficacy of T-</a:t>
            </a:r>
            <a:r>
              <a:rPr lang="en-US" sz="2000" dirty="0" err="1"/>
              <a:t>DXd</a:t>
            </a:r>
            <a:r>
              <a:rPr lang="en-US" sz="2000" dirty="0"/>
              <a:t> in HER2m NSCLC at the approved dose of 5.4mg/kg IV q3 weeks, with lower rates of toxicities, especially ILD (12%).</a:t>
            </a:r>
          </a:p>
          <a:p>
            <a:r>
              <a:rPr lang="en-US" sz="2000" dirty="0"/>
              <a:t>T-</a:t>
            </a:r>
            <a:r>
              <a:rPr lang="en-US" sz="2000" dirty="0" err="1"/>
              <a:t>DXd</a:t>
            </a:r>
            <a:r>
              <a:rPr lang="en-US" sz="2000" dirty="0"/>
              <a:t> has CNS activity with an intracranial ORR of 50% (7/14 pts) including 3 CRs at 5.4mg/m2.</a:t>
            </a:r>
          </a:p>
          <a:p>
            <a:endParaRPr lang="en-US" sz="2400" dirty="0"/>
          </a:p>
          <a:p>
            <a:pPr marL="0" indent="0">
              <a:buNone/>
            </a:pPr>
            <a:r>
              <a:rPr lang="en-US" sz="2400" b="1" dirty="0"/>
              <a:t>Future Directions:</a:t>
            </a:r>
          </a:p>
          <a:p>
            <a:r>
              <a:rPr lang="en-US" sz="2000" b="1" dirty="0">
                <a:latin typeface="Arial Narrow" panose="020B0604020202020204" pitchFamily="34" charset="0"/>
                <a:cs typeface="Arial Narrow" panose="020B0604020202020204" pitchFamily="34" charset="0"/>
              </a:rPr>
              <a:t>DESTINY-Lung04</a:t>
            </a:r>
            <a:endParaRPr lang="en-US" sz="2000" dirty="0"/>
          </a:p>
          <a:p>
            <a:r>
              <a:rPr lang="en-US" sz="2000" dirty="0"/>
              <a:t>HER2-selective, EGFR-</a:t>
            </a:r>
          </a:p>
          <a:p>
            <a:pPr marL="0" indent="0">
              <a:buNone/>
            </a:pPr>
            <a:r>
              <a:rPr lang="en-US" sz="2000" dirty="0"/>
              <a:t>sparing TKIs are also now </a:t>
            </a:r>
          </a:p>
          <a:p>
            <a:pPr marL="0" indent="0">
              <a:buNone/>
            </a:pPr>
            <a:r>
              <a:rPr lang="en-US" sz="2000" dirty="0"/>
              <a:t>in clinical trials</a:t>
            </a:r>
          </a:p>
          <a:p>
            <a:pPr marL="0" indent="0">
              <a:buNone/>
            </a:pPr>
            <a:endParaRPr lang="en-US" sz="2400" dirty="0"/>
          </a:p>
          <a:p>
            <a:endParaRPr lang="en-US" sz="2400" dirty="0"/>
          </a:p>
          <a:p>
            <a:endParaRPr lang="en-US" sz="2400" dirty="0"/>
          </a:p>
          <a:p>
            <a:endParaRPr lang="en-US" sz="2400" dirty="0"/>
          </a:p>
        </p:txBody>
      </p:sp>
      <p:pic>
        <p:nvPicPr>
          <p:cNvPr id="4" name="Picture 3" descr="A diagram of a diagram of a group of people&#10;&#10;Description automatically generated">
            <a:extLst>
              <a:ext uri="{FF2B5EF4-FFF2-40B4-BE49-F238E27FC236}">
                <a16:creationId xmlns:a16="http://schemas.microsoft.com/office/drawing/2014/main" id="{AA4CE476-68A2-D049-A63E-374AF27654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625202" y="3189514"/>
            <a:ext cx="8507230" cy="2987449"/>
          </a:xfrm>
          <a:prstGeom prst="rect">
            <a:avLst/>
          </a:prstGeom>
        </p:spPr>
      </p:pic>
      <p:sp>
        <p:nvSpPr>
          <p:cNvPr id="8" name="TextBox 7">
            <a:extLst>
              <a:ext uri="{FF2B5EF4-FFF2-40B4-BE49-F238E27FC236}">
                <a16:creationId xmlns:a16="http://schemas.microsoft.com/office/drawing/2014/main" id="{8AAC0F10-E4DD-9FB7-7A81-E20B11F7225D}"/>
              </a:ext>
            </a:extLst>
          </p:cNvPr>
          <p:cNvSpPr txBox="1"/>
          <p:nvPr/>
        </p:nvSpPr>
        <p:spPr>
          <a:xfrm>
            <a:off x="8058667" y="6475483"/>
            <a:ext cx="60987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Li B, </a:t>
            </a:r>
            <a:r>
              <a:rPr kumimoji="0" lang="en-US" sz="1600" b="0" i="0" u="none" strike="noStrike" kern="1200" cap="none" spc="0" normalizeH="0" baseline="0" noProof="0" dirty="0">
                <a:ln>
                  <a:noFill/>
                </a:ln>
                <a:solidFill>
                  <a:srgbClr val="4D4D4D"/>
                </a:solidFill>
                <a:effectLst/>
                <a:uLnTx/>
                <a:uFillTx/>
                <a:latin typeface="Arial Narrow" panose="020B0604020202020204" pitchFamily="34" charset="0"/>
                <a:ea typeface="+mn-ea"/>
                <a:cs typeface="Arial Narrow" panose="020B0604020202020204" pitchFamily="34" charset="0"/>
              </a:rPr>
              <a:t>J Clin Oncol 40, 2022 (suppl 16; </a:t>
            </a:r>
            <a:r>
              <a:rPr kumimoji="0" lang="en-US" sz="1600" b="0" i="0" u="none" strike="noStrike" kern="1200" cap="none" spc="0" normalizeH="0" baseline="0" noProof="0" dirty="0" err="1">
                <a:ln>
                  <a:noFill/>
                </a:ln>
                <a:solidFill>
                  <a:srgbClr val="4D4D4D"/>
                </a:solidFill>
                <a:effectLst/>
                <a:uLnTx/>
                <a:uFillTx/>
                <a:latin typeface="Arial Narrow" panose="020B0604020202020204" pitchFamily="34" charset="0"/>
                <a:ea typeface="+mn-ea"/>
                <a:cs typeface="Arial Narrow" panose="020B0604020202020204" pitchFamily="34" charset="0"/>
              </a:rPr>
              <a:t>abstr</a:t>
            </a:r>
            <a:r>
              <a:rPr kumimoji="0" lang="en-US" sz="1600" b="0" i="0" u="none" strike="noStrike" kern="1200" cap="none" spc="0" normalizeH="0" baseline="0" noProof="0" dirty="0">
                <a:ln>
                  <a:noFill/>
                </a:ln>
                <a:solidFill>
                  <a:srgbClr val="4D4D4D"/>
                </a:solidFill>
                <a:effectLst/>
                <a:uLnTx/>
                <a:uFillTx/>
                <a:latin typeface="Arial Narrow" panose="020B0604020202020204" pitchFamily="34" charset="0"/>
                <a:ea typeface="+mn-ea"/>
                <a:cs typeface="Arial Narrow" panose="020B0604020202020204" pitchFamily="34" charset="0"/>
              </a:rPr>
              <a:t> TPS9137)</a:t>
            </a:r>
            <a:endPar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5" name="TextBox 4">
            <a:extLst>
              <a:ext uri="{FF2B5EF4-FFF2-40B4-BE49-F238E27FC236}">
                <a16:creationId xmlns:a16="http://schemas.microsoft.com/office/drawing/2014/main" id="{CF7890DF-DF1C-494F-08BB-6E5E1A3A9424}"/>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20902695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836C-EF0C-3146-51C3-8483455B06BC}"/>
              </a:ext>
            </a:extLst>
          </p:cNvPr>
          <p:cNvSpPr>
            <a:spLocks noGrp="1"/>
          </p:cNvSpPr>
          <p:nvPr>
            <p:ph type="title"/>
          </p:nvPr>
        </p:nvSpPr>
        <p:spPr/>
        <p:txBody>
          <a:bodyPr/>
          <a:lstStyle/>
          <a:p>
            <a:r>
              <a:rPr lang="en-US" dirty="0"/>
              <a:t>Dr </a:t>
            </a:r>
            <a:r>
              <a:rPr lang="en-US" dirty="0" err="1"/>
              <a:t>Piotrowska</a:t>
            </a:r>
            <a:r>
              <a:rPr lang="en-US" dirty="0"/>
              <a:t>: HER2-mutated metastatic NSCLC</a:t>
            </a:r>
          </a:p>
        </p:txBody>
      </p:sp>
      <p:sp>
        <p:nvSpPr>
          <p:cNvPr id="3" name="Content Placeholder 2">
            <a:extLst>
              <a:ext uri="{FF2B5EF4-FFF2-40B4-BE49-F238E27FC236}">
                <a16:creationId xmlns:a16="http://schemas.microsoft.com/office/drawing/2014/main" id="{4D4516DC-3BD6-5581-60F7-E633849804FB}"/>
              </a:ext>
            </a:extLst>
          </p:cNvPr>
          <p:cNvSpPr>
            <a:spLocks noGrp="1"/>
          </p:cNvSpPr>
          <p:nvPr>
            <p:ph idx="1"/>
          </p:nvPr>
        </p:nvSpPr>
        <p:spPr>
          <a:xfrm>
            <a:off x="838199" y="1377387"/>
            <a:ext cx="10515599" cy="4799576"/>
          </a:xfrm>
        </p:spPr>
        <p:txBody>
          <a:bodyPr>
            <a:normAutofit/>
          </a:bodyPr>
          <a:lstStyle/>
          <a:p>
            <a:r>
              <a:rPr lang="en-US" dirty="0"/>
              <a:t>65 </a:t>
            </a:r>
            <a:r>
              <a:rPr lang="en-US" dirty="0" err="1"/>
              <a:t>yo</a:t>
            </a:r>
            <a:r>
              <a:rPr lang="en-US" dirty="0"/>
              <a:t> F with no history of tobacco use, history of hypothyroidism who presented with subacute cough and shortness of breath.</a:t>
            </a:r>
          </a:p>
          <a:p>
            <a:r>
              <a:rPr lang="en-US" dirty="0"/>
              <a:t>Scans showed a 4cm LUL lung mass with mediastinal adenopathy and a lytic lesion of T10. Brain MRI at diagnosis showed 3 </a:t>
            </a:r>
            <a:r>
              <a:rPr lang="en-US" dirty="0" err="1"/>
              <a:t>subcentimeter</a:t>
            </a:r>
            <a:r>
              <a:rPr lang="en-US" dirty="0"/>
              <a:t> metastases.</a:t>
            </a:r>
          </a:p>
          <a:p>
            <a:r>
              <a:rPr lang="en-US" dirty="0"/>
              <a:t>Bronchoscopy/EBUS and biopsy of level 4L LN:  </a:t>
            </a:r>
            <a:r>
              <a:rPr lang="en-US" b="1" dirty="0"/>
              <a:t>lung adenocarcinoma</a:t>
            </a:r>
            <a:r>
              <a:rPr lang="en-US" dirty="0"/>
              <a:t>, PDL1 negative.</a:t>
            </a:r>
          </a:p>
          <a:p>
            <a:r>
              <a:rPr lang="en-US" dirty="0"/>
              <a:t>NGS– </a:t>
            </a:r>
            <a:r>
              <a:rPr lang="en-US" b="1" dirty="0"/>
              <a:t>HER2 exon 20 insertion, A775_G776insYVMA</a:t>
            </a:r>
            <a:r>
              <a:rPr lang="en-US" dirty="0"/>
              <a:t>, TP53 mutation</a:t>
            </a:r>
          </a:p>
          <a:p>
            <a:r>
              <a:rPr lang="en-US" dirty="0"/>
              <a:t>She received first-line </a:t>
            </a:r>
            <a:r>
              <a:rPr lang="en-US" b="1" dirty="0"/>
              <a:t>Carboplatin/Pemetrexed/Pembroli</a:t>
            </a:r>
            <a:r>
              <a:rPr lang="en-US" dirty="0"/>
              <a:t>zumab x 4 cycles, followed by 6 cycles of Pemetrexed/Pembrolizumab maintenance.</a:t>
            </a:r>
          </a:p>
          <a:p>
            <a:r>
              <a:rPr lang="en-US" dirty="0"/>
              <a:t>She developed progressive bone metastases, new CNS metastasis.</a:t>
            </a:r>
          </a:p>
          <a:p>
            <a:endParaRPr lang="en-US" dirty="0"/>
          </a:p>
          <a:p>
            <a:endParaRPr lang="en-US" dirty="0"/>
          </a:p>
        </p:txBody>
      </p:sp>
      <p:sp>
        <p:nvSpPr>
          <p:cNvPr id="7" name="Rectangle 2">
            <a:extLst>
              <a:ext uri="{FF2B5EF4-FFF2-40B4-BE49-F238E27FC236}">
                <a16:creationId xmlns:a16="http://schemas.microsoft.com/office/drawing/2014/main" id="{518B8C88-1207-C9F1-F083-A59DD2F34B31}"/>
              </a:ext>
            </a:extLst>
          </p:cNvPr>
          <p:cNvSpPr>
            <a:spLocks noChangeArrowheads="1"/>
          </p:cNvSpPr>
          <p:nvPr/>
        </p:nvSpPr>
        <p:spPr bwMode="auto">
          <a:xfrm>
            <a:off x="838200" y="30908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2001267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836C-EF0C-3146-51C3-8483455B06BC}"/>
              </a:ext>
            </a:extLst>
          </p:cNvPr>
          <p:cNvSpPr>
            <a:spLocks noGrp="1"/>
          </p:cNvSpPr>
          <p:nvPr>
            <p:ph type="title"/>
          </p:nvPr>
        </p:nvSpPr>
        <p:spPr>
          <a:xfrm>
            <a:off x="838200" y="365126"/>
            <a:ext cx="11353800" cy="896516"/>
          </a:xfrm>
        </p:spPr>
        <p:txBody>
          <a:bodyPr>
            <a:normAutofit fontScale="90000"/>
          </a:bodyPr>
          <a:lstStyle/>
          <a:p>
            <a:r>
              <a:rPr lang="en-US" dirty="0"/>
              <a:t>Dr </a:t>
            </a:r>
            <a:r>
              <a:rPr lang="en-US" dirty="0" err="1"/>
              <a:t>Piotrowska</a:t>
            </a:r>
            <a:r>
              <a:rPr lang="en-US" dirty="0"/>
              <a:t>: HER2-mutated metastatic NSCLC, continued</a:t>
            </a:r>
          </a:p>
        </p:txBody>
      </p:sp>
      <p:sp>
        <p:nvSpPr>
          <p:cNvPr id="3" name="Content Placeholder 2">
            <a:extLst>
              <a:ext uri="{FF2B5EF4-FFF2-40B4-BE49-F238E27FC236}">
                <a16:creationId xmlns:a16="http://schemas.microsoft.com/office/drawing/2014/main" id="{4D4516DC-3BD6-5581-60F7-E633849804FB}"/>
              </a:ext>
            </a:extLst>
          </p:cNvPr>
          <p:cNvSpPr>
            <a:spLocks noGrp="1"/>
          </p:cNvSpPr>
          <p:nvPr>
            <p:ph idx="1"/>
          </p:nvPr>
        </p:nvSpPr>
        <p:spPr>
          <a:xfrm>
            <a:off x="838200" y="1377387"/>
            <a:ext cx="6239934" cy="4799576"/>
          </a:xfrm>
        </p:spPr>
        <p:txBody>
          <a:bodyPr>
            <a:normAutofit fontScale="92500"/>
          </a:bodyPr>
          <a:lstStyle/>
          <a:p>
            <a:r>
              <a:rPr lang="en-US" dirty="0"/>
              <a:t>She received SRS to the new CNS metastasis.</a:t>
            </a:r>
          </a:p>
          <a:p>
            <a:r>
              <a:rPr lang="en-US" dirty="0"/>
              <a:t>She started second-line </a:t>
            </a:r>
            <a:r>
              <a:rPr lang="en-US" b="1" dirty="0"/>
              <a:t>Trastuzumab </a:t>
            </a:r>
            <a:r>
              <a:rPr lang="en-US" b="1" dirty="0" err="1"/>
              <a:t>Deruxtecan</a:t>
            </a:r>
            <a:r>
              <a:rPr lang="en-US" b="1" dirty="0"/>
              <a:t>, 5.4mg/kg IV q3 weeks</a:t>
            </a:r>
            <a:r>
              <a:rPr lang="en-US" dirty="0"/>
              <a:t>.</a:t>
            </a:r>
          </a:p>
          <a:p>
            <a:r>
              <a:rPr lang="en-US" dirty="0"/>
              <a:t>Restaging scans showed decrease in LUL mass, stable osseous and CNS metastases.</a:t>
            </a:r>
          </a:p>
          <a:p>
            <a:r>
              <a:rPr lang="en-US" dirty="0"/>
              <a:t>After 6 months on Trastuzumab </a:t>
            </a:r>
            <a:r>
              <a:rPr lang="en-US" dirty="0" err="1"/>
              <a:t>Deruxtecan</a:t>
            </a:r>
            <a:r>
              <a:rPr lang="en-US" dirty="0"/>
              <a:t>, she was noted to have new </a:t>
            </a:r>
            <a:r>
              <a:rPr lang="en-US" dirty="0" err="1"/>
              <a:t>groundglass</a:t>
            </a:r>
            <a:r>
              <a:rPr lang="en-US" dirty="0"/>
              <a:t> opacities in the RLL. She had no associated shortness of breath, cough or respiratory symptoms. </a:t>
            </a:r>
          </a:p>
          <a:p>
            <a:r>
              <a:rPr lang="en-US" dirty="0"/>
              <a:t>What is the most appropriate course of action at this point?</a:t>
            </a:r>
          </a:p>
          <a:p>
            <a:endParaRPr lang="en-US" dirty="0"/>
          </a:p>
        </p:txBody>
      </p:sp>
      <p:sp>
        <p:nvSpPr>
          <p:cNvPr id="7" name="Rectangle 2">
            <a:extLst>
              <a:ext uri="{FF2B5EF4-FFF2-40B4-BE49-F238E27FC236}">
                <a16:creationId xmlns:a16="http://schemas.microsoft.com/office/drawing/2014/main" id="{518B8C88-1207-C9F1-F083-A59DD2F34B31}"/>
              </a:ext>
            </a:extLst>
          </p:cNvPr>
          <p:cNvSpPr>
            <a:spLocks noChangeArrowheads="1"/>
          </p:cNvSpPr>
          <p:nvPr/>
        </p:nvSpPr>
        <p:spPr bwMode="auto">
          <a:xfrm>
            <a:off x="838200" y="30908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mn-cs"/>
            </a:endParaRPr>
          </a:p>
        </p:txBody>
      </p:sp>
      <p:pic>
        <p:nvPicPr>
          <p:cNvPr id="5" name="Picture 4" descr="A close-up of a chest x-ray&#10;&#10;Description automatically generated">
            <a:extLst>
              <a:ext uri="{FF2B5EF4-FFF2-40B4-BE49-F238E27FC236}">
                <a16:creationId xmlns:a16="http://schemas.microsoft.com/office/drawing/2014/main" id="{81BAE3C5-4AEF-6E8C-F953-0CCB65AF0120}"/>
              </a:ext>
            </a:extLst>
          </p:cNvPr>
          <p:cNvPicPr>
            <a:picLocks noChangeAspect="1"/>
          </p:cNvPicPr>
          <p:nvPr/>
        </p:nvPicPr>
        <p:blipFill>
          <a:blip r:embed="rId2"/>
          <a:stretch>
            <a:fillRect/>
          </a:stretch>
        </p:blipFill>
        <p:spPr>
          <a:xfrm>
            <a:off x="7416800" y="2292530"/>
            <a:ext cx="4301067" cy="3001939"/>
          </a:xfrm>
          <a:prstGeom prst="rect">
            <a:avLst/>
          </a:prstGeom>
        </p:spPr>
      </p:pic>
    </p:spTree>
    <p:extLst>
      <p:ext uri="{BB962C8B-B14F-4D97-AF65-F5344CB8AC3E}">
        <p14:creationId xmlns:p14="http://schemas.microsoft.com/office/powerpoint/2010/main" val="4829762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890149" y="3789040"/>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62272"/>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55440" y="836712"/>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300"/>
              </a:spcBef>
              <a:spcAft>
                <a:spcPts val="600"/>
              </a:spcAft>
              <a:buNone/>
            </a:pPr>
            <a:r>
              <a:rPr lang="en-US" sz="1800" dirty="0">
                <a:solidFill>
                  <a:schemeClr val="tx1"/>
                </a:solidFill>
                <a:latin typeface="+mn-lt"/>
              </a:rPr>
              <a:t>	– EGFR Exon 20 Insertions</a:t>
            </a:r>
          </a:p>
          <a:p>
            <a:pPr marL="98425" indent="0">
              <a:lnSpc>
                <a:spcPct val="100000"/>
              </a:lnSpc>
              <a:spcBef>
                <a:spcPts val="300"/>
              </a:spcBef>
              <a:spcAft>
                <a:spcPts val="600"/>
              </a:spcAft>
              <a:buNone/>
            </a:pPr>
            <a:r>
              <a:rPr lang="en-US" sz="1800" dirty="0">
                <a:solidFill>
                  <a:schemeClr val="tx1"/>
                </a:solidFill>
                <a:latin typeface="+mn-lt"/>
              </a:rPr>
              <a:t>	– HER2 Mutations</a:t>
            </a:r>
          </a:p>
          <a:p>
            <a:pPr marL="98425" indent="0">
              <a:lnSpc>
                <a:spcPct val="100000"/>
              </a:lnSpc>
              <a:spcBef>
                <a:spcPts val="300"/>
              </a:spcBef>
              <a:spcAft>
                <a:spcPts val="600"/>
              </a:spcAft>
              <a:buNone/>
            </a:pPr>
            <a:r>
              <a:rPr lang="en-US" sz="1800" dirty="0">
                <a:solidFill>
                  <a:schemeClr val="bg1"/>
                </a:solidFill>
                <a:latin typeface="+mn-lt"/>
              </a:rPr>
              <a:t>	– RET Fusions</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2888118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8D41-976A-E987-10D5-F692CAD10B07}"/>
              </a:ext>
            </a:extLst>
          </p:cNvPr>
          <p:cNvSpPr>
            <a:spLocks noGrp="1"/>
          </p:cNvSpPr>
          <p:nvPr>
            <p:ph type="title"/>
          </p:nvPr>
        </p:nvSpPr>
        <p:spPr/>
        <p:txBody>
          <a:bodyPr/>
          <a:lstStyle/>
          <a:p>
            <a:r>
              <a:rPr lang="en-US" dirty="0"/>
              <a:t>LIBRETTO-431</a:t>
            </a:r>
          </a:p>
        </p:txBody>
      </p:sp>
      <p:pic>
        <p:nvPicPr>
          <p:cNvPr id="6" name="Picture 5">
            <a:extLst>
              <a:ext uri="{FF2B5EF4-FFF2-40B4-BE49-F238E27FC236}">
                <a16:creationId xmlns:a16="http://schemas.microsoft.com/office/drawing/2014/main" id="{6853364C-E985-F85E-6EDA-9D02E71BEA14}"/>
              </a:ext>
            </a:extLst>
          </p:cNvPr>
          <p:cNvPicPr>
            <a:picLocks noChangeAspect="1"/>
          </p:cNvPicPr>
          <p:nvPr/>
        </p:nvPicPr>
        <p:blipFill>
          <a:blip r:embed="rId2"/>
          <a:stretch>
            <a:fillRect/>
          </a:stretch>
        </p:blipFill>
        <p:spPr>
          <a:xfrm>
            <a:off x="266700" y="1349443"/>
            <a:ext cx="7772400" cy="1988000"/>
          </a:xfrm>
          <a:prstGeom prst="rect">
            <a:avLst/>
          </a:prstGeom>
        </p:spPr>
      </p:pic>
      <p:pic>
        <p:nvPicPr>
          <p:cNvPr id="8" name="Picture 7">
            <a:extLst>
              <a:ext uri="{FF2B5EF4-FFF2-40B4-BE49-F238E27FC236}">
                <a16:creationId xmlns:a16="http://schemas.microsoft.com/office/drawing/2014/main" id="{B27F6178-C08F-F1A9-F0BE-544A914540AE}"/>
              </a:ext>
            </a:extLst>
          </p:cNvPr>
          <p:cNvPicPr>
            <a:picLocks noChangeAspect="1"/>
          </p:cNvPicPr>
          <p:nvPr/>
        </p:nvPicPr>
        <p:blipFill>
          <a:blip r:embed="rId3"/>
          <a:stretch>
            <a:fillRect/>
          </a:stretch>
        </p:blipFill>
        <p:spPr>
          <a:xfrm>
            <a:off x="77488" y="3464342"/>
            <a:ext cx="4075412" cy="2967008"/>
          </a:xfrm>
          <a:prstGeom prst="rect">
            <a:avLst/>
          </a:prstGeom>
        </p:spPr>
      </p:pic>
      <p:pic>
        <p:nvPicPr>
          <p:cNvPr id="10" name="Picture 9">
            <a:extLst>
              <a:ext uri="{FF2B5EF4-FFF2-40B4-BE49-F238E27FC236}">
                <a16:creationId xmlns:a16="http://schemas.microsoft.com/office/drawing/2014/main" id="{EBC96219-C83D-EB16-F58D-DF30291FC395}"/>
              </a:ext>
            </a:extLst>
          </p:cNvPr>
          <p:cNvPicPr>
            <a:picLocks noChangeAspect="1"/>
          </p:cNvPicPr>
          <p:nvPr/>
        </p:nvPicPr>
        <p:blipFill>
          <a:blip r:embed="rId4"/>
          <a:stretch>
            <a:fillRect/>
          </a:stretch>
        </p:blipFill>
        <p:spPr>
          <a:xfrm>
            <a:off x="4419600" y="3647458"/>
            <a:ext cx="3909929" cy="2600775"/>
          </a:xfrm>
          <a:prstGeom prst="rect">
            <a:avLst/>
          </a:prstGeom>
        </p:spPr>
      </p:pic>
      <p:pic>
        <p:nvPicPr>
          <p:cNvPr id="12" name="Picture 11">
            <a:extLst>
              <a:ext uri="{FF2B5EF4-FFF2-40B4-BE49-F238E27FC236}">
                <a16:creationId xmlns:a16="http://schemas.microsoft.com/office/drawing/2014/main" id="{D51A2AB5-0102-D101-7829-FD3F2C4DBACA}"/>
              </a:ext>
            </a:extLst>
          </p:cNvPr>
          <p:cNvPicPr>
            <a:picLocks noChangeAspect="1"/>
          </p:cNvPicPr>
          <p:nvPr/>
        </p:nvPicPr>
        <p:blipFill>
          <a:blip r:embed="rId5"/>
          <a:stretch>
            <a:fillRect/>
          </a:stretch>
        </p:blipFill>
        <p:spPr>
          <a:xfrm>
            <a:off x="8418173" y="3284984"/>
            <a:ext cx="3523456" cy="3063874"/>
          </a:xfrm>
          <a:prstGeom prst="rect">
            <a:avLst/>
          </a:prstGeom>
        </p:spPr>
      </p:pic>
      <p:sp>
        <p:nvSpPr>
          <p:cNvPr id="3" name="Rectangle 2">
            <a:extLst>
              <a:ext uri="{FF2B5EF4-FFF2-40B4-BE49-F238E27FC236}">
                <a16:creationId xmlns:a16="http://schemas.microsoft.com/office/drawing/2014/main" id="{3CE8E304-FA7B-F4D9-394B-CE2572BE56C4}"/>
              </a:ext>
            </a:extLst>
          </p:cNvPr>
          <p:cNvSpPr/>
          <p:nvPr/>
        </p:nvSpPr>
        <p:spPr>
          <a:xfrm>
            <a:off x="10455083" y="6575367"/>
            <a:ext cx="162576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L</a:t>
            </a:r>
            <a:r>
              <a:rPr kumimoji="0" lang="en-US" sz="1400" b="0" i="0" u="none" strike="noStrike" kern="1200" cap="none" spc="0" normalizeH="0" baseline="0" noProof="0" dirty="0" err="1">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oong</a:t>
            </a:r>
            <a:r>
              <a:rPr kumimoji="0" lang="en-US" sz="1400" b="0" i="0" u="none" strike="noStrike" kern="120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Century Gothic"/>
              </a:rPr>
              <a:t> H, ESMO 2023</a:t>
            </a:r>
          </a:p>
        </p:txBody>
      </p:sp>
      <p:sp>
        <p:nvSpPr>
          <p:cNvPr id="4" name="TextBox 3">
            <a:extLst>
              <a:ext uri="{FF2B5EF4-FFF2-40B4-BE49-F238E27FC236}">
                <a16:creationId xmlns:a16="http://schemas.microsoft.com/office/drawing/2014/main" id="{52BA40CE-18A6-C294-DA92-FDF62A2727A4}"/>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6752157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1CB2-1DB6-1DCE-2988-F8B2B9DAA05B}"/>
              </a:ext>
            </a:extLst>
          </p:cNvPr>
          <p:cNvSpPr>
            <a:spLocks noGrp="1"/>
          </p:cNvSpPr>
          <p:nvPr>
            <p:ph type="title"/>
          </p:nvPr>
        </p:nvSpPr>
        <p:spPr/>
        <p:txBody>
          <a:bodyPr/>
          <a:lstStyle/>
          <a:p>
            <a:r>
              <a:rPr lang="en-US" dirty="0"/>
              <a:t>LIBRETTO-431 Summary</a:t>
            </a:r>
          </a:p>
        </p:txBody>
      </p:sp>
      <p:sp>
        <p:nvSpPr>
          <p:cNvPr id="4" name="Content Placeholder 2">
            <a:extLst>
              <a:ext uri="{FF2B5EF4-FFF2-40B4-BE49-F238E27FC236}">
                <a16:creationId xmlns:a16="http://schemas.microsoft.com/office/drawing/2014/main" id="{134A8C28-B80C-BD84-60CA-FD908806884D}"/>
              </a:ext>
            </a:extLst>
          </p:cNvPr>
          <p:cNvSpPr>
            <a:spLocks noGrp="1"/>
          </p:cNvSpPr>
          <p:nvPr>
            <p:ph idx="1"/>
          </p:nvPr>
        </p:nvSpPr>
        <p:spPr>
          <a:xfrm>
            <a:off x="838200" y="1377386"/>
            <a:ext cx="10515600" cy="5115487"/>
          </a:xfrm>
        </p:spPr>
        <p:txBody>
          <a:bodyPr>
            <a:normAutofit/>
          </a:bodyPr>
          <a:lstStyle/>
          <a:p>
            <a:pPr marL="0" indent="0">
              <a:buNone/>
            </a:pPr>
            <a:r>
              <a:rPr lang="en-US" b="1" dirty="0"/>
              <a:t>Clinical Implications:</a:t>
            </a:r>
          </a:p>
          <a:p>
            <a:r>
              <a:rPr lang="en-US" sz="2400" dirty="0"/>
              <a:t>LIBRETTO-431 confirms our practice of using selective RET inhibitors as first-line therapy for patients with RET+ NSCLC.</a:t>
            </a:r>
          </a:p>
          <a:p>
            <a:r>
              <a:rPr lang="en-US" sz="2400" dirty="0"/>
              <a:t>Similar outcomes were observed in the control arm, regardless of whether </a:t>
            </a:r>
            <a:r>
              <a:rPr lang="en-US" sz="2400" dirty="0" err="1"/>
              <a:t>pembro</a:t>
            </a:r>
            <a:r>
              <a:rPr lang="en-US" sz="2400" dirty="0"/>
              <a:t> was given, highlighting the limited role of immunotherapy in RET+ patients.</a:t>
            </a:r>
          </a:p>
          <a:p>
            <a:pPr marL="0" indent="0">
              <a:buNone/>
            </a:pPr>
            <a:endParaRPr lang="en-US" b="1" dirty="0"/>
          </a:p>
          <a:p>
            <a:pPr marL="0" indent="0">
              <a:buNone/>
            </a:pPr>
            <a:r>
              <a:rPr lang="en-US" b="1" dirty="0"/>
              <a:t>Future Directions:</a:t>
            </a:r>
          </a:p>
          <a:p>
            <a:r>
              <a:rPr lang="en-US" sz="2400" dirty="0"/>
              <a:t>Unclear if confirmatory, randomized studies are needed for rare patient subgroups with highly-active TKIs.</a:t>
            </a:r>
          </a:p>
        </p:txBody>
      </p:sp>
      <p:sp>
        <p:nvSpPr>
          <p:cNvPr id="3" name="TextBox 2">
            <a:extLst>
              <a:ext uri="{FF2B5EF4-FFF2-40B4-BE49-F238E27FC236}">
                <a16:creationId xmlns:a16="http://schemas.microsoft.com/office/drawing/2014/main" id="{D5CE7DC4-2C3A-D6BA-42B3-FA97EE95A8C2}"/>
              </a:ext>
            </a:extLst>
          </p:cNvPr>
          <p:cNvSpPr txBox="1"/>
          <p:nvPr/>
        </p:nvSpPr>
        <p:spPr>
          <a:xfrm>
            <a:off x="0" y="6453336"/>
            <a:ext cx="3359695" cy="323165"/>
          </a:xfrm>
          <a:prstGeom prst="rect">
            <a:avLst/>
          </a:prstGeom>
          <a:noFill/>
        </p:spPr>
        <p:txBody>
          <a:bodyPr wrap="square">
            <a:spAutoFit/>
          </a:bodyPr>
          <a:lstStyle/>
          <a:p>
            <a:pPr algn="r" defTabSz="914400" fontAlgn="auto">
              <a:spcBef>
                <a:spcPts val="600"/>
              </a:spcBef>
              <a:spcAft>
                <a:spcPts val="0"/>
              </a:spcAf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Courtesy of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Zofia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Piotrowska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MD, MHS</a:t>
            </a:r>
          </a:p>
        </p:txBody>
      </p:sp>
    </p:spTree>
    <p:extLst>
      <p:ext uri="{BB962C8B-B14F-4D97-AF65-F5344CB8AC3E}">
        <p14:creationId xmlns:p14="http://schemas.microsoft.com/office/powerpoint/2010/main" val="3489047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A6515-16C8-7E26-F91C-839041DB89BA}"/>
              </a:ext>
            </a:extLst>
          </p:cNvPr>
          <p:cNvSpPr>
            <a:spLocks noGrp="1"/>
          </p:cNvSpPr>
          <p:nvPr>
            <p:ph type="title"/>
          </p:nvPr>
        </p:nvSpPr>
        <p:spPr>
          <a:xfrm>
            <a:off x="758158" y="478971"/>
            <a:ext cx="8146153" cy="693289"/>
          </a:xfrm>
        </p:spPr>
        <p:txBody>
          <a:bodyPr anchor="b">
            <a:normAutofit/>
          </a:bodyPr>
          <a:lstStyle/>
          <a:p>
            <a:r>
              <a:rPr lang="en-US" sz="3200" dirty="0"/>
              <a:t>Dr </a:t>
            </a:r>
            <a:r>
              <a:rPr lang="en-US" sz="3200" dirty="0" err="1"/>
              <a:t>Piotrowska</a:t>
            </a:r>
            <a:r>
              <a:rPr lang="en-US" sz="3200" dirty="0"/>
              <a:t>: Metastatic NSCLC with a RET Fusion</a:t>
            </a:r>
          </a:p>
        </p:txBody>
      </p:sp>
      <p:pic>
        <p:nvPicPr>
          <p:cNvPr id="9" name="Picture 8" descr="A close-up of an x-ray of a person's chest&#10;&#10;Description automatically generated">
            <a:extLst>
              <a:ext uri="{FF2B5EF4-FFF2-40B4-BE49-F238E27FC236}">
                <a16:creationId xmlns:a16="http://schemas.microsoft.com/office/drawing/2014/main" id="{422FA798-6D3C-0F53-F259-4FB01AD7268F}"/>
              </a:ext>
            </a:extLst>
          </p:cNvPr>
          <p:cNvPicPr>
            <a:picLocks noChangeAspect="1"/>
          </p:cNvPicPr>
          <p:nvPr/>
        </p:nvPicPr>
        <p:blipFill rotWithShape="1">
          <a:blip r:embed="rId2"/>
          <a:srcRect t="7922" r="3" b="24199"/>
          <a:stretch/>
        </p:blipFill>
        <p:spPr>
          <a:xfrm>
            <a:off x="7955501" y="1531700"/>
            <a:ext cx="2967508" cy="1651788"/>
          </a:xfrm>
          <a:prstGeom prst="rect">
            <a:avLst/>
          </a:prstGeom>
        </p:spPr>
      </p:pic>
      <p:sp>
        <p:nvSpPr>
          <p:cNvPr id="3" name="Content Placeholder 2">
            <a:extLst>
              <a:ext uri="{FF2B5EF4-FFF2-40B4-BE49-F238E27FC236}">
                <a16:creationId xmlns:a16="http://schemas.microsoft.com/office/drawing/2014/main" id="{452C7830-8D5F-0601-68FB-3BA6A1C7CCF2}"/>
              </a:ext>
            </a:extLst>
          </p:cNvPr>
          <p:cNvSpPr>
            <a:spLocks noGrp="1"/>
          </p:cNvSpPr>
          <p:nvPr>
            <p:ph idx="1"/>
          </p:nvPr>
        </p:nvSpPr>
        <p:spPr>
          <a:xfrm>
            <a:off x="876690" y="1539055"/>
            <a:ext cx="5933182" cy="4839974"/>
          </a:xfrm>
        </p:spPr>
        <p:txBody>
          <a:bodyPr anchor="t">
            <a:normAutofit/>
          </a:bodyPr>
          <a:lstStyle/>
          <a:p>
            <a:r>
              <a:rPr lang="en-US" sz="2000" dirty="0"/>
              <a:t>58yo M with 10 </a:t>
            </a:r>
            <a:r>
              <a:rPr lang="en-US" sz="2000" dirty="0" err="1"/>
              <a:t>py</a:t>
            </a:r>
            <a:r>
              <a:rPr lang="en-US" sz="2000" dirty="0"/>
              <a:t> history of tobacco use, HTN, s/p gastric bypass presented with neck discomfort.</a:t>
            </a:r>
          </a:p>
          <a:p>
            <a:r>
              <a:rPr lang="en-US" sz="2000" dirty="0"/>
              <a:t>CT neck/chest/</a:t>
            </a:r>
            <a:r>
              <a:rPr lang="en-US" sz="2000" dirty="0" err="1"/>
              <a:t>abd</a:t>
            </a:r>
            <a:r>
              <a:rPr lang="en-US" sz="2000" dirty="0"/>
              <a:t>/pelvis showed a 2.4cm LLL lung mass, extensive L hilar, mediastinal, supraclavicular, cervical lymphadenopathy and multiple hepatic metastases.</a:t>
            </a:r>
          </a:p>
          <a:p>
            <a:r>
              <a:rPr lang="en-US" sz="2000" dirty="0"/>
              <a:t>Brain MRI showed a 1cm temporal lobe metastasis.</a:t>
            </a:r>
          </a:p>
          <a:p>
            <a:r>
              <a:rPr lang="en-US" sz="2000" dirty="0"/>
              <a:t>Liver biopsy demonstrated adenocarcinoma.</a:t>
            </a:r>
          </a:p>
          <a:p>
            <a:r>
              <a:rPr lang="en-US" sz="2000" dirty="0"/>
              <a:t>DNA NGS was negative; RNA NGS showed a </a:t>
            </a:r>
            <a:r>
              <a:rPr lang="en-US" sz="2000" b="1" dirty="0"/>
              <a:t>KIF5B-RET fusion.</a:t>
            </a:r>
          </a:p>
          <a:p>
            <a:r>
              <a:rPr lang="en-US" sz="2000" dirty="0"/>
              <a:t>He was started on first-line </a:t>
            </a:r>
            <a:r>
              <a:rPr lang="en-US" sz="2000" dirty="0" err="1"/>
              <a:t>selpercatinib</a:t>
            </a:r>
            <a:r>
              <a:rPr lang="en-US" sz="2000" dirty="0"/>
              <a:t> 160mg BID. </a:t>
            </a:r>
          </a:p>
        </p:txBody>
      </p:sp>
      <p:pic>
        <p:nvPicPr>
          <p:cNvPr id="7" name="Picture 6" descr="A close-up of a radiograph&#10;&#10;Description automatically generated">
            <a:extLst>
              <a:ext uri="{FF2B5EF4-FFF2-40B4-BE49-F238E27FC236}">
                <a16:creationId xmlns:a16="http://schemas.microsoft.com/office/drawing/2014/main" id="{BFC6DF27-435A-9D12-8B8F-45F70226E17E}"/>
              </a:ext>
            </a:extLst>
          </p:cNvPr>
          <p:cNvPicPr>
            <a:picLocks noChangeAspect="1"/>
          </p:cNvPicPr>
          <p:nvPr/>
        </p:nvPicPr>
        <p:blipFill rotWithShape="1">
          <a:blip r:embed="rId3"/>
          <a:srcRect t="603" r="3" b="3"/>
          <a:stretch/>
        </p:blipFill>
        <p:spPr>
          <a:xfrm>
            <a:off x="7955502" y="3254843"/>
            <a:ext cx="2967508" cy="1651788"/>
          </a:xfrm>
          <a:prstGeom prst="rect">
            <a:avLst/>
          </a:prstGeom>
        </p:spPr>
      </p:pic>
      <p:pic>
        <p:nvPicPr>
          <p:cNvPr id="5" name="Picture 4" descr="A close-up of a brain scan&#10;&#10;Description automatically generated">
            <a:extLst>
              <a:ext uri="{FF2B5EF4-FFF2-40B4-BE49-F238E27FC236}">
                <a16:creationId xmlns:a16="http://schemas.microsoft.com/office/drawing/2014/main" id="{10B4B5AA-92B6-F180-7619-4FC1C5DBCED3}"/>
              </a:ext>
            </a:extLst>
          </p:cNvPr>
          <p:cNvPicPr>
            <a:picLocks noChangeAspect="1"/>
          </p:cNvPicPr>
          <p:nvPr/>
        </p:nvPicPr>
        <p:blipFill rotWithShape="1">
          <a:blip r:embed="rId4"/>
          <a:srcRect t="33647" r="-3" b="26426"/>
          <a:stretch/>
        </p:blipFill>
        <p:spPr>
          <a:xfrm>
            <a:off x="7955501" y="4986887"/>
            <a:ext cx="2967508" cy="1662885"/>
          </a:xfrm>
          <a:prstGeom prst="rect">
            <a:avLst/>
          </a:prstGeom>
        </p:spPr>
      </p:pic>
      <p:grpSp>
        <p:nvGrpSpPr>
          <p:cNvPr id="18" name="Group 17">
            <a:extLst>
              <a:ext uri="{FF2B5EF4-FFF2-40B4-BE49-F238E27FC236}">
                <a16:creationId xmlns:a16="http://schemas.microsoft.com/office/drawing/2014/main" id="{6C4ABD91-2B27-6EF9-5A1F-C9800B3EE4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9" name="Rectangle 18">
              <a:extLst>
                <a:ext uri="{FF2B5EF4-FFF2-40B4-BE49-F238E27FC236}">
                  <a16:creationId xmlns:a16="http://schemas.microsoft.com/office/drawing/2014/main" id="{7BD637B3-914A-B95B-7CFB-AF529DA58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140A5C0-D7D5-C90D-D306-838CA9A745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Oval 9">
            <a:extLst>
              <a:ext uri="{FF2B5EF4-FFF2-40B4-BE49-F238E27FC236}">
                <a16:creationId xmlns:a16="http://schemas.microsoft.com/office/drawing/2014/main" id="{EE26BA7F-5B76-6CBF-7696-B2C685400131}"/>
              </a:ext>
            </a:extLst>
          </p:cNvPr>
          <p:cNvSpPr/>
          <p:nvPr/>
        </p:nvSpPr>
        <p:spPr>
          <a:xfrm>
            <a:off x="9770534" y="5096934"/>
            <a:ext cx="491067" cy="42333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1382EA63-5BC7-FAA9-CB2E-6A819B2CFE7B}"/>
              </a:ext>
            </a:extLst>
          </p:cNvPr>
          <p:cNvSpPr/>
          <p:nvPr/>
        </p:nvSpPr>
        <p:spPr>
          <a:xfrm>
            <a:off x="10278537" y="2760137"/>
            <a:ext cx="491067" cy="42333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5960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E6AB-F671-05AF-9AB3-E160412DF548}"/>
              </a:ext>
            </a:extLst>
          </p:cNvPr>
          <p:cNvSpPr>
            <a:spLocks noGrp="1"/>
          </p:cNvSpPr>
          <p:nvPr>
            <p:ph type="title"/>
          </p:nvPr>
        </p:nvSpPr>
        <p:spPr>
          <a:xfrm>
            <a:off x="838200" y="252522"/>
            <a:ext cx="10515600" cy="896516"/>
          </a:xfrm>
        </p:spPr>
        <p:txBody>
          <a:bodyPr>
            <a:normAutofit fontScale="90000"/>
          </a:bodyPr>
          <a:lstStyle/>
          <a:p>
            <a:r>
              <a:rPr lang="en-US" dirty="0"/>
              <a:t>Dr </a:t>
            </a:r>
            <a:r>
              <a:rPr lang="en-US" dirty="0" err="1"/>
              <a:t>Piotrowska</a:t>
            </a:r>
            <a:r>
              <a:rPr lang="en-US" dirty="0"/>
              <a:t>: Metastatic NSCLC with a RET Fusion, continued</a:t>
            </a:r>
          </a:p>
        </p:txBody>
      </p:sp>
      <p:sp>
        <p:nvSpPr>
          <p:cNvPr id="3" name="Content Placeholder 2">
            <a:extLst>
              <a:ext uri="{FF2B5EF4-FFF2-40B4-BE49-F238E27FC236}">
                <a16:creationId xmlns:a16="http://schemas.microsoft.com/office/drawing/2014/main" id="{220678D1-ADE1-DB33-C44B-378F2C9ED17E}"/>
              </a:ext>
            </a:extLst>
          </p:cNvPr>
          <p:cNvSpPr>
            <a:spLocks noGrp="1"/>
          </p:cNvSpPr>
          <p:nvPr>
            <p:ph idx="1"/>
          </p:nvPr>
        </p:nvSpPr>
        <p:spPr>
          <a:xfrm>
            <a:off x="615950" y="1445119"/>
            <a:ext cx="5748867" cy="5162509"/>
          </a:xfrm>
        </p:spPr>
        <p:txBody>
          <a:bodyPr>
            <a:normAutofit/>
          </a:bodyPr>
          <a:lstStyle/>
          <a:p>
            <a:r>
              <a:rPr lang="en-US" dirty="0"/>
              <a:t>Best response to </a:t>
            </a:r>
            <a:r>
              <a:rPr lang="en-US" dirty="0" err="1"/>
              <a:t>selpercatinib</a:t>
            </a:r>
            <a:r>
              <a:rPr lang="en-US" dirty="0"/>
              <a:t> was stable disease, lasting 9 months. </a:t>
            </a:r>
          </a:p>
          <a:p>
            <a:r>
              <a:rPr lang="en-US" dirty="0"/>
              <a:t>He received SRS to the L temporal lesion.</a:t>
            </a:r>
          </a:p>
          <a:p>
            <a:r>
              <a:rPr lang="en-US" dirty="0"/>
              <a:t>After about 9 months on </a:t>
            </a:r>
            <a:r>
              <a:rPr lang="en-US" dirty="0" err="1"/>
              <a:t>selpercatinib</a:t>
            </a:r>
            <a:r>
              <a:rPr lang="en-US" dirty="0"/>
              <a:t>, he developed progressive low back pain.</a:t>
            </a:r>
          </a:p>
          <a:p>
            <a:r>
              <a:rPr lang="en-US" dirty="0"/>
              <a:t>Restaging CT scans showed progressive hepatic and LN metastases, new L5 metastasis. Brain MRI remained stable.</a:t>
            </a:r>
          </a:p>
          <a:p>
            <a:r>
              <a:rPr lang="en-US" dirty="0"/>
              <a:t>What treatment options should be considered now?</a:t>
            </a:r>
          </a:p>
          <a:p>
            <a:endParaRPr lang="en-US" dirty="0"/>
          </a:p>
        </p:txBody>
      </p:sp>
      <p:pic>
        <p:nvPicPr>
          <p:cNvPr id="5" name="Picture 4">
            <a:extLst>
              <a:ext uri="{FF2B5EF4-FFF2-40B4-BE49-F238E27FC236}">
                <a16:creationId xmlns:a16="http://schemas.microsoft.com/office/drawing/2014/main" id="{C31209BC-AD8D-383B-9642-F17154FB85B1}"/>
              </a:ext>
            </a:extLst>
          </p:cNvPr>
          <p:cNvPicPr>
            <a:picLocks noChangeAspect="1"/>
          </p:cNvPicPr>
          <p:nvPr/>
        </p:nvPicPr>
        <p:blipFill rotWithShape="1">
          <a:blip r:embed="rId2"/>
          <a:srcRect l="68627"/>
          <a:stretch/>
        </p:blipFill>
        <p:spPr>
          <a:xfrm>
            <a:off x="9753600" y="2161910"/>
            <a:ext cx="2438400" cy="3361037"/>
          </a:xfrm>
          <a:prstGeom prst="rect">
            <a:avLst/>
          </a:prstGeom>
        </p:spPr>
      </p:pic>
      <p:pic>
        <p:nvPicPr>
          <p:cNvPr id="6" name="Picture 5">
            <a:extLst>
              <a:ext uri="{FF2B5EF4-FFF2-40B4-BE49-F238E27FC236}">
                <a16:creationId xmlns:a16="http://schemas.microsoft.com/office/drawing/2014/main" id="{CED9231E-6D37-C1BA-9C0C-9EA200C23858}"/>
              </a:ext>
            </a:extLst>
          </p:cNvPr>
          <p:cNvPicPr>
            <a:picLocks noChangeAspect="1"/>
          </p:cNvPicPr>
          <p:nvPr/>
        </p:nvPicPr>
        <p:blipFill rotWithShape="1">
          <a:blip r:embed="rId2"/>
          <a:srcRect r="54439"/>
          <a:stretch/>
        </p:blipFill>
        <p:spPr>
          <a:xfrm>
            <a:off x="6364817" y="1988457"/>
            <a:ext cx="3541183" cy="3361037"/>
          </a:xfrm>
          <a:prstGeom prst="rect">
            <a:avLst/>
          </a:prstGeom>
        </p:spPr>
      </p:pic>
      <p:sp>
        <p:nvSpPr>
          <p:cNvPr id="7" name="Rectangle 6">
            <a:extLst>
              <a:ext uri="{FF2B5EF4-FFF2-40B4-BE49-F238E27FC236}">
                <a16:creationId xmlns:a16="http://schemas.microsoft.com/office/drawing/2014/main" id="{87E142BF-9C1C-E3A9-04AB-EED3E2668F08}"/>
              </a:ext>
            </a:extLst>
          </p:cNvPr>
          <p:cNvSpPr/>
          <p:nvPr/>
        </p:nvSpPr>
        <p:spPr>
          <a:xfrm>
            <a:off x="6790267" y="2167467"/>
            <a:ext cx="2997200" cy="8974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91EF7AA-0EF0-FDEF-24B2-BA681D7EDDFD}"/>
              </a:ext>
            </a:extLst>
          </p:cNvPr>
          <p:cNvSpPr/>
          <p:nvPr/>
        </p:nvSpPr>
        <p:spPr>
          <a:xfrm>
            <a:off x="6974417" y="2415910"/>
            <a:ext cx="1160991" cy="64902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Pre-</a:t>
            </a:r>
            <a:r>
              <a:rPr kumimoji="0" lang="en-US" sz="1600" b="0" i="0" u="none" strike="noStrike" kern="1200" cap="none" spc="0" normalizeH="0" baseline="0" noProof="0" dirty="0" err="1">
                <a:ln>
                  <a:noFill/>
                </a:ln>
                <a:solidFill>
                  <a:prstClr val="white"/>
                </a:solidFill>
                <a:effectLst/>
                <a:uLnTx/>
                <a:uFillTx/>
                <a:latin typeface="Arial Narrow" panose="020B0604020202020204" pitchFamily="34" charset="0"/>
                <a:ea typeface="+mn-ea"/>
                <a:cs typeface="Arial Narrow" panose="020B0604020202020204" pitchFamily="34" charset="0"/>
              </a:rPr>
              <a:t>Selpercatinib</a:t>
            </a:r>
            <a:endParaRPr kumimoji="0" lang="en-US" sz="16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
        <p:nvSpPr>
          <p:cNvPr id="9" name="Rectangle 8">
            <a:extLst>
              <a:ext uri="{FF2B5EF4-FFF2-40B4-BE49-F238E27FC236}">
                <a16:creationId xmlns:a16="http://schemas.microsoft.com/office/drawing/2014/main" id="{914B676C-099A-2625-D076-DD8C00B937DF}"/>
              </a:ext>
            </a:extLst>
          </p:cNvPr>
          <p:cNvSpPr/>
          <p:nvPr/>
        </p:nvSpPr>
        <p:spPr>
          <a:xfrm>
            <a:off x="8737600" y="2542909"/>
            <a:ext cx="897467" cy="39502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Post-PD</a:t>
            </a:r>
          </a:p>
        </p:txBody>
      </p:sp>
    </p:spTree>
    <p:extLst>
      <p:ext uri="{BB962C8B-B14F-4D97-AF65-F5344CB8AC3E}">
        <p14:creationId xmlns:p14="http://schemas.microsoft.com/office/powerpoint/2010/main" val="24393671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820687" y="3681028"/>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4583"/>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1340768"/>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bg1"/>
                </a:solidFill>
                <a:latin typeface="+mn-lt"/>
              </a:rPr>
              <a:t>MODULE 4: Updates on Immunotherapy in Metastatic NSCLC</a:t>
            </a:r>
          </a:p>
          <a:p>
            <a:pPr marL="98425" indent="0">
              <a:lnSpc>
                <a:spcPct val="100000"/>
              </a:lnSpc>
              <a:spcBef>
                <a:spcPts val="300"/>
              </a:spcBef>
              <a:spcAft>
                <a:spcPts val="600"/>
              </a:spcAft>
              <a:buNone/>
            </a:pPr>
            <a:r>
              <a:rPr lang="en-US" sz="2000" dirty="0">
                <a:solidFill>
                  <a:schemeClr val="tx1"/>
                </a:solidFill>
                <a:latin typeface="+mn-lt"/>
              </a:rPr>
              <a:t>	– EMPOWER-Lung 1 and 3</a:t>
            </a:r>
          </a:p>
          <a:p>
            <a:pPr marL="98425" indent="0">
              <a:lnSpc>
                <a:spcPct val="100000"/>
              </a:lnSpc>
              <a:spcBef>
                <a:spcPts val="300"/>
              </a:spcBef>
              <a:spcAft>
                <a:spcPts val="600"/>
              </a:spcAft>
              <a:buNone/>
            </a:pPr>
            <a:r>
              <a:rPr lang="en-US" sz="2000" dirty="0">
                <a:solidFill>
                  <a:schemeClr val="tx1"/>
                </a:solidFill>
                <a:latin typeface="+mn-lt"/>
              </a:rPr>
              <a:t>	– POSEIDON</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56932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767408" y="1029494"/>
            <a:ext cx="10657184" cy="4799013"/>
          </a:xfrm>
        </p:spPr>
        <p:txBody>
          <a:bodyPr anchor="ctr"/>
          <a:lstStyle/>
          <a:p>
            <a:pPr marL="98425" indent="0">
              <a:lnSpc>
                <a:spcPct val="100000"/>
              </a:lnSpc>
              <a:buNone/>
            </a:pPr>
            <a:r>
              <a:rPr lang="en-US" sz="2400" dirty="0"/>
              <a:t>This educational activity contains discussion of published and/or investigational uses of agents that are not indicated by the Food and Drug Administration. Research To Practice does not recommend the use of any agent outside of the labeled indications. Please refer to the official prescribing information for each product for discussion of approved indications, contraindications and warnings. The opinions expressed are those of the presenters and are not to be construed </a:t>
            </a:r>
            <a:br>
              <a:rPr lang="en-US" sz="2400" dirty="0"/>
            </a:br>
            <a:r>
              <a:rPr lang="en-US" sz="2400" dirty="0"/>
              <a:t>as those of the publisher or grantors.</a:t>
            </a:r>
            <a:endParaRPr lang="en-US" sz="2400" b="0" dirty="0"/>
          </a:p>
        </p:txBody>
      </p:sp>
    </p:spTree>
    <p:extLst>
      <p:ext uri="{BB962C8B-B14F-4D97-AF65-F5344CB8AC3E}">
        <p14:creationId xmlns:p14="http://schemas.microsoft.com/office/powerpoint/2010/main" val="891302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892294" y="4149080"/>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4583"/>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1340768"/>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300"/>
              </a:spcBef>
              <a:spcAft>
                <a:spcPts val="600"/>
              </a:spcAft>
              <a:buNone/>
            </a:pPr>
            <a:r>
              <a:rPr lang="en-US" sz="2000" dirty="0">
                <a:solidFill>
                  <a:schemeClr val="tx1"/>
                </a:solidFill>
                <a:latin typeface="+mn-lt"/>
              </a:rPr>
              <a:t>	</a:t>
            </a:r>
            <a:r>
              <a:rPr lang="en-US" sz="2000" dirty="0">
                <a:solidFill>
                  <a:schemeClr val="bg1"/>
                </a:solidFill>
                <a:latin typeface="+mn-lt"/>
              </a:rPr>
              <a:t>– EMPOWER-Lung 1 and 3</a:t>
            </a:r>
          </a:p>
          <a:p>
            <a:pPr marL="98425" indent="0">
              <a:lnSpc>
                <a:spcPct val="100000"/>
              </a:lnSpc>
              <a:spcBef>
                <a:spcPts val="300"/>
              </a:spcBef>
              <a:spcAft>
                <a:spcPts val="600"/>
              </a:spcAft>
              <a:buNone/>
            </a:pPr>
            <a:r>
              <a:rPr lang="en-US" sz="2000" dirty="0">
                <a:solidFill>
                  <a:schemeClr val="tx1"/>
                </a:solidFill>
                <a:latin typeface="+mn-lt"/>
              </a:rPr>
              <a:t>	– POSEIDON</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2339595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C77F5-67BB-F5E2-11D1-36C6032D1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517" y="520632"/>
            <a:ext cx="10358967" cy="5816736"/>
          </a:xfrm>
          <a:prstGeom prst="rect">
            <a:avLst/>
          </a:prstGeom>
        </p:spPr>
      </p:pic>
    </p:spTree>
    <p:extLst>
      <p:ext uri="{BB962C8B-B14F-4D97-AF65-F5344CB8AC3E}">
        <p14:creationId xmlns:p14="http://schemas.microsoft.com/office/powerpoint/2010/main" val="2945157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640F8-4027-47AF-9CB8-BD3D5FC011F7}"/>
              </a:ext>
            </a:extLst>
          </p:cNvPr>
          <p:cNvSpPr>
            <a:spLocks noGrp="1"/>
          </p:cNvSpPr>
          <p:nvPr>
            <p:ph type="title"/>
          </p:nvPr>
        </p:nvSpPr>
        <p:spPr>
          <a:xfrm>
            <a:off x="912286" y="227013"/>
            <a:ext cx="10368290" cy="1143000"/>
          </a:xfrm>
        </p:spPr>
        <p:txBody>
          <a:bodyPr/>
          <a:lstStyle/>
          <a:p>
            <a:pPr algn="l"/>
            <a:r>
              <a:rPr lang="en-US" dirty="0"/>
              <a:t>Predictive Utility of PROs for Survival in the EMPOWER-Lung 1 and 3 Trials: Overall Survival (OS) by Physical Function at Baseline</a:t>
            </a:r>
          </a:p>
        </p:txBody>
      </p:sp>
      <p:pic>
        <p:nvPicPr>
          <p:cNvPr id="4" name="Picture 3" descr="A graph of a number of months&#10;&#10;Description automatically generated">
            <a:extLst>
              <a:ext uri="{FF2B5EF4-FFF2-40B4-BE49-F238E27FC236}">
                <a16:creationId xmlns:a16="http://schemas.microsoft.com/office/drawing/2014/main" id="{D9B1510E-6E8A-B0FF-EA68-6B0CA7A857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34694" y="1700808"/>
            <a:ext cx="11522611" cy="3742500"/>
          </a:xfrm>
          <a:prstGeom prst="rect">
            <a:avLst/>
          </a:prstGeom>
        </p:spPr>
      </p:pic>
      <p:sp>
        <p:nvSpPr>
          <p:cNvPr id="5" name="Rectangle 4">
            <a:extLst>
              <a:ext uri="{FF2B5EF4-FFF2-40B4-BE49-F238E27FC236}">
                <a16:creationId xmlns:a16="http://schemas.microsoft.com/office/drawing/2014/main" id="{3A9AF71C-3EC0-A35F-2489-197905DBA5DA}"/>
              </a:ext>
            </a:extLst>
          </p:cNvPr>
          <p:cNvSpPr/>
          <p:nvPr/>
        </p:nvSpPr>
        <p:spPr bwMode="auto">
          <a:xfrm>
            <a:off x="334693" y="5301208"/>
            <a:ext cx="792088" cy="1421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TextBox 5">
            <a:extLst>
              <a:ext uri="{FF2B5EF4-FFF2-40B4-BE49-F238E27FC236}">
                <a16:creationId xmlns:a16="http://schemas.microsoft.com/office/drawing/2014/main" id="{877E11B3-7136-4369-9888-37227706C767}"/>
              </a:ext>
            </a:extLst>
          </p:cNvPr>
          <p:cNvSpPr txBox="1"/>
          <p:nvPr/>
        </p:nvSpPr>
        <p:spPr>
          <a:xfrm>
            <a:off x="0" y="6550223"/>
            <a:ext cx="446449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Gandara D et al. WCLC 2023;Abstract MA05.11.</a:t>
            </a:r>
          </a:p>
        </p:txBody>
      </p:sp>
      <p:sp>
        <p:nvSpPr>
          <p:cNvPr id="3" name="TextBox 2">
            <a:extLst>
              <a:ext uri="{FF2B5EF4-FFF2-40B4-BE49-F238E27FC236}">
                <a16:creationId xmlns:a16="http://schemas.microsoft.com/office/drawing/2014/main" id="{D5E7A810-B08D-4B6D-56ED-6E57D3EF2A35}"/>
              </a:ext>
            </a:extLst>
          </p:cNvPr>
          <p:cNvSpPr txBox="1"/>
          <p:nvPr/>
        </p:nvSpPr>
        <p:spPr>
          <a:xfrm>
            <a:off x="359229" y="5505194"/>
            <a:ext cx="446449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PROs = patient-reported outcomes</a:t>
            </a:r>
          </a:p>
        </p:txBody>
      </p:sp>
    </p:spTree>
    <p:extLst>
      <p:ext uri="{BB962C8B-B14F-4D97-AF65-F5344CB8AC3E}">
        <p14:creationId xmlns:p14="http://schemas.microsoft.com/office/powerpoint/2010/main" val="3389815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C3F09-42A3-331B-102E-203951FF490D}"/>
              </a:ext>
            </a:extLst>
          </p:cNvPr>
          <p:cNvSpPr>
            <a:spLocks noGrp="1"/>
          </p:cNvSpPr>
          <p:nvPr>
            <p:ph type="title"/>
          </p:nvPr>
        </p:nvSpPr>
        <p:spPr>
          <a:xfrm>
            <a:off x="916516" y="2132856"/>
            <a:ext cx="10358967" cy="1473795"/>
          </a:xfrm>
        </p:spPr>
        <p:txBody>
          <a:bodyPr/>
          <a:lstStyle/>
          <a:p>
            <a:pPr algn="l"/>
            <a:r>
              <a:rPr lang="en-US" sz="3600" dirty="0"/>
              <a:t>Cemiplimab for Advanced Non-Small Cell Lung Cancer: Squamous Subgroup Analysis for EMPOWER-Lung 1 and 3 </a:t>
            </a:r>
          </a:p>
        </p:txBody>
      </p:sp>
      <p:sp>
        <p:nvSpPr>
          <p:cNvPr id="4" name="Content Placeholder 3">
            <a:extLst>
              <a:ext uri="{FF2B5EF4-FFF2-40B4-BE49-F238E27FC236}">
                <a16:creationId xmlns:a16="http://schemas.microsoft.com/office/drawing/2014/main" id="{B91E5FC6-A6DE-4CF4-7743-FB36FE17AE8D}"/>
              </a:ext>
            </a:extLst>
          </p:cNvPr>
          <p:cNvSpPr>
            <a:spLocks noGrp="1"/>
          </p:cNvSpPr>
          <p:nvPr>
            <p:ph idx="1"/>
          </p:nvPr>
        </p:nvSpPr>
        <p:spPr>
          <a:xfrm>
            <a:off x="876209" y="4077072"/>
            <a:ext cx="10358967" cy="1080120"/>
          </a:xfrm>
        </p:spPr>
        <p:txBody>
          <a:bodyPr/>
          <a:lstStyle/>
          <a:p>
            <a:pPr marL="98425" indent="0">
              <a:spcBef>
                <a:spcPts val="0"/>
              </a:spcBef>
              <a:spcAft>
                <a:spcPts val="0"/>
              </a:spcAft>
              <a:buNone/>
            </a:pPr>
            <a:r>
              <a:rPr lang="en-US" b="0" dirty="0" err="1"/>
              <a:t>Makharadze</a:t>
            </a:r>
            <a:r>
              <a:rPr lang="en-US" b="0" dirty="0"/>
              <a:t> T et al.</a:t>
            </a:r>
          </a:p>
          <a:p>
            <a:pPr marL="98425" indent="0">
              <a:spcBef>
                <a:spcPts val="0"/>
              </a:spcBef>
              <a:spcAft>
                <a:spcPts val="0"/>
              </a:spcAft>
              <a:buNone/>
            </a:pPr>
            <a:r>
              <a:rPr lang="en-US" b="0" dirty="0"/>
              <a:t>ESMO 2023;Abstract 1438P.</a:t>
            </a:r>
          </a:p>
        </p:txBody>
      </p:sp>
    </p:spTree>
    <p:extLst>
      <p:ext uri="{BB962C8B-B14F-4D97-AF65-F5344CB8AC3E}">
        <p14:creationId xmlns:p14="http://schemas.microsoft.com/office/powerpoint/2010/main" val="3057625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C36B-DF75-2339-7D11-80B903DE4A32}"/>
              </a:ext>
            </a:extLst>
          </p:cNvPr>
          <p:cNvSpPr>
            <a:spLocks noGrp="1"/>
          </p:cNvSpPr>
          <p:nvPr>
            <p:ph type="title"/>
          </p:nvPr>
        </p:nvSpPr>
        <p:spPr>
          <a:xfrm>
            <a:off x="916516" y="-1"/>
            <a:ext cx="10358967" cy="837743"/>
          </a:xfrm>
        </p:spPr>
        <p:txBody>
          <a:bodyPr/>
          <a:lstStyle/>
          <a:p>
            <a:r>
              <a:rPr lang="en-US" dirty="0"/>
              <a:t>Subgroup Analysis for EMPOWER-Lung 1 and 3</a:t>
            </a:r>
          </a:p>
        </p:txBody>
      </p:sp>
      <p:pic>
        <p:nvPicPr>
          <p:cNvPr id="5" name="Content Placeholder 4" descr="A collage of graphs showing the effects of empower&#10;&#10;Description automatically generated">
            <a:extLst>
              <a:ext uri="{FF2B5EF4-FFF2-40B4-BE49-F238E27FC236}">
                <a16:creationId xmlns:a16="http://schemas.microsoft.com/office/drawing/2014/main" id="{62384EF4-273C-9C09-ACA1-212F1B41C10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208405" y="764704"/>
            <a:ext cx="9775190" cy="5694921"/>
          </a:xfrm>
        </p:spPr>
      </p:pic>
      <p:sp>
        <p:nvSpPr>
          <p:cNvPr id="6" name="TextBox 5">
            <a:extLst>
              <a:ext uri="{FF2B5EF4-FFF2-40B4-BE49-F238E27FC236}">
                <a16:creationId xmlns:a16="http://schemas.microsoft.com/office/drawing/2014/main" id="{B287A2EA-439A-0EC5-87DB-E8C8794B8199}"/>
              </a:ext>
            </a:extLst>
          </p:cNvPr>
          <p:cNvSpPr txBox="1"/>
          <p:nvPr/>
        </p:nvSpPr>
        <p:spPr>
          <a:xfrm>
            <a:off x="3301497" y="1067365"/>
            <a:ext cx="3071377" cy="479161"/>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40FF"/>
                </a:solidFill>
                <a:effectLst/>
                <a:uLnTx/>
                <a:uFillTx/>
                <a:latin typeface="Arial" pitchFamily="-72" charset="0"/>
                <a:ea typeface="MS PGothic" charset="0"/>
              </a:rPr>
              <a:t>	</a:t>
            </a:r>
            <a:r>
              <a:rPr kumimoji="0" lang="en-US" sz="800" b="1" i="0" u="none" strike="noStrike" kern="1200" cap="none" spc="0" normalizeH="0" baseline="0" noProof="0" dirty="0">
                <a:ln>
                  <a:noFill/>
                </a:ln>
                <a:solidFill>
                  <a:srgbClr val="000000"/>
                </a:solidFill>
                <a:effectLst/>
                <a:uLnTx/>
                <a:uFillTx/>
                <a:latin typeface="Arial" pitchFamily="-72" charset="0"/>
                <a:ea typeface="MS PGothic" charset="0"/>
              </a:rPr>
              <a:t>	     Median	HR (95% CI)</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B72EBC"/>
                </a:solidFill>
                <a:effectLst/>
                <a:uLnTx/>
                <a:uFillTx/>
                <a:latin typeface="Arial" pitchFamily="-72" charset="0"/>
                <a:ea typeface="MS PGothic" charset="0"/>
              </a:rPr>
              <a:t>Cemiplimab	 22.7 months  </a:t>
            </a:r>
            <a:r>
              <a:rPr kumimoji="0" lang="en-US" sz="800" b="1" i="0" u="none" strike="noStrike" kern="1200" cap="none" spc="0" normalizeH="0" baseline="0" noProof="0" dirty="0">
                <a:ln>
                  <a:noFill/>
                </a:ln>
                <a:solidFill>
                  <a:srgbClr val="FF40FF"/>
                </a:solidFill>
                <a:effectLst/>
                <a:uLnTx/>
                <a:uFillTx/>
                <a:latin typeface="Arial" pitchFamily="-72" charset="0"/>
                <a:ea typeface="MS PGothic" charset="0"/>
              </a:rPr>
              <a:t>     </a:t>
            </a:r>
            <a:r>
              <a:rPr kumimoji="0" lang="en-US" sz="800" b="0" i="0" u="none" strike="noStrike" kern="1200" cap="none" spc="0" normalizeH="0" baseline="0" noProof="0" dirty="0">
                <a:ln>
                  <a:noFill/>
                </a:ln>
                <a:solidFill>
                  <a:srgbClr val="000000"/>
                </a:solidFill>
                <a:effectLst/>
                <a:uLnTx/>
                <a:uFillTx/>
                <a:latin typeface="Arial" pitchFamily="-72" charset="0"/>
                <a:ea typeface="MS PGothic" charset="0"/>
              </a:rPr>
              <a:t>0.51 (0.37, 0.69)</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355F"/>
                </a:solidFill>
                <a:effectLst/>
                <a:uLnTx/>
                <a:uFillTx/>
                <a:latin typeface="Arial" pitchFamily="-72" charset="0"/>
                <a:ea typeface="MS PGothic" charset="0"/>
              </a:rPr>
              <a:t>Chemotherapy	 13.5 months</a:t>
            </a:r>
          </a:p>
        </p:txBody>
      </p:sp>
      <p:sp>
        <p:nvSpPr>
          <p:cNvPr id="7" name="TextBox 6">
            <a:extLst>
              <a:ext uri="{FF2B5EF4-FFF2-40B4-BE49-F238E27FC236}">
                <a16:creationId xmlns:a16="http://schemas.microsoft.com/office/drawing/2014/main" id="{CAB88332-9F18-B446-D8F1-779EE56FBAA9}"/>
              </a:ext>
            </a:extLst>
          </p:cNvPr>
          <p:cNvSpPr txBox="1"/>
          <p:nvPr/>
        </p:nvSpPr>
        <p:spPr>
          <a:xfrm>
            <a:off x="2837955" y="855238"/>
            <a:ext cx="1725714" cy="255552"/>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72" charset="0"/>
                <a:ea typeface="MS PGothic" charset="0"/>
              </a:rPr>
              <a:t>EMPOWER-Lung1: OS</a:t>
            </a:r>
          </a:p>
        </p:txBody>
      </p:sp>
      <p:sp>
        <p:nvSpPr>
          <p:cNvPr id="11" name="TextBox 10">
            <a:extLst>
              <a:ext uri="{FF2B5EF4-FFF2-40B4-BE49-F238E27FC236}">
                <a16:creationId xmlns:a16="http://schemas.microsoft.com/office/drawing/2014/main" id="{BFB75AEA-843B-9E26-80E7-BC52285ADBC1}"/>
              </a:ext>
            </a:extLst>
          </p:cNvPr>
          <p:cNvSpPr txBox="1"/>
          <p:nvPr/>
        </p:nvSpPr>
        <p:spPr>
          <a:xfrm>
            <a:off x="7693985" y="842946"/>
            <a:ext cx="2353247" cy="255552"/>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72" charset="0"/>
                <a:ea typeface="MS PGothic" charset="0"/>
              </a:rPr>
              <a:t>EMPOWER-Lung3 Part 2: OS</a:t>
            </a:r>
          </a:p>
        </p:txBody>
      </p:sp>
      <p:sp>
        <p:nvSpPr>
          <p:cNvPr id="12" name="TextBox 11">
            <a:extLst>
              <a:ext uri="{FF2B5EF4-FFF2-40B4-BE49-F238E27FC236}">
                <a16:creationId xmlns:a16="http://schemas.microsoft.com/office/drawing/2014/main" id="{A0472F2D-78D7-3629-A1DD-E3210FC4862A}"/>
              </a:ext>
            </a:extLst>
          </p:cNvPr>
          <p:cNvSpPr txBox="1"/>
          <p:nvPr/>
        </p:nvSpPr>
        <p:spPr>
          <a:xfrm>
            <a:off x="7981900" y="1067365"/>
            <a:ext cx="2917611" cy="461665"/>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40FF"/>
                </a:solidFill>
                <a:effectLst/>
                <a:uLnTx/>
                <a:uFillTx/>
                <a:latin typeface="Arial" pitchFamily="-72" charset="0"/>
                <a:ea typeface="MS PGothic" charset="0"/>
              </a:rPr>
              <a:t>	</a:t>
            </a:r>
            <a:r>
              <a:rPr kumimoji="0" lang="en-US" sz="800" b="1" i="0" u="none" strike="noStrike" kern="1200" cap="none" spc="0" normalizeH="0" baseline="0" noProof="0" dirty="0">
                <a:ln>
                  <a:noFill/>
                </a:ln>
                <a:solidFill>
                  <a:srgbClr val="000000"/>
                </a:solidFill>
                <a:effectLst/>
                <a:uLnTx/>
                <a:uFillTx/>
                <a:latin typeface="Arial" pitchFamily="-72" charset="0"/>
                <a:ea typeface="MS PGothic" charset="0"/>
              </a:rPr>
              <a:t>	            Median	    HR (95% CI)</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B72EBC"/>
                </a:solidFill>
                <a:effectLst/>
                <a:uLnTx/>
                <a:uFillTx/>
                <a:latin typeface="Arial" pitchFamily="-72" charset="0"/>
                <a:ea typeface="MS PGothic" charset="0"/>
              </a:rPr>
              <a:t>Cemiplimab + chemo     22.3 months     </a:t>
            </a:r>
            <a:r>
              <a:rPr kumimoji="0" lang="en-US" sz="800" b="0" i="0" u="none" strike="noStrike" kern="1200" cap="none" spc="0" normalizeH="0" baseline="0" noProof="0" dirty="0">
                <a:ln>
                  <a:noFill/>
                </a:ln>
                <a:solidFill>
                  <a:srgbClr val="000000"/>
                </a:solidFill>
                <a:effectLst/>
                <a:uLnTx/>
                <a:uFillTx/>
                <a:latin typeface="Arial" pitchFamily="-72" charset="0"/>
                <a:ea typeface="MS PGothic" charset="0"/>
              </a:rPr>
              <a:t>0.61 (0.42, 0.87)</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355F"/>
                </a:solidFill>
                <a:effectLst/>
                <a:uLnTx/>
                <a:uFillTx/>
                <a:latin typeface="Arial" pitchFamily="-72" charset="0"/>
                <a:ea typeface="MS PGothic" charset="0"/>
              </a:rPr>
              <a:t>Placebo + chemo	         13.8 months</a:t>
            </a:r>
          </a:p>
        </p:txBody>
      </p:sp>
      <p:cxnSp>
        <p:nvCxnSpPr>
          <p:cNvPr id="14" name="Straight Connector 13">
            <a:extLst>
              <a:ext uri="{FF2B5EF4-FFF2-40B4-BE49-F238E27FC236}">
                <a16:creationId xmlns:a16="http://schemas.microsoft.com/office/drawing/2014/main" id="{FDEFCF09-EF34-3FB8-FB58-EBFA8325E1A3}"/>
              </a:ext>
            </a:extLst>
          </p:cNvPr>
          <p:cNvCxnSpPr>
            <a:cxnSpLocks/>
          </p:cNvCxnSpPr>
          <p:nvPr/>
        </p:nvCxnSpPr>
        <p:spPr bwMode="auto">
          <a:xfrm>
            <a:off x="3190942" y="1237145"/>
            <a:ext cx="2745454" cy="0"/>
          </a:xfrm>
          <a:prstGeom prst="line">
            <a:avLst/>
          </a:prstGeom>
          <a:solidFill>
            <a:srgbClr val="FFFF00"/>
          </a:solidFill>
          <a:ln w="9525" cap="flat" cmpd="sng" algn="ctr">
            <a:solidFill>
              <a:schemeClr val="tx1"/>
            </a:solidFill>
            <a:prstDash val="solid"/>
            <a:round/>
            <a:headEnd type="none" w="med" len="med"/>
            <a:tailEnd type="none" w="med" len="med"/>
          </a:ln>
          <a:effectLst/>
        </p:spPr>
      </p:cxnSp>
      <p:cxnSp>
        <p:nvCxnSpPr>
          <p:cNvPr id="3" name="Straight Connector 2">
            <a:extLst>
              <a:ext uri="{FF2B5EF4-FFF2-40B4-BE49-F238E27FC236}">
                <a16:creationId xmlns:a16="http://schemas.microsoft.com/office/drawing/2014/main" id="{06F0B0DF-09DC-16F2-7602-744F9B99818F}"/>
              </a:ext>
            </a:extLst>
          </p:cNvPr>
          <p:cNvCxnSpPr>
            <a:cxnSpLocks/>
          </p:cNvCxnSpPr>
          <p:nvPr/>
        </p:nvCxnSpPr>
        <p:spPr bwMode="auto">
          <a:xfrm>
            <a:off x="7981900" y="1237145"/>
            <a:ext cx="2808429" cy="0"/>
          </a:xfrm>
          <a:prstGeom prst="line">
            <a:avLst/>
          </a:prstGeom>
          <a:solidFill>
            <a:srgbClr val="FFFF00"/>
          </a:solidFill>
          <a:ln w="952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3BCDF7EF-3CB8-B9E1-4592-690DDA0A43D0}"/>
              </a:ext>
            </a:extLst>
          </p:cNvPr>
          <p:cNvSpPr txBox="1"/>
          <p:nvPr/>
        </p:nvSpPr>
        <p:spPr>
          <a:xfrm>
            <a:off x="3141717" y="4122103"/>
            <a:ext cx="2745454" cy="479161"/>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40FF"/>
                </a:solidFill>
                <a:effectLst/>
                <a:uLnTx/>
                <a:uFillTx/>
                <a:latin typeface="Arial" pitchFamily="-72" charset="0"/>
                <a:ea typeface="MS PGothic" charset="0"/>
              </a:rPr>
              <a:t>	</a:t>
            </a:r>
            <a:r>
              <a:rPr kumimoji="0" lang="en-US" sz="800" b="1" i="0" u="none" strike="noStrike" kern="1200" cap="none" spc="0" normalizeH="0" baseline="0" noProof="0" dirty="0">
                <a:ln>
                  <a:noFill/>
                </a:ln>
                <a:solidFill>
                  <a:srgbClr val="000000"/>
                </a:solidFill>
                <a:effectLst/>
                <a:uLnTx/>
                <a:uFillTx/>
                <a:latin typeface="Arial" pitchFamily="-72" charset="0"/>
                <a:ea typeface="MS PGothic" charset="0"/>
              </a:rPr>
              <a:t>	     Median	HR (95% CI)</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B72EBC"/>
                </a:solidFill>
                <a:effectLst/>
                <a:uLnTx/>
                <a:uFillTx/>
                <a:latin typeface="Arial" pitchFamily="-72" charset="0"/>
                <a:ea typeface="MS PGothic" charset="0"/>
              </a:rPr>
              <a:t>Cemiplimab	 8.3 months       </a:t>
            </a:r>
            <a:r>
              <a:rPr kumimoji="0" lang="en-US" sz="800" b="0" i="0" u="none" strike="noStrike" kern="1200" cap="none" spc="0" normalizeH="0" baseline="0" noProof="0" dirty="0">
                <a:ln>
                  <a:noFill/>
                </a:ln>
                <a:solidFill>
                  <a:srgbClr val="000000"/>
                </a:solidFill>
                <a:effectLst/>
                <a:uLnTx/>
                <a:uFillTx/>
                <a:latin typeface="Arial" pitchFamily="-72" charset="0"/>
                <a:ea typeface="MS PGothic" charset="0"/>
              </a:rPr>
              <a:t>0.44 (0.32, 0.59)</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355F"/>
                </a:solidFill>
                <a:effectLst/>
                <a:uLnTx/>
                <a:uFillTx/>
                <a:latin typeface="Arial" pitchFamily="-72" charset="0"/>
                <a:ea typeface="MS PGothic" charset="0"/>
              </a:rPr>
              <a:t>Chemotherapy	 5.9 months</a:t>
            </a:r>
          </a:p>
        </p:txBody>
      </p:sp>
      <p:sp>
        <p:nvSpPr>
          <p:cNvPr id="9" name="TextBox 8">
            <a:extLst>
              <a:ext uri="{FF2B5EF4-FFF2-40B4-BE49-F238E27FC236}">
                <a16:creationId xmlns:a16="http://schemas.microsoft.com/office/drawing/2014/main" id="{C5D366EA-D4F6-DA68-BA3E-9DDC7AD3B337}"/>
              </a:ext>
            </a:extLst>
          </p:cNvPr>
          <p:cNvSpPr txBox="1"/>
          <p:nvPr/>
        </p:nvSpPr>
        <p:spPr>
          <a:xfrm>
            <a:off x="2837955" y="3849055"/>
            <a:ext cx="1725714" cy="255552"/>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72" charset="0"/>
                <a:ea typeface="MS PGothic" charset="0"/>
              </a:rPr>
              <a:t>EMPOWER-Lung1: PFS</a:t>
            </a:r>
          </a:p>
        </p:txBody>
      </p:sp>
      <p:sp>
        <p:nvSpPr>
          <p:cNvPr id="10" name="TextBox 9">
            <a:extLst>
              <a:ext uri="{FF2B5EF4-FFF2-40B4-BE49-F238E27FC236}">
                <a16:creationId xmlns:a16="http://schemas.microsoft.com/office/drawing/2014/main" id="{A96E10B6-DBAF-21A6-B5BF-783F5F593A6B}"/>
              </a:ext>
            </a:extLst>
          </p:cNvPr>
          <p:cNvSpPr txBox="1"/>
          <p:nvPr/>
        </p:nvSpPr>
        <p:spPr>
          <a:xfrm>
            <a:off x="7717265" y="3829463"/>
            <a:ext cx="2353247" cy="255552"/>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72" charset="0"/>
                <a:ea typeface="MS PGothic" charset="0"/>
              </a:rPr>
              <a:t>EMPOWER-Lung3 Part 2: PFS</a:t>
            </a:r>
          </a:p>
        </p:txBody>
      </p:sp>
      <p:sp>
        <p:nvSpPr>
          <p:cNvPr id="13" name="TextBox 12">
            <a:extLst>
              <a:ext uri="{FF2B5EF4-FFF2-40B4-BE49-F238E27FC236}">
                <a16:creationId xmlns:a16="http://schemas.microsoft.com/office/drawing/2014/main" id="{06DF1561-BBDA-6194-4652-01F61CACD737}"/>
              </a:ext>
            </a:extLst>
          </p:cNvPr>
          <p:cNvSpPr txBox="1"/>
          <p:nvPr/>
        </p:nvSpPr>
        <p:spPr>
          <a:xfrm>
            <a:off x="7895826" y="4047837"/>
            <a:ext cx="2980576" cy="461665"/>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40FF"/>
                </a:solidFill>
                <a:effectLst/>
                <a:uLnTx/>
                <a:uFillTx/>
                <a:latin typeface="Arial" pitchFamily="-72" charset="0"/>
                <a:ea typeface="MS PGothic" charset="0"/>
              </a:rPr>
              <a:t>	</a:t>
            </a:r>
            <a:r>
              <a:rPr kumimoji="0" lang="en-US" sz="800" b="1" i="0" u="none" strike="noStrike" kern="1200" cap="none" spc="0" normalizeH="0" baseline="0" noProof="0" dirty="0">
                <a:ln>
                  <a:noFill/>
                </a:ln>
                <a:solidFill>
                  <a:srgbClr val="000000"/>
                </a:solidFill>
                <a:effectLst/>
                <a:uLnTx/>
                <a:uFillTx/>
                <a:latin typeface="Arial" pitchFamily="-72" charset="0"/>
                <a:ea typeface="MS PGothic" charset="0"/>
              </a:rPr>
              <a:t>	           Median	     HR (95% CI)</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B72EBC"/>
                </a:solidFill>
                <a:effectLst/>
                <a:uLnTx/>
                <a:uFillTx/>
                <a:latin typeface="Arial" pitchFamily="-72" charset="0"/>
                <a:ea typeface="MS PGothic" charset="0"/>
              </a:rPr>
              <a:t>Cemiplimab + chemo    8.2 months       </a:t>
            </a:r>
            <a:r>
              <a:rPr kumimoji="0" lang="en-US" sz="800" b="0" i="0" u="none" strike="noStrike" kern="1200" cap="none" spc="0" normalizeH="0" baseline="0" noProof="0" dirty="0">
                <a:ln>
                  <a:noFill/>
                </a:ln>
                <a:solidFill>
                  <a:srgbClr val="000000"/>
                </a:solidFill>
                <a:effectLst/>
                <a:uLnTx/>
                <a:uFillTx/>
                <a:latin typeface="Arial" pitchFamily="-72" charset="0"/>
                <a:ea typeface="MS PGothic" charset="0"/>
              </a:rPr>
              <a:t>0.56 (0.41, 0.78)</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355F"/>
                </a:solidFill>
                <a:effectLst/>
                <a:uLnTx/>
                <a:uFillTx/>
                <a:latin typeface="Arial" pitchFamily="-72" charset="0"/>
                <a:ea typeface="MS PGothic" charset="0"/>
              </a:rPr>
              <a:t>Placebo + chemo	        4.9 months</a:t>
            </a:r>
          </a:p>
        </p:txBody>
      </p:sp>
      <p:cxnSp>
        <p:nvCxnSpPr>
          <p:cNvPr id="17" name="Straight Connector 16">
            <a:extLst>
              <a:ext uri="{FF2B5EF4-FFF2-40B4-BE49-F238E27FC236}">
                <a16:creationId xmlns:a16="http://schemas.microsoft.com/office/drawing/2014/main" id="{461DB3D8-CDF5-DC2C-CE57-3E32DB7F20EA}"/>
              </a:ext>
            </a:extLst>
          </p:cNvPr>
          <p:cNvCxnSpPr>
            <a:cxnSpLocks/>
          </p:cNvCxnSpPr>
          <p:nvPr/>
        </p:nvCxnSpPr>
        <p:spPr bwMode="auto">
          <a:xfrm>
            <a:off x="2964239" y="4289929"/>
            <a:ext cx="2808429" cy="0"/>
          </a:xfrm>
          <a:prstGeom prst="line">
            <a:avLst/>
          </a:prstGeom>
          <a:solidFill>
            <a:srgbClr val="FFFF00"/>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A427AFE4-36DB-0332-F7FF-3F543C729244}"/>
              </a:ext>
            </a:extLst>
          </p:cNvPr>
          <p:cNvCxnSpPr>
            <a:cxnSpLocks/>
          </p:cNvCxnSpPr>
          <p:nvPr/>
        </p:nvCxnSpPr>
        <p:spPr bwMode="auto">
          <a:xfrm>
            <a:off x="7966727" y="4219945"/>
            <a:ext cx="2808429" cy="0"/>
          </a:xfrm>
          <a:prstGeom prst="line">
            <a:avLst/>
          </a:prstGeom>
          <a:solidFill>
            <a:srgbClr val="FFFF00"/>
          </a:solidFill>
          <a:ln w="9525" cap="flat" cmpd="sng" algn="ctr">
            <a:solidFill>
              <a:schemeClr val="tx1"/>
            </a:solidFill>
            <a:prstDash val="solid"/>
            <a:round/>
            <a:headEnd type="none" w="med" len="med"/>
            <a:tailEnd type="none" w="med" len="med"/>
          </a:ln>
          <a:effectLst/>
        </p:spPr>
      </p:cxnSp>
      <p:sp>
        <p:nvSpPr>
          <p:cNvPr id="19" name="TextBox 18">
            <a:extLst>
              <a:ext uri="{FF2B5EF4-FFF2-40B4-BE49-F238E27FC236}">
                <a16:creationId xmlns:a16="http://schemas.microsoft.com/office/drawing/2014/main" id="{C9D80B1C-8033-D288-1DC9-4B4DF74B070B}"/>
              </a:ext>
            </a:extLst>
          </p:cNvPr>
          <p:cNvSpPr txBox="1"/>
          <p:nvPr/>
        </p:nvSpPr>
        <p:spPr>
          <a:xfrm>
            <a:off x="0" y="6550223"/>
            <a:ext cx="446449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Makharadze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 et al. ESMO 2023;Abstract 1438P.</a:t>
            </a:r>
          </a:p>
        </p:txBody>
      </p:sp>
      <p:sp>
        <p:nvSpPr>
          <p:cNvPr id="21" name="Rectangle 20">
            <a:extLst>
              <a:ext uri="{FF2B5EF4-FFF2-40B4-BE49-F238E27FC236}">
                <a16:creationId xmlns:a16="http://schemas.microsoft.com/office/drawing/2014/main" id="{8E13AC2F-057E-2780-76D2-64A7F5C98E43}"/>
              </a:ext>
            </a:extLst>
          </p:cNvPr>
          <p:cNvSpPr/>
          <p:nvPr/>
        </p:nvSpPr>
        <p:spPr bwMode="auto">
          <a:xfrm>
            <a:off x="7909304" y="1237145"/>
            <a:ext cx="72596" cy="17563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3" name="Rectangle 22">
            <a:extLst>
              <a:ext uri="{FF2B5EF4-FFF2-40B4-BE49-F238E27FC236}">
                <a16:creationId xmlns:a16="http://schemas.microsoft.com/office/drawing/2014/main" id="{7A5E0136-2D35-3D96-CE0E-913979AE6652}"/>
              </a:ext>
            </a:extLst>
          </p:cNvPr>
          <p:cNvSpPr/>
          <p:nvPr/>
        </p:nvSpPr>
        <p:spPr bwMode="auto">
          <a:xfrm>
            <a:off x="7981900" y="1500807"/>
            <a:ext cx="2191829" cy="4571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858231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920999" y="4555976"/>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4583"/>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1340768"/>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300"/>
              </a:spcBef>
              <a:spcAft>
                <a:spcPts val="600"/>
              </a:spcAft>
              <a:buNone/>
            </a:pPr>
            <a:r>
              <a:rPr lang="en-US" sz="2000" dirty="0">
                <a:solidFill>
                  <a:schemeClr val="tx1"/>
                </a:solidFill>
                <a:latin typeface="+mn-lt"/>
              </a:rPr>
              <a:t>	– EMPOWER-Lung 1 and 3</a:t>
            </a:r>
          </a:p>
          <a:p>
            <a:pPr marL="98425" indent="0">
              <a:lnSpc>
                <a:spcPct val="100000"/>
              </a:lnSpc>
              <a:spcBef>
                <a:spcPts val="300"/>
              </a:spcBef>
              <a:spcAft>
                <a:spcPts val="600"/>
              </a:spcAft>
              <a:buNone/>
            </a:pPr>
            <a:r>
              <a:rPr lang="en-US" sz="2000" dirty="0">
                <a:solidFill>
                  <a:schemeClr val="bg1"/>
                </a:solidFill>
                <a:latin typeface="+mn-lt"/>
              </a:rPr>
              <a:t>	– POSEIDON</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1478932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C3F09-42A3-331B-102E-203951FF490D}"/>
              </a:ext>
            </a:extLst>
          </p:cNvPr>
          <p:cNvSpPr>
            <a:spLocks noGrp="1"/>
          </p:cNvSpPr>
          <p:nvPr>
            <p:ph type="title"/>
          </p:nvPr>
        </p:nvSpPr>
        <p:spPr>
          <a:xfrm>
            <a:off x="905691" y="1844824"/>
            <a:ext cx="9726813" cy="1473795"/>
          </a:xfrm>
        </p:spPr>
        <p:txBody>
          <a:bodyPr/>
          <a:lstStyle/>
          <a:p>
            <a:pPr algn="l"/>
            <a:r>
              <a:rPr lang="en-US" sz="3600" dirty="0"/>
              <a:t>Durvalumab ± </a:t>
            </a:r>
            <a:r>
              <a:rPr lang="en-US" sz="3600" dirty="0" err="1"/>
              <a:t>Tremelimumab</a:t>
            </a:r>
            <a:r>
              <a:rPr lang="en-US" sz="3600" dirty="0"/>
              <a:t> + Chemotherapy in 1L Metastatic NSCLC: Characterization of Patients with PFS ≥12 Months in POSEIDON</a:t>
            </a:r>
          </a:p>
        </p:txBody>
      </p:sp>
      <p:sp>
        <p:nvSpPr>
          <p:cNvPr id="4" name="Content Placeholder 3">
            <a:extLst>
              <a:ext uri="{FF2B5EF4-FFF2-40B4-BE49-F238E27FC236}">
                <a16:creationId xmlns:a16="http://schemas.microsoft.com/office/drawing/2014/main" id="{B91E5FC6-A6DE-4CF4-7743-FB36FE17AE8D}"/>
              </a:ext>
            </a:extLst>
          </p:cNvPr>
          <p:cNvSpPr>
            <a:spLocks noGrp="1"/>
          </p:cNvSpPr>
          <p:nvPr>
            <p:ph idx="1"/>
          </p:nvPr>
        </p:nvSpPr>
        <p:spPr>
          <a:xfrm>
            <a:off x="876209" y="4077072"/>
            <a:ext cx="10358967" cy="1080120"/>
          </a:xfrm>
        </p:spPr>
        <p:txBody>
          <a:bodyPr/>
          <a:lstStyle/>
          <a:p>
            <a:pPr marL="98425" indent="0">
              <a:spcBef>
                <a:spcPts val="0"/>
              </a:spcBef>
              <a:spcAft>
                <a:spcPts val="0"/>
              </a:spcAft>
              <a:buNone/>
            </a:pPr>
            <a:r>
              <a:rPr lang="en-US" b="0" dirty="0"/>
              <a:t>Cho BC et al.</a:t>
            </a:r>
          </a:p>
          <a:p>
            <a:pPr marL="98425" indent="0">
              <a:spcBef>
                <a:spcPts val="0"/>
              </a:spcBef>
              <a:spcAft>
                <a:spcPts val="0"/>
              </a:spcAft>
              <a:buNone/>
            </a:pPr>
            <a:r>
              <a:rPr lang="en-US" b="0" dirty="0"/>
              <a:t>WCLC 2023;Abstract P2.06-05.</a:t>
            </a:r>
          </a:p>
        </p:txBody>
      </p:sp>
    </p:spTree>
    <p:extLst>
      <p:ext uri="{BB962C8B-B14F-4D97-AF65-F5344CB8AC3E}">
        <p14:creationId xmlns:p14="http://schemas.microsoft.com/office/powerpoint/2010/main" val="3556663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E0DF-5D05-9D97-C299-15308CE61536}"/>
              </a:ext>
            </a:extLst>
          </p:cNvPr>
          <p:cNvSpPr>
            <a:spLocks noGrp="1"/>
          </p:cNvSpPr>
          <p:nvPr>
            <p:ph type="title"/>
          </p:nvPr>
        </p:nvSpPr>
        <p:spPr/>
        <p:txBody>
          <a:bodyPr/>
          <a:lstStyle/>
          <a:p>
            <a:r>
              <a:rPr lang="en-US" dirty="0">
                <a:solidFill>
                  <a:srgbClr val="0432FF"/>
                </a:solidFill>
              </a:rPr>
              <a:t>Patients with PFS </a:t>
            </a:r>
            <a:r>
              <a:rPr lang="en-US" sz="3200" dirty="0">
                <a:solidFill>
                  <a:srgbClr val="0432FF"/>
                </a:solidFill>
                <a:latin typeface="+mn-lt"/>
              </a:rPr>
              <a:t>≥12 Months in the POSEIDON Trial</a:t>
            </a:r>
            <a:endParaRPr lang="en-US" dirty="0">
              <a:solidFill>
                <a:srgbClr val="0432FF"/>
              </a:solidFill>
            </a:endParaRPr>
          </a:p>
        </p:txBody>
      </p:sp>
      <p:pic>
        <p:nvPicPr>
          <p:cNvPr id="5" name="Content Placeholder 4" descr="A graph of a bar graph&#10;&#10;Description automatically generated with medium confidence">
            <a:extLst>
              <a:ext uri="{FF2B5EF4-FFF2-40B4-BE49-F238E27FC236}">
                <a16:creationId xmlns:a16="http://schemas.microsoft.com/office/drawing/2014/main" id="{1245F19C-4762-D237-F026-A05C876DA07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38864" y="2167440"/>
            <a:ext cx="5793566" cy="2773728"/>
          </a:xfrm>
        </p:spPr>
      </p:pic>
      <p:pic>
        <p:nvPicPr>
          <p:cNvPr id="7" name="Picture 6" descr="A graph of a number of people&#10;&#10;Description automatically generated with medium confidence">
            <a:extLst>
              <a:ext uri="{FF2B5EF4-FFF2-40B4-BE49-F238E27FC236}">
                <a16:creationId xmlns:a16="http://schemas.microsoft.com/office/drawing/2014/main" id="{ED1FD060-20B8-E6AE-B0A7-FDDD088EB44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050957" y="1988839"/>
            <a:ext cx="6037255" cy="3231409"/>
          </a:xfrm>
          <a:prstGeom prst="rect">
            <a:avLst/>
          </a:prstGeom>
        </p:spPr>
      </p:pic>
      <p:sp>
        <p:nvSpPr>
          <p:cNvPr id="8" name="TextBox 7">
            <a:extLst>
              <a:ext uri="{FF2B5EF4-FFF2-40B4-BE49-F238E27FC236}">
                <a16:creationId xmlns:a16="http://schemas.microsoft.com/office/drawing/2014/main" id="{A4876EF7-4666-CA0D-F9D1-F468807ECE4E}"/>
              </a:ext>
            </a:extLst>
          </p:cNvPr>
          <p:cNvSpPr txBox="1"/>
          <p:nvPr/>
        </p:nvSpPr>
        <p:spPr>
          <a:xfrm>
            <a:off x="1743960" y="1798108"/>
            <a:ext cx="374441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Patients with PFS ≥12 months</a:t>
            </a:r>
          </a:p>
        </p:txBody>
      </p:sp>
      <p:sp>
        <p:nvSpPr>
          <p:cNvPr id="9" name="TextBox 8">
            <a:extLst>
              <a:ext uri="{FF2B5EF4-FFF2-40B4-BE49-F238E27FC236}">
                <a16:creationId xmlns:a16="http://schemas.microsoft.com/office/drawing/2014/main" id="{95A3ED7C-9B0F-8E18-342B-084FCA6C96CE}"/>
              </a:ext>
            </a:extLst>
          </p:cNvPr>
          <p:cNvSpPr txBox="1"/>
          <p:nvPr/>
        </p:nvSpPr>
        <p:spPr>
          <a:xfrm>
            <a:off x="6703626" y="1606668"/>
            <a:ext cx="5109031"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ORR in the PFS ≥12 and &lt;12 months subgroups </a:t>
            </a:r>
          </a:p>
        </p:txBody>
      </p:sp>
      <p:sp>
        <p:nvSpPr>
          <p:cNvPr id="11" name="TextBox 10">
            <a:extLst>
              <a:ext uri="{FF2B5EF4-FFF2-40B4-BE49-F238E27FC236}">
                <a16:creationId xmlns:a16="http://schemas.microsoft.com/office/drawing/2014/main" id="{A399B95B-9F8F-8386-102E-254A9890E25C}"/>
              </a:ext>
            </a:extLst>
          </p:cNvPr>
          <p:cNvSpPr txBox="1"/>
          <p:nvPr/>
        </p:nvSpPr>
        <p:spPr>
          <a:xfrm>
            <a:off x="0" y="6550223"/>
            <a:ext cx="446449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Cho BC et al. WCLC 2023;Abstract P2.06-05.</a:t>
            </a:r>
          </a:p>
        </p:txBody>
      </p:sp>
      <p:sp>
        <p:nvSpPr>
          <p:cNvPr id="3" name="TextBox 2">
            <a:extLst>
              <a:ext uri="{FF2B5EF4-FFF2-40B4-BE49-F238E27FC236}">
                <a16:creationId xmlns:a16="http://schemas.microsoft.com/office/drawing/2014/main" id="{1E0567BC-DEAA-1EB4-87DA-FC4D7B2B6C84}"/>
              </a:ext>
            </a:extLst>
          </p:cNvPr>
          <p:cNvSpPr txBox="1"/>
          <p:nvPr/>
        </p:nvSpPr>
        <p:spPr>
          <a:xfrm>
            <a:off x="150561" y="5304117"/>
            <a:ext cx="7466654"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tremelimumab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D = durvalumab; CT = chemotherapy; ORR = objective response rate</a:t>
            </a:r>
          </a:p>
        </p:txBody>
      </p:sp>
    </p:spTree>
    <p:extLst>
      <p:ext uri="{BB962C8B-B14F-4D97-AF65-F5344CB8AC3E}">
        <p14:creationId xmlns:p14="http://schemas.microsoft.com/office/powerpoint/2010/main" val="931852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820687" y="4293096"/>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4583"/>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1340768"/>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bg1"/>
                </a:solidFill>
                <a:latin typeface="+mn-lt"/>
              </a:rPr>
              <a:t>MODULE 5: Emerging Antibody-Drug Conjugates for Metastatic NSCLC </a:t>
            </a:r>
          </a:p>
          <a:p>
            <a:pPr marL="98425" indent="0">
              <a:lnSpc>
                <a:spcPct val="100000"/>
              </a:lnSpc>
              <a:spcBef>
                <a:spcPts val="300"/>
              </a:spcBef>
              <a:spcAft>
                <a:spcPts val="600"/>
              </a:spcAft>
              <a:buNone/>
            </a:pPr>
            <a:r>
              <a:rPr lang="en-US" sz="2000" dirty="0">
                <a:solidFill>
                  <a:schemeClr val="tx1"/>
                </a:solidFill>
                <a:latin typeface="+mn-lt"/>
              </a:rPr>
              <a:t>	– </a:t>
            </a:r>
            <a:r>
              <a:rPr lang="en-US" sz="2000" dirty="0" err="1">
                <a:solidFill>
                  <a:schemeClr val="tx1"/>
                </a:solidFill>
                <a:latin typeface="+mn-lt"/>
              </a:rPr>
              <a:t>Datopotamab</a:t>
            </a:r>
            <a:r>
              <a:rPr lang="en-US" sz="2000" dirty="0">
                <a:solidFill>
                  <a:schemeClr val="tx1"/>
                </a:solidFill>
                <a:latin typeface="+mn-lt"/>
              </a:rPr>
              <a:t> Deruxtecan</a:t>
            </a:r>
          </a:p>
          <a:p>
            <a:pPr marL="98425" indent="0">
              <a:lnSpc>
                <a:spcPct val="100000"/>
              </a:lnSpc>
              <a:spcBef>
                <a:spcPts val="300"/>
              </a:spcBef>
              <a:spcAft>
                <a:spcPts val="600"/>
              </a:spcAft>
              <a:buNone/>
            </a:pPr>
            <a:r>
              <a:rPr lang="en-US" sz="2000" dirty="0">
                <a:solidFill>
                  <a:schemeClr val="tx1"/>
                </a:solidFill>
                <a:latin typeface="+mn-lt"/>
              </a:rPr>
              <a:t>	– Sacituzumab </a:t>
            </a:r>
            <a:r>
              <a:rPr lang="en-US" sz="2000" dirty="0" err="1">
                <a:solidFill>
                  <a:schemeClr val="tx1"/>
                </a:solidFill>
                <a:latin typeface="+mn-lt"/>
              </a:rPr>
              <a:t>Govitecan</a:t>
            </a:r>
            <a:r>
              <a:rPr lang="en-US" sz="2000" dirty="0">
                <a:solidFill>
                  <a:schemeClr val="tx1"/>
                </a:solidFill>
                <a:latin typeface="+mn-lt"/>
              </a:rPr>
              <a:t>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3163200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B8E345-8204-7FAF-27F4-4A247C260506}"/>
              </a:ext>
            </a:extLst>
          </p:cNvPr>
          <p:cNvSpPr/>
          <p:nvPr/>
        </p:nvSpPr>
        <p:spPr bwMode="auto">
          <a:xfrm>
            <a:off x="872639" y="4725144"/>
            <a:ext cx="10550624" cy="45720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6516" y="184583"/>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079663" y="1340768"/>
            <a:ext cx="10220043" cy="4680520"/>
          </a:xfrm>
        </p:spPr>
        <p:txBody>
          <a:bodyPr/>
          <a:lstStyle/>
          <a:p>
            <a:pPr marL="98425" indent="0">
              <a:lnSpc>
                <a:spcPct val="100000"/>
              </a:lnSpc>
              <a:spcBef>
                <a:spcPts val="1800"/>
              </a:spcBef>
              <a:spcAft>
                <a:spcPts val="600"/>
              </a:spcAft>
              <a:buNone/>
            </a:pPr>
            <a:r>
              <a:rPr lang="en-US" sz="2000" dirty="0">
                <a:solidFill>
                  <a:schemeClr val="tx1"/>
                </a:solidFill>
                <a:latin typeface="+mn-lt"/>
              </a:rPr>
              <a:t>INTRODUCTION</a:t>
            </a:r>
          </a:p>
          <a:p>
            <a:pPr marL="98425" indent="0">
              <a:lnSpc>
                <a:spcPct val="100000"/>
              </a:lnSpc>
              <a:spcBef>
                <a:spcPts val="1800"/>
              </a:spcBef>
              <a:spcAft>
                <a:spcPts val="600"/>
              </a:spcAft>
              <a:buNone/>
            </a:pPr>
            <a:r>
              <a:rPr lang="en-US" sz="2000" dirty="0">
                <a:solidFill>
                  <a:schemeClr val="tx1"/>
                </a:solidFill>
                <a:latin typeface="+mn-lt"/>
              </a:rPr>
              <a:t>MODULE 1: Localized NSCLC</a:t>
            </a:r>
          </a:p>
          <a:p>
            <a:pPr marL="98425" indent="0">
              <a:lnSpc>
                <a:spcPct val="100000"/>
              </a:lnSpc>
              <a:spcBef>
                <a:spcPts val="1800"/>
              </a:spcBef>
              <a:spcAft>
                <a:spcPts val="600"/>
              </a:spcAft>
              <a:buNone/>
            </a:pPr>
            <a:r>
              <a:rPr lang="en-US" sz="2000" dirty="0">
                <a:solidFill>
                  <a:schemeClr val="tx1"/>
                </a:solidFill>
                <a:latin typeface="+mn-lt"/>
              </a:rPr>
              <a:t>MODULE 2: EGFR-Mutated Metastatic NSCLC </a:t>
            </a:r>
          </a:p>
          <a:p>
            <a:pPr marL="98425" indent="0">
              <a:lnSpc>
                <a:spcPct val="100000"/>
              </a:lnSpc>
              <a:spcBef>
                <a:spcPts val="1800"/>
              </a:spcBef>
              <a:spcAft>
                <a:spcPts val="600"/>
              </a:spcAft>
              <a:buNone/>
            </a:pPr>
            <a:r>
              <a:rPr lang="en-US" sz="2000" dirty="0">
                <a:solidFill>
                  <a:schemeClr val="tx1"/>
                </a:solidFill>
                <a:latin typeface="+mn-lt"/>
              </a:rPr>
              <a:t>MODULE 3: Other Targeted Treatment for Metastatic NSCLC</a:t>
            </a:r>
          </a:p>
          <a:p>
            <a:pPr marL="98425" indent="0">
              <a:lnSpc>
                <a:spcPct val="100000"/>
              </a:lnSpc>
              <a:spcBef>
                <a:spcPts val="1800"/>
              </a:spcBef>
              <a:spcAft>
                <a:spcPts val="600"/>
              </a:spcAft>
              <a:buNone/>
            </a:pPr>
            <a:r>
              <a:rPr lang="en-US" sz="2000" dirty="0">
                <a:solidFill>
                  <a:schemeClr val="tx1"/>
                </a:solidFill>
                <a:latin typeface="+mn-lt"/>
              </a:rPr>
              <a:t>MODULE 4: Updates on Immunotherapy in Metastatic NSCLC</a:t>
            </a:r>
          </a:p>
          <a:p>
            <a:pPr marL="98425" indent="0">
              <a:lnSpc>
                <a:spcPct val="100000"/>
              </a:lnSpc>
              <a:spcBef>
                <a:spcPts val="1800"/>
              </a:spcBef>
              <a:spcAft>
                <a:spcPts val="600"/>
              </a:spcAft>
              <a:buNone/>
            </a:pPr>
            <a:r>
              <a:rPr lang="en-US" sz="2000" dirty="0">
                <a:solidFill>
                  <a:schemeClr val="tx1"/>
                </a:solidFill>
                <a:latin typeface="+mn-lt"/>
              </a:rPr>
              <a:t>MODULE 5: Emerging Antibody-Drug Conjugates for Metastatic NSCLC </a:t>
            </a:r>
          </a:p>
          <a:p>
            <a:pPr marL="98425" indent="0">
              <a:lnSpc>
                <a:spcPct val="100000"/>
              </a:lnSpc>
              <a:spcBef>
                <a:spcPts val="300"/>
              </a:spcBef>
              <a:spcAft>
                <a:spcPts val="600"/>
              </a:spcAft>
              <a:buNone/>
            </a:pPr>
            <a:r>
              <a:rPr lang="en-US" sz="2000" dirty="0">
                <a:solidFill>
                  <a:schemeClr val="bg1"/>
                </a:solidFill>
                <a:latin typeface="+mn-lt"/>
              </a:rPr>
              <a:t>	– </a:t>
            </a:r>
            <a:r>
              <a:rPr lang="en-US" sz="2000" dirty="0" err="1">
                <a:solidFill>
                  <a:schemeClr val="bg1"/>
                </a:solidFill>
                <a:latin typeface="+mn-lt"/>
              </a:rPr>
              <a:t>Datopotamab</a:t>
            </a:r>
            <a:r>
              <a:rPr lang="en-US" sz="2000" dirty="0">
                <a:solidFill>
                  <a:schemeClr val="bg1"/>
                </a:solidFill>
                <a:latin typeface="+mn-lt"/>
              </a:rPr>
              <a:t> Deruxtecan</a:t>
            </a:r>
          </a:p>
          <a:p>
            <a:pPr marL="98425" indent="0">
              <a:lnSpc>
                <a:spcPct val="100000"/>
              </a:lnSpc>
              <a:spcBef>
                <a:spcPts val="300"/>
              </a:spcBef>
              <a:spcAft>
                <a:spcPts val="600"/>
              </a:spcAft>
              <a:buNone/>
            </a:pPr>
            <a:r>
              <a:rPr lang="en-US" sz="2000" dirty="0">
                <a:solidFill>
                  <a:schemeClr val="tx1"/>
                </a:solidFill>
                <a:latin typeface="+mn-lt"/>
              </a:rPr>
              <a:t>	– Sacituzumab </a:t>
            </a:r>
            <a:r>
              <a:rPr lang="en-US" sz="2000" dirty="0" err="1">
                <a:solidFill>
                  <a:schemeClr val="tx1"/>
                </a:solidFill>
                <a:latin typeface="+mn-lt"/>
              </a:rPr>
              <a:t>Govitecan</a:t>
            </a:r>
            <a:r>
              <a:rPr lang="en-US" sz="2000" dirty="0">
                <a:solidFill>
                  <a:schemeClr val="tx1"/>
                </a:solidFill>
                <a:latin typeface="+mn-lt"/>
              </a:rPr>
              <a:t> </a:t>
            </a:r>
          </a:p>
          <a:p>
            <a:pPr marL="98425" indent="0">
              <a:lnSpc>
                <a:spcPct val="100000"/>
              </a:lnSpc>
              <a:spcBef>
                <a:spcPts val="1800"/>
              </a:spcBef>
              <a:spcAft>
                <a:spcPts val="600"/>
              </a:spcAft>
              <a:buNone/>
            </a:pPr>
            <a:r>
              <a:rPr lang="en-US" sz="2000" dirty="0">
                <a:solidFill>
                  <a:schemeClr val="tx1"/>
                </a:solidFill>
                <a:latin typeface="+mn-lt"/>
              </a:rPr>
              <a:t>MODULE 6: Small Cell Lung Cancer</a:t>
            </a:r>
          </a:p>
        </p:txBody>
      </p:sp>
    </p:spTree>
    <p:extLst>
      <p:ext uri="{BB962C8B-B14F-4D97-AF65-F5344CB8AC3E}">
        <p14:creationId xmlns:p14="http://schemas.microsoft.com/office/powerpoint/2010/main" val="1117694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Esmo">
      <a:dk1>
        <a:sysClr val="windowText" lastClr="000000"/>
      </a:dk1>
      <a:lt1>
        <a:sysClr val="window" lastClr="FFFFFF"/>
      </a:lt1>
      <a:dk2>
        <a:srgbClr val="AE4940"/>
      </a:dk2>
      <a:lt2>
        <a:srgbClr val="F4F0DC"/>
      </a:lt2>
      <a:accent1>
        <a:srgbClr val="C01B44"/>
      </a:accent1>
      <a:accent2>
        <a:srgbClr val="AE4940"/>
      </a:accent2>
      <a:accent3>
        <a:srgbClr val="EC5B1D"/>
      </a:accent3>
      <a:accent4>
        <a:srgbClr val="F28D2A"/>
      </a:accent4>
      <a:accent5>
        <a:srgbClr val="7F323A"/>
      </a:accent5>
      <a:accent6>
        <a:srgbClr val="156B72"/>
      </a:accent6>
      <a:hlink>
        <a:srgbClr val="AE4940"/>
      </a:hlink>
      <a:folHlink>
        <a:srgbClr val="AE49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ctr">
          <a:defRPr sz="2400" dirty="0" smtClean="0">
            <a:solidFill>
              <a:schemeClr val="bg1"/>
            </a:solidFill>
            <a:latin typeface="Arial" panose="020B0604020202020204" pitchFamily="34" charset="0"/>
            <a:cs typeface="Arial" panose="020B0604020202020204" pitchFamily="34" charset="0"/>
          </a:defRPr>
        </a:defPPr>
      </a:lstStyle>
    </a:txDef>
  </a:objectDefaults>
  <a:extraClrSchemeLst/>
</a:theme>
</file>

<file path=ppt/theme/theme11.xml><?xml version="1.0" encoding="utf-8"?>
<a:theme xmlns:a="http://schemas.openxmlformats.org/drawingml/2006/main" name="4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smtClean="0">
            <a:latin typeface="Arial Narrow" panose="020B0606020202030204" pitchFamily="34" charset="0"/>
          </a:defRPr>
        </a:defPPr>
      </a:lstStyle>
    </a:tx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ustom Design">
  <a:themeElements>
    <a:clrScheme name="IASLC 4-20">
      <a:dk1>
        <a:srgbClr val="000000"/>
      </a:dk1>
      <a:lt1>
        <a:srgbClr val="FFFFFF"/>
      </a:lt1>
      <a:dk2>
        <a:srgbClr val="FEFFFE"/>
      </a:dk2>
      <a:lt2>
        <a:srgbClr val="96C93C"/>
      </a:lt2>
      <a:accent1>
        <a:srgbClr val="002F87"/>
      </a:accent1>
      <a:accent2>
        <a:srgbClr val="C5203E"/>
      </a:accent2>
      <a:accent3>
        <a:srgbClr val="5C6670"/>
      </a:accent3>
      <a:accent4>
        <a:srgbClr val="F18B20"/>
      </a:accent4>
      <a:accent5>
        <a:srgbClr val="96C93C"/>
      </a:accent5>
      <a:accent6>
        <a:srgbClr val="00A6E2"/>
      </a:accent6>
      <a:hlink>
        <a:srgbClr val="C5203D"/>
      </a:hlink>
      <a:folHlink>
        <a:srgbClr val="8C23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48821FD-75A5-ED45-B1BA-C7EA69B4831B}" vid="{DCCD073B-BBFC-3146-97E5-15171479D7AD}"/>
    </a:ext>
  </a:extLst>
</a:theme>
</file>

<file path=ppt/theme/theme3.xml><?xml version="1.0" encoding="utf-8"?>
<a:theme xmlns:a="http://schemas.openxmlformats.org/drawingml/2006/main" name="Custom Design">
  <a:themeElements>
    <a:clrScheme name="Custom 21">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Custom Design">
  <a:themeElements>
    <a:clrScheme name="Custom 49">
      <a:dk1>
        <a:srgbClr val="000000"/>
      </a:dk1>
      <a:lt1>
        <a:srgbClr val="FFFFFF"/>
      </a:lt1>
      <a:dk2>
        <a:srgbClr val="C41F3E"/>
      </a:dk2>
      <a:lt2>
        <a:srgbClr val="EF8B22"/>
      </a:lt2>
      <a:accent1>
        <a:srgbClr val="95C93D"/>
      </a:accent1>
      <a:accent2>
        <a:srgbClr val="7C8DB2"/>
      </a:accent2>
      <a:accent3>
        <a:srgbClr val="1F3D7B"/>
      </a:accent3>
      <a:accent4>
        <a:srgbClr val="A5A5A5"/>
      </a:accent4>
      <a:accent5>
        <a:srgbClr val="5047C5"/>
      </a:accent5>
      <a:accent6>
        <a:srgbClr val="92A000"/>
      </a:accent6>
      <a:hlink>
        <a:srgbClr val="C41F3E"/>
      </a:hlink>
      <a:folHlink>
        <a:srgbClr val="C41F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7_Custom Design">
  <a:themeElements>
    <a:clrScheme name="Custom 21">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IASLC 4-20">
      <a:dk1>
        <a:srgbClr val="000000"/>
      </a:dk1>
      <a:lt1>
        <a:srgbClr val="FFFFFF"/>
      </a:lt1>
      <a:dk2>
        <a:srgbClr val="FEFFFE"/>
      </a:dk2>
      <a:lt2>
        <a:srgbClr val="96C93C"/>
      </a:lt2>
      <a:accent1>
        <a:srgbClr val="002F87"/>
      </a:accent1>
      <a:accent2>
        <a:srgbClr val="C5203E"/>
      </a:accent2>
      <a:accent3>
        <a:srgbClr val="5C6670"/>
      </a:accent3>
      <a:accent4>
        <a:srgbClr val="F18B20"/>
      </a:accent4>
      <a:accent5>
        <a:srgbClr val="96C93C"/>
      </a:accent5>
      <a:accent6>
        <a:srgbClr val="00A6E2"/>
      </a:accent6>
      <a:hlink>
        <a:srgbClr val="C5203D"/>
      </a:hlink>
      <a:folHlink>
        <a:srgbClr val="8C23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48821FD-75A5-ED45-B1BA-C7EA69B4831B}" vid="{DCCD073B-BBFC-3146-97E5-15171479D7AD}"/>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Custom Design">
  <a:themeElements>
    <a:clrScheme name="Custom 49">
      <a:dk1>
        <a:srgbClr val="000000"/>
      </a:dk1>
      <a:lt1>
        <a:srgbClr val="FFFFFF"/>
      </a:lt1>
      <a:dk2>
        <a:srgbClr val="C41F3E"/>
      </a:dk2>
      <a:lt2>
        <a:srgbClr val="EF8B22"/>
      </a:lt2>
      <a:accent1>
        <a:srgbClr val="95C93D"/>
      </a:accent1>
      <a:accent2>
        <a:srgbClr val="7C8DB2"/>
      </a:accent2>
      <a:accent3>
        <a:srgbClr val="1F3D7B"/>
      </a:accent3>
      <a:accent4>
        <a:srgbClr val="A5A5A5"/>
      </a:accent4>
      <a:accent5>
        <a:srgbClr val="5047C5"/>
      </a:accent5>
      <a:accent6>
        <a:srgbClr val="92A000"/>
      </a:accent6>
      <a:hlink>
        <a:srgbClr val="C41F3E"/>
      </a:hlink>
      <a:folHlink>
        <a:srgbClr val="C41F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0" ma:contentTypeDescription="Create a new document." ma:contentTypeScope="" ma:versionID="42313d248ba35013c6f23fcedd0391f9">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9822f659af8aa18c39dc480cf07ae51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E5EB18-1439-4012-B46B-98F190921292}"/>
</file>

<file path=customXml/itemProps2.xml><?xml version="1.0" encoding="utf-8"?>
<ds:datastoreItem xmlns:ds="http://schemas.openxmlformats.org/officeDocument/2006/customXml" ds:itemID="{C6ED6FF3-F8D6-43AA-AC06-02196F7485EE}"/>
</file>

<file path=docProps/app.xml><?xml version="1.0" encoding="utf-8"?>
<Properties xmlns="http://schemas.openxmlformats.org/officeDocument/2006/extended-properties" xmlns:vt="http://schemas.openxmlformats.org/officeDocument/2006/docPropsVTypes">
  <Template/>
  <TotalTime>75959</TotalTime>
  <Words>9815</Words>
  <Application>Microsoft Macintosh PowerPoint</Application>
  <PresentationFormat>Widescreen</PresentationFormat>
  <Paragraphs>1054</Paragraphs>
  <Slides>125</Slides>
  <Notes>38</Notes>
  <HiddenSlides>0</HiddenSlides>
  <MMClips>0</MMClips>
  <ScaleCrop>false</ScaleCrop>
  <HeadingPairs>
    <vt:vector size="8" baseType="variant">
      <vt:variant>
        <vt:lpstr>Fonts Used</vt:lpstr>
      </vt:variant>
      <vt:variant>
        <vt:i4>9</vt:i4>
      </vt:variant>
      <vt:variant>
        <vt:lpstr>Theme</vt:lpstr>
      </vt:variant>
      <vt:variant>
        <vt:i4>11</vt:i4>
      </vt:variant>
      <vt:variant>
        <vt:lpstr>Embedded OLE Servers</vt:lpstr>
      </vt:variant>
      <vt:variant>
        <vt:i4>1</vt:i4>
      </vt:variant>
      <vt:variant>
        <vt:lpstr>Slide Titles</vt:lpstr>
      </vt:variant>
      <vt:variant>
        <vt:i4>125</vt:i4>
      </vt:variant>
    </vt:vector>
  </HeadingPairs>
  <TitlesOfParts>
    <vt:vector size="146" baseType="lpstr">
      <vt:lpstr>Arial</vt:lpstr>
      <vt:lpstr>Arial Narrow</vt:lpstr>
      <vt:lpstr>Calibri</vt:lpstr>
      <vt:lpstr>Calibri Light</vt:lpstr>
      <vt:lpstr>Noto Sans Symbols</vt:lpstr>
      <vt:lpstr>Symbol</vt:lpstr>
      <vt:lpstr>System Font Regular</vt:lpstr>
      <vt:lpstr>Times New Roman</vt:lpstr>
      <vt:lpstr>Wingdings</vt:lpstr>
      <vt:lpstr>1_Default Design</vt:lpstr>
      <vt:lpstr>3_Custom Design</vt:lpstr>
      <vt:lpstr>Custom Design</vt:lpstr>
      <vt:lpstr>6_Custom Design</vt:lpstr>
      <vt:lpstr>7_Custom Design</vt:lpstr>
      <vt:lpstr>5_Custom Design</vt:lpstr>
      <vt:lpstr>3_Office Theme</vt:lpstr>
      <vt:lpstr>3_Default Design</vt:lpstr>
      <vt:lpstr>8_Custom Design</vt:lpstr>
      <vt:lpstr>2_Office Theme</vt:lpstr>
      <vt:lpstr>4_Office Theme</vt:lpstr>
      <vt:lpstr>Chart</vt:lpstr>
      <vt:lpstr>Implications of Recent Data Sets for the Current  and Future Management of Lung Cancer</vt:lpstr>
      <vt:lpstr>Faculty</vt:lpstr>
      <vt:lpstr>PowerPoint Presentation</vt:lpstr>
      <vt:lpstr>Commercial Support</vt:lpstr>
      <vt:lpstr>Dr Paz-Ares — Disclosures</vt:lpstr>
      <vt:lpstr>Dr Piotrowska — Disclosures</vt:lpstr>
      <vt:lpstr>Dr Spigel — Disclosures</vt:lpstr>
      <vt:lpstr>Aaron Lisberg, MD, Video Interview  Participant — Disclosures</vt:lpstr>
      <vt:lpstr>PowerPoint Presentation</vt:lpstr>
      <vt:lpstr>Key Data Sets </vt:lpstr>
      <vt:lpstr>Key Data Sets </vt:lpstr>
      <vt:lpstr>Key Data Sets </vt:lpstr>
      <vt:lpstr>Key Data Sets </vt:lpstr>
      <vt:lpstr>Key Data Sets </vt:lpstr>
      <vt:lpstr>Key Data Sets </vt:lpstr>
      <vt:lpstr>Key Data Sets </vt:lpstr>
      <vt:lpstr>Key Data Sets </vt:lpstr>
      <vt:lpstr>Key Data Sets </vt:lpstr>
      <vt:lpstr>Key Data Sets </vt:lpstr>
      <vt:lpstr>Key Data Sets </vt:lpstr>
      <vt:lpstr>Agenda</vt:lpstr>
      <vt:lpstr>Agenda</vt:lpstr>
      <vt:lpstr>PowerPoint Presentation</vt:lpstr>
      <vt:lpstr>Agenda</vt:lpstr>
      <vt:lpstr>Agenda</vt:lpstr>
      <vt:lpstr>PowerPoint Presentation</vt:lpstr>
      <vt:lpstr>PowerPoint Presentation</vt:lpstr>
      <vt:lpstr>PowerPoint Presentation</vt:lpstr>
      <vt:lpstr>Agenda</vt:lpstr>
      <vt:lpstr>CheckMate 816: efficacy results with 3 years follow-up</vt:lpstr>
      <vt:lpstr>CheckMate 816 trial:  Neoadjuvant CT+Nivo by PD-L1 status</vt:lpstr>
      <vt:lpstr>CheckMate 816 trial:  Neoadjuvant CT+Nivo by PD-L1 status</vt:lpstr>
      <vt:lpstr>Agenda</vt:lpstr>
      <vt:lpstr>PACIFIC-6 trial – Durvalumab following sequential CT/RT</vt:lpstr>
      <vt:lpstr>PACIFIC-R – Durvalumab following sequential CT/RT in  EGFR mutant stage III NSCLC</vt:lpstr>
      <vt:lpstr>Earlier Use of Durvalumab with Chemoradiotherapy Fails in Lung Cancer Study  Press Release – November 14, 2023</vt:lpstr>
      <vt:lpstr>DUART Trial Durva following RT in stage III NSCLC ineligible to CT</vt:lpstr>
      <vt:lpstr>DUART Trial Durva following RT in stage III NSCLC ineligible to CT</vt:lpstr>
      <vt:lpstr>Osimertinib v Durvalumab v Observation  following CT/RT in EGFR mutant stage III NSCLC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Agenda</vt:lpstr>
      <vt:lpstr>Management of NSCLC with classical EGFR mutations</vt:lpstr>
      <vt:lpstr>FLAURA2 – Outcomes in pts with baseline CNS mets</vt:lpstr>
      <vt:lpstr>MARIPOSA</vt:lpstr>
      <vt:lpstr>MARIPOSA</vt:lpstr>
      <vt:lpstr>MARIPOSA</vt:lpstr>
      <vt:lpstr>Agenda</vt:lpstr>
      <vt:lpstr>Managing Progression on EGFR TKIs</vt:lpstr>
      <vt:lpstr>MARIPOSA-2 - Summary</vt:lpstr>
      <vt:lpstr>HERTHENA-Lung01: Patritumab Deruxtecan</vt:lpstr>
      <vt:lpstr>HERTHENA-Lung01: CNS Outcomes</vt:lpstr>
      <vt:lpstr>HERTHENA-Lung 01 - Summary</vt:lpstr>
      <vt:lpstr>INSIGHT 2</vt:lpstr>
      <vt:lpstr>INSIGHT 2: Summary</vt:lpstr>
      <vt:lpstr>Dr Piotrowska: EGFR-mutated metastatic NSCLC </vt:lpstr>
      <vt:lpstr>Dr Piotrowska: EGFR-mutated metastatic NSCLC, continued</vt:lpstr>
      <vt:lpstr>Agenda</vt:lpstr>
      <vt:lpstr>Agenda</vt:lpstr>
      <vt:lpstr>Management of EGFR Exon 20 Insertions</vt:lpstr>
      <vt:lpstr>PAPILLON: Amivantamab + Chemo for EGFR ex20ins</vt:lpstr>
      <vt:lpstr>PAPILLON: Amivantamab + Chemo for EGFR ex20ins</vt:lpstr>
      <vt:lpstr>PAPILLON Safety</vt:lpstr>
      <vt:lpstr>PAPILLON - Summary </vt:lpstr>
      <vt:lpstr>Agenda</vt:lpstr>
      <vt:lpstr>HER2-mutant NSCLC</vt:lpstr>
      <vt:lpstr>DESTINY-Lung02</vt:lpstr>
      <vt:lpstr>CNS Outcomes with Trastuzumab Deruxtecan</vt:lpstr>
      <vt:lpstr>Trastuzumab Deruxtecan in HER2-mutant NSCLC</vt:lpstr>
      <vt:lpstr>Dr Piotrowska: HER2-mutated metastatic NSCLC</vt:lpstr>
      <vt:lpstr>Dr Piotrowska: HER2-mutated metastatic NSCLC, continued</vt:lpstr>
      <vt:lpstr>Agenda</vt:lpstr>
      <vt:lpstr>LIBRETTO-431</vt:lpstr>
      <vt:lpstr>LIBRETTO-431 Summary</vt:lpstr>
      <vt:lpstr>Dr Piotrowska: Metastatic NSCLC with a RET Fusion</vt:lpstr>
      <vt:lpstr>Dr Piotrowska: Metastatic NSCLC with a RET Fusion, continued</vt:lpstr>
      <vt:lpstr>Agenda</vt:lpstr>
      <vt:lpstr>Agenda</vt:lpstr>
      <vt:lpstr>PowerPoint Presentation</vt:lpstr>
      <vt:lpstr>Predictive Utility of PROs for Survival in the EMPOWER-Lung 1 and 3 Trials: Overall Survival (OS) by Physical Function at Baseline</vt:lpstr>
      <vt:lpstr>Cemiplimab for Advanced Non-Small Cell Lung Cancer: Squamous Subgroup Analysis for EMPOWER-Lung 1 and 3 </vt:lpstr>
      <vt:lpstr>Subgroup Analysis for EMPOWER-Lung 1 and 3</vt:lpstr>
      <vt:lpstr>Agenda</vt:lpstr>
      <vt:lpstr>Durvalumab ± Tremelimumab + Chemotherapy in 1L Metastatic NSCLC: Characterization of Patients with PFS ≥12 Months in POSEIDON</vt:lpstr>
      <vt:lpstr>Patients with PFS ≥12 Months in the POSEIDON Trial</vt:lpstr>
      <vt:lpstr>Agenda</vt:lpstr>
      <vt:lpstr>Agenda</vt:lpstr>
      <vt:lpstr>PowerPoint Presentation</vt:lpstr>
      <vt:lpstr>TROPION-Lung01 Study Design</vt:lpstr>
      <vt:lpstr>Progression-Free Survival: ITT</vt:lpstr>
      <vt:lpstr>Interim Overall Survival: ITT</vt:lpstr>
      <vt:lpstr>Adverse Events of Special Interest</vt:lpstr>
      <vt:lpstr>PowerPoint Presentation</vt:lpstr>
      <vt:lpstr>TROPION-Lung04 Design: A Phase Ib, Multicenter,  Open-Label, Dose Escalation/Confirmation and Expansion Study</vt:lpstr>
      <vt:lpstr>TROPION-Lung04: TEAEs in ≥15% of Patients</vt:lpstr>
      <vt:lpstr>TROPION-Lung04: Antitumor Activity</vt:lpstr>
      <vt:lpstr>Agenda</vt:lpstr>
      <vt:lpstr>PowerPoint Presentation</vt:lpstr>
      <vt:lpstr>EVOKE-02: Efficacy by Investigator Assessment</vt:lpstr>
      <vt:lpstr>EVOKE-02: Safety Profile of Sacituzumab Govitecan/Pembrolizumab </vt:lpstr>
      <vt:lpstr>Agenda</vt:lpstr>
      <vt:lpstr>Agenda</vt:lpstr>
      <vt:lpstr>The Prognostic Value of Patient Reported Outcomes (PROs) and Clinical/Demographic Variables in the CASPIAN Study</vt:lpstr>
      <vt:lpstr>CASPIAN: Prognostic Value of PROs and Clinical/Demographic Variables</vt:lpstr>
      <vt:lpstr>CASPIAN: Prognostic Value of PROs and Clinical/Demographic Variables</vt:lpstr>
      <vt:lpstr>Agenda</vt:lpstr>
      <vt:lpstr>PowerPoint Presentation</vt:lpstr>
      <vt:lpstr>Ifinatamab Deruxtecan </vt:lpstr>
      <vt:lpstr>DS7300-A-J101 (NCT04145622) Study Design</vt:lpstr>
      <vt:lpstr>DS7300-A-J101: Ifinatamab Deruxtecan Antitumor Activity </vt:lpstr>
      <vt:lpstr>DS7300-A-J101: Ifinatamab Deruxtecan – Most Common (≥10%) All-Grade TEAEs Regardless of Causality</vt:lpstr>
      <vt:lpstr>Tarlatamab for Patients (pts) with Previously Treated Small Cell Lung Cancer (SCLC): Primary Analysis of the Phase 2 DeLLphi-301 Study</vt:lpstr>
      <vt:lpstr>DeLLphi-301: Efficacy Analysis Set per ITT Analysis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6778</cp:revision>
  <cp:lastPrinted>2020-10-06T15:56:26Z</cp:lastPrinted>
  <dcterms:created xsi:type="dcterms:W3CDTF">2013-03-19T19:50:02Z</dcterms:created>
  <dcterms:modified xsi:type="dcterms:W3CDTF">2023-11-15T12:55:09Z</dcterms:modified>
  <cp:category/>
</cp:coreProperties>
</file>