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2" r:id="rId4"/>
    <p:sldId id="262" r:id="rId5"/>
    <p:sldId id="263" r:id="rId6"/>
    <p:sldId id="264" r:id="rId7"/>
    <p:sldId id="265" r:id="rId8"/>
    <p:sldId id="293" r:id="rId9"/>
    <p:sldId id="266" r:id="rId10"/>
    <p:sldId id="267" r:id="rId11"/>
    <p:sldId id="294" r:id="rId12"/>
    <p:sldId id="288" r:id="rId13"/>
    <p:sldId id="289" r:id="rId14"/>
    <p:sldId id="268" r:id="rId15"/>
    <p:sldId id="269" r:id="rId16"/>
    <p:sldId id="258" r:id="rId17"/>
    <p:sldId id="270" r:id="rId18"/>
    <p:sldId id="259" r:id="rId19"/>
    <p:sldId id="295" r:id="rId20"/>
    <p:sldId id="290" r:id="rId21"/>
    <p:sldId id="291" r:id="rId22"/>
    <p:sldId id="273" r:id="rId23"/>
    <p:sldId id="274" r:id="rId24"/>
    <p:sldId id="278" r:id="rId25"/>
    <p:sldId id="296" r:id="rId26"/>
    <p:sldId id="279" r:id="rId27"/>
    <p:sldId id="280" r:id="rId28"/>
    <p:sldId id="297" r:id="rId29"/>
    <p:sldId id="271" r:id="rId30"/>
    <p:sldId id="272" r:id="rId31"/>
    <p:sldId id="275" r:id="rId32"/>
    <p:sldId id="276" r:id="rId33"/>
    <p:sldId id="277" r:id="rId34"/>
    <p:sldId id="260" r:id="rId35"/>
    <p:sldId id="281" r:id="rId36"/>
    <p:sldId id="282" r:id="rId37"/>
    <p:sldId id="283" r:id="rId38"/>
    <p:sldId id="261" r:id="rId39"/>
    <p:sldId id="284" r:id="rId40"/>
    <p:sldId id="285" r:id="rId41"/>
    <p:sldId id="286" r:id="rId42"/>
    <p:sldId id="28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1"/>
    <p:restoredTop sz="94027"/>
  </p:normalViewPr>
  <p:slideViewPr>
    <p:cSldViewPr snapToGrid="0">
      <p:cViewPr varScale="1">
        <p:scale>
          <a:sx n="66" d="100"/>
          <a:sy n="66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50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E2F6-3264-4DB5-46C3-4DAF48FDB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4E41E-20A5-8644-F237-DB0DE0D49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858F8-93AB-E85F-85D0-35C5943AB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4F0B9-7012-15AF-725B-9D36F8F88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12451-F7C1-0162-DEF2-1BE53A63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2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7C3D6-B752-167D-A8E3-7B7657870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36FA0-1BEC-1BBB-440C-5E9F57D8B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6BFBA-65B5-B1D5-25B5-55895548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49F62-4CEA-7ADF-C9D2-84F65F131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C72A8-72A1-E7FF-1EFE-65AAADE66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0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F554F-C18F-9BF9-4C10-BD24E30AC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22DAF-9B70-4DDD-E2DC-7586582BB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6F8D5-DCEE-6082-2925-ACB6F43ED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EDE6C-1C14-2F01-C141-A7534407C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61CEB-DD58-E454-419B-C1C9409D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9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8FD1-121C-78CA-9301-63518755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0E5B5-CBB6-5EB6-E416-54A1CD58F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D87BA-856A-0E9B-8549-809C03CF7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9F36-A0F2-D7A6-EB20-F7C8B9555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8072D-85C0-6469-ACBB-DEE8A175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9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3C0EB-CC4E-4612-8831-25460F0C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9667F-1B5D-EAA8-0257-39391C45F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A6279-AA70-552E-0CFC-FDCD07818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BE206-571F-84DD-56B5-308D11F5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5E718-FC61-9E0E-CF2D-BE61F53C4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4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72D7D-410C-8CA7-468C-A7A082ACA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F5062-A36F-0A1B-DC26-F79F9AAD3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32C7C-B89F-959C-937D-71011D329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769ED-DC2B-3EA9-1FB3-2714A937C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1BD609-BCE5-6383-CEF2-1C87710DA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6A532E-5D87-95C3-D0E6-9487D6025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5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469FD-6CC2-C554-4201-F4845231E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03619-9DBD-5FC0-9C91-EED2A0828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C5AD5-3EA1-1D9A-F643-EB6829E25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86DE29-A705-8A12-6D5D-260B348EA3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9FC010-6A7C-5F93-7C0C-C35F75578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9680C3-848F-B4C5-6C7A-4B1041C9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136108-7DF5-C1FB-BE5E-413467E8A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7AF808-4031-78E9-47A7-280E75B0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0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88EAB-7E83-E7C1-5574-DCF4C79B6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E4690-7873-457B-514B-5B6CA575A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EB9FF5-D373-9F72-92E8-734142E2E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E65EC-B4BA-D948-2F65-D7A4F994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5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A2DB8F-9BA7-EE23-AA0D-1253A8164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D535DB-C394-3016-F73F-86F61453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327A4-CCE2-B56C-BD26-7E14B4559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8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F4FFB-1A6F-B78E-9990-5564172F9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CF8D3-E990-F274-8712-EB17D1691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7C04B-C5F5-219A-5455-A23C31DFE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0FF67-B9F3-075E-BBEE-51D4AD55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8DAA8-D4EF-FD2E-C4DA-E5A90A4C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BFA21-714E-77EB-A885-D5CE8980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1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E4ED7-FE8D-0443-BBF6-FC91E3B95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187222-21EB-A983-34C7-684216F191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209EB-5E30-3FF0-EA8A-089A3AE2A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CD00A-0CD1-AF97-E625-F48C74FC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F1673-72CE-BD25-4D0B-A9EF414DF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6B67F-C4A9-BF9C-B46B-C475E2CF4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5FB54B-75E4-122E-912F-9FC9142A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3E0F8-DF9A-0318-996F-612C040EB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651E3-B51F-4C70-4F40-975051094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A1A9-B5BA-7D4B-A914-DB9D14DF24D3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2BC67-581E-9768-AF73-DD8954510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D7741-6A93-185C-1D83-46C198237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7B35A-A23C-A241-A001-9B9FD9D15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7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468D8-2C43-9A0C-F44B-C597ECF74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ASCO Review</a:t>
            </a:r>
            <a:br>
              <a:rPr lang="en-US" dirty="0"/>
            </a:br>
            <a:r>
              <a:rPr lang="en-US" dirty="0"/>
              <a:t>Lung Cancer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128A4-51ED-A781-7EA6-FE4B1C3F14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Matthew </a:t>
            </a:r>
            <a:r>
              <a:rPr lang="en-US" dirty="0" err="1"/>
              <a:t>Gubens</a:t>
            </a:r>
            <a:r>
              <a:rPr lang="en-US" dirty="0"/>
              <a:t>, MD, MS</a:t>
            </a:r>
          </a:p>
          <a:p>
            <a:r>
              <a:rPr lang="en-US" dirty="0"/>
              <a:t>Professor of Medicine</a:t>
            </a:r>
          </a:p>
          <a:p>
            <a:r>
              <a:rPr lang="en-US" dirty="0"/>
              <a:t>Medical Director, Thoracic Medical Oncology</a:t>
            </a:r>
          </a:p>
          <a:p>
            <a:r>
              <a:rPr lang="en-US" dirty="0"/>
              <a:t>University of California, San Francisco</a:t>
            </a:r>
          </a:p>
        </p:txBody>
      </p:sp>
    </p:spTree>
    <p:extLst>
      <p:ext uri="{BB962C8B-B14F-4D97-AF65-F5344CB8AC3E}">
        <p14:creationId xmlns:p14="http://schemas.microsoft.com/office/powerpoint/2010/main" val="4115684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393E8-0F86-DCD5-ADD7-5F8B2CB7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20450" cy="1325563"/>
          </a:xfrm>
        </p:spPr>
        <p:txBody>
          <a:bodyPr>
            <a:normAutofit/>
          </a:bodyPr>
          <a:lstStyle/>
          <a:p>
            <a:r>
              <a:rPr lang="en-US" dirty="0"/>
              <a:t>EGFR TKI + “inserted” chemotherapy vs EGFR TKI in advanced EGFR-mutated NSCLC: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7B716-D0EE-BD3E-A348-23FDCA46C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N=501, 308 to gefitinib, 193 to </a:t>
            </a:r>
            <a:r>
              <a:rPr lang="en-US" dirty="0" err="1"/>
              <a:t>osimertinib</a:t>
            </a:r>
            <a:endParaRPr lang="en-US" dirty="0"/>
          </a:p>
          <a:p>
            <a:r>
              <a:rPr lang="en-US" dirty="0"/>
              <a:t>Overall survival: HR 0.985 (p=0.4496), 48.0 vs 48.0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TKI+chemo</a:t>
            </a:r>
            <a:r>
              <a:rPr lang="en-US" dirty="0"/>
              <a:t> vs TKI</a:t>
            </a:r>
          </a:p>
          <a:p>
            <a:pPr lvl="1"/>
            <a:r>
              <a:rPr lang="en-US" dirty="0"/>
              <a:t>OS gefitinib: HR 1.016 (p=0.9124), 45.6 vs 43.2 </a:t>
            </a:r>
            <a:r>
              <a:rPr lang="en-US" dirty="0" err="1"/>
              <a:t>mo</a:t>
            </a:r>
            <a:endParaRPr lang="en-US" dirty="0"/>
          </a:p>
          <a:p>
            <a:pPr lvl="1"/>
            <a:r>
              <a:rPr lang="en-US" dirty="0"/>
              <a:t>OS </a:t>
            </a:r>
            <a:r>
              <a:rPr lang="en-US" dirty="0" err="1"/>
              <a:t>osimertinib</a:t>
            </a:r>
            <a:r>
              <a:rPr lang="en-US" dirty="0"/>
              <a:t>: HR 0.835 (p=0.5154), NE vs NE</a:t>
            </a:r>
          </a:p>
          <a:p>
            <a:r>
              <a:rPr lang="en-US" dirty="0"/>
              <a:t>PFS</a:t>
            </a:r>
          </a:p>
          <a:p>
            <a:pPr lvl="1"/>
            <a:r>
              <a:rPr lang="en-US" dirty="0"/>
              <a:t>PFS gefitinib: HR 0.687 (p=0.0015), 14.4 vs 9.6 </a:t>
            </a:r>
            <a:r>
              <a:rPr lang="en-US" dirty="0" err="1"/>
              <a:t>mo</a:t>
            </a:r>
            <a:endParaRPr lang="en-US" dirty="0"/>
          </a:p>
          <a:p>
            <a:pPr lvl="1"/>
            <a:r>
              <a:rPr lang="en-US" dirty="0"/>
              <a:t>PFS </a:t>
            </a:r>
            <a:r>
              <a:rPr lang="en-US" dirty="0" err="1"/>
              <a:t>osimertinib</a:t>
            </a:r>
            <a:r>
              <a:rPr lang="en-US" dirty="0"/>
              <a:t>: HR 0.812 (p=0.2475), 25.2 vs 20.4 </a:t>
            </a:r>
            <a:r>
              <a:rPr lang="en-US" dirty="0" err="1"/>
              <a:t>mo</a:t>
            </a:r>
            <a:endParaRPr lang="en-US" dirty="0"/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Another </a:t>
            </a:r>
            <a:r>
              <a:rPr lang="en-US" dirty="0" err="1"/>
              <a:t>TKI+chemo</a:t>
            </a:r>
            <a:r>
              <a:rPr lang="en-US" dirty="0"/>
              <a:t> study with PFS benefit but no OS benefit</a:t>
            </a:r>
          </a:p>
          <a:p>
            <a:pPr lvl="1"/>
            <a:r>
              <a:rPr lang="en-US" dirty="0"/>
              <a:t>Not likely to change practice</a:t>
            </a:r>
          </a:p>
          <a:p>
            <a:pPr lvl="1"/>
            <a:r>
              <a:rPr lang="en-US" dirty="0"/>
              <a:t>Need biomarkers (early MRD+ on TKI </a:t>
            </a:r>
            <a:r>
              <a:rPr lang="en-US" dirty="0" err="1"/>
              <a:t>tx</a:t>
            </a:r>
            <a:r>
              <a:rPr lang="en-US" dirty="0"/>
              <a:t>?) to decide when to intensify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3CD946-BE91-3108-34DF-49C9A18ACC8B}"/>
              </a:ext>
            </a:extLst>
          </p:cNvPr>
          <p:cNvSpPr txBox="1"/>
          <p:nvPr/>
        </p:nvSpPr>
        <p:spPr>
          <a:xfrm>
            <a:off x="9487950" y="6547494"/>
            <a:ext cx="258380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Kanda ASCO 2023 abstract LBA9009</a:t>
            </a:r>
          </a:p>
        </p:txBody>
      </p:sp>
    </p:spTree>
    <p:extLst>
      <p:ext uri="{BB962C8B-B14F-4D97-AF65-F5344CB8AC3E}">
        <p14:creationId xmlns:p14="http://schemas.microsoft.com/office/powerpoint/2010/main" val="35112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06A536-86A1-3E8E-F569-43D20095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EGFR-mutated NSCLC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B95800-AAD0-E283-FF27-B91D28C03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Metastatic disease- 2L+</a:t>
            </a:r>
          </a:p>
        </p:txBody>
      </p:sp>
    </p:spTree>
    <p:extLst>
      <p:ext uri="{BB962C8B-B14F-4D97-AF65-F5344CB8AC3E}">
        <p14:creationId xmlns:p14="http://schemas.microsoft.com/office/powerpoint/2010/main" val="1180190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57C5-06DC-8991-7C61-F6E9F32E1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KEYNOTE-789: Chemo +/- pembrolizumab for EGFR-mutated NSCLC after TKI progression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435CA-D72D-583A-9790-DDA6FA60F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/>
              <a:t>Yang et al, abstract LBA9000</a:t>
            </a:r>
          </a:p>
          <a:p>
            <a:r>
              <a:rPr lang="en-US" dirty="0"/>
              <a:t>Phase 3 randomized study, n=492</a:t>
            </a:r>
          </a:p>
          <a:p>
            <a:pPr lvl="1"/>
            <a:r>
              <a:rPr lang="en-US" dirty="0"/>
              <a:t>EGFR mutated (exon 19 deletion or L858R) after 1L </a:t>
            </a:r>
            <a:r>
              <a:rPr lang="en-US" dirty="0" err="1"/>
              <a:t>osimertinib</a:t>
            </a:r>
            <a:r>
              <a:rPr lang="en-US" dirty="0"/>
              <a:t> failure OR after 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 generation TKI failure with T790M then 2L </a:t>
            </a:r>
            <a:r>
              <a:rPr lang="en-US" dirty="0" err="1"/>
              <a:t>osimertinib</a:t>
            </a:r>
            <a:r>
              <a:rPr lang="en-US" dirty="0"/>
              <a:t> failure OR after 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 generation TKI failure without T790M</a:t>
            </a:r>
          </a:p>
          <a:p>
            <a:pPr lvl="1"/>
            <a:r>
              <a:rPr lang="en-US" dirty="0"/>
              <a:t>Randomized 1:1 to </a:t>
            </a:r>
          </a:p>
          <a:p>
            <a:pPr lvl="2"/>
            <a:r>
              <a:rPr lang="en-US" dirty="0"/>
              <a:t>Carboplatin or cisplatin with pemetrexed + pembrolizumab x 4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pembro</a:t>
            </a:r>
            <a:r>
              <a:rPr lang="en-US" dirty="0">
                <a:sym typeface="Wingdings" pitchFamily="2" charset="2"/>
              </a:rPr>
              <a:t> + </a:t>
            </a:r>
            <a:r>
              <a:rPr lang="en-US" dirty="0" err="1">
                <a:sym typeface="Wingdings" pitchFamily="2" charset="2"/>
              </a:rPr>
              <a:t>peme</a:t>
            </a:r>
            <a:r>
              <a:rPr lang="en-US" dirty="0">
                <a:sym typeface="Wingdings" pitchFamily="2" charset="2"/>
              </a:rPr>
              <a:t> maintenance</a:t>
            </a:r>
          </a:p>
          <a:p>
            <a:pPr lvl="2"/>
            <a:r>
              <a:rPr lang="en-US" dirty="0">
                <a:sym typeface="Wingdings" pitchFamily="2" charset="2"/>
              </a:rPr>
              <a:t>Carboplatin or cisplatin with pemetrexed x 4  </a:t>
            </a:r>
            <a:r>
              <a:rPr lang="en-US" dirty="0" err="1">
                <a:sym typeface="Wingdings" pitchFamily="2" charset="2"/>
              </a:rPr>
              <a:t>peme</a:t>
            </a:r>
            <a:r>
              <a:rPr lang="en-US" dirty="0">
                <a:sym typeface="Wingdings" pitchFamily="2" charset="2"/>
              </a:rPr>
              <a:t> maintenance</a:t>
            </a:r>
          </a:p>
          <a:p>
            <a:pPr lvl="3"/>
            <a:r>
              <a:rPr lang="en-US" dirty="0">
                <a:sym typeface="Wingdings" pitchFamily="2" charset="2"/>
              </a:rPr>
              <a:t>Optional crossover to pembrolizumab</a:t>
            </a:r>
          </a:p>
          <a:p>
            <a:pPr lvl="1"/>
            <a:r>
              <a:rPr lang="en-US" dirty="0">
                <a:sym typeface="Wingdings" pitchFamily="2" charset="2"/>
              </a:rPr>
              <a:t>Primary endpoints: PFS and OS</a:t>
            </a:r>
          </a:p>
          <a:p>
            <a:pPr lvl="1"/>
            <a:r>
              <a:rPr lang="en-US" dirty="0">
                <a:sym typeface="Wingdings" pitchFamily="2" charset="2"/>
              </a:rPr>
              <a:t>Secondary endpoints: ORR and DOR, safety, PROs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570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57C5-06DC-8991-7C61-F6E9F32E1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KEYNOTE-789: Chemo +/- pembrolizumab for EGFR-mutated NSCLC after TKI progression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435CA-D72D-583A-9790-DDA6FA60F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76857" cy="5032375"/>
          </a:xfrm>
        </p:spPr>
        <p:txBody>
          <a:bodyPr/>
          <a:lstStyle/>
          <a:p>
            <a:r>
              <a:rPr lang="en-US" dirty="0"/>
              <a:t>PFS at interval analysis 2: </a:t>
            </a:r>
            <a:r>
              <a:rPr lang="en-US" dirty="0" err="1"/>
              <a:t>mPFS</a:t>
            </a:r>
            <a:r>
              <a:rPr lang="en-US" dirty="0"/>
              <a:t> 5.6 vs 5.5mo, HR 0.80, p=0.0122 (statistically significant would be &lt;0.0117)</a:t>
            </a:r>
          </a:p>
          <a:p>
            <a:r>
              <a:rPr lang="en-US" dirty="0"/>
              <a:t>OS at final analysis: </a:t>
            </a:r>
            <a:r>
              <a:rPr lang="en-US" dirty="0" err="1"/>
              <a:t>mOS</a:t>
            </a:r>
            <a:r>
              <a:rPr lang="en-US" dirty="0"/>
              <a:t> 15.9 vs 14.7mo, HR 0.84, p=0.0362 (statistically significant would be &lt;0.0117)</a:t>
            </a:r>
          </a:p>
          <a:p>
            <a:pPr lvl="1"/>
            <a:r>
              <a:rPr lang="en-US" dirty="0"/>
              <a:t>OS for PD-L1&gt;=1% 18.6 vs 14.1mo, HR 0.77 (0.58-1.02)</a:t>
            </a:r>
          </a:p>
          <a:p>
            <a:pPr lvl="1"/>
            <a:r>
              <a:rPr lang="en-US" dirty="0"/>
              <a:t>OS for PD-L1&lt;1% 15.7 vs 14.7mo, HR 0.91 (0.70-1.19)</a:t>
            </a:r>
          </a:p>
          <a:p>
            <a:r>
              <a:rPr lang="en-US" dirty="0"/>
              <a:t>ORR 29 vs 27.1%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Not statistically significant for this EGFR population, weaker than KEYNOTE-189</a:t>
            </a:r>
          </a:p>
          <a:p>
            <a:pPr lvl="1"/>
            <a:r>
              <a:rPr lang="en-US" dirty="0"/>
              <a:t>Still unclear role of current immunotherapies in EGFRm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3342F5-ACB5-713D-34E4-44F0CD3C36DB}"/>
              </a:ext>
            </a:extLst>
          </p:cNvPr>
          <p:cNvSpPr txBox="1"/>
          <p:nvPr/>
        </p:nvSpPr>
        <p:spPr>
          <a:xfrm>
            <a:off x="9630562" y="6547494"/>
            <a:ext cx="24411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Yang ASCO 2023 abstract LBA9000</a:t>
            </a:r>
          </a:p>
        </p:txBody>
      </p:sp>
    </p:spTree>
    <p:extLst>
      <p:ext uri="{BB962C8B-B14F-4D97-AF65-F5344CB8AC3E}">
        <p14:creationId xmlns:p14="http://schemas.microsoft.com/office/powerpoint/2010/main" val="1952131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D6C2A-0B4B-AB27-9349-5EF2EC4C5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line </a:t>
            </a:r>
            <a:r>
              <a:rPr lang="en-US" dirty="0" err="1"/>
              <a:t>afatinib</a:t>
            </a:r>
            <a:r>
              <a:rPr lang="en-US" dirty="0"/>
              <a:t> + chemotherapy after progression on </a:t>
            </a:r>
            <a:r>
              <a:rPr lang="en-US" dirty="0" err="1"/>
              <a:t>osimertinib</a:t>
            </a:r>
            <a:r>
              <a:rPr lang="en-US" dirty="0"/>
              <a:t>: NEJ025B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DC909-BD89-C604-FD9A-272531EDD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Fukuhara et al, abstract 9044</a:t>
            </a:r>
          </a:p>
          <a:p>
            <a:r>
              <a:rPr lang="en-US" dirty="0"/>
              <a:t>Phase II study, single-arm, open-label, n=71</a:t>
            </a:r>
          </a:p>
          <a:p>
            <a:pPr lvl="1"/>
            <a:r>
              <a:rPr lang="en-US" dirty="0"/>
              <a:t>Advanced EGFR mutated (exon 19 deletion or L858R) after progression on </a:t>
            </a:r>
            <a:r>
              <a:rPr lang="en-US" dirty="0" err="1"/>
              <a:t>osimertinib</a:t>
            </a:r>
            <a:endParaRPr lang="en-US" dirty="0"/>
          </a:p>
          <a:p>
            <a:pPr lvl="1"/>
            <a:r>
              <a:rPr lang="en-US" dirty="0" err="1"/>
              <a:t>Afatinib</a:t>
            </a:r>
            <a:r>
              <a:rPr lang="en-US" dirty="0"/>
              <a:t> 20mg + carboplatin/pemetrexed x 4 cycles then pemetrexed maintenance</a:t>
            </a:r>
          </a:p>
          <a:p>
            <a:pPr lvl="1"/>
            <a:r>
              <a:rPr lang="en-US" dirty="0"/>
              <a:t>Primary endpoint: PFS at 6 </a:t>
            </a:r>
            <a:r>
              <a:rPr lang="en-US" dirty="0" err="1"/>
              <a:t>mo</a:t>
            </a:r>
            <a:endParaRPr lang="en-US" dirty="0"/>
          </a:p>
          <a:p>
            <a:pPr lvl="1"/>
            <a:r>
              <a:rPr lang="en-US" dirty="0"/>
              <a:t>Secondary endpoints: PFS, OS, ORR, </a:t>
            </a:r>
            <a:r>
              <a:rPr lang="en-US" dirty="0" err="1"/>
              <a:t>DoR</a:t>
            </a:r>
            <a:r>
              <a:rPr lang="en-US" dirty="0"/>
              <a:t>, safety</a:t>
            </a:r>
          </a:p>
        </p:txBody>
      </p:sp>
    </p:spTree>
    <p:extLst>
      <p:ext uri="{BB962C8B-B14F-4D97-AF65-F5344CB8AC3E}">
        <p14:creationId xmlns:p14="http://schemas.microsoft.com/office/powerpoint/2010/main" val="1192664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D6C2A-0B4B-AB27-9349-5EF2EC4C5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line </a:t>
            </a:r>
            <a:r>
              <a:rPr lang="en-US" dirty="0" err="1"/>
              <a:t>afatinib</a:t>
            </a:r>
            <a:r>
              <a:rPr lang="en-US" dirty="0"/>
              <a:t> + chemotherapy after progression on </a:t>
            </a:r>
            <a:r>
              <a:rPr lang="en-US" dirty="0" err="1"/>
              <a:t>osimertinib</a:t>
            </a:r>
            <a:r>
              <a:rPr lang="en-US" dirty="0"/>
              <a:t>: NEJ025B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DC909-BD89-C604-FD9A-272531EDD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endpoint: PFS at 6mos 57.1% (39.3-71.5%)</a:t>
            </a:r>
          </a:p>
          <a:p>
            <a:r>
              <a:rPr lang="en-US" dirty="0"/>
              <a:t>Secondary</a:t>
            </a:r>
          </a:p>
          <a:p>
            <a:pPr lvl="1"/>
            <a:r>
              <a:rPr lang="en-US" dirty="0"/>
              <a:t>Median PFS 8.2 </a:t>
            </a:r>
            <a:r>
              <a:rPr lang="en-US" dirty="0" err="1"/>
              <a:t>mos</a:t>
            </a:r>
            <a:endParaRPr lang="en-US" dirty="0"/>
          </a:p>
          <a:p>
            <a:pPr lvl="1"/>
            <a:r>
              <a:rPr lang="en-US" dirty="0"/>
              <a:t>ORR 48.6%, DCR 88.6%</a:t>
            </a:r>
          </a:p>
          <a:p>
            <a:pPr lvl="1"/>
            <a:r>
              <a:rPr lang="en-US" dirty="0"/>
              <a:t>Toxicity manageable (interstitial pneumonia in 8% (3 pts) with 1 death)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Compares favorably to standard chemo alone, though with small sample size</a:t>
            </a:r>
          </a:p>
          <a:p>
            <a:pPr lvl="1"/>
            <a:r>
              <a:rPr lang="en-US" dirty="0"/>
              <a:t>Needs randomized confirmation (IMPRESS study was negative, though with same TKI at progression)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DD88D0-441A-8AC8-7B8E-B356EEAED991}"/>
              </a:ext>
            </a:extLst>
          </p:cNvPr>
          <p:cNvSpPr txBox="1"/>
          <p:nvPr/>
        </p:nvSpPr>
        <p:spPr>
          <a:xfrm>
            <a:off x="9630562" y="6547494"/>
            <a:ext cx="24411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Fukuhara ASCO 2023 abstract 9044</a:t>
            </a:r>
          </a:p>
        </p:txBody>
      </p:sp>
    </p:spTree>
    <p:extLst>
      <p:ext uri="{BB962C8B-B14F-4D97-AF65-F5344CB8AC3E}">
        <p14:creationId xmlns:p14="http://schemas.microsoft.com/office/powerpoint/2010/main" val="4072997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D5171B-4D3D-D55D-19B5-58FA9F00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HER2-mutated NSCLC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B17409-B00F-80FF-A8B2-B098B5D46F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74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191CE-B67C-EB4E-5DAC-CCF79AFC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line targeted therapy for HER2-mutated NSCLC- </a:t>
            </a:r>
            <a:r>
              <a:rPr lang="en-US" dirty="0" err="1"/>
              <a:t>ctDNA</a:t>
            </a:r>
            <a:r>
              <a:rPr lang="en-US" dirty="0"/>
              <a:t> prognostic/predictive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3AB7D-2425-6256-2495-D1DDFACCF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Liu et al, abstract 9052</a:t>
            </a:r>
          </a:p>
          <a:p>
            <a:r>
              <a:rPr lang="en-US" dirty="0"/>
              <a:t>Retrospectively analyzed patients with metastatic HER2-mutated NSCLC who received prospective </a:t>
            </a:r>
            <a:r>
              <a:rPr lang="en-US" dirty="0" err="1"/>
              <a:t>ctDNA</a:t>
            </a:r>
            <a:r>
              <a:rPr lang="en-US" dirty="0"/>
              <a:t> at MSKCC, n=64</a:t>
            </a:r>
          </a:p>
          <a:p>
            <a:pPr lvl="1"/>
            <a:r>
              <a:rPr lang="en-US" dirty="0"/>
              <a:t>78% had </a:t>
            </a:r>
            <a:r>
              <a:rPr lang="en-US" dirty="0" err="1"/>
              <a:t>ctDNA</a:t>
            </a:r>
            <a:r>
              <a:rPr lang="en-US" dirty="0"/>
              <a:t> positivity before initial therapy</a:t>
            </a:r>
          </a:p>
          <a:p>
            <a:pPr lvl="1"/>
            <a:r>
              <a:rPr lang="en-US" dirty="0"/>
              <a:t>Patients with baseline </a:t>
            </a:r>
            <a:r>
              <a:rPr lang="en-US" dirty="0" err="1"/>
              <a:t>ctDNA</a:t>
            </a:r>
            <a:r>
              <a:rPr lang="en-US" dirty="0"/>
              <a:t> positivity had shorter OS (HR 5.25)</a:t>
            </a:r>
          </a:p>
          <a:p>
            <a:pPr lvl="2"/>
            <a:r>
              <a:rPr lang="en-US" dirty="0"/>
              <a:t>Median time to treatment discontinuation on HER2 ADCs 6.1 </a:t>
            </a:r>
            <a:r>
              <a:rPr lang="en-US" dirty="0" err="1"/>
              <a:t>mo</a:t>
            </a:r>
            <a:r>
              <a:rPr lang="en-US" dirty="0"/>
              <a:t> (but n= only 6)</a:t>
            </a:r>
          </a:p>
          <a:p>
            <a:pPr lvl="1"/>
            <a:r>
              <a:rPr lang="en-US" dirty="0" err="1"/>
              <a:t>ctDNA</a:t>
            </a:r>
            <a:r>
              <a:rPr lang="en-US" dirty="0"/>
              <a:t> dynamics on therapy correlated with treatment success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Most patient in this early cohort did not see ADCs for their HER2-mutated NSCLC, though time on HER2 ADCs at least as long as immunotherapy +/- chemotherapy</a:t>
            </a:r>
          </a:p>
          <a:p>
            <a:pPr lvl="1"/>
            <a:r>
              <a:rPr lang="en-US" dirty="0"/>
              <a:t>Trastuzumab </a:t>
            </a:r>
            <a:r>
              <a:rPr lang="en-US" dirty="0" err="1"/>
              <a:t>deruxtecan</a:t>
            </a:r>
            <a:r>
              <a:rPr lang="en-US" dirty="0"/>
              <a:t> currently approved for 2nd line or later, with global phase 3 for 1</a:t>
            </a:r>
            <a:r>
              <a:rPr lang="en-US" baseline="30000" dirty="0"/>
              <a:t>st</a:t>
            </a:r>
            <a:r>
              <a:rPr lang="en-US" dirty="0"/>
              <a:t> line (vs standard chemoimmunotherapy) ongoing</a:t>
            </a:r>
          </a:p>
        </p:txBody>
      </p:sp>
    </p:spTree>
    <p:extLst>
      <p:ext uri="{BB962C8B-B14F-4D97-AF65-F5344CB8AC3E}">
        <p14:creationId xmlns:p14="http://schemas.microsoft.com/office/powerpoint/2010/main" val="3231788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15DF2-B009-A829-F107-3A2B0E30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Immunotherapy in NSCLC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F8210-A0E0-C7D6-5A4F-26CEA7884F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15DF2-B009-A829-F107-3A2B0E30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Immunotherapy in NSCLC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F8210-A0E0-C7D6-5A4F-26CEA7884F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Resectable</a:t>
            </a:r>
            <a:r>
              <a:rPr lang="en-US" dirty="0"/>
              <a:t> disease</a:t>
            </a:r>
          </a:p>
        </p:txBody>
      </p:sp>
    </p:spTree>
    <p:extLst>
      <p:ext uri="{BB962C8B-B14F-4D97-AF65-F5344CB8AC3E}">
        <p14:creationId xmlns:p14="http://schemas.microsoft.com/office/powerpoint/2010/main" val="147298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06A536-86A1-3E8E-F569-43D20095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EGFR-mutated NSCLC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B95800-AAD0-E283-FF27-B91D28C03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79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E4881-DA45-2CE3-B1BB-8A7822076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KEYNOTE-671: Perioperative chemo +/- pembrolizumab in early stage NSCLC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92888-DE54-608B-7B94-5BDFE8E64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Wakelee</a:t>
            </a:r>
            <a:r>
              <a:rPr lang="en-US" dirty="0"/>
              <a:t> et al, abstract LBA100</a:t>
            </a:r>
          </a:p>
          <a:p>
            <a:r>
              <a:rPr lang="en-US" dirty="0"/>
              <a:t>Phase 3 randomized, double-blind trial, n=786</a:t>
            </a:r>
          </a:p>
          <a:p>
            <a:pPr lvl="1"/>
            <a:r>
              <a:rPr lang="en-US" dirty="0"/>
              <a:t>Pathologically confirmed </a:t>
            </a:r>
            <a:r>
              <a:rPr lang="en-US" dirty="0" err="1"/>
              <a:t>resectable</a:t>
            </a:r>
            <a:r>
              <a:rPr lang="en-US" dirty="0"/>
              <a:t> stage II, IIIA, IIIB (N2), no prior </a:t>
            </a:r>
            <a:r>
              <a:rPr lang="en-US" dirty="0" err="1"/>
              <a:t>tx</a:t>
            </a:r>
            <a:endParaRPr lang="en-US" dirty="0"/>
          </a:p>
          <a:p>
            <a:pPr lvl="1"/>
            <a:r>
              <a:rPr lang="en-US" dirty="0"/>
              <a:t>Randomized 1:1 to</a:t>
            </a:r>
          </a:p>
          <a:p>
            <a:pPr lvl="2"/>
            <a:r>
              <a:rPr lang="en-US" dirty="0"/>
              <a:t>Pembrolizumab + cisplatin + (gemcitabine or pemetrexed) x 4 </a:t>
            </a:r>
            <a:r>
              <a:rPr lang="en-US" dirty="0">
                <a:sym typeface="Wingdings" pitchFamily="2" charset="2"/>
              </a:rPr>
              <a:t> surgery  </a:t>
            </a:r>
            <a:r>
              <a:rPr lang="en-US" dirty="0" err="1">
                <a:sym typeface="Wingdings" pitchFamily="2" charset="2"/>
              </a:rPr>
              <a:t>pembro</a:t>
            </a:r>
            <a:r>
              <a:rPr lang="en-US" dirty="0">
                <a:sym typeface="Wingdings" pitchFamily="2" charset="2"/>
              </a:rPr>
              <a:t> x 1 year</a:t>
            </a:r>
          </a:p>
          <a:p>
            <a:pPr lvl="2"/>
            <a:r>
              <a:rPr lang="en-US" dirty="0">
                <a:sym typeface="Wingdings" pitchFamily="2" charset="2"/>
              </a:rPr>
              <a:t>Placebo + cisplatin + (gemcitabine or pemetrexed) x 4  surgery  placebo x 1 year</a:t>
            </a:r>
          </a:p>
          <a:p>
            <a:r>
              <a:rPr lang="en-US" dirty="0">
                <a:sym typeface="Wingdings" pitchFamily="2" charset="2"/>
              </a:rPr>
              <a:t>Primary endpoints: EFS and OS</a:t>
            </a:r>
          </a:p>
          <a:p>
            <a:r>
              <a:rPr lang="en-US" dirty="0">
                <a:sym typeface="Wingdings" pitchFamily="2" charset="2"/>
              </a:rPr>
              <a:t>Key secondary endpoints: </a:t>
            </a:r>
            <a:r>
              <a:rPr lang="en-US" dirty="0" err="1">
                <a:sym typeface="Wingdings" pitchFamily="2" charset="2"/>
              </a:rPr>
              <a:t>mPR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dirty="0" err="1">
                <a:sym typeface="Wingdings" pitchFamily="2" charset="2"/>
              </a:rPr>
              <a:t>pCR</a:t>
            </a:r>
            <a:r>
              <a:rPr lang="en-US" dirty="0">
                <a:sym typeface="Wingdings" pitchFamily="2" charset="2"/>
              </a:rPr>
              <a:t>, 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84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E4881-DA45-2CE3-B1BB-8A7822076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290"/>
            <a:ext cx="10515600" cy="1325563"/>
          </a:xfrm>
        </p:spPr>
        <p:txBody>
          <a:bodyPr/>
          <a:lstStyle/>
          <a:p>
            <a:r>
              <a:rPr lang="en-US" dirty="0"/>
              <a:t>KEYNOTE-671: Perioperative chemo +/- pembrolizumab in early stage NSCLC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92888-DE54-608B-7B94-5BDFE8E64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53"/>
            <a:ext cx="10515600" cy="50323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Patients</a:t>
            </a:r>
          </a:p>
          <a:p>
            <a:pPr lvl="1"/>
            <a:r>
              <a:rPr lang="en-US" sz="2200" dirty="0"/>
              <a:t>Stage III 70.3%/69.8%, </a:t>
            </a:r>
            <a:r>
              <a:rPr lang="en-US" sz="2200" dirty="0" err="1"/>
              <a:t>nonsquamous</a:t>
            </a:r>
            <a:r>
              <a:rPr lang="en-US" sz="2200" dirty="0"/>
              <a:t> 56.9%/56.8%</a:t>
            </a:r>
          </a:p>
          <a:p>
            <a:pPr lvl="1"/>
            <a:r>
              <a:rPr lang="en-US" sz="2200" dirty="0"/>
              <a:t>PD-L1 &gt;=50%/1-49%/&lt;1%, 33.2%/32.0%/34.8% and 33.5%/28.8%/37.8%</a:t>
            </a:r>
          </a:p>
          <a:p>
            <a:pPr lvl="1"/>
            <a:r>
              <a:rPr lang="en-US" sz="2200" dirty="0"/>
              <a:t>Known EGFR 3.5%/4.8%, known ALK 3.0%/2.3%</a:t>
            </a:r>
          </a:p>
          <a:p>
            <a:r>
              <a:rPr lang="en-US" dirty="0"/>
              <a:t>Resection/R0 resection rate 98.5/92.0%, 95.3%/84.2%</a:t>
            </a:r>
          </a:p>
          <a:p>
            <a:r>
              <a:rPr lang="en-US" dirty="0"/>
              <a:t>EFS HR 0.58, p&lt;0.00001 (12 </a:t>
            </a:r>
            <a:r>
              <a:rPr lang="en-US" dirty="0" err="1"/>
              <a:t>mo</a:t>
            </a:r>
            <a:r>
              <a:rPr lang="en-US" dirty="0"/>
              <a:t> 73 vs 60%, 24 </a:t>
            </a:r>
            <a:r>
              <a:rPr lang="en-US" dirty="0" err="1"/>
              <a:t>mo</a:t>
            </a:r>
            <a:r>
              <a:rPr lang="en-US" dirty="0"/>
              <a:t> 62 vs 41%)</a:t>
            </a:r>
          </a:p>
          <a:p>
            <a:pPr lvl="1"/>
            <a:r>
              <a:rPr lang="en-US" sz="2200" dirty="0"/>
              <a:t>Stage II/IIIA/IIIB 0.65/0.54/0.52</a:t>
            </a:r>
          </a:p>
          <a:p>
            <a:pPr lvl="1"/>
            <a:r>
              <a:rPr lang="en-US" sz="2200" dirty="0"/>
              <a:t>PD-L1 &gt;=50%/1-49%/&lt;1% 0.42/0.51/0.77</a:t>
            </a:r>
          </a:p>
          <a:p>
            <a:r>
              <a:rPr lang="en-US" dirty="0"/>
              <a:t>OS premature, HR 0.74, p=0.2124 (NS)</a:t>
            </a:r>
          </a:p>
          <a:p>
            <a:r>
              <a:rPr lang="en-US" dirty="0" err="1"/>
              <a:t>pCR</a:t>
            </a:r>
            <a:r>
              <a:rPr lang="en-US" dirty="0"/>
              <a:t> rate 18.1 vs 4.0%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sz="2200" dirty="0"/>
              <a:t>Likely headed for FDA approval for clearly positive study</a:t>
            </a:r>
          </a:p>
          <a:p>
            <a:pPr lvl="1"/>
            <a:r>
              <a:rPr lang="en-US" sz="2200" dirty="0"/>
              <a:t>Question will remain neoadjuvant alone vs perioperative (Different benefit over longer follow-up? Patient selection? Toxicity? Cost?), especially in absence of head to head trials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82357F-E48D-4BEC-3925-11275DDE40C0}"/>
              </a:ext>
            </a:extLst>
          </p:cNvPr>
          <p:cNvSpPr txBox="1"/>
          <p:nvPr/>
        </p:nvSpPr>
        <p:spPr>
          <a:xfrm>
            <a:off x="9574634" y="6559229"/>
            <a:ext cx="26173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 err="1"/>
              <a:t>Wakelee</a:t>
            </a:r>
            <a:r>
              <a:rPr lang="en-US" sz="1200" dirty="0"/>
              <a:t> ASCO 2023 abstract LBA100</a:t>
            </a:r>
          </a:p>
        </p:txBody>
      </p:sp>
    </p:spTree>
    <p:extLst>
      <p:ext uri="{BB962C8B-B14F-4D97-AF65-F5344CB8AC3E}">
        <p14:creationId xmlns:p14="http://schemas.microsoft.com/office/powerpoint/2010/main" val="4033326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8FF4-1689-B358-B00F-90735027A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Neoadjuvant chemoradiation + durvalumab + adjuvant </a:t>
            </a:r>
            <a:r>
              <a:rPr lang="en-US" dirty="0" err="1"/>
              <a:t>durva</a:t>
            </a:r>
            <a:r>
              <a:rPr lang="en-US" dirty="0"/>
              <a:t> for </a:t>
            </a:r>
            <a:r>
              <a:rPr lang="en-US" dirty="0" err="1"/>
              <a:t>resectable</a:t>
            </a:r>
            <a:r>
              <a:rPr lang="en-US" dirty="0"/>
              <a:t> stage III (ACTS30)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9C9DA-8D11-55B0-198E-651D610FD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Lee et al, abstract 8556</a:t>
            </a:r>
          </a:p>
          <a:p>
            <a:r>
              <a:rPr lang="en-US" dirty="0"/>
              <a:t>Phase 1b study, clinical stage III (including N2, no N3), candidate for resection, n=30</a:t>
            </a:r>
          </a:p>
          <a:p>
            <a:pPr lvl="1"/>
            <a:r>
              <a:rPr lang="en-US" dirty="0"/>
              <a:t>Weekly carboplatin and paclitaxel x 5 weeks and durvalumab days 1 and 29, concurrent with radiation, 45 </a:t>
            </a:r>
            <a:r>
              <a:rPr lang="en-US" dirty="0" err="1"/>
              <a:t>Gy</a:t>
            </a:r>
            <a:r>
              <a:rPr lang="en-US" dirty="0"/>
              <a:t> in 24 fractions </a:t>
            </a:r>
            <a:r>
              <a:rPr lang="en-US" dirty="0">
                <a:sym typeface="Wingdings" pitchFamily="2" charset="2"/>
              </a:rPr>
              <a:t></a:t>
            </a:r>
            <a:endParaRPr lang="en-US" dirty="0"/>
          </a:p>
          <a:p>
            <a:pPr lvl="1"/>
            <a:r>
              <a:rPr lang="en-US" dirty="0"/>
              <a:t>Surgery </a:t>
            </a:r>
            <a:r>
              <a:rPr lang="en-US" dirty="0">
                <a:sym typeface="Wingdings" pitchFamily="2" charset="2"/>
              </a:rPr>
              <a:t></a:t>
            </a:r>
            <a:endParaRPr lang="en-US" dirty="0"/>
          </a:p>
          <a:p>
            <a:pPr lvl="1"/>
            <a:r>
              <a:rPr lang="en-US" dirty="0"/>
              <a:t>Adjuvant durvalumab q4w x 13 doses</a:t>
            </a:r>
          </a:p>
          <a:p>
            <a:r>
              <a:rPr lang="en-US" dirty="0"/>
              <a:t>Primary objectives: Safety and tolerability</a:t>
            </a:r>
          </a:p>
          <a:p>
            <a:r>
              <a:rPr lang="en-US" dirty="0"/>
              <a:t>Secondary objectives: Efficacy and safety</a:t>
            </a:r>
          </a:p>
        </p:txBody>
      </p:sp>
    </p:spTree>
    <p:extLst>
      <p:ext uri="{BB962C8B-B14F-4D97-AF65-F5344CB8AC3E}">
        <p14:creationId xmlns:p14="http://schemas.microsoft.com/office/powerpoint/2010/main" val="375285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8FF4-1689-B358-B00F-90735027A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Neoadjuvant chemoradiation + durvalumab + adjuvant </a:t>
            </a:r>
            <a:r>
              <a:rPr lang="en-US" dirty="0" err="1"/>
              <a:t>durva</a:t>
            </a:r>
            <a:r>
              <a:rPr lang="en-US" dirty="0"/>
              <a:t> for </a:t>
            </a:r>
            <a:r>
              <a:rPr lang="en-US" dirty="0" err="1"/>
              <a:t>resectable</a:t>
            </a:r>
            <a:r>
              <a:rPr lang="en-US" dirty="0"/>
              <a:t> stage III (ACTS30)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9C9DA-8D11-55B0-198E-651D610FD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N=30 included 87% male, 57% current tobacco use, 40% former tobacco use, 43% adenocarcinoma, PD-L1 0%/1-49%/50%+ 27%/33%/33%</a:t>
            </a:r>
          </a:p>
          <a:p>
            <a:r>
              <a:rPr lang="en-US" dirty="0"/>
              <a:t>27/30 got to surgical resection, all R0</a:t>
            </a:r>
          </a:p>
          <a:p>
            <a:pPr lvl="1"/>
            <a:r>
              <a:rPr lang="en-US" dirty="0"/>
              <a:t>3 did not: 2 due to AEs, 1 due to patient refusal</a:t>
            </a:r>
          </a:p>
          <a:p>
            <a:r>
              <a:rPr lang="en-US" dirty="0" err="1"/>
              <a:t>pCR</a:t>
            </a:r>
            <a:r>
              <a:rPr lang="en-US" dirty="0"/>
              <a:t> rate 41%, major pathologic response 74%</a:t>
            </a:r>
          </a:p>
          <a:p>
            <a:r>
              <a:rPr lang="en-US" dirty="0" err="1"/>
              <a:t>mOS</a:t>
            </a:r>
            <a:r>
              <a:rPr lang="en-US" dirty="0"/>
              <a:t> and </a:t>
            </a:r>
            <a:r>
              <a:rPr lang="en-US" dirty="0" err="1"/>
              <a:t>mEFS</a:t>
            </a:r>
            <a:r>
              <a:rPr lang="en-US" dirty="0"/>
              <a:t> not yet reached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Promising early data for more intense therapy for stage III disease</a:t>
            </a:r>
          </a:p>
          <a:p>
            <a:pPr lvl="1"/>
            <a:r>
              <a:rPr lang="en-US" dirty="0" err="1"/>
              <a:t>pCR</a:t>
            </a:r>
            <a:r>
              <a:rPr lang="en-US" dirty="0"/>
              <a:t> rate with inclusion of radiation was higher than noted in neoadjuvant chemo + immunotherapy trials, without significant effect on surgical R0 resection rate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9D25C0-A961-82C2-AE1A-0DF8CD578F91}"/>
              </a:ext>
            </a:extLst>
          </p:cNvPr>
          <p:cNvSpPr txBox="1"/>
          <p:nvPr/>
        </p:nvSpPr>
        <p:spPr>
          <a:xfrm>
            <a:off x="9630562" y="6547494"/>
            <a:ext cx="24411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Lee ASCO 2023 abstract 8556</a:t>
            </a:r>
          </a:p>
        </p:txBody>
      </p:sp>
    </p:spTree>
    <p:extLst>
      <p:ext uri="{BB962C8B-B14F-4D97-AF65-F5344CB8AC3E}">
        <p14:creationId xmlns:p14="http://schemas.microsoft.com/office/powerpoint/2010/main" val="1218877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DD89-CEA0-DE3D-47D4-66CACD3E6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77575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NeoCOAST-2: Perioperative durvalumab + novel immunotherapies or </a:t>
            </a:r>
            <a:r>
              <a:rPr lang="en-US" dirty="0" err="1"/>
              <a:t>volrustomig</a:t>
            </a:r>
            <a:r>
              <a:rPr lang="en-US" dirty="0"/>
              <a:t> and chemotherapy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37EF-68E1-89DA-B2FC-10CA72A9B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168743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Guisier</a:t>
            </a:r>
            <a:r>
              <a:rPr lang="en-US" dirty="0"/>
              <a:t> et al, abstract TPS8604</a:t>
            </a:r>
          </a:p>
          <a:p>
            <a:r>
              <a:rPr lang="en-US" dirty="0">
                <a:solidFill>
                  <a:srgbClr val="FF0000"/>
                </a:solidFill>
              </a:rPr>
              <a:t>Study in progress</a:t>
            </a:r>
          </a:p>
          <a:p>
            <a:r>
              <a:rPr lang="en-US" dirty="0"/>
              <a:t>Phase 2 study, n=210</a:t>
            </a:r>
          </a:p>
          <a:p>
            <a:pPr marL="466725" lvl="1"/>
            <a:r>
              <a:rPr lang="en-US" dirty="0"/>
              <a:t>Randomize to:</a:t>
            </a:r>
          </a:p>
          <a:p>
            <a:pPr marL="857250" lvl="2" indent="-282575"/>
            <a:r>
              <a:rPr lang="en-US" dirty="0" err="1"/>
              <a:t>Oleclumab</a:t>
            </a:r>
            <a:r>
              <a:rPr lang="en-US" dirty="0"/>
              <a:t> + durvalumab + chemo </a:t>
            </a:r>
            <a:r>
              <a:rPr lang="en-US" dirty="0">
                <a:sym typeface="Wingdings" pitchFamily="2" charset="2"/>
              </a:rPr>
              <a:t> surgery  </a:t>
            </a:r>
            <a:r>
              <a:rPr lang="en-US" dirty="0" err="1">
                <a:sym typeface="Wingdings" pitchFamily="2" charset="2"/>
              </a:rPr>
              <a:t>oleculmab</a:t>
            </a:r>
            <a:r>
              <a:rPr lang="en-US" dirty="0">
                <a:sym typeface="Wingdings" pitchFamily="2" charset="2"/>
              </a:rPr>
              <a:t> + durvalumab</a:t>
            </a:r>
          </a:p>
          <a:p>
            <a:pPr marL="1203325" lvl="3" indent="-173038"/>
            <a:r>
              <a:rPr lang="en-US" dirty="0" err="1">
                <a:sym typeface="Wingdings" pitchFamily="2" charset="2"/>
              </a:rPr>
              <a:t>Oleclumab</a:t>
            </a:r>
            <a:r>
              <a:rPr lang="en-US" dirty="0">
                <a:sym typeface="Wingdings" pitchFamily="2" charset="2"/>
              </a:rPr>
              <a:t> = CD73 antibody (reduces extracellular adenosine production)</a:t>
            </a:r>
          </a:p>
          <a:p>
            <a:pPr marL="857250" lvl="2" indent="-282575"/>
            <a:r>
              <a:rPr lang="en-US" dirty="0" err="1">
                <a:sym typeface="Wingdings" pitchFamily="2" charset="2"/>
              </a:rPr>
              <a:t>Monalizumab</a:t>
            </a:r>
            <a:r>
              <a:rPr lang="en-US" dirty="0">
                <a:sym typeface="Wingdings" pitchFamily="2" charset="2"/>
              </a:rPr>
              <a:t> + </a:t>
            </a:r>
            <a:r>
              <a:rPr lang="en-US" dirty="0" err="1">
                <a:sym typeface="Wingdings" pitchFamily="2" charset="2"/>
              </a:rPr>
              <a:t>durvalmab</a:t>
            </a:r>
            <a:r>
              <a:rPr lang="en-US" dirty="0">
                <a:sym typeface="Wingdings" pitchFamily="2" charset="2"/>
              </a:rPr>
              <a:t> + chemo  surgery  </a:t>
            </a:r>
            <a:r>
              <a:rPr lang="en-US" dirty="0" err="1">
                <a:sym typeface="Wingdings" pitchFamily="2" charset="2"/>
              </a:rPr>
              <a:t>monalizumab</a:t>
            </a:r>
            <a:r>
              <a:rPr lang="en-US" dirty="0">
                <a:sym typeface="Wingdings" pitchFamily="2" charset="2"/>
              </a:rPr>
              <a:t> + durvalumab</a:t>
            </a:r>
          </a:p>
          <a:p>
            <a:pPr marL="1203325" lvl="3" indent="-173038"/>
            <a:r>
              <a:rPr lang="en-US" dirty="0" err="1">
                <a:sym typeface="Wingdings" pitchFamily="2" charset="2"/>
              </a:rPr>
              <a:t>Monalizumab</a:t>
            </a:r>
            <a:r>
              <a:rPr lang="en-US" dirty="0">
                <a:sym typeface="Wingdings" pitchFamily="2" charset="2"/>
              </a:rPr>
              <a:t> = NKG2A antibody (keeps NKG2A from binding HLA-E, reducing inhibition of NK and CD8+ T cells)</a:t>
            </a:r>
          </a:p>
          <a:p>
            <a:pPr marL="857250" lvl="2" indent="-282575"/>
            <a:r>
              <a:rPr lang="en-US" dirty="0" err="1">
                <a:sym typeface="Wingdings" pitchFamily="2" charset="2"/>
              </a:rPr>
              <a:t>Volrustomig</a:t>
            </a:r>
            <a:r>
              <a:rPr lang="en-US" dirty="0">
                <a:sym typeface="Wingdings" pitchFamily="2" charset="2"/>
              </a:rPr>
              <a:t> + chemo  surgery  </a:t>
            </a:r>
            <a:r>
              <a:rPr lang="en-US" dirty="0" err="1">
                <a:sym typeface="Wingdings" pitchFamily="2" charset="2"/>
              </a:rPr>
              <a:t>volrustomig</a:t>
            </a:r>
            <a:endParaRPr lang="en-US" dirty="0">
              <a:sym typeface="Wingdings" pitchFamily="2" charset="2"/>
            </a:endParaRPr>
          </a:p>
          <a:p>
            <a:pPr marL="1203325" lvl="3" indent="-173038"/>
            <a:r>
              <a:rPr lang="en-US" dirty="0" err="1">
                <a:sym typeface="Wingdings" pitchFamily="2" charset="2"/>
              </a:rPr>
              <a:t>Volrustomig</a:t>
            </a:r>
            <a:r>
              <a:rPr lang="en-US" dirty="0">
                <a:sym typeface="Wingdings" pitchFamily="2" charset="2"/>
              </a:rPr>
              <a:t> = PD-1 and CTLA4 bispecific antibody, potentially greater T-cell proliferation than co-administration of separate antibodies</a:t>
            </a:r>
          </a:p>
          <a:p>
            <a:pPr marL="466725" lvl="1"/>
            <a:r>
              <a:rPr lang="en-US" dirty="0">
                <a:sym typeface="Wingdings" pitchFamily="2" charset="2"/>
              </a:rPr>
              <a:t>Primary endpoints: pathologic CR rate and safety</a:t>
            </a:r>
          </a:p>
          <a:p>
            <a:pPr marL="466725" lvl="1"/>
            <a:r>
              <a:rPr lang="en-US" dirty="0">
                <a:sym typeface="Wingdings" pitchFamily="2" charset="2"/>
              </a:rPr>
              <a:t>Secondary endpoints: efficacy, feasibility to planned surgery, MPR, PK, immunogenicity</a:t>
            </a:r>
          </a:p>
          <a:p>
            <a:r>
              <a:rPr lang="en-US" dirty="0">
                <a:sym typeface="Wingdings" pitchFamily="2" charset="2"/>
              </a:rPr>
              <a:t>Take-home messages and questions</a:t>
            </a:r>
          </a:p>
          <a:p>
            <a:pPr marL="466725" lvl="1"/>
            <a:r>
              <a:rPr lang="en-US" dirty="0">
                <a:sym typeface="Wingdings" pitchFamily="2" charset="2"/>
              </a:rPr>
              <a:t>Trying to build on chemo + PD-(L)1 neoadjuvant success by adding novel immunotherapies– important to follow toxicity including surgical outcomes</a:t>
            </a:r>
          </a:p>
        </p:txBody>
      </p:sp>
    </p:spTree>
    <p:extLst>
      <p:ext uri="{BB962C8B-B14F-4D97-AF65-F5344CB8AC3E}">
        <p14:creationId xmlns:p14="http://schemas.microsoft.com/office/powerpoint/2010/main" val="2719519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15DF2-B009-A829-F107-3A2B0E30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Immunotherapy in NSCLC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F8210-A0E0-C7D6-5A4F-26CEA7884F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Early stage unresectable disease</a:t>
            </a:r>
          </a:p>
        </p:txBody>
      </p:sp>
    </p:spTree>
    <p:extLst>
      <p:ext uri="{BB962C8B-B14F-4D97-AF65-F5344CB8AC3E}">
        <p14:creationId xmlns:p14="http://schemas.microsoft.com/office/powerpoint/2010/main" val="1336323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80F2F-A3C4-F01B-628C-2D856E25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24494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PACIFIC-9: Durvalumab + </a:t>
            </a:r>
            <a:r>
              <a:rPr lang="en-US" dirty="0" err="1"/>
              <a:t>oleclumab</a:t>
            </a:r>
            <a:r>
              <a:rPr lang="en-US" dirty="0"/>
              <a:t> or </a:t>
            </a:r>
            <a:r>
              <a:rPr lang="en-US" dirty="0" err="1"/>
              <a:t>monalizumab</a:t>
            </a:r>
            <a:r>
              <a:rPr lang="en-US" dirty="0"/>
              <a:t> after chemoradiation in stage III unresectable NSCLC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94024-6F06-7260-A500-8087A38D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Barlesi</a:t>
            </a:r>
            <a:r>
              <a:rPr lang="en-US" dirty="0"/>
              <a:t> et al, abstract TPS8610</a:t>
            </a:r>
          </a:p>
          <a:p>
            <a:r>
              <a:rPr lang="en-US" dirty="0">
                <a:solidFill>
                  <a:srgbClr val="FF0000"/>
                </a:solidFill>
              </a:rPr>
              <a:t>Study in progress</a:t>
            </a:r>
          </a:p>
          <a:p>
            <a:r>
              <a:rPr lang="en-US" dirty="0"/>
              <a:t>Phase 3 study, n=999, patients with unresectable stage III NSCLC, no progression after definitive platinum-based chemoradiation</a:t>
            </a:r>
          </a:p>
          <a:p>
            <a:pPr lvl="1"/>
            <a:r>
              <a:rPr lang="en-US" dirty="0"/>
              <a:t>Randomize 1:1:1, all q4 weeks x 1 year:</a:t>
            </a:r>
          </a:p>
          <a:p>
            <a:pPr lvl="2"/>
            <a:r>
              <a:rPr lang="en-US" dirty="0"/>
              <a:t>Durvalumab + </a:t>
            </a:r>
            <a:r>
              <a:rPr lang="en-US" dirty="0" err="1"/>
              <a:t>oleclumab</a:t>
            </a:r>
            <a:endParaRPr lang="en-US" dirty="0"/>
          </a:p>
          <a:p>
            <a:pPr lvl="3"/>
            <a:r>
              <a:rPr lang="en-US" dirty="0" err="1">
                <a:sym typeface="Wingdings" pitchFamily="2" charset="2"/>
              </a:rPr>
              <a:t>Oleclumab</a:t>
            </a:r>
            <a:r>
              <a:rPr lang="en-US" dirty="0">
                <a:sym typeface="Wingdings" pitchFamily="2" charset="2"/>
              </a:rPr>
              <a:t> = CD73 antibody (reduces extracellular adenosine production)</a:t>
            </a:r>
            <a:endParaRPr lang="en-US" dirty="0"/>
          </a:p>
          <a:p>
            <a:pPr lvl="2"/>
            <a:r>
              <a:rPr lang="en-US" dirty="0"/>
              <a:t>Durvalumab + </a:t>
            </a:r>
            <a:r>
              <a:rPr lang="en-US" dirty="0" err="1"/>
              <a:t>monalizumab</a:t>
            </a:r>
            <a:endParaRPr lang="en-US" dirty="0"/>
          </a:p>
          <a:p>
            <a:pPr lvl="3"/>
            <a:r>
              <a:rPr lang="en-US" dirty="0" err="1">
                <a:sym typeface="Wingdings" pitchFamily="2" charset="2"/>
              </a:rPr>
              <a:t>Monalizumab</a:t>
            </a:r>
            <a:r>
              <a:rPr lang="en-US" dirty="0">
                <a:sym typeface="Wingdings" pitchFamily="2" charset="2"/>
              </a:rPr>
              <a:t> = NKG2A antibody (keeps NKG2A from binding HLA-E, reducing inhibition of NK and CD8+ T cells)</a:t>
            </a:r>
          </a:p>
          <a:p>
            <a:pPr lvl="2"/>
            <a:r>
              <a:rPr lang="en-US" dirty="0"/>
              <a:t>Durvalumab + placebo</a:t>
            </a:r>
          </a:p>
          <a:p>
            <a:pPr lvl="1"/>
            <a:r>
              <a:rPr lang="en-US" dirty="0"/>
              <a:t>Primary endpoint: PFS</a:t>
            </a:r>
          </a:p>
          <a:p>
            <a:pPr lvl="1"/>
            <a:r>
              <a:rPr lang="en-US" dirty="0"/>
              <a:t>Secondary endpoints: OS, OS24mo, PFS by PI, PFS2, TTDM, others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Appropriate phase 3 study design after success in phase 2 COAST study for these two combinations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47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80F2F-A3C4-F01B-628C-2D856E25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0438" cy="1325563"/>
          </a:xfrm>
        </p:spPr>
        <p:txBody>
          <a:bodyPr>
            <a:normAutofit/>
          </a:bodyPr>
          <a:lstStyle/>
          <a:p>
            <a:r>
              <a:rPr lang="en-US" dirty="0"/>
              <a:t>PACIFIC-8: Durvalumab + </a:t>
            </a:r>
            <a:r>
              <a:rPr lang="en-US" dirty="0" err="1"/>
              <a:t>domvanalimab</a:t>
            </a:r>
            <a:r>
              <a:rPr lang="en-US" dirty="0"/>
              <a:t> after chemoradiation in stage III unresectable NSCLC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94024-6F06-7260-A500-8087A38D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/>
          </a:bodyPr>
          <a:lstStyle/>
          <a:p>
            <a:r>
              <a:rPr lang="en-US" kern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Özgüroğlu</a:t>
            </a:r>
            <a:r>
              <a:rPr lang="en-US" dirty="0">
                <a:effectLst/>
              </a:rPr>
              <a:t> </a:t>
            </a:r>
            <a:r>
              <a:rPr lang="en-US" dirty="0"/>
              <a:t> et al, abstract TPS8609</a:t>
            </a:r>
          </a:p>
          <a:p>
            <a:r>
              <a:rPr lang="en-US" dirty="0">
                <a:solidFill>
                  <a:srgbClr val="FF0000"/>
                </a:solidFill>
              </a:rPr>
              <a:t>Study in progress</a:t>
            </a:r>
          </a:p>
          <a:p>
            <a:r>
              <a:rPr lang="en-US" dirty="0"/>
              <a:t>Phase 3 study, n=860, patients with unresectable stage III NSCLC, no progression after definitive platinum-based chemoradiation, PD-L1&gt;=1%</a:t>
            </a:r>
          </a:p>
          <a:p>
            <a:pPr lvl="1"/>
            <a:r>
              <a:rPr lang="en-US" dirty="0"/>
              <a:t>Randomize 1:1, q4 weeks x 1 year:</a:t>
            </a:r>
          </a:p>
          <a:p>
            <a:pPr lvl="2"/>
            <a:r>
              <a:rPr lang="en-US" dirty="0"/>
              <a:t>Durvalumab + </a:t>
            </a:r>
            <a:r>
              <a:rPr lang="en-US" dirty="0" err="1"/>
              <a:t>domvanalimab</a:t>
            </a:r>
            <a:endParaRPr lang="en-US" dirty="0"/>
          </a:p>
          <a:p>
            <a:pPr lvl="3"/>
            <a:r>
              <a:rPr lang="en-US" dirty="0" err="1">
                <a:sym typeface="Wingdings" pitchFamily="2" charset="2"/>
              </a:rPr>
              <a:t>Domvanalimab</a:t>
            </a:r>
            <a:r>
              <a:rPr lang="en-US" dirty="0">
                <a:sym typeface="Wingdings" pitchFamily="2" charset="2"/>
              </a:rPr>
              <a:t> = TIGIT antibody</a:t>
            </a:r>
            <a:endParaRPr lang="en-US" dirty="0"/>
          </a:p>
          <a:p>
            <a:pPr lvl="2"/>
            <a:r>
              <a:rPr lang="en-US" dirty="0"/>
              <a:t>Durvalumab + placebo</a:t>
            </a:r>
          </a:p>
          <a:p>
            <a:pPr lvl="1"/>
            <a:r>
              <a:rPr lang="en-US" dirty="0"/>
              <a:t>Primary endpoint: PFS in pts with PD-L1&gt;=50%</a:t>
            </a:r>
          </a:p>
          <a:p>
            <a:pPr lvl="1"/>
            <a:r>
              <a:rPr lang="en-US" dirty="0"/>
              <a:t>Secondary endpoints: PFS in all, PFS landmarks, OS, ORR, </a:t>
            </a:r>
            <a:r>
              <a:rPr lang="en-US" dirty="0" err="1"/>
              <a:t>DoR</a:t>
            </a:r>
            <a:r>
              <a:rPr lang="en-US" dirty="0"/>
              <a:t>, PFS2, others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Building on metastatic TIGIT trials, </a:t>
            </a:r>
            <a:r>
              <a:rPr lang="en-US" dirty="0" err="1"/>
              <a:t>eg</a:t>
            </a:r>
            <a:r>
              <a:rPr lang="en-US" dirty="0"/>
              <a:t> ARC-7 with benefit in high PD-L1 patients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01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15DF2-B009-A829-F107-3A2B0E30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Immunotherapy in NSCLC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F8210-A0E0-C7D6-5A4F-26CEA7884F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Metastatic disease</a:t>
            </a:r>
          </a:p>
        </p:txBody>
      </p:sp>
    </p:spTree>
    <p:extLst>
      <p:ext uri="{BB962C8B-B14F-4D97-AF65-F5344CB8AC3E}">
        <p14:creationId xmlns:p14="http://schemas.microsoft.com/office/powerpoint/2010/main" val="252222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9AC21-3A58-9D3D-BB82-D557AA883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TROPION-Lung02: </a:t>
            </a:r>
            <a:r>
              <a:rPr lang="en-US" dirty="0" err="1"/>
              <a:t>Datopotamab</a:t>
            </a:r>
            <a:r>
              <a:rPr lang="en-US" dirty="0"/>
              <a:t> </a:t>
            </a:r>
            <a:r>
              <a:rPr lang="en-US" dirty="0" err="1"/>
              <a:t>deruxtecan</a:t>
            </a:r>
            <a:r>
              <a:rPr lang="en-US" dirty="0"/>
              <a:t> + pembrolizumab +/- platinum chemo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AC9A-858F-E94A-56B2-084FE9EF9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Goto</a:t>
            </a:r>
            <a:r>
              <a:rPr lang="en-US" dirty="0"/>
              <a:t> et al, abstract 9004</a:t>
            </a:r>
          </a:p>
          <a:p>
            <a:r>
              <a:rPr lang="en-US" dirty="0"/>
              <a:t>Phase 1b study, first to evaluate Dato-</a:t>
            </a:r>
            <a:r>
              <a:rPr lang="en-US" dirty="0" err="1"/>
              <a:t>DXd</a:t>
            </a:r>
            <a:r>
              <a:rPr lang="en-US" dirty="0"/>
              <a:t> + </a:t>
            </a:r>
            <a:r>
              <a:rPr lang="en-US" dirty="0" err="1"/>
              <a:t>pembro</a:t>
            </a:r>
            <a:r>
              <a:rPr lang="en-US" dirty="0"/>
              <a:t> +/- platinum CT</a:t>
            </a:r>
          </a:p>
          <a:p>
            <a:pPr lvl="1"/>
            <a:r>
              <a:rPr lang="en-US" dirty="0"/>
              <a:t>Advanced/metastatic NSCLC, no actionable genomic alterations</a:t>
            </a:r>
          </a:p>
          <a:p>
            <a:pPr lvl="2"/>
            <a:r>
              <a:rPr lang="en-US" dirty="0"/>
              <a:t>Cohorts 1 and 2 Dato-</a:t>
            </a:r>
            <a:r>
              <a:rPr lang="en-US" dirty="0" err="1"/>
              <a:t>DXd</a:t>
            </a:r>
            <a:r>
              <a:rPr lang="en-US" dirty="0"/>
              <a:t> + </a:t>
            </a:r>
            <a:r>
              <a:rPr lang="en-US" dirty="0" err="1"/>
              <a:t>pembro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--- &lt;=1 line of platinum-based CT</a:t>
            </a:r>
            <a:endParaRPr lang="en-US" dirty="0"/>
          </a:p>
          <a:p>
            <a:pPr lvl="2"/>
            <a:r>
              <a:rPr lang="en-US" dirty="0"/>
              <a:t>Cohorts 3 and 4 Dato-</a:t>
            </a:r>
            <a:r>
              <a:rPr lang="en-US" dirty="0" err="1"/>
              <a:t>DXd</a:t>
            </a:r>
            <a:r>
              <a:rPr lang="en-US" dirty="0"/>
              <a:t> + </a:t>
            </a:r>
            <a:r>
              <a:rPr lang="en-US" dirty="0" err="1"/>
              <a:t>pembro</a:t>
            </a:r>
            <a:r>
              <a:rPr lang="en-US" dirty="0"/>
              <a:t> + carboplatin --- treatment naive</a:t>
            </a:r>
          </a:p>
          <a:p>
            <a:pPr lvl="2"/>
            <a:r>
              <a:rPr lang="en-US" dirty="0"/>
              <a:t>Cohorts 5 and 6 Dato-</a:t>
            </a:r>
            <a:r>
              <a:rPr lang="en-US" dirty="0" err="1"/>
              <a:t>DXd</a:t>
            </a:r>
            <a:r>
              <a:rPr lang="en-US" dirty="0"/>
              <a:t> + </a:t>
            </a:r>
            <a:r>
              <a:rPr lang="en-US" dirty="0" err="1"/>
              <a:t>pembro</a:t>
            </a:r>
            <a:r>
              <a:rPr lang="en-US" dirty="0"/>
              <a:t> + cisplatin --- treatment naïve</a:t>
            </a:r>
          </a:p>
          <a:p>
            <a:r>
              <a:rPr lang="en-US" dirty="0"/>
              <a:t>Primary objectives: safety and tolerability</a:t>
            </a:r>
          </a:p>
          <a:p>
            <a:r>
              <a:rPr lang="en-US" dirty="0"/>
              <a:t>Secondary objectives: efficacy, PK, ADAs</a:t>
            </a:r>
          </a:p>
        </p:txBody>
      </p:sp>
    </p:spTree>
    <p:extLst>
      <p:ext uri="{BB962C8B-B14F-4D97-AF65-F5344CB8AC3E}">
        <p14:creationId xmlns:p14="http://schemas.microsoft.com/office/powerpoint/2010/main" val="161750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06A536-86A1-3E8E-F569-43D20095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EGFR-mutated NSCLC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B95800-AAD0-E283-FF27-B91D28C03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Early stage disease</a:t>
            </a:r>
          </a:p>
        </p:txBody>
      </p:sp>
    </p:spTree>
    <p:extLst>
      <p:ext uri="{BB962C8B-B14F-4D97-AF65-F5344CB8AC3E}">
        <p14:creationId xmlns:p14="http://schemas.microsoft.com/office/powerpoint/2010/main" val="3178612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9AC21-3A58-9D3D-BB82-D557AA883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TROPION-Lung02: </a:t>
            </a:r>
            <a:r>
              <a:rPr lang="en-US" dirty="0" err="1"/>
              <a:t>Datopotamab</a:t>
            </a:r>
            <a:r>
              <a:rPr lang="en-US" dirty="0"/>
              <a:t> </a:t>
            </a:r>
            <a:r>
              <a:rPr lang="en-US" dirty="0" err="1"/>
              <a:t>deruxtecan</a:t>
            </a:r>
            <a:r>
              <a:rPr lang="en-US" dirty="0"/>
              <a:t> + pembrolizumab +/- platinum chemo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AC9A-858F-E94A-56B2-084FE9EF9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Doublet, n=64, 58% 1L </a:t>
            </a:r>
          </a:p>
          <a:p>
            <a:pPr lvl="1"/>
            <a:r>
              <a:rPr lang="en-US" dirty="0"/>
              <a:t>(19% had seen immunotherapy)</a:t>
            </a:r>
          </a:p>
          <a:p>
            <a:pPr lvl="1"/>
            <a:r>
              <a:rPr lang="en-US" dirty="0"/>
              <a:t>PD-L1&gt;=50% in 20%, 1-49% in 44%, &lt;1% in 36%</a:t>
            </a:r>
          </a:p>
          <a:p>
            <a:pPr lvl="1"/>
            <a:r>
              <a:rPr lang="en-US" dirty="0"/>
              <a:t>Confirmed + pending ORR 38% (50% in 1L)</a:t>
            </a:r>
          </a:p>
          <a:p>
            <a:pPr lvl="2"/>
            <a:r>
              <a:rPr lang="en-US" dirty="0" err="1"/>
              <a:t>mDOR</a:t>
            </a:r>
            <a:r>
              <a:rPr lang="en-US" dirty="0"/>
              <a:t> NE</a:t>
            </a:r>
          </a:p>
          <a:p>
            <a:r>
              <a:rPr lang="en-US" dirty="0"/>
              <a:t>Triplet, n=72, 75% 1L </a:t>
            </a:r>
          </a:p>
          <a:p>
            <a:pPr lvl="1"/>
            <a:r>
              <a:rPr lang="en-US" dirty="0"/>
              <a:t>(25% had seen immunotherapy)</a:t>
            </a:r>
          </a:p>
          <a:p>
            <a:pPr lvl="1"/>
            <a:r>
              <a:rPr lang="en-US" dirty="0"/>
              <a:t>PD-L1&gt;=50% in 25%, 1-49% in 33%, &lt;1% in 40%</a:t>
            </a:r>
          </a:p>
          <a:p>
            <a:pPr lvl="1"/>
            <a:r>
              <a:rPr lang="en-US" dirty="0"/>
              <a:t>Confirmed + pending ORR 49% (57% in 1L)</a:t>
            </a:r>
          </a:p>
          <a:p>
            <a:pPr lvl="2"/>
            <a:r>
              <a:rPr lang="en-US" dirty="0" err="1"/>
              <a:t>mDOR</a:t>
            </a:r>
            <a:r>
              <a:rPr lang="en-US" dirty="0"/>
              <a:t> NE</a:t>
            </a:r>
          </a:p>
          <a:p>
            <a:r>
              <a:rPr lang="en-US" dirty="0"/>
              <a:t>Safety: 23% discontinuation rate in doublet, 28% in triplet</a:t>
            </a:r>
          </a:p>
          <a:p>
            <a:pPr lvl="1"/>
            <a:r>
              <a:rPr lang="en-US" dirty="0"/>
              <a:t>Oral mucositis/stomatitis 58%/43% all grades, ILD 17/22% all grades, ocular 16/25% all grades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Early but encouraging data, with phase 3 studies pending</a:t>
            </a:r>
          </a:p>
          <a:p>
            <a:pPr lvl="2"/>
            <a:r>
              <a:rPr lang="en-US" dirty="0"/>
              <a:t>TROPION-Lung07 in PD-L1&lt;50%, Dato-</a:t>
            </a:r>
            <a:r>
              <a:rPr lang="en-US" dirty="0" err="1"/>
              <a:t>DXd</a:t>
            </a:r>
            <a:r>
              <a:rPr lang="en-US" dirty="0"/>
              <a:t> + </a:t>
            </a:r>
            <a:r>
              <a:rPr lang="en-US" dirty="0" err="1"/>
              <a:t>pembro</a:t>
            </a:r>
            <a:r>
              <a:rPr lang="en-US" dirty="0"/>
              <a:t>/plat vs Dato-</a:t>
            </a:r>
            <a:r>
              <a:rPr lang="en-US" dirty="0" err="1"/>
              <a:t>DXd</a:t>
            </a:r>
            <a:r>
              <a:rPr lang="en-US" dirty="0"/>
              <a:t> + </a:t>
            </a:r>
            <a:r>
              <a:rPr lang="en-US" dirty="0" err="1"/>
              <a:t>pembro</a:t>
            </a:r>
            <a:r>
              <a:rPr lang="en-US" dirty="0"/>
              <a:t> vs </a:t>
            </a:r>
            <a:r>
              <a:rPr lang="en-US" dirty="0" err="1"/>
              <a:t>pembro</a:t>
            </a:r>
            <a:r>
              <a:rPr lang="en-US" dirty="0"/>
              <a:t>/pemetrexed/plat</a:t>
            </a:r>
          </a:p>
          <a:p>
            <a:pPr lvl="2"/>
            <a:r>
              <a:rPr lang="en-US" dirty="0"/>
              <a:t>TROPION-Lung08 in PD-L1&gt;=50%, Dato-</a:t>
            </a:r>
            <a:r>
              <a:rPr lang="en-US" dirty="0" err="1"/>
              <a:t>DXd</a:t>
            </a:r>
            <a:r>
              <a:rPr lang="en-US" dirty="0"/>
              <a:t>  + </a:t>
            </a:r>
            <a:r>
              <a:rPr lang="en-US" dirty="0" err="1"/>
              <a:t>pembro</a:t>
            </a:r>
            <a:r>
              <a:rPr lang="en-US" dirty="0"/>
              <a:t> vs </a:t>
            </a:r>
            <a:r>
              <a:rPr lang="en-US" dirty="0" err="1"/>
              <a:t>pembro</a:t>
            </a:r>
            <a:endParaRPr lang="en-US" dirty="0"/>
          </a:p>
          <a:p>
            <a:pPr lvl="1"/>
            <a:r>
              <a:rPr lang="en-US" dirty="0"/>
              <a:t>Will need to get more comfortable with toxicities especially mucositis and ocular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07B59B-A59A-60AB-E620-74CA9F181328}"/>
              </a:ext>
            </a:extLst>
          </p:cNvPr>
          <p:cNvSpPr txBox="1"/>
          <p:nvPr/>
        </p:nvSpPr>
        <p:spPr>
          <a:xfrm>
            <a:off x="9630562" y="6547494"/>
            <a:ext cx="24411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 err="1"/>
              <a:t>Goto</a:t>
            </a:r>
            <a:r>
              <a:rPr lang="en-US" sz="1200" dirty="0"/>
              <a:t> ASCO 2023 abstract 9004</a:t>
            </a:r>
          </a:p>
        </p:txBody>
      </p:sp>
    </p:spTree>
    <p:extLst>
      <p:ext uri="{BB962C8B-B14F-4D97-AF65-F5344CB8AC3E}">
        <p14:creationId xmlns:p14="http://schemas.microsoft.com/office/powerpoint/2010/main" val="5137562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D46F-250E-31C9-43F9-BB11EB80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1st line durvalumab in PS2, PD-L1 positive patients (SAKK 19/17)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0635C-1E4B-B28C-F624-8A72E855E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 II, single-arm, multicenter, n=48</a:t>
            </a:r>
          </a:p>
          <a:p>
            <a:pPr lvl="1"/>
            <a:r>
              <a:rPr lang="en-US" dirty="0"/>
              <a:t>Advanced NSCLC, PS2, PD-L1 positive &gt;=25%</a:t>
            </a:r>
          </a:p>
          <a:p>
            <a:pPr lvl="1"/>
            <a:r>
              <a:rPr lang="en-US" dirty="0"/>
              <a:t>Unsuitable for chemo according to PI</a:t>
            </a:r>
          </a:p>
          <a:p>
            <a:pPr lvl="1"/>
            <a:r>
              <a:rPr lang="en-US" dirty="0"/>
              <a:t>Absence of dyspnea &gt;=G3 (added later as an amendment)</a:t>
            </a:r>
          </a:p>
          <a:p>
            <a:pPr lvl="1"/>
            <a:r>
              <a:rPr lang="en-US" dirty="0"/>
              <a:t>EGFR/ALK/ROS1 wild-type</a:t>
            </a:r>
          </a:p>
          <a:p>
            <a:r>
              <a:rPr lang="en-US" dirty="0"/>
              <a:t>Primary endpoint: OS at 6 </a:t>
            </a:r>
            <a:r>
              <a:rPr lang="en-US" dirty="0" err="1"/>
              <a:t>mos</a:t>
            </a:r>
            <a:endParaRPr lang="en-US" dirty="0"/>
          </a:p>
          <a:p>
            <a:r>
              <a:rPr lang="en-US" dirty="0"/>
              <a:t>Secondary endpoints: ORR, DOR, OS, AEs, </a:t>
            </a:r>
            <a:r>
              <a:rPr lang="en-US" dirty="0" err="1"/>
              <a:t>HRQoL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BC9D90-174B-D2D9-9D7C-4156C45E1CBD}"/>
              </a:ext>
            </a:extLst>
          </p:cNvPr>
          <p:cNvSpPr txBox="1"/>
          <p:nvPr/>
        </p:nvSpPr>
        <p:spPr>
          <a:xfrm>
            <a:off x="9630562" y="6547494"/>
            <a:ext cx="24411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Mark ASCO 2023 abstract 9088</a:t>
            </a:r>
          </a:p>
        </p:txBody>
      </p:sp>
    </p:spTree>
    <p:extLst>
      <p:ext uri="{BB962C8B-B14F-4D97-AF65-F5344CB8AC3E}">
        <p14:creationId xmlns:p14="http://schemas.microsoft.com/office/powerpoint/2010/main" val="3034638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D46F-250E-31C9-43F9-BB11EB80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1st line durvalumab in PS2, PD-L1 positive patients (SAKK 19/17)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0635C-1E4B-B28C-F624-8A72E855E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survival at 6 </a:t>
            </a:r>
            <a:r>
              <a:rPr lang="en-US" dirty="0" err="1"/>
              <a:t>mos</a:t>
            </a:r>
            <a:r>
              <a:rPr lang="en-US" dirty="0"/>
              <a:t>: 60% (45-74%)</a:t>
            </a:r>
          </a:p>
          <a:p>
            <a:pPr lvl="1"/>
            <a:r>
              <a:rPr lang="en-US" dirty="0"/>
              <a:t>If patients excluded for G3+ dyspnea at presentation, OS6 67%</a:t>
            </a:r>
          </a:p>
          <a:p>
            <a:pPr lvl="1"/>
            <a:r>
              <a:rPr lang="en-US" dirty="0"/>
              <a:t>Median OS 8.5 </a:t>
            </a:r>
            <a:r>
              <a:rPr lang="en-US" dirty="0" err="1"/>
              <a:t>mo</a:t>
            </a:r>
            <a:r>
              <a:rPr lang="en-US" dirty="0"/>
              <a:t> (4.4-16.7 </a:t>
            </a:r>
            <a:r>
              <a:rPr lang="en-US" dirty="0" err="1"/>
              <a:t>mo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ORR 17% (8-30%)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Durvalumab alone is reasonable and effective in PS2</a:t>
            </a:r>
          </a:p>
          <a:p>
            <a:pPr lvl="1"/>
            <a:r>
              <a:rPr lang="en-US" dirty="0"/>
              <a:t>But unclear on what basis patients were PS2 and not chemo eligible</a:t>
            </a:r>
          </a:p>
          <a:p>
            <a:pPr lvl="1"/>
            <a:r>
              <a:rPr lang="en-US" dirty="0"/>
              <a:t>Notably PD-L1 cutoff for this durvalumab study is 25% not 1% (as per pembrolizumab label in the US)</a:t>
            </a:r>
          </a:p>
          <a:p>
            <a:pPr lvl="1"/>
            <a:r>
              <a:rPr lang="en-US" dirty="0"/>
              <a:t>Need more studies in PS2+ patients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ED5E74-913C-DED4-5F78-02C1C6AE54F3}"/>
              </a:ext>
            </a:extLst>
          </p:cNvPr>
          <p:cNvSpPr txBox="1"/>
          <p:nvPr/>
        </p:nvSpPr>
        <p:spPr>
          <a:xfrm>
            <a:off x="9932564" y="6547494"/>
            <a:ext cx="21391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Mark ASCO 2023 abstract 9088</a:t>
            </a:r>
          </a:p>
        </p:txBody>
      </p:sp>
    </p:spTree>
    <p:extLst>
      <p:ext uri="{BB962C8B-B14F-4D97-AF65-F5344CB8AC3E}">
        <p14:creationId xmlns:p14="http://schemas.microsoft.com/office/powerpoint/2010/main" val="41599307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A81D8-57C8-625A-2F22-9FE19F68B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LATIFY: 2</a:t>
            </a:r>
            <a:r>
              <a:rPr lang="en-US" baseline="30000" dirty="0"/>
              <a:t>nd</a:t>
            </a:r>
            <a:r>
              <a:rPr lang="en-US" dirty="0"/>
              <a:t> line </a:t>
            </a:r>
            <a:r>
              <a:rPr lang="en-US" dirty="0" err="1"/>
              <a:t>ceralasertib</a:t>
            </a:r>
            <a:r>
              <a:rPr lang="en-US" dirty="0"/>
              <a:t> + durvalumab vs docetaxel after progression on/after </a:t>
            </a:r>
            <a:r>
              <a:rPr lang="en-US" dirty="0" err="1"/>
              <a:t>immunotx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87B10-FC18-F3AF-8F14-2C6390CCE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Besse</a:t>
            </a:r>
            <a:r>
              <a:rPr lang="en-US" dirty="0"/>
              <a:t> et al, abstract TPS9161</a:t>
            </a:r>
          </a:p>
          <a:p>
            <a:r>
              <a:rPr lang="en-US" dirty="0">
                <a:solidFill>
                  <a:srgbClr val="FF0000"/>
                </a:solidFill>
              </a:rPr>
              <a:t>Study in progress</a:t>
            </a:r>
          </a:p>
          <a:p>
            <a:r>
              <a:rPr lang="en-US" dirty="0"/>
              <a:t>Phase 3 study of </a:t>
            </a:r>
            <a:r>
              <a:rPr lang="en-US" dirty="0" err="1"/>
              <a:t>ceralasertib</a:t>
            </a:r>
            <a:r>
              <a:rPr lang="en-US" dirty="0"/>
              <a:t> (ATR inhibitor) + durvalumab vs docetaxel, n=580</a:t>
            </a:r>
          </a:p>
          <a:p>
            <a:pPr lvl="1"/>
            <a:r>
              <a:rPr lang="en-US" dirty="0"/>
              <a:t>EGFR or ALK wild type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or 3</a:t>
            </a:r>
            <a:r>
              <a:rPr lang="en-US" baseline="30000" dirty="0"/>
              <a:t>rd</a:t>
            </a:r>
            <a:r>
              <a:rPr lang="en-US" dirty="0"/>
              <a:t> line with prior PD-(L)1 therapy and platinum doublet CT either separately or in combination</a:t>
            </a:r>
          </a:p>
          <a:p>
            <a:pPr lvl="1"/>
            <a:r>
              <a:rPr lang="en-US" dirty="0"/>
              <a:t>ATR inhibition might lead to inability to repair DNA damage, making cancer cells more susceptible to immunotherapy</a:t>
            </a:r>
          </a:p>
          <a:p>
            <a:pPr lvl="1"/>
            <a:r>
              <a:rPr lang="en-US" dirty="0"/>
              <a:t>Primary endpoint: OS</a:t>
            </a:r>
          </a:p>
          <a:p>
            <a:pPr lvl="1"/>
            <a:r>
              <a:rPr lang="en-US" dirty="0"/>
              <a:t>Secondary endpoints: Efficacy including PFS, ORR, </a:t>
            </a:r>
            <a:r>
              <a:rPr lang="en-US" dirty="0" err="1"/>
              <a:t>DoR</a:t>
            </a:r>
            <a:r>
              <a:rPr lang="en-US" dirty="0"/>
              <a:t>, TTR, DCR, OS at 12 </a:t>
            </a:r>
            <a:r>
              <a:rPr lang="en-US" dirty="0" err="1"/>
              <a:t>mo</a:t>
            </a:r>
            <a:r>
              <a:rPr lang="en-US" dirty="0"/>
              <a:t>, safety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Among a number of randomized trials against docetaxel in 2/3L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77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32AB4-814A-1A2B-F933-3F00A2D0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Tumor Treating Fields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8355E-6820-0318-6CD9-F6FCF4ECD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NSCLC 2L</a:t>
            </a:r>
          </a:p>
        </p:txBody>
      </p:sp>
    </p:spTree>
    <p:extLst>
      <p:ext uri="{BB962C8B-B14F-4D97-AF65-F5344CB8AC3E}">
        <p14:creationId xmlns:p14="http://schemas.microsoft.com/office/powerpoint/2010/main" val="3968281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5A72-C313-CF62-21CB-C8787F0D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LUNAR: Tumor treating fields with SOC in metastatic NSCLC after platinum-based therapies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2C1F1-5D4F-6C17-2900-4D6E00406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/>
              <a:t>Leal et al, abstract LBA9005</a:t>
            </a:r>
          </a:p>
          <a:p>
            <a:r>
              <a:rPr lang="en-US" dirty="0"/>
              <a:t>Mechanism of action:</a:t>
            </a:r>
          </a:p>
          <a:p>
            <a:pPr lvl="1"/>
            <a:r>
              <a:rPr lang="en-US" dirty="0"/>
              <a:t>Electric fields that exert physical forces on electrically charged components in dividing cancer cells, leading to an antimitotic effect</a:t>
            </a:r>
          </a:p>
          <a:p>
            <a:pPr lvl="1"/>
            <a:r>
              <a:rPr lang="en-US" dirty="0"/>
              <a:t>Downstream effects include cell stress-induced immunogenic cell death, triggering systemic anti-tumor immune response</a:t>
            </a:r>
          </a:p>
          <a:p>
            <a:r>
              <a:rPr lang="en-US" dirty="0"/>
              <a:t>Delivered to chest by a wearable medical device and 2 pairs of arrays, used 18 hours/day</a:t>
            </a:r>
          </a:p>
          <a:p>
            <a:r>
              <a:rPr lang="en-US" dirty="0"/>
              <a:t>FDA approved for glioblastoma (via Premarket Approval pathway) and malignant pleural mesothelioma (vs Humanitarian Device Exemption pathway)</a:t>
            </a:r>
          </a:p>
        </p:txBody>
      </p:sp>
    </p:spTree>
    <p:extLst>
      <p:ext uri="{BB962C8B-B14F-4D97-AF65-F5344CB8AC3E}">
        <p14:creationId xmlns:p14="http://schemas.microsoft.com/office/powerpoint/2010/main" val="24389681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5A72-C313-CF62-21CB-C8787F0D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LUNAR: Tumor treating fields with SOC in metastatic NSCLC after platinum-based therapies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2C1F1-5D4F-6C17-2900-4D6E00406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/>
              <a:t>Phase 3 study design</a:t>
            </a:r>
          </a:p>
          <a:p>
            <a:pPr lvl="1"/>
            <a:r>
              <a:rPr lang="en-US" dirty="0"/>
              <a:t>Metastatic NSCLC, progression on/after platinum-based therapy, PS0-2</a:t>
            </a:r>
          </a:p>
          <a:p>
            <a:pPr lvl="1"/>
            <a:r>
              <a:rPr lang="en-US" dirty="0"/>
              <a:t>N=276, randomized 1:1</a:t>
            </a:r>
          </a:p>
          <a:p>
            <a:pPr lvl="2"/>
            <a:r>
              <a:rPr lang="en-US" dirty="0" err="1"/>
              <a:t>TTFields</a:t>
            </a:r>
            <a:r>
              <a:rPr lang="en-US" dirty="0"/>
              <a:t> therapy and SOC (investigator’s choice ICI or docetaxel)</a:t>
            </a:r>
          </a:p>
          <a:p>
            <a:pPr lvl="2"/>
            <a:r>
              <a:rPr lang="en-US" dirty="0"/>
              <a:t>SOC (investigator’s choice ICI or docetaxel)</a:t>
            </a:r>
          </a:p>
          <a:p>
            <a:pPr lvl="3"/>
            <a:r>
              <a:rPr lang="en-US" dirty="0"/>
              <a:t>Stratified by region, SOC treatment, and histology</a:t>
            </a:r>
          </a:p>
          <a:p>
            <a:r>
              <a:rPr lang="en-US" dirty="0"/>
              <a:t>Primary endpoint: Overall survival</a:t>
            </a:r>
          </a:p>
          <a:p>
            <a:r>
              <a:rPr lang="en-US" dirty="0"/>
              <a:t>Key secondary endpoints: OS in ICI-treated subgroup, OS in docetaxel-treated subgroup</a:t>
            </a:r>
          </a:p>
          <a:p>
            <a:r>
              <a:rPr lang="en-US" dirty="0"/>
              <a:t>Other secondary endpoints: PFS, ORR, PFS/OS by histology, QoL, safety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9B3F5C-D73A-838D-81E5-58CDA3DAE0CF}"/>
              </a:ext>
            </a:extLst>
          </p:cNvPr>
          <p:cNvSpPr txBox="1"/>
          <p:nvPr/>
        </p:nvSpPr>
        <p:spPr>
          <a:xfrm>
            <a:off x="9630562" y="6547494"/>
            <a:ext cx="24411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Leal ASCO 2023 abstract 9005</a:t>
            </a:r>
          </a:p>
        </p:txBody>
      </p:sp>
    </p:spTree>
    <p:extLst>
      <p:ext uri="{BB962C8B-B14F-4D97-AF65-F5344CB8AC3E}">
        <p14:creationId xmlns:p14="http://schemas.microsoft.com/office/powerpoint/2010/main" val="27317439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5A72-C313-CF62-21CB-C8787F0D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LUNAR: Tumor treating fields with SOC in metastatic NSCLC after platinum-based therapies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2C1F1-5D4F-6C17-2900-4D6E00406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Overall survival in ITT population: 13.2 vs 9.9mo, HR 0.74, p=0.035</a:t>
            </a:r>
          </a:p>
          <a:p>
            <a:pPr lvl="1"/>
            <a:r>
              <a:rPr lang="en-US" dirty="0"/>
              <a:t>OS in ICI-treated patients: 18.5 vs 10.8mo, HR 0.63, p=0.03</a:t>
            </a:r>
          </a:p>
          <a:p>
            <a:pPr lvl="1"/>
            <a:r>
              <a:rPr lang="en-US" dirty="0"/>
              <a:t>OS in docetaxel-treated patients: 11.1 vs 8.7mo, HR 0.81, p=0.28</a:t>
            </a:r>
          </a:p>
          <a:p>
            <a:r>
              <a:rPr lang="en-US" dirty="0"/>
              <a:t>PFS in ITT population: 4.8 vs 4.1mo, HR 0.85, p=0.23</a:t>
            </a:r>
          </a:p>
          <a:p>
            <a:r>
              <a:rPr lang="en-US" dirty="0"/>
              <a:t>Evaluation of infield vs out of field progression pending</a:t>
            </a:r>
          </a:p>
          <a:p>
            <a:r>
              <a:rPr lang="en-US" dirty="0"/>
              <a:t>Safety: Dermatitis 43% all grade, 2% g3+</a:t>
            </a:r>
          </a:p>
          <a:p>
            <a:pPr lvl="1"/>
            <a:r>
              <a:rPr lang="en-US" dirty="0"/>
              <a:t>Discontinuation rate 36% vs 20%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Met its primary endpoint, safe (though inconvenience factor)</a:t>
            </a:r>
          </a:p>
          <a:p>
            <a:pPr lvl="1"/>
            <a:r>
              <a:rPr lang="en-US" dirty="0"/>
              <a:t>But outdated study design– ICI after chemo is no longer standard of care</a:t>
            </a:r>
          </a:p>
          <a:p>
            <a:pPr lvl="1"/>
            <a:r>
              <a:rPr lang="en-US" dirty="0"/>
              <a:t>Unclear mechanistically why would be more effective with ICI than with docetaxel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657702-1F23-2EF4-8A90-BA6841783DBA}"/>
              </a:ext>
            </a:extLst>
          </p:cNvPr>
          <p:cNvSpPr txBox="1"/>
          <p:nvPr/>
        </p:nvSpPr>
        <p:spPr>
          <a:xfrm>
            <a:off x="9630562" y="6547494"/>
            <a:ext cx="24411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Leal ASCO 2023 abstract 9005</a:t>
            </a:r>
          </a:p>
        </p:txBody>
      </p:sp>
    </p:spTree>
    <p:extLst>
      <p:ext uri="{BB962C8B-B14F-4D97-AF65-F5344CB8AC3E}">
        <p14:creationId xmlns:p14="http://schemas.microsoft.com/office/powerpoint/2010/main" val="34690176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2001-3ED8-4F31-4FFF-481F01C8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cell lung cancer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18B80-2AA5-61A8-5B4C-3A55A79258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247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CE7BB-BF75-C495-C9E5-732095AE9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CASPIAN: Prognostic value of PROs and clinical variables in 1L durvalumab + chemo in 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C5F96-58C6-8139-E499-4CA4149FF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Kishor-</a:t>
            </a:r>
            <a:r>
              <a:rPr lang="en-US" dirty="0" err="1"/>
              <a:t>Ganti</a:t>
            </a:r>
            <a:r>
              <a:rPr lang="en-US" dirty="0"/>
              <a:t> et al. Abstract 8516</a:t>
            </a:r>
          </a:p>
          <a:p>
            <a:r>
              <a:rPr lang="en-US" dirty="0"/>
              <a:t>CASPIAN showed durvalumab + platinum/etoposide to be superior to chemo alone</a:t>
            </a:r>
          </a:p>
          <a:p>
            <a:pPr lvl="1"/>
            <a:r>
              <a:rPr lang="en-US" dirty="0"/>
              <a:t>Health-related QoL data collected at baseline and on treatment</a:t>
            </a:r>
          </a:p>
          <a:p>
            <a:pPr lvl="1"/>
            <a:r>
              <a:rPr lang="en-US" dirty="0"/>
              <a:t>In a multivariate model, better scores in the following predicted better PFS</a:t>
            </a:r>
          </a:p>
          <a:p>
            <a:pPr lvl="2"/>
            <a:r>
              <a:rPr lang="en-US" dirty="0"/>
              <a:t>Global health status; physical, role, emotional, and social functioning; symptoms of fatigue, nausea/vomiting, pain, appetite loss, and constipation; financial difficulties</a:t>
            </a:r>
          </a:p>
          <a:p>
            <a:pPr lvl="2"/>
            <a:r>
              <a:rPr lang="en-US" dirty="0"/>
              <a:t>And for OS, the following also were included: cognitive functioning, dyspnea, and insomnia</a:t>
            </a:r>
          </a:p>
          <a:p>
            <a:pPr lvl="1"/>
            <a:r>
              <a:rPr lang="en-US" dirty="0"/>
              <a:t>Counterintuitively, better diarrhea score predicted worse OS in the multivariate model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Patients with better baseline functional status and symptoms scores did better on treatment, which might inform shared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43034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03037-8511-1BE8-ED8B-111B96AF4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ADAURA: Adjuvant </a:t>
            </a:r>
            <a:r>
              <a:rPr lang="en-US" dirty="0" err="1"/>
              <a:t>osimertinib</a:t>
            </a:r>
            <a:r>
              <a:rPr lang="en-US" dirty="0"/>
              <a:t> in stage IB-IIIA EGFR-mutated NSCLC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E6DA2-B2A1-2490-A88E-6097AEF1E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Herbst et al, abstract LBA3</a:t>
            </a:r>
          </a:p>
          <a:p>
            <a:r>
              <a:rPr lang="en-US" dirty="0"/>
              <a:t>Phase III study for stage IB-IIIA resected EGFRm NSCLC (exon 19 del and L858R</a:t>
            </a:r>
            <a:r>
              <a:rPr lang="en-US"/>
              <a:t>), brain </a:t>
            </a:r>
            <a:r>
              <a:rPr lang="en-US" dirty="0"/>
              <a:t>imaging required, n=682</a:t>
            </a:r>
          </a:p>
          <a:p>
            <a:pPr lvl="1"/>
            <a:r>
              <a:rPr lang="en-US" dirty="0"/>
              <a:t>Adjuvant chemo not required, with </a:t>
            </a:r>
            <a:r>
              <a:rPr lang="en-US" dirty="0" err="1"/>
              <a:t>osimertinib</a:t>
            </a:r>
            <a:r>
              <a:rPr lang="en-US" dirty="0"/>
              <a:t> starting within 10 weeks of surgery without and within 26 weeks with adjuvant chemo</a:t>
            </a:r>
          </a:p>
          <a:p>
            <a:pPr lvl="1"/>
            <a:r>
              <a:rPr lang="en-US" b="1" dirty="0"/>
              <a:t>Randomized 1:1 to </a:t>
            </a:r>
            <a:r>
              <a:rPr lang="en-US" b="1" dirty="0" err="1"/>
              <a:t>osimertinib</a:t>
            </a:r>
            <a:r>
              <a:rPr lang="en-US" b="1" dirty="0"/>
              <a:t> 80mg vs placebo daily for 3 years</a:t>
            </a:r>
          </a:p>
          <a:p>
            <a:r>
              <a:rPr lang="en-US" dirty="0"/>
              <a:t>Primary endpoint: DFS in stage II-IIIA</a:t>
            </a:r>
          </a:p>
          <a:p>
            <a:pPr lvl="1"/>
            <a:r>
              <a:rPr lang="en-US" dirty="0"/>
              <a:t>Already positive: updated HR 0.27, 65.8 vs 28.1 </a:t>
            </a:r>
            <a:r>
              <a:rPr lang="en-US" dirty="0" err="1"/>
              <a:t>mo</a:t>
            </a:r>
            <a:endParaRPr lang="en-US" dirty="0"/>
          </a:p>
          <a:p>
            <a:r>
              <a:rPr lang="en-US" dirty="0"/>
              <a:t>Key secondary endpoints: DFS in overall pop, landmark DFS rates, OS, safety, health-related QoL</a:t>
            </a:r>
          </a:p>
          <a:p>
            <a:pPr lvl="1"/>
            <a:r>
              <a:rPr lang="en-US" dirty="0"/>
              <a:t>Already reported: CNS DFS: updated HR 0.24, NR vs NR</a:t>
            </a:r>
          </a:p>
          <a:p>
            <a:pPr lvl="1"/>
            <a:r>
              <a:rPr lang="en-US" dirty="0"/>
              <a:t>At ASCO, reporting OS</a:t>
            </a:r>
          </a:p>
        </p:txBody>
      </p:sp>
    </p:spTree>
    <p:extLst>
      <p:ext uri="{BB962C8B-B14F-4D97-AF65-F5344CB8AC3E}">
        <p14:creationId xmlns:p14="http://schemas.microsoft.com/office/powerpoint/2010/main" val="42925065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5F2E-C355-929A-9880-CA2BB379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TRIDENT: Durvalumab + </a:t>
            </a:r>
            <a:r>
              <a:rPr lang="en-US" dirty="0" err="1"/>
              <a:t>olaparib</a:t>
            </a:r>
            <a:r>
              <a:rPr lang="en-US" dirty="0"/>
              <a:t> as maintenance therapy in ES-SCLC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12865-7C21-3EF3-4ED4-95A5DA154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Huang et al, abstract 8518</a:t>
            </a:r>
          </a:p>
          <a:p>
            <a:r>
              <a:rPr lang="en-US" dirty="0"/>
              <a:t>Phase 2, multicenter, single-arm, n=60</a:t>
            </a:r>
          </a:p>
          <a:p>
            <a:pPr lvl="1"/>
            <a:r>
              <a:rPr lang="en-US" dirty="0"/>
              <a:t>ES-SCLC, PS0-2, asymptomatic or treated/stable brain </a:t>
            </a:r>
            <a:r>
              <a:rPr lang="en-US" dirty="0" err="1"/>
              <a:t>mets</a:t>
            </a:r>
            <a:endParaRPr lang="en-US" dirty="0"/>
          </a:p>
          <a:p>
            <a:pPr lvl="1"/>
            <a:r>
              <a:rPr lang="en-US" dirty="0"/>
              <a:t>Durvalumab + platinum-etoposide x 4 cycles</a:t>
            </a:r>
          </a:p>
          <a:p>
            <a:pPr lvl="2"/>
            <a:r>
              <a:rPr lang="en-US" dirty="0"/>
              <a:t>Then maintenance durvalumab 1500 q4w and Olaparib 300mg PO BID until PD or toxicity</a:t>
            </a:r>
          </a:p>
          <a:p>
            <a:pPr lvl="1"/>
            <a:r>
              <a:rPr lang="en-US" dirty="0"/>
              <a:t>Primary endpoint: PFS at 1 year</a:t>
            </a:r>
          </a:p>
          <a:p>
            <a:pPr lvl="1"/>
            <a:r>
              <a:rPr lang="en-US" dirty="0"/>
              <a:t>Secondary endpoints: OS, PFS (since treatment initiation and since maintenance initiation), ORR, </a:t>
            </a:r>
            <a:r>
              <a:rPr lang="en-US" dirty="0" err="1"/>
              <a:t>DoR</a:t>
            </a:r>
            <a:r>
              <a:rPr lang="en-US" dirty="0"/>
              <a:t>, safety</a:t>
            </a:r>
          </a:p>
          <a:p>
            <a:pPr lvl="1"/>
            <a:r>
              <a:rPr lang="en-US" dirty="0"/>
              <a:t>Exploratory: Role of SLFN11, other biomarkers</a:t>
            </a:r>
          </a:p>
        </p:txBody>
      </p:sp>
    </p:spTree>
    <p:extLst>
      <p:ext uri="{BB962C8B-B14F-4D97-AF65-F5344CB8AC3E}">
        <p14:creationId xmlns:p14="http://schemas.microsoft.com/office/powerpoint/2010/main" val="13182810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5F2E-C355-929A-9880-CA2BB379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TRIDENT: Durvalumab + </a:t>
            </a:r>
            <a:r>
              <a:rPr lang="en-US" dirty="0" err="1"/>
              <a:t>olaparib</a:t>
            </a:r>
            <a:r>
              <a:rPr lang="en-US" dirty="0"/>
              <a:t> as maintenance therapy in ES-SCLC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12865-7C21-3EF3-4ED4-95A5DA154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PFS at 1 year 19%</a:t>
            </a:r>
          </a:p>
          <a:p>
            <a:r>
              <a:rPr lang="en-US" dirty="0"/>
              <a:t>Median PFS 5.8 </a:t>
            </a:r>
            <a:r>
              <a:rPr lang="en-US" dirty="0" err="1"/>
              <a:t>mo</a:t>
            </a:r>
            <a:endParaRPr lang="en-US" dirty="0"/>
          </a:p>
          <a:p>
            <a:r>
              <a:rPr lang="en-US" dirty="0"/>
              <a:t>ORR 73%</a:t>
            </a:r>
          </a:p>
          <a:p>
            <a:r>
              <a:rPr lang="en-US" dirty="0"/>
              <a:t>Median number of </a:t>
            </a:r>
            <a:r>
              <a:rPr lang="en-US" dirty="0" err="1"/>
              <a:t>durva</a:t>
            </a:r>
            <a:r>
              <a:rPr lang="en-US" dirty="0"/>
              <a:t> + </a:t>
            </a:r>
            <a:r>
              <a:rPr lang="en-US" dirty="0" err="1"/>
              <a:t>olaparib</a:t>
            </a:r>
            <a:r>
              <a:rPr lang="en-US" dirty="0"/>
              <a:t> cycles 3.5 (range 1-13)</a:t>
            </a:r>
          </a:p>
          <a:p>
            <a:r>
              <a:rPr lang="en-US" dirty="0"/>
              <a:t>Generally well-tolerated, with 8% discontinuation due to toxicity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Short median PFS but some outliers, suggesting need for more biomarker analysis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 SWOG S1929 (abstract 8504, Karim et al) that showed improved PFS with </a:t>
            </a:r>
            <a:r>
              <a:rPr lang="en-US" dirty="0" err="1"/>
              <a:t>talazoparib</a:t>
            </a:r>
            <a:r>
              <a:rPr lang="en-US" dirty="0"/>
              <a:t> added to maintenance atezolizumab in SLFN11-selected patients, 4.2 vs 2.8mo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D1CE2-412D-C1BA-93A1-A8038CF7633F}"/>
              </a:ext>
            </a:extLst>
          </p:cNvPr>
          <p:cNvSpPr txBox="1"/>
          <p:nvPr/>
        </p:nvSpPr>
        <p:spPr>
          <a:xfrm>
            <a:off x="9630562" y="6547494"/>
            <a:ext cx="24411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Huang ASCO 2023 abstract 8518</a:t>
            </a:r>
          </a:p>
        </p:txBody>
      </p:sp>
    </p:spTree>
    <p:extLst>
      <p:ext uri="{BB962C8B-B14F-4D97-AF65-F5344CB8AC3E}">
        <p14:creationId xmlns:p14="http://schemas.microsoft.com/office/powerpoint/2010/main" val="22925748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F7A62-BC1B-BAF9-85DA-90A6DC21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67257" cy="1325563"/>
          </a:xfrm>
        </p:spPr>
        <p:txBody>
          <a:bodyPr/>
          <a:lstStyle/>
          <a:p>
            <a:r>
              <a:rPr lang="en-US" dirty="0"/>
              <a:t>DARES: Durvalumab + ablative radiation in ES-SCLC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17793-9CED-A6A9-74BA-ED0AA5383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 err="1"/>
              <a:t>Juloori</a:t>
            </a:r>
            <a:r>
              <a:rPr lang="en-US" dirty="0"/>
              <a:t> et al, abstract TPS8615</a:t>
            </a:r>
          </a:p>
          <a:p>
            <a:r>
              <a:rPr lang="en-US" dirty="0"/>
              <a:t>Study in progress</a:t>
            </a:r>
          </a:p>
          <a:p>
            <a:r>
              <a:rPr lang="en-US" dirty="0"/>
              <a:t>Phase 2 study for ES-SCLC, treatment-naïve, at least one lesion that meets criteria for SBRT, n=49</a:t>
            </a:r>
          </a:p>
          <a:p>
            <a:pPr lvl="1"/>
            <a:r>
              <a:rPr lang="en-US" dirty="0"/>
              <a:t>Pt will get chemo/durvalumab x 4 cycles, then maintenance durvalumab</a:t>
            </a:r>
          </a:p>
          <a:p>
            <a:pPr lvl="1"/>
            <a:r>
              <a:rPr lang="en-US" dirty="0"/>
              <a:t>Starting C2D1, SBRT to 1-4 extracranial sites</a:t>
            </a:r>
          </a:p>
          <a:p>
            <a:r>
              <a:rPr lang="en-US" dirty="0"/>
              <a:t>Primary endpoint: PFS</a:t>
            </a:r>
          </a:p>
          <a:p>
            <a:r>
              <a:rPr lang="en-US" dirty="0"/>
              <a:t>Secondary endpoints: OS, time to 2</a:t>
            </a:r>
            <a:r>
              <a:rPr lang="en-US" baseline="30000" dirty="0"/>
              <a:t>nd</a:t>
            </a:r>
            <a:r>
              <a:rPr lang="en-US" dirty="0"/>
              <a:t> line </a:t>
            </a:r>
            <a:r>
              <a:rPr lang="en-US" dirty="0" err="1"/>
              <a:t>tx</a:t>
            </a:r>
            <a:r>
              <a:rPr lang="en-US" dirty="0"/>
              <a:t>, ORR, tox</a:t>
            </a:r>
          </a:p>
          <a:p>
            <a:r>
              <a:rPr lang="en-US" dirty="0"/>
              <a:t>Take-home messages and questions:</a:t>
            </a:r>
          </a:p>
          <a:p>
            <a:pPr lvl="1"/>
            <a:r>
              <a:rPr lang="en-US" dirty="0"/>
              <a:t>Compelling approach, especially since role of chest consolidative radiation not yet defined in the chemoimmunotherapy era</a:t>
            </a:r>
          </a:p>
        </p:txBody>
      </p:sp>
    </p:spTree>
    <p:extLst>
      <p:ext uri="{BB962C8B-B14F-4D97-AF65-F5344CB8AC3E}">
        <p14:creationId xmlns:p14="http://schemas.microsoft.com/office/powerpoint/2010/main" val="1573324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03037-8511-1BE8-ED8B-111B96AF4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ADAURA: Adjuvant </a:t>
            </a:r>
            <a:r>
              <a:rPr lang="en-US" dirty="0" err="1"/>
              <a:t>osimertinib</a:t>
            </a:r>
            <a:r>
              <a:rPr lang="en-US" dirty="0"/>
              <a:t> in stage IB-IIIA EGFR-mutated NSCLC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E6DA2-B2A1-2490-A88E-6097AEF1E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Overall survival: HR 0.49 in stage II-IIIA</a:t>
            </a:r>
          </a:p>
          <a:p>
            <a:pPr lvl="1"/>
            <a:r>
              <a:rPr lang="en-US" dirty="0"/>
              <a:t>5 year overall survival in stage II-IIIA: 85 vs 73%</a:t>
            </a:r>
          </a:p>
          <a:p>
            <a:r>
              <a:rPr lang="en-US" dirty="0"/>
              <a:t>Including stage IB:</a:t>
            </a:r>
          </a:p>
          <a:p>
            <a:pPr lvl="1"/>
            <a:r>
              <a:rPr lang="en-US" dirty="0"/>
              <a:t>Stage IB-IIIA OS HR 0.49, 5 year OS 88 vs 78%</a:t>
            </a:r>
          </a:p>
          <a:p>
            <a:pPr lvl="2"/>
            <a:r>
              <a:rPr lang="en-US" dirty="0"/>
              <a:t>Stage IB OS HR 0.44, 5 year OS 94 vs 88%</a:t>
            </a:r>
          </a:p>
          <a:p>
            <a:pPr lvl="2"/>
            <a:r>
              <a:rPr lang="en-US" dirty="0"/>
              <a:t>Stage II OS HR 0.63, 5 year OS 85 vs 78%</a:t>
            </a:r>
          </a:p>
          <a:p>
            <a:pPr lvl="2"/>
            <a:r>
              <a:rPr lang="en-US" dirty="0"/>
              <a:t>Stage IIIA OS HE 0.37, 5 year OS 85 vs 67%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More data to corroborate adjuvant </a:t>
            </a:r>
            <a:r>
              <a:rPr lang="en-US" dirty="0" err="1"/>
              <a:t>osimertinib</a:t>
            </a:r>
            <a:r>
              <a:rPr lang="en-US" dirty="0"/>
              <a:t>, already approved– OS compelling</a:t>
            </a:r>
          </a:p>
          <a:p>
            <a:pPr lvl="1"/>
            <a:r>
              <a:rPr lang="en-US" dirty="0"/>
              <a:t>Crossover to EGFR TKI 88% in placebo arm (but only 43% to </a:t>
            </a:r>
            <a:r>
              <a:rPr lang="en-US" dirty="0" err="1"/>
              <a:t>osimertinib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does resistance look like on or after </a:t>
            </a:r>
            <a:r>
              <a:rPr lang="en-US" dirty="0" err="1"/>
              <a:t>osimertinib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Can MRD help risk-stratify for adjuvant therapy?</a:t>
            </a:r>
          </a:p>
          <a:p>
            <a:pPr lvl="1"/>
            <a:r>
              <a:rPr lang="en-US" dirty="0"/>
              <a:t>Upcoming phase III neoadjuvant </a:t>
            </a:r>
            <a:r>
              <a:rPr lang="en-US" dirty="0" err="1"/>
              <a:t>osimertinib</a:t>
            </a:r>
            <a:r>
              <a:rPr lang="en-US" dirty="0"/>
              <a:t> (</a:t>
            </a:r>
            <a:r>
              <a:rPr lang="en-US" dirty="0" err="1"/>
              <a:t>NeoADAURA</a:t>
            </a:r>
            <a:r>
              <a:rPr lang="en-US" dirty="0"/>
              <a:t>) and phase III adjuvant in stage IA (ADAURA2)</a:t>
            </a:r>
          </a:p>
          <a:p>
            <a:pPr lvl="1"/>
            <a:r>
              <a:rPr lang="en-US" dirty="0"/>
              <a:t>Upcoming phase II  looking at 5 year duration (TARGET)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825BD4-800B-40FC-4E96-0DC354999B35}"/>
              </a:ext>
            </a:extLst>
          </p:cNvPr>
          <p:cNvSpPr txBox="1"/>
          <p:nvPr/>
        </p:nvSpPr>
        <p:spPr>
          <a:xfrm>
            <a:off x="9850774" y="6547494"/>
            <a:ext cx="222098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Herbst ASCO 2023 abstract LBA3</a:t>
            </a:r>
          </a:p>
        </p:txBody>
      </p:sp>
    </p:spTree>
    <p:extLst>
      <p:ext uri="{BB962C8B-B14F-4D97-AF65-F5344CB8AC3E}">
        <p14:creationId xmlns:p14="http://schemas.microsoft.com/office/powerpoint/2010/main" val="2593090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6CA2D-355E-2E10-8661-FA783EE8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Neoadjuvant </a:t>
            </a:r>
            <a:r>
              <a:rPr lang="en-US" dirty="0" err="1"/>
              <a:t>osimertinib</a:t>
            </a:r>
            <a:r>
              <a:rPr lang="en-US" dirty="0"/>
              <a:t> in surgically </a:t>
            </a:r>
            <a:r>
              <a:rPr lang="en-US" dirty="0" err="1"/>
              <a:t>resectable</a:t>
            </a:r>
            <a:r>
              <a:rPr lang="en-US" dirty="0"/>
              <a:t> EGFR-mutated NSCLC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0E18F-4CF5-CB92-B761-EA53488B4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err="1"/>
              <a:t>Aredo</a:t>
            </a:r>
            <a:r>
              <a:rPr lang="en-US" dirty="0"/>
              <a:t> J et al, abstract 8508</a:t>
            </a:r>
          </a:p>
          <a:p>
            <a:r>
              <a:rPr lang="en-US" dirty="0"/>
              <a:t>Phase II study, stage I-IIIA </a:t>
            </a:r>
            <a:r>
              <a:rPr lang="en-US" dirty="0" err="1"/>
              <a:t>resectable</a:t>
            </a:r>
            <a:r>
              <a:rPr lang="en-US" dirty="0"/>
              <a:t> disease, EGFR mutated (exon 19 deletion and L858R), n=27</a:t>
            </a:r>
          </a:p>
          <a:p>
            <a:pPr lvl="1"/>
            <a:r>
              <a:rPr lang="en-US" b="1" dirty="0"/>
              <a:t>Osimertinib 1-2 months prior to surgery</a:t>
            </a:r>
          </a:p>
          <a:p>
            <a:r>
              <a:rPr lang="en-US" dirty="0"/>
              <a:t>Primary endpoint: Major pathological response</a:t>
            </a:r>
          </a:p>
          <a:p>
            <a:r>
              <a:rPr lang="en-US" dirty="0"/>
              <a:t>Secondary endpoints: Pathologic CR rate, lymph node downstaging, 5-year DFS/OS, surgical complications, </a:t>
            </a:r>
            <a:r>
              <a:rPr lang="en-US" dirty="0" err="1"/>
              <a:t>unresectability</a:t>
            </a:r>
            <a:r>
              <a:rPr lang="en-US" dirty="0"/>
              <a:t> rate </a:t>
            </a:r>
          </a:p>
        </p:txBody>
      </p:sp>
    </p:spTree>
    <p:extLst>
      <p:ext uri="{BB962C8B-B14F-4D97-AF65-F5344CB8AC3E}">
        <p14:creationId xmlns:p14="http://schemas.microsoft.com/office/powerpoint/2010/main" val="418477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6CA2D-355E-2E10-8661-FA783EE8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Neoadjuvant </a:t>
            </a:r>
            <a:r>
              <a:rPr lang="en-US" dirty="0" err="1"/>
              <a:t>osimertinib</a:t>
            </a:r>
            <a:r>
              <a:rPr lang="en-US" dirty="0"/>
              <a:t> in surgically </a:t>
            </a:r>
            <a:r>
              <a:rPr lang="en-US" dirty="0" err="1"/>
              <a:t>resectable</a:t>
            </a:r>
            <a:r>
              <a:rPr lang="en-US" dirty="0"/>
              <a:t> EGFR-mutated NSCLC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0E18F-4CF5-CB92-B761-EA53488B4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Major pathologic response rate: 15%</a:t>
            </a:r>
          </a:p>
          <a:p>
            <a:pPr lvl="1"/>
            <a:r>
              <a:rPr lang="en-US" dirty="0"/>
              <a:t>Pathologic complete response rate: 0%</a:t>
            </a:r>
          </a:p>
          <a:p>
            <a:pPr lvl="1"/>
            <a:r>
              <a:rPr lang="en-US" dirty="0"/>
              <a:t>Lymph node downstaging: 44% (4/9)</a:t>
            </a:r>
          </a:p>
          <a:p>
            <a:pPr lvl="1"/>
            <a:r>
              <a:rPr lang="en-US" dirty="0"/>
              <a:t>Median DFS: 32.4mo</a:t>
            </a:r>
          </a:p>
          <a:p>
            <a:pPr lvl="1"/>
            <a:r>
              <a:rPr lang="en-US" dirty="0"/>
              <a:t>R0 surgical resection in 89% (24/27)</a:t>
            </a:r>
          </a:p>
          <a:p>
            <a:pPr lvl="2"/>
            <a:r>
              <a:rPr lang="en-US" dirty="0"/>
              <a:t>11% (3/27) converted to definitive concurrent chemoradiation, 1/27 for progression</a:t>
            </a:r>
          </a:p>
          <a:p>
            <a:pPr lvl="1"/>
            <a:r>
              <a:rPr lang="en-US" dirty="0"/>
              <a:t>No surgical complications</a:t>
            </a:r>
          </a:p>
          <a:p>
            <a:r>
              <a:rPr lang="en-US" dirty="0"/>
              <a:t>Take-home messages and questions</a:t>
            </a:r>
          </a:p>
          <a:p>
            <a:pPr lvl="1"/>
            <a:r>
              <a:rPr lang="en-US" dirty="0"/>
              <a:t>No pathologic CR, 15% major pathologic response, did not meet primary endpoint</a:t>
            </a:r>
          </a:p>
          <a:p>
            <a:pPr lvl="1"/>
            <a:r>
              <a:rPr lang="en-US" dirty="0"/>
              <a:t>Safe, with 89% R0 surgical resection rate, with some lymph node downstaging so might be clinically useful</a:t>
            </a:r>
          </a:p>
          <a:p>
            <a:pPr lvl="1"/>
            <a:r>
              <a:rPr lang="en-US" dirty="0"/>
              <a:t>To be explored further with phase III </a:t>
            </a:r>
            <a:r>
              <a:rPr lang="en-US" dirty="0" err="1"/>
              <a:t>NeoADAURA</a:t>
            </a:r>
            <a:r>
              <a:rPr lang="en-US" dirty="0"/>
              <a:t> study (with adjuvant </a:t>
            </a:r>
            <a:r>
              <a:rPr lang="en-US" dirty="0" err="1"/>
              <a:t>osi</a:t>
            </a:r>
            <a:r>
              <a:rPr lang="en-US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977ED9-F7E1-07DA-8894-4A4489A1DCB8}"/>
              </a:ext>
            </a:extLst>
          </p:cNvPr>
          <p:cNvSpPr txBox="1"/>
          <p:nvPr/>
        </p:nvSpPr>
        <p:spPr>
          <a:xfrm>
            <a:off x="9850774" y="6547494"/>
            <a:ext cx="222098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 err="1"/>
              <a:t>Aredo</a:t>
            </a:r>
            <a:r>
              <a:rPr lang="en-US" sz="1200" dirty="0"/>
              <a:t> ASCO 2023 abstract 8508</a:t>
            </a:r>
          </a:p>
        </p:txBody>
      </p:sp>
    </p:spTree>
    <p:extLst>
      <p:ext uri="{BB962C8B-B14F-4D97-AF65-F5344CB8AC3E}">
        <p14:creationId xmlns:p14="http://schemas.microsoft.com/office/powerpoint/2010/main" val="48673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06A536-86A1-3E8E-F569-43D20095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EGFR-mutated NSCLC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B95800-AAD0-E283-FF27-B91D28C03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Metastatic disease- 1L</a:t>
            </a:r>
          </a:p>
        </p:txBody>
      </p:sp>
    </p:spTree>
    <p:extLst>
      <p:ext uri="{BB962C8B-B14F-4D97-AF65-F5344CB8AC3E}">
        <p14:creationId xmlns:p14="http://schemas.microsoft.com/office/powerpoint/2010/main" val="325560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393E8-0F86-DCD5-ADD7-5F8B2CB7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>
            <a:normAutofit/>
          </a:bodyPr>
          <a:lstStyle/>
          <a:p>
            <a:r>
              <a:rPr lang="en-US" dirty="0"/>
              <a:t>EGFR TKI + “inserted” chemotherapy vs EGFR TKI in advanced EGFR-mutated NSCLC: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7B716-D0EE-BD3E-A348-23FDCA46C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/>
          <a:lstStyle/>
          <a:p>
            <a:r>
              <a:rPr lang="en-US" dirty="0"/>
              <a:t>Kanda et al, abstract LBA9009</a:t>
            </a:r>
          </a:p>
          <a:p>
            <a:r>
              <a:rPr lang="en-US" dirty="0"/>
              <a:t>Phase III study for advanced NSCLC, EGFR mutated (exon 19 deletion or L858R), 1</a:t>
            </a:r>
            <a:r>
              <a:rPr lang="en-US" baseline="30000" dirty="0"/>
              <a:t>st</a:t>
            </a:r>
            <a:r>
              <a:rPr lang="en-US" dirty="0"/>
              <a:t> line therapy, stable CNS allowed, n=501</a:t>
            </a:r>
          </a:p>
          <a:p>
            <a:pPr lvl="1"/>
            <a:r>
              <a:rPr lang="en-US" dirty="0"/>
              <a:t>Randomized 1:1</a:t>
            </a:r>
          </a:p>
          <a:p>
            <a:pPr lvl="2"/>
            <a:r>
              <a:rPr lang="en-US" dirty="0"/>
              <a:t>TKI alone (initially gefitinib, then revised to </a:t>
            </a:r>
            <a:r>
              <a:rPr lang="en-US" dirty="0" err="1"/>
              <a:t>osimertinib</a:t>
            </a:r>
            <a:r>
              <a:rPr lang="en-US" dirty="0"/>
              <a:t> after FLAURA results), vs</a:t>
            </a:r>
          </a:p>
          <a:p>
            <a:pPr lvl="2"/>
            <a:r>
              <a:rPr lang="en-US" dirty="0"/>
              <a:t>TKI day 1-56, then cisplatin + pemetrexed q3w x 3 cycles, then TKI </a:t>
            </a:r>
          </a:p>
          <a:p>
            <a:r>
              <a:rPr lang="en-US" dirty="0"/>
              <a:t>Primary endpoint: Overall survival</a:t>
            </a:r>
          </a:p>
          <a:p>
            <a:r>
              <a:rPr lang="en-US" dirty="0"/>
              <a:t>Secondary endpoints: PFS, ORR, safety, T790M % at progression</a:t>
            </a:r>
          </a:p>
        </p:txBody>
      </p:sp>
    </p:spTree>
    <p:extLst>
      <p:ext uri="{BB962C8B-B14F-4D97-AF65-F5344CB8AC3E}">
        <p14:creationId xmlns:p14="http://schemas.microsoft.com/office/powerpoint/2010/main" val="3604274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62A45804C7345BFDE61DA2C172BE7" ma:contentTypeVersion="20" ma:contentTypeDescription="Create a new document." ma:contentTypeScope="" ma:versionID="42313d248ba35013c6f23fcedd0391f9">
  <xsd:schema xmlns:xsd="http://www.w3.org/2001/XMLSchema" xmlns:xs="http://www.w3.org/2001/XMLSchema" xmlns:p="http://schemas.microsoft.com/office/2006/metadata/properties" xmlns:ns1="96f1686b-f877-4eb8-89ab-3a67a5dc2612" xmlns:ns3="b4104d5b-b872-4636-a728-507be7308f43" targetNamespace="http://schemas.microsoft.com/office/2006/metadata/properties" ma:root="true" ma:fieldsID="9822f659af8aa18c39dc480cf07ae518" ns1:_="" ns3:_="">
    <xsd:import namespace="96f1686b-f877-4eb8-89ab-3a67a5dc2612"/>
    <xsd:import namespace="b4104d5b-b872-4636-a728-507be7308f43"/>
    <xsd:element name="properties">
      <xsd:complexType>
        <xsd:sequence>
          <xsd:element name="documentManagement">
            <xsd:complexType>
              <xsd:all>
                <xsd:element ref="ns1:QID" minOccurs="0"/>
                <xsd:element ref="ns1:Status" minOccurs="0"/>
                <xsd:element ref="ns1:MediaServiceMetadata" minOccurs="0"/>
                <xsd:element ref="ns1:MediaServiceFastMetadata" minOccurs="0"/>
                <xsd:element ref="ns1:MediaServiceAutoTags" minOccurs="0"/>
                <xsd:element ref="ns1:MediaServiceOCR" minOccurs="0"/>
                <xsd:element ref="ns1:MediaServiceDateTaken" minOccurs="0"/>
                <xsd:element ref="ns1:MediaServiceLocation" minOccurs="0"/>
                <xsd:element ref="ns3:SharedWithUsers" minOccurs="0"/>
                <xsd:element ref="ns3:SharedWithDetails" minOccurs="0"/>
                <xsd:element ref="ns1:MediaServiceEventHashCode" minOccurs="0"/>
                <xsd:element ref="ns1:MediaServiceGenerationTime" minOccurs="0"/>
                <xsd:element ref="ns3:TaxKeywordTaxHTField" minOccurs="0"/>
                <xsd:element ref="ns3:TaxCatchAll" minOccurs="0"/>
                <xsd:element ref="ns1:MediaServiceAutoKeyPoints" minOccurs="0"/>
                <xsd:element ref="ns1:MediaServiceKeyPoints" minOccurs="0"/>
                <xsd:element ref="ns1:lcf76f155ced4ddcb4097134ff3c332f" minOccurs="0"/>
                <xsd:element ref="ns1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f1686b-f877-4eb8-89ab-3a67a5dc2612" elementFormDefault="qualified">
    <xsd:import namespace="http://schemas.microsoft.com/office/2006/documentManagement/types"/>
    <xsd:import namespace="http://schemas.microsoft.com/office/infopath/2007/PartnerControls"/>
    <xsd:element name="QID" ma:index="0" nillable="true" ma:displayName="QID" ma:indexed="true" ma:internalName="QID">
      <xsd:simpleType>
        <xsd:restriction base="dms:Number"/>
      </xsd:simpleType>
    </xsd:element>
    <xsd:element name="Status" ma:index="3" nillable="true" ma:displayName="Status" ma:format="Dropdown" ma:internalName="Status">
      <xsd:simpleType>
        <xsd:restriction base="dms:Choice">
          <xsd:enumeration value="Not started"/>
          <xsd:enumeration value="Web Build"/>
          <xsd:enumeration value="In Progress"/>
          <xsd:enumeration value="Launched"/>
          <xsd:enumeration value="Complete"/>
          <xsd:enumeration value="Delayed"/>
        </xsd:restriction>
      </xsd:simpleType>
    </xsd:element>
    <xsd:element name="MediaServiceMetadata" ma:index="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8" nillable="true" ma:displayName="MediaServiceAutoTags" ma:internalName="MediaServiceAutoTags" ma:readOnly="true">
      <xsd:simpleType>
        <xsd:restriction base="dms:Text"/>
      </xsd:simpleType>
    </xsd:element>
    <xsd:element name="MediaServiceOCR" ma:index="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4c811d1f-5e4a-4ee3-9cfd-88a4fb073c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04d5b-b872-4636-a728-507be7308f4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1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d75259b8-d078-43ce-9531-d35c0553c861}" ma:internalName="TaxCatchAll" ma:showField="CatchAllData" ma:web="b4104d5b-b872-4636-a728-507be7308f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96f1686b-f877-4eb8-89ab-3a67a5dc2612" xsi:nil="true"/>
    <TaxCatchAll xmlns="b4104d5b-b872-4636-a728-507be7308f43" xsi:nil="true"/>
    <QID xmlns="96f1686b-f877-4eb8-89ab-3a67a5dc2612" xsi:nil="true"/>
    <lcf76f155ced4ddcb4097134ff3c332f xmlns="96f1686b-f877-4eb8-89ab-3a67a5dc2612">
      <Terms xmlns="http://schemas.microsoft.com/office/infopath/2007/PartnerControls"/>
    </lcf76f155ced4ddcb4097134ff3c332f>
    <TaxKeywordTaxHTField xmlns="b4104d5b-b872-4636-a728-507be7308f43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60E1E0C4-C7B1-42EB-A07B-BAD197BC2609}"/>
</file>

<file path=customXml/itemProps2.xml><?xml version="1.0" encoding="utf-8"?>
<ds:datastoreItem xmlns:ds="http://schemas.openxmlformats.org/officeDocument/2006/customXml" ds:itemID="{03BD8E2A-97DD-4B33-BC6A-842292986E26}"/>
</file>

<file path=customXml/itemProps3.xml><?xml version="1.0" encoding="utf-8"?>
<ds:datastoreItem xmlns:ds="http://schemas.openxmlformats.org/officeDocument/2006/customXml" ds:itemID="{9DCB5886-BA7D-4865-921C-B7B4CB82D0B0}"/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3587</Words>
  <Application>Microsoft Macintosh PowerPoint</Application>
  <PresentationFormat>Widescreen</PresentationFormat>
  <Paragraphs>348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ASCO Review Lung Cancer</vt:lpstr>
      <vt:lpstr>EGFR-mutated NSCLC</vt:lpstr>
      <vt:lpstr>EGFR-mutated NSCLC</vt:lpstr>
      <vt:lpstr>ADAURA: Adjuvant osimertinib in stage IB-IIIA EGFR-mutated NSCLC</vt:lpstr>
      <vt:lpstr>ADAURA: Adjuvant osimertinib in stage IB-IIIA EGFR-mutated NSCLC</vt:lpstr>
      <vt:lpstr>Neoadjuvant osimertinib in surgically resectable EGFR-mutated NSCLC</vt:lpstr>
      <vt:lpstr>Neoadjuvant osimertinib in surgically resectable EGFR-mutated NSCLC</vt:lpstr>
      <vt:lpstr>EGFR-mutated NSCLC</vt:lpstr>
      <vt:lpstr>EGFR TKI + “inserted” chemotherapy vs EGFR TKI in advanced EGFR-mutated NSCLC: AGAIN</vt:lpstr>
      <vt:lpstr>EGFR TKI + “inserted” chemotherapy vs EGFR TKI in advanced EGFR-mutated NSCLC: AGAIN</vt:lpstr>
      <vt:lpstr>EGFR-mutated NSCLC</vt:lpstr>
      <vt:lpstr>KEYNOTE-789: Chemo +/- pembrolizumab for EGFR-mutated NSCLC after TKI progression</vt:lpstr>
      <vt:lpstr>KEYNOTE-789: Chemo +/- pembrolizumab for EGFR-mutated NSCLC after TKI progression</vt:lpstr>
      <vt:lpstr>2nd line afatinib + chemotherapy after progression on osimertinib: NEJ025B </vt:lpstr>
      <vt:lpstr>2nd line afatinib + chemotherapy after progression on osimertinib: NEJ025B </vt:lpstr>
      <vt:lpstr>HER2-mutated NSCLC</vt:lpstr>
      <vt:lpstr>1st line targeted therapy for HER2-mutated NSCLC- ctDNA prognostic/predictive implications</vt:lpstr>
      <vt:lpstr>Immunotherapy in NSCLC</vt:lpstr>
      <vt:lpstr>Immunotherapy in NSCLC</vt:lpstr>
      <vt:lpstr>KEYNOTE-671: Perioperative chemo +/- pembrolizumab in early stage NSCLC</vt:lpstr>
      <vt:lpstr>KEYNOTE-671: Perioperative chemo +/- pembrolizumab in early stage NSCLC</vt:lpstr>
      <vt:lpstr>Neoadjuvant chemoradiation + durvalumab + adjuvant durva for resectable stage III (ACTS30)</vt:lpstr>
      <vt:lpstr>Neoadjuvant chemoradiation + durvalumab + adjuvant durva for resectable stage III (ACTS30)</vt:lpstr>
      <vt:lpstr>NeoCOAST-2: Perioperative durvalumab + novel immunotherapies or volrustomig and chemotherapy</vt:lpstr>
      <vt:lpstr>Immunotherapy in NSCLC</vt:lpstr>
      <vt:lpstr>PACIFIC-9: Durvalumab + oleclumab or monalizumab after chemoradiation in stage III unresectable NSCLC</vt:lpstr>
      <vt:lpstr>PACIFIC-8: Durvalumab + domvanalimab after chemoradiation in stage III unresectable NSCLC</vt:lpstr>
      <vt:lpstr>Immunotherapy in NSCLC</vt:lpstr>
      <vt:lpstr>TROPION-Lung02: Datopotamab deruxtecan + pembrolizumab +/- platinum chemo</vt:lpstr>
      <vt:lpstr>TROPION-Lung02: Datopotamab deruxtecan + pembrolizumab +/- platinum chemo</vt:lpstr>
      <vt:lpstr>1st line durvalumab in PS2, PD-L1 positive patients (SAKK 19/17)</vt:lpstr>
      <vt:lpstr>1st line durvalumab in PS2, PD-L1 positive patients (SAKK 19/17)</vt:lpstr>
      <vt:lpstr>LATIFY: 2nd line ceralasertib + durvalumab vs docetaxel after progression on/after immunotx</vt:lpstr>
      <vt:lpstr>Tumor Treating Fields</vt:lpstr>
      <vt:lpstr>LUNAR: Tumor treating fields with SOC in metastatic NSCLC after platinum-based therapies</vt:lpstr>
      <vt:lpstr>LUNAR: Tumor treating fields with SOC in metastatic NSCLC after platinum-based therapies</vt:lpstr>
      <vt:lpstr>LUNAR: Tumor treating fields with SOC in metastatic NSCLC after platinum-based therapies</vt:lpstr>
      <vt:lpstr>Small cell lung cancer</vt:lpstr>
      <vt:lpstr>CASPIAN: Prognostic value of PROs and clinical variables in 1L durvalumab + chemo in SCLC</vt:lpstr>
      <vt:lpstr>TRIDENT: Durvalumab + olaparib as maintenance therapy in ES-SCLC</vt:lpstr>
      <vt:lpstr>TRIDENT: Durvalumab + olaparib as maintenance therapy in ES-SCLC</vt:lpstr>
      <vt:lpstr>DARES: Durvalumab + ablative radiation in ES-SCLC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ASCO Review Lung Cancer</dc:title>
  <dc:creator>Gubens, Matthew</dc:creator>
  <cp:lastModifiedBy>Clayton Campbell</cp:lastModifiedBy>
  <cp:revision>18</cp:revision>
  <dcterms:created xsi:type="dcterms:W3CDTF">2023-08-01T09:33:45Z</dcterms:created>
  <dcterms:modified xsi:type="dcterms:W3CDTF">2023-08-11T18:03:27Z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0x01010018862A45804C7345BFDE61DA2C172BE7</vt:lpwstr>
  </property>
  <property fmtid="{D5CDD505-2E9C-101B-9397-08002B2CF9AE}" pid="3" name="TaxKeyword">
    <vt:lpwstr/>
  </property>
</Properties>
</file>