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drawings/drawing1.xml" ContentType="application/vnd.openxmlformats-officedocument.drawingml.chartshapes+xml"/>
  <Override PartName="/ppt/slides/slide42.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harts/colors1.xml" ContentType="application/vnd.ms-office.chartcolorstyle+xml"/>
  <Override PartName="/ppt/charts/style1.xml" ContentType="application/vnd.ms-office.chartstyle+xml"/>
  <Override PartName="/ppt/theme/theme1.xml" ContentType="application/vnd.openxmlformats-officedocument.theme+xml"/>
  <Override PartName="/ppt/charts/chart1.xml" ContentType="application/vnd.openxmlformats-officedocument.drawingml.chart+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1.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147472779" r:id="rId2"/>
    <p:sldId id="2147472780" r:id="rId3"/>
    <p:sldId id="2147472781" r:id="rId4"/>
    <p:sldId id="2147472782" r:id="rId5"/>
    <p:sldId id="2147472783" r:id="rId6"/>
    <p:sldId id="2147472764" r:id="rId7"/>
    <p:sldId id="2147472770" r:id="rId8"/>
    <p:sldId id="2147472775" r:id="rId9"/>
    <p:sldId id="2147472757" r:id="rId10"/>
    <p:sldId id="2147472771" r:id="rId11"/>
    <p:sldId id="2147470542" r:id="rId12"/>
    <p:sldId id="2147470543" r:id="rId13"/>
    <p:sldId id="2147470540" r:id="rId14"/>
    <p:sldId id="2147470541" r:id="rId15"/>
    <p:sldId id="2147472767" r:id="rId16"/>
    <p:sldId id="2147472765" r:id="rId17"/>
    <p:sldId id="2147472766" r:id="rId18"/>
    <p:sldId id="2147472777" r:id="rId19"/>
    <p:sldId id="2147472778" r:id="rId20"/>
    <p:sldId id="2147472772" r:id="rId21"/>
    <p:sldId id="2147470538" r:id="rId22"/>
    <p:sldId id="2147470539" r:id="rId23"/>
    <p:sldId id="2147472784" r:id="rId24"/>
    <p:sldId id="2141411103" r:id="rId25"/>
    <p:sldId id="2147472744" r:id="rId26"/>
    <p:sldId id="2147470447" r:id="rId27"/>
    <p:sldId id="2147472785" r:id="rId28"/>
    <p:sldId id="2147470634" r:id="rId29"/>
    <p:sldId id="2147470635" r:id="rId30"/>
    <p:sldId id="2147471304" r:id="rId31"/>
    <p:sldId id="2147472745" r:id="rId32"/>
    <p:sldId id="2147472747" r:id="rId33"/>
    <p:sldId id="2147472748" r:id="rId34"/>
    <p:sldId id="2147472749" r:id="rId35"/>
    <p:sldId id="2147472750" r:id="rId36"/>
    <p:sldId id="2147472751" r:id="rId37"/>
    <p:sldId id="2147472752" r:id="rId38"/>
    <p:sldId id="2147472753" r:id="rId39"/>
    <p:sldId id="2147472761" r:id="rId40"/>
    <p:sldId id="2147472763" r:id="rId41"/>
    <p:sldId id="2147472773" r:id="rId42"/>
    <p:sldId id="2147472786"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E6EF"/>
    <a:srgbClr val="E3ECF2"/>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348"/>
    <p:restoredTop sz="96327"/>
  </p:normalViewPr>
  <p:slideViewPr>
    <p:cSldViewPr snapToGrid="0">
      <p:cViewPr varScale="1">
        <p:scale>
          <a:sx n="109" d="100"/>
          <a:sy n="109" d="100"/>
        </p:scale>
        <p:origin x="216" y="6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2000" b="1" dirty="0">
                <a:solidFill>
                  <a:schemeClr val="bg1"/>
                </a:solidFill>
              </a:rPr>
              <a:t>HER2 mutation (2.3%)</a:t>
            </a:r>
          </a:p>
        </c:rich>
      </c:tx>
      <c:layout>
        <c:manualLayout>
          <c:xMode val="edge"/>
          <c:yMode val="edge"/>
          <c:x val="0.43499767387686"/>
          <c:y val="1.5878264968234093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HER2 mutation (2.3%)</c:v>
                </c:pt>
              </c:strCache>
            </c:strRef>
          </c:tx>
          <c:dPt>
            <c:idx val="0"/>
            <c:bubble3D val="0"/>
            <c:spPr>
              <a:solidFill>
                <a:schemeClr val="bg1"/>
              </a:solidFill>
              <a:ln w="19050">
                <a:solidFill>
                  <a:schemeClr val="lt1"/>
                </a:solidFill>
              </a:ln>
              <a:effectLst/>
            </c:spPr>
            <c:extLst>
              <c:ext xmlns:c16="http://schemas.microsoft.com/office/drawing/2014/chart" uri="{C3380CC4-5D6E-409C-BE32-E72D297353CC}">
                <c16:uniqueId val="{00000002-2542-2C4A-B19C-105C8C5F5DE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77D-784C-A7F1-5FC9E4119A47}"/>
              </c:ext>
            </c:extLst>
          </c:dPt>
          <c:dPt>
            <c:idx val="2"/>
            <c:bubble3D val="0"/>
            <c:spPr>
              <a:solidFill>
                <a:srgbClr val="FFC000"/>
              </a:solidFill>
              <a:ln w="19050">
                <a:solidFill>
                  <a:schemeClr val="bg1"/>
                </a:solidFill>
              </a:ln>
              <a:effectLst/>
            </c:spPr>
            <c:extLst>
              <c:ext xmlns:c16="http://schemas.microsoft.com/office/drawing/2014/chart" uri="{C3380CC4-5D6E-409C-BE32-E72D297353CC}">
                <c16:uniqueId val="{00000003-2542-2C4A-B19C-105C8C5F5DE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77D-784C-A7F1-5FC9E4119A47}"/>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B77D-784C-A7F1-5FC9E4119A47}"/>
              </c:ext>
            </c:extLst>
          </c:dPt>
          <c:dPt>
            <c:idx val="5"/>
            <c:bubble3D val="0"/>
            <c:spPr>
              <a:solidFill>
                <a:srgbClr val="7030A0"/>
              </a:solidFill>
              <a:ln w="19050">
                <a:solidFill>
                  <a:schemeClr val="lt1"/>
                </a:solidFill>
              </a:ln>
              <a:effectLst/>
            </c:spPr>
            <c:extLst>
              <c:ext xmlns:c16="http://schemas.microsoft.com/office/drawing/2014/chart" uri="{C3380CC4-5D6E-409C-BE32-E72D297353CC}">
                <c16:uniqueId val="{00000004-2542-2C4A-B19C-105C8C5F5DE0}"/>
              </c:ext>
            </c:extLst>
          </c:dPt>
          <c:dPt>
            <c:idx val="6"/>
            <c:bubble3D val="0"/>
            <c:spPr>
              <a:solidFill>
                <a:srgbClr val="B20638"/>
              </a:solidFill>
              <a:ln w="19050">
                <a:solidFill>
                  <a:schemeClr val="lt1"/>
                </a:solidFill>
              </a:ln>
              <a:effectLst/>
            </c:spPr>
            <c:extLst>
              <c:ext xmlns:c16="http://schemas.microsoft.com/office/drawing/2014/chart" uri="{C3380CC4-5D6E-409C-BE32-E72D297353CC}">
                <c16:uniqueId val="{00000005-2542-2C4A-B19C-105C8C5F5DE0}"/>
              </c:ext>
            </c:extLst>
          </c:dPt>
          <c:dPt>
            <c:idx val="7"/>
            <c:bubble3D val="0"/>
            <c:spPr>
              <a:solidFill>
                <a:schemeClr val="accent1">
                  <a:lumMod val="50000"/>
                </a:schemeClr>
              </a:solidFill>
              <a:ln w="19050">
                <a:solidFill>
                  <a:schemeClr val="lt1"/>
                </a:solidFill>
              </a:ln>
              <a:effectLst/>
            </c:spPr>
            <c:extLst>
              <c:ext xmlns:c16="http://schemas.microsoft.com/office/drawing/2014/chart" uri="{C3380CC4-5D6E-409C-BE32-E72D297353CC}">
                <c16:uniqueId val="{00000006-2542-2C4A-B19C-105C8C5F5DE0}"/>
              </c:ext>
            </c:extLst>
          </c:dPt>
          <c:cat>
            <c:strRef>
              <c:f>Sheet1!$A$2:$A$9</c:f>
              <c:strCache>
                <c:ptCount val="8"/>
                <c:pt idx="0">
                  <c:v>No actionable mutation</c:v>
                </c:pt>
                <c:pt idx="1">
                  <c:v>Other actionable mutations</c:v>
                </c:pt>
                <c:pt idx="2">
                  <c:v>ALK rearrangement</c:v>
                </c:pt>
                <c:pt idx="3">
                  <c:v>ROS1 rearrangement</c:v>
                </c:pt>
                <c:pt idx="4">
                  <c:v>RET rearrangement</c:v>
                </c:pt>
                <c:pt idx="5">
                  <c:v>MET exon 14 mutation</c:v>
                </c:pt>
                <c:pt idx="6">
                  <c:v>KRAS G12C mutation</c:v>
                </c:pt>
                <c:pt idx="7">
                  <c:v>HER2 mutation</c:v>
                </c:pt>
              </c:strCache>
            </c:strRef>
          </c:cat>
          <c:val>
            <c:numRef>
              <c:f>Sheet1!$B$2:$B$9</c:f>
              <c:numCache>
                <c:formatCode>0.00%</c:formatCode>
                <c:ptCount val="8"/>
                <c:pt idx="0">
                  <c:v>0.39800000000000002</c:v>
                </c:pt>
                <c:pt idx="1">
                  <c:v>0.318</c:v>
                </c:pt>
                <c:pt idx="2">
                  <c:v>3.7999999999999999E-2</c:v>
                </c:pt>
                <c:pt idx="3">
                  <c:v>2.5999999999999999E-2</c:v>
                </c:pt>
                <c:pt idx="4">
                  <c:v>1.7000000000000001E-2</c:v>
                </c:pt>
                <c:pt idx="5" formatCode="0%">
                  <c:v>0.03</c:v>
                </c:pt>
                <c:pt idx="6" formatCode="0%">
                  <c:v>0.15</c:v>
                </c:pt>
                <c:pt idx="7">
                  <c:v>2.3E-2</c:v>
                </c:pt>
              </c:numCache>
            </c:numRef>
          </c:val>
          <c:extLst>
            <c:ext xmlns:c16="http://schemas.microsoft.com/office/drawing/2014/chart" uri="{C3380CC4-5D6E-409C-BE32-E72D297353CC}">
              <c16:uniqueId val="{00000000-2542-2C4A-B19C-105C8C5F5DE0}"/>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7702297170895568"/>
          <c:y val="0.88849571083696244"/>
          <c:w val="0.72297702829104438"/>
          <c:h val="0.1012339923373072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0.48648</cdr:x>
      <cdr:y>0.07279</cdr:y>
    </cdr:from>
    <cdr:to>
      <cdr:x>0.48648</cdr:x>
      <cdr:y>0.10191</cdr:y>
    </cdr:to>
    <cdr:cxnSp macro="">
      <cdr:nvCxnSpPr>
        <cdr:cNvPr id="3" name="Straight Connector 2">
          <a:extLst xmlns:a="http://schemas.openxmlformats.org/drawingml/2006/main">
            <a:ext uri="{FF2B5EF4-FFF2-40B4-BE49-F238E27FC236}">
              <a16:creationId xmlns:a16="http://schemas.microsoft.com/office/drawing/2014/main" id="{6839506A-3800-5D47-97D5-B38EB1EB8BBC}"/>
            </a:ext>
          </a:extLst>
        </cdr:cNvPr>
        <cdr:cNvCxnSpPr/>
      </cdr:nvCxnSpPr>
      <cdr:spPr bwMode="auto">
        <a:xfrm xmlns:a="http://schemas.openxmlformats.org/drawingml/2006/main">
          <a:off x="5039171" y="360040"/>
          <a:ext cx="0" cy="144016"/>
        </a:xfrm>
        <a:prstGeom xmlns:a="http://schemas.openxmlformats.org/drawingml/2006/main" prst="line">
          <a:avLst/>
        </a:prstGeom>
        <a:solidFill xmlns:a="http://schemas.openxmlformats.org/drawingml/2006/main">
          <a:srgbClr val="FFFF00"/>
        </a:solidFill>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cxn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7535" y="2347916"/>
            <a:ext cx="11425767" cy="1620837"/>
          </a:xfrm>
        </p:spPr>
        <p:txBody>
          <a:bodyPr/>
          <a:lstStyle/>
          <a:p>
            <a:r>
              <a:rPr lang="en-US"/>
              <a:t>Click to edit Master title style</a:t>
            </a:r>
          </a:p>
        </p:txBody>
      </p:sp>
      <p:sp>
        <p:nvSpPr>
          <p:cNvPr id="3" name="Subtitle 2"/>
          <p:cNvSpPr>
            <a:spLocks noGrp="1"/>
          </p:cNvSpPr>
          <p:nvPr>
            <p:ph type="subTitle" idx="1"/>
          </p:nvPr>
        </p:nvSpPr>
        <p:spPr>
          <a:xfrm>
            <a:off x="2017184" y="4283078"/>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24173977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970707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8"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9"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99605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8" y="627068"/>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8" y="2101854"/>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36312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6"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6" y="1416053"/>
            <a:ext cx="10358967" cy="4799013"/>
          </a:xfrm>
        </p:spPr>
        <p:txBody>
          <a:bodyPr/>
          <a:lstStyle/>
          <a:p>
            <a:pPr lvl="0"/>
            <a:endParaRPr lang="en-US" noProof="0"/>
          </a:p>
        </p:txBody>
      </p:sp>
    </p:spTree>
    <p:extLst>
      <p:ext uri="{BB962C8B-B14F-4D97-AF65-F5344CB8AC3E}">
        <p14:creationId xmlns:p14="http://schemas.microsoft.com/office/powerpoint/2010/main" val="33477177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2497356929"/>
      </p:ext>
    </p:extLst>
  </p:cSld>
  <p:clrMapOvr>
    <a:masterClrMapping/>
  </p:clrMapOvr>
  <p:transition spd="slow"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2" y="2360613"/>
            <a:ext cx="4955645" cy="3810000"/>
          </a:xfrm>
          <a:prstGeom prst="rect">
            <a:avLst/>
          </a:prstGeom>
        </p:spPr>
        <p:txBody>
          <a:bodyPr/>
          <a:lstStyle/>
          <a:p>
            <a:endParaRPr lang="en-US"/>
          </a:p>
        </p:txBody>
      </p:sp>
    </p:spTree>
    <p:extLst>
      <p:ext uri="{BB962C8B-B14F-4D97-AF65-F5344CB8AC3E}">
        <p14:creationId xmlns:p14="http://schemas.microsoft.com/office/powerpoint/2010/main" val="2974823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1" y="5905503"/>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17129628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3202532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6"/>
            <a:ext cx="10265664" cy="365125"/>
          </a:xfrm>
        </p:spPr>
        <p:txBody>
          <a:bodyPr lIns="45686" tIns="45686" bIns="45686"/>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406072272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56310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8" y="4857756"/>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8" y="3203577"/>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1739551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8" y="2101854"/>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25467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4" y="303219"/>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1"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1"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1"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1"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854454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99871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8749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90"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6"/>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18188614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3"/>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91"/>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23536093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6"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6" y="1416053"/>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8" name="Picture 7" descr="A close up of a sign&#10;&#10;Description automatically generated">
            <a:extLst>
              <a:ext uri="{FF2B5EF4-FFF2-40B4-BE49-F238E27FC236}">
                <a16:creationId xmlns:a16="http://schemas.microsoft.com/office/drawing/2014/main" id="{B4CCBE2E-CAAE-B74A-AD06-6C8F94F20E4C}"/>
              </a:ext>
            </a:extLst>
          </p:cNvPr>
          <p:cNvPicPr>
            <a:picLocks noChangeAspect="1"/>
          </p:cNvPicPr>
          <p:nvPr userDrawn="1"/>
        </p:nvPicPr>
        <p:blipFill>
          <a:blip r:embed="rId20">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35486495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9CCA01-2398-EF43-B718-8C25213B0803}"/>
              </a:ext>
            </a:extLst>
          </p:cNvPr>
          <p:cNvSpPr/>
          <p:nvPr/>
        </p:nvSpPr>
        <p:spPr bwMode="auto">
          <a:xfrm>
            <a:off x="5303912" y="1370013"/>
            <a:ext cx="2592288" cy="330795"/>
          </a:xfrm>
          <a:prstGeom prst="rect">
            <a:avLst/>
          </a:prstGeom>
          <a:solidFill>
            <a:srgbClr val="07664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a:pPr>
            <a:endParaRPr kumimoji="0" lang="en-US" sz="2400" b="0" i="0" u="none" strike="noStrike" kern="1200" cap="none" spc="0" normalizeH="0" baseline="0" noProof="0">
              <a:ln>
                <a:noFill/>
              </a:ln>
              <a:solidFill>
                <a:srgbClr val="3333CC"/>
              </a:solidFill>
              <a:effectLst/>
              <a:uLnTx/>
              <a:uFillTx/>
              <a:latin typeface="Times New Roman" pitchFamily="18" charset="0"/>
              <a:ea typeface="MS PGothic" charset="0"/>
              <a:cs typeface="+mn-cs"/>
            </a:endParaRPr>
          </a:p>
        </p:txBody>
      </p:sp>
      <p:sp>
        <p:nvSpPr>
          <p:cNvPr id="3" name="Title 2">
            <a:extLst>
              <a:ext uri="{FF2B5EF4-FFF2-40B4-BE49-F238E27FC236}">
                <a16:creationId xmlns:a16="http://schemas.microsoft.com/office/drawing/2014/main" id="{CF5AD20B-42FF-3A47-918F-CCC0AF5AC638}"/>
              </a:ext>
            </a:extLst>
          </p:cNvPr>
          <p:cNvSpPr>
            <a:spLocks noGrp="1"/>
          </p:cNvSpPr>
          <p:nvPr>
            <p:ph type="title"/>
          </p:nvPr>
        </p:nvSpPr>
        <p:spPr>
          <a:xfrm>
            <a:off x="912283" y="68095"/>
            <a:ext cx="10358967" cy="1143000"/>
          </a:xfrm>
        </p:spPr>
        <p:txBody>
          <a:bodyPr/>
          <a:lstStyle/>
          <a:p>
            <a:pPr algn="l"/>
            <a:r>
              <a:rPr lang="en-US" dirty="0"/>
              <a:t>Frequency of Targetable Oncogenic Driver Molecular Alterations in Adenocarcinoma of the Lung</a:t>
            </a:r>
          </a:p>
        </p:txBody>
      </p:sp>
      <p:graphicFrame>
        <p:nvGraphicFramePr>
          <p:cNvPr id="5" name="Content Placeholder 4">
            <a:extLst>
              <a:ext uri="{FF2B5EF4-FFF2-40B4-BE49-F238E27FC236}">
                <a16:creationId xmlns:a16="http://schemas.microsoft.com/office/drawing/2014/main" id="{DF6E6503-22AA-7745-878F-DCB2255AA062}"/>
              </a:ext>
            </a:extLst>
          </p:cNvPr>
          <p:cNvGraphicFramePr>
            <a:graphicFrameLocks noGrp="1"/>
          </p:cNvGraphicFramePr>
          <p:nvPr>
            <p:ph idx="1"/>
          </p:nvPr>
        </p:nvGraphicFramePr>
        <p:xfrm>
          <a:off x="912813" y="1268760"/>
          <a:ext cx="10358437" cy="4946303"/>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Straight Connector 6">
            <a:extLst>
              <a:ext uri="{FF2B5EF4-FFF2-40B4-BE49-F238E27FC236}">
                <a16:creationId xmlns:a16="http://schemas.microsoft.com/office/drawing/2014/main" id="{762146C5-3133-B541-BC9A-C0F19EA9E163}"/>
              </a:ext>
            </a:extLst>
          </p:cNvPr>
          <p:cNvCxnSpPr/>
          <p:nvPr/>
        </p:nvCxnSpPr>
        <p:spPr bwMode="auto">
          <a:xfrm>
            <a:off x="7896200" y="3429000"/>
            <a:ext cx="648072" cy="0"/>
          </a:xfrm>
          <a:prstGeom prst="line">
            <a:avLst/>
          </a:prstGeom>
          <a:solidFill>
            <a:srgbClr val="FFFF00"/>
          </a:solidFill>
          <a:ln w="9525" cap="flat" cmpd="sng" algn="ctr">
            <a:solidFill>
              <a:schemeClr val="tx1"/>
            </a:solidFill>
            <a:prstDash val="solid"/>
            <a:round/>
            <a:headEnd type="none" w="med" len="med"/>
            <a:tailEnd type="none" w="med" len="med"/>
          </a:ln>
          <a:effectLst/>
        </p:spPr>
      </p:cxnSp>
      <p:sp>
        <p:nvSpPr>
          <p:cNvPr id="8" name="TextBox 7">
            <a:extLst>
              <a:ext uri="{FF2B5EF4-FFF2-40B4-BE49-F238E27FC236}">
                <a16:creationId xmlns:a16="http://schemas.microsoft.com/office/drawing/2014/main" id="{A8A40D0C-E669-3A4D-8A57-0CC20D8A558F}"/>
              </a:ext>
            </a:extLst>
          </p:cNvPr>
          <p:cNvSpPr txBox="1"/>
          <p:nvPr/>
        </p:nvSpPr>
        <p:spPr>
          <a:xfrm>
            <a:off x="8575491" y="3244334"/>
            <a:ext cx="2893036" cy="338554"/>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S PGothic" charset="0"/>
                <a:cs typeface="+mn-cs"/>
              </a:rPr>
              <a:t>No actionable mutation (39.8%)</a:t>
            </a:r>
          </a:p>
        </p:txBody>
      </p:sp>
      <p:cxnSp>
        <p:nvCxnSpPr>
          <p:cNvPr id="9" name="Straight Connector 8">
            <a:extLst>
              <a:ext uri="{FF2B5EF4-FFF2-40B4-BE49-F238E27FC236}">
                <a16:creationId xmlns:a16="http://schemas.microsoft.com/office/drawing/2014/main" id="{A2F78A94-B4BF-544C-ACF2-AC86C07DA8AA}"/>
              </a:ext>
            </a:extLst>
          </p:cNvPr>
          <p:cNvCxnSpPr>
            <a:cxnSpLocks/>
          </p:cNvCxnSpPr>
          <p:nvPr/>
        </p:nvCxnSpPr>
        <p:spPr bwMode="auto">
          <a:xfrm>
            <a:off x="3888087" y="4725144"/>
            <a:ext cx="792088" cy="0"/>
          </a:xfrm>
          <a:prstGeom prst="line">
            <a:avLst/>
          </a:prstGeom>
          <a:solidFill>
            <a:srgbClr val="FFFF00"/>
          </a:solidFill>
          <a:ln w="9525" cap="flat" cmpd="sng" algn="ctr">
            <a:solidFill>
              <a:schemeClr val="tx1"/>
            </a:solidFill>
            <a:prstDash val="solid"/>
            <a:round/>
            <a:headEnd type="none" w="med" len="med"/>
            <a:tailEnd type="none" w="med" len="med"/>
          </a:ln>
          <a:effectLst/>
        </p:spPr>
      </p:cxnSp>
      <p:sp>
        <p:nvSpPr>
          <p:cNvPr id="10" name="TextBox 9">
            <a:extLst>
              <a:ext uri="{FF2B5EF4-FFF2-40B4-BE49-F238E27FC236}">
                <a16:creationId xmlns:a16="http://schemas.microsoft.com/office/drawing/2014/main" id="{3BD7A02F-E32E-524B-AA98-6525104AF107}"/>
              </a:ext>
            </a:extLst>
          </p:cNvPr>
          <p:cNvSpPr txBox="1"/>
          <p:nvPr/>
        </p:nvSpPr>
        <p:spPr>
          <a:xfrm>
            <a:off x="712932" y="4596029"/>
            <a:ext cx="3262624" cy="2062103"/>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S PGothic" charset="0"/>
                <a:cs typeface="+mn-cs"/>
              </a:rPr>
              <a:t>Other actionable mutations (39.8%)</a:t>
            </a:r>
          </a:p>
          <a:p>
            <a:pPr marL="180975" marR="0" lvl="0" indent="-180975" algn="l" defTabSz="45561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a:ea typeface="MS PGothic" charset="0"/>
                <a:cs typeface="+mn-cs"/>
              </a:rPr>
              <a:t>EGFR exon 19 and L858R: 16.3%</a:t>
            </a:r>
          </a:p>
          <a:p>
            <a:pPr marL="180975" marR="0" lvl="0" indent="-180975" algn="l" defTabSz="45561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a:ea typeface="MS PGothic" charset="0"/>
                <a:cs typeface="+mn-cs"/>
              </a:rPr>
              <a:t>EGFR exon 20: 1.3%</a:t>
            </a:r>
          </a:p>
          <a:p>
            <a:pPr marL="180975" marR="0" lvl="0" indent="-180975" algn="l" defTabSz="45561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a:ea typeface="MS PGothic" charset="0"/>
                <a:cs typeface="+mn-cs"/>
              </a:rPr>
              <a:t>Other EGFR: 1.6%</a:t>
            </a:r>
          </a:p>
          <a:p>
            <a:pPr marL="180975" marR="0" lvl="0" indent="-180975" algn="l" defTabSz="45561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a:ea typeface="MS PGothic" charset="0"/>
                <a:cs typeface="+mn-cs"/>
              </a:rPr>
              <a:t>Other KRAS: 10.3%</a:t>
            </a:r>
          </a:p>
          <a:p>
            <a:pPr marL="180975" marR="0" lvl="0" indent="-180975" algn="l" defTabSz="45561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a:ea typeface="MS PGothic" charset="0"/>
                <a:cs typeface="+mn-cs"/>
              </a:rPr>
              <a:t>BRAF V600E: 2.1%</a:t>
            </a:r>
          </a:p>
          <a:p>
            <a:pPr marL="180975" marR="0" lvl="0" indent="-180975" algn="l" defTabSz="455613"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a:ea typeface="MS PGothic" charset="0"/>
                <a:cs typeface="+mn-cs"/>
              </a:rPr>
              <a:t>NTRK rearrangement: 0.23%</a:t>
            </a:r>
          </a:p>
          <a:p>
            <a:pPr marL="0" marR="0" lvl="0" indent="0" algn="l" defTabSz="455613"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dirty="0">
              <a:ln>
                <a:noFill/>
              </a:ln>
              <a:solidFill>
                <a:srgbClr val="3333CC"/>
              </a:solidFill>
              <a:effectLst/>
              <a:uLnTx/>
              <a:uFillTx/>
              <a:latin typeface="Calibri"/>
              <a:ea typeface="MS PGothic" charset="0"/>
              <a:cs typeface="+mn-cs"/>
            </a:endParaRPr>
          </a:p>
        </p:txBody>
      </p:sp>
      <p:cxnSp>
        <p:nvCxnSpPr>
          <p:cNvPr id="11" name="Straight Connector 10">
            <a:extLst>
              <a:ext uri="{FF2B5EF4-FFF2-40B4-BE49-F238E27FC236}">
                <a16:creationId xmlns:a16="http://schemas.microsoft.com/office/drawing/2014/main" id="{93AD47BE-B7B4-D14A-8642-CD84AC2EC820}"/>
              </a:ext>
            </a:extLst>
          </p:cNvPr>
          <p:cNvCxnSpPr/>
          <p:nvPr/>
        </p:nvCxnSpPr>
        <p:spPr bwMode="auto">
          <a:xfrm>
            <a:off x="3635063" y="3836530"/>
            <a:ext cx="648072" cy="0"/>
          </a:xfrm>
          <a:prstGeom prst="line">
            <a:avLst/>
          </a:prstGeom>
          <a:solidFill>
            <a:srgbClr val="FFFF00"/>
          </a:solidFill>
          <a:ln w="9525" cap="flat" cmpd="sng" algn="ctr">
            <a:solidFill>
              <a:schemeClr val="tx1"/>
            </a:solidFill>
            <a:prstDash val="solid"/>
            <a:round/>
            <a:headEnd type="none" w="med" len="med"/>
            <a:tailEnd type="none" w="med" len="med"/>
          </a:ln>
          <a:effectLst/>
        </p:spPr>
      </p:cxnSp>
      <p:sp>
        <p:nvSpPr>
          <p:cNvPr id="13" name="TextBox 12">
            <a:extLst>
              <a:ext uri="{FF2B5EF4-FFF2-40B4-BE49-F238E27FC236}">
                <a16:creationId xmlns:a16="http://schemas.microsoft.com/office/drawing/2014/main" id="{FBA90E2F-76E1-194F-B898-69E2C0B6DEDA}"/>
              </a:ext>
            </a:extLst>
          </p:cNvPr>
          <p:cNvSpPr txBox="1"/>
          <p:nvPr/>
        </p:nvSpPr>
        <p:spPr>
          <a:xfrm>
            <a:off x="1288837" y="3667253"/>
            <a:ext cx="2417970" cy="338554"/>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S PGothic" charset="0"/>
                <a:cs typeface="+mn-cs"/>
              </a:rPr>
              <a:t>ALK rearrangement (3.8%)</a:t>
            </a:r>
          </a:p>
        </p:txBody>
      </p:sp>
      <p:cxnSp>
        <p:nvCxnSpPr>
          <p:cNvPr id="14" name="Straight Connector 13">
            <a:extLst>
              <a:ext uri="{FF2B5EF4-FFF2-40B4-BE49-F238E27FC236}">
                <a16:creationId xmlns:a16="http://schemas.microsoft.com/office/drawing/2014/main" id="{5EE5680E-78C9-BA45-AF09-EF2B4EF69CF8}"/>
              </a:ext>
            </a:extLst>
          </p:cNvPr>
          <p:cNvCxnSpPr>
            <a:cxnSpLocks/>
          </p:cNvCxnSpPr>
          <p:nvPr/>
        </p:nvCxnSpPr>
        <p:spPr bwMode="auto">
          <a:xfrm>
            <a:off x="3707071" y="3486362"/>
            <a:ext cx="576064" cy="0"/>
          </a:xfrm>
          <a:prstGeom prst="line">
            <a:avLst/>
          </a:prstGeom>
          <a:solidFill>
            <a:srgbClr val="FFFF00"/>
          </a:solidFill>
          <a:ln w="9525" cap="flat" cmpd="sng" algn="ctr">
            <a:solidFill>
              <a:schemeClr val="tx1"/>
            </a:solidFill>
            <a:prstDash val="solid"/>
            <a:round/>
            <a:headEnd type="none" w="med" len="med"/>
            <a:tailEnd type="none" w="med" len="med"/>
          </a:ln>
          <a:effectLst/>
        </p:spPr>
      </p:cxnSp>
      <p:sp>
        <p:nvSpPr>
          <p:cNvPr id="15" name="TextBox 14">
            <a:extLst>
              <a:ext uri="{FF2B5EF4-FFF2-40B4-BE49-F238E27FC236}">
                <a16:creationId xmlns:a16="http://schemas.microsoft.com/office/drawing/2014/main" id="{92B9776C-733B-D34D-8EBE-3C93F95F9A9C}"/>
              </a:ext>
            </a:extLst>
          </p:cNvPr>
          <p:cNvSpPr txBox="1"/>
          <p:nvPr/>
        </p:nvSpPr>
        <p:spPr>
          <a:xfrm>
            <a:off x="1157776" y="3286156"/>
            <a:ext cx="2549031" cy="338554"/>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S PGothic" charset="0"/>
                <a:cs typeface="+mn-cs"/>
              </a:rPr>
              <a:t>ROS1 rearrangement (2.6%)</a:t>
            </a:r>
          </a:p>
        </p:txBody>
      </p:sp>
      <p:sp>
        <p:nvSpPr>
          <p:cNvPr id="16" name="TextBox 15">
            <a:extLst>
              <a:ext uri="{FF2B5EF4-FFF2-40B4-BE49-F238E27FC236}">
                <a16:creationId xmlns:a16="http://schemas.microsoft.com/office/drawing/2014/main" id="{892D982B-9C3B-6145-B7BF-F324E802A92A}"/>
              </a:ext>
            </a:extLst>
          </p:cNvPr>
          <p:cNvSpPr txBox="1"/>
          <p:nvPr/>
        </p:nvSpPr>
        <p:spPr>
          <a:xfrm>
            <a:off x="1368860" y="2961549"/>
            <a:ext cx="2409955" cy="338554"/>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S PGothic" charset="0"/>
                <a:cs typeface="+mn-cs"/>
              </a:rPr>
              <a:t>RET rearrangement (1.7%)</a:t>
            </a:r>
          </a:p>
        </p:txBody>
      </p:sp>
      <p:cxnSp>
        <p:nvCxnSpPr>
          <p:cNvPr id="18" name="Straight Connector 17">
            <a:extLst>
              <a:ext uri="{FF2B5EF4-FFF2-40B4-BE49-F238E27FC236}">
                <a16:creationId xmlns:a16="http://schemas.microsoft.com/office/drawing/2014/main" id="{AACE1EDA-BB8B-9840-9FBA-EB4E14149898}"/>
              </a:ext>
            </a:extLst>
          </p:cNvPr>
          <p:cNvCxnSpPr>
            <a:cxnSpLocks/>
          </p:cNvCxnSpPr>
          <p:nvPr/>
        </p:nvCxnSpPr>
        <p:spPr bwMode="auto">
          <a:xfrm>
            <a:off x="3779079" y="3145696"/>
            <a:ext cx="576064" cy="83047"/>
          </a:xfrm>
          <a:prstGeom prst="line">
            <a:avLst/>
          </a:prstGeom>
          <a:solidFill>
            <a:srgbClr val="FFFF00"/>
          </a:solidFill>
          <a:ln w="9525"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D3DB5C2A-5300-3949-8717-4851A71B3FE4}"/>
              </a:ext>
            </a:extLst>
          </p:cNvPr>
          <p:cNvSpPr txBox="1"/>
          <p:nvPr/>
        </p:nvSpPr>
        <p:spPr>
          <a:xfrm>
            <a:off x="1299106" y="2580452"/>
            <a:ext cx="2695994" cy="338554"/>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S PGothic" charset="0"/>
                <a:cs typeface="+mn-cs"/>
              </a:rPr>
              <a:t>MET exon 14 mutation (1.7%)</a:t>
            </a:r>
          </a:p>
        </p:txBody>
      </p:sp>
      <p:cxnSp>
        <p:nvCxnSpPr>
          <p:cNvPr id="22" name="Straight Connector 21">
            <a:extLst>
              <a:ext uri="{FF2B5EF4-FFF2-40B4-BE49-F238E27FC236}">
                <a16:creationId xmlns:a16="http://schemas.microsoft.com/office/drawing/2014/main" id="{D5B1F0C2-5FA6-4043-AE1C-55AB17DE558A}"/>
              </a:ext>
            </a:extLst>
          </p:cNvPr>
          <p:cNvCxnSpPr>
            <a:cxnSpLocks/>
          </p:cNvCxnSpPr>
          <p:nvPr/>
        </p:nvCxnSpPr>
        <p:spPr bwMode="auto">
          <a:xfrm>
            <a:off x="3995103" y="2838291"/>
            <a:ext cx="576064" cy="142563"/>
          </a:xfrm>
          <a:prstGeom prst="line">
            <a:avLst/>
          </a:prstGeom>
          <a:solidFill>
            <a:srgbClr val="FFFF00"/>
          </a:solidFill>
          <a:ln w="9525" cap="flat" cmpd="sng" algn="ctr">
            <a:solidFill>
              <a:schemeClr val="tx1"/>
            </a:solidFill>
            <a:prstDash val="solid"/>
            <a:round/>
            <a:headEnd type="none" w="med" len="med"/>
            <a:tailEnd type="none" w="med" len="med"/>
          </a:ln>
          <a:effectLst/>
        </p:spPr>
      </p:cxnSp>
      <p:sp>
        <p:nvSpPr>
          <p:cNvPr id="24" name="TextBox 23">
            <a:extLst>
              <a:ext uri="{FF2B5EF4-FFF2-40B4-BE49-F238E27FC236}">
                <a16:creationId xmlns:a16="http://schemas.microsoft.com/office/drawing/2014/main" id="{193F7D23-1EA3-B844-860F-522D7CA3FDEB}"/>
              </a:ext>
            </a:extLst>
          </p:cNvPr>
          <p:cNvSpPr txBox="1"/>
          <p:nvPr/>
        </p:nvSpPr>
        <p:spPr>
          <a:xfrm>
            <a:off x="1901997" y="1957678"/>
            <a:ext cx="2495491" cy="338554"/>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S PGothic" charset="0"/>
                <a:cs typeface="+mn-cs"/>
              </a:rPr>
              <a:t>KRAS G12C mutation (15%)</a:t>
            </a:r>
          </a:p>
        </p:txBody>
      </p:sp>
      <p:cxnSp>
        <p:nvCxnSpPr>
          <p:cNvPr id="25" name="Straight Connector 24">
            <a:extLst>
              <a:ext uri="{FF2B5EF4-FFF2-40B4-BE49-F238E27FC236}">
                <a16:creationId xmlns:a16="http://schemas.microsoft.com/office/drawing/2014/main" id="{36975E0E-BD37-1C47-B360-EB9509CEE0F1}"/>
              </a:ext>
            </a:extLst>
          </p:cNvPr>
          <p:cNvCxnSpPr>
            <a:cxnSpLocks/>
          </p:cNvCxnSpPr>
          <p:nvPr/>
        </p:nvCxnSpPr>
        <p:spPr bwMode="auto">
          <a:xfrm>
            <a:off x="4392143" y="2189718"/>
            <a:ext cx="576064" cy="142563"/>
          </a:xfrm>
          <a:prstGeom prst="line">
            <a:avLst/>
          </a:prstGeom>
          <a:solidFill>
            <a:srgbClr val="FFFF00"/>
          </a:solidFill>
          <a:ln w="9525" cap="flat" cmpd="sng" algn="ctr">
            <a:solidFill>
              <a:schemeClr val="tx1"/>
            </a:solidFill>
            <a:prstDash val="solid"/>
            <a:round/>
            <a:headEnd type="none" w="med" len="med"/>
            <a:tailEnd type="none" w="med" len="med"/>
          </a:ln>
          <a:effectLst/>
        </p:spPr>
      </p:cxnSp>
      <p:sp>
        <p:nvSpPr>
          <p:cNvPr id="28" name="TextBox 27">
            <a:extLst>
              <a:ext uri="{FF2B5EF4-FFF2-40B4-BE49-F238E27FC236}">
                <a16:creationId xmlns:a16="http://schemas.microsoft.com/office/drawing/2014/main" id="{1B411575-79DD-7B4B-9984-E97A6F23256B}"/>
              </a:ext>
            </a:extLst>
          </p:cNvPr>
          <p:cNvSpPr txBox="1"/>
          <p:nvPr/>
        </p:nvSpPr>
        <p:spPr>
          <a:xfrm>
            <a:off x="0" y="6542949"/>
            <a:ext cx="4629857"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Derived from Tan AC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J Clin Oncol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2022;40:611-25.</a:t>
            </a:r>
          </a:p>
        </p:txBody>
      </p:sp>
      <p:sp>
        <p:nvSpPr>
          <p:cNvPr id="29" name="Rectangle 28">
            <a:extLst>
              <a:ext uri="{FF2B5EF4-FFF2-40B4-BE49-F238E27FC236}">
                <a16:creationId xmlns:a16="http://schemas.microsoft.com/office/drawing/2014/main" id="{829FCA0F-1934-AA48-98EB-235EB68E9A95}"/>
              </a:ext>
            </a:extLst>
          </p:cNvPr>
          <p:cNvSpPr/>
          <p:nvPr/>
        </p:nvSpPr>
        <p:spPr bwMode="auto">
          <a:xfrm>
            <a:off x="3635063" y="5517232"/>
            <a:ext cx="7357481" cy="697831"/>
          </a:xfrm>
          <a:prstGeom prst="rect">
            <a:avLst/>
          </a:prstGeom>
          <a:solidFill>
            <a:srgbClr val="E3ECF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a:pPr>
            <a:endParaRPr kumimoji="0" lang="en-US" sz="2400" b="0" i="0" u="none" strike="noStrike" kern="1200" cap="none" spc="0" normalizeH="0" baseline="0" noProof="0">
              <a:ln>
                <a:noFill/>
              </a:ln>
              <a:solidFill>
                <a:srgbClr val="3333CC"/>
              </a:solidFill>
              <a:effectLst/>
              <a:uLnTx/>
              <a:uFillTx/>
              <a:latin typeface="Times New Roman" pitchFamily="18" charset="0"/>
              <a:ea typeface="MS PGothic" charset="0"/>
              <a:cs typeface="+mn-cs"/>
            </a:endParaRPr>
          </a:p>
        </p:txBody>
      </p:sp>
    </p:spTree>
    <p:extLst>
      <p:ext uri="{BB962C8B-B14F-4D97-AF65-F5344CB8AC3E}">
        <p14:creationId xmlns:p14="http://schemas.microsoft.com/office/powerpoint/2010/main" val="22704391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9A7AF-35A0-8994-650B-3CDF077799D4}"/>
              </a:ext>
            </a:extLst>
          </p:cNvPr>
          <p:cNvSpPr>
            <a:spLocks noGrp="1"/>
          </p:cNvSpPr>
          <p:nvPr>
            <p:ph type="title"/>
          </p:nvPr>
        </p:nvSpPr>
        <p:spPr>
          <a:xfrm>
            <a:off x="916516" y="2520779"/>
            <a:ext cx="10358967" cy="1143000"/>
          </a:xfrm>
        </p:spPr>
        <p:txBody>
          <a:bodyPr/>
          <a:lstStyle/>
          <a:p>
            <a:r>
              <a:rPr lang="en-US" sz="4800" dirty="0"/>
              <a:t>HER2 Exon 20 Inhibitors</a:t>
            </a:r>
          </a:p>
        </p:txBody>
      </p:sp>
    </p:spTree>
    <p:extLst>
      <p:ext uri="{BB962C8B-B14F-4D97-AF65-F5344CB8AC3E}">
        <p14:creationId xmlns:p14="http://schemas.microsoft.com/office/powerpoint/2010/main" val="38765113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Text&#10;&#10;Description automatically generated">
            <a:extLst>
              <a:ext uri="{FF2B5EF4-FFF2-40B4-BE49-F238E27FC236}">
                <a16:creationId xmlns:a16="http://schemas.microsoft.com/office/drawing/2014/main" id="{5CD491C3-B095-2754-26F6-C6BC06E199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415" y="1280202"/>
            <a:ext cx="11728334" cy="4066608"/>
          </a:xfrm>
          <a:prstGeom prst="rect">
            <a:avLst/>
          </a:prstGeom>
        </p:spPr>
      </p:pic>
      <p:sp>
        <p:nvSpPr>
          <p:cNvPr id="5" name="TextBox 4">
            <a:extLst>
              <a:ext uri="{FF2B5EF4-FFF2-40B4-BE49-F238E27FC236}">
                <a16:creationId xmlns:a16="http://schemas.microsoft.com/office/drawing/2014/main" id="{7BF3D20A-9A47-874C-9A26-3F42EF1C43F7}"/>
              </a:ext>
            </a:extLst>
          </p:cNvPr>
          <p:cNvSpPr txBox="1"/>
          <p:nvPr/>
        </p:nvSpPr>
        <p:spPr>
          <a:xfrm>
            <a:off x="7933271" y="4842754"/>
            <a:ext cx="3643946" cy="400110"/>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2000" b="1" i="1" u="none" strike="noStrike" kern="1200" cap="none" spc="0" normalizeH="0" baseline="0" noProof="0" dirty="0">
                <a:ln>
                  <a:noFill/>
                </a:ln>
                <a:solidFill>
                  <a:srgbClr val="0774A8"/>
                </a:solidFill>
                <a:effectLst/>
                <a:uLnTx/>
                <a:uFillTx/>
                <a:latin typeface="Arial" pitchFamily="-72" charset="0"/>
                <a:ea typeface="MS PGothic" charset="0"/>
                <a:cs typeface="+mn-cs"/>
              </a:rPr>
              <a:t>J Clin Oncol </a:t>
            </a:r>
            <a:r>
              <a:rPr kumimoji="0" lang="en-US" sz="2000" b="1" i="0" u="none" strike="noStrike" kern="1200" cap="none" spc="0" normalizeH="0" baseline="0" noProof="0" dirty="0">
                <a:ln>
                  <a:noFill/>
                </a:ln>
                <a:solidFill>
                  <a:srgbClr val="0774A8"/>
                </a:solidFill>
                <a:effectLst/>
                <a:uLnTx/>
                <a:uFillTx/>
                <a:latin typeface="Arial" pitchFamily="-72" charset="0"/>
                <a:ea typeface="MS PGothic" charset="0"/>
                <a:cs typeface="+mn-cs"/>
              </a:rPr>
              <a:t>2022;40:710-18.</a:t>
            </a:r>
          </a:p>
        </p:txBody>
      </p:sp>
    </p:spTree>
    <p:extLst>
      <p:ext uri="{BB962C8B-B14F-4D97-AF65-F5344CB8AC3E}">
        <p14:creationId xmlns:p14="http://schemas.microsoft.com/office/powerpoint/2010/main" val="2666598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4DA66-687A-B244-9416-664B1BE051BC}"/>
              </a:ext>
            </a:extLst>
          </p:cNvPr>
          <p:cNvSpPr>
            <a:spLocks noGrp="1"/>
          </p:cNvSpPr>
          <p:nvPr>
            <p:ph type="title"/>
          </p:nvPr>
        </p:nvSpPr>
        <p:spPr>
          <a:xfrm>
            <a:off x="912286" y="67960"/>
            <a:ext cx="11279714" cy="960308"/>
          </a:xfrm>
        </p:spPr>
        <p:txBody>
          <a:bodyPr/>
          <a:lstStyle/>
          <a:p>
            <a:pPr algn="l"/>
            <a:r>
              <a:rPr lang="en-US" dirty="0">
                <a:effectLst/>
                <a:latin typeface="+mn-lt"/>
              </a:rPr>
              <a:t>ZENITH20-2: </a:t>
            </a:r>
            <a:r>
              <a:rPr lang="en-US" dirty="0" err="1">
                <a:effectLst/>
                <a:latin typeface="+mn-lt"/>
              </a:rPr>
              <a:t>Poziotinib</a:t>
            </a:r>
            <a:r>
              <a:rPr lang="en-US" dirty="0">
                <a:effectLst/>
                <a:latin typeface="+mn-lt"/>
              </a:rPr>
              <a:t> for NSCLC</a:t>
            </a:r>
            <a:r>
              <a:rPr lang="en-US" dirty="0">
                <a:latin typeface="+mn-lt"/>
              </a:rPr>
              <a:t> </a:t>
            </a:r>
            <a:r>
              <a:rPr lang="en-US" dirty="0">
                <a:effectLst/>
                <a:latin typeface="+mn-lt"/>
              </a:rPr>
              <a:t>Harboring HER2 Exon 20 Insertion Mutations After Prior Therapies</a:t>
            </a:r>
            <a:endParaRPr lang="en-US" dirty="0"/>
          </a:p>
        </p:txBody>
      </p:sp>
      <p:sp>
        <p:nvSpPr>
          <p:cNvPr id="5" name="TextBox 4">
            <a:extLst>
              <a:ext uri="{FF2B5EF4-FFF2-40B4-BE49-F238E27FC236}">
                <a16:creationId xmlns:a16="http://schemas.microsoft.com/office/drawing/2014/main" id="{7BF3D20A-9A47-874C-9A26-3F42EF1C43F7}"/>
              </a:ext>
            </a:extLst>
          </p:cNvPr>
          <p:cNvSpPr txBox="1"/>
          <p:nvPr/>
        </p:nvSpPr>
        <p:spPr>
          <a:xfrm>
            <a:off x="144130" y="6508885"/>
            <a:ext cx="3192477"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Le X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J Clin Oncol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2022;40:710-18.</a:t>
            </a:r>
          </a:p>
        </p:txBody>
      </p:sp>
      <p:sp>
        <p:nvSpPr>
          <p:cNvPr id="6" name="TextBox 5">
            <a:extLst>
              <a:ext uri="{FF2B5EF4-FFF2-40B4-BE49-F238E27FC236}">
                <a16:creationId xmlns:a16="http://schemas.microsoft.com/office/drawing/2014/main" id="{A8BF94CF-EFBB-62B9-0464-9150CAFB389E}"/>
              </a:ext>
            </a:extLst>
          </p:cNvPr>
          <p:cNvSpPr txBox="1"/>
          <p:nvPr/>
        </p:nvSpPr>
        <p:spPr>
          <a:xfrm>
            <a:off x="6388925" y="332509"/>
            <a:ext cx="184731" cy="646331"/>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endParaRPr kumimoji="0" lang="en-US" sz="3600" b="1" i="0" u="none" strike="noStrike" kern="1200" cap="none" spc="0" normalizeH="0" baseline="0" noProof="0">
              <a:ln>
                <a:noFill/>
              </a:ln>
              <a:solidFill>
                <a:srgbClr val="3333CC"/>
              </a:solidFill>
              <a:effectLst/>
              <a:uLnTx/>
              <a:uFillTx/>
              <a:latin typeface="Arial" pitchFamily="-72" charset="0"/>
              <a:ea typeface="MS PGothic" charset="0"/>
              <a:cs typeface="+mn-cs"/>
            </a:endParaRPr>
          </a:p>
        </p:txBody>
      </p:sp>
      <p:pic>
        <p:nvPicPr>
          <p:cNvPr id="10" name="Picture 9" descr="Chart&#10;&#10;Description automatically generated">
            <a:extLst>
              <a:ext uri="{FF2B5EF4-FFF2-40B4-BE49-F238E27FC236}">
                <a16:creationId xmlns:a16="http://schemas.microsoft.com/office/drawing/2014/main" id="{4FF518EF-1262-0BFC-346A-0C03ED2DD8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2142" y="1016581"/>
            <a:ext cx="7905241" cy="5492304"/>
          </a:xfrm>
          <a:prstGeom prst="rect">
            <a:avLst/>
          </a:prstGeom>
        </p:spPr>
      </p:pic>
      <p:sp>
        <p:nvSpPr>
          <p:cNvPr id="12" name="TextBox 11">
            <a:extLst>
              <a:ext uri="{FF2B5EF4-FFF2-40B4-BE49-F238E27FC236}">
                <a16:creationId xmlns:a16="http://schemas.microsoft.com/office/drawing/2014/main" id="{50A5DBE0-2B3B-6E25-3BD9-F8D3023D992B}"/>
              </a:ext>
            </a:extLst>
          </p:cNvPr>
          <p:cNvSpPr txBox="1"/>
          <p:nvPr/>
        </p:nvSpPr>
        <p:spPr>
          <a:xfrm>
            <a:off x="7406688" y="1235141"/>
            <a:ext cx="3715095" cy="646331"/>
          </a:xfrm>
          <a:prstGeom prst="rect">
            <a:avLst/>
          </a:prstGeom>
          <a:noFill/>
        </p:spPr>
        <p:txBody>
          <a:bodyPr wrap="square">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3333CC"/>
                </a:solidFill>
                <a:effectLst/>
                <a:uLnTx/>
                <a:uFillTx/>
                <a:latin typeface="Calibri"/>
                <a:ea typeface="MS PGothic" charset="0"/>
                <a:cs typeface="+mn-cs"/>
              </a:rPr>
              <a:t>ORR: 27.8%</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3333CC"/>
                </a:solidFill>
                <a:effectLst/>
                <a:uLnTx/>
                <a:uFillTx/>
                <a:latin typeface="Calibri"/>
                <a:ea typeface="MS PGothic" charset="0"/>
                <a:cs typeface="+mn-cs"/>
              </a:rPr>
              <a:t>DCR: 70.0%</a:t>
            </a:r>
          </a:p>
        </p:txBody>
      </p:sp>
    </p:spTree>
    <p:extLst>
      <p:ext uri="{BB962C8B-B14F-4D97-AF65-F5344CB8AC3E}">
        <p14:creationId xmlns:p14="http://schemas.microsoft.com/office/powerpoint/2010/main" val="37963718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ext&#10;&#10;Description automatically generated">
            <a:extLst>
              <a:ext uri="{FF2B5EF4-FFF2-40B4-BE49-F238E27FC236}">
                <a16:creationId xmlns:a16="http://schemas.microsoft.com/office/drawing/2014/main" id="{38BA3C5B-4F4D-2443-1037-EB4554B6C1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575" y="1318627"/>
            <a:ext cx="11724401" cy="4032448"/>
          </a:xfrm>
          <a:prstGeom prst="rect">
            <a:avLst/>
          </a:prstGeom>
        </p:spPr>
      </p:pic>
      <p:sp>
        <p:nvSpPr>
          <p:cNvPr id="5" name="TextBox 4">
            <a:extLst>
              <a:ext uri="{FF2B5EF4-FFF2-40B4-BE49-F238E27FC236}">
                <a16:creationId xmlns:a16="http://schemas.microsoft.com/office/drawing/2014/main" id="{7BF3D20A-9A47-874C-9A26-3F42EF1C43F7}"/>
              </a:ext>
            </a:extLst>
          </p:cNvPr>
          <p:cNvSpPr txBox="1"/>
          <p:nvPr/>
        </p:nvSpPr>
        <p:spPr>
          <a:xfrm>
            <a:off x="8122447" y="4775011"/>
            <a:ext cx="3643946" cy="400110"/>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2000" b="1" i="1" u="none" strike="noStrike" kern="1200" cap="none" spc="0" normalizeH="0" baseline="0" noProof="0" dirty="0">
                <a:ln>
                  <a:noFill/>
                </a:ln>
                <a:solidFill>
                  <a:srgbClr val="0774A8"/>
                </a:solidFill>
                <a:effectLst/>
                <a:uLnTx/>
                <a:uFillTx/>
                <a:latin typeface="Arial" pitchFamily="-72" charset="0"/>
                <a:ea typeface="MS PGothic" charset="0"/>
                <a:cs typeface="+mn-cs"/>
              </a:rPr>
              <a:t>J Clin Oncol </a:t>
            </a:r>
            <a:r>
              <a:rPr kumimoji="0" lang="en-US" sz="2000" b="1" i="0" u="none" strike="noStrike" kern="1200" cap="none" spc="0" normalizeH="0" baseline="0" noProof="0" dirty="0">
                <a:ln>
                  <a:noFill/>
                </a:ln>
                <a:solidFill>
                  <a:srgbClr val="0774A8"/>
                </a:solidFill>
                <a:effectLst/>
                <a:uLnTx/>
                <a:uFillTx/>
                <a:latin typeface="Arial" pitchFamily="-72" charset="0"/>
                <a:ea typeface="MS PGothic" charset="0"/>
                <a:cs typeface="+mn-cs"/>
              </a:rPr>
              <a:t>2022;40:702-09.</a:t>
            </a:r>
          </a:p>
        </p:txBody>
      </p:sp>
    </p:spTree>
    <p:extLst>
      <p:ext uri="{BB962C8B-B14F-4D97-AF65-F5344CB8AC3E}">
        <p14:creationId xmlns:p14="http://schemas.microsoft.com/office/powerpoint/2010/main" val="36019644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4DA66-687A-B244-9416-664B1BE051BC}"/>
              </a:ext>
            </a:extLst>
          </p:cNvPr>
          <p:cNvSpPr>
            <a:spLocks noGrp="1"/>
          </p:cNvSpPr>
          <p:nvPr>
            <p:ph type="title"/>
          </p:nvPr>
        </p:nvSpPr>
        <p:spPr>
          <a:xfrm>
            <a:off x="912286" y="49429"/>
            <a:ext cx="10358967" cy="1124744"/>
          </a:xfrm>
        </p:spPr>
        <p:txBody>
          <a:bodyPr/>
          <a:lstStyle/>
          <a:p>
            <a:pPr algn="l"/>
            <a:r>
              <a:rPr lang="en-US" dirty="0"/>
              <a:t>Antitumor Activity </a:t>
            </a:r>
            <a:r>
              <a:rPr lang="en-US" dirty="0">
                <a:latin typeface="+mn-lt"/>
              </a:rPr>
              <a:t>of </a:t>
            </a:r>
            <a:r>
              <a:rPr lang="en-US" dirty="0" err="1">
                <a:effectLst/>
                <a:latin typeface="+mn-lt"/>
              </a:rPr>
              <a:t>Poziotinib</a:t>
            </a:r>
            <a:r>
              <a:rPr lang="en-US" dirty="0">
                <a:effectLst/>
                <a:latin typeface="+mn-lt"/>
              </a:rPr>
              <a:t> for NSCLC</a:t>
            </a:r>
            <a:r>
              <a:rPr lang="en-US" dirty="0">
                <a:latin typeface="+mn-lt"/>
              </a:rPr>
              <a:t> </a:t>
            </a:r>
            <a:r>
              <a:rPr lang="en-US" dirty="0">
                <a:effectLst/>
                <a:latin typeface="+mn-lt"/>
              </a:rPr>
              <a:t>with HER2 Exon 20 Mutations</a:t>
            </a:r>
            <a:endParaRPr lang="en-US" dirty="0"/>
          </a:p>
        </p:txBody>
      </p:sp>
      <p:sp>
        <p:nvSpPr>
          <p:cNvPr id="5" name="TextBox 4">
            <a:extLst>
              <a:ext uri="{FF2B5EF4-FFF2-40B4-BE49-F238E27FC236}">
                <a16:creationId xmlns:a16="http://schemas.microsoft.com/office/drawing/2014/main" id="{7BF3D20A-9A47-874C-9A26-3F42EF1C43F7}"/>
              </a:ext>
            </a:extLst>
          </p:cNvPr>
          <p:cNvSpPr txBox="1"/>
          <p:nvPr/>
        </p:nvSpPr>
        <p:spPr>
          <a:xfrm>
            <a:off x="92051" y="6488028"/>
            <a:ext cx="3633302"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Elamin</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YY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J Clin Oncol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2022;40:702-09.</a:t>
            </a:r>
          </a:p>
        </p:txBody>
      </p:sp>
      <p:pic>
        <p:nvPicPr>
          <p:cNvPr id="4" name="Picture 3" descr="Chart, waterfall chart&#10;&#10;Description automatically generated">
            <a:extLst>
              <a:ext uri="{FF2B5EF4-FFF2-40B4-BE49-F238E27FC236}">
                <a16:creationId xmlns:a16="http://schemas.microsoft.com/office/drawing/2014/main" id="{857B7F04-5169-E182-5374-9C073CF7F6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432" y="1107854"/>
            <a:ext cx="10587176" cy="4824536"/>
          </a:xfrm>
          <a:prstGeom prst="rect">
            <a:avLst/>
          </a:prstGeom>
        </p:spPr>
      </p:pic>
      <p:sp>
        <p:nvSpPr>
          <p:cNvPr id="6" name="TextBox 5">
            <a:extLst>
              <a:ext uri="{FF2B5EF4-FFF2-40B4-BE49-F238E27FC236}">
                <a16:creationId xmlns:a16="http://schemas.microsoft.com/office/drawing/2014/main" id="{A8BF94CF-EFBB-62B9-0464-9150CAFB389E}"/>
              </a:ext>
            </a:extLst>
          </p:cNvPr>
          <p:cNvSpPr txBox="1"/>
          <p:nvPr/>
        </p:nvSpPr>
        <p:spPr>
          <a:xfrm>
            <a:off x="6388925" y="332509"/>
            <a:ext cx="184731" cy="646331"/>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endParaRPr kumimoji="0" lang="en-US" sz="3600" b="1" i="0" u="none" strike="noStrike" kern="1200" cap="none" spc="0" normalizeH="0" baseline="0" noProof="0">
              <a:ln>
                <a:noFill/>
              </a:ln>
              <a:solidFill>
                <a:srgbClr val="3333CC"/>
              </a:solidFill>
              <a:effectLst/>
              <a:uLnTx/>
              <a:uFillTx/>
              <a:latin typeface="Arial" pitchFamily="-72" charset="0"/>
              <a:ea typeface="MS PGothic" charset="0"/>
              <a:cs typeface="+mn-cs"/>
            </a:endParaRPr>
          </a:p>
        </p:txBody>
      </p:sp>
    </p:spTree>
    <p:extLst>
      <p:ext uri="{BB962C8B-B14F-4D97-AF65-F5344CB8AC3E}">
        <p14:creationId xmlns:p14="http://schemas.microsoft.com/office/powerpoint/2010/main" val="2689841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id="{7B4B28A8-B096-B4CA-7FE1-90B6F674078F}"/>
              </a:ext>
            </a:extLst>
          </p:cNvPr>
          <p:cNvPicPr>
            <a:picLocks noChangeAspect="1"/>
          </p:cNvPicPr>
          <p:nvPr/>
        </p:nvPicPr>
        <p:blipFill>
          <a:blip r:embed="rId2"/>
          <a:stretch>
            <a:fillRect/>
          </a:stretch>
        </p:blipFill>
        <p:spPr>
          <a:xfrm>
            <a:off x="1146698" y="546100"/>
            <a:ext cx="9890142" cy="5583548"/>
          </a:xfrm>
          <a:prstGeom prst="rect">
            <a:avLst/>
          </a:prstGeom>
        </p:spPr>
      </p:pic>
    </p:spTree>
    <p:extLst>
      <p:ext uri="{BB962C8B-B14F-4D97-AF65-F5344CB8AC3E}">
        <p14:creationId xmlns:p14="http://schemas.microsoft.com/office/powerpoint/2010/main" val="22763567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A3212-46D3-267C-5BEF-388E2419F350}"/>
              </a:ext>
            </a:extLst>
          </p:cNvPr>
          <p:cNvSpPr>
            <a:spLocks noGrp="1"/>
          </p:cNvSpPr>
          <p:nvPr>
            <p:ph type="title"/>
          </p:nvPr>
        </p:nvSpPr>
        <p:spPr>
          <a:xfrm>
            <a:off x="912286" y="47536"/>
            <a:ext cx="10358967" cy="1143000"/>
          </a:xfrm>
        </p:spPr>
        <p:txBody>
          <a:bodyPr/>
          <a:lstStyle/>
          <a:p>
            <a:r>
              <a:rPr lang="en-US" dirty="0"/>
              <a:t>ZENITH20-4: Trial Design </a:t>
            </a:r>
          </a:p>
        </p:txBody>
      </p:sp>
      <p:pic>
        <p:nvPicPr>
          <p:cNvPr id="4" name="Picture 3" descr="Diagram&#10;&#10;Description automatically generated">
            <a:extLst>
              <a:ext uri="{FF2B5EF4-FFF2-40B4-BE49-F238E27FC236}">
                <a16:creationId xmlns:a16="http://schemas.microsoft.com/office/drawing/2014/main" id="{E4BC8AC3-02B5-314F-484A-144053D6AA56}"/>
              </a:ext>
            </a:extLst>
          </p:cNvPr>
          <p:cNvPicPr>
            <a:picLocks noChangeAspect="1"/>
          </p:cNvPicPr>
          <p:nvPr/>
        </p:nvPicPr>
        <p:blipFill rotWithShape="1">
          <a:blip r:embed="rId2"/>
          <a:srcRect t="14545"/>
          <a:stretch/>
        </p:blipFill>
        <p:spPr>
          <a:xfrm>
            <a:off x="1154193" y="1094153"/>
            <a:ext cx="9883614" cy="5050571"/>
          </a:xfrm>
          <a:prstGeom prst="rect">
            <a:avLst/>
          </a:prstGeom>
        </p:spPr>
      </p:pic>
      <p:sp>
        <p:nvSpPr>
          <p:cNvPr id="7" name="TextBox 6">
            <a:extLst>
              <a:ext uri="{FF2B5EF4-FFF2-40B4-BE49-F238E27FC236}">
                <a16:creationId xmlns:a16="http://schemas.microsoft.com/office/drawing/2014/main" id="{7EA2EEDF-EBDF-C848-86FB-586F1D73295F}"/>
              </a:ext>
            </a:extLst>
          </p:cNvPr>
          <p:cNvSpPr txBox="1"/>
          <p:nvPr/>
        </p:nvSpPr>
        <p:spPr>
          <a:xfrm>
            <a:off x="0" y="6488668"/>
            <a:ext cx="484777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Cornelissen R et al. ESMO 2021;Abstract LBA46.</a:t>
            </a:r>
          </a:p>
        </p:txBody>
      </p:sp>
    </p:spTree>
    <p:extLst>
      <p:ext uri="{BB962C8B-B14F-4D97-AF65-F5344CB8AC3E}">
        <p14:creationId xmlns:p14="http://schemas.microsoft.com/office/powerpoint/2010/main" val="20680508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9375D-FA75-BFF9-DFDC-C7FDDCD05825}"/>
              </a:ext>
            </a:extLst>
          </p:cNvPr>
          <p:cNvSpPr>
            <a:spLocks noGrp="1"/>
          </p:cNvSpPr>
          <p:nvPr>
            <p:ph type="title"/>
          </p:nvPr>
        </p:nvSpPr>
        <p:spPr>
          <a:xfrm>
            <a:off x="532544" y="107600"/>
            <a:ext cx="11126912" cy="1143000"/>
          </a:xfrm>
        </p:spPr>
        <p:txBody>
          <a:bodyPr/>
          <a:lstStyle/>
          <a:p>
            <a:r>
              <a:rPr lang="en-US" sz="2800" dirty="0"/>
              <a:t>ZENITH20-4: Best Percent Change from Baseline in Target Tumor Size</a:t>
            </a:r>
          </a:p>
        </p:txBody>
      </p:sp>
      <p:pic>
        <p:nvPicPr>
          <p:cNvPr id="3" name="Picture 2">
            <a:extLst>
              <a:ext uri="{FF2B5EF4-FFF2-40B4-BE49-F238E27FC236}">
                <a16:creationId xmlns:a16="http://schemas.microsoft.com/office/drawing/2014/main" id="{7E3F8AC7-04C3-399A-9E29-353C018AEC63}"/>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b="2089"/>
          <a:stretch/>
        </p:blipFill>
        <p:spPr>
          <a:xfrm>
            <a:off x="845819" y="1209376"/>
            <a:ext cx="10433895" cy="4647728"/>
          </a:xfrm>
          <a:prstGeom prst="rect">
            <a:avLst/>
          </a:prstGeom>
        </p:spPr>
      </p:pic>
      <p:sp>
        <p:nvSpPr>
          <p:cNvPr id="6" name="TextBox 5">
            <a:extLst>
              <a:ext uri="{FF2B5EF4-FFF2-40B4-BE49-F238E27FC236}">
                <a16:creationId xmlns:a16="http://schemas.microsoft.com/office/drawing/2014/main" id="{2FB6FBBE-DA3C-DB4C-B6A7-1913D7D05EF8}"/>
              </a:ext>
            </a:extLst>
          </p:cNvPr>
          <p:cNvSpPr txBox="1"/>
          <p:nvPr/>
        </p:nvSpPr>
        <p:spPr>
          <a:xfrm>
            <a:off x="0" y="6488668"/>
            <a:ext cx="4847772"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Cornelissen R et al. ESMO 2021;Abstract LBA46.</a:t>
            </a:r>
          </a:p>
        </p:txBody>
      </p:sp>
    </p:spTree>
    <p:extLst>
      <p:ext uri="{BB962C8B-B14F-4D97-AF65-F5344CB8AC3E}">
        <p14:creationId xmlns:p14="http://schemas.microsoft.com/office/powerpoint/2010/main" val="34811282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email&#10;&#10;Description automatically generated">
            <a:extLst>
              <a:ext uri="{FF2B5EF4-FFF2-40B4-BE49-F238E27FC236}">
                <a16:creationId xmlns:a16="http://schemas.microsoft.com/office/drawing/2014/main" id="{FBF63CCA-57C7-7719-FE9A-D9920C2887D7}"/>
              </a:ext>
            </a:extLst>
          </p:cNvPr>
          <p:cNvPicPr>
            <a:picLocks noChangeAspect="1"/>
          </p:cNvPicPr>
          <p:nvPr/>
        </p:nvPicPr>
        <p:blipFill>
          <a:blip r:embed="rId2"/>
          <a:stretch>
            <a:fillRect/>
          </a:stretch>
        </p:blipFill>
        <p:spPr>
          <a:xfrm>
            <a:off x="193675" y="1316056"/>
            <a:ext cx="11804650" cy="4225887"/>
          </a:xfrm>
          <a:prstGeom prst="rect">
            <a:avLst/>
          </a:prstGeom>
        </p:spPr>
      </p:pic>
      <p:sp>
        <p:nvSpPr>
          <p:cNvPr id="8" name="TextBox 7">
            <a:extLst>
              <a:ext uri="{FF2B5EF4-FFF2-40B4-BE49-F238E27FC236}">
                <a16:creationId xmlns:a16="http://schemas.microsoft.com/office/drawing/2014/main" id="{728CC2AE-055E-35BB-0482-CEFD3BE2010B}"/>
              </a:ext>
            </a:extLst>
          </p:cNvPr>
          <p:cNvSpPr txBox="1"/>
          <p:nvPr/>
        </p:nvSpPr>
        <p:spPr>
          <a:xfrm>
            <a:off x="-4231" y="6495748"/>
            <a:ext cx="6096000" cy="3231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1" u="none" strike="noStrike" kern="1200" cap="none" spc="0" normalizeH="0" baseline="0" noProof="0" dirty="0">
                <a:ln>
                  <a:noFill/>
                </a:ln>
                <a:solidFill>
                  <a:srgbClr val="000000"/>
                </a:solidFill>
                <a:effectLst/>
                <a:uLnTx/>
                <a:uFillTx/>
                <a:latin typeface="Calibri"/>
                <a:ea typeface="+mn-ea"/>
                <a:cs typeface="+mn-cs"/>
              </a:rPr>
              <a:t>Cancer Res</a:t>
            </a:r>
            <a:r>
              <a:rPr kumimoji="0" lang="en-US" sz="1500" b="0" i="0" u="none" strike="noStrike" kern="1200" cap="none" spc="0" normalizeH="0" baseline="0" noProof="0" dirty="0">
                <a:ln>
                  <a:noFill/>
                </a:ln>
                <a:solidFill>
                  <a:srgbClr val="000000"/>
                </a:solidFill>
                <a:effectLst/>
                <a:uLnTx/>
                <a:uFillTx/>
                <a:latin typeface="Calibri"/>
                <a:ea typeface="+mn-ea"/>
                <a:cs typeface="+mn-cs"/>
              </a:rPr>
              <a:t> 2021;81 (20):5311-24.</a:t>
            </a:r>
          </a:p>
        </p:txBody>
      </p:sp>
    </p:spTree>
    <p:extLst>
      <p:ext uri="{BB962C8B-B14F-4D97-AF65-F5344CB8AC3E}">
        <p14:creationId xmlns:p14="http://schemas.microsoft.com/office/powerpoint/2010/main" val="21281426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BAC36-2EB2-C479-9B7A-073BC11AF01F}"/>
              </a:ext>
            </a:extLst>
          </p:cNvPr>
          <p:cNvSpPr>
            <a:spLocks noGrp="1"/>
          </p:cNvSpPr>
          <p:nvPr>
            <p:ph type="title"/>
          </p:nvPr>
        </p:nvSpPr>
        <p:spPr>
          <a:xfrm>
            <a:off x="912284" y="0"/>
            <a:ext cx="10358967" cy="1143000"/>
          </a:xfrm>
        </p:spPr>
        <p:txBody>
          <a:bodyPr/>
          <a:lstStyle/>
          <a:p>
            <a:r>
              <a:rPr lang="en-US" dirty="0"/>
              <a:t>Synergy with </a:t>
            </a:r>
            <a:r>
              <a:rPr lang="en-US" dirty="0" err="1"/>
              <a:t>Mobocertinib</a:t>
            </a:r>
            <a:r>
              <a:rPr lang="en-US" dirty="0"/>
              <a:t> and T-DM1</a:t>
            </a:r>
          </a:p>
        </p:txBody>
      </p:sp>
      <p:pic>
        <p:nvPicPr>
          <p:cNvPr id="3" name="Picture 2">
            <a:extLst>
              <a:ext uri="{FF2B5EF4-FFF2-40B4-BE49-F238E27FC236}">
                <a16:creationId xmlns:a16="http://schemas.microsoft.com/office/drawing/2014/main" id="{1DFC5C76-7849-F6FB-5B6B-27E0243D976E}"/>
              </a:ext>
            </a:extLst>
          </p:cNvPr>
          <p:cNvPicPr>
            <a:picLocks noChangeAspect="1"/>
          </p:cNvPicPr>
          <p:nvPr/>
        </p:nvPicPr>
        <p:blipFill rotWithShape="1">
          <a:blip r:embed="rId2"/>
          <a:srcRect l="1314" t="1146" b="5418"/>
          <a:stretch/>
        </p:blipFill>
        <p:spPr>
          <a:xfrm>
            <a:off x="3043769" y="983457"/>
            <a:ext cx="6153694" cy="5671835"/>
          </a:xfrm>
          <a:prstGeom prst="rect">
            <a:avLst/>
          </a:prstGeom>
        </p:spPr>
      </p:pic>
      <p:sp>
        <p:nvSpPr>
          <p:cNvPr id="6" name="TextBox 5">
            <a:extLst>
              <a:ext uri="{FF2B5EF4-FFF2-40B4-BE49-F238E27FC236}">
                <a16:creationId xmlns:a16="http://schemas.microsoft.com/office/drawing/2014/main" id="{3AD8646A-B28E-744B-9BF7-FB83F9A046C6}"/>
              </a:ext>
            </a:extLst>
          </p:cNvPr>
          <p:cNvSpPr txBox="1"/>
          <p:nvPr/>
        </p:nvSpPr>
        <p:spPr>
          <a:xfrm>
            <a:off x="-4231" y="6495748"/>
            <a:ext cx="6096000" cy="3231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Han H et al. </a:t>
            </a:r>
            <a:r>
              <a:rPr kumimoji="0" lang="en-US" sz="1500" b="0" i="1" u="none" strike="noStrike" kern="1200" cap="none" spc="0" normalizeH="0" baseline="0" noProof="0" dirty="0">
                <a:ln>
                  <a:noFill/>
                </a:ln>
                <a:solidFill>
                  <a:srgbClr val="000000"/>
                </a:solidFill>
                <a:effectLst/>
                <a:uLnTx/>
                <a:uFillTx/>
                <a:latin typeface="Calibri"/>
                <a:ea typeface="+mn-ea"/>
                <a:cs typeface="+mn-cs"/>
              </a:rPr>
              <a:t>Cancer Res</a:t>
            </a:r>
            <a:r>
              <a:rPr kumimoji="0" lang="en-US" sz="1500" b="0" i="0" u="none" strike="noStrike" kern="1200" cap="none" spc="0" normalizeH="0" baseline="0" noProof="0" dirty="0">
                <a:ln>
                  <a:noFill/>
                </a:ln>
                <a:solidFill>
                  <a:srgbClr val="000000"/>
                </a:solidFill>
                <a:effectLst/>
                <a:uLnTx/>
                <a:uFillTx/>
                <a:latin typeface="Calibri"/>
                <a:ea typeface="+mn-ea"/>
                <a:cs typeface="+mn-cs"/>
              </a:rPr>
              <a:t> 2021;81 (20):5311-24.</a:t>
            </a:r>
          </a:p>
        </p:txBody>
      </p:sp>
      <p:sp>
        <p:nvSpPr>
          <p:cNvPr id="4" name="TextBox 3">
            <a:extLst>
              <a:ext uri="{FF2B5EF4-FFF2-40B4-BE49-F238E27FC236}">
                <a16:creationId xmlns:a16="http://schemas.microsoft.com/office/drawing/2014/main" id="{6B5B903E-1465-C945-889F-0C8F254B3A58}"/>
              </a:ext>
            </a:extLst>
          </p:cNvPr>
          <p:cNvSpPr txBox="1"/>
          <p:nvPr/>
        </p:nvSpPr>
        <p:spPr>
          <a:xfrm>
            <a:off x="4534525" y="1214440"/>
            <a:ext cx="1295547" cy="430887"/>
          </a:xfrm>
          <a:prstGeom prst="rect">
            <a:avLst/>
          </a:prstGeom>
          <a:solidFill>
            <a:srgbClr val="E9ECF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err="1">
                <a:ln>
                  <a:noFill/>
                </a:ln>
                <a:solidFill>
                  <a:srgbClr val="000000"/>
                </a:solidFill>
                <a:effectLst/>
                <a:uLnTx/>
                <a:uFillTx/>
                <a:latin typeface="Calibri"/>
                <a:ea typeface="+mn-ea"/>
                <a:cs typeface="+mn-cs"/>
              </a:rPr>
              <a:t>Mobocertinib</a:t>
            </a:r>
            <a:br>
              <a:rPr kumimoji="0" lang="en-US" sz="1100" b="0" i="0" u="none" strike="noStrike" kern="1200" cap="none" spc="0" normalizeH="0" baseline="0" noProof="0" dirty="0">
                <a:ln>
                  <a:noFill/>
                </a:ln>
                <a:solidFill>
                  <a:srgbClr val="000000"/>
                </a:solidFill>
                <a:effectLst/>
                <a:uLnTx/>
                <a:uFillTx/>
                <a:latin typeface="Calibri"/>
                <a:ea typeface="+mn-ea"/>
                <a:cs typeface="+mn-cs"/>
              </a:rPr>
            </a:br>
            <a:r>
              <a:rPr kumimoji="0" lang="en-US" sz="1100" b="0" i="0" u="none" strike="noStrike" kern="1200" cap="none" spc="0" normalizeH="0" baseline="0" noProof="0" dirty="0">
                <a:ln>
                  <a:noFill/>
                </a:ln>
                <a:solidFill>
                  <a:srgbClr val="000000"/>
                </a:solidFill>
                <a:effectLst/>
                <a:uLnTx/>
                <a:uFillTx/>
                <a:latin typeface="Calibri"/>
                <a:ea typeface="+mn-ea"/>
                <a:cs typeface="+mn-cs"/>
              </a:rPr>
              <a:t>acquired resistance</a:t>
            </a:r>
          </a:p>
        </p:txBody>
      </p:sp>
    </p:spTree>
    <p:extLst>
      <p:ext uri="{BB962C8B-B14F-4D97-AF65-F5344CB8AC3E}">
        <p14:creationId xmlns:p14="http://schemas.microsoft.com/office/powerpoint/2010/main" val="37176882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62897-E05D-7F7F-7802-BC33E8AE7DDA}"/>
              </a:ext>
            </a:extLst>
          </p:cNvPr>
          <p:cNvSpPr>
            <a:spLocks noGrp="1"/>
          </p:cNvSpPr>
          <p:nvPr>
            <p:ph type="title"/>
          </p:nvPr>
        </p:nvSpPr>
        <p:spPr>
          <a:xfrm>
            <a:off x="912285" y="0"/>
            <a:ext cx="10358967" cy="1143000"/>
          </a:xfrm>
        </p:spPr>
        <p:txBody>
          <a:bodyPr/>
          <a:lstStyle/>
          <a:p>
            <a:r>
              <a:rPr lang="en-US" dirty="0"/>
              <a:t>Most HER2 Mutations Occur in the Tyrosine Kinase Domain</a:t>
            </a:r>
          </a:p>
        </p:txBody>
      </p:sp>
      <p:pic>
        <p:nvPicPr>
          <p:cNvPr id="5" name="Content Placeholder 4" descr="Chart, pie chart&#10;&#10;Description automatically generated">
            <a:extLst>
              <a:ext uri="{FF2B5EF4-FFF2-40B4-BE49-F238E27FC236}">
                <a16:creationId xmlns:a16="http://schemas.microsoft.com/office/drawing/2014/main" id="{72EC2F07-F5DE-8EA7-94C2-BA4B42F08AD2}"/>
              </a:ext>
            </a:extLst>
          </p:cNvPr>
          <p:cNvPicPr>
            <a:picLocks noGrp="1" noChangeAspect="1"/>
          </p:cNvPicPr>
          <p:nvPr>
            <p:ph idx="1"/>
          </p:nvPr>
        </p:nvPicPr>
        <p:blipFill rotWithShape="1">
          <a:blip r:embed="rId2">
            <a:extLst>
              <a:ext uri="{BEBA8EAE-BF5A-486C-A8C5-ECC9F3942E4B}">
                <a14:imgProps xmlns:a14="http://schemas.microsoft.com/office/drawing/2010/main">
                  <a14:imgLayer r:embed="rId3">
                    <a14:imgEffect>
                      <a14:sharpenSoften amount="50000"/>
                    </a14:imgEffect>
                    <a14:imgEffect>
                      <a14:brightnessContrast contrast="-40000"/>
                    </a14:imgEffect>
                  </a14:imgLayer>
                </a14:imgProps>
              </a:ext>
            </a:extLst>
          </a:blip>
          <a:srcRect t="14555" b="9708"/>
          <a:stretch/>
        </p:blipFill>
        <p:spPr>
          <a:xfrm>
            <a:off x="204608" y="1054298"/>
            <a:ext cx="11773323" cy="4992624"/>
          </a:xfrm>
        </p:spPr>
      </p:pic>
      <p:sp>
        <p:nvSpPr>
          <p:cNvPr id="7" name="TextBox 6">
            <a:extLst>
              <a:ext uri="{FF2B5EF4-FFF2-40B4-BE49-F238E27FC236}">
                <a16:creationId xmlns:a16="http://schemas.microsoft.com/office/drawing/2014/main" id="{7DB03274-912C-84C2-483C-566B2FAFCA5F}"/>
              </a:ext>
            </a:extLst>
          </p:cNvPr>
          <p:cNvSpPr txBox="1"/>
          <p:nvPr/>
        </p:nvSpPr>
        <p:spPr>
          <a:xfrm>
            <a:off x="-2114" y="6490909"/>
            <a:ext cx="950118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Calibri"/>
                <a:ea typeface="+mn-ea"/>
                <a:cs typeface="+mn-cs"/>
              </a:rPr>
              <a:t>Robixhaux</a:t>
            </a:r>
            <a:r>
              <a:rPr kumimoji="0" lang="en-US" sz="1500" b="0" i="0" u="none" strike="noStrike" kern="1200" cap="none" spc="0" normalizeH="0" baseline="0" noProof="0" dirty="0">
                <a:ln>
                  <a:noFill/>
                </a:ln>
                <a:solidFill>
                  <a:srgbClr val="000000"/>
                </a:solidFill>
                <a:effectLst/>
                <a:uLnTx/>
                <a:uFillTx/>
                <a:latin typeface="Calibri"/>
                <a:ea typeface="+mn-ea"/>
                <a:cs typeface="+mn-cs"/>
              </a:rPr>
              <a:t> JP et al. </a:t>
            </a:r>
            <a:r>
              <a:rPr kumimoji="0" lang="en-US" sz="1500" b="0" i="1" u="none" strike="noStrike" kern="1200" cap="none" spc="0" normalizeH="0" baseline="0" noProof="0" dirty="0">
                <a:ln>
                  <a:noFill/>
                </a:ln>
                <a:solidFill>
                  <a:srgbClr val="000000"/>
                </a:solidFill>
                <a:effectLst/>
                <a:uLnTx/>
                <a:uFillTx/>
                <a:latin typeface="Calibri"/>
                <a:ea typeface="+mn-ea"/>
                <a:cs typeface="+mn-cs"/>
              </a:rPr>
              <a:t>Cancer Cell </a:t>
            </a:r>
            <a:r>
              <a:rPr kumimoji="0" lang="en-US" sz="1500" b="0" i="0" u="none" strike="noStrike" kern="1200" cap="none" spc="0" normalizeH="0" baseline="0" noProof="0" dirty="0">
                <a:ln>
                  <a:noFill/>
                </a:ln>
                <a:solidFill>
                  <a:srgbClr val="000000"/>
                </a:solidFill>
                <a:effectLst/>
                <a:uLnTx/>
                <a:uFillTx/>
                <a:latin typeface="Calibri"/>
                <a:ea typeface="+mn-ea"/>
                <a:cs typeface="+mn-cs"/>
              </a:rPr>
              <a:t>2019;36(4). </a:t>
            </a:r>
            <a:r>
              <a:rPr kumimoji="0" lang="en-US" sz="1500" b="0" i="0" u="none" strike="noStrike" kern="1200" cap="none" spc="0" normalizeH="0" baseline="0" noProof="0" dirty="0" err="1">
                <a:ln>
                  <a:noFill/>
                </a:ln>
                <a:solidFill>
                  <a:srgbClr val="000000"/>
                </a:solidFill>
                <a:effectLst/>
                <a:uLnTx/>
                <a:uFillTx/>
                <a:latin typeface="Calibri"/>
                <a:ea typeface="+mn-ea"/>
                <a:cs typeface="+mn-cs"/>
              </a:rPr>
              <a:t>Planchard</a:t>
            </a:r>
            <a:r>
              <a:rPr kumimoji="0" lang="en-US" sz="1500" b="0" i="0" u="none" strike="noStrike" kern="1200" cap="none" spc="0" normalizeH="0" baseline="0" noProof="0" dirty="0">
                <a:ln>
                  <a:noFill/>
                </a:ln>
                <a:solidFill>
                  <a:srgbClr val="000000"/>
                </a:solidFill>
                <a:effectLst/>
                <a:uLnTx/>
                <a:uFillTx/>
                <a:latin typeface="Calibri"/>
                <a:ea typeface="+mn-ea"/>
                <a:cs typeface="+mn-cs"/>
              </a:rPr>
              <a:t> D. ESMO E-Learning 2022.</a:t>
            </a:r>
          </a:p>
        </p:txBody>
      </p:sp>
      <p:sp>
        <p:nvSpPr>
          <p:cNvPr id="8" name="Rectangle 7">
            <a:extLst>
              <a:ext uri="{FF2B5EF4-FFF2-40B4-BE49-F238E27FC236}">
                <a16:creationId xmlns:a16="http://schemas.microsoft.com/office/drawing/2014/main" id="{264CCEAF-2555-6B15-6414-5F17286E24F5}"/>
              </a:ext>
            </a:extLst>
          </p:cNvPr>
          <p:cNvSpPr/>
          <p:nvPr/>
        </p:nvSpPr>
        <p:spPr bwMode="auto">
          <a:xfrm>
            <a:off x="912285" y="5803702"/>
            <a:ext cx="3545415" cy="24723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a:pPr>
            <a:endParaRPr kumimoji="0" lang="en-US" sz="2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33305908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9A7AF-35A0-8994-650B-3CDF077799D4}"/>
              </a:ext>
            </a:extLst>
          </p:cNvPr>
          <p:cNvSpPr>
            <a:spLocks noGrp="1"/>
          </p:cNvSpPr>
          <p:nvPr>
            <p:ph type="title"/>
          </p:nvPr>
        </p:nvSpPr>
        <p:spPr>
          <a:xfrm>
            <a:off x="916516" y="2767913"/>
            <a:ext cx="10358967" cy="1143000"/>
          </a:xfrm>
        </p:spPr>
        <p:txBody>
          <a:bodyPr/>
          <a:lstStyle/>
          <a:p>
            <a:r>
              <a:rPr lang="en-US" sz="4800" dirty="0"/>
              <a:t>HER2-Targeted Antibodies and ADCs</a:t>
            </a:r>
          </a:p>
        </p:txBody>
      </p:sp>
    </p:spTree>
    <p:extLst>
      <p:ext uri="{BB962C8B-B14F-4D97-AF65-F5344CB8AC3E}">
        <p14:creationId xmlns:p14="http://schemas.microsoft.com/office/powerpoint/2010/main" val="8533523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Graphical user interface, text&#10;&#10;Description automatically generated">
            <a:extLst>
              <a:ext uri="{FF2B5EF4-FFF2-40B4-BE49-F238E27FC236}">
                <a16:creationId xmlns:a16="http://schemas.microsoft.com/office/drawing/2014/main" id="{4C7A11F1-2E97-DAD4-10AC-98EEE09283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150" y="580618"/>
            <a:ext cx="10807700" cy="5461000"/>
          </a:xfrm>
          <a:prstGeom prst="rect">
            <a:avLst/>
          </a:prstGeom>
        </p:spPr>
      </p:pic>
      <p:sp>
        <p:nvSpPr>
          <p:cNvPr id="5" name="TextBox 4">
            <a:extLst>
              <a:ext uri="{FF2B5EF4-FFF2-40B4-BE49-F238E27FC236}">
                <a16:creationId xmlns:a16="http://schemas.microsoft.com/office/drawing/2014/main" id="{7BF3D20A-9A47-874C-9A26-3F42EF1C43F7}"/>
              </a:ext>
            </a:extLst>
          </p:cNvPr>
          <p:cNvSpPr txBox="1"/>
          <p:nvPr/>
        </p:nvSpPr>
        <p:spPr>
          <a:xfrm>
            <a:off x="7680176" y="5445224"/>
            <a:ext cx="3643946" cy="400110"/>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2000" b="1" i="1" u="none" strike="noStrike" kern="1200" cap="none" spc="0" normalizeH="0" baseline="0" noProof="0" dirty="0">
                <a:ln>
                  <a:noFill/>
                </a:ln>
                <a:solidFill>
                  <a:srgbClr val="0774A8"/>
                </a:solidFill>
                <a:effectLst/>
                <a:uLnTx/>
                <a:uFillTx/>
                <a:latin typeface="Arial" pitchFamily="-72" charset="0"/>
                <a:ea typeface="MS PGothic" charset="0"/>
                <a:cs typeface="+mn-cs"/>
              </a:rPr>
              <a:t>J Clin Oncol </a:t>
            </a:r>
            <a:r>
              <a:rPr kumimoji="0" lang="en-US" sz="2000" b="1" i="0" u="none" strike="noStrike" kern="1200" cap="none" spc="0" normalizeH="0" baseline="0" noProof="0" dirty="0">
                <a:ln>
                  <a:noFill/>
                </a:ln>
                <a:solidFill>
                  <a:srgbClr val="0774A8"/>
                </a:solidFill>
                <a:effectLst/>
                <a:uLnTx/>
                <a:uFillTx/>
                <a:latin typeface="Arial" pitchFamily="-72" charset="0"/>
                <a:ea typeface="MS PGothic" charset="0"/>
                <a:cs typeface="+mn-cs"/>
              </a:rPr>
              <a:t>2022;40:719-28.</a:t>
            </a:r>
          </a:p>
        </p:txBody>
      </p:sp>
    </p:spTree>
    <p:extLst>
      <p:ext uri="{BB962C8B-B14F-4D97-AF65-F5344CB8AC3E}">
        <p14:creationId xmlns:p14="http://schemas.microsoft.com/office/powerpoint/2010/main" val="4516904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4DA66-687A-B244-9416-664B1BE051BC}"/>
              </a:ext>
            </a:extLst>
          </p:cNvPr>
          <p:cNvSpPr>
            <a:spLocks noGrp="1"/>
          </p:cNvSpPr>
          <p:nvPr>
            <p:ph type="title"/>
          </p:nvPr>
        </p:nvSpPr>
        <p:spPr>
          <a:xfrm>
            <a:off x="749068" y="93302"/>
            <a:ext cx="11279714" cy="1124744"/>
          </a:xfrm>
        </p:spPr>
        <p:txBody>
          <a:bodyPr/>
          <a:lstStyle/>
          <a:p>
            <a:pPr algn="l"/>
            <a:r>
              <a:rPr lang="en-US" dirty="0">
                <a:effectLst/>
                <a:latin typeface="+mn-lt"/>
              </a:rPr>
              <a:t>IFCT-1703</a:t>
            </a:r>
            <a:r>
              <a:rPr lang="en-US" dirty="0">
                <a:latin typeface="+mn-lt"/>
              </a:rPr>
              <a:t> </a:t>
            </a:r>
            <a:r>
              <a:rPr lang="en-US" dirty="0">
                <a:effectLst/>
                <a:latin typeface="+mn-lt"/>
              </a:rPr>
              <a:t>R2D2: Trastuzumab, </a:t>
            </a:r>
            <a:r>
              <a:rPr lang="en-US" dirty="0" err="1">
                <a:effectLst/>
                <a:latin typeface="+mn-lt"/>
              </a:rPr>
              <a:t>Pertuzumab</a:t>
            </a:r>
            <a:r>
              <a:rPr lang="en-US" dirty="0">
                <a:latin typeface="+mn-lt"/>
              </a:rPr>
              <a:t> </a:t>
            </a:r>
            <a:r>
              <a:rPr lang="en-US" dirty="0">
                <a:effectLst/>
                <a:latin typeface="+mn-lt"/>
              </a:rPr>
              <a:t>and Docetaxel in Patients with Advanced</a:t>
            </a:r>
            <a:r>
              <a:rPr lang="en-US" dirty="0">
                <a:latin typeface="+mn-lt"/>
              </a:rPr>
              <a:t> </a:t>
            </a:r>
            <a:r>
              <a:rPr lang="en-US" dirty="0">
                <a:effectLst/>
                <a:latin typeface="+mn-lt"/>
              </a:rPr>
              <a:t>NSCLC Harboring HER2 Mutations</a:t>
            </a:r>
            <a:endParaRPr lang="en-US" dirty="0"/>
          </a:p>
        </p:txBody>
      </p:sp>
      <p:sp>
        <p:nvSpPr>
          <p:cNvPr id="5" name="TextBox 4">
            <a:extLst>
              <a:ext uri="{FF2B5EF4-FFF2-40B4-BE49-F238E27FC236}">
                <a16:creationId xmlns:a16="http://schemas.microsoft.com/office/drawing/2014/main" id="{7BF3D20A-9A47-874C-9A26-3F42EF1C43F7}"/>
              </a:ext>
            </a:extLst>
          </p:cNvPr>
          <p:cNvSpPr txBox="1"/>
          <p:nvPr/>
        </p:nvSpPr>
        <p:spPr>
          <a:xfrm>
            <a:off x="80217" y="6503947"/>
            <a:ext cx="3686843"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Mazieres</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J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J Clin Oncol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2022;40:719-28.</a:t>
            </a:r>
          </a:p>
        </p:txBody>
      </p:sp>
      <p:sp>
        <p:nvSpPr>
          <p:cNvPr id="6" name="TextBox 5">
            <a:extLst>
              <a:ext uri="{FF2B5EF4-FFF2-40B4-BE49-F238E27FC236}">
                <a16:creationId xmlns:a16="http://schemas.microsoft.com/office/drawing/2014/main" id="{A8BF94CF-EFBB-62B9-0464-9150CAFB389E}"/>
              </a:ext>
            </a:extLst>
          </p:cNvPr>
          <p:cNvSpPr txBox="1"/>
          <p:nvPr/>
        </p:nvSpPr>
        <p:spPr>
          <a:xfrm>
            <a:off x="6388925" y="332509"/>
            <a:ext cx="184731" cy="646331"/>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endParaRPr kumimoji="0" lang="en-US" sz="3600" b="1" i="0" u="none" strike="noStrike" kern="1200" cap="none" spc="0" normalizeH="0" baseline="0" noProof="0">
              <a:ln>
                <a:noFill/>
              </a:ln>
              <a:solidFill>
                <a:srgbClr val="3333CC"/>
              </a:solidFill>
              <a:effectLst/>
              <a:uLnTx/>
              <a:uFillTx/>
              <a:latin typeface="Arial" pitchFamily="-72" charset="0"/>
              <a:ea typeface="MS PGothic" charset="0"/>
              <a:cs typeface="+mn-cs"/>
            </a:endParaRPr>
          </a:p>
        </p:txBody>
      </p:sp>
      <p:pic>
        <p:nvPicPr>
          <p:cNvPr id="14" name="Picture 13" descr="Chart, waterfall chart&#10;&#10;Description automatically generated">
            <a:extLst>
              <a:ext uri="{FF2B5EF4-FFF2-40B4-BE49-F238E27FC236}">
                <a16:creationId xmlns:a16="http://schemas.microsoft.com/office/drawing/2014/main" id="{2F07E55F-5793-7877-23D6-7144824D55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2368" y="1128310"/>
            <a:ext cx="7888898" cy="5353932"/>
          </a:xfrm>
          <a:prstGeom prst="rect">
            <a:avLst/>
          </a:prstGeom>
        </p:spPr>
      </p:pic>
      <p:sp>
        <p:nvSpPr>
          <p:cNvPr id="12" name="TextBox 11">
            <a:extLst>
              <a:ext uri="{FF2B5EF4-FFF2-40B4-BE49-F238E27FC236}">
                <a16:creationId xmlns:a16="http://schemas.microsoft.com/office/drawing/2014/main" id="{50A5DBE0-2B3B-6E25-3BD9-F8D3023D992B}"/>
              </a:ext>
            </a:extLst>
          </p:cNvPr>
          <p:cNvSpPr txBox="1"/>
          <p:nvPr/>
        </p:nvSpPr>
        <p:spPr>
          <a:xfrm>
            <a:off x="3486072" y="1521386"/>
            <a:ext cx="6175168" cy="369332"/>
          </a:xfrm>
          <a:prstGeom prst="rect">
            <a:avLst/>
          </a:prstGeom>
          <a:noFill/>
        </p:spPr>
        <p:txBody>
          <a:bodyPr wrap="square">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3333CC"/>
                </a:solidFill>
                <a:effectLst/>
                <a:uLnTx/>
                <a:uFillTx/>
                <a:latin typeface="Calibri"/>
                <a:ea typeface="MS PGothic" charset="0"/>
                <a:cs typeface="+mn-cs"/>
              </a:rPr>
              <a:t>ORR: 29%</a:t>
            </a:r>
          </a:p>
        </p:txBody>
      </p:sp>
    </p:spTree>
    <p:extLst>
      <p:ext uri="{BB962C8B-B14F-4D97-AF65-F5344CB8AC3E}">
        <p14:creationId xmlns:p14="http://schemas.microsoft.com/office/powerpoint/2010/main" val="16122579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ext&#10;&#10;Description automatically generated">
            <a:extLst>
              <a:ext uri="{FF2B5EF4-FFF2-40B4-BE49-F238E27FC236}">
                <a16:creationId xmlns:a16="http://schemas.microsoft.com/office/drawing/2014/main" id="{03D0194C-A948-9E7F-CA4F-F3DCB10F7686}"/>
              </a:ext>
            </a:extLst>
          </p:cNvPr>
          <p:cNvPicPr>
            <a:picLocks noChangeAspect="1"/>
          </p:cNvPicPr>
          <p:nvPr/>
        </p:nvPicPr>
        <p:blipFill>
          <a:blip r:embed="rId2"/>
          <a:stretch>
            <a:fillRect/>
          </a:stretch>
        </p:blipFill>
        <p:spPr>
          <a:xfrm>
            <a:off x="920747" y="400049"/>
            <a:ext cx="10560051" cy="5510104"/>
          </a:xfrm>
          <a:prstGeom prst="rect">
            <a:avLst/>
          </a:prstGeom>
        </p:spPr>
      </p:pic>
      <p:sp>
        <p:nvSpPr>
          <p:cNvPr id="3" name="TextBox 2">
            <a:extLst>
              <a:ext uri="{FF2B5EF4-FFF2-40B4-BE49-F238E27FC236}">
                <a16:creationId xmlns:a16="http://schemas.microsoft.com/office/drawing/2014/main" id="{3DC2DCC4-4A1E-8371-F7C5-830BA4280324}"/>
              </a:ext>
            </a:extLst>
          </p:cNvPr>
          <p:cNvSpPr txBox="1"/>
          <p:nvPr/>
        </p:nvSpPr>
        <p:spPr>
          <a:xfrm>
            <a:off x="0" y="6488668"/>
            <a:ext cx="6172200" cy="3231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a:ea typeface="+mn-ea"/>
                <a:cs typeface="+mn-cs"/>
              </a:rPr>
              <a:t>Li B et al. </a:t>
            </a:r>
            <a:r>
              <a:rPr kumimoji="0" lang="en-US" sz="1500" b="0" i="1" u="none" strike="noStrike" kern="1200" cap="none" spc="0" normalizeH="0" baseline="0" noProof="0" dirty="0">
                <a:ln>
                  <a:noFill/>
                </a:ln>
                <a:solidFill>
                  <a:srgbClr val="000000"/>
                </a:solidFill>
                <a:effectLst/>
                <a:uLnTx/>
                <a:uFillTx/>
                <a:latin typeface="Calibri"/>
                <a:ea typeface="+mn-ea"/>
                <a:cs typeface="+mn-cs"/>
              </a:rPr>
              <a:t>Cancer </a:t>
            </a:r>
            <a:r>
              <a:rPr kumimoji="0" lang="en-US" sz="1500" b="0" i="1" u="none" strike="noStrike" kern="1200" cap="none" spc="0" normalizeH="0" baseline="0" noProof="0" dirty="0" err="1">
                <a:ln>
                  <a:noFill/>
                </a:ln>
                <a:solidFill>
                  <a:srgbClr val="000000"/>
                </a:solidFill>
                <a:effectLst/>
                <a:uLnTx/>
                <a:uFillTx/>
                <a:latin typeface="Calibri"/>
                <a:ea typeface="+mn-ea"/>
                <a:cs typeface="+mn-cs"/>
              </a:rPr>
              <a:t>Discov</a:t>
            </a:r>
            <a:r>
              <a:rPr kumimoji="0" lang="en-US" sz="1500" b="0" i="0" u="none" strike="noStrike" kern="1200" cap="none" spc="0" normalizeH="0" baseline="0" noProof="0" dirty="0">
                <a:ln>
                  <a:noFill/>
                </a:ln>
                <a:solidFill>
                  <a:srgbClr val="000000"/>
                </a:solidFill>
                <a:effectLst/>
                <a:uLnTx/>
                <a:uFillTx/>
                <a:latin typeface="Calibri"/>
                <a:ea typeface="+mn-ea"/>
                <a:cs typeface="+mn-cs"/>
              </a:rPr>
              <a:t> (2020);10(5):674-87.</a:t>
            </a:r>
          </a:p>
        </p:txBody>
      </p:sp>
    </p:spTree>
    <p:extLst>
      <p:ext uri="{BB962C8B-B14F-4D97-AF65-F5344CB8AC3E}">
        <p14:creationId xmlns:p14="http://schemas.microsoft.com/office/powerpoint/2010/main" val="41865137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9679C1-B7F0-FF41-9C78-1C5511ABC168}"/>
              </a:ext>
            </a:extLst>
          </p:cNvPr>
          <p:cNvSpPr>
            <a:spLocks noGrp="1"/>
          </p:cNvSpPr>
          <p:nvPr>
            <p:ph type="title"/>
          </p:nvPr>
        </p:nvSpPr>
        <p:spPr>
          <a:xfrm>
            <a:off x="0" y="227013"/>
            <a:ext cx="12192000" cy="1143000"/>
          </a:xfrm>
        </p:spPr>
        <p:txBody>
          <a:bodyPr/>
          <a:lstStyle/>
          <a:p>
            <a:r>
              <a:rPr lang="en-US" dirty="0"/>
              <a:t>Antibody-Drug Conjugate Trastuzumab </a:t>
            </a:r>
            <a:r>
              <a:rPr lang="en-US" dirty="0" err="1"/>
              <a:t>Deruxtecan</a:t>
            </a:r>
            <a:r>
              <a:rPr lang="en-US" dirty="0"/>
              <a:t> (T-</a:t>
            </a:r>
            <a:r>
              <a:rPr lang="en-US" dirty="0" err="1"/>
              <a:t>DXd</a:t>
            </a:r>
            <a:r>
              <a:rPr lang="en-US" dirty="0"/>
              <a:t>)</a:t>
            </a:r>
          </a:p>
        </p:txBody>
      </p:sp>
      <p:sp>
        <p:nvSpPr>
          <p:cNvPr id="5" name="Rectangle 4">
            <a:extLst>
              <a:ext uri="{FF2B5EF4-FFF2-40B4-BE49-F238E27FC236}">
                <a16:creationId xmlns:a16="http://schemas.microsoft.com/office/drawing/2014/main" id="{F18E32FF-38AA-5746-A510-AB9ED80EB002}"/>
              </a:ext>
            </a:extLst>
          </p:cNvPr>
          <p:cNvSpPr/>
          <p:nvPr/>
        </p:nvSpPr>
        <p:spPr>
          <a:xfrm>
            <a:off x="191344" y="6461710"/>
            <a:ext cx="4572000" cy="323165"/>
          </a:xfrm>
          <a:prstGeom prst="rect">
            <a:avLst/>
          </a:prstGeom>
        </p:spPr>
        <p:txBody>
          <a:bodyPr>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Smit EF et al. ASCO 2020;Abstract 9504.</a:t>
            </a:r>
            <a:endPar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endParaRPr>
          </a:p>
        </p:txBody>
      </p:sp>
      <p:pic>
        <p:nvPicPr>
          <p:cNvPr id="3" name="Picture 2">
            <a:extLst>
              <a:ext uri="{FF2B5EF4-FFF2-40B4-BE49-F238E27FC236}">
                <a16:creationId xmlns:a16="http://schemas.microsoft.com/office/drawing/2014/main" id="{B8E0D605-7A1E-C14F-820B-109932D27DC4}"/>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26016" y="1506270"/>
            <a:ext cx="11941326" cy="4320480"/>
          </a:xfrm>
          <a:prstGeom prst="rect">
            <a:avLst/>
          </a:prstGeom>
        </p:spPr>
      </p:pic>
    </p:spTree>
    <p:extLst>
      <p:ext uri="{BB962C8B-B14F-4D97-AF65-F5344CB8AC3E}">
        <p14:creationId xmlns:p14="http://schemas.microsoft.com/office/powerpoint/2010/main" val="41388706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5E04CC4-5201-68CF-0229-CF50AD5C6238}"/>
              </a:ext>
            </a:extLst>
          </p:cNvPr>
          <p:cNvSpPr>
            <a:spLocks noGrp="1"/>
          </p:cNvSpPr>
          <p:nvPr>
            <p:ph type="title"/>
          </p:nvPr>
        </p:nvSpPr>
        <p:spPr>
          <a:xfrm>
            <a:off x="407368" y="189365"/>
            <a:ext cx="11784632" cy="559785"/>
          </a:xfrm>
        </p:spPr>
        <p:txBody>
          <a:bodyPr>
            <a:normAutofit/>
          </a:bodyPr>
          <a:lstStyle/>
          <a:p>
            <a:r>
              <a:rPr lang="en-US" sz="3200" b="1" dirty="0"/>
              <a:t>Trastuzumab </a:t>
            </a:r>
            <a:r>
              <a:rPr lang="en-US" sz="3200" b="1" dirty="0" err="1"/>
              <a:t>Deruxtecan</a:t>
            </a:r>
            <a:r>
              <a:rPr lang="en-US" sz="3200" b="1" dirty="0"/>
              <a:t> (T-</a:t>
            </a:r>
            <a:r>
              <a:rPr lang="en-US" sz="3200" b="1" dirty="0" err="1"/>
              <a:t>DXd</a:t>
            </a:r>
            <a:r>
              <a:rPr lang="en-US" sz="3200" b="1" dirty="0"/>
              <a:t>)</a:t>
            </a:r>
          </a:p>
        </p:txBody>
      </p:sp>
      <p:graphicFrame>
        <p:nvGraphicFramePr>
          <p:cNvPr id="6" name="Table 6">
            <a:extLst>
              <a:ext uri="{FF2B5EF4-FFF2-40B4-BE49-F238E27FC236}">
                <a16:creationId xmlns:a16="http://schemas.microsoft.com/office/drawing/2014/main" id="{AED1730A-06BF-649B-5B78-9297F5CA6619}"/>
              </a:ext>
            </a:extLst>
          </p:cNvPr>
          <p:cNvGraphicFramePr>
            <a:graphicFrameLocks noGrp="1"/>
          </p:cNvGraphicFramePr>
          <p:nvPr>
            <p:ph idx="1"/>
          </p:nvPr>
        </p:nvGraphicFramePr>
        <p:xfrm>
          <a:off x="252246" y="755357"/>
          <a:ext cx="11813629" cy="4602480"/>
        </p:xfrm>
        <a:graphic>
          <a:graphicData uri="http://schemas.openxmlformats.org/drawingml/2006/table">
            <a:tbl>
              <a:tblPr firstRow="1" bandRow="1">
                <a:tableStyleId>{5C22544A-7EE6-4342-B048-85BDC9FD1C3A}</a:tableStyleId>
              </a:tblPr>
              <a:tblGrid>
                <a:gridCol w="827708">
                  <a:extLst>
                    <a:ext uri="{9D8B030D-6E8A-4147-A177-3AD203B41FA5}">
                      <a16:colId xmlns:a16="http://schemas.microsoft.com/office/drawing/2014/main" val="3011717123"/>
                    </a:ext>
                  </a:extLst>
                </a:gridCol>
                <a:gridCol w="5546920">
                  <a:extLst>
                    <a:ext uri="{9D8B030D-6E8A-4147-A177-3AD203B41FA5}">
                      <a16:colId xmlns:a16="http://schemas.microsoft.com/office/drawing/2014/main" val="1237094291"/>
                    </a:ext>
                  </a:extLst>
                </a:gridCol>
                <a:gridCol w="1414582">
                  <a:extLst>
                    <a:ext uri="{9D8B030D-6E8A-4147-A177-3AD203B41FA5}">
                      <a16:colId xmlns:a16="http://schemas.microsoft.com/office/drawing/2014/main" val="2478331849"/>
                    </a:ext>
                  </a:extLst>
                </a:gridCol>
                <a:gridCol w="1247942">
                  <a:extLst>
                    <a:ext uri="{9D8B030D-6E8A-4147-A177-3AD203B41FA5}">
                      <a16:colId xmlns:a16="http://schemas.microsoft.com/office/drawing/2014/main" val="1502737562"/>
                    </a:ext>
                  </a:extLst>
                </a:gridCol>
                <a:gridCol w="1361017">
                  <a:extLst>
                    <a:ext uri="{9D8B030D-6E8A-4147-A177-3AD203B41FA5}">
                      <a16:colId xmlns:a16="http://schemas.microsoft.com/office/drawing/2014/main" val="2915837910"/>
                    </a:ext>
                  </a:extLst>
                </a:gridCol>
                <a:gridCol w="1415460">
                  <a:extLst>
                    <a:ext uri="{9D8B030D-6E8A-4147-A177-3AD203B41FA5}">
                      <a16:colId xmlns:a16="http://schemas.microsoft.com/office/drawing/2014/main" val="171652512"/>
                    </a:ext>
                  </a:extLst>
                </a:gridCol>
              </a:tblGrid>
              <a:tr h="759778">
                <a:tc>
                  <a:txBody>
                    <a:bodyPr/>
                    <a:lstStyle/>
                    <a:p>
                      <a:r>
                        <a:rPr lang="en-US" sz="1600" dirty="0">
                          <a:solidFill>
                            <a:schemeClr val="bg1"/>
                          </a:solidFill>
                        </a:rPr>
                        <a:t>Disease</a:t>
                      </a:r>
                    </a:p>
                  </a:txBody>
                  <a:tcPr anchor="b">
                    <a:solidFill>
                      <a:srgbClr val="001F60"/>
                    </a:solidFill>
                  </a:tcPr>
                </a:tc>
                <a:tc>
                  <a:txBody>
                    <a:bodyPr/>
                    <a:lstStyle/>
                    <a:p>
                      <a:r>
                        <a:rPr lang="en-US" sz="1600" dirty="0">
                          <a:solidFill>
                            <a:schemeClr val="bg1"/>
                          </a:solidFill>
                        </a:rPr>
                        <a:t>Indication</a:t>
                      </a:r>
                    </a:p>
                  </a:txBody>
                  <a:tcPr anchor="b">
                    <a:solidFill>
                      <a:srgbClr val="001F60"/>
                    </a:solidFill>
                  </a:tcPr>
                </a:tc>
                <a:tc>
                  <a:txBody>
                    <a:bodyPr/>
                    <a:lstStyle/>
                    <a:p>
                      <a:r>
                        <a:rPr lang="en-US" sz="1600" dirty="0">
                          <a:solidFill>
                            <a:schemeClr val="bg1"/>
                          </a:solidFill>
                        </a:rPr>
                        <a:t>Initial dose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(q3wk)</a:t>
                      </a:r>
                    </a:p>
                  </a:txBody>
                  <a:tcPr anchor="b">
                    <a:solidFill>
                      <a:srgbClr val="001F60"/>
                    </a:solidFill>
                  </a:tcPr>
                </a:tc>
                <a:tc>
                  <a:txBody>
                    <a:bodyPr/>
                    <a:lstStyle/>
                    <a:p>
                      <a:r>
                        <a:rPr lang="en-US" sz="1600" dirty="0">
                          <a:solidFill>
                            <a:schemeClr val="bg1"/>
                          </a:solidFill>
                        </a:rPr>
                        <a:t>First</a:t>
                      </a:r>
                    </a:p>
                    <a:p>
                      <a:r>
                        <a:rPr lang="en-US" sz="1600" dirty="0">
                          <a:solidFill>
                            <a:schemeClr val="bg1"/>
                          </a:solidFill>
                        </a:rPr>
                        <a:t>dose reduction</a:t>
                      </a:r>
                    </a:p>
                  </a:txBody>
                  <a:tcPr anchor="b">
                    <a:solidFill>
                      <a:srgbClr val="001F60"/>
                    </a:solidFill>
                  </a:tcPr>
                </a:tc>
                <a:tc>
                  <a:txBody>
                    <a:bodyPr/>
                    <a:lstStyle/>
                    <a:p>
                      <a:r>
                        <a:rPr lang="en-US" sz="1600" dirty="0">
                          <a:solidFill>
                            <a:schemeClr val="bg1"/>
                          </a:solidFill>
                        </a:rPr>
                        <a:t>Second</a:t>
                      </a:r>
                    </a:p>
                    <a:p>
                      <a:r>
                        <a:rPr lang="en-US" sz="1600" dirty="0">
                          <a:solidFill>
                            <a:schemeClr val="bg1"/>
                          </a:solidFill>
                        </a:rPr>
                        <a:t>dose reduction</a:t>
                      </a:r>
                    </a:p>
                  </a:txBody>
                  <a:tcPr anchor="b">
                    <a:solidFill>
                      <a:srgbClr val="001F60"/>
                    </a:solidFill>
                  </a:tcPr>
                </a:tc>
                <a:tc>
                  <a:txBody>
                    <a:bodyPr/>
                    <a:lstStyle/>
                    <a:p>
                      <a:r>
                        <a:rPr lang="en-US" sz="1600" dirty="0">
                          <a:solidFill>
                            <a:schemeClr val="bg1"/>
                          </a:solidFill>
                        </a:rPr>
                        <a:t>Further</a:t>
                      </a:r>
                    </a:p>
                    <a:p>
                      <a:r>
                        <a:rPr lang="en-US" sz="1600" dirty="0">
                          <a:solidFill>
                            <a:schemeClr val="bg1"/>
                          </a:solidFill>
                        </a:rPr>
                        <a:t>dose reduction</a:t>
                      </a:r>
                    </a:p>
                  </a:txBody>
                  <a:tcPr anchor="b">
                    <a:solidFill>
                      <a:srgbClr val="001F60"/>
                    </a:solidFill>
                  </a:tcPr>
                </a:tc>
                <a:extLst>
                  <a:ext uri="{0D108BD9-81ED-4DB2-BD59-A6C34878D82A}">
                    <a16:rowId xmlns:a16="http://schemas.microsoft.com/office/drawing/2014/main" val="1624079861"/>
                  </a:ext>
                </a:extLst>
              </a:tr>
              <a:tr h="984897">
                <a:tc rowSpan="2">
                  <a:txBody>
                    <a:bodyPr/>
                    <a:lstStyle/>
                    <a:p>
                      <a:r>
                        <a:rPr lang="en-US" sz="1600" dirty="0"/>
                        <a:t>Breast</a:t>
                      </a:r>
                    </a:p>
                  </a:txBody>
                  <a:tcPr>
                    <a:solidFill>
                      <a:srgbClr val="D8E4EE"/>
                    </a:solidFill>
                  </a:tcPr>
                </a:tc>
                <a:tc>
                  <a:txBody>
                    <a:bodyPr/>
                    <a:lstStyle/>
                    <a:p>
                      <a:pPr marL="285750" indent="-285750">
                        <a:buFont typeface="Arial" panose="020B0604020202020204" pitchFamily="34" charset="0"/>
                        <a:buChar char="•"/>
                      </a:pPr>
                      <a:r>
                        <a:rPr lang="en-US" sz="1600" dirty="0"/>
                        <a:t>Unresectable or metastatic disease</a:t>
                      </a:r>
                    </a:p>
                    <a:p>
                      <a:pPr marL="285750" indent="-285750">
                        <a:buFont typeface="Arial" panose="020B0604020202020204" pitchFamily="34" charset="0"/>
                        <a:buChar char="•"/>
                      </a:pPr>
                      <a:r>
                        <a:rPr lang="en-US" sz="1600" dirty="0"/>
                        <a:t>Prior anti-HER2 regimen in metastatic or (neo)adjuvant setting w/ recurrence during or w/in 6 months of completing therapy</a:t>
                      </a:r>
                    </a:p>
                  </a:txBody>
                  <a:tcPr anchor="ctr">
                    <a:solidFill>
                      <a:schemeClr val="bg1"/>
                    </a:solidFill>
                  </a:tcPr>
                </a:tc>
                <a:tc>
                  <a:txBody>
                    <a:bodyPr/>
                    <a:lstStyle/>
                    <a:p>
                      <a:r>
                        <a:rPr lang="en-US" sz="1600" dirty="0"/>
                        <a:t>5.4 mg/kg</a:t>
                      </a:r>
                    </a:p>
                  </a:txBody>
                  <a:tcPr anchor="ctr">
                    <a:solidFill>
                      <a:schemeClr val="bg1"/>
                    </a:solidFill>
                  </a:tcPr>
                </a:tc>
                <a:tc>
                  <a:txBody>
                    <a:bodyPr/>
                    <a:lstStyle/>
                    <a:p>
                      <a:r>
                        <a:rPr lang="en-US" sz="1600" dirty="0"/>
                        <a:t>4.4 mg/kg</a:t>
                      </a:r>
                    </a:p>
                  </a:txBody>
                  <a:tcPr anchor="ctr">
                    <a:solidFill>
                      <a:schemeClr val="bg1"/>
                    </a:solidFill>
                  </a:tcPr>
                </a:tc>
                <a:tc>
                  <a:txBody>
                    <a:bodyPr/>
                    <a:lstStyle/>
                    <a:p>
                      <a:r>
                        <a:rPr lang="en-US" sz="1600" dirty="0"/>
                        <a:t>3.2 mg/kg</a:t>
                      </a:r>
                    </a:p>
                  </a:txBody>
                  <a:tcPr anchor="ctr">
                    <a:solidFill>
                      <a:schemeClr val="bg1"/>
                    </a:solidFill>
                  </a:tcPr>
                </a:tc>
                <a:tc>
                  <a:txBody>
                    <a:bodyPr/>
                    <a:lstStyle/>
                    <a:p>
                      <a:r>
                        <a:rPr lang="en-US" sz="1600" dirty="0"/>
                        <a:t>Discontinue</a:t>
                      </a:r>
                    </a:p>
                  </a:txBody>
                  <a:tcPr anchor="ctr">
                    <a:solidFill>
                      <a:schemeClr val="bg1"/>
                    </a:solidFill>
                  </a:tcPr>
                </a:tc>
                <a:extLst>
                  <a:ext uri="{0D108BD9-81ED-4DB2-BD59-A6C34878D82A}">
                    <a16:rowId xmlns:a16="http://schemas.microsoft.com/office/drawing/2014/main" val="342240386"/>
                  </a:ext>
                </a:extLst>
              </a:tr>
              <a:tr h="984897">
                <a:tc vMerge="1">
                  <a:txBody>
                    <a:bodyPr/>
                    <a:lstStyle/>
                    <a:p>
                      <a:endParaRPr lang="en-US"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dk1"/>
                          </a:solidFill>
                          <a:effectLst/>
                          <a:latin typeface="+mn-lt"/>
                          <a:ea typeface="+mn-ea"/>
                          <a:cs typeface="+mn-cs"/>
                        </a:rPr>
                        <a:t>Unresectable or metastatic HER2-low (IHC 1+ or IHC 2+/ISH-)</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kern="1200" dirty="0">
                          <a:solidFill>
                            <a:schemeClr val="dk1"/>
                          </a:solidFill>
                          <a:effectLst/>
                          <a:latin typeface="+mn-lt"/>
                          <a:ea typeface="+mn-ea"/>
                          <a:cs typeface="+mn-cs"/>
                        </a:rPr>
                        <a:t>Prior chemotherapy in the metastatic setting or developed disease recurrence during or w/in 6 months of completing adjuvant chemotherapy</a:t>
                      </a:r>
                      <a:r>
                        <a:rPr lang="en-US" sz="1600" dirty="0">
                          <a:effectLst/>
                        </a:rPr>
                        <a:t> </a:t>
                      </a:r>
                      <a:endParaRPr lang="en-US" sz="1600" dirty="0"/>
                    </a:p>
                  </a:txBody>
                  <a:tcPr anchor="ctr">
                    <a:solidFill>
                      <a:srgbClr val="D8E4EE"/>
                    </a:solidFill>
                  </a:tcPr>
                </a:tc>
                <a:tc>
                  <a:txBody>
                    <a:bodyPr/>
                    <a:lstStyle/>
                    <a:p>
                      <a:r>
                        <a:rPr lang="en-US" sz="1600" dirty="0"/>
                        <a:t>5.4 mg/kg</a:t>
                      </a:r>
                    </a:p>
                  </a:txBody>
                  <a:tcPr anchor="ctr">
                    <a:solidFill>
                      <a:srgbClr val="D8E4EE"/>
                    </a:solidFill>
                  </a:tcPr>
                </a:tc>
                <a:tc>
                  <a:txBody>
                    <a:bodyPr/>
                    <a:lstStyle/>
                    <a:p>
                      <a:r>
                        <a:rPr lang="en-US" sz="1600" dirty="0"/>
                        <a:t>4.4 mg/kg</a:t>
                      </a:r>
                    </a:p>
                  </a:txBody>
                  <a:tcPr anchor="ctr">
                    <a:solidFill>
                      <a:srgbClr val="D8E4EE"/>
                    </a:solidFill>
                  </a:tcPr>
                </a:tc>
                <a:tc>
                  <a:txBody>
                    <a:bodyPr/>
                    <a:lstStyle/>
                    <a:p>
                      <a:r>
                        <a:rPr lang="en-US" sz="1600" dirty="0"/>
                        <a:t>3.2 mg/kg</a:t>
                      </a:r>
                    </a:p>
                  </a:txBody>
                  <a:tcPr anchor="ctr">
                    <a:solidFill>
                      <a:srgbClr val="D8E4EE"/>
                    </a:solidFill>
                  </a:tcPr>
                </a:tc>
                <a:tc>
                  <a:txBody>
                    <a:bodyPr/>
                    <a:lstStyle/>
                    <a:p>
                      <a:r>
                        <a:rPr lang="en-US" sz="1600" dirty="0"/>
                        <a:t>Discontinue</a:t>
                      </a:r>
                    </a:p>
                  </a:txBody>
                  <a:tcPr anchor="ctr">
                    <a:solidFill>
                      <a:srgbClr val="D8E4EE"/>
                    </a:solidFill>
                  </a:tcPr>
                </a:tc>
                <a:extLst>
                  <a:ext uri="{0D108BD9-81ED-4DB2-BD59-A6C34878D82A}">
                    <a16:rowId xmlns:a16="http://schemas.microsoft.com/office/drawing/2014/main" val="1518135843"/>
                  </a:ext>
                </a:extLst>
              </a:tr>
              <a:tr h="759778">
                <a:tc>
                  <a:txBody>
                    <a:bodyPr/>
                    <a:lstStyle/>
                    <a:p>
                      <a:r>
                        <a:rPr lang="en-US" sz="1600" dirty="0"/>
                        <a:t>Lung*</a:t>
                      </a:r>
                    </a:p>
                  </a:txBody>
                  <a:tcPr>
                    <a:solidFill>
                      <a:schemeClr val="bg1"/>
                    </a:solidFill>
                  </a:tcPr>
                </a:tc>
                <a:tc>
                  <a:txBody>
                    <a:bodyPr/>
                    <a:lstStyle/>
                    <a:p>
                      <a:pPr marL="285750" indent="-285750">
                        <a:buFont typeface="Arial" panose="020B0604020202020204" pitchFamily="34" charset="0"/>
                        <a:buChar char="•"/>
                      </a:pPr>
                      <a:r>
                        <a:rPr lang="en-US" sz="1600" kern="1200" dirty="0">
                          <a:solidFill>
                            <a:schemeClr val="dk1"/>
                          </a:solidFill>
                          <a:effectLst/>
                          <a:latin typeface="+mn-lt"/>
                          <a:ea typeface="+mn-ea"/>
                          <a:cs typeface="+mn-cs"/>
                        </a:rPr>
                        <a:t>Unresectable or metastatic NSCLC whose tumors have activating HER2 mutations</a:t>
                      </a:r>
                    </a:p>
                    <a:p>
                      <a:pPr marL="285750" indent="-285750">
                        <a:buFont typeface="Arial" panose="020B0604020202020204" pitchFamily="34" charset="0"/>
                        <a:buChar char="•"/>
                      </a:pPr>
                      <a:r>
                        <a:rPr lang="en-US" sz="1600" kern="1200" dirty="0">
                          <a:solidFill>
                            <a:schemeClr val="dk1"/>
                          </a:solidFill>
                          <a:effectLst/>
                          <a:latin typeface="+mn-lt"/>
                          <a:ea typeface="+mn-ea"/>
                          <a:cs typeface="+mn-cs"/>
                        </a:rPr>
                        <a:t>Received a prior systemic therapy</a:t>
                      </a:r>
                      <a:r>
                        <a:rPr lang="en-US" sz="1600" dirty="0">
                          <a:effectLst/>
                        </a:rPr>
                        <a:t> </a:t>
                      </a:r>
                      <a:endParaRPr lang="en-US" sz="1600" dirty="0"/>
                    </a:p>
                  </a:txBody>
                  <a:tcPr anchor="ctr">
                    <a:solidFill>
                      <a:schemeClr val="bg1"/>
                    </a:solidFill>
                  </a:tcPr>
                </a:tc>
                <a:tc>
                  <a:txBody>
                    <a:bodyPr/>
                    <a:lstStyle/>
                    <a:p>
                      <a:r>
                        <a:rPr lang="en-US" sz="1600" dirty="0"/>
                        <a:t>5.4 mg/kg</a:t>
                      </a:r>
                    </a:p>
                  </a:txBody>
                  <a:tcPr anchor="ctr">
                    <a:solidFill>
                      <a:schemeClr val="bg1"/>
                    </a:solidFill>
                  </a:tcPr>
                </a:tc>
                <a:tc>
                  <a:txBody>
                    <a:bodyPr/>
                    <a:lstStyle/>
                    <a:p>
                      <a:r>
                        <a:rPr lang="en-US" sz="1600" dirty="0"/>
                        <a:t>4.4 mg/kg</a:t>
                      </a:r>
                    </a:p>
                  </a:txBody>
                  <a:tcPr anchor="ctr">
                    <a:solidFill>
                      <a:schemeClr val="bg1"/>
                    </a:solidFill>
                  </a:tcPr>
                </a:tc>
                <a:tc>
                  <a:txBody>
                    <a:bodyPr/>
                    <a:lstStyle/>
                    <a:p>
                      <a:r>
                        <a:rPr lang="en-US" sz="1600" dirty="0"/>
                        <a:t>3.2 mg/kg</a:t>
                      </a:r>
                    </a:p>
                  </a:txBody>
                  <a:tcPr anchor="ctr">
                    <a:solidFill>
                      <a:schemeClr val="bg1"/>
                    </a:solidFill>
                  </a:tcPr>
                </a:tc>
                <a:tc>
                  <a:txBody>
                    <a:bodyPr/>
                    <a:lstStyle/>
                    <a:p>
                      <a:r>
                        <a:rPr lang="en-US" sz="1600" dirty="0"/>
                        <a:t>Discontinue</a:t>
                      </a:r>
                    </a:p>
                  </a:txBody>
                  <a:tcPr anchor="ctr">
                    <a:solidFill>
                      <a:schemeClr val="bg1"/>
                    </a:solidFill>
                  </a:tcPr>
                </a:tc>
                <a:extLst>
                  <a:ext uri="{0D108BD9-81ED-4DB2-BD59-A6C34878D82A}">
                    <a16:rowId xmlns:a16="http://schemas.microsoft.com/office/drawing/2014/main" val="2545312095"/>
                  </a:ext>
                </a:extLst>
              </a:tr>
              <a:tr h="759778">
                <a:tc>
                  <a:txBody>
                    <a:bodyPr/>
                    <a:lstStyle/>
                    <a:p>
                      <a:r>
                        <a:rPr lang="en-US" sz="1600" dirty="0"/>
                        <a:t>Gastric</a:t>
                      </a:r>
                    </a:p>
                  </a:txBody>
                  <a:tcPr>
                    <a:solidFill>
                      <a:srgbClr val="D8E4EE"/>
                    </a:solidFill>
                  </a:tcPr>
                </a:tc>
                <a:tc>
                  <a:txBody>
                    <a:bodyPr/>
                    <a:lstStyle/>
                    <a:p>
                      <a:pPr marL="285750" indent="-285750">
                        <a:buFont typeface="Arial" panose="020B0604020202020204" pitchFamily="34" charset="0"/>
                        <a:buChar char="•"/>
                      </a:pPr>
                      <a:r>
                        <a:rPr lang="en-US" sz="1600" kern="1200" dirty="0">
                          <a:solidFill>
                            <a:schemeClr val="dk1"/>
                          </a:solidFill>
                          <a:effectLst/>
                          <a:latin typeface="+mn-lt"/>
                          <a:ea typeface="+mn-ea"/>
                          <a:cs typeface="+mn-cs"/>
                        </a:rPr>
                        <a:t>Locally advanced or metastatic HER2-positive gastric or GEJ adenocarcinoma</a:t>
                      </a:r>
                    </a:p>
                    <a:p>
                      <a:pPr marL="285750" indent="-285750">
                        <a:buFont typeface="Arial" panose="020B0604020202020204" pitchFamily="34" charset="0"/>
                        <a:buChar char="•"/>
                      </a:pPr>
                      <a:r>
                        <a:rPr lang="en-US" sz="1600" kern="1200" dirty="0">
                          <a:solidFill>
                            <a:schemeClr val="dk1"/>
                          </a:solidFill>
                          <a:effectLst/>
                          <a:latin typeface="+mn-lt"/>
                          <a:ea typeface="+mn-ea"/>
                          <a:cs typeface="+mn-cs"/>
                        </a:rPr>
                        <a:t>Received a prior trastuzumab-based regimen</a:t>
                      </a:r>
                      <a:endParaRPr lang="en-US" sz="1600" dirty="0"/>
                    </a:p>
                  </a:txBody>
                  <a:tcPr anchor="ctr">
                    <a:solidFill>
                      <a:srgbClr val="D8E4EE"/>
                    </a:solidFill>
                  </a:tcPr>
                </a:tc>
                <a:tc>
                  <a:txBody>
                    <a:bodyPr/>
                    <a:lstStyle/>
                    <a:p>
                      <a:r>
                        <a:rPr lang="en-US" sz="1600" kern="1200" dirty="0">
                          <a:solidFill>
                            <a:schemeClr val="dk1"/>
                          </a:solidFill>
                          <a:effectLst/>
                          <a:latin typeface="+mn-lt"/>
                          <a:ea typeface="+mn-ea"/>
                          <a:cs typeface="+mn-cs"/>
                        </a:rPr>
                        <a:t>6.4 mg/kg </a:t>
                      </a:r>
                      <a:endParaRPr lang="en-US" sz="1600" dirty="0"/>
                    </a:p>
                  </a:txBody>
                  <a:tcPr anchor="ctr">
                    <a:solidFill>
                      <a:srgbClr val="D8E4EE"/>
                    </a:solidFill>
                  </a:tcPr>
                </a:tc>
                <a:tc>
                  <a:txBody>
                    <a:bodyPr/>
                    <a:lstStyle/>
                    <a:p>
                      <a:r>
                        <a:rPr lang="en-US" sz="1600" dirty="0"/>
                        <a:t>5.4 mg/kg</a:t>
                      </a:r>
                    </a:p>
                  </a:txBody>
                  <a:tcPr anchor="ctr">
                    <a:solidFill>
                      <a:srgbClr val="D8E4EE"/>
                    </a:solidFill>
                  </a:tcPr>
                </a:tc>
                <a:tc>
                  <a:txBody>
                    <a:bodyPr/>
                    <a:lstStyle/>
                    <a:p>
                      <a:r>
                        <a:rPr lang="en-US" sz="1600" dirty="0"/>
                        <a:t>4.4 mg/kg</a:t>
                      </a:r>
                    </a:p>
                  </a:txBody>
                  <a:tcPr anchor="ctr">
                    <a:solidFill>
                      <a:srgbClr val="D8E4EE"/>
                    </a:solidFill>
                  </a:tcPr>
                </a:tc>
                <a:tc>
                  <a:txBody>
                    <a:bodyPr/>
                    <a:lstStyle/>
                    <a:p>
                      <a:r>
                        <a:rPr lang="en-US" sz="1600" dirty="0"/>
                        <a:t>Discontinue</a:t>
                      </a:r>
                    </a:p>
                  </a:txBody>
                  <a:tcPr anchor="ctr">
                    <a:solidFill>
                      <a:srgbClr val="D8E4EE"/>
                    </a:solidFill>
                  </a:tcPr>
                </a:tc>
                <a:extLst>
                  <a:ext uri="{0D108BD9-81ED-4DB2-BD59-A6C34878D82A}">
                    <a16:rowId xmlns:a16="http://schemas.microsoft.com/office/drawing/2014/main" val="831260952"/>
                  </a:ext>
                </a:extLst>
              </a:tr>
            </a:tbl>
          </a:graphicData>
        </a:graphic>
      </p:graphicFrame>
      <p:sp>
        <p:nvSpPr>
          <p:cNvPr id="2" name="TextBox 1">
            <a:extLst>
              <a:ext uri="{FF2B5EF4-FFF2-40B4-BE49-F238E27FC236}">
                <a16:creationId xmlns:a16="http://schemas.microsoft.com/office/drawing/2014/main" id="{14894D80-E482-2BA4-3658-E31B9522DF82}"/>
              </a:ext>
            </a:extLst>
          </p:cNvPr>
          <p:cNvSpPr txBox="1"/>
          <p:nvPr/>
        </p:nvSpPr>
        <p:spPr>
          <a:xfrm>
            <a:off x="126125" y="6534835"/>
            <a:ext cx="3783724"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Calibri" panose="020F0502020204030204"/>
                <a:ea typeface="MS PGothic" charset="0"/>
                <a:cs typeface="+mn-cs"/>
              </a:rPr>
              <a:t>Trastuzumab d</a:t>
            </a:r>
            <a:r>
              <a:rPr kumimoji="0" lang="en-US" sz="1500" b="0" i="0" u="none" strike="noStrike" kern="1200" cap="none" spc="0" normalizeH="0" baseline="0" noProof="0" dirty="0" err="1">
                <a:ln>
                  <a:noFill/>
                </a:ln>
                <a:solidFill>
                  <a:prstClr val="black"/>
                </a:solidFill>
                <a:effectLst/>
                <a:uLnTx/>
                <a:uFillTx/>
                <a:latin typeface="Calibri" panose="020F0502020204030204"/>
                <a:ea typeface="MS PGothic" charset="0"/>
                <a:cs typeface="+mn-cs"/>
              </a:rPr>
              <a:t>eruxtecan</a:t>
            </a:r>
            <a:r>
              <a:rPr kumimoji="0" lang="en-US" sz="1500" b="0" i="0" u="none" strike="noStrike" kern="1200" cap="none" spc="0" normalizeH="0" baseline="0" noProof="0" dirty="0">
                <a:ln>
                  <a:noFill/>
                </a:ln>
                <a:solidFill>
                  <a:prstClr val="black"/>
                </a:solidFill>
                <a:effectLst/>
                <a:uLnTx/>
                <a:uFillTx/>
                <a:latin typeface="Calibri" panose="020F0502020204030204"/>
                <a:ea typeface="MS PGothic" charset="0"/>
                <a:cs typeface="+mn-cs"/>
              </a:rPr>
              <a:t> package insert.</a:t>
            </a:r>
          </a:p>
        </p:txBody>
      </p:sp>
      <p:sp>
        <p:nvSpPr>
          <p:cNvPr id="5" name="TextBox 4">
            <a:extLst>
              <a:ext uri="{FF2B5EF4-FFF2-40B4-BE49-F238E27FC236}">
                <a16:creationId xmlns:a16="http://schemas.microsoft.com/office/drawing/2014/main" id="{F23ED3B3-956C-DA3C-3A87-17351096816D}"/>
              </a:ext>
            </a:extLst>
          </p:cNvPr>
          <p:cNvSpPr txBox="1"/>
          <p:nvPr/>
        </p:nvSpPr>
        <p:spPr>
          <a:xfrm>
            <a:off x="645374" y="5467290"/>
            <a:ext cx="10899227" cy="553998"/>
          </a:xfrm>
          <a:prstGeom prst="rect">
            <a:avLst/>
          </a:prstGeom>
          <a:noFill/>
          <a:ln>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Premedication: </a:t>
            </a:r>
            <a:r>
              <a:rPr kumimoji="0" lang="en-US" sz="15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T-</a:t>
            </a:r>
            <a:r>
              <a:rPr kumimoji="0" lang="en-US" sz="1500" b="0"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DXd</a:t>
            </a:r>
            <a:r>
              <a:rPr kumimoji="0" lang="en-US" sz="15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15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is moderately emetogenic, which includes delayed nausea and/or vomiting. Administer prophylactic antiemetic medications per local institutional guidelines for prevention of chemotherapy-induced nausea and vomiting.</a:t>
            </a:r>
          </a:p>
        </p:txBody>
      </p:sp>
      <p:sp>
        <p:nvSpPr>
          <p:cNvPr id="8" name="TextBox 7">
            <a:extLst>
              <a:ext uri="{FF2B5EF4-FFF2-40B4-BE49-F238E27FC236}">
                <a16:creationId xmlns:a16="http://schemas.microsoft.com/office/drawing/2014/main" id="{6418518C-A15A-AF40-7A0F-8FFFEFB69F6A}"/>
              </a:ext>
            </a:extLst>
          </p:cNvPr>
          <p:cNvSpPr txBox="1"/>
          <p:nvPr/>
        </p:nvSpPr>
        <p:spPr>
          <a:xfrm>
            <a:off x="126125" y="6030948"/>
            <a:ext cx="11418476" cy="523220"/>
          </a:xfrm>
          <a:prstGeom prst="rect">
            <a:avLst/>
          </a:prstGeom>
          <a:noFill/>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r>
              <a:rPr kumimoji="0" lang="en-US" sz="1400" b="0" i="0" u="none" strike="noStrike" kern="1200" cap="none" spc="0" normalizeH="0" baseline="3000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1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This indication is approved under accelerated approval based on objective response rate and duration of response. Continued approval for this indication may be contingent upon verification and description of clinical benefit in a confirmatory trial.</a:t>
            </a:r>
          </a:p>
        </p:txBody>
      </p:sp>
    </p:spTree>
    <p:extLst>
      <p:ext uri="{BB962C8B-B14F-4D97-AF65-F5344CB8AC3E}">
        <p14:creationId xmlns:p14="http://schemas.microsoft.com/office/powerpoint/2010/main" val="15473935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 text, application, email&#10;&#10;Description automatically generated">
            <a:extLst>
              <a:ext uri="{FF2B5EF4-FFF2-40B4-BE49-F238E27FC236}">
                <a16:creationId xmlns:a16="http://schemas.microsoft.com/office/drawing/2014/main" id="{3DA20BFD-9672-C849-9D33-E3D43E7E6D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3690" y="141547"/>
            <a:ext cx="9064620" cy="6186963"/>
          </a:xfrm>
          <a:prstGeom prst="rect">
            <a:avLst/>
          </a:prstGeom>
        </p:spPr>
      </p:pic>
      <p:sp>
        <p:nvSpPr>
          <p:cNvPr id="5" name="TextBox 4">
            <a:extLst>
              <a:ext uri="{FF2B5EF4-FFF2-40B4-BE49-F238E27FC236}">
                <a16:creationId xmlns:a16="http://schemas.microsoft.com/office/drawing/2014/main" id="{C6124F3E-33E6-714C-BD4A-6E947F3BEF5C}"/>
              </a:ext>
            </a:extLst>
          </p:cNvPr>
          <p:cNvSpPr txBox="1"/>
          <p:nvPr/>
        </p:nvSpPr>
        <p:spPr>
          <a:xfrm>
            <a:off x="2900362" y="1044059"/>
            <a:ext cx="6115050"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2022;386:241-51</a:t>
            </a:r>
          </a:p>
        </p:txBody>
      </p:sp>
    </p:spTree>
    <p:extLst>
      <p:ext uri="{BB962C8B-B14F-4D97-AF65-F5344CB8AC3E}">
        <p14:creationId xmlns:p14="http://schemas.microsoft.com/office/powerpoint/2010/main" val="15298717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4DA66-687A-B244-9416-664B1BE051BC}"/>
              </a:ext>
            </a:extLst>
          </p:cNvPr>
          <p:cNvSpPr>
            <a:spLocks noGrp="1"/>
          </p:cNvSpPr>
          <p:nvPr>
            <p:ph type="title"/>
          </p:nvPr>
        </p:nvSpPr>
        <p:spPr>
          <a:xfrm>
            <a:off x="912286" y="1"/>
            <a:ext cx="10358967" cy="1124744"/>
          </a:xfrm>
        </p:spPr>
        <p:txBody>
          <a:bodyPr/>
          <a:lstStyle/>
          <a:p>
            <a:r>
              <a:rPr lang="en-US" dirty="0"/>
              <a:t>DESTINY-Lung01 Study</a:t>
            </a:r>
          </a:p>
        </p:txBody>
      </p:sp>
      <p:sp>
        <p:nvSpPr>
          <p:cNvPr id="5" name="TextBox 4">
            <a:extLst>
              <a:ext uri="{FF2B5EF4-FFF2-40B4-BE49-F238E27FC236}">
                <a16:creationId xmlns:a16="http://schemas.microsoft.com/office/drawing/2014/main" id="{7BF3D20A-9A47-874C-9A26-3F42EF1C43F7}"/>
              </a:ext>
            </a:extLst>
          </p:cNvPr>
          <p:cNvSpPr txBox="1"/>
          <p:nvPr/>
        </p:nvSpPr>
        <p:spPr>
          <a:xfrm>
            <a:off x="0" y="6453336"/>
            <a:ext cx="3752246"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Li BT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N </a:t>
            </a:r>
            <a:r>
              <a:rPr kumimoji="0" lang="en-US" sz="1500" b="0" i="1"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Engl</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J Med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2022;386(3):241-51. </a:t>
            </a:r>
          </a:p>
        </p:txBody>
      </p:sp>
      <p:pic>
        <p:nvPicPr>
          <p:cNvPr id="7" name="Picture 6" descr="A screenshot of a video game&#10;&#10;Description automatically generated">
            <a:extLst>
              <a:ext uri="{FF2B5EF4-FFF2-40B4-BE49-F238E27FC236}">
                <a16:creationId xmlns:a16="http://schemas.microsoft.com/office/drawing/2014/main" id="{4A3DF7EB-DB35-134C-8934-CAFADCEE81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3549" y="1124744"/>
            <a:ext cx="10056440" cy="5141852"/>
          </a:xfrm>
          <a:prstGeom prst="rect">
            <a:avLst/>
          </a:prstGeom>
        </p:spPr>
      </p:pic>
    </p:spTree>
    <p:extLst>
      <p:ext uri="{BB962C8B-B14F-4D97-AF65-F5344CB8AC3E}">
        <p14:creationId xmlns:p14="http://schemas.microsoft.com/office/powerpoint/2010/main" val="14422518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DA0D38-3044-C349-B6E7-A8E144ABD959}"/>
              </a:ext>
            </a:extLst>
          </p:cNvPr>
          <p:cNvSpPr>
            <a:spLocks noGrp="1"/>
          </p:cNvSpPr>
          <p:nvPr>
            <p:ph type="title"/>
          </p:nvPr>
        </p:nvSpPr>
        <p:spPr>
          <a:xfrm>
            <a:off x="912287" y="227013"/>
            <a:ext cx="10097584" cy="1143000"/>
          </a:xfrm>
        </p:spPr>
        <p:txBody>
          <a:bodyPr/>
          <a:lstStyle/>
          <a:p>
            <a:pPr algn="l"/>
            <a:r>
              <a:rPr lang="en-US" dirty="0"/>
              <a:t>DESTINY-Lung01: Summary of Adverse Events and AEs of Clinical Interest</a:t>
            </a:r>
          </a:p>
        </p:txBody>
      </p:sp>
      <p:graphicFrame>
        <p:nvGraphicFramePr>
          <p:cNvPr id="6" name="Table 6">
            <a:extLst>
              <a:ext uri="{FF2B5EF4-FFF2-40B4-BE49-F238E27FC236}">
                <a16:creationId xmlns:a16="http://schemas.microsoft.com/office/drawing/2014/main" id="{7F5B76E9-F362-EA4F-81CC-7CA535F09CF2}"/>
              </a:ext>
            </a:extLst>
          </p:cNvPr>
          <p:cNvGraphicFramePr>
            <a:graphicFrameLocks noGrp="1"/>
          </p:cNvGraphicFramePr>
          <p:nvPr>
            <p:ph idx="1"/>
          </p:nvPr>
        </p:nvGraphicFramePr>
        <p:xfrm>
          <a:off x="2063552" y="1346654"/>
          <a:ext cx="7193656" cy="4674637"/>
        </p:xfrm>
        <a:graphic>
          <a:graphicData uri="http://schemas.openxmlformats.org/drawingml/2006/table">
            <a:tbl>
              <a:tblPr firstRow="1" bandRow="1">
                <a:tableStyleId>{21E4AEA4-8DFA-4A89-87EB-49C32662AFE0}</a:tableStyleId>
              </a:tblPr>
              <a:tblGrid>
                <a:gridCol w="4575698">
                  <a:extLst>
                    <a:ext uri="{9D8B030D-6E8A-4147-A177-3AD203B41FA5}">
                      <a16:colId xmlns:a16="http://schemas.microsoft.com/office/drawing/2014/main" val="823967160"/>
                    </a:ext>
                  </a:extLst>
                </a:gridCol>
                <a:gridCol w="2617958">
                  <a:extLst>
                    <a:ext uri="{9D8B030D-6E8A-4147-A177-3AD203B41FA5}">
                      <a16:colId xmlns:a16="http://schemas.microsoft.com/office/drawing/2014/main" val="2655610552"/>
                    </a:ext>
                  </a:extLst>
                </a:gridCol>
              </a:tblGrid>
              <a:tr h="424967">
                <a:tc>
                  <a:txBody>
                    <a:bodyPr/>
                    <a:lstStyle/>
                    <a:p>
                      <a:r>
                        <a:rPr lang="en-US" sz="2000" dirty="0"/>
                        <a:t>Event</a:t>
                      </a:r>
                    </a:p>
                  </a:txBody>
                  <a:tcPr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r>
                        <a:rPr lang="en-US" sz="2000" dirty="0"/>
                        <a:t>N = 91</a:t>
                      </a:r>
                    </a:p>
                  </a:txBody>
                  <a:tcPr anchor="b">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641324861"/>
                  </a:ext>
                </a:extLst>
              </a:tr>
              <a:tr h="424967">
                <a:tc>
                  <a:txBody>
                    <a:bodyPr/>
                    <a:lstStyle/>
                    <a:p>
                      <a:r>
                        <a:rPr lang="en-US" sz="2000" dirty="0"/>
                        <a:t>Discontinued due to AEs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73151424"/>
                  </a:ext>
                </a:extLst>
              </a:tr>
              <a:tr h="424967">
                <a:tc>
                  <a:txBody>
                    <a:bodyPr/>
                    <a:lstStyle/>
                    <a:p>
                      <a:r>
                        <a:rPr lang="en-US" sz="2000" dirty="0"/>
                        <a:t>Dose reduction due to AEs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302895261"/>
                  </a:ext>
                </a:extLst>
              </a:tr>
              <a:tr h="424967">
                <a:tc>
                  <a:txBody>
                    <a:bodyPr/>
                    <a:lstStyle/>
                    <a:p>
                      <a:r>
                        <a:rPr lang="en-US" sz="2000" dirty="0"/>
                        <a:t>Dose interruption due to AEs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65461404"/>
                  </a:ext>
                </a:extLst>
              </a:tr>
              <a:tr h="424967">
                <a:tc>
                  <a:txBody>
                    <a:bodyPr/>
                    <a:lstStyle/>
                    <a:p>
                      <a:r>
                        <a:rPr lang="en-US" sz="2000" dirty="0"/>
                        <a:t>Drug-related interstitial lung disease (ILD)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26% (N = 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813139531"/>
                  </a:ext>
                </a:extLst>
              </a:tr>
              <a:tr h="424967">
                <a:tc>
                  <a:txBody>
                    <a:bodyPr/>
                    <a:lstStyle/>
                    <a:p>
                      <a:r>
                        <a:rPr lang="en-US" sz="2000" dirty="0"/>
                        <a:t>     Grade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3 pts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692485"/>
                  </a:ext>
                </a:extLst>
              </a:tr>
              <a:tr h="424967">
                <a:tc>
                  <a:txBody>
                    <a:bodyPr/>
                    <a:lstStyle/>
                    <a:p>
                      <a:r>
                        <a:rPr lang="en-US" sz="2000" dirty="0"/>
                        <a:t>     Grade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15 pts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3235498821"/>
                  </a:ext>
                </a:extLst>
              </a:tr>
              <a:tr h="424967">
                <a:tc>
                  <a:txBody>
                    <a:bodyPr/>
                    <a:lstStyle/>
                    <a:p>
                      <a:r>
                        <a:rPr lang="en-US" sz="2000" dirty="0"/>
                        <a:t>     Grade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4 pts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95866349"/>
                  </a:ext>
                </a:extLst>
              </a:tr>
              <a:tr h="424967">
                <a:tc>
                  <a:txBody>
                    <a:bodyPr/>
                    <a:lstStyle/>
                    <a:p>
                      <a:r>
                        <a:rPr lang="en-US" sz="2000" dirty="0"/>
                        <a:t>     Grade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2 pts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355761468"/>
                  </a:ext>
                </a:extLst>
              </a:tr>
              <a:tr h="424967">
                <a:tc>
                  <a:txBody>
                    <a:bodyPr/>
                    <a:lstStyle/>
                    <a:p>
                      <a:r>
                        <a:rPr lang="en-US" sz="2000" dirty="0"/>
                        <a:t>Median time to onset of ILD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141 days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1578801"/>
                  </a:ext>
                </a:extLst>
              </a:tr>
              <a:tr h="424967">
                <a:tc>
                  <a:txBody>
                    <a:bodyPr/>
                    <a:lstStyle/>
                    <a:p>
                      <a:r>
                        <a:rPr lang="en-US" sz="2000" dirty="0"/>
                        <a:t>Median duration of ILD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43 days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1888377866"/>
                  </a:ext>
                </a:extLst>
              </a:tr>
            </a:tbl>
          </a:graphicData>
        </a:graphic>
      </p:graphicFrame>
      <p:sp>
        <p:nvSpPr>
          <p:cNvPr id="5" name="TextBox 4">
            <a:extLst>
              <a:ext uri="{FF2B5EF4-FFF2-40B4-BE49-F238E27FC236}">
                <a16:creationId xmlns:a16="http://schemas.microsoft.com/office/drawing/2014/main" id="{8417F380-CC3D-D54D-84BE-73A1B8D0E87C}"/>
              </a:ext>
            </a:extLst>
          </p:cNvPr>
          <p:cNvSpPr txBox="1"/>
          <p:nvPr/>
        </p:nvSpPr>
        <p:spPr>
          <a:xfrm>
            <a:off x="0" y="6534835"/>
            <a:ext cx="3752246"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Li BT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N </a:t>
            </a:r>
            <a:r>
              <a:rPr kumimoji="0" lang="en-US" sz="1500" b="0" i="1"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Engl</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J Med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2022;386(3):241-51. </a:t>
            </a:r>
          </a:p>
        </p:txBody>
      </p:sp>
    </p:spTree>
    <p:extLst>
      <p:ext uri="{BB962C8B-B14F-4D97-AF65-F5344CB8AC3E}">
        <p14:creationId xmlns:p14="http://schemas.microsoft.com/office/powerpoint/2010/main" val="39283283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DA0D38-3044-C349-B6E7-A8E144ABD959}"/>
              </a:ext>
            </a:extLst>
          </p:cNvPr>
          <p:cNvSpPr>
            <a:spLocks noGrp="1"/>
          </p:cNvSpPr>
          <p:nvPr>
            <p:ph type="title"/>
          </p:nvPr>
        </p:nvSpPr>
        <p:spPr/>
        <p:txBody>
          <a:bodyPr/>
          <a:lstStyle/>
          <a:p>
            <a:r>
              <a:rPr lang="en-US" dirty="0"/>
              <a:t>DESTINY-Lung01: Common Adverse Events (N = 91)</a:t>
            </a:r>
          </a:p>
        </p:txBody>
      </p:sp>
      <p:graphicFrame>
        <p:nvGraphicFramePr>
          <p:cNvPr id="6" name="Table 6">
            <a:extLst>
              <a:ext uri="{FF2B5EF4-FFF2-40B4-BE49-F238E27FC236}">
                <a16:creationId xmlns:a16="http://schemas.microsoft.com/office/drawing/2014/main" id="{7F5B76E9-F362-EA4F-81CC-7CA535F09CF2}"/>
              </a:ext>
            </a:extLst>
          </p:cNvPr>
          <p:cNvGraphicFramePr>
            <a:graphicFrameLocks noGrp="1"/>
          </p:cNvGraphicFramePr>
          <p:nvPr>
            <p:ph idx="1"/>
          </p:nvPr>
        </p:nvGraphicFramePr>
        <p:xfrm>
          <a:off x="921278" y="1313997"/>
          <a:ext cx="10358436" cy="4677244"/>
        </p:xfrm>
        <a:graphic>
          <a:graphicData uri="http://schemas.openxmlformats.org/drawingml/2006/table">
            <a:tbl>
              <a:tblPr firstRow="1" bandRow="1">
                <a:tableStyleId>{21E4AEA4-8DFA-4A89-87EB-49C32662AFE0}</a:tableStyleId>
              </a:tblPr>
              <a:tblGrid>
                <a:gridCol w="3452812">
                  <a:extLst>
                    <a:ext uri="{9D8B030D-6E8A-4147-A177-3AD203B41FA5}">
                      <a16:colId xmlns:a16="http://schemas.microsoft.com/office/drawing/2014/main" val="823967160"/>
                    </a:ext>
                  </a:extLst>
                </a:gridCol>
                <a:gridCol w="3452812">
                  <a:extLst>
                    <a:ext uri="{9D8B030D-6E8A-4147-A177-3AD203B41FA5}">
                      <a16:colId xmlns:a16="http://schemas.microsoft.com/office/drawing/2014/main" val="2655610552"/>
                    </a:ext>
                  </a:extLst>
                </a:gridCol>
                <a:gridCol w="3452812">
                  <a:extLst>
                    <a:ext uri="{9D8B030D-6E8A-4147-A177-3AD203B41FA5}">
                      <a16:colId xmlns:a16="http://schemas.microsoft.com/office/drawing/2014/main" val="1186426558"/>
                    </a:ext>
                  </a:extLst>
                </a:gridCol>
              </a:tblGrid>
              <a:tr h="425204">
                <a:tc>
                  <a:txBody>
                    <a:bodyPr/>
                    <a:lstStyle/>
                    <a:p>
                      <a:r>
                        <a:rPr lang="en-US" sz="2000" dirty="0"/>
                        <a:t>Event</a:t>
                      </a:r>
                    </a:p>
                  </a:txBody>
                  <a:tcPr anchor="b">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r>
                        <a:rPr lang="en-US" sz="2000" dirty="0"/>
                        <a:t>Any grade</a:t>
                      </a:r>
                    </a:p>
                  </a:txBody>
                  <a:tcPr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algn="ctr"/>
                      <a:r>
                        <a:rPr lang="en-US" sz="2000" dirty="0"/>
                        <a:t>Grade ≥3</a:t>
                      </a:r>
                    </a:p>
                  </a:txBody>
                  <a:tcPr anchor="b">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641324861"/>
                  </a:ext>
                </a:extLst>
              </a:tr>
              <a:tr h="425204">
                <a:tc>
                  <a:txBody>
                    <a:bodyPr/>
                    <a:lstStyle/>
                    <a:p>
                      <a:r>
                        <a:rPr lang="en-US" sz="2000" dirty="0"/>
                        <a:t>Nausea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73151424"/>
                  </a:ext>
                </a:extLst>
              </a:tr>
              <a:tr h="425204">
                <a:tc>
                  <a:txBody>
                    <a:bodyPr/>
                    <a:lstStyle/>
                    <a:p>
                      <a:r>
                        <a:rPr lang="en-US" sz="2000" dirty="0"/>
                        <a:t>Fatigue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53%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302895261"/>
                  </a:ext>
                </a:extLst>
              </a:tr>
              <a:tr h="425204">
                <a:tc>
                  <a:txBody>
                    <a:bodyPr/>
                    <a:lstStyle/>
                    <a:p>
                      <a:r>
                        <a:rPr lang="en-US" sz="2000" dirty="0"/>
                        <a:t>Alopecia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46%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65461404"/>
                  </a:ext>
                </a:extLst>
              </a:tr>
              <a:tr h="425204">
                <a:tc>
                  <a:txBody>
                    <a:bodyPr/>
                    <a:lstStyle/>
                    <a:p>
                      <a:r>
                        <a:rPr lang="en-US" sz="2000" dirty="0"/>
                        <a:t>Vomiting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813139531"/>
                  </a:ext>
                </a:extLst>
              </a:tr>
              <a:tr h="425204">
                <a:tc>
                  <a:txBody>
                    <a:bodyPr/>
                    <a:lstStyle/>
                    <a:p>
                      <a:r>
                        <a:rPr lang="en-US" sz="2000" dirty="0"/>
                        <a:t>Neutropenia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25692485"/>
                  </a:ext>
                </a:extLst>
              </a:tr>
              <a:tr h="425204">
                <a:tc>
                  <a:txBody>
                    <a:bodyPr/>
                    <a:lstStyle/>
                    <a:p>
                      <a:r>
                        <a:rPr lang="en-US" sz="2000" dirty="0"/>
                        <a:t>Anemia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33%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3235498821"/>
                  </a:ext>
                </a:extLst>
              </a:tr>
              <a:tr h="425204">
                <a:tc>
                  <a:txBody>
                    <a:bodyPr/>
                    <a:lstStyle/>
                    <a:p>
                      <a:r>
                        <a:rPr lang="en-US" sz="2000" dirty="0"/>
                        <a:t>Diarrhea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95866349"/>
                  </a:ext>
                </a:extLst>
              </a:tr>
              <a:tr h="425204">
                <a:tc>
                  <a:txBody>
                    <a:bodyPr/>
                    <a:lstStyle/>
                    <a:p>
                      <a:r>
                        <a:rPr lang="en-US" sz="2000"/>
                        <a:t>Decreased </a:t>
                      </a:r>
                      <a:r>
                        <a:rPr lang="en-US" sz="2000" dirty="0"/>
                        <a:t>appetite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355761468"/>
                  </a:ext>
                </a:extLst>
              </a:tr>
              <a:tr h="425204">
                <a:tc>
                  <a:txBody>
                    <a:bodyPr/>
                    <a:lstStyle/>
                    <a:p>
                      <a:r>
                        <a:rPr lang="en-US" sz="2000" dirty="0"/>
                        <a:t>Leukopenia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71578801"/>
                  </a:ext>
                </a:extLst>
              </a:tr>
              <a:tr h="425204">
                <a:tc>
                  <a:txBody>
                    <a:bodyPr/>
                    <a:lstStyle/>
                    <a:p>
                      <a:r>
                        <a:rPr lang="en-US" sz="2000" dirty="0"/>
                        <a:t>Constipation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tc>
                  <a:txBody>
                    <a:bodyPr/>
                    <a:lstStyle/>
                    <a:p>
                      <a:pPr algn="ctr"/>
                      <a:r>
                        <a:rPr lang="en-US" sz="2000" dirty="0"/>
                        <a:t>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3ECF2"/>
                    </a:solidFill>
                  </a:tcPr>
                </a:tc>
                <a:extLst>
                  <a:ext uri="{0D108BD9-81ED-4DB2-BD59-A6C34878D82A}">
                    <a16:rowId xmlns:a16="http://schemas.microsoft.com/office/drawing/2014/main" val="1888377866"/>
                  </a:ext>
                </a:extLst>
              </a:tr>
            </a:tbl>
          </a:graphicData>
        </a:graphic>
      </p:graphicFrame>
      <p:sp>
        <p:nvSpPr>
          <p:cNvPr id="5" name="TextBox 4">
            <a:extLst>
              <a:ext uri="{FF2B5EF4-FFF2-40B4-BE49-F238E27FC236}">
                <a16:creationId xmlns:a16="http://schemas.microsoft.com/office/drawing/2014/main" id="{8417F380-CC3D-D54D-84BE-73A1B8D0E87C}"/>
              </a:ext>
            </a:extLst>
          </p:cNvPr>
          <p:cNvSpPr txBox="1"/>
          <p:nvPr/>
        </p:nvSpPr>
        <p:spPr>
          <a:xfrm>
            <a:off x="10720" y="6534835"/>
            <a:ext cx="3752246"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Li BT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N </a:t>
            </a:r>
            <a:r>
              <a:rPr kumimoji="0" lang="en-US" sz="1500" b="0" i="1"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Engl</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J Med </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2022;386(3):241-51. </a:t>
            </a:r>
          </a:p>
        </p:txBody>
      </p:sp>
    </p:spTree>
    <p:extLst>
      <p:ext uri="{BB962C8B-B14F-4D97-AF65-F5344CB8AC3E}">
        <p14:creationId xmlns:p14="http://schemas.microsoft.com/office/powerpoint/2010/main" val="17227873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29CBF-A962-2A34-08D9-8FD955AB738D}"/>
              </a:ext>
            </a:extLst>
          </p:cNvPr>
          <p:cNvSpPr>
            <a:spLocks noGrp="1"/>
          </p:cNvSpPr>
          <p:nvPr>
            <p:ph type="title"/>
          </p:nvPr>
        </p:nvSpPr>
        <p:spPr/>
        <p:txBody>
          <a:bodyPr/>
          <a:lstStyle/>
          <a:p>
            <a:pPr algn="l"/>
            <a:r>
              <a:rPr lang="en-US" dirty="0"/>
              <a:t>Incidence and Associations of HER2 Alterations in NSCLC and Mechanisms of HER2-Directed Therapies </a:t>
            </a:r>
          </a:p>
        </p:txBody>
      </p:sp>
      <p:pic>
        <p:nvPicPr>
          <p:cNvPr id="5" name="Content Placeholder 4" descr="Diagram&#10;&#10;Description automatically generated">
            <a:extLst>
              <a:ext uri="{FF2B5EF4-FFF2-40B4-BE49-F238E27FC236}">
                <a16:creationId xmlns:a16="http://schemas.microsoft.com/office/drawing/2014/main" id="{463C0B0A-5D9D-7CCA-3E59-1A1146642AC2}"/>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311938" y="1487275"/>
            <a:ext cx="11568123" cy="4497715"/>
          </a:xfrm>
        </p:spPr>
      </p:pic>
      <p:sp>
        <p:nvSpPr>
          <p:cNvPr id="6" name="TextBox 5">
            <a:extLst>
              <a:ext uri="{FF2B5EF4-FFF2-40B4-BE49-F238E27FC236}">
                <a16:creationId xmlns:a16="http://schemas.microsoft.com/office/drawing/2014/main" id="{3A56F13D-EC81-3873-6F1E-09CB04F208C1}"/>
              </a:ext>
            </a:extLst>
          </p:cNvPr>
          <p:cNvSpPr txBox="1"/>
          <p:nvPr/>
        </p:nvSpPr>
        <p:spPr>
          <a:xfrm>
            <a:off x="0" y="6542949"/>
            <a:ext cx="4737707"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Yu X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Frontiers in Oncology</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March 2022;12:860313. </a:t>
            </a:r>
          </a:p>
        </p:txBody>
      </p:sp>
      <p:sp>
        <p:nvSpPr>
          <p:cNvPr id="7" name="Rectangle 6">
            <a:extLst>
              <a:ext uri="{FF2B5EF4-FFF2-40B4-BE49-F238E27FC236}">
                <a16:creationId xmlns:a16="http://schemas.microsoft.com/office/drawing/2014/main" id="{1A37F50A-9E99-49C6-DB9E-70F777E6C48E}"/>
              </a:ext>
            </a:extLst>
          </p:cNvPr>
          <p:cNvSpPr/>
          <p:nvPr/>
        </p:nvSpPr>
        <p:spPr bwMode="auto">
          <a:xfrm>
            <a:off x="1041621" y="1804946"/>
            <a:ext cx="310101" cy="28624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a:pPr>
            <a:endParaRPr kumimoji="0" lang="en-US" sz="2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
        <p:nvSpPr>
          <p:cNvPr id="8" name="Rectangle 7">
            <a:extLst>
              <a:ext uri="{FF2B5EF4-FFF2-40B4-BE49-F238E27FC236}">
                <a16:creationId xmlns:a16="http://schemas.microsoft.com/office/drawing/2014/main" id="{5B1F857C-9688-3A49-6C5F-22E735E95CE1}"/>
              </a:ext>
            </a:extLst>
          </p:cNvPr>
          <p:cNvSpPr/>
          <p:nvPr/>
        </p:nvSpPr>
        <p:spPr bwMode="auto">
          <a:xfrm>
            <a:off x="5869388" y="1781092"/>
            <a:ext cx="310101" cy="28624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a:pPr>
            <a:endParaRPr kumimoji="0" lang="en-US" sz="2400" b="0" i="0" u="none" strike="noStrike" kern="1200" cap="none" spc="0" normalizeH="0" baseline="0" noProof="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615014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A7D4F-11F8-8646-9D72-E1399CCC977F}"/>
              </a:ext>
            </a:extLst>
          </p:cNvPr>
          <p:cNvSpPr>
            <a:spLocks noGrp="1"/>
          </p:cNvSpPr>
          <p:nvPr>
            <p:ph type="title"/>
          </p:nvPr>
        </p:nvSpPr>
        <p:spPr>
          <a:xfrm>
            <a:off x="754773" y="187381"/>
            <a:ext cx="10125575" cy="1143000"/>
          </a:xfrm>
        </p:spPr>
        <p:txBody>
          <a:bodyPr/>
          <a:lstStyle/>
          <a:p>
            <a:pPr algn="l"/>
            <a:r>
              <a:rPr lang="en-US" dirty="0"/>
              <a:t>FDA Grants Accelerated Approval to Trastuzumab </a:t>
            </a:r>
            <a:r>
              <a:rPr lang="en-US" dirty="0" err="1"/>
              <a:t>Deruxtecan</a:t>
            </a:r>
            <a:r>
              <a:rPr lang="en-US" dirty="0"/>
              <a:t> for NSCLC with HER2 Mutations</a:t>
            </a:r>
            <a:br>
              <a:rPr lang="en-US" dirty="0"/>
            </a:br>
            <a:r>
              <a:rPr lang="en-US" sz="2400" dirty="0"/>
              <a:t>Press Release – August 11, 2022</a:t>
            </a:r>
            <a:endParaRPr lang="en-US" dirty="0"/>
          </a:p>
        </p:txBody>
      </p:sp>
      <p:sp>
        <p:nvSpPr>
          <p:cNvPr id="3" name="Content Placeholder 2">
            <a:extLst>
              <a:ext uri="{FF2B5EF4-FFF2-40B4-BE49-F238E27FC236}">
                <a16:creationId xmlns:a16="http://schemas.microsoft.com/office/drawing/2014/main" id="{B43810B6-904B-5846-9D14-4B2FEFD93213}"/>
              </a:ext>
            </a:extLst>
          </p:cNvPr>
          <p:cNvSpPr>
            <a:spLocks noGrp="1"/>
          </p:cNvSpPr>
          <p:nvPr>
            <p:ph idx="1"/>
          </p:nvPr>
        </p:nvSpPr>
        <p:spPr>
          <a:xfrm>
            <a:off x="650048" y="1481761"/>
            <a:ext cx="11051415" cy="4514258"/>
          </a:xfrm>
        </p:spPr>
        <p:txBody>
          <a:bodyPr/>
          <a:lstStyle/>
          <a:p>
            <a:pPr marL="98425" indent="0" algn="l">
              <a:buNone/>
            </a:pPr>
            <a:r>
              <a:rPr lang="en-US" sz="1900" b="0" dirty="0"/>
              <a:t>“</a:t>
            </a:r>
            <a:r>
              <a:rPr lang="en-US" sz="1900" b="0" i="0" u="none" strike="noStrike" dirty="0">
                <a:solidFill>
                  <a:srgbClr val="333333"/>
                </a:solidFill>
                <a:effectLst/>
                <a:latin typeface="+mn-lt"/>
              </a:rPr>
              <a:t>On August 11, 2022, the Food and Drug Administration granted accelerated approval to fam-trastuzumab </a:t>
            </a:r>
            <a:r>
              <a:rPr lang="en-US" sz="1900" b="0" i="0" u="none" strike="noStrike" dirty="0" err="1">
                <a:solidFill>
                  <a:srgbClr val="333333"/>
                </a:solidFill>
                <a:effectLst/>
                <a:latin typeface="+mn-lt"/>
              </a:rPr>
              <a:t>deruxtecan-nxki</a:t>
            </a:r>
            <a:r>
              <a:rPr lang="en-US" sz="1900" b="0" i="0" u="none" strike="noStrike" dirty="0">
                <a:solidFill>
                  <a:srgbClr val="333333"/>
                </a:solidFill>
                <a:effectLst/>
                <a:latin typeface="+mn-lt"/>
              </a:rPr>
              <a:t> for adult patients with unresectable or metastatic non-small cell lung cancer (NSCLC) whose tumors have activating human epidermal growth factor receptor 2 HER2 (ERBB2) mutations, as detected by an FDA-approved test, and who have received a prior systemic therapy. This is the first drug approved for HER2-mutant NSCLC.</a:t>
            </a:r>
          </a:p>
          <a:p>
            <a:pPr marL="98425" indent="0">
              <a:buNone/>
            </a:pPr>
            <a:r>
              <a:rPr lang="en-US" sz="1900" b="0" i="0" u="none" strike="noStrike" dirty="0">
                <a:solidFill>
                  <a:srgbClr val="333333"/>
                </a:solidFill>
                <a:effectLst/>
                <a:latin typeface="+mn-lt"/>
              </a:rPr>
              <a:t>FDA also approved the Life Technologies Corporation’s </a:t>
            </a:r>
            <a:r>
              <a:rPr lang="en-US" sz="1900" b="0" i="0" u="none" strike="noStrike" dirty="0" err="1">
                <a:solidFill>
                  <a:srgbClr val="333333"/>
                </a:solidFill>
                <a:effectLst/>
                <a:latin typeface="+mn-lt"/>
              </a:rPr>
              <a:t>Oncomine</a:t>
            </a:r>
            <a:r>
              <a:rPr lang="en-US" sz="1900" b="0" i="0" u="none" strike="noStrike" dirty="0">
                <a:solidFill>
                  <a:srgbClr val="333333"/>
                </a:solidFill>
                <a:effectLst/>
                <a:latin typeface="+mn-lt"/>
              </a:rPr>
              <a:t>™ Dx Target Test (tissue) and the Guardant Health, Inc.’s Guardant360® </a:t>
            </a:r>
            <a:r>
              <a:rPr lang="en-US" sz="1900" b="0" i="0" u="none" strike="noStrike" dirty="0" err="1">
                <a:solidFill>
                  <a:srgbClr val="333333"/>
                </a:solidFill>
                <a:effectLst/>
                <a:latin typeface="+mn-lt"/>
              </a:rPr>
              <a:t>CDx</a:t>
            </a:r>
            <a:r>
              <a:rPr lang="en-US" sz="1900" b="0" i="0" u="none" strike="noStrike" dirty="0">
                <a:solidFill>
                  <a:srgbClr val="333333"/>
                </a:solidFill>
                <a:effectLst/>
                <a:latin typeface="+mn-lt"/>
              </a:rPr>
              <a:t> (plasma) as companion diagnostics for trastuzumab </a:t>
            </a:r>
            <a:r>
              <a:rPr lang="en-US" sz="1900" b="0" i="0" u="none" strike="noStrike" dirty="0" err="1">
                <a:solidFill>
                  <a:srgbClr val="333333"/>
                </a:solidFill>
                <a:effectLst/>
                <a:latin typeface="+mn-lt"/>
              </a:rPr>
              <a:t>deruxtecan</a:t>
            </a:r>
            <a:r>
              <a:rPr lang="en-US" sz="1900" b="0" i="0" u="none" strike="noStrike" dirty="0">
                <a:solidFill>
                  <a:srgbClr val="333333"/>
                </a:solidFill>
                <a:effectLst/>
                <a:latin typeface="+mn-lt"/>
              </a:rPr>
              <a:t>. If no mutation is detected in a plasma specimen, the tumor tissue should be tested.</a:t>
            </a:r>
          </a:p>
          <a:p>
            <a:pPr marL="98425" indent="0">
              <a:buNone/>
            </a:pPr>
            <a:r>
              <a:rPr lang="en-US" sz="1900" b="0" i="0" u="none" strike="noStrike" dirty="0">
                <a:solidFill>
                  <a:srgbClr val="333333"/>
                </a:solidFill>
                <a:effectLst/>
                <a:latin typeface="+mn-lt"/>
              </a:rPr>
              <a:t>The accelerated approval by the FDA was based on the results from the DESTINY-Lung02 Phase II trial. An interim efficacy analysis in a pre-specified patient cohort showed  trastuzumab </a:t>
            </a:r>
            <a:r>
              <a:rPr lang="en-US" sz="1900" b="0" i="0" u="none" strike="noStrike" dirty="0" err="1">
                <a:solidFill>
                  <a:srgbClr val="333333"/>
                </a:solidFill>
                <a:effectLst/>
                <a:latin typeface="+mn-lt"/>
              </a:rPr>
              <a:t>deruxtecan</a:t>
            </a:r>
            <a:r>
              <a:rPr lang="en-US" sz="1900" b="0" i="0" u="none" strike="noStrike" dirty="0">
                <a:solidFill>
                  <a:srgbClr val="333333"/>
                </a:solidFill>
                <a:effectLst/>
                <a:latin typeface="+mn-lt"/>
              </a:rPr>
              <a:t> (5.4mg/kg) demonstrated a confirmed ORR of 57.7% (n=52), as assessed by blinded independent central review (BICR), in patients with previously treated unresectable or metastatic non-squamous HER2-mutant NSCLC. Complete responses (CR) were seen in 1.9% of patients and partial responses (PR) in 55.8% of patients with a median </a:t>
            </a:r>
            <a:r>
              <a:rPr lang="en-US" sz="1900" b="0" i="0" u="none" strike="noStrike" dirty="0" err="1">
                <a:solidFill>
                  <a:srgbClr val="333333"/>
                </a:solidFill>
                <a:effectLst/>
                <a:latin typeface="+mn-lt"/>
              </a:rPr>
              <a:t>DoR</a:t>
            </a:r>
            <a:r>
              <a:rPr lang="en-US" sz="1900" b="0" i="0" u="none" strike="noStrike" dirty="0">
                <a:solidFill>
                  <a:srgbClr val="333333"/>
                </a:solidFill>
                <a:effectLst/>
                <a:latin typeface="+mn-lt"/>
              </a:rPr>
              <a:t> of 8.7 months. Results from the DESTINY-Lung02 trial will be presented at an upcoming medical meeting.”</a:t>
            </a:r>
          </a:p>
          <a:p>
            <a:pPr marL="98425" indent="0">
              <a:buNone/>
            </a:pPr>
            <a:endParaRPr lang="en-US" dirty="0"/>
          </a:p>
        </p:txBody>
      </p:sp>
      <p:sp>
        <p:nvSpPr>
          <p:cNvPr id="4" name="TextBox 3">
            <a:extLst>
              <a:ext uri="{FF2B5EF4-FFF2-40B4-BE49-F238E27FC236}">
                <a16:creationId xmlns:a16="http://schemas.microsoft.com/office/drawing/2014/main" id="{BBFEE687-76C0-624F-8ED3-4E487CC23EF0}"/>
              </a:ext>
            </a:extLst>
          </p:cNvPr>
          <p:cNvSpPr txBox="1"/>
          <p:nvPr/>
        </p:nvSpPr>
        <p:spPr>
          <a:xfrm>
            <a:off x="88225" y="6269167"/>
            <a:ext cx="10792123" cy="523220"/>
          </a:xfrm>
          <a:prstGeom prst="rect">
            <a:avLst/>
          </a:prstGeom>
          <a:noFill/>
        </p:spPr>
        <p:txBody>
          <a:bodyPr wrap="squar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https://www.fda.gov/drugs/resources-information-approved-drugs/fda-grants-accelerated-approval-fam-trastuzumab-deruxtecan-nxki-her2-mutant-non-small-cell-lung; https://</a:t>
            </a:r>
            <a:r>
              <a:rPr kumimoji="0" lang="en-US" sz="1400" b="0"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www.astrazeneca.com</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/media-</a:t>
            </a:r>
            <a:r>
              <a:rPr kumimoji="0" lang="en-US" sz="1400" b="0"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centre</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/press-releases/2022/enhertu-approved-in-us-for-her2-mutant-nsclc.html</a:t>
            </a:r>
          </a:p>
        </p:txBody>
      </p:sp>
    </p:spTree>
    <p:extLst>
      <p:ext uri="{BB962C8B-B14F-4D97-AF65-F5344CB8AC3E}">
        <p14:creationId xmlns:p14="http://schemas.microsoft.com/office/powerpoint/2010/main" val="35611852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E634A-EE6D-D583-797C-53ED77F353BC}"/>
              </a:ext>
            </a:extLst>
          </p:cNvPr>
          <p:cNvSpPr>
            <a:spLocks noGrp="1"/>
          </p:cNvSpPr>
          <p:nvPr>
            <p:ph type="title"/>
          </p:nvPr>
        </p:nvSpPr>
        <p:spPr/>
        <p:txBody>
          <a:bodyPr/>
          <a:lstStyle/>
          <a:p>
            <a:endParaRPr lang="en-US"/>
          </a:p>
        </p:txBody>
      </p:sp>
      <p:pic>
        <p:nvPicPr>
          <p:cNvPr id="5" name="Content Placeholder 4" descr="A picture containing text, screenshot&#10;&#10;Description automatically generated">
            <a:extLst>
              <a:ext uri="{FF2B5EF4-FFF2-40B4-BE49-F238E27FC236}">
                <a16:creationId xmlns:a16="http://schemas.microsoft.com/office/drawing/2014/main" id="{5FF00EBE-3490-3EC8-28AD-61F5F5BA6AB3}"/>
              </a:ext>
            </a:extLst>
          </p:cNvPr>
          <p:cNvPicPr>
            <a:picLocks noGrp="1" noChangeAspect="1"/>
          </p:cNvPicPr>
          <p:nvPr>
            <p:ph idx="1"/>
          </p:nvPr>
        </p:nvPicPr>
        <p:blipFill>
          <a:blip r:embed="rId2"/>
          <a:stretch>
            <a:fillRect/>
          </a:stretch>
        </p:blipFill>
        <p:spPr>
          <a:xfrm>
            <a:off x="0" y="0"/>
            <a:ext cx="12192000" cy="6861210"/>
          </a:xfrm>
        </p:spPr>
      </p:pic>
    </p:spTree>
    <p:extLst>
      <p:ext uri="{BB962C8B-B14F-4D97-AF65-F5344CB8AC3E}">
        <p14:creationId xmlns:p14="http://schemas.microsoft.com/office/powerpoint/2010/main" val="10702163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11E33-C5C9-7CB1-73D5-5531D4AE783C}"/>
              </a:ext>
            </a:extLst>
          </p:cNvPr>
          <p:cNvSpPr>
            <a:spLocks noGrp="1"/>
          </p:cNvSpPr>
          <p:nvPr>
            <p:ph type="title"/>
          </p:nvPr>
        </p:nvSpPr>
        <p:spPr/>
        <p:txBody>
          <a:bodyPr/>
          <a:lstStyle/>
          <a:p>
            <a:endParaRPr lang="en-US"/>
          </a:p>
        </p:txBody>
      </p:sp>
      <p:pic>
        <p:nvPicPr>
          <p:cNvPr id="9" name="Content Placeholder 8" descr="Graphical user interface, text, application&#10;&#10;Description automatically generated">
            <a:extLst>
              <a:ext uri="{FF2B5EF4-FFF2-40B4-BE49-F238E27FC236}">
                <a16:creationId xmlns:a16="http://schemas.microsoft.com/office/drawing/2014/main" id="{88DBB728-42B6-F1FA-F311-6E10B0C6F7CC}"/>
              </a:ext>
            </a:extLst>
          </p:cNvPr>
          <p:cNvPicPr>
            <a:picLocks noGrp="1" noChangeAspect="1"/>
          </p:cNvPicPr>
          <p:nvPr>
            <p:ph idx="1"/>
          </p:nvPr>
        </p:nvPicPr>
        <p:blipFill>
          <a:blip r:embed="rId2"/>
          <a:stretch>
            <a:fillRect/>
          </a:stretch>
        </p:blipFill>
        <p:spPr>
          <a:xfrm>
            <a:off x="38326" y="0"/>
            <a:ext cx="12153674" cy="6858000"/>
          </a:xfrm>
        </p:spPr>
      </p:pic>
    </p:spTree>
    <p:extLst>
      <p:ext uri="{BB962C8B-B14F-4D97-AF65-F5344CB8AC3E}">
        <p14:creationId xmlns:p14="http://schemas.microsoft.com/office/powerpoint/2010/main" val="2239235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FBEDE-ED5B-A582-7EE3-302DEFD1E937}"/>
              </a:ext>
            </a:extLst>
          </p:cNvPr>
          <p:cNvSpPr>
            <a:spLocks noGrp="1"/>
          </p:cNvSpPr>
          <p:nvPr>
            <p:ph type="title"/>
          </p:nvPr>
        </p:nvSpPr>
        <p:spPr/>
        <p:txBody>
          <a:bodyPr/>
          <a:lstStyle/>
          <a:p>
            <a:endParaRPr lang="en-US"/>
          </a:p>
        </p:txBody>
      </p:sp>
      <p:pic>
        <p:nvPicPr>
          <p:cNvPr id="5" name="Content Placeholder 4" descr="Table&#10;&#10;Description automatically generated">
            <a:extLst>
              <a:ext uri="{FF2B5EF4-FFF2-40B4-BE49-F238E27FC236}">
                <a16:creationId xmlns:a16="http://schemas.microsoft.com/office/drawing/2014/main" id="{C40F4184-5DCC-5A5F-ABB4-B8782991E578}"/>
              </a:ext>
            </a:extLst>
          </p:cNvPr>
          <p:cNvPicPr>
            <a:picLocks noGrp="1" noChangeAspect="1"/>
          </p:cNvPicPr>
          <p:nvPr>
            <p:ph idx="1"/>
          </p:nvPr>
        </p:nvPicPr>
        <p:blipFill>
          <a:blip r:embed="rId2"/>
          <a:stretch>
            <a:fillRect/>
          </a:stretch>
        </p:blipFill>
        <p:spPr>
          <a:xfrm>
            <a:off x="0" y="0"/>
            <a:ext cx="12192000" cy="6851618"/>
          </a:xfrm>
        </p:spPr>
      </p:pic>
    </p:spTree>
    <p:extLst>
      <p:ext uri="{BB962C8B-B14F-4D97-AF65-F5344CB8AC3E}">
        <p14:creationId xmlns:p14="http://schemas.microsoft.com/office/powerpoint/2010/main" val="1198751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59FF6-8693-E1AE-C117-0BF78D2EA152}"/>
              </a:ext>
            </a:extLst>
          </p:cNvPr>
          <p:cNvSpPr>
            <a:spLocks noGrp="1"/>
          </p:cNvSpPr>
          <p:nvPr>
            <p:ph type="title"/>
          </p:nvPr>
        </p:nvSpPr>
        <p:spPr/>
        <p:txBody>
          <a:bodyPr/>
          <a:lstStyle/>
          <a:p>
            <a:endParaRPr lang="en-US"/>
          </a:p>
        </p:txBody>
      </p:sp>
      <p:pic>
        <p:nvPicPr>
          <p:cNvPr id="5" name="Content Placeholder 4" descr="Graphical user interface, text&#10;&#10;Description automatically generated">
            <a:extLst>
              <a:ext uri="{FF2B5EF4-FFF2-40B4-BE49-F238E27FC236}">
                <a16:creationId xmlns:a16="http://schemas.microsoft.com/office/drawing/2014/main" id="{A54B6DEE-E6EA-2D9B-48CD-0FCC057F0791}"/>
              </a:ext>
            </a:extLst>
          </p:cNvPr>
          <p:cNvPicPr>
            <a:picLocks noGrp="1" noChangeAspect="1"/>
          </p:cNvPicPr>
          <p:nvPr>
            <p:ph idx="1"/>
          </p:nvPr>
        </p:nvPicPr>
        <p:blipFill>
          <a:blip r:embed="rId2"/>
          <a:stretch>
            <a:fillRect/>
          </a:stretch>
        </p:blipFill>
        <p:spPr>
          <a:xfrm>
            <a:off x="0" y="0"/>
            <a:ext cx="12192000" cy="6896897"/>
          </a:xfrm>
        </p:spPr>
      </p:pic>
    </p:spTree>
    <p:extLst>
      <p:ext uri="{BB962C8B-B14F-4D97-AF65-F5344CB8AC3E}">
        <p14:creationId xmlns:p14="http://schemas.microsoft.com/office/powerpoint/2010/main" val="21213862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5C565-DB44-CE58-50E7-D36F17550EC2}"/>
              </a:ext>
            </a:extLst>
          </p:cNvPr>
          <p:cNvSpPr>
            <a:spLocks noGrp="1"/>
          </p:cNvSpPr>
          <p:nvPr>
            <p:ph type="title"/>
          </p:nvPr>
        </p:nvSpPr>
        <p:spPr/>
        <p:txBody>
          <a:bodyPr/>
          <a:lstStyle/>
          <a:p>
            <a:endParaRPr lang="en-US"/>
          </a:p>
        </p:txBody>
      </p:sp>
      <p:pic>
        <p:nvPicPr>
          <p:cNvPr id="5" name="Content Placeholder 4" descr="Chart&#10;&#10;Description automatically generated">
            <a:extLst>
              <a:ext uri="{FF2B5EF4-FFF2-40B4-BE49-F238E27FC236}">
                <a16:creationId xmlns:a16="http://schemas.microsoft.com/office/drawing/2014/main" id="{216EB81E-84E7-0067-0A87-44DD43C22F06}"/>
              </a:ext>
            </a:extLst>
          </p:cNvPr>
          <p:cNvPicPr>
            <a:picLocks noGrp="1" noChangeAspect="1"/>
          </p:cNvPicPr>
          <p:nvPr>
            <p:ph idx="1"/>
          </p:nvPr>
        </p:nvPicPr>
        <p:blipFill>
          <a:blip r:embed="rId2"/>
          <a:stretch>
            <a:fillRect/>
          </a:stretch>
        </p:blipFill>
        <p:spPr>
          <a:xfrm>
            <a:off x="0" y="0"/>
            <a:ext cx="12192000" cy="6894225"/>
          </a:xfrm>
        </p:spPr>
      </p:pic>
    </p:spTree>
    <p:extLst>
      <p:ext uri="{BB962C8B-B14F-4D97-AF65-F5344CB8AC3E}">
        <p14:creationId xmlns:p14="http://schemas.microsoft.com/office/powerpoint/2010/main" val="14829206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40DDD-A0E8-74B2-3A99-25C511FA5163}"/>
              </a:ext>
            </a:extLst>
          </p:cNvPr>
          <p:cNvSpPr>
            <a:spLocks noGrp="1"/>
          </p:cNvSpPr>
          <p:nvPr>
            <p:ph type="title"/>
          </p:nvPr>
        </p:nvSpPr>
        <p:spPr/>
        <p:txBody>
          <a:bodyPr/>
          <a:lstStyle/>
          <a:p>
            <a:endParaRPr lang="en-US"/>
          </a:p>
        </p:txBody>
      </p:sp>
      <p:pic>
        <p:nvPicPr>
          <p:cNvPr id="5" name="Content Placeholder 4" descr="A picture containing timeline&#10;&#10;Description automatically generated">
            <a:extLst>
              <a:ext uri="{FF2B5EF4-FFF2-40B4-BE49-F238E27FC236}">
                <a16:creationId xmlns:a16="http://schemas.microsoft.com/office/drawing/2014/main" id="{4DC15311-838A-8E4A-A466-EA0D87C73B3F}"/>
              </a:ext>
            </a:extLst>
          </p:cNvPr>
          <p:cNvPicPr>
            <a:picLocks noGrp="1" noChangeAspect="1"/>
          </p:cNvPicPr>
          <p:nvPr>
            <p:ph idx="1"/>
          </p:nvPr>
        </p:nvPicPr>
        <p:blipFill>
          <a:blip r:embed="rId2"/>
          <a:stretch>
            <a:fillRect/>
          </a:stretch>
        </p:blipFill>
        <p:spPr>
          <a:xfrm>
            <a:off x="0" y="0"/>
            <a:ext cx="12192000" cy="6892463"/>
          </a:xfrm>
        </p:spPr>
      </p:pic>
    </p:spTree>
    <p:extLst>
      <p:ext uri="{BB962C8B-B14F-4D97-AF65-F5344CB8AC3E}">
        <p14:creationId xmlns:p14="http://schemas.microsoft.com/office/powerpoint/2010/main" val="16971881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151B4-DACD-7149-BAD6-3AE09D64C383}"/>
              </a:ext>
            </a:extLst>
          </p:cNvPr>
          <p:cNvSpPr>
            <a:spLocks noGrp="1"/>
          </p:cNvSpPr>
          <p:nvPr>
            <p:ph type="title"/>
          </p:nvPr>
        </p:nvSpPr>
        <p:spPr/>
        <p:txBody>
          <a:bodyPr/>
          <a:lstStyle/>
          <a:p>
            <a:endParaRPr lang="en-US"/>
          </a:p>
        </p:txBody>
      </p:sp>
      <p:pic>
        <p:nvPicPr>
          <p:cNvPr id="5" name="Content Placeholder 4" descr="Table&#10;&#10;Description automatically generated">
            <a:extLst>
              <a:ext uri="{FF2B5EF4-FFF2-40B4-BE49-F238E27FC236}">
                <a16:creationId xmlns:a16="http://schemas.microsoft.com/office/drawing/2014/main" id="{728989E3-3FE7-8413-6AEC-F0C22BAC7A01}"/>
              </a:ext>
            </a:extLst>
          </p:cNvPr>
          <p:cNvPicPr>
            <a:picLocks noGrp="1" noChangeAspect="1"/>
          </p:cNvPicPr>
          <p:nvPr>
            <p:ph idx="1"/>
          </p:nvPr>
        </p:nvPicPr>
        <p:blipFill>
          <a:blip r:embed="rId2"/>
          <a:stretch>
            <a:fillRect/>
          </a:stretch>
        </p:blipFill>
        <p:spPr>
          <a:xfrm>
            <a:off x="0" y="0"/>
            <a:ext cx="12192000" cy="6903048"/>
          </a:xfrm>
        </p:spPr>
      </p:pic>
    </p:spTree>
    <p:extLst>
      <p:ext uri="{BB962C8B-B14F-4D97-AF65-F5344CB8AC3E}">
        <p14:creationId xmlns:p14="http://schemas.microsoft.com/office/powerpoint/2010/main" val="16607931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8A900-F3B8-BDFA-944F-2D412FE67A63}"/>
              </a:ext>
            </a:extLst>
          </p:cNvPr>
          <p:cNvSpPr>
            <a:spLocks noGrp="1"/>
          </p:cNvSpPr>
          <p:nvPr>
            <p:ph type="title"/>
          </p:nvPr>
        </p:nvSpPr>
        <p:spPr/>
        <p:txBody>
          <a:bodyPr/>
          <a:lstStyle/>
          <a:p>
            <a:endParaRPr lang="en-US"/>
          </a:p>
        </p:txBody>
      </p:sp>
      <p:pic>
        <p:nvPicPr>
          <p:cNvPr id="5" name="Content Placeholder 4" descr="Graphical user interface, text, application&#10;&#10;Description automatically generated">
            <a:extLst>
              <a:ext uri="{FF2B5EF4-FFF2-40B4-BE49-F238E27FC236}">
                <a16:creationId xmlns:a16="http://schemas.microsoft.com/office/drawing/2014/main" id="{011AFF28-D6FA-C571-00E6-BA11DC0B71AA}"/>
              </a:ext>
            </a:extLst>
          </p:cNvPr>
          <p:cNvPicPr>
            <a:picLocks noGrp="1" noChangeAspect="1"/>
          </p:cNvPicPr>
          <p:nvPr>
            <p:ph idx="1"/>
          </p:nvPr>
        </p:nvPicPr>
        <p:blipFill>
          <a:blip r:embed="rId2"/>
          <a:stretch>
            <a:fillRect/>
          </a:stretch>
        </p:blipFill>
        <p:spPr>
          <a:xfrm>
            <a:off x="0" y="0"/>
            <a:ext cx="12192000" cy="6857362"/>
          </a:xfrm>
        </p:spPr>
      </p:pic>
    </p:spTree>
    <p:extLst>
      <p:ext uri="{BB962C8B-B14F-4D97-AF65-F5344CB8AC3E}">
        <p14:creationId xmlns:p14="http://schemas.microsoft.com/office/powerpoint/2010/main" val="25849857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57721-01AB-1E3D-076F-6A3DE07ABB90}"/>
              </a:ext>
            </a:extLst>
          </p:cNvPr>
          <p:cNvSpPr>
            <a:spLocks noGrp="1"/>
          </p:cNvSpPr>
          <p:nvPr>
            <p:ph type="title"/>
          </p:nvPr>
        </p:nvSpPr>
        <p:spPr/>
        <p:txBody>
          <a:bodyPr/>
          <a:lstStyle/>
          <a:p>
            <a:r>
              <a:rPr lang="en-US" dirty="0"/>
              <a:t>Ongoing Trials – HER2 Monotherapy</a:t>
            </a:r>
          </a:p>
        </p:txBody>
      </p:sp>
      <p:pic>
        <p:nvPicPr>
          <p:cNvPr id="6" name="Picture 5" descr="Table&#10;&#10;Description automatically generated">
            <a:extLst>
              <a:ext uri="{FF2B5EF4-FFF2-40B4-BE49-F238E27FC236}">
                <a16:creationId xmlns:a16="http://schemas.microsoft.com/office/drawing/2014/main" id="{13FBAF5F-97B5-6DE8-998F-8782094BD941}"/>
              </a:ext>
            </a:extLst>
          </p:cNvPr>
          <p:cNvPicPr>
            <a:picLocks noChangeAspect="1"/>
          </p:cNvPicPr>
          <p:nvPr/>
        </p:nvPicPr>
        <p:blipFill rotWithShape="1">
          <a:blip r:embed="rId2"/>
          <a:srcRect l="3881" t="28465" r="5783" b="23225"/>
          <a:stretch/>
        </p:blipFill>
        <p:spPr>
          <a:xfrm>
            <a:off x="297023" y="1729695"/>
            <a:ext cx="11589491" cy="3398610"/>
          </a:xfrm>
          <a:prstGeom prst="rect">
            <a:avLst/>
          </a:prstGeom>
        </p:spPr>
      </p:pic>
      <p:sp>
        <p:nvSpPr>
          <p:cNvPr id="7" name="TextBox 6">
            <a:extLst>
              <a:ext uri="{FF2B5EF4-FFF2-40B4-BE49-F238E27FC236}">
                <a16:creationId xmlns:a16="http://schemas.microsoft.com/office/drawing/2014/main" id="{E729F4F9-0F88-B866-76F9-03AECDDCB79C}"/>
              </a:ext>
            </a:extLst>
          </p:cNvPr>
          <p:cNvSpPr txBox="1"/>
          <p:nvPr/>
        </p:nvSpPr>
        <p:spPr>
          <a:xfrm>
            <a:off x="0" y="6509299"/>
            <a:ext cx="721530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Calibri"/>
                <a:ea typeface="+mn-ea"/>
                <a:cs typeface="+mn-cs"/>
              </a:rPr>
              <a:t>Mazieres</a:t>
            </a:r>
            <a:r>
              <a:rPr kumimoji="0" lang="en-US" sz="1500" b="0" i="0" u="none" strike="noStrike" kern="1200" cap="none" spc="0" normalizeH="0" baseline="0" noProof="0" dirty="0">
                <a:ln>
                  <a:noFill/>
                </a:ln>
                <a:solidFill>
                  <a:srgbClr val="000000"/>
                </a:solidFill>
                <a:effectLst/>
                <a:uLnTx/>
                <a:uFillTx/>
                <a:latin typeface="Calibri"/>
                <a:ea typeface="+mn-ea"/>
                <a:cs typeface="+mn-cs"/>
              </a:rPr>
              <a:t> J et al. ELCC 2022. </a:t>
            </a:r>
            <a:r>
              <a:rPr kumimoji="0" lang="en-US" sz="1500" b="0" i="0" u="none" strike="noStrike" kern="1200" cap="none" spc="0" normalizeH="0" baseline="0" noProof="0" dirty="0" err="1">
                <a:ln>
                  <a:noFill/>
                </a:ln>
                <a:solidFill>
                  <a:srgbClr val="000000"/>
                </a:solidFill>
                <a:effectLst/>
                <a:uLnTx/>
                <a:uFillTx/>
                <a:latin typeface="Calibri"/>
                <a:ea typeface="+mn-ea"/>
                <a:cs typeface="+mn-cs"/>
              </a:rPr>
              <a:t>Planchard</a:t>
            </a:r>
            <a:r>
              <a:rPr kumimoji="0" lang="en-US" sz="1500" b="0" i="0" u="none" strike="noStrike" kern="1200" cap="none" spc="0" normalizeH="0" baseline="0" noProof="0" dirty="0">
                <a:ln>
                  <a:noFill/>
                </a:ln>
                <a:solidFill>
                  <a:srgbClr val="000000"/>
                </a:solidFill>
                <a:effectLst/>
                <a:uLnTx/>
                <a:uFillTx/>
                <a:latin typeface="Calibri"/>
                <a:ea typeface="+mn-ea"/>
                <a:cs typeface="+mn-cs"/>
              </a:rPr>
              <a:t> D. ESMO E-Learning 2022.</a:t>
            </a:r>
          </a:p>
        </p:txBody>
      </p:sp>
    </p:spTree>
    <p:extLst>
      <p:ext uri="{BB962C8B-B14F-4D97-AF65-F5344CB8AC3E}">
        <p14:creationId xmlns:p14="http://schemas.microsoft.com/office/powerpoint/2010/main" val="26623378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 text&#10;&#10;Description automatically generated">
            <a:extLst>
              <a:ext uri="{FF2B5EF4-FFF2-40B4-BE49-F238E27FC236}">
                <a16:creationId xmlns:a16="http://schemas.microsoft.com/office/drawing/2014/main" id="{C42AB310-B4A8-7828-23FD-66EA7F71FA9B}"/>
              </a:ext>
            </a:extLst>
          </p:cNvPr>
          <p:cNvPicPr>
            <a:picLocks noGrp="1" noChangeAspect="1"/>
          </p:cNvPicPr>
          <p:nvPr>
            <p:ph idx="1"/>
          </p:nvPr>
        </p:nvPicPr>
        <p:blipFill>
          <a:blip r:embed="rId2"/>
          <a:stretch>
            <a:fillRect/>
          </a:stretch>
        </p:blipFill>
        <p:spPr>
          <a:xfrm>
            <a:off x="106760" y="1287866"/>
            <a:ext cx="11973360" cy="3995334"/>
          </a:xfrm>
        </p:spPr>
      </p:pic>
      <p:sp>
        <p:nvSpPr>
          <p:cNvPr id="7" name="TextBox 6">
            <a:extLst>
              <a:ext uri="{FF2B5EF4-FFF2-40B4-BE49-F238E27FC236}">
                <a16:creationId xmlns:a16="http://schemas.microsoft.com/office/drawing/2014/main" id="{CD960A12-1EA7-5E64-2F1D-091BE1A4F3EE}"/>
              </a:ext>
            </a:extLst>
          </p:cNvPr>
          <p:cNvSpPr txBox="1"/>
          <p:nvPr/>
        </p:nvSpPr>
        <p:spPr>
          <a:xfrm>
            <a:off x="0" y="6542949"/>
            <a:ext cx="4281172"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Ren S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ESMO Open Cancer Horizons</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2022;7:1. </a:t>
            </a:r>
          </a:p>
        </p:txBody>
      </p:sp>
    </p:spTree>
    <p:extLst>
      <p:ext uri="{BB962C8B-B14F-4D97-AF65-F5344CB8AC3E}">
        <p14:creationId xmlns:p14="http://schemas.microsoft.com/office/powerpoint/2010/main" val="533276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920D9-D420-E105-A659-0FCF5EC058F6}"/>
              </a:ext>
            </a:extLst>
          </p:cNvPr>
          <p:cNvSpPr>
            <a:spLocks noGrp="1"/>
          </p:cNvSpPr>
          <p:nvPr>
            <p:ph type="title"/>
          </p:nvPr>
        </p:nvSpPr>
        <p:spPr>
          <a:xfrm>
            <a:off x="916515" y="84282"/>
            <a:ext cx="10358967" cy="1143000"/>
          </a:xfrm>
        </p:spPr>
        <p:txBody>
          <a:bodyPr/>
          <a:lstStyle/>
          <a:p>
            <a:r>
              <a:rPr lang="en-US" dirty="0"/>
              <a:t>Ongoing Trials – HER2 Combinations</a:t>
            </a:r>
          </a:p>
        </p:txBody>
      </p:sp>
      <p:pic>
        <p:nvPicPr>
          <p:cNvPr id="4" name="Picture 3" descr="Table&#10;&#10;Description automatically generated">
            <a:extLst>
              <a:ext uri="{FF2B5EF4-FFF2-40B4-BE49-F238E27FC236}">
                <a16:creationId xmlns:a16="http://schemas.microsoft.com/office/drawing/2014/main" id="{8752F5D7-4795-2B94-AFAE-F9684FB0425F}"/>
              </a:ext>
            </a:extLst>
          </p:cNvPr>
          <p:cNvPicPr>
            <a:picLocks noChangeAspect="1"/>
          </p:cNvPicPr>
          <p:nvPr/>
        </p:nvPicPr>
        <p:blipFill rotWithShape="1">
          <a:blip r:embed="rId2"/>
          <a:srcRect l="2150" t="18744" r="5217" b="9161"/>
          <a:stretch/>
        </p:blipFill>
        <p:spPr>
          <a:xfrm>
            <a:off x="246207" y="1010322"/>
            <a:ext cx="11699581" cy="4837355"/>
          </a:xfrm>
          <a:prstGeom prst="rect">
            <a:avLst/>
          </a:prstGeom>
        </p:spPr>
      </p:pic>
      <p:sp>
        <p:nvSpPr>
          <p:cNvPr id="7" name="TextBox 6">
            <a:extLst>
              <a:ext uri="{FF2B5EF4-FFF2-40B4-BE49-F238E27FC236}">
                <a16:creationId xmlns:a16="http://schemas.microsoft.com/office/drawing/2014/main" id="{FB0BE020-AF21-4E4F-A1BA-8235C33584A4}"/>
              </a:ext>
            </a:extLst>
          </p:cNvPr>
          <p:cNvSpPr txBox="1"/>
          <p:nvPr/>
        </p:nvSpPr>
        <p:spPr>
          <a:xfrm>
            <a:off x="0" y="6509299"/>
            <a:ext cx="721530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Calibri"/>
                <a:ea typeface="+mn-ea"/>
                <a:cs typeface="+mn-cs"/>
              </a:rPr>
              <a:t>Mazieres</a:t>
            </a:r>
            <a:r>
              <a:rPr kumimoji="0" lang="en-US" sz="1500" b="0" i="0" u="none" strike="noStrike" kern="1200" cap="none" spc="0" normalizeH="0" baseline="0" noProof="0" dirty="0">
                <a:ln>
                  <a:noFill/>
                </a:ln>
                <a:solidFill>
                  <a:srgbClr val="000000"/>
                </a:solidFill>
                <a:effectLst/>
                <a:uLnTx/>
                <a:uFillTx/>
                <a:latin typeface="Calibri"/>
                <a:ea typeface="+mn-ea"/>
                <a:cs typeface="+mn-cs"/>
              </a:rPr>
              <a:t> J et al. ELCC 2022. </a:t>
            </a:r>
            <a:r>
              <a:rPr kumimoji="0" lang="en-US" sz="1500" b="0" i="0" u="none" strike="noStrike" kern="1200" cap="none" spc="0" normalizeH="0" baseline="0" noProof="0" dirty="0" err="1">
                <a:ln>
                  <a:noFill/>
                </a:ln>
                <a:solidFill>
                  <a:srgbClr val="000000"/>
                </a:solidFill>
                <a:effectLst/>
                <a:uLnTx/>
                <a:uFillTx/>
                <a:latin typeface="Calibri"/>
                <a:ea typeface="+mn-ea"/>
                <a:cs typeface="+mn-cs"/>
              </a:rPr>
              <a:t>Planchard</a:t>
            </a:r>
            <a:r>
              <a:rPr kumimoji="0" lang="en-US" sz="1500" b="0" i="0" u="none" strike="noStrike" kern="1200" cap="none" spc="0" normalizeH="0" baseline="0" noProof="0" dirty="0">
                <a:ln>
                  <a:noFill/>
                </a:ln>
                <a:solidFill>
                  <a:srgbClr val="000000"/>
                </a:solidFill>
                <a:effectLst/>
                <a:uLnTx/>
                <a:uFillTx/>
                <a:latin typeface="Calibri"/>
                <a:ea typeface="+mn-ea"/>
                <a:cs typeface="+mn-cs"/>
              </a:rPr>
              <a:t> D. ESMO E-Learning 2022.</a:t>
            </a:r>
          </a:p>
        </p:txBody>
      </p:sp>
    </p:spTree>
    <p:extLst>
      <p:ext uri="{BB962C8B-B14F-4D97-AF65-F5344CB8AC3E}">
        <p14:creationId xmlns:p14="http://schemas.microsoft.com/office/powerpoint/2010/main" val="13636415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9A7AF-35A0-8994-650B-3CDF077799D4}"/>
              </a:ext>
            </a:extLst>
          </p:cNvPr>
          <p:cNvSpPr>
            <a:spLocks noGrp="1"/>
          </p:cNvSpPr>
          <p:nvPr>
            <p:ph type="title"/>
          </p:nvPr>
        </p:nvSpPr>
        <p:spPr>
          <a:xfrm>
            <a:off x="916516" y="2286000"/>
            <a:ext cx="10358967" cy="1143000"/>
          </a:xfrm>
        </p:spPr>
        <p:txBody>
          <a:bodyPr/>
          <a:lstStyle/>
          <a:p>
            <a:r>
              <a:rPr lang="en-US" sz="4800" dirty="0"/>
              <a:t>Appendix</a:t>
            </a:r>
          </a:p>
        </p:txBody>
      </p:sp>
    </p:spTree>
    <p:extLst>
      <p:ext uri="{BB962C8B-B14F-4D97-AF65-F5344CB8AC3E}">
        <p14:creationId xmlns:p14="http://schemas.microsoft.com/office/powerpoint/2010/main" val="30796131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9679C1-B7F0-FF41-9C78-1C5511ABC168}"/>
              </a:ext>
            </a:extLst>
          </p:cNvPr>
          <p:cNvSpPr>
            <a:spLocks noGrp="1"/>
          </p:cNvSpPr>
          <p:nvPr>
            <p:ph type="title"/>
          </p:nvPr>
        </p:nvSpPr>
        <p:spPr>
          <a:xfrm>
            <a:off x="916517" y="164757"/>
            <a:ext cx="10192208" cy="765710"/>
          </a:xfrm>
        </p:spPr>
        <p:txBody>
          <a:bodyPr/>
          <a:lstStyle/>
          <a:p>
            <a:pPr algn="l"/>
            <a:r>
              <a:rPr lang="en-US" sz="2400" dirty="0"/>
              <a:t>DESTINY-Lung01: Best Percent Change in Tumor Size with T-</a:t>
            </a:r>
            <a:r>
              <a:rPr lang="en-US" sz="2400" dirty="0" err="1"/>
              <a:t>DXd</a:t>
            </a:r>
            <a:r>
              <a:rPr lang="en-US" sz="2400"/>
              <a:t> for </a:t>
            </a:r>
            <a:r>
              <a:rPr lang="en-US" sz="2400" dirty="0"/>
              <a:t>NSCLC with HER2 Mutation versus Overexpression</a:t>
            </a:r>
            <a:br>
              <a:rPr lang="en-US" sz="2400" dirty="0"/>
            </a:br>
            <a:endParaRPr lang="en-US" sz="2400" dirty="0"/>
          </a:p>
        </p:txBody>
      </p:sp>
      <p:sp>
        <p:nvSpPr>
          <p:cNvPr id="5" name="Rectangle 4">
            <a:extLst>
              <a:ext uri="{FF2B5EF4-FFF2-40B4-BE49-F238E27FC236}">
                <a16:creationId xmlns:a16="http://schemas.microsoft.com/office/drawing/2014/main" id="{F18E32FF-38AA-5746-A510-AB9ED80EB002}"/>
              </a:ext>
            </a:extLst>
          </p:cNvPr>
          <p:cNvSpPr/>
          <p:nvPr/>
        </p:nvSpPr>
        <p:spPr>
          <a:xfrm>
            <a:off x="119336" y="6519446"/>
            <a:ext cx="10058400" cy="323165"/>
          </a:xfrm>
          <a:prstGeom prst="rect">
            <a:avLst/>
          </a:prstGeom>
        </p:spPr>
        <p:txBody>
          <a:bodyPr wrap="square">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Smit EF et al. IASLC/WCLC 2020;Abstract MA11.03; Nakagawa K et al. IASLC/WCLC 2020;Abstract OA04.05. </a:t>
            </a:r>
          </a:p>
        </p:txBody>
      </p:sp>
      <p:grpSp>
        <p:nvGrpSpPr>
          <p:cNvPr id="9" name="Group 8">
            <a:extLst>
              <a:ext uri="{FF2B5EF4-FFF2-40B4-BE49-F238E27FC236}">
                <a16:creationId xmlns:a16="http://schemas.microsoft.com/office/drawing/2014/main" id="{526DFEF0-03A0-7049-A601-AAB1BFDD1957}"/>
              </a:ext>
            </a:extLst>
          </p:cNvPr>
          <p:cNvGrpSpPr/>
          <p:nvPr/>
        </p:nvGrpSpPr>
        <p:grpSpPr>
          <a:xfrm>
            <a:off x="1828800" y="715967"/>
            <a:ext cx="9780477" cy="2587090"/>
            <a:chOff x="1503591" y="935169"/>
            <a:chExt cx="10483986" cy="2882900"/>
          </a:xfrm>
        </p:grpSpPr>
        <p:pic>
          <p:nvPicPr>
            <p:cNvPr id="6" name="Picture 5" descr="Chart&#10;&#10;Description automatically generated">
              <a:extLst>
                <a:ext uri="{FF2B5EF4-FFF2-40B4-BE49-F238E27FC236}">
                  <a16:creationId xmlns:a16="http://schemas.microsoft.com/office/drawing/2014/main" id="{6E20E543-31D7-4740-87D5-2B840577ABD4}"/>
                </a:ext>
              </a:extLst>
            </p:cNvPr>
            <p:cNvPicPr>
              <a:picLocks noChangeAspect="1"/>
            </p:cNvPicPr>
            <p:nvPr/>
          </p:nvPicPr>
          <p:blipFill>
            <a:blip r:embed="rId2"/>
            <a:stretch>
              <a:fillRect/>
            </a:stretch>
          </p:blipFill>
          <p:spPr>
            <a:xfrm>
              <a:off x="1503591" y="935169"/>
              <a:ext cx="7759700" cy="2882900"/>
            </a:xfrm>
            <a:prstGeom prst="rect">
              <a:avLst/>
            </a:prstGeom>
          </p:spPr>
        </p:pic>
        <p:sp>
          <p:nvSpPr>
            <p:cNvPr id="7" name="TextBox 6">
              <a:extLst>
                <a:ext uri="{FF2B5EF4-FFF2-40B4-BE49-F238E27FC236}">
                  <a16:creationId xmlns:a16="http://schemas.microsoft.com/office/drawing/2014/main" id="{59637A25-47F4-BD44-B0CE-2FD64A01B49A}"/>
                </a:ext>
              </a:extLst>
            </p:cNvPr>
            <p:cNvSpPr txBox="1"/>
            <p:nvPr/>
          </p:nvSpPr>
          <p:spPr>
            <a:xfrm>
              <a:off x="9508335" y="990600"/>
              <a:ext cx="2479242" cy="113179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Confirmed ORR = 61.9%</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DCR = 90.5%</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Median </a:t>
              </a:r>
              <a:r>
                <a:rPr kumimoji="0" lang="en-US" sz="1500" b="1"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DoR</a:t>
              </a: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 not reached</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Median PFS = 14.0 months</a:t>
              </a:r>
            </a:p>
          </p:txBody>
        </p:sp>
      </p:grpSp>
      <p:pic>
        <p:nvPicPr>
          <p:cNvPr id="13" name="Picture 12" descr="Chart&#10;&#10;Description automatically generated">
            <a:extLst>
              <a:ext uri="{FF2B5EF4-FFF2-40B4-BE49-F238E27FC236}">
                <a16:creationId xmlns:a16="http://schemas.microsoft.com/office/drawing/2014/main" id="{34CFABA5-45C3-9943-B9BC-6F46E8138DE0}"/>
              </a:ext>
            </a:extLst>
          </p:cNvPr>
          <p:cNvPicPr>
            <a:picLocks noChangeAspect="1"/>
          </p:cNvPicPr>
          <p:nvPr/>
        </p:nvPicPr>
        <p:blipFill>
          <a:blip r:embed="rId3"/>
          <a:stretch>
            <a:fillRect/>
          </a:stretch>
        </p:blipFill>
        <p:spPr>
          <a:xfrm>
            <a:off x="1828800" y="3381359"/>
            <a:ext cx="7239000" cy="3059784"/>
          </a:xfrm>
          <a:prstGeom prst="rect">
            <a:avLst/>
          </a:prstGeom>
        </p:spPr>
      </p:pic>
      <p:sp>
        <p:nvSpPr>
          <p:cNvPr id="14" name="TextBox 13">
            <a:extLst>
              <a:ext uri="{FF2B5EF4-FFF2-40B4-BE49-F238E27FC236}">
                <a16:creationId xmlns:a16="http://schemas.microsoft.com/office/drawing/2014/main" id="{043DA086-0B6D-6F48-A888-B7C0FFEBAC86}"/>
              </a:ext>
            </a:extLst>
          </p:cNvPr>
          <p:cNvSpPr txBox="1"/>
          <p:nvPr/>
        </p:nvSpPr>
        <p:spPr>
          <a:xfrm>
            <a:off x="9220200" y="3505200"/>
            <a:ext cx="2312877" cy="1015663"/>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Confirmed ORR = 24.5%</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DCR = 69.4%</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Median </a:t>
            </a:r>
            <a:r>
              <a:rPr kumimoji="0" lang="en-US" sz="1500" b="1" i="0" u="none" strike="noStrike" kern="1200" cap="none" spc="0" normalizeH="0" baseline="0" noProof="0" dirty="0" err="1">
                <a:ln>
                  <a:noFill/>
                </a:ln>
                <a:solidFill>
                  <a:srgbClr val="000000"/>
                </a:solidFill>
                <a:effectLst/>
                <a:uLnTx/>
                <a:uFillTx/>
                <a:latin typeface="Calibri" panose="020F0502020204030204" pitchFamily="34" charset="0"/>
                <a:ea typeface="MS PGothic" charset="0"/>
                <a:cs typeface="Calibri" panose="020F0502020204030204" pitchFamily="34" charset="0"/>
              </a:rPr>
              <a:t>DoR</a:t>
            </a: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 6.0 months</a:t>
            </a:r>
          </a:p>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1"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Median PFS = 5.4 months</a:t>
            </a:r>
          </a:p>
        </p:txBody>
      </p:sp>
      <p:sp>
        <p:nvSpPr>
          <p:cNvPr id="15" name="TextBox 14">
            <a:extLst>
              <a:ext uri="{FF2B5EF4-FFF2-40B4-BE49-F238E27FC236}">
                <a16:creationId xmlns:a16="http://schemas.microsoft.com/office/drawing/2014/main" id="{EE0A43E1-079F-AD4A-B24A-7CAD552D8F4F}"/>
              </a:ext>
            </a:extLst>
          </p:cNvPr>
          <p:cNvSpPr txBox="1"/>
          <p:nvPr/>
        </p:nvSpPr>
        <p:spPr>
          <a:xfrm>
            <a:off x="4267200" y="3733800"/>
            <a:ext cx="2895600" cy="461665"/>
          </a:xfrm>
          <a:prstGeom prst="rect">
            <a:avLst/>
          </a:prstGeom>
          <a:solidFill>
            <a:schemeClr val="bg1"/>
          </a:solidFill>
        </p:spPr>
        <p:txBody>
          <a:bodyPr wrap="squar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endParaRPr kumimoji="0" lang="en-US" sz="3600" b="1" i="0" u="none" strike="noStrike" kern="1200" cap="none" spc="0" normalizeH="0" baseline="0" noProof="0" dirty="0">
              <a:ln>
                <a:noFill/>
              </a:ln>
              <a:solidFill>
                <a:srgbClr val="3333CC"/>
              </a:solidFill>
              <a:effectLst/>
              <a:uLnTx/>
              <a:uFillTx/>
              <a:latin typeface="Arial" pitchFamily="-72" charset="0"/>
              <a:ea typeface="MS PGothic" charset="0"/>
              <a:cs typeface="+mn-cs"/>
            </a:endParaRPr>
          </a:p>
        </p:txBody>
      </p:sp>
      <p:sp>
        <p:nvSpPr>
          <p:cNvPr id="16" name="Rectangle 15">
            <a:extLst>
              <a:ext uri="{FF2B5EF4-FFF2-40B4-BE49-F238E27FC236}">
                <a16:creationId xmlns:a16="http://schemas.microsoft.com/office/drawing/2014/main" id="{93F137D0-213F-0946-8BB9-E5A9197A1750}"/>
              </a:ext>
            </a:extLst>
          </p:cNvPr>
          <p:cNvSpPr/>
          <p:nvPr/>
        </p:nvSpPr>
        <p:spPr>
          <a:xfrm rot="16200000">
            <a:off x="577683" y="1683864"/>
            <a:ext cx="1183273" cy="400110"/>
          </a:xfrm>
          <a:prstGeom prst="rect">
            <a:avLst/>
          </a:prstGeom>
        </p:spPr>
        <p:txBody>
          <a:bodyPr wrap="none">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331FF"/>
                </a:solidFill>
                <a:effectLst/>
                <a:uLnTx/>
                <a:uFillTx/>
                <a:latin typeface="Calibri" panose="020F0502020204030204" pitchFamily="34" charset="0"/>
                <a:ea typeface="MS PGothic" charset="0"/>
                <a:cs typeface="Calibri" panose="020F0502020204030204" pitchFamily="34" charset="0"/>
              </a:rPr>
              <a:t>Mutation</a:t>
            </a:r>
          </a:p>
        </p:txBody>
      </p:sp>
      <p:sp>
        <p:nvSpPr>
          <p:cNvPr id="17" name="Rectangle 16">
            <a:extLst>
              <a:ext uri="{FF2B5EF4-FFF2-40B4-BE49-F238E27FC236}">
                <a16:creationId xmlns:a16="http://schemas.microsoft.com/office/drawing/2014/main" id="{91E983D5-C0C2-F64D-A2AC-73655AD5CDFA}"/>
              </a:ext>
            </a:extLst>
          </p:cNvPr>
          <p:cNvSpPr/>
          <p:nvPr/>
        </p:nvSpPr>
        <p:spPr>
          <a:xfrm rot="16200000">
            <a:off x="270851" y="4613382"/>
            <a:ext cx="1839606" cy="400110"/>
          </a:xfrm>
          <a:prstGeom prst="rect">
            <a:avLst/>
          </a:prstGeom>
        </p:spPr>
        <p:txBody>
          <a:bodyPr wrap="none">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0331FF"/>
                </a:solidFill>
                <a:effectLst/>
                <a:uLnTx/>
                <a:uFillTx/>
                <a:latin typeface="Calibri" panose="020F0502020204030204" pitchFamily="34" charset="0"/>
                <a:ea typeface="MS PGothic" charset="0"/>
                <a:cs typeface="Calibri" panose="020F0502020204030204" pitchFamily="34" charset="0"/>
              </a:rPr>
              <a:t>Overexpression</a:t>
            </a:r>
          </a:p>
        </p:txBody>
      </p:sp>
    </p:spTree>
    <p:extLst>
      <p:ext uri="{BB962C8B-B14F-4D97-AF65-F5344CB8AC3E}">
        <p14:creationId xmlns:p14="http://schemas.microsoft.com/office/powerpoint/2010/main" val="29816896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DECB8-0FF5-FBBC-D091-16004EB02DCD}"/>
              </a:ext>
            </a:extLst>
          </p:cNvPr>
          <p:cNvSpPr>
            <a:spLocks noGrp="1"/>
          </p:cNvSpPr>
          <p:nvPr>
            <p:ph type="title"/>
          </p:nvPr>
        </p:nvSpPr>
        <p:spPr>
          <a:xfrm>
            <a:off x="912286" y="49212"/>
            <a:ext cx="10358967" cy="1143000"/>
          </a:xfrm>
        </p:spPr>
        <p:txBody>
          <a:bodyPr/>
          <a:lstStyle/>
          <a:p>
            <a:r>
              <a:rPr lang="en-US" dirty="0"/>
              <a:t>Consensus for HER2 Alteration Testing in NSCLC</a:t>
            </a:r>
          </a:p>
        </p:txBody>
      </p:sp>
      <p:pic>
        <p:nvPicPr>
          <p:cNvPr id="5" name="Content Placeholder 4" descr="Graphical user interface, text, application, email&#10;&#10;Description automatically generated">
            <a:extLst>
              <a:ext uri="{FF2B5EF4-FFF2-40B4-BE49-F238E27FC236}">
                <a16:creationId xmlns:a16="http://schemas.microsoft.com/office/drawing/2014/main" id="{327594DF-DE20-D7E4-0295-2FF3C43C3383}"/>
              </a:ext>
            </a:extLst>
          </p:cNvPr>
          <p:cNvPicPr>
            <a:picLocks noGrp="1" noChangeAspect="1"/>
          </p:cNvPicPr>
          <p:nvPr>
            <p:ph idx="1"/>
          </p:nvPr>
        </p:nvPicPr>
        <p:blipFill>
          <a:blip r:embed="rId2"/>
          <a:stretch>
            <a:fillRect/>
          </a:stretch>
        </p:blipFill>
        <p:spPr>
          <a:xfrm>
            <a:off x="742030" y="1192212"/>
            <a:ext cx="10707939" cy="4852987"/>
          </a:xfrm>
        </p:spPr>
      </p:pic>
      <p:sp>
        <p:nvSpPr>
          <p:cNvPr id="8" name="TextBox 7">
            <a:extLst>
              <a:ext uri="{FF2B5EF4-FFF2-40B4-BE49-F238E27FC236}">
                <a16:creationId xmlns:a16="http://schemas.microsoft.com/office/drawing/2014/main" id="{A6D16C89-98FC-1245-9F7E-63CA98E0441E}"/>
              </a:ext>
            </a:extLst>
          </p:cNvPr>
          <p:cNvSpPr txBox="1"/>
          <p:nvPr/>
        </p:nvSpPr>
        <p:spPr>
          <a:xfrm>
            <a:off x="0" y="6542949"/>
            <a:ext cx="4281172" cy="323165"/>
          </a:xfrm>
          <a:prstGeom prst="rect">
            <a:avLst/>
          </a:prstGeom>
          <a:noFill/>
        </p:spPr>
        <p:txBody>
          <a:bodyPr wrap="none" rtlCol="0">
            <a:spAutoFit/>
          </a:bodyPr>
          <a:lstStyle/>
          <a:p>
            <a:pPr marL="0" marR="0" lvl="0" indent="0" algn="l" defTabSz="455613"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Ren S et al. </a:t>
            </a:r>
            <a:r>
              <a:rPr kumimoji="0" lang="en-US" sz="1500" b="0" i="1"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ESMO Open Cancer Horizons</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MS PGothic" charset="0"/>
                <a:cs typeface="Calibri" panose="020F0502020204030204" pitchFamily="34" charset="0"/>
              </a:rPr>
              <a:t> 2022;7:1. </a:t>
            </a:r>
          </a:p>
        </p:txBody>
      </p:sp>
    </p:spTree>
    <p:extLst>
      <p:ext uri="{BB962C8B-B14F-4D97-AF65-F5344CB8AC3E}">
        <p14:creationId xmlns:p14="http://schemas.microsoft.com/office/powerpoint/2010/main" val="16811586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05E2E-2298-BE49-5267-5DED670A64B9}"/>
              </a:ext>
            </a:extLst>
          </p:cNvPr>
          <p:cNvSpPr>
            <a:spLocks noGrp="1"/>
          </p:cNvSpPr>
          <p:nvPr>
            <p:ph type="title"/>
          </p:nvPr>
        </p:nvSpPr>
        <p:spPr>
          <a:xfrm>
            <a:off x="912286" y="0"/>
            <a:ext cx="10358967" cy="1143000"/>
          </a:xfrm>
        </p:spPr>
        <p:txBody>
          <a:bodyPr/>
          <a:lstStyle/>
          <a:p>
            <a:r>
              <a:rPr lang="en-US" dirty="0"/>
              <a:t>Treatment Options for NSCLC with HER2 Mutations</a:t>
            </a:r>
          </a:p>
        </p:txBody>
      </p:sp>
      <p:pic>
        <p:nvPicPr>
          <p:cNvPr id="4" name="Picture 3" descr="Diagram&#10;&#10;Description automatically generated">
            <a:extLst>
              <a:ext uri="{FF2B5EF4-FFF2-40B4-BE49-F238E27FC236}">
                <a16:creationId xmlns:a16="http://schemas.microsoft.com/office/drawing/2014/main" id="{55F8167B-1FB6-FC1F-57DD-889EF5A6366C}"/>
              </a:ext>
            </a:extLst>
          </p:cNvPr>
          <p:cNvPicPr>
            <a:picLocks noChangeAspect="1"/>
          </p:cNvPicPr>
          <p:nvPr/>
        </p:nvPicPr>
        <p:blipFill>
          <a:blip r:embed="rId2"/>
          <a:stretch>
            <a:fillRect/>
          </a:stretch>
        </p:blipFill>
        <p:spPr>
          <a:xfrm>
            <a:off x="796679" y="1143000"/>
            <a:ext cx="10598642" cy="4984225"/>
          </a:xfrm>
          <a:prstGeom prst="rect">
            <a:avLst/>
          </a:prstGeom>
        </p:spPr>
      </p:pic>
      <p:sp>
        <p:nvSpPr>
          <p:cNvPr id="5" name="TextBox 4">
            <a:extLst>
              <a:ext uri="{FF2B5EF4-FFF2-40B4-BE49-F238E27FC236}">
                <a16:creationId xmlns:a16="http://schemas.microsoft.com/office/drawing/2014/main" id="{CC3D59E4-E6E3-E8FE-64C9-B65BBB97C73C}"/>
              </a:ext>
            </a:extLst>
          </p:cNvPr>
          <p:cNvSpPr txBox="1"/>
          <p:nvPr/>
        </p:nvSpPr>
        <p:spPr>
          <a:xfrm>
            <a:off x="0" y="6446997"/>
            <a:ext cx="6096000"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err="1">
                <a:ln>
                  <a:noFill/>
                </a:ln>
                <a:solidFill>
                  <a:srgbClr val="000000"/>
                </a:solidFill>
                <a:effectLst/>
                <a:uLnTx/>
                <a:uFillTx/>
                <a:latin typeface="Calibri"/>
                <a:ea typeface="+mn-ea"/>
                <a:cs typeface="+mn-cs"/>
              </a:rPr>
              <a:t>Planchard</a:t>
            </a:r>
            <a:r>
              <a:rPr kumimoji="0" lang="en-US" sz="1500" b="0" i="0" u="none" strike="noStrike" kern="1200" cap="none" spc="0" normalizeH="0" baseline="0" noProof="0" dirty="0">
                <a:ln>
                  <a:noFill/>
                </a:ln>
                <a:solidFill>
                  <a:srgbClr val="000000"/>
                </a:solidFill>
                <a:effectLst/>
                <a:uLnTx/>
                <a:uFillTx/>
                <a:latin typeface="Calibri"/>
                <a:ea typeface="+mn-ea"/>
                <a:cs typeface="+mn-cs"/>
              </a:rPr>
              <a:t> D. ESMO E-Learning 2022.</a:t>
            </a:r>
          </a:p>
        </p:txBody>
      </p:sp>
      <p:sp>
        <p:nvSpPr>
          <p:cNvPr id="3" name="TextBox 2">
            <a:extLst>
              <a:ext uri="{FF2B5EF4-FFF2-40B4-BE49-F238E27FC236}">
                <a16:creationId xmlns:a16="http://schemas.microsoft.com/office/drawing/2014/main" id="{052F2799-5249-C749-9CE5-16C3CFB1E590}"/>
              </a:ext>
            </a:extLst>
          </p:cNvPr>
          <p:cNvSpPr txBox="1"/>
          <p:nvPr/>
        </p:nvSpPr>
        <p:spPr>
          <a:xfrm>
            <a:off x="8150577" y="4272844"/>
            <a:ext cx="2173111" cy="246221"/>
          </a:xfrm>
          <a:prstGeom prst="rect">
            <a:avLst/>
          </a:prstGeom>
          <a:solidFill>
            <a:srgbClr val="1D386B"/>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Narrow" panose="020B0604020202020204" pitchFamily="34" charset="0"/>
                <a:ea typeface="+mn-ea"/>
                <a:cs typeface="Arial Narrow" panose="020B0604020202020204" pitchFamily="34" charset="0"/>
              </a:rPr>
              <a:t>Trastuzumab </a:t>
            </a:r>
            <a:r>
              <a:rPr kumimoji="0" lang="en-US" sz="1600" b="1" i="0" u="none" strike="noStrike" kern="1200" cap="none" spc="0" normalizeH="0" baseline="0" noProof="0" dirty="0" err="1">
                <a:ln>
                  <a:noFill/>
                </a:ln>
                <a:solidFill>
                  <a:srgbClr val="FFFFFF"/>
                </a:solidFill>
                <a:effectLst/>
                <a:uLnTx/>
                <a:uFillTx/>
                <a:latin typeface="Arial Narrow" panose="020B0604020202020204" pitchFamily="34" charset="0"/>
                <a:ea typeface="+mn-ea"/>
                <a:cs typeface="Arial Narrow" panose="020B0604020202020204" pitchFamily="34" charset="0"/>
              </a:rPr>
              <a:t>deruxtecan</a:t>
            </a:r>
            <a:endParaRPr kumimoji="0" lang="en-US" sz="1600" b="1" i="0" u="none" strike="noStrike" kern="1200" cap="none" spc="0" normalizeH="0" baseline="0" noProof="0" dirty="0">
              <a:ln>
                <a:noFill/>
              </a:ln>
              <a:solidFill>
                <a:srgbClr val="FFFFFF"/>
              </a:solidFill>
              <a:effectLst/>
              <a:uLnTx/>
              <a:uFillTx/>
              <a:latin typeface="Arial Narrow" panose="020B0604020202020204" pitchFamily="34" charset="0"/>
              <a:ea typeface="+mn-ea"/>
              <a:cs typeface="Arial Narrow" panose="020B0604020202020204" pitchFamily="34" charset="0"/>
            </a:endParaRPr>
          </a:p>
        </p:txBody>
      </p:sp>
    </p:spTree>
    <p:extLst>
      <p:ext uri="{BB962C8B-B14F-4D97-AF65-F5344CB8AC3E}">
        <p14:creationId xmlns:p14="http://schemas.microsoft.com/office/powerpoint/2010/main" val="2167202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9A7AF-35A0-8994-650B-3CDF077799D4}"/>
              </a:ext>
            </a:extLst>
          </p:cNvPr>
          <p:cNvSpPr>
            <a:spLocks noGrp="1"/>
          </p:cNvSpPr>
          <p:nvPr>
            <p:ph type="title"/>
          </p:nvPr>
        </p:nvSpPr>
        <p:spPr>
          <a:xfrm>
            <a:off x="916516" y="2681416"/>
            <a:ext cx="10358967" cy="1143000"/>
          </a:xfrm>
        </p:spPr>
        <p:txBody>
          <a:bodyPr/>
          <a:lstStyle/>
          <a:p>
            <a:r>
              <a:rPr lang="en-US" sz="4800" dirty="0"/>
              <a:t>Pan-HER Inhibitors</a:t>
            </a:r>
          </a:p>
        </p:txBody>
      </p:sp>
    </p:spTree>
    <p:extLst>
      <p:ext uri="{BB962C8B-B14F-4D97-AF65-F5344CB8AC3E}">
        <p14:creationId xmlns:p14="http://schemas.microsoft.com/office/powerpoint/2010/main" val="18867186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10;&#10;Description automatically generated">
            <a:extLst>
              <a:ext uri="{FF2B5EF4-FFF2-40B4-BE49-F238E27FC236}">
                <a16:creationId xmlns:a16="http://schemas.microsoft.com/office/drawing/2014/main" id="{79851A25-D79F-402D-67C0-ABDDF2120075}"/>
              </a:ext>
            </a:extLst>
          </p:cNvPr>
          <p:cNvPicPr>
            <a:picLocks noChangeAspect="1"/>
          </p:cNvPicPr>
          <p:nvPr/>
        </p:nvPicPr>
        <p:blipFill>
          <a:blip r:embed="rId2"/>
          <a:stretch>
            <a:fillRect/>
          </a:stretch>
        </p:blipFill>
        <p:spPr>
          <a:xfrm>
            <a:off x="335360" y="798513"/>
            <a:ext cx="6255940" cy="2143643"/>
          </a:xfrm>
          <a:prstGeom prst="rect">
            <a:avLst/>
          </a:prstGeom>
        </p:spPr>
      </p:pic>
      <p:pic>
        <p:nvPicPr>
          <p:cNvPr id="8" name="Picture 7">
            <a:extLst>
              <a:ext uri="{FF2B5EF4-FFF2-40B4-BE49-F238E27FC236}">
                <a16:creationId xmlns:a16="http://schemas.microsoft.com/office/drawing/2014/main" id="{96FB9A3D-06F5-0C25-CCFA-BF997153D430}"/>
              </a:ext>
            </a:extLst>
          </p:cNvPr>
          <p:cNvPicPr>
            <a:picLocks noChangeAspect="1"/>
          </p:cNvPicPr>
          <p:nvPr/>
        </p:nvPicPr>
        <p:blipFill>
          <a:blip r:embed="rId3"/>
          <a:stretch>
            <a:fillRect/>
          </a:stretch>
        </p:blipFill>
        <p:spPr>
          <a:xfrm>
            <a:off x="5334005" y="3091268"/>
            <a:ext cx="6407147" cy="2837162"/>
          </a:xfrm>
          <a:prstGeom prst="rect">
            <a:avLst/>
          </a:prstGeom>
        </p:spPr>
      </p:pic>
    </p:spTree>
    <p:extLst>
      <p:ext uri="{BB962C8B-B14F-4D97-AF65-F5344CB8AC3E}">
        <p14:creationId xmlns:p14="http://schemas.microsoft.com/office/powerpoint/2010/main" val="31219274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37BB9-1E1E-0555-1DBE-811ECAD1E175}"/>
              </a:ext>
            </a:extLst>
          </p:cNvPr>
          <p:cNvSpPr>
            <a:spLocks noGrp="1"/>
          </p:cNvSpPr>
          <p:nvPr>
            <p:ph type="title"/>
          </p:nvPr>
        </p:nvSpPr>
        <p:spPr/>
        <p:txBody>
          <a:bodyPr/>
          <a:lstStyle/>
          <a:p>
            <a:r>
              <a:rPr lang="en-US" dirty="0"/>
              <a:t>Dacomitinib and </a:t>
            </a:r>
            <a:r>
              <a:rPr lang="en-US" dirty="0" err="1"/>
              <a:t>Afatinib</a:t>
            </a:r>
            <a:r>
              <a:rPr lang="en-US" dirty="0"/>
              <a:t> for NSCLC with HER2 Mutations</a:t>
            </a:r>
          </a:p>
        </p:txBody>
      </p:sp>
      <p:pic>
        <p:nvPicPr>
          <p:cNvPr id="4" name="Picture 3" descr="Chart, waterfall chart&#10;&#10;Description automatically generated">
            <a:extLst>
              <a:ext uri="{FF2B5EF4-FFF2-40B4-BE49-F238E27FC236}">
                <a16:creationId xmlns:a16="http://schemas.microsoft.com/office/drawing/2014/main" id="{B1E1B00E-B119-28B3-6335-5AA75D20B7A6}"/>
              </a:ext>
            </a:extLst>
          </p:cNvPr>
          <p:cNvPicPr>
            <a:picLocks noChangeAspect="1"/>
          </p:cNvPicPr>
          <p:nvPr/>
        </p:nvPicPr>
        <p:blipFill rotWithShape="1">
          <a:blip r:embed="rId2"/>
          <a:srcRect t="20193" b="15362"/>
          <a:stretch/>
        </p:blipFill>
        <p:spPr>
          <a:xfrm>
            <a:off x="346714" y="1370013"/>
            <a:ext cx="11498571" cy="4120301"/>
          </a:xfrm>
          <a:prstGeom prst="rect">
            <a:avLst/>
          </a:prstGeom>
        </p:spPr>
      </p:pic>
      <p:sp>
        <p:nvSpPr>
          <p:cNvPr id="5" name="TextBox 4">
            <a:extLst>
              <a:ext uri="{FF2B5EF4-FFF2-40B4-BE49-F238E27FC236}">
                <a16:creationId xmlns:a16="http://schemas.microsoft.com/office/drawing/2014/main" id="{BB0CDC81-FDDE-6236-D4D8-3589DC855A3A}"/>
              </a:ext>
            </a:extLst>
          </p:cNvPr>
          <p:cNvSpPr txBox="1"/>
          <p:nvPr/>
        </p:nvSpPr>
        <p:spPr>
          <a:xfrm>
            <a:off x="0" y="6477098"/>
            <a:ext cx="11071654"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30000" noProof="0" dirty="0">
                <a:ln>
                  <a:noFill/>
                </a:ln>
                <a:solidFill>
                  <a:srgbClr val="000000"/>
                </a:solidFill>
                <a:effectLst/>
                <a:uLnTx/>
                <a:uFillTx/>
                <a:latin typeface="Calibri"/>
                <a:ea typeface="+mn-ea"/>
                <a:cs typeface="+mn-cs"/>
              </a:rPr>
              <a:t>1 </a:t>
            </a:r>
            <a:r>
              <a:rPr kumimoji="0" lang="en-US" sz="1500" b="0" i="0" u="none" strike="noStrike" kern="1200" cap="none" spc="0" normalizeH="0" baseline="0" noProof="0" dirty="0">
                <a:ln>
                  <a:noFill/>
                </a:ln>
                <a:solidFill>
                  <a:srgbClr val="000000"/>
                </a:solidFill>
                <a:effectLst/>
                <a:uLnTx/>
                <a:uFillTx/>
                <a:latin typeface="Calibri"/>
                <a:ea typeface="+mn-ea"/>
                <a:cs typeface="+mn-cs"/>
              </a:rPr>
              <a:t>Kris MG et al. </a:t>
            </a:r>
            <a:r>
              <a:rPr kumimoji="0" lang="en-US" sz="1500" b="0" i="1" u="none" strike="noStrike" kern="1200" cap="none" spc="0" normalizeH="0" baseline="0" noProof="0" dirty="0">
                <a:ln>
                  <a:noFill/>
                </a:ln>
                <a:solidFill>
                  <a:srgbClr val="000000"/>
                </a:solidFill>
                <a:effectLst/>
                <a:uLnTx/>
                <a:uFillTx/>
                <a:latin typeface="Calibri"/>
                <a:ea typeface="+mn-ea"/>
                <a:cs typeface="+mn-cs"/>
              </a:rPr>
              <a:t>Ann Oncol </a:t>
            </a:r>
            <a:r>
              <a:rPr kumimoji="0" lang="en-US" sz="1500" b="0" i="0" u="none" strike="noStrike" kern="1200" cap="none" spc="0" normalizeH="0" baseline="0" noProof="0" dirty="0">
                <a:ln>
                  <a:noFill/>
                </a:ln>
                <a:solidFill>
                  <a:srgbClr val="000000"/>
                </a:solidFill>
                <a:effectLst/>
                <a:uLnTx/>
                <a:uFillTx/>
                <a:latin typeface="Calibri"/>
                <a:ea typeface="+mn-ea"/>
                <a:cs typeface="+mn-cs"/>
              </a:rPr>
              <a:t>2015;26(7):1421-7.</a:t>
            </a:r>
            <a:r>
              <a:rPr kumimoji="0" lang="en-US" sz="1500" b="0" i="0" u="none" strike="noStrike" kern="1200" cap="none" spc="0" normalizeH="0" baseline="30000" noProof="0" dirty="0">
                <a:ln>
                  <a:noFill/>
                </a:ln>
                <a:solidFill>
                  <a:srgbClr val="000000"/>
                </a:solidFill>
                <a:effectLst/>
                <a:uLnTx/>
                <a:uFillTx/>
                <a:latin typeface="Calibri"/>
                <a:ea typeface="+mn-ea"/>
                <a:cs typeface="+mn-cs"/>
              </a:rPr>
              <a:t> 2 </a:t>
            </a:r>
            <a:r>
              <a:rPr kumimoji="0" lang="en-US" sz="1500" b="0" i="0" u="none" strike="noStrike" kern="1200" cap="none" spc="0" normalizeH="0" baseline="0" noProof="0" dirty="0">
                <a:ln>
                  <a:noFill/>
                </a:ln>
                <a:solidFill>
                  <a:srgbClr val="000000"/>
                </a:solidFill>
                <a:effectLst/>
                <a:uLnTx/>
                <a:uFillTx/>
                <a:latin typeface="Calibri"/>
                <a:ea typeface="+mn-ea"/>
                <a:cs typeface="+mn-cs"/>
              </a:rPr>
              <a:t>Lai WV et al. </a:t>
            </a:r>
            <a:r>
              <a:rPr kumimoji="0" lang="en-US" sz="1500" b="0" i="1" u="none" strike="noStrike" kern="1200" cap="none" spc="0" normalizeH="0" baseline="0" noProof="0" dirty="0">
                <a:ln>
                  <a:noFill/>
                </a:ln>
                <a:solidFill>
                  <a:srgbClr val="000000"/>
                </a:solidFill>
                <a:effectLst/>
                <a:uLnTx/>
                <a:uFillTx/>
                <a:latin typeface="Calibri"/>
                <a:ea typeface="+mn-ea"/>
                <a:cs typeface="+mn-cs"/>
              </a:rPr>
              <a:t>Eur J Cancer </a:t>
            </a:r>
            <a:r>
              <a:rPr kumimoji="0" lang="en-US" sz="1500" b="0" i="0" u="none" strike="noStrike" kern="1200" cap="none" spc="0" normalizeH="0" baseline="0" noProof="0" dirty="0">
                <a:ln>
                  <a:noFill/>
                </a:ln>
                <a:solidFill>
                  <a:srgbClr val="000000"/>
                </a:solidFill>
                <a:effectLst/>
                <a:uLnTx/>
                <a:uFillTx/>
                <a:latin typeface="Calibri"/>
                <a:ea typeface="+mn-ea"/>
                <a:cs typeface="+mn-cs"/>
              </a:rPr>
              <a:t>2019;109:28-35. </a:t>
            </a:r>
            <a:r>
              <a:rPr kumimoji="0" lang="en-US" sz="1500" b="0" i="0" u="none" strike="noStrike" kern="1200" cap="none" spc="0" normalizeH="0" baseline="0" noProof="0" dirty="0" err="1">
                <a:ln>
                  <a:noFill/>
                </a:ln>
                <a:solidFill>
                  <a:srgbClr val="000000"/>
                </a:solidFill>
                <a:effectLst/>
                <a:uLnTx/>
                <a:uFillTx/>
                <a:latin typeface="Calibri"/>
                <a:ea typeface="+mn-ea"/>
                <a:cs typeface="+mn-cs"/>
              </a:rPr>
              <a:t>Planchard</a:t>
            </a:r>
            <a:r>
              <a:rPr kumimoji="0" lang="en-US" sz="1500" b="0" i="0" u="none" strike="noStrike" kern="1200" cap="none" spc="0" normalizeH="0" baseline="0" noProof="0" dirty="0">
                <a:ln>
                  <a:noFill/>
                </a:ln>
                <a:solidFill>
                  <a:srgbClr val="000000"/>
                </a:solidFill>
                <a:effectLst/>
                <a:uLnTx/>
                <a:uFillTx/>
                <a:latin typeface="Calibri"/>
                <a:ea typeface="+mn-ea"/>
                <a:cs typeface="+mn-cs"/>
              </a:rPr>
              <a:t> D. ESMO E-Learning 2022.</a:t>
            </a:r>
          </a:p>
        </p:txBody>
      </p:sp>
    </p:spTree>
    <p:extLst>
      <p:ext uri="{BB962C8B-B14F-4D97-AF65-F5344CB8AC3E}">
        <p14:creationId xmlns:p14="http://schemas.microsoft.com/office/powerpoint/2010/main" val="24069003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heme/theme1.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9" ma:contentTypeDescription="Create a new document." ma:contentTypeScope="" ma:versionID="83bf1051954f228ef3dccc82cfc58357">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b1f103e14bcb636125a88c7b57b71e20"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element ref="ns1: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4c811d1f-5e4a-4ee3-9cfd-88a4fb073ce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831F7D7-7345-4B84-A579-87AF5F782349}"/>
</file>

<file path=customXml/itemProps2.xml><?xml version="1.0" encoding="utf-8"?>
<ds:datastoreItem xmlns:ds="http://schemas.openxmlformats.org/officeDocument/2006/customXml" ds:itemID="{6FBB1279-9222-4B0B-B44D-CC12B07A3DB4}"/>
</file>

<file path=docProps/app.xml><?xml version="1.0" encoding="utf-8"?>
<Properties xmlns="http://schemas.openxmlformats.org/officeDocument/2006/extended-properties" xmlns:vt="http://schemas.openxmlformats.org/officeDocument/2006/docPropsVTypes">
  <TotalTime>402</TotalTime>
  <Words>1292</Words>
  <Application>Microsoft Macintosh PowerPoint</Application>
  <PresentationFormat>Widescreen</PresentationFormat>
  <Paragraphs>179</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Arial Narrow</vt:lpstr>
      <vt:lpstr>Calibri</vt:lpstr>
      <vt:lpstr>Symbol</vt:lpstr>
      <vt:lpstr>Times New Roman</vt:lpstr>
      <vt:lpstr>Wingdings</vt:lpstr>
      <vt:lpstr>3_Default Design</vt:lpstr>
      <vt:lpstr>Frequency of Targetable Oncogenic Driver Molecular Alterations in Adenocarcinoma of the Lung</vt:lpstr>
      <vt:lpstr>Most HER2 Mutations Occur in the Tyrosine Kinase Domain</vt:lpstr>
      <vt:lpstr>Incidence and Associations of HER2 Alterations in NSCLC and Mechanisms of HER2-Directed Therapies </vt:lpstr>
      <vt:lpstr>PowerPoint Presentation</vt:lpstr>
      <vt:lpstr>Consensus for HER2 Alteration Testing in NSCLC</vt:lpstr>
      <vt:lpstr>Treatment Options for NSCLC with HER2 Mutations</vt:lpstr>
      <vt:lpstr>Pan-HER Inhibitors</vt:lpstr>
      <vt:lpstr>PowerPoint Presentation</vt:lpstr>
      <vt:lpstr>Dacomitinib and Afatinib for NSCLC with HER2 Mutations</vt:lpstr>
      <vt:lpstr>HER2 Exon 20 Inhibitors</vt:lpstr>
      <vt:lpstr>PowerPoint Presentation</vt:lpstr>
      <vt:lpstr>ZENITH20-2: Poziotinib for NSCLC Harboring HER2 Exon 20 Insertion Mutations After Prior Therapies</vt:lpstr>
      <vt:lpstr>PowerPoint Presentation</vt:lpstr>
      <vt:lpstr>Antitumor Activity of Poziotinib for NSCLC with HER2 Exon 20 Mutations</vt:lpstr>
      <vt:lpstr>PowerPoint Presentation</vt:lpstr>
      <vt:lpstr>ZENITH20-4: Trial Design </vt:lpstr>
      <vt:lpstr>ZENITH20-4: Best Percent Change from Baseline in Target Tumor Size</vt:lpstr>
      <vt:lpstr>PowerPoint Presentation</vt:lpstr>
      <vt:lpstr>Synergy with Mobocertinib and T-DM1</vt:lpstr>
      <vt:lpstr>HER2-Targeted Antibodies and ADCs</vt:lpstr>
      <vt:lpstr>PowerPoint Presentation</vt:lpstr>
      <vt:lpstr>IFCT-1703 R2D2: Trastuzumab, Pertuzumab and Docetaxel in Patients with Advanced NSCLC Harboring HER2 Mutations</vt:lpstr>
      <vt:lpstr>PowerPoint Presentation</vt:lpstr>
      <vt:lpstr>Antibody-Drug Conjugate Trastuzumab Deruxtecan (T-DXd)</vt:lpstr>
      <vt:lpstr>Trastuzumab Deruxtecan (T-DXd)</vt:lpstr>
      <vt:lpstr>PowerPoint Presentation</vt:lpstr>
      <vt:lpstr>DESTINY-Lung01 Study</vt:lpstr>
      <vt:lpstr>DESTINY-Lung01: Summary of Adverse Events and AEs of Clinical Interest</vt:lpstr>
      <vt:lpstr>DESTINY-Lung01: Common Adverse Events (N = 91)</vt:lpstr>
      <vt:lpstr>FDA Grants Accelerated Approval to Trastuzumab Deruxtecan for NSCLC with HER2 Mutations Press Release – August 11, 2022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Ongoing Trials – HER2 Monotherapy</vt:lpstr>
      <vt:lpstr>Ongoing Trials – HER2 Combinations</vt:lpstr>
      <vt:lpstr>Appendix</vt:lpstr>
      <vt:lpstr>DESTINY-Lung01: Best Percent Change in Tumor Size with T-DXd for NSCLC with HER2 Mutation versus Overexpression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Taylor Wallace</dc:creator>
  <cp:lastModifiedBy>Yadi Zheng</cp:lastModifiedBy>
  <cp:revision>135</cp:revision>
  <dcterms:created xsi:type="dcterms:W3CDTF">2023-01-26T19:47:26Z</dcterms:created>
  <dcterms:modified xsi:type="dcterms:W3CDTF">2023-02-03T21:24:33Z</dcterms:modified>
</cp:coreProperties>
</file>