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6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8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0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21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3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4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5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6"/>
    <p:sldMasterId id="2147483763" r:id="rId7"/>
    <p:sldMasterId id="2147483775" r:id="rId8"/>
    <p:sldMasterId id="2147483794" r:id="rId9"/>
    <p:sldMasterId id="2147483806" r:id="rId10"/>
    <p:sldMasterId id="2147483868" r:id="rId11"/>
    <p:sldMasterId id="2147483929" r:id="rId12"/>
    <p:sldMasterId id="2147484030" r:id="rId13"/>
    <p:sldMasterId id="2147484038" r:id="rId14"/>
    <p:sldMasterId id="2147484046" r:id="rId15"/>
    <p:sldMasterId id="2147484058" r:id="rId16"/>
    <p:sldMasterId id="2147484073" r:id="rId17"/>
    <p:sldMasterId id="2147484087" r:id="rId18"/>
    <p:sldMasterId id="2147484109" r:id="rId19"/>
    <p:sldMasterId id="2147484115" r:id="rId20"/>
    <p:sldMasterId id="2147484126" r:id="rId21"/>
    <p:sldMasterId id="2147484139" r:id="rId22"/>
    <p:sldMasterId id="2147484158" r:id="rId23"/>
    <p:sldMasterId id="2147484171" r:id="rId24"/>
    <p:sldMasterId id="2147484193" r:id="rId25"/>
    <p:sldMasterId id="2147484259" r:id="rId26"/>
    <p:sldMasterId id="2147484271" r:id="rId27"/>
    <p:sldMasterId id="2147484286" r:id="rId28"/>
    <p:sldMasterId id="2147484291" r:id="rId29"/>
    <p:sldMasterId id="2147484296" r:id="rId30"/>
    <p:sldMasterId id="2147484305" r:id="rId31"/>
  </p:sldMasterIdLst>
  <p:notesMasterIdLst>
    <p:notesMasterId r:id="rId84"/>
  </p:notesMasterIdLst>
  <p:handoutMasterIdLst>
    <p:handoutMasterId r:id="rId85"/>
  </p:handoutMasterIdLst>
  <p:sldIdLst>
    <p:sldId id="256" r:id="rId32"/>
    <p:sldId id="1743" r:id="rId33"/>
    <p:sldId id="2146846348" r:id="rId34"/>
    <p:sldId id="2146846349" r:id="rId35"/>
    <p:sldId id="2146846350" r:id="rId36"/>
    <p:sldId id="1744" r:id="rId37"/>
    <p:sldId id="268" r:id="rId38"/>
    <p:sldId id="303" r:id="rId39"/>
    <p:sldId id="313" r:id="rId40"/>
    <p:sldId id="1745" r:id="rId41"/>
    <p:sldId id="2146846351" r:id="rId42"/>
    <p:sldId id="2146846352" r:id="rId43"/>
    <p:sldId id="1746" r:id="rId44"/>
    <p:sldId id="1625" r:id="rId45"/>
    <p:sldId id="1630" r:id="rId46"/>
    <p:sldId id="1632" r:id="rId47"/>
    <p:sldId id="2146846342" r:id="rId48"/>
    <p:sldId id="1747" r:id="rId49"/>
    <p:sldId id="2146846332" r:id="rId50"/>
    <p:sldId id="2146846312" r:id="rId51"/>
    <p:sldId id="1748" r:id="rId52"/>
    <p:sldId id="294" r:id="rId53"/>
    <p:sldId id="2146846334" r:id="rId54"/>
    <p:sldId id="1749" r:id="rId55"/>
    <p:sldId id="2146846337" r:id="rId56"/>
    <p:sldId id="2146846336" r:id="rId57"/>
    <p:sldId id="345" r:id="rId58"/>
    <p:sldId id="359" r:id="rId59"/>
    <p:sldId id="2146846335" r:id="rId60"/>
    <p:sldId id="274" r:id="rId61"/>
    <p:sldId id="287" r:id="rId62"/>
    <p:sldId id="293" r:id="rId63"/>
    <p:sldId id="1750" r:id="rId64"/>
    <p:sldId id="264" r:id="rId65"/>
    <p:sldId id="286" r:id="rId66"/>
    <p:sldId id="271" r:id="rId67"/>
    <p:sldId id="2146846341" r:id="rId68"/>
    <p:sldId id="2146846340" r:id="rId69"/>
    <p:sldId id="2146846338" r:id="rId70"/>
    <p:sldId id="2146846343" r:id="rId71"/>
    <p:sldId id="2146846345" r:id="rId72"/>
    <p:sldId id="2146846344" r:id="rId73"/>
    <p:sldId id="465" r:id="rId74"/>
    <p:sldId id="455" r:id="rId75"/>
    <p:sldId id="442" r:id="rId76"/>
    <p:sldId id="456" r:id="rId77"/>
    <p:sldId id="2146846339" r:id="rId78"/>
    <p:sldId id="5580" r:id="rId79"/>
    <p:sldId id="2145706074" r:id="rId80"/>
    <p:sldId id="2146846347" r:id="rId81"/>
    <p:sldId id="2146846346" r:id="rId82"/>
    <p:sldId id="1742" r:id="rId83"/>
  </p:sldIdLst>
  <p:sldSz cx="12192000" cy="6858000"/>
  <p:notesSz cx="7102475" cy="9388475"/>
  <p:defaultTextStyle>
    <a:defPPr>
      <a:defRPr lang="en-US"/>
    </a:defPPr>
    <a:lvl1pPr algn="l" defTabSz="60950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609506" algn="l" defTabSz="60950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1219011" algn="l" defTabSz="60950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828516" algn="l" defTabSz="60950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2438019" algn="l" defTabSz="60950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3047525" algn="l" defTabSz="609506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3657029" algn="l" defTabSz="609506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4266535" algn="l" defTabSz="609506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4876041" algn="l" defTabSz="609506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56" userDrawn="1">
          <p15:clr>
            <a:srgbClr val="A4A3A4"/>
          </p15:clr>
        </p15:guide>
        <p15:guide id="4" orient="horz" pos="3973" userDrawn="1">
          <p15:clr>
            <a:srgbClr val="A4A3A4"/>
          </p15:clr>
        </p15:guide>
        <p15:guide id="5" orient="horz" pos="432" userDrawn="1">
          <p15:clr>
            <a:srgbClr val="A4A3A4"/>
          </p15:clr>
        </p15:guide>
        <p15:guide id="6" pos="3899" userDrawn="1">
          <p15:clr>
            <a:srgbClr val="A4A3A4"/>
          </p15:clr>
        </p15:guide>
        <p15:guide id="7" orient="horz" pos="3632" userDrawn="1">
          <p15:clr>
            <a:srgbClr val="A4A3A4"/>
          </p15:clr>
        </p15:guide>
        <p15:guide id="8" orient="horz" pos="993" userDrawn="1">
          <p15:clr>
            <a:srgbClr val="A4A3A4"/>
          </p15:clr>
        </p15:guide>
        <p15:guide id="9" pos="32" userDrawn="1">
          <p15:clr>
            <a:srgbClr val="A4A3A4"/>
          </p15:clr>
        </p15:guide>
        <p15:guide id="10" orient="horz" pos="688" userDrawn="1">
          <p15:clr>
            <a:srgbClr val="A4A3A4"/>
          </p15:clr>
        </p15:guide>
        <p15:guide id="11" pos="3781" userDrawn="1">
          <p15:clr>
            <a:srgbClr val="A4A3A4"/>
          </p15:clr>
        </p15:guide>
        <p15:guide id="12" pos="384" userDrawn="1">
          <p15:clr>
            <a:srgbClr val="A4A3A4"/>
          </p15:clr>
        </p15:guide>
        <p15:guide id="13" pos="7488" userDrawn="1">
          <p15:clr>
            <a:srgbClr val="A4A3A4"/>
          </p15:clr>
        </p15:guide>
        <p15:guide id="14" orient="horz" pos="3565" userDrawn="1">
          <p15:clr>
            <a:srgbClr val="A4A3A4"/>
          </p15:clr>
        </p15:guide>
        <p15:guide id="15" pos="3232" userDrawn="1">
          <p15:clr>
            <a:srgbClr val="A4A3A4"/>
          </p15:clr>
        </p15:guide>
        <p15:guide id="16" orient="horz" pos="1264" userDrawn="1">
          <p15:clr>
            <a:srgbClr val="A4A3A4"/>
          </p15:clr>
        </p15:guide>
        <p15:guide id="17" pos="112" userDrawn="1">
          <p15:clr>
            <a:srgbClr val="A4A3A4"/>
          </p15:clr>
        </p15:guide>
        <p15:guide id="18" pos="62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mberly Carmony" initials="KC" lastIdx="116" clrIdx="0"/>
  <p:cmAuthor id="1" name="Sima Patel" initials="SP" lastIdx="47" clrIdx="1"/>
  <p:cmAuthor id="2" name="Christopher Jones" initials="CJJ" lastIdx="21" clrIdx="2"/>
  <p:cmAuthor id="3" name="Mariví Mateos" initials="MM" lastIdx="1" clrIdx="3"/>
  <p:cmAuthor id="4" name="Mariví Mateos" initials="MM [2]" lastIdx="1" clrIdx="4"/>
  <p:cmAuthor id="5" name="Mariví Mateos" initials="MM [3]" lastIdx="1" clrIdx="5"/>
  <p:cmAuthor id="6" name="Mariví Mateos" initials="MM [4]" lastIdx="1" clrIdx="6"/>
  <p:cmAuthor id="7" name="Mariví Mateos" initials="MM [5]" lastIdx="1" clrIdx="7"/>
  <p:cmAuthor id="8" name="Melissa Brunckhorst" initials="MB" lastIdx="80" clrIdx="8"/>
  <p:cmAuthor id="9" name="Shannon O'Sullivan" initials="SO" lastIdx="37" clrIdx="9"/>
  <p:cmAuthor id="10" name="Jason Jung" initials="JJ" lastIdx="21" clrIdx="10"/>
  <p:cmAuthor id="11" name="tempuser" initials="t" lastIdx="35" clrIdx="11"/>
  <p:cmAuthor id="12" name="Tara Abraham" initials="TA" lastIdx="159" clrIdx="12">
    <p:extLst>
      <p:ext uri="{19B8F6BF-5375-455C-9EA6-DF929625EA0E}">
        <p15:presenceInfo xmlns:p15="http://schemas.microsoft.com/office/powerpoint/2012/main" userId="S-1-5-21-1678107984-3015602708-2098308342-3350" providerId="AD"/>
      </p:ext>
    </p:extLst>
  </p:cmAuthor>
  <p:cmAuthor id="13" name="Elise Blankenship" initials="EB" lastIdx="68" clrIdx="13">
    <p:extLst>
      <p:ext uri="{19B8F6BF-5375-455C-9EA6-DF929625EA0E}">
        <p15:presenceInfo xmlns:p15="http://schemas.microsoft.com/office/powerpoint/2012/main" userId="Elise Blankenship" providerId="None"/>
      </p:ext>
    </p:extLst>
  </p:cmAuthor>
  <p:cmAuthor id="14" name="Maria Smith-Brown" initials="MS" lastIdx="6" clrIdx="14">
    <p:extLst>
      <p:ext uri="{19B8F6BF-5375-455C-9EA6-DF929625EA0E}">
        <p15:presenceInfo xmlns:p15="http://schemas.microsoft.com/office/powerpoint/2012/main" userId="S::msmith-brown@medergyhg.onmicrosoft.com::1c561bee-ffdd-4404-9a17-a338ba948c93" providerId="AD"/>
      </p:ext>
    </p:extLst>
  </p:cmAuthor>
  <p:cmAuthor id="15" name="Charlotte D Majerczyk" initials="CM" lastIdx="16" clrIdx="15">
    <p:extLst>
      <p:ext uri="{19B8F6BF-5375-455C-9EA6-DF929625EA0E}">
        <p15:presenceInfo xmlns:p15="http://schemas.microsoft.com/office/powerpoint/2012/main" userId="Charlotte D Majerczyk" providerId="None"/>
      </p:ext>
    </p:extLst>
  </p:cmAuthor>
  <p:cmAuthor id="16" name="Jill Kolesar" initials="JK" lastIdx="12" clrIdx="16">
    <p:extLst>
      <p:ext uri="{19B8F6BF-5375-455C-9EA6-DF929625EA0E}">
        <p15:presenceInfo xmlns:p15="http://schemas.microsoft.com/office/powerpoint/2012/main" userId="S-1-5-21-1678107984-3015602708-2098308342-6133" providerId="AD"/>
      </p:ext>
    </p:extLst>
  </p:cmAuthor>
  <p:cmAuthor id="17" name="Grace Wang" initials="GW" lastIdx="5" clrIdx="17">
    <p:extLst>
      <p:ext uri="{19B8F6BF-5375-455C-9EA6-DF929625EA0E}">
        <p15:presenceInfo xmlns:p15="http://schemas.microsoft.com/office/powerpoint/2012/main" userId="Grace Wang" providerId="None"/>
      </p:ext>
    </p:extLst>
  </p:cmAuthor>
  <p:cmAuthor id="18" name="Cheryl Jenkins" initials="CJ" lastIdx="25" clrIdx="18">
    <p:extLst>
      <p:ext uri="{19B8F6BF-5375-455C-9EA6-DF929625EA0E}">
        <p15:presenceInfo xmlns:p15="http://schemas.microsoft.com/office/powerpoint/2012/main" userId="S::cheryl@medicalwritingltd.co.uk::31791f37-8ac8-43fa-b1fd-7555a0e2e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D67"/>
    <a:srgbClr val="F2CE46"/>
    <a:srgbClr val="CD103B"/>
    <a:srgbClr val="EF8200"/>
    <a:srgbClr val="CED3DE"/>
    <a:srgbClr val="E7EBF7"/>
    <a:srgbClr val="EBF1DE"/>
    <a:srgbClr val="7030A0"/>
    <a:srgbClr val="D02148"/>
    <a:srgbClr val="DFC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5578" autoAdjust="0"/>
  </p:normalViewPr>
  <p:slideViewPr>
    <p:cSldViewPr snapToGrid="0" snapToObjects="1" showGuides="1">
      <p:cViewPr varScale="1">
        <p:scale>
          <a:sx n="122" d="100"/>
          <a:sy n="122" d="100"/>
        </p:scale>
        <p:origin x="960" y="200"/>
      </p:cViewPr>
      <p:guideLst>
        <p:guide orient="horz" pos="3920"/>
        <p:guide pos="3840"/>
        <p:guide orient="horz" pos="3856"/>
        <p:guide orient="horz" pos="3973"/>
        <p:guide orient="horz" pos="432"/>
        <p:guide pos="3899"/>
        <p:guide orient="horz" pos="3632"/>
        <p:guide orient="horz" pos="993"/>
        <p:guide pos="32"/>
        <p:guide orient="horz" pos="688"/>
        <p:guide pos="3781"/>
        <p:guide pos="384"/>
        <p:guide pos="7488"/>
        <p:guide orient="horz" pos="3565"/>
        <p:guide pos="3232"/>
        <p:guide orient="horz" pos="1264"/>
        <p:guide pos="112"/>
        <p:guide pos="62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76"/>
    </p:cViewPr>
  </p:sorterViewPr>
  <p:notesViewPr>
    <p:cSldViewPr snapToGrid="0" snapToObjects="1">
      <p:cViewPr varScale="1">
        <p:scale>
          <a:sx n="44" d="100"/>
          <a:sy n="44" d="100"/>
        </p:scale>
        <p:origin x="-3048" y="-11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1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1.xml"/><Relationship Id="rId11" Type="http://schemas.openxmlformats.org/officeDocument/2006/relationships/slideMaster" Target="slideMasters/slideMaster6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5" Type="http://schemas.openxmlformats.org/officeDocument/2006/relationships/customXml" Target="../customXml/item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9.xml"/><Relationship Id="rId22" Type="http://schemas.openxmlformats.org/officeDocument/2006/relationships/slideMaster" Target="slideMasters/slideMaster17.xml"/><Relationship Id="rId27" Type="http://schemas.openxmlformats.org/officeDocument/2006/relationships/slideMaster" Target="slideMasters/slideMaster22.xml"/><Relationship Id="rId30" Type="http://schemas.openxmlformats.org/officeDocument/2006/relationships/slideMaster" Target="slideMasters/slideMaster25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Master" Target="slideMasters/slideMaster20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Master" Target="slideMasters/slideMaster18.xml"/><Relationship Id="rId28" Type="http://schemas.openxmlformats.org/officeDocument/2006/relationships/slideMaster" Target="slideMasters/slideMaster23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31" Type="http://schemas.openxmlformats.org/officeDocument/2006/relationships/slideMaster" Target="slideMasters/slideMaster26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commentAuthors" Target="commentAuthors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40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4.xml"/><Relationship Id="rId24" Type="http://schemas.openxmlformats.org/officeDocument/2006/relationships/slideMaster" Target="slideMasters/slideMaster19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presProps" Target="presProps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" Type="http://schemas.openxmlformats.org/officeDocument/2006/relationships/slideMaster" Target="slideMasters/slideMaster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38371975872415"/>
          <c:y val="0.10662381051518027"/>
          <c:w val="0.8303376736037178"/>
          <c:h val="0.68129974967651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SD/PD/NE</c:v>
                </c:pt>
              </c:strCache>
            </c:strRef>
          </c:tx>
          <c:spPr>
            <a:solidFill>
              <a:srgbClr val="359942">
                <a:alpha val="12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2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41-4281-A69E-75CE6E2F1F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359942">
                <a:alpha val="2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35</c:v>
                </c:pt>
                <c:pt idx="1">
                  <c:v>19</c:v>
                </c:pt>
                <c:pt idx="2">
                  <c:v>14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41-4281-A69E-75CE6E2F1FD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359942">
                <a:alpha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43</c:v>
                </c:pt>
                <c:pt idx="1">
                  <c:v>31</c:v>
                </c:pt>
                <c:pt idx="2">
                  <c:v>18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41-4281-A69E-75CE6E2F1FD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359942">
                <a:alpha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13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41-4281-A69E-75CE6E2F1FD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rgbClr val="35994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C62587D9-8A4C-42BF-9B69-0A4C5E96F40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07B-4923-B37D-0D6BD32ADE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16CB165-8141-4A70-8979-09B6AED9460F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7B-4923-B37D-0D6BD32AD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7</c:v>
                </c:pt>
                <c:pt idx="1">
                  <c:v>32</c:v>
                </c:pt>
                <c:pt idx="2">
                  <c:v>46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41-4281-A69E-75CE6E2F1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100"/>
        <c:axId val="730406896"/>
        <c:axId val="730405328"/>
      </c:barChart>
      <c:catAx>
        <c:axId val="73040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405328"/>
        <c:crosses val="autoZero"/>
        <c:auto val="1"/>
        <c:lblAlgn val="ctr"/>
        <c:lblOffset val="100"/>
        <c:noMultiLvlLbl val="0"/>
      </c:catAx>
      <c:valAx>
        <c:axId val="730405328"/>
        <c:scaling>
          <c:orientation val="minMax"/>
          <c:max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730406896"/>
        <c:crosses val="autoZero"/>
        <c:crossBetween val="between"/>
        <c:majorUnit val="2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38371975872415"/>
          <c:y val="0.10662381051518027"/>
          <c:w val="0.8303376736037178"/>
          <c:h val="0.68129974967651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SD/PD/NE</c:v>
                </c:pt>
              </c:strCache>
            </c:strRef>
          </c:tx>
          <c:spPr>
            <a:solidFill>
              <a:srgbClr val="003479">
                <a:alpha val="12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23109306802429E-2"/>
                  <c:y val="-1.581331226883937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1C2-49CF-8543-B6A21103F69E}"/>
                </c:ext>
              </c:extLst>
            </c:dLbl>
            <c:dLbl>
              <c:idx val="1"/>
              <c:layout>
                <c:manualLayout>
                  <c:x val="6.859290443587529E-2"/>
                  <c:y val="-1.5813312268839259E-2"/>
                </c:manualLayout>
              </c:layout>
              <c:tx>
                <c:rich>
                  <a:bodyPr/>
                  <a:lstStyle/>
                  <a:p>
                    <a:fld id="{35E51993-4E00-4F78-8EF2-EE939F90443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1C2-49CF-8543-B6A21103F69E}"/>
                </c:ext>
              </c:extLst>
            </c:dLbl>
            <c:dLbl>
              <c:idx val="2"/>
              <c:layout>
                <c:manualLayout>
                  <c:x val="7.1231093068024248E-2"/>
                  <c:y val="-1.5813312268839374E-2"/>
                </c:manualLayout>
              </c:layout>
              <c:tx>
                <c:rich>
                  <a:bodyPr/>
                  <a:lstStyle/>
                  <a:p>
                    <a:fld id="{1B3D02FE-87B6-4AA7-9CCE-3A185B1BC39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C2-49CF-8543-B6A21103F69E}"/>
                </c:ext>
              </c:extLst>
            </c:dLbl>
            <c:dLbl>
              <c:idx val="3"/>
              <c:layout>
                <c:manualLayout>
                  <c:x val="6.5954715803726249E-2"/>
                  <c:y val="-1.8975974722607109E-2"/>
                </c:manualLayout>
              </c:layout>
              <c:tx>
                <c:rich>
                  <a:bodyPr/>
                  <a:lstStyle/>
                  <a:p>
                    <a:fld id="{9197B469-983F-45F5-B195-957DCD7DE06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1C2-49CF-8543-B6A21103F6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C2-49CF-8543-B6A21103F6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003479">
                <a:alpha val="2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6C9DFD15-F554-46D2-B10A-DC2A45B5A73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937-47D4-B024-2BDCF97140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84CBBD-C309-45D9-B83B-CE78163851B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937-47D4-B024-2BDCF9714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26</c:v>
                </c:pt>
                <c:pt idx="1">
                  <c:v>8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C2-49CF-8543-B6A21103F6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003479">
                <a:alpha val="5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48F993A5-2294-43C4-B066-843B77471BE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937-47D4-B024-2BDCF97140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4A77DD1-01C6-44B1-A585-2C914972D84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80661560515852E-2"/>
                      <c:h val="6.788404949534285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937-47D4-B024-2BDCF9714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53</c:v>
                </c:pt>
                <c:pt idx="1">
                  <c:v>39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1C2-49CF-8543-B6A21103F69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003479">
                <a:alpha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7F7E5714-607D-4537-950F-1DBF20B38CF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37-47D4-B024-2BDCF97140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406D841-49F0-460F-8C9B-D2CE9A650DB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937-47D4-B024-2BDCF9714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7</c:v>
                </c:pt>
                <c:pt idx="1">
                  <c:v>9</c:v>
                </c:pt>
                <c:pt idx="2">
                  <c:v>17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C2-49CF-8543-B6A21103F69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rgbClr val="003479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D020894A-4D52-4874-8250-E1C53555BE0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937-47D4-B024-2BDCF97140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2955312-D1D1-42FE-BA3F-EAF04AD16D7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937-47D4-B024-2BDCF97140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
induction</c:v>
                </c:pt>
                <c:pt idx="1">
                  <c:v>End of
consolidation</c:v>
                </c:pt>
                <c:pt idx="2">
                  <c:v>Maintenance
at 12 mo</c:v>
                </c:pt>
                <c:pt idx="3">
                  <c:v>End of maintenance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12</c:v>
                </c:pt>
                <c:pt idx="1">
                  <c:v>42</c:v>
                </c:pt>
                <c:pt idx="2">
                  <c:v>64</c:v>
                </c:pt>
                <c:pt idx="3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1C2-49CF-8543-B6A21103F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100"/>
        <c:axId val="730404936"/>
        <c:axId val="730406504"/>
      </c:barChart>
      <c:catAx>
        <c:axId val="730404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406504"/>
        <c:crosses val="autoZero"/>
        <c:auto val="1"/>
        <c:lblAlgn val="ctr"/>
        <c:lblOffset val="100"/>
        <c:noMultiLvlLbl val="0"/>
      </c:catAx>
      <c:valAx>
        <c:axId val="73040650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Patients, %</a:t>
                </a:r>
              </a:p>
            </c:rich>
          </c:tx>
          <c:layout>
            <c:manualLayout>
              <c:xMode val="edge"/>
              <c:yMode val="edge"/>
              <c:x val="7.1086835500892131E-3"/>
              <c:y val="0.326089305756814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404936"/>
        <c:crosses val="autoZero"/>
        <c:crossBetween val="between"/>
        <c:majorUnit val="2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46872328054995"/>
          <c:y val="0.10556899576268509"/>
          <c:w val="0.81770807298997383"/>
          <c:h val="0.6306330392030614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Sheet1!$A$2:$A$9</c:f>
              <c:numCache>
                <c:formatCode>General</c:formatCode>
                <c:ptCount val="8"/>
                <c:pt idx="0">
                  <c:v>0</c:v>
                </c:pt>
                <c:pt idx="1">
                  <c:v>60</c:v>
                </c:pt>
                <c:pt idx="3">
                  <c:v>36</c:v>
                </c:pt>
                <c:pt idx="4">
                  <c:v>36</c:v>
                </c:pt>
                <c:pt idx="6">
                  <c:v>48</c:v>
                </c:pt>
                <c:pt idx="7">
                  <c:v>48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50</c:v>
                </c:pt>
                <c:pt idx="1">
                  <c:v>50</c:v>
                </c:pt>
                <c:pt idx="3">
                  <c:v>0</c:v>
                </c:pt>
                <c:pt idx="4">
                  <c:v>100</c:v>
                </c:pt>
                <c:pt idx="6">
                  <c:v>0</c:v>
                </c:pt>
                <c:pt idx="7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31-4806-9CCC-5C6FCA404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29536"/>
        <c:axId val="149133696"/>
      </c:scatterChart>
      <c:valAx>
        <c:axId val="149129536"/>
        <c:scaling>
          <c:orientation val="minMax"/>
          <c:max val="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Time,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33696"/>
        <c:crosses val="autoZero"/>
        <c:crossBetween val="midCat"/>
        <c:majorUnit val="3"/>
        <c:minorUnit val="1"/>
      </c:valAx>
      <c:valAx>
        <c:axId val="14913369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% surviving without progression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29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Isa-RVd</c:v>
                </c:pt>
              </c:strCache>
            </c:strRef>
          </c:tx>
          <c:spPr>
            <a:solidFill>
              <a:srgbClr val="37609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8-4DB1-A5C4-1A8C3512C1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RVd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</c:f>
              <c:numCache>
                <c:formatCode>General</c:formatCode>
                <c:ptCount val="1"/>
              </c:numCache>
            </c:numRef>
          </c:cat>
          <c:val>
            <c:numRef>
              <c:f>Sheet1!$C$2:$C$2</c:f>
              <c:numCache>
                <c:formatCode>General</c:formatCode>
                <c:ptCount val="1"/>
                <c:pt idx="0">
                  <c:v>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88-4DB1-A5C4-1A8C3512C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7688048"/>
        <c:axId val="797695264"/>
      </c:barChart>
      <c:catAx>
        <c:axId val="79768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695264"/>
        <c:crosses val="autoZero"/>
        <c:auto val="1"/>
        <c:lblAlgn val="ctr"/>
        <c:lblOffset val="100"/>
        <c:noMultiLvlLbl val="0"/>
      </c:catAx>
      <c:valAx>
        <c:axId val="797695264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688048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8465584652460828"/>
          <c:y val="0.13965062813177742"/>
          <c:w val="0.14050970256531403"/>
          <c:h val="0.18127852645326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15137862917601"/>
          <c:y val="0.1605348444812327"/>
          <c:w val="0.73451418212955033"/>
          <c:h val="0.66825846571795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Isa-Kd</c:v>
                </c:pt>
              </c:strCache>
            </c:strRef>
          </c:tx>
          <c:spPr>
            <a:solidFill>
              <a:srgbClr val="525C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4040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VGPR or better</c:v>
                </c:pt>
                <c:pt idx="2">
                  <c:v>sCR/CR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86.6</c:v>
                </c:pt>
                <c:pt idx="1">
                  <c:v>72.599999999999994</c:v>
                </c:pt>
                <c:pt idx="2">
                  <c:v>44.1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2-4E63-BA77-2FAE9D0CD8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rgbClr val="BE00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4040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VGPR or better</c:v>
                </c:pt>
                <c:pt idx="2">
                  <c:v>sCR/CR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83.7</c:v>
                </c:pt>
                <c:pt idx="1">
                  <c:v>56.1</c:v>
                </c:pt>
                <c:pt idx="2">
                  <c:v>28.5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E2-4E63-BA77-2FAE9D0CD8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19793152"/>
        <c:axId val="119794688"/>
      </c:barChart>
      <c:catAx>
        <c:axId val="119793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rgbClr val="04040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404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794688"/>
        <c:crosses val="autoZero"/>
        <c:auto val="1"/>
        <c:lblAlgn val="ctr"/>
        <c:lblOffset val="100"/>
        <c:noMultiLvlLbl val="0"/>
      </c:catAx>
      <c:valAx>
        <c:axId val="119794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4040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latin typeface="Arial" panose="020B0604020202020204" pitchFamily="34" charset="0"/>
                    <a:cs typeface="Arial" panose="020B0604020202020204" pitchFamily="34" charset="0"/>
                  </a:rPr>
                  <a:t>Incidence (%)</a:t>
                </a:r>
              </a:p>
            </c:rich>
          </c:tx>
          <c:layout>
            <c:manualLayout>
              <c:xMode val="edge"/>
              <c:yMode val="edge"/>
              <c:x val="2.2613806926615188E-2"/>
              <c:y val="0.359812206572769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40408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sq">
            <a:solidFill>
              <a:srgbClr val="040408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404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79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2836403864604"/>
          <c:y val="8.7747419958823417E-2"/>
          <c:w val="0.15869509828388764"/>
          <c:h val="0.2042920899884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4040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40408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15137862917601"/>
          <c:y val="0.17283408202523631"/>
          <c:w val="0.80085916034422455"/>
          <c:h val="0.63569829359507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Isa-Kd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525CA3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CD-4B47-A4BF-B3622222078A}"/>
              </c:ext>
            </c:extLst>
          </c:dPt>
          <c:dPt>
            <c:idx val="3"/>
            <c:invertIfNegative val="0"/>
            <c:bubble3D val="0"/>
            <c:spPr>
              <a:solidFill>
                <a:srgbClr val="525CA3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CD-4B47-A4BF-B3622222078A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63702453567555"/>
                      <c:h val="5.91459034407698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1CD-4B47-A4BF-B362222207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4040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MRD neg </c:v>
                </c:pt>
                <c:pt idx="1">
                  <c:v>MRD neg and CR patients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33.5</c:v>
                </c:pt>
                <c:pt idx="1">
                  <c:v>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CD-4B47-A4BF-B362222207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rgbClr val="BE006B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BE006B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CD-4B47-A4BF-B3622222078A}"/>
              </c:ext>
            </c:extLst>
          </c:dPt>
          <c:dPt>
            <c:idx val="3"/>
            <c:invertIfNegative val="0"/>
            <c:bubble3D val="0"/>
            <c:spPr>
              <a:solidFill>
                <a:srgbClr val="BE006B">
                  <a:alpha val="50196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CD-4B47-A4BF-B3622222078A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4040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MRD neg </c:v>
                </c:pt>
                <c:pt idx="1">
                  <c:v>MRD neg and CR patients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15.4</c:v>
                </c:pt>
                <c:pt idx="1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CD-4B47-A4BF-B3622222078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119793152"/>
        <c:axId val="119794688"/>
      </c:barChart>
      <c:catAx>
        <c:axId val="119793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sq" cmpd="sng" algn="ctr">
            <a:solidFill>
              <a:srgbClr val="04040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1" i="0" u="none" strike="noStrike" kern="1200" baseline="0">
                <a:solidFill>
                  <a:srgbClr val="04040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794688"/>
        <c:crosses val="autoZero"/>
        <c:auto val="1"/>
        <c:lblAlgn val="ctr"/>
        <c:lblOffset val="100"/>
        <c:noMultiLvlLbl val="0"/>
      </c:catAx>
      <c:valAx>
        <c:axId val="119794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04040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Patients (%)</a:t>
                </a:r>
              </a:p>
            </c:rich>
          </c:tx>
          <c:layout>
            <c:manualLayout>
              <c:xMode val="edge"/>
              <c:yMode val="edge"/>
              <c:x val="2.5112402944204318E-2"/>
              <c:y val="0.353820976965559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40408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sq">
            <a:solidFill>
              <a:srgbClr val="040408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7931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35954110541054"/>
          <c:y val="7.8558712310715831E-2"/>
          <c:w val="0.17131343531867793"/>
          <c:h val="0.195655005606944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40408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522843314983299"/>
          <c:y val="4.8119520947694401E-2"/>
          <c:w val="0.77060369277186802"/>
          <c:h val="0.68961556248415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ORR!$D$3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662D9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662D9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4F-4EB5-9DA4-9363DBFBBE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ORR!$C$4:$C$5</c:f>
              <c:strCache>
                <c:ptCount val="2"/>
                <c:pt idx="0">
                  <c:v>DARA IV
(n = 259)</c:v>
                </c:pt>
                <c:pt idx="1">
                  <c:v>DARA SC
(n = 263)</c:v>
                </c:pt>
              </c:strCache>
            </c:strRef>
          </c:cat>
          <c:val>
            <c:numRef>
              <c:f>ORR!$D$4:$D$5</c:f>
              <c:numCache>
                <c:formatCode>General</c:formatCode>
                <c:ptCount val="2"/>
                <c:pt idx="0">
                  <c:v>20.100000000000001</c:v>
                </c:pt>
                <c:pt idx="1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DA-45F2-A8A7-8AECE2C929D2}"/>
            </c:ext>
          </c:extLst>
        </c:ser>
        <c:ser>
          <c:idx val="1"/>
          <c:order val="1"/>
          <c:tx>
            <c:strRef>
              <c:f>ORR!$E$3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EF82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F82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04F-4EB5-9DA4-9363DBFBBE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ORR!$C$4:$C$5</c:f>
              <c:strCache>
                <c:ptCount val="2"/>
                <c:pt idx="0">
                  <c:v>DARA IV
(n = 259)</c:v>
                </c:pt>
                <c:pt idx="1">
                  <c:v>DARA SC
(n = 263)</c:v>
                </c:pt>
              </c:strCache>
            </c:strRef>
          </c:cat>
          <c:val>
            <c:numRef>
              <c:f>ORR!$E$4:$E$5</c:f>
              <c:numCache>
                <c:formatCode>General</c:formatCode>
                <c:ptCount val="2"/>
                <c:pt idx="0">
                  <c:v>14.3</c:v>
                </c:pt>
                <c:pt idx="1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DA-45F2-A8A7-8AECE2C929D2}"/>
            </c:ext>
          </c:extLst>
        </c:ser>
        <c:ser>
          <c:idx val="2"/>
          <c:order val="2"/>
          <c:tx>
            <c:strRef>
              <c:f>ORR!$F$3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BFDDE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FDDE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04F-4EB5-9DA4-9363DBFBBEB9}"/>
              </c:ext>
            </c:extLst>
          </c:dPt>
          <c:dPt>
            <c:idx val="1"/>
            <c:invertIfNegative val="0"/>
            <c:bubble3D val="0"/>
            <c:spPr>
              <a:solidFill>
                <a:srgbClr val="BFDDE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04F-4EB5-9DA4-9363DBFBBEB9}"/>
              </c:ext>
            </c:extLst>
          </c:dPt>
          <c:cat>
            <c:strRef>
              <c:f>ORR!$C$4:$C$5</c:f>
              <c:strCache>
                <c:ptCount val="2"/>
                <c:pt idx="0">
                  <c:v>DARA IV
(n = 259)</c:v>
                </c:pt>
                <c:pt idx="1">
                  <c:v>DARA SC
(n = 263)</c:v>
                </c:pt>
              </c:strCache>
            </c:strRef>
          </c:cat>
          <c:val>
            <c:numRef>
              <c:f>ORR!$F$4:$F$5</c:f>
              <c:numCache>
                <c:formatCode>General</c:formatCode>
                <c:ptCount val="2"/>
                <c:pt idx="0">
                  <c:v>1.9</c:v>
                </c:pt>
                <c:pt idx="1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4F-4EB5-9DA4-9363DBFBBEB9}"/>
            </c:ext>
          </c:extLst>
        </c:ser>
        <c:ser>
          <c:idx val="3"/>
          <c:order val="3"/>
          <c:tx>
            <c:strRef>
              <c:f>ORR!$G$3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rgbClr val="81CCD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1CCD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04F-4EB5-9DA4-9363DBFBBEB9}"/>
              </c:ext>
            </c:extLst>
          </c:dPt>
          <c:dPt>
            <c:idx val="1"/>
            <c:invertIfNegative val="0"/>
            <c:bubble3D val="0"/>
            <c:spPr>
              <a:solidFill>
                <a:srgbClr val="81CCD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04F-4EB5-9DA4-9363DBFBBEB9}"/>
              </c:ext>
            </c:extLst>
          </c:dPt>
          <c:cat>
            <c:strRef>
              <c:f>ORR!$C$4:$C$5</c:f>
              <c:strCache>
                <c:ptCount val="2"/>
                <c:pt idx="0">
                  <c:v>DARA IV
(n = 259)</c:v>
                </c:pt>
                <c:pt idx="1">
                  <c:v>DARA SC
(n = 263)</c:v>
                </c:pt>
              </c:strCache>
            </c:strRef>
          </c:cat>
          <c:val>
            <c:numRef>
              <c:f>ORR!$G$4:$G$5</c:f>
              <c:numCache>
                <c:formatCode>General</c:formatCode>
                <c:ptCount val="2"/>
                <c:pt idx="0">
                  <c:v>0.8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4F-4EB5-9DA4-9363DBFBB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952912"/>
        <c:axId val="123956912"/>
      </c:barChart>
      <c:catAx>
        <c:axId val="12395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956912"/>
        <c:crosses val="autoZero"/>
        <c:auto val="1"/>
        <c:lblAlgn val="ctr"/>
        <c:lblOffset val="100"/>
        <c:noMultiLvlLbl val="0"/>
      </c:catAx>
      <c:valAx>
        <c:axId val="123956912"/>
        <c:scaling>
          <c:orientation val="minMax"/>
          <c:max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ORR, %</a:t>
                </a:r>
              </a:p>
            </c:rich>
          </c:tx>
          <c:layout>
            <c:manualLayout>
              <c:xMode val="edge"/>
              <c:yMode val="edge"/>
              <c:x val="8.012722318578161E-2"/>
              <c:y val="0.329336209964430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bg2">
                <a:lumMod val="1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395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0">
          <a:solidFill>
            <a:schemeClr val="tx1"/>
          </a:solidFill>
          <a:latin typeface="+mn-lt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03276-E4E1-49D1-BFE9-FBF290CAB483}" type="doc">
      <dgm:prSet loTypeId="urn:microsoft.com/office/officeart/2005/8/layout/vList2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22F27F0D-259E-47F1-97ED-2BA34A824CAA}">
      <dgm:prSet custT="1"/>
      <dgm:spPr/>
      <dgm:t>
        <a:bodyPr/>
        <a:lstStyle/>
        <a:p>
          <a:pPr algn="ctr"/>
          <a:r>
            <a:rPr lang="en-GB" sz="1600" b="1" dirty="0"/>
            <a:t>Primary endpoint: PFS</a:t>
          </a:r>
        </a:p>
      </dgm:t>
    </dgm:pt>
    <dgm:pt modelId="{D9BB4CB6-1195-41C8-9C6D-2E681D6B9128}" type="parTrans" cxnId="{1F0C953A-2140-409E-8483-C4E2B73FB3A9}">
      <dgm:prSet/>
      <dgm:spPr/>
      <dgm:t>
        <a:bodyPr/>
        <a:lstStyle/>
        <a:p>
          <a:pPr algn="ctr"/>
          <a:endParaRPr lang="en-US" sz="2000"/>
        </a:p>
      </dgm:t>
    </dgm:pt>
    <dgm:pt modelId="{7764CB2C-0A99-4F7E-9BAF-650883E628F1}" type="sibTrans" cxnId="{1F0C953A-2140-409E-8483-C4E2B73FB3A9}">
      <dgm:prSet/>
      <dgm:spPr/>
      <dgm:t>
        <a:bodyPr/>
        <a:lstStyle/>
        <a:p>
          <a:pPr algn="ctr"/>
          <a:endParaRPr lang="en-US" sz="2000"/>
        </a:p>
      </dgm:t>
    </dgm:pt>
    <dgm:pt modelId="{8F869C17-2146-4CED-AE86-C48EFCDC16E2}">
      <dgm:prSet custT="1"/>
      <dgm:spPr/>
      <dgm:t>
        <a:bodyPr/>
        <a:lstStyle/>
        <a:p>
          <a:pPr algn="ctr"/>
          <a:r>
            <a:rPr lang="en-GB" sz="1400" b="1" dirty="0"/>
            <a:t>Secondary endpoints: response rates; DOR; TTP; OS; QoL; safety</a:t>
          </a:r>
        </a:p>
      </dgm:t>
    </dgm:pt>
    <dgm:pt modelId="{17F378E2-FBCA-4AF2-829A-FBACC17AF9FE}" type="parTrans" cxnId="{6294546B-BDB0-4E0D-A2CE-4C8234C3532F}">
      <dgm:prSet/>
      <dgm:spPr/>
      <dgm:t>
        <a:bodyPr/>
        <a:lstStyle/>
        <a:p>
          <a:pPr algn="ctr"/>
          <a:endParaRPr lang="en-US" sz="2000"/>
        </a:p>
      </dgm:t>
    </dgm:pt>
    <dgm:pt modelId="{F6008B71-D99A-4E0F-A0EA-06D89A10E7BF}" type="sibTrans" cxnId="{6294546B-BDB0-4E0D-A2CE-4C8234C3532F}">
      <dgm:prSet/>
      <dgm:spPr/>
      <dgm:t>
        <a:bodyPr/>
        <a:lstStyle/>
        <a:p>
          <a:pPr algn="ctr"/>
          <a:endParaRPr lang="en-US" sz="2000"/>
        </a:p>
      </dgm:t>
    </dgm:pt>
    <dgm:pt modelId="{50373381-D749-4E46-9C42-5D588E02CAC4}" type="pres">
      <dgm:prSet presAssocID="{E4703276-E4E1-49D1-BFE9-FBF290CAB483}" presName="linear" presStyleCnt="0">
        <dgm:presLayoutVars>
          <dgm:animLvl val="lvl"/>
          <dgm:resizeHandles val="exact"/>
        </dgm:presLayoutVars>
      </dgm:prSet>
      <dgm:spPr/>
    </dgm:pt>
    <dgm:pt modelId="{097637BC-75DF-486B-B03F-D7D47F70ED43}" type="pres">
      <dgm:prSet presAssocID="{22F27F0D-259E-47F1-97ED-2BA34A824CA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66DA828-375B-41C0-A5F1-54FBB410BB8F}" type="pres">
      <dgm:prSet presAssocID="{7764CB2C-0A99-4F7E-9BAF-650883E628F1}" presName="spacer" presStyleCnt="0"/>
      <dgm:spPr/>
    </dgm:pt>
    <dgm:pt modelId="{C1430F08-8F67-4B4D-B2A6-D346CA9F2449}" type="pres">
      <dgm:prSet presAssocID="{8F869C17-2146-4CED-AE86-C48EFCDC16E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F0C953A-2140-409E-8483-C4E2B73FB3A9}" srcId="{E4703276-E4E1-49D1-BFE9-FBF290CAB483}" destId="{22F27F0D-259E-47F1-97ED-2BA34A824CAA}" srcOrd="0" destOrd="0" parTransId="{D9BB4CB6-1195-41C8-9C6D-2E681D6B9128}" sibTransId="{7764CB2C-0A99-4F7E-9BAF-650883E628F1}"/>
    <dgm:cxn modelId="{8A3FC859-F104-4FB0-8287-E942CAA44664}" type="presOf" srcId="{8F869C17-2146-4CED-AE86-C48EFCDC16E2}" destId="{C1430F08-8F67-4B4D-B2A6-D346CA9F2449}" srcOrd="0" destOrd="0" presId="urn:microsoft.com/office/officeart/2005/8/layout/vList2"/>
    <dgm:cxn modelId="{04090161-DD1C-42E8-B9AF-1E46426FF5EE}" type="presOf" srcId="{E4703276-E4E1-49D1-BFE9-FBF290CAB483}" destId="{50373381-D749-4E46-9C42-5D588E02CAC4}" srcOrd="0" destOrd="0" presId="urn:microsoft.com/office/officeart/2005/8/layout/vList2"/>
    <dgm:cxn modelId="{6294546B-BDB0-4E0D-A2CE-4C8234C3532F}" srcId="{E4703276-E4E1-49D1-BFE9-FBF290CAB483}" destId="{8F869C17-2146-4CED-AE86-C48EFCDC16E2}" srcOrd="1" destOrd="0" parTransId="{17F378E2-FBCA-4AF2-829A-FBACC17AF9FE}" sibTransId="{F6008B71-D99A-4E0F-A0EA-06D89A10E7BF}"/>
    <dgm:cxn modelId="{18FBECF4-BF0E-413B-AE65-1D4A759456FB}" type="presOf" srcId="{22F27F0D-259E-47F1-97ED-2BA34A824CAA}" destId="{097637BC-75DF-486B-B03F-D7D47F70ED43}" srcOrd="0" destOrd="0" presId="urn:microsoft.com/office/officeart/2005/8/layout/vList2"/>
    <dgm:cxn modelId="{EAB2DB7D-32C5-477D-8943-88ADFBEC698F}" type="presParOf" srcId="{50373381-D749-4E46-9C42-5D588E02CAC4}" destId="{097637BC-75DF-486B-B03F-D7D47F70ED43}" srcOrd="0" destOrd="0" presId="urn:microsoft.com/office/officeart/2005/8/layout/vList2"/>
    <dgm:cxn modelId="{3E531095-CC5C-450B-AEB5-3F3793DA4891}" type="presParOf" srcId="{50373381-D749-4E46-9C42-5D588E02CAC4}" destId="{166DA828-375B-41C0-A5F1-54FBB410BB8F}" srcOrd="1" destOrd="0" presId="urn:microsoft.com/office/officeart/2005/8/layout/vList2"/>
    <dgm:cxn modelId="{C58265BF-C5BF-47D8-9044-076972C5B2C7}" type="presParOf" srcId="{50373381-D749-4E46-9C42-5D588E02CAC4}" destId="{C1430F08-8F67-4B4D-B2A6-D346CA9F244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637BC-75DF-486B-B03F-D7D47F70ED43}">
      <dsp:nvSpPr>
        <dsp:cNvPr id="0" name=""/>
        <dsp:cNvSpPr/>
      </dsp:nvSpPr>
      <dsp:spPr>
        <a:xfrm>
          <a:off x="0" y="5563"/>
          <a:ext cx="6503671" cy="37440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Primary endpoint: PFS</a:t>
          </a:r>
        </a:p>
      </dsp:txBody>
      <dsp:txXfrm>
        <a:off x="18277" y="23840"/>
        <a:ext cx="6467117" cy="337846"/>
      </dsp:txXfrm>
    </dsp:sp>
    <dsp:sp modelId="{C1430F08-8F67-4B4D-B2A6-D346CA9F2449}">
      <dsp:nvSpPr>
        <dsp:cNvPr id="0" name=""/>
        <dsp:cNvSpPr/>
      </dsp:nvSpPr>
      <dsp:spPr>
        <a:xfrm>
          <a:off x="0" y="437563"/>
          <a:ext cx="6503671" cy="37440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321280"/>
                <a:satOff val="-12909"/>
                <a:lumOff val="27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80000"/>
                <a:hueOff val="321280"/>
                <a:satOff val="-12909"/>
                <a:lumOff val="27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80000"/>
                <a:hueOff val="321280"/>
                <a:satOff val="-12909"/>
                <a:lumOff val="27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Secondary endpoints: response rates; DOR; TTP; OS; QoL; safety</a:t>
          </a:r>
        </a:p>
      </dsp:txBody>
      <dsp:txXfrm>
        <a:off x="18277" y="455840"/>
        <a:ext cx="6467117" cy="337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06" tIns="47102" rIns="94206" bIns="471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06" tIns="47102" rIns="94206" bIns="47102" rtlCol="0"/>
          <a:lstStyle>
            <a:lvl1pPr algn="r">
              <a:defRPr sz="1200"/>
            </a:lvl1pPr>
          </a:lstStyle>
          <a:p>
            <a:fld id="{AB27B647-D41C-4754-8D63-CEB6B0BFB8E4}" type="datetimeFigureOut">
              <a:rPr lang="en-US" smtClean="0"/>
              <a:t>1/3/23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06" tIns="47102" rIns="94206" bIns="471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206" tIns="47102" rIns="94206" bIns="47102" rtlCol="0" anchor="b"/>
          <a:lstStyle>
            <a:lvl1pPr algn="r">
              <a:defRPr sz="1200"/>
            </a:lvl1pPr>
          </a:lstStyle>
          <a:p>
            <a:fld id="{640273E0-3307-47A8-98C2-471CEBEDB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4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06" tIns="47102" rIns="94206" bIns="47102" rtlCol="0"/>
          <a:lstStyle>
            <a:lvl1pPr algn="l">
              <a:defRPr sz="1200">
                <a:ea typeface="Geneva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wrap="square" lIns="94206" tIns="47102" rIns="94206" bIns="4710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388DC7-E9F6-284C-9857-FDA7F02FFFDF}" type="datetimeFigureOut">
              <a:rPr lang="en-US"/>
              <a:pPr/>
              <a:t>1/3/23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6" tIns="47102" rIns="94206" bIns="4710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06" tIns="47102" rIns="94206" bIns="4710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06" tIns="47102" rIns="94206" bIns="47102" rtlCol="0" anchor="b"/>
          <a:lstStyle>
            <a:lvl1pPr algn="l">
              <a:defRPr sz="1200">
                <a:ea typeface="Geneva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wrap="square" lIns="94206" tIns="47102" rIns="94206" bIns="4710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FAA9E6-400A-E640-A318-E520058423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00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Geneva" charset="0"/>
        <a:cs typeface="+mn-cs"/>
      </a:defRPr>
    </a:lvl1pPr>
    <a:lvl2pPr marL="60950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Geneva" charset="0"/>
        <a:cs typeface="+mn-cs"/>
      </a:defRPr>
    </a:lvl2pPr>
    <a:lvl3pPr marL="121901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Geneva" charset="0"/>
        <a:cs typeface="+mn-cs"/>
      </a:defRPr>
    </a:lvl3pPr>
    <a:lvl4pPr marL="182851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Geneva" charset="0"/>
        <a:cs typeface="+mn-cs"/>
      </a:defRPr>
    </a:lvl4pPr>
    <a:lvl5pPr marL="243801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Geneva" charset="0"/>
        <a:cs typeface="+mn-cs"/>
      </a:defRPr>
    </a:lvl5pPr>
    <a:lvl6pPr marL="3047525" algn="l" defTabSz="12190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029" algn="l" defTabSz="12190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35" algn="l" defTabSz="12190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041" algn="l" defTabSz="12190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071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lower limit of the 90% CI was &gt;80%, meeting the PK non-inferiority</a:t>
            </a:r>
            <a:r>
              <a:rPr lang="en-US" baseline="0" dirty="0"/>
              <a:t> criteria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9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this Cancer Network Between the Lines program. Today’s featured article is “</a:t>
            </a:r>
            <a:r>
              <a:rPr lang="en-US" sz="1200" b="1" dirty="0"/>
              <a:t>Once weekly selinexor, carfilzomib and dexamethasone in carfilzomib non-refractory multiple myeloma patients.</a:t>
            </a:r>
            <a:r>
              <a:rPr lang="en-US" dirty="0"/>
              <a:t>” I’m Dr Joseph </a:t>
            </a:r>
            <a:r>
              <a:rPr lang="en-US" dirty="0" err="1"/>
              <a:t>Mikeal</a:t>
            </a:r>
            <a:r>
              <a:rPr lang="en-US" dirty="0"/>
              <a:t>. I’ll be discussing this publication with my colleague Dr </a:t>
            </a:r>
            <a:r>
              <a:rPr lang="en-US" dirty="0" err="1"/>
              <a:t>Hakan</a:t>
            </a:r>
            <a:r>
              <a:rPr lang="en-US" dirty="0"/>
              <a:t> Kaya.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2C494-6F68-0340-AD41-6B1A2794BC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326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2C494-6F68-0340-AD41-6B1A2794BC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605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2C494-6F68-0340-AD41-6B1A2794BC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00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2C494-6F68-0340-AD41-6B1A2794BC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148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1:1 Randomization will be performed prior to dosing. Allocation between treatment arms (SVd, Vd) within each of the stratification categories:</a:t>
            </a:r>
          </a:p>
          <a:p>
            <a:pPr marL="342900" lvl="2">
              <a:lnSpc>
                <a:spcPct val="110000"/>
              </a:lnSpc>
              <a:spcBef>
                <a:spcPts val="450"/>
              </a:spcBef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Prior PI therapies (Yes or No)</a:t>
            </a:r>
          </a:p>
          <a:p>
            <a:pPr marL="342900" lvl="2">
              <a:lnSpc>
                <a:spcPct val="110000"/>
              </a:lnSpc>
              <a:spcBef>
                <a:spcPts val="450"/>
              </a:spcBef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Number of prior anti-MM regimens (1 versus &gt;1)</a:t>
            </a:r>
          </a:p>
          <a:p>
            <a:pPr marL="342900" lvl="2">
              <a:lnSpc>
                <a:spcPct val="110000"/>
              </a:lnSpc>
              <a:spcBef>
                <a:spcPts val="450"/>
              </a:spcBef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R-ISS stage at original MM diagnosis (R-ISS Stage III versus R-ISS Stage I or II; Palumbo 2015;). </a:t>
            </a:r>
            <a:br>
              <a:rPr lang="en-US" sz="1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If data for chromosomal abnormalities and serum LDH required for R-ISS staging are not available, patients will be assigned to the R-ISS category corresponding to their ISS stage</a:t>
            </a:r>
          </a:p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The following process will be used in order to prevent premature crossover:</a:t>
            </a:r>
          </a:p>
          <a:p>
            <a:pPr marL="651510" lvl="3" indent="-274320">
              <a:lnSpc>
                <a:spcPct val="11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Investigators will assess PD according to IMWG criteria including repeat testing if PD is based on serum and/or urine M-protein, IgA, or FLC. PD may also be based on new or enlarging plasmacytoma(s) or bone lesion(s)</a:t>
            </a:r>
          </a:p>
          <a:p>
            <a:pPr marL="651510" lvl="3" indent="-274320">
              <a:lnSpc>
                <a:spcPct val="11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All cases of PD must be confirmed by the IRC prior to crossover</a:t>
            </a:r>
          </a:p>
          <a:p>
            <a:pPr marL="651510" lvl="3" indent="-274320">
              <a:lnSpc>
                <a:spcPct val="11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Crossover will not be permitted based purely on clinical progression</a:t>
            </a:r>
          </a:p>
          <a:p>
            <a:pPr marL="651510" lvl="3" indent="-274320">
              <a:lnSpc>
                <a:spcPct val="11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Crossover will not be permitted if dosing of bortezomib is terminated before PD is confirmed by the IRC</a:t>
            </a:r>
          </a:p>
          <a:p>
            <a:pPr marL="651510" lvl="3" indent="-274320">
              <a:lnSpc>
                <a:spcPct val="11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Putative PD events that are not confirmed by the IRC will have their PFS censored at the time of treatment discontinuation</a:t>
            </a:r>
          </a:p>
          <a:p>
            <a:endParaRPr lang="en-US" sz="1000" dirty="0"/>
          </a:p>
          <a:p>
            <a:r>
              <a:rPr lang="en-US" sz="1000" dirty="0"/>
              <a:t>Data on File, Karyopharm Therapeutics,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04411-0FFC-47B4-A746-C697566DFE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Geneva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Geneva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C62B9-AFC7-46DE-B71C-D6009DCB4544}"/>
              </a:ext>
            </a:extLst>
          </p:cNvPr>
          <p:cNvSpPr/>
          <p:nvPr/>
        </p:nvSpPr>
        <p:spPr>
          <a:xfrm>
            <a:off x="9524" y="1700979"/>
            <a:ext cx="67627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Ins="9144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t>Karyopharm Corporate Presentation/Oct2018/p13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551882-EDE3-44A7-834E-2CF4D1003D5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85800" y="1931812"/>
            <a:ext cx="666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FB524E-9764-4524-9ECC-058F6FA0D37B}"/>
              </a:ext>
            </a:extLst>
          </p:cNvPr>
          <p:cNvSpPr/>
          <p:nvPr/>
        </p:nvSpPr>
        <p:spPr>
          <a:xfrm>
            <a:off x="0" y="2410592"/>
            <a:ext cx="67627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Ins="9144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t>NCT03110562/p2/Arms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850A8F-5B5F-4B8F-8B14-E4C1C492F29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76276" y="2549092"/>
            <a:ext cx="1314449" cy="92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A06BE29-264D-4D86-AFE7-ACD579176343}"/>
              </a:ext>
            </a:extLst>
          </p:cNvPr>
          <p:cNvSpPr/>
          <p:nvPr/>
        </p:nvSpPr>
        <p:spPr>
          <a:xfrm>
            <a:off x="6172200" y="2456758"/>
            <a:ext cx="67627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Ins="9144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t>NCT03110562/p1/Brief Summary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FA182D-6CF4-4F7D-8E0C-C4BC5288098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929314" y="2641424"/>
            <a:ext cx="242886" cy="46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02A2-9BA6-4840-BDFC-1FD6950B1AD7}"/>
              </a:ext>
            </a:extLst>
          </p:cNvPr>
          <p:cNvSpPr/>
          <p:nvPr/>
        </p:nvSpPr>
        <p:spPr>
          <a:xfrm>
            <a:off x="9524" y="4554013"/>
            <a:ext cx="676276" cy="18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Ins="9144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Geneva" charset="0"/>
                <a:cs typeface="+mn-cs"/>
              </a:rPr>
              <a:t>DOF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1313AC-D73A-4B48-8846-FA34568097B8}"/>
              </a:ext>
            </a:extLst>
          </p:cNvPr>
          <p:cNvCxnSpPr>
            <a:cxnSpLocks/>
          </p:cNvCxnSpPr>
          <p:nvPr/>
        </p:nvCxnSpPr>
        <p:spPr>
          <a:xfrm>
            <a:off x="685800" y="4635364"/>
            <a:ext cx="666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836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0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B2071-6142-4B61-B891-ACEFBCF02C47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pPr marL="0" marR="0" lvl="0" indent="0" algn="r" defTabSz="9302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32236-04C1-194D-9422-81657BE95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9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32236-04C1-194D-9422-81657BE95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6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9F739-985F-41B7-BEA8-5D563AB0F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5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9F739-985F-41B7-BEA8-5D563AB0F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33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9F739-985F-41B7-BEA8-5D563AB0FF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84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6C85B-B1C3-4334-9705-4CD3FFCA2D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715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83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4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188" y="3177375"/>
            <a:ext cx="11321627" cy="107376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133" b="1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524" y="4276273"/>
            <a:ext cx="11234955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67">
                <a:solidFill>
                  <a:schemeClr val="tx1"/>
                </a:solidFill>
              </a:defRPr>
            </a:lvl1pPr>
            <a:lvl2pPr marL="60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0FF5FD-3761-6647-939F-99E05394C2C0}" type="datetime1">
              <a:rPr lang="en-US" smtClean="0"/>
              <a:t>1/3/23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45458" y="6492876"/>
            <a:ext cx="646545" cy="365125"/>
          </a:xfrm>
        </p:spPr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3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/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66380" y="4800604"/>
            <a:ext cx="9338539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386186" y="1448285"/>
            <a:ext cx="9318735" cy="327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56477" y="5367341"/>
            <a:ext cx="934844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6" marR="0" lvl="0" indent="-22859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0" marR="0" lvl="1" indent="-228593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55" marR="0" lvl="2" indent="-228593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38" marR="0" lvl="3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23" marR="0" lvl="4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07" marR="0" lvl="5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93" marR="0" lvl="6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79" marR="0" lvl="7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62" marR="0" lvl="8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4039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bo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45213" y="1331913"/>
            <a:ext cx="5578475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0701" y="1161919"/>
            <a:ext cx="4928195" cy="4248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spcBef>
                <a:spcPts val="2200"/>
              </a:spcBef>
              <a:buNone/>
              <a:defRPr sz="2500" b="1">
                <a:solidFill>
                  <a:schemeClr val="tx1"/>
                </a:solidFill>
              </a:defRPr>
            </a:lvl1pPr>
            <a:lvl2pPr marL="457186" indent="0">
              <a:buNone/>
              <a:defRPr/>
            </a:lvl2pPr>
            <a:lvl3pPr marL="914370" indent="0">
              <a:buNone/>
              <a:defRPr/>
            </a:lvl3pPr>
            <a:lvl4pPr marL="1371555" indent="0">
              <a:buNone/>
              <a:defRPr/>
            </a:lvl4pPr>
            <a:lvl5pPr marL="1828738" indent="0">
              <a:buNone/>
              <a:defRPr/>
            </a:lvl5pPr>
          </a:lstStyle>
          <a:p>
            <a:pPr marL="0" marR="0" lvl="0" indent="0" algn="l" defTabSz="914370" rtl="0" eaLnBrk="1" fontAlgn="auto" latinLnBrk="0" hangingPunct="1">
              <a:lnSpc>
                <a:spcPts val="32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text</a:t>
            </a:r>
          </a:p>
          <a:p>
            <a:endParaRPr lang="en-US" sz="2500" b="1" dirty="0">
              <a:solidFill>
                <a:srgbClr val="1268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13" y="5867403"/>
            <a:ext cx="5578475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/>
            </a:lvl1pPr>
            <a:lvl2pPr marL="457186" indent="0">
              <a:buNone/>
              <a:defRPr/>
            </a:lvl2pPr>
            <a:lvl3pPr marL="914370" indent="0">
              <a:buNone/>
              <a:defRPr/>
            </a:lvl3pPr>
            <a:lvl4pPr marL="1371555" indent="0">
              <a:buNone/>
              <a:defRPr/>
            </a:lvl4pPr>
            <a:lvl5pPr marL="1828738" indent="0">
              <a:buNone/>
              <a:defRPr/>
            </a:lvl5pPr>
          </a:lstStyle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Arial 14pt Caption copy can be typed in here.  </a:t>
            </a:r>
          </a:p>
        </p:txBody>
      </p:sp>
    </p:spTree>
    <p:extLst>
      <p:ext uri="{BB962C8B-B14F-4D97-AF65-F5344CB8AC3E}">
        <p14:creationId xmlns:p14="http://schemas.microsoft.com/office/powerpoint/2010/main" val="26091503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38276" y="1585982"/>
            <a:ext cx="4685413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81" y="741568"/>
            <a:ext cx="1116171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40pt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61975" y="1979095"/>
            <a:ext cx="5627564" cy="3716856"/>
          </a:xfrm>
          <a:prstGeom prst="rect">
            <a:avLst/>
          </a:prstGeom>
        </p:spPr>
        <p:txBody>
          <a:bodyPr>
            <a:normAutofit/>
          </a:bodyPr>
          <a:lstStyle>
            <a:lvl1pPr marL="586085" indent="-58608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20000"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5903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73496" y="1585982"/>
            <a:ext cx="5550195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81" y="741568"/>
            <a:ext cx="1116171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40pt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45810" y="1585982"/>
            <a:ext cx="5472700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20082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173435" y="0"/>
            <a:ext cx="5018567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8" y="779668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32pt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8" y="1790701"/>
            <a:ext cx="6219825" cy="3752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6" indent="0">
              <a:buNone/>
              <a:defRPr sz="1600"/>
            </a:lvl2pPr>
            <a:lvl3pPr marL="914370" indent="0">
              <a:buNone/>
              <a:defRPr sz="1600"/>
            </a:lvl3pPr>
            <a:lvl4pPr marL="1371555" indent="0">
              <a:buNone/>
              <a:defRPr sz="1600"/>
            </a:lvl4pPr>
            <a:lvl5pPr marL="1828738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7471805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5018567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434421" y="779668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32pt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434421" y="1790701"/>
            <a:ext cx="6219825" cy="3752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6" indent="0">
              <a:buNone/>
              <a:defRPr sz="1600"/>
            </a:lvl2pPr>
            <a:lvl3pPr marL="914370" indent="0">
              <a:buNone/>
              <a:defRPr sz="1600"/>
            </a:lvl3pPr>
            <a:lvl4pPr marL="1371555" indent="0">
              <a:buNone/>
              <a:defRPr sz="1600"/>
            </a:lvl4pPr>
            <a:lvl5pPr marL="1828738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0768208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55E6-BE1F-88C9-EB80-DD2ECA6B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D7132-6359-5DDA-C918-83F87DA7C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08178"/>
            <a:ext cx="10515600" cy="4203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7694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642D0C-52D0-173D-4674-CCF0D53BAB6D}"/>
              </a:ext>
            </a:extLst>
          </p:cNvPr>
          <p:cNvSpPr txBox="1"/>
          <p:nvPr userDrawn="1"/>
        </p:nvSpPr>
        <p:spPr>
          <a:xfrm>
            <a:off x="337934" y="5705061"/>
            <a:ext cx="3622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F692D6EB-F362-1E42-2226-F42FB6FB2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985" y="5892734"/>
            <a:ext cx="3600000" cy="7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882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359728" y="3828101"/>
            <a:ext cx="6933112" cy="1602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365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0D0D0-EEE5-B726-D015-CFFD15D3817A}"/>
              </a:ext>
            </a:extLst>
          </p:cNvPr>
          <p:cNvSpPr txBox="1"/>
          <p:nvPr userDrawn="1"/>
        </p:nvSpPr>
        <p:spPr>
          <a:xfrm>
            <a:off x="337934" y="5705061"/>
            <a:ext cx="3622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9FF0611-4ED1-51A8-5355-BBE4EBD72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02065"/>
            <a:ext cx="3600000" cy="7776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B5BBD0-5A49-FA25-0E9B-717161FD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89" y="365125"/>
            <a:ext cx="6933112" cy="326265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8126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80E-15F1-2D40-A98E-07B31960910C}"/>
              </a:ext>
            </a:extLst>
          </p:cNvPr>
          <p:cNvSpPr/>
          <p:nvPr userDrawn="1"/>
        </p:nvSpPr>
        <p:spPr>
          <a:xfrm>
            <a:off x="0" y="5671231"/>
            <a:ext cx="533400" cy="1186772"/>
          </a:xfrm>
          <a:prstGeom prst="rect">
            <a:avLst/>
          </a:prstGeom>
          <a:solidFill>
            <a:srgbClr val="141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439" y="6377943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22" y="6377943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82817" y="6377943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19A07-5E2F-E344-875B-FDD00D88E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8699" r="7819" b="4939"/>
          <a:stretch/>
        </p:blipFill>
        <p:spPr>
          <a:xfrm>
            <a:off x="0" y="3"/>
            <a:ext cx="12192000" cy="60075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151AD-CCD0-5845-862C-DAC18237FD88}"/>
              </a:ext>
            </a:extLst>
          </p:cNvPr>
          <p:cNvGrpSpPr/>
          <p:nvPr userDrawn="1"/>
        </p:nvGrpSpPr>
        <p:grpSpPr>
          <a:xfrm>
            <a:off x="5" y="5975781"/>
            <a:ext cx="12193271" cy="894247"/>
            <a:chOff x="0" y="6007692"/>
            <a:chExt cx="12193270" cy="894246"/>
          </a:xfrm>
        </p:grpSpPr>
        <p:sp>
          <p:nvSpPr>
            <p:cNvPr id="6" name="object 761">
              <a:extLst>
                <a:ext uri="{FF2B5EF4-FFF2-40B4-BE49-F238E27FC236}">
                  <a16:creationId xmlns:a16="http://schemas.microsoft.com/office/drawing/2014/main" id="{95EF5D8F-8229-A84E-8EAE-F0C9DA45CD42}"/>
                </a:ext>
              </a:extLst>
            </p:cNvPr>
            <p:cNvSpPr/>
            <p:nvPr userDrawn="1"/>
          </p:nvSpPr>
          <p:spPr>
            <a:xfrm>
              <a:off x="838200" y="6008494"/>
              <a:ext cx="11355070" cy="893444"/>
            </a:xfrm>
            <a:custGeom>
              <a:avLst/>
              <a:gdLst/>
              <a:ahLst/>
              <a:cxnLst/>
              <a:rect l="l" t="t" r="r" b="b"/>
              <a:pathLst>
                <a:path w="12193270" h="893445">
                  <a:moveTo>
                    <a:pt x="12193206" y="0"/>
                  </a:moveTo>
                  <a:lnTo>
                    <a:pt x="0" y="0"/>
                  </a:lnTo>
                  <a:lnTo>
                    <a:pt x="0" y="892886"/>
                  </a:lnTo>
                  <a:lnTo>
                    <a:pt x="12193206" y="892886"/>
                  </a:lnTo>
                  <a:lnTo>
                    <a:pt x="12193206" y="0"/>
                  </a:lnTo>
                  <a:close/>
                </a:path>
              </a:pathLst>
            </a:custGeom>
            <a:solidFill>
              <a:srgbClr val="00519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63">
              <a:extLst>
                <a:ext uri="{FF2B5EF4-FFF2-40B4-BE49-F238E27FC236}">
                  <a16:creationId xmlns:a16="http://schemas.microsoft.com/office/drawing/2014/main" id="{1C900A90-A866-D346-A12E-6EAA6DFA23DA}"/>
                </a:ext>
              </a:extLst>
            </p:cNvPr>
            <p:cNvSpPr/>
            <p:nvPr userDrawn="1"/>
          </p:nvSpPr>
          <p:spPr>
            <a:xfrm>
              <a:off x="0" y="6007692"/>
              <a:ext cx="3163570" cy="894080"/>
            </a:xfrm>
            <a:custGeom>
              <a:avLst/>
              <a:gdLst/>
              <a:ahLst/>
              <a:cxnLst/>
              <a:rect l="l" t="t" r="r" b="b"/>
              <a:pathLst>
                <a:path w="3163570" h="894079">
                  <a:moveTo>
                    <a:pt x="3163290" y="0"/>
                  </a:moveTo>
                  <a:lnTo>
                    <a:pt x="298881" y="0"/>
                  </a:lnTo>
                  <a:lnTo>
                    <a:pt x="0" y="893686"/>
                  </a:lnTo>
                  <a:lnTo>
                    <a:pt x="3163290" y="893686"/>
                  </a:lnTo>
                  <a:lnTo>
                    <a:pt x="3163290" y="0"/>
                  </a:lnTo>
                  <a:close/>
                </a:path>
              </a:pathLst>
            </a:custGeom>
            <a:solidFill>
              <a:srgbClr val="00519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766">
            <a:extLst>
              <a:ext uri="{FF2B5EF4-FFF2-40B4-BE49-F238E27FC236}">
                <a16:creationId xmlns:a16="http://schemas.microsoft.com/office/drawing/2014/main" id="{2DCB0449-851F-2C43-8FC8-6C6F94BBE1F5}"/>
              </a:ext>
            </a:extLst>
          </p:cNvPr>
          <p:cNvSpPr/>
          <p:nvPr/>
        </p:nvSpPr>
        <p:spPr>
          <a:xfrm>
            <a:off x="2" y="5"/>
            <a:ext cx="2805431" cy="1307465"/>
          </a:xfrm>
          <a:custGeom>
            <a:avLst/>
            <a:gdLst/>
            <a:ahLst/>
            <a:cxnLst/>
            <a:rect l="l" t="t" r="r" b="b"/>
            <a:pathLst>
              <a:path w="2805430" h="1307465">
                <a:moveTo>
                  <a:pt x="2805036" y="0"/>
                </a:moveTo>
                <a:lnTo>
                  <a:pt x="0" y="0"/>
                </a:lnTo>
                <a:lnTo>
                  <a:pt x="0" y="1307312"/>
                </a:lnTo>
                <a:lnTo>
                  <a:pt x="2367826" y="1307312"/>
                </a:lnTo>
                <a:lnTo>
                  <a:pt x="2805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49C7B-FB53-DF46-9D9F-DA251FDB0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249774"/>
            <a:ext cx="1756685" cy="8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435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619190F4-38AD-1D4E-990F-118EC3572D26}"/>
              </a:ext>
            </a:extLst>
          </p:cNvPr>
          <p:cNvSpPr/>
          <p:nvPr userDrawn="1"/>
        </p:nvSpPr>
        <p:spPr>
          <a:xfrm>
            <a:off x="5" y="0"/>
            <a:ext cx="12193271" cy="6228000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solidFill>
            <a:srgbClr val="0051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8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out Caption">
  <p:cSld name="Picture without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/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0" y="1448290"/>
            <a:ext cx="12192000" cy="480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9470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aa-ET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6274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aa-ET"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5"/>
            <a:ext cx="53062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49" y="1577345"/>
            <a:ext cx="53062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6632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323618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381" y="644694"/>
            <a:ext cx="11041227" cy="1468967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3392" y="2372883"/>
            <a:ext cx="10945216" cy="3168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rgbClr val="545455"/>
                </a:solidFill>
              </a:defRPr>
            </a:lvl1pPr>
            <a:lvl2pPr marL="60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608617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4903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4267" b="0" cap="all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187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>
                <a:solidFill>
                  <a:srgbClr val="545455"/>
                </a:solidFill>
              </a:defRPr>
            </a:lvl1pPr>
            <a:lvl2pPr marL="6095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6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73501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54255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004A6F"/>
                </a:solidFill>
              </a:defRPr>
            </a:lvl1pPr>
            <a:lvl2pPr marL="609581" indent="0">
              <a:buNone/>
              <a:defRPr sz="2667" b="1"/>
            </a:lvl2pPr>
            <a:lvl3pPr marL="1219160" indent="0">
              <a:buNone/>
              <a:defRPr sz="2400" b="1"/>
            </a:lvl3pPr>
            <a:lvl4pPr marL="1828738" indent="0">
              <a:buNone/>
              <a:defRPr sz="2133" b="1"/>
            </a:lvl4pPr>
            <a:lvl5pPr marL="2438318" indent="0">
              <a:buNone/>
              <a:defRPr sz="2133" b="1"/>
            </a:lvl5pPr>
            <a:lvl6pPr marL="3047898" indent="0">
              <a:buNone/>
              <a:defRPr sz="2133" b="1"/>
            </a:lvl6pPr>
            <a:lvl7pPr marL="3657479" indent="0">
              <a:buNone/>
              <a:defRPr sz="2133" b="1"/>
            </a:lvl7pPr>
            <a:lvl8pPr marL="4267057" indent="0">
              <a:buNone/>
              <a:defRPr sz="2133" b="1"/>
            </a:lvl8pPr>
            <a:lvl9pPr marL="4876637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46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004A6F"/>
                </a:solidFill>
              </a:defRPr>
            </a:lvl1pPr>
            <a:lvl2pPr marL="609581" indent="0">
              <a:buNone/>
              <a:defRPr sz="2667" b="1"/>
            </a:lvl2pPr>
            <a:lvl3pPr marL="1219160" indent="0">
              <a:buNone/>
              <a:defRPr sz="2400" b="1"/>
            </a:lvl3pPr>
            <a:lvl4pPr marL="1828738" indent="0">
              <a:buNone/>
              <a:defRPr sz="2133" b="1"/>
            </a:lvl4pPr>
            <a:lvl5pPr marL="2438318" indent="0">
              <a:buNone/>
              <a:defRPr sz="2133" b="1"/>
            </a:lvl5pPr>
            <a:lvl6pPr marL="3047898" indent="0">
              <a:buNone/>
              <a:defRPr sz="2133" b="1"/>
            </a:lvl6pPr>
            <a:lvl7pPr marL="3657479" indent="0">
              <a:buNone/>
              <a:defRPr sz="2133" b="1"/>
            </a:lvl7pPr>
            <a:lvl8pPr marL="4267057" indent="0">
              <a:buNone/>
              <a:defRPr sz="2133" b="1"/>
            </a:lvl8pPr>
            <a:lvl9pPr marL="4876637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5935"/>
            <a:ext cx="5389033" cy="34613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9168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6126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91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l">
              <a:buNone/>
              <a:defRPr sz="1800"/>
            </a:lvl1pPr>
            <a:lvl2pPr marL="342879" indent="0" algn="ctr">
              <a:buNone/>
              <a:defRPr sz="1500"/>
            </a:lvl2pPr>
            <a:lvl3pPr marL="685760" indent="0" algn="ctr">
              <a:buNone/>
              <a:defRPr sz="1425"/>
            </a:lvl3pPr>
            <a:lvl4pPr marL="1028641" indent="0" algn="ctr">
              <a:buNone/>
              <a:defRPr sz="1200"/>
            </a:lvl4pPr>
            <a:lvl5pPr marL="1371520" indent="0" algn="ctr">
              <a:buNone/>
              <a:defRPr sz="1200"/>
            </a:lvl5pPr>
            <a:lvl6pPr marL="1714400" indent="0" algn="ctr">
              <a:buNone/>
              <a:defRPr sz="1200"/>
            </a:lvl6pPr>
            <a:lvl7pPr marL="2057281" indent="0" algn="ctr">
              <a:buNone/>
              <a:defRPr sz="1200"/>
            </a:lvl7pPr>
            <a:lvl8pPr marL="2400160" indent="0" algn="ctr">
              <a:buNone/>
              <a:defRPr sz="1200"/>
            </a:lvl8pPr>
            <a:lvl9pPr marL="274303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973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6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0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36419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5"/>
            <a:ext cx="4011084" cy="4202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545455"/>
                </a:solidFill>
              </a:defRPr>
            </a:lvl1pPr>
            <a:lvl2pPr marL="609581" indent="0">
              <a:buNone/>
              <a:defRPr sz="1600"/>
            </a:lvl2pPr>
            <a:lvl3pPr marL="1219160" indent="0">
              <a:buNone/>
              <a:defRPr sz="1333"/>
            </a:lvl3pPr>
            <a:lvl4pPr marL="1828738" indent="0">
              <a:buNone/>
              <a:defRPr sz="1200"/>
            </a:lvl4pPr>
            <a:lvl5pPr marL="2438318" indent="0">
              <a:buNone/>
              <a:defRPr sz="1200"/>
            </a:lvl5pPr>
            <a:lvl6pPr marL="3047898" indent="0">
              <a:buNone/>
              <a:defRPr sz="1200"/>
            </a:lvl6pPr>
            <a:lvl7pPr marL="3657479" indent="0">
              <a:buNone/>
              <a:defRPr sz="1200"/>
            </a:lvl7pPr>
            <a:lvl8pPr marL="4267057" indent="0">
              <a:buNone/>
              <a:defRPr sz="1200"/>
            </a:lvl8pPr>
            <a:lvl9pPr marL="4876637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99215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004A6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1" indent="0">
              <a:buNone/>
              <a:defRPr sz="3733"/>
            </a:lvl2pPr>
            <a:lvl3pPr marL="1219160" indent="0">
              <a:buNone/>
              <a:defRPr sz="3200"/>
            </a:lvl3pPr>
            <a:lvl4pPr marL="1828738" indent="0">
              <a:buNone/>
              <a:defRPr sz="2667"/>
            </a:lvl4pPr>
            <a:lvl5pPr marL="2438318" indent="0">
              <a:buNone/>
              <a:defRPr sz="2667"/>
            </a:lvl5pPr>
            <a:lvl6pPr marL="3047898" indent="0">
              <a:buNone/>
              <a:defRPr sz="2667"/>
            </a:lvl6pPr>
            <a:lvl7pPr marL="3657479" indent="0">
              <a:buNone/>
              <a:defRPr sz="2667"/>
            </a:lvl7pPr>
            <a:lvl8pPr marL="4267057" indent="0">
              <a:buNone/>
              <a:defRPr sz="2667"/>
            </a:lvl8pPr>
            <a:lvl9pPr marL="4876637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545455"/>
                </a:solidFill>
              </a:defRPr>
            </a:lvl1pPr>
            <a:lvl2pPr marL="609581" indent="0">
              <a:buNone/>
              <a:defRPr sz="1600"/>
            </a:lvl2pPr>
            <a:lvl3pPr marL="1219160" indent="0">
              <a:buNone/>
              <a:defRPr sz="1333"/>
            </a:lvl3pPr>
            <a:lvl4pPr marL="1828738" indent="0">
              <a:buNone/>
              <a:defRPr sz="1200"/>
            </a:lvl4pPr>
            <a:lvl5pPr marL="2438318" indent="0">
              <a:buNone/>
              <a:defRPr sz="1200"/>
            </a:lvl5pPr>
            <a:lvl6pPr marL="3047898" indent="0">
              <a:buNone/>
              <a:defRPr sz="1200"/>
            </a:lvl6pPr>
            <a:lvl7pPr marL="3657479" indent="0">
              <a:buNone/>
              <a:defRPr sz="1200"/>
            </a:lvl7pPr>
            <a:lvl8pPr marL="4267057" indent="0">
              <a:buNone/>
              <a:defRPr sz="1200"/>
            </a:lvl8pPr>
            <a:lvl9pPr marL="4876637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53045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22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796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7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609600" y="5131495"/>
            <a:ext cx="10972800" cy="4311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2603"/>
            <a:ext cx="109728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1049030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321908-BCD4-084E-A597-B013FA49FD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40908CA3-178D-4D48-9A72-979D852367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131495"/>
            <a:ext cx="4267200" cy="4311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4337D6-1B44-6A4D-AF57-FA4922F87F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2603"/>
            <a:ext cx="42672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E12EEE7-81E6-CB4B-9AAC-C1242B4C7C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0149" y="5562603"/>
            <a:ext cx="42672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DAF0F2D-C054-D248-AD92-E8EC08ACE5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0149" y="5130800"/>
            <a:ext cx="4267200" cy="4318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</p:spTree>
    <p:extLst>
      <p:ext uri="{BB962C8B-B14F-4D97-AF65-F5344CB8AC3E}">
        <p14:creationId xmlns:p14="http://schemas.microsoft.com/office/powerpoint/2010/main" val="10144997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6BAD266-8AD5-EC4A-851F-2390BE4DDC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7559C55-590A-074C-8F05-A6281154FE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131495"/>
            <a:ext cx="10972800" cy="9645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Subtext.</a:t>
            </a:r>
          </a:p>
        </p:txBody>
      </p:sp>
    </p:spTree>
    <p:extLst>
      <p:ext uri="{BB962C8B-B14F-4D97-AF65-F5344CB8AC3E}">
        <p14:creationId xmlns:p14="http://schemas.microsoft.com/office/powerpoint/2010/main" val="30186611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6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5" indent="0">
              <a:buNone/>
              <a:defRPr sz="1400" b="1"/>
            </a:lvl2pPr>
            <a:lvl3pPr marL="801661" indent="0">
              <a:buNone/>
              <a:defRPr sz="1400" b="1"/>
            </a:lvl3pPr>
            <a:lvl4pPr marL="1196935" indent="0">
              <a:buNone/>
              <a:defRPr sz="1400" b="1"/>
            </a:lvl4pPr>
            <a:lvl5pPr marL="1601733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2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8168C-A2A7-6847-8EE9-F5D27E260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91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854810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718291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6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5" indent="0">
              <a:buNone/>
              <a:defRPr sz="1400" b="1"/>
            </a:lvl2pPr>
            <a:lvl3pPr marL="801661" indent="0">
              <a:buNone/>
              <a:defRPr sz="1400" b="1"/>
            </a:lvl3pPr>
            <a:lvl4pPr marL="1196935" indent="0">
              <a:buNone/>
              <a:defRPr sz="1400" b="1"/>
            </a:lvl4pPr>
            <a:lvl5pPr marL="1601733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3"/>
            <a:ext cx="5497189" cy="4647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6106791" y="1566753"/>
            <a:ext cx="5497189" cy="4647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60644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6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5" indent="0">
              <a:buNone/>
              <a:defRPr sz="1400" b="1"/>
            </a:lvl2pPr>
            <a:lvl3pPr marL="801661" indent="0">
              <a:buNone/>
              <a:defRPr sz="1400" b="1"/>
            </a:lvl3pPr>
            <a:lvl4pPr marL="1196935" indent="0">
              <a:buNone/>
              <a:defRPr sz="1400" b="1"/>
            </a:lvl4pPr>
            <a:lvl5pPr marL="1601733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2192948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6106791" y="2192948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09600" y="1489541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06995" y="1489541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3FDA3-8747-0B4B-962D-6AA6290D8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91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92699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987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6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5" indent="0">
              <a:buNone/>
              <a:defRPr sz="1400" b="1"/>
            </a:lvl2pPr>
            <a:lvl3pPr marL="801661" indent="0">
              <a:buNone/>
              <a:defRPr sz="1400" b="1"/>
            </a:lvl3pPr>
            <a:lvl4pPr marL="1196935" indent="0">
              <a:buNone/>
              <a:defRPr sz="1400" b="1"/>
            </a:lvl4pPr>
            <a:lvl5pPr marL="1601733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99E0C4-358C-864A-A449-7A2186177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91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087863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6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5" indent="0">
              <a:buNone/>
              <a:defRPr sz="1400" b="1"/>
            </a:lvl2pPr>
            <a:lvl3pPr marL="801661" indent="0">
              <a:buNone/>
              <a:defRPr sz="1400" b="1"/>
            </a:lvl3pPr>
            <a:lvl4pPr marL="1196935" indent="0">
              <a:buNone/>
              <a:defRPr sz="1400" b="1"/>
            </a:lvl4pPr>
            <a:lvl5pPr marL="1601733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26044478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6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5" indent="0">
              <a:buNone/>
              <a:defRPr sz="1400" b="1"/>
            </a:lvl2pPr>
            <a:lvl3pPr marL="801661" indent="0">
              <a:buNone/>
              <a:defRPr sz="1400" b="1"/>
            </a:lvl3pPr>
            <a:lvl4pPr marL="1196935" indent="0">
              <a:buNone/>
              <a:defRPr sz="1400" b="1"/>
            </a:lvl4pPr>
            <a:lvl5pPr marL="1601733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32961232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E3F293B-0004-0E4F-A6F5-C0E4C68CD3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1984105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261981"/>
            <a:ext cx="11226800" cy="445471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5E58DD-D18D-42CB-9CD2-D7F1D8EF5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9" y="5839861"/>
            <a:ext cx="4832351" cy="378883"/>
          </a:xfrm>
        </p:spPr>
        <p:txBody>
          <a:bodyPr anchor="b" anchorCtr="0"/>
          <a:lstStyle>
            <a:lvl2pPr marL="179908" indent="0">
              <a:buNone/>
              <a:defRPr/>
            </a:lvl2pPr>
            <a:lvl5pPr marL="0" indent="0">
              <a:buNone/>
              <a:defRPr sz="9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4"/>
            <a:r>
              <a:rPr lang="en-GB" dirty="0"/>
              <a:t>Abbreviations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56C49A-A5F2-4ABE-AB9F-7838116B30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6890" y="5839861"/>
            <a:ext cx="4832351" cy="378883"/>
          </a:xfrm>
        </p:spPr>
        <p:txBody>
          <a:bodyPr anchor="b" anchorCtr="0"/>
          <a:lstStyle>
            <a:lvl2pPr marL="179908" indent="0">
              <a:buNone/>
              <a:defRPr/>
            </a:lvl2pPr>
            <a:lvl5pPr marL="0" indent="0" algn="r">
              <a:buNone/>
              <a:defRPr sz="9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4"/>
            <a:r>
              <a:rPr lang="en-GB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8309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760354-8C00-4B8F-9E62-1B5D1EF7AEA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8367" y="67735"/>
            <a:ext cx="11226800" cy="370416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accent4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D5906FA-5BD3-4D87-96D4-AD9366E9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70" y="438895"/>
            <a:ext cx="11226801" cy="369332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3B9E42-0C0A-4690-9567-657B8EE55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995" y="6441570"/>
            <a:ext cx="414748" cy="16414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F56C8-6935-F681-C0A1-45A55F6F9F6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6EADA-BE26-A2C8-EDEC-1C26CF71EDE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5249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7B3E-0712-48AF-918C-8BB5247E7D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0114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65" indent="0">
              <a:buNone/>
              <a:defRPr sz="2667" b="1"/>
            </a:lvl2pPr>
            <a:lvl3pPr marL="1219130" indent="0">
              <a:buNone/>
              <a:defRPr sz="2400" b="1"/>
            </a:lvl3pPr>
            <a:lvl4pPr marL="1828694" indent="0">
              <a:buNone/>
              <a:defRPr sz="2133" b="1"/>
            </a:lvl4pPr>
            <a:lvl5pPr marL="2438258" indent="0">
              <a:buNone/>
              <a:defRPr sz="2133" b="1"/>
            </a:lvl5pPr>
            <a:lvl6pPr marL="3047822" indent="0">
              <a:buNone/>
              <a:defRPr sz="2133" b="1"/>
            </a:lvl6pPr>
            <a:lvl7pPr marL="3657387" indent="0">
              <a:buNone/>
              <a:defRPr sz="2133" b="1"/>
            </a:lvl7pPr>
            <a:lvl8pPr marL="4266951" indent="0">
              <a:buNone/>
              <a:defRPr sz="2133" b="1"/>
            </a:lvl8pPr>
            <a:lvl9pPr marL="48765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609565" indent="0">
              <a:buNone/>
              <a:defRPr sz="2667" b="1"/>
            </a:lvl2pPr>
            <a:lvl3pPr marL="1219130" indent="0">
              <a:buNone/>
              <a:defRPr sz="2400" b="1"/>
            </a:lvl3pPr>
            <a:lvl4pPr marL="1828694" indent="0">
              <a:buNone/>
              <a:defRPr sz="2133" b="1"/>
            </a:lvl4pPr>
            <a:lvl5pPr marL="2438258" indent="0">
              <a:buNone/>
              <a:defRPr sz="2133" b="1"/>
            </a:lvl5pPr>
            <a:lvl6pPr marL="3047822" indent="0">
              <a:buNone/>
              <a:defRPr sz="2133" b="1"/>
            </a:lvl6pPr>
            <a:lvl7pPr marL="3657387" indent="0">
              <a:buNone/>
              <a:defRPr sz="2133" b="1"/>
            </a:lvl7pPr>
            <a:lvl8pPr marL="4266951" indent="0">
              <a:buNone/>
              <a:defRPr sz="2133" b="1"/>
            </a:lvl8pPr>
            <a:lvl9pPr marL="48765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7B3E-0712-48AF-918C-8BB5247E7D23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9790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52563" y="1777408"/>
            <a:ext cx="5252604" cy="4483693"/>
          </a:xfrm>
        </p:spPr>
        <p:txBody>
          <a:bodyPr/>
          <a:lstStyle>
            <a:lvl1pPr>
              <a:defRPr b="0" baseline="0"/>
            </a:lvl1pPr>
            <a:lvl2pPr>
              <a:defRPr b="0"/>
            </a:lvl2pPr>
            <a:lvl3pPr marL="537601" indent="-177792">
              <a:buFont typeface="Arial" charset="0"/>
              <a:buChar char="•"/>
              <a:tabLst/>
              <a:defRPr b="0"/>
            </a:lvl3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/>
          </p:nvPr>
        </p:nvSpPr>
        <p:spPr>
          <a:xfrm>
            <a:off x="497962" y="1316568"/>
            <a:ext cx="5609167" cy="49445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97962" y="1024474"/>
            <a:ext cx="5609167" cy="292100"/>
          </a:xfrm>
        </p:spPr>
        <p:txBody>
          <a:bodyPr anchor="ctr" anchorCtr="0"/>
          <a:lstStyle>
            <a:lvl1pPr marL="0" indent="0" algn="l">
              <a:buNone/>
              <a:defRPr lang="en-US" sz="1333" b="0" dirty="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333" b="0" dirty="0" smtClean="0"/>
            </a:lvl2pPr>
            <a:lvl3pPr>
              <a:defRPr lang="en-US" sz="1200" b="0" dirty="0" smtClean="0"/>
            </a:lvl3pPr>
            <a:lvl4pPr>
              <a:defRPr lang="en-US" sz="1067" b="0" dirty="0" smtClean="0"/>
            </a:lvl4pPr>
            <a:lvl5pPr>
              <a:defRPr lang="en-US" sz="1067" b="0" dirty="0" smtClean="0"/>
            </a:lvl5pPr>
          </a:lstStyle>
          <a:p>
            <a:pPr lvl="0"/>
            <a:r>
              <a:rPr lang="en-US" dirty="0"/>
              <a:t>Patient first name</a:t>
            </a:r>
            <a:r>
              <a:rPr lang="en-US" dirty="0">
                <a:latin typeface="Arial" panose="020B0604020202020204" pitchFamily="34" charset="0"/>
                <a:cs typeface="Arial" pitchFamily="34" charset="0"/>
                <a:sym typeface="Webdings"/>
              </a:rPr>
              <a:t>  </a:t>
            </a:r>
            <a:r>
              <a:rPr lang="en-US" dirty="0"/>
              <a:t>|  Disease |  Location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178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173382" y="1365257"/>
            <a:ext cx="10130393" cy="4895849"/>
          </a:xfrm>
        </p:spPr>
        <p:txBody>
          <a:bodyPr/>
          <a:lstStyle>
            <a:lvl1pPr marL="222237" indent="-222237">
              <a:spcBef>
                <a:spcPts val="1200"/>
              </a:spcBef>
              <a:buFont typeface="Arial" charset="0"/>
              <a:buChar char="•"/>
              <a:tabLst>
                <a:tab pos="11279059" algn="r"/>
              </a:tabLst>
              <a:defRPr sz="2400" b="0" baseline="0"/>
            </a:lvl1pPr>
            <a:lvl2pPr marL="400027" indent="-177792">
              <a:spcBef>
                <a:spcPts val="0"/>
              </a:spcBef>
              <a:buFont typeface="Arial" charset="0"/>
              <a:buChar char="•"/>
              <a:tabLst>
                <a:tab pos="11279342" algn="r"/>
              </a:tabLst>
              <a:defRPr sz="2133"/>
            </a:lvl2pPr>
            <a:lvl3pPr marL="361927" indent="0">
              <a:buNone/>
              <a:defRPr/>
            </a:lvl3pPr>
          </a:lstStyle>
          <a:p>
            <a:pPr lvl="0"/>
            <a:r>
              <a:rPr lang="fr-FR" dirty="0" err="1"/>
              <a:t>Text</a:t>
            </a:r>
            <a:r>
              <a:rPr lang="fr-FR" dirty="0"/>
              <a:t>	XX</a:t>
            </a:r>
          </a:p>
          <a:p>
            <a:pPr lvl="1"/>
            <a:r>
              <a:rPr lang="fr-FR" dirty="0" err="1"/>
              <a:t>Text</a:t>
            </a:r>
            <a:r>
              <a:rPr lang="fr-FR" dirty="0"/>
              <a:t>	XX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945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0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0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357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70" y="1777408"/>
            <a:ext cx="11226801" cy="448369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 marL="537601" indent="-177792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70" y="950403"/>
            <a:ext cx="11226801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99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7" userDrawn="1">
          <p15:clr>
            <a:srgbClr val="FBAE40"/>
          </p15:clr>
        </p15:guide>
        <p15:guide id="2" orient="horz" pos="4125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roduc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70" y="1777408"/>
            <a:ext cx="11226801" cy="448369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 marL="537601" indent="-177792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70" y="950403"/>
            <a:ext cx="11226801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8370" y="438895"/>
            <a:ext cx="9338733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Product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201" y="114301"/>
            <a:ext cx="1595540" cy="704851"/>
          </a:xfrm>
        </p:spPr>
        <p:txBody>
          <a:bodyPr anchor="ctr" anchorCtr="0"/>
          <a:lstStyle>
            <a:lvl1pPr marL="0" indent="0" algn="ctr">
              <a:buNone/>
              <a:defRPr sz="2133" baseline="0"/>
            </a:lvl1pPr>
          </a:lstStyle>
          <a:p>
            <a:r>
              <a:rPr lang="en-US" dirty="0"/>
              <a:t>Logo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930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7" userDrawn="1">
          <p15:clr>
            <a:srgbClr val="FBAE40"/>
          </p15:clr>
        </p15:guide>
        <p15:guide id="2" orient="horz" pos="4125" userDrawn="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8370" y="1656145"/>
            <a:ext cx="11226801" cy="4604961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73402" y="1820338"/>
            <a:ext cx="5477141" cy="4166193"/>
          </a:xfrm>
        </p:spPr>
        <p:txBody>
          <a:bodyPr/>
          <a:lstStyle>
            <a:lvl1pPr>
              <a:defRPr baseline="0"/>
            </a:lvl1pPr>
            <a:lvl2pPr marL="361931" indent="-182023">
              <a:tabLst/>
              <a:defRPr/>
            </a:lvl2pPr>
            <a:lvl3pPr marL="514322" indent="-175674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6" y="950403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435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973" userDrawn="1">
          <p15:clr>
            <a:srgbClr val="FBAE40"/>
          </p15:clr>
        </p15:guide>
        <p15:guide id="7" pos="4107" userDrawn="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69" y="1777408"/>
            <a:ext cx="5252604" cy="4483693"/>
          </a:xfrm>
        </p:spPr>
        <p:txBody>
          <a:bodyPr/>
          <a:lstStyle>
            <a:lvl1pPr>
              <a:defRPr baseline="0"/>
            </a:lvl1pPr>
            <a:lvl3pPr marL="537601" indent="-177792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 err="1"/>
              <a:t>Text</a:t>
            </a:r>
            <a:endParaRPr lang="fr-FR" dirty="0"/>
          </a:p>
          <a:p>
            <a:pPr lvl="2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6" y="950403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/>
          </p:nvPr>
        </p:nvSpPr>
        <p:spPr>
          <a:xfrm>
            <a:off x="6096005" y="1316567"/>
            <a:ext cx="5609167" cy="442706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096002" y="5740045"/>
            <a:ext cx="5609167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6265140" y="5895708"/>
            <a:ext cx="5262229" cy="194733"/>
          </a:xfrm>
        </p:spPr>
        <p:txBody>
          <a:bodyPr/>
          <a:lstStyle>
            <a:lvl1pPr marL="0" indent="0" algn="r">
              <a:buNone/>
              <a:defRPr sz="1867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66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6" y="950403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8"/>
          </p:nvPr>
        </p:nvSpPr>
        <p:spPr>
          <a:xfrm>
            <a:off x="478370" y="1653117"/>
            <a:ext cx="11226801" cy="41423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78367" y="5740697"/>
            <a:ext cx="11226800" cy="520409"/>
          </a:xfrm>
          <a:prstGeom prst="rect">
            <a:avLst/>
          </a:prstGeom>
          <a:solidFill>
            <a:srgbClr val="E7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627222" y="5894400"/>
            <a:ext cx="10900149" cy="194733"/>
          </a:xfrm>
        </p:spPr>
        <p:txBody>
          <a:bodyPr/>
          <a:lstStyle>
            <a:lvl1pPr marL="0" indent="0" algn="r">
              <a:buNone/>
              <a:defRPr sz="1867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972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 userDrawn="1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8370" y="1653122"/>
            <a:ext cx="11226801" cy="4607983"/>
          </a:xfrm>
          <a:prstGeom prst="rect">
            <a:avLst/>
          </a:prstGeom>
          <a:solidFill>
            <a:srgbClr val="ED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70520" y="1819201"/>
            <a:ext cx="5213237" cy="455155"/>
          </a:xfrm>
        </p:spPr>
        <p:txBody>
          <a:bodyPr/>
          <a:lstStyle>
            <a:lvl1pPr>
              <a:defRPr baseline="0"/>
            </a:lvl1pPr>
            <a:lvl2pPr marL="361931" indent="-182023">
              <a:tabLst/>
              <a:defRPr/>
            </a:lvl2pPr>
            <a:lvl3pPr marL="514322" indent="-175674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 dirty="0"/>
              <a:t>Chart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6" y="950403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8"/>
          </p:nvPr>
        </p:nvSpPr>
        <p:spPr>
          <a:xfrm>
            <a:off x="670522" y="2279654"/>
            <a:ext cx="10759653" cy="3837492"/>
          </a:xfrm>
        </p:spPr>
        <p:txBody>
          <a:bodyPr/>
          <a:lstStyle/>
          <a:p>
            <a:r>
              <a:rPr lang="en-US"/>
              <a:t>Click icon to add chart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 hasCustomPrompt="1"/>
          </p:nvPr>
        </p:nvSpPr>
        <p:spPr>
          <a:xfrm>
            <a:off x="670521" y="5899534"/>
            <a:ext cx="3579283" cy="2246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Source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669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973" userDrawn="1">
          <p15:clr>
            <a:srgbClr val="FBAE40"/>
          </p15:clr>
        </p15:guide>
        <p15:guide id="7" pos="4107" userDrawn="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6" y="950403"/>
            <a:ext cx="11225167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en-US" dirty="0"/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/>
          </p:nvPr>
        </p:nvSpPr>
        <p:spPr>
          <a:xfrm>
            <a:off x="478370" y="1653117"/>
            <a:ext cx="11226801" cy="4428067"/>
          </a:xfrm>
          <a:noFill/>
          <a:ln>
            <a:noFill/>
          </a:ln>
        </p:spPr>
        <p:txBody>
          <a:bodyPr/>
          <a:lstStyle/>
          <a:p>
            <a:r>
              <a:rPr lang="en-US"/>
              <a:t>Click icon to add table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468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973" userDrawn="1">
          <p15:clr>
            <a:srgbClr val="FBAE40"/>
          </p15:clr>
        </p15:guide>
        <p15:guide id="7" pos="4107" userDrawn="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478367" y="905936"/>
            <a:ext cx="5616000" cy="2683933"/>
          </a:xfrm>
          <a:prstGeom prst="rect">
            <a:avLst/>
          </a:prstGeom>
          <a:solidFill>
            <a:srgbClr val="BE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367" y="3589873"/>
            <a:ext cx="5616000" cy="2674599"/>
          </a:xfrm>
          <a:prstGeom prst="rect">
            <a:avLst/>
          </a:prstGeom>
          <a:solidFill>
            <a:srgbClr val="525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905936"/>
            <a:ext cx="5616000" cy="2683933"/>
          </a:xfrm>
          <a:prstGeom prst="rect">
            <a:avLst/>
          </a:prstGeom>
          <a:solidFill>
            <a:srgbClr val="3E9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6096000" y="3589873"/>
            <a:ext cx="5616000" cy="2674599"/>
          </a:xfrm>
          <a:prstGeom prst="rect">
            <a:avLst/>
          </a:prstGeom>
          <a:solidFill>
            <a:srgbClr val="BCB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628091" y="1118085"/>
            <a:ext cx="5318184" cy="233592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0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27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2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69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Key figures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20" hasCustomPrompt="1"/>
          </p:nvPr>
        </p:nvSpPr>
        <p:spPr>
          <a:xfrm>
            <a:off x="6244909" y="1118085"/>
            <a:ext cx="5318184" cy="233592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0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27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2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69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3" name="Espace réservé du texte 9"/>
          <p:cNvSpPr>
            <a:spLocks noGrp="1"/>
          </p:cNvSpPr>
          <p:nvPr>
            <p:ph type="body" sz="quarter" idx="21" hasCustomPrompt="1"/>
          </p:nvPr>
        </p:nvSpPr>
        <p:spPr>
          <a:xfrm>
            <a:off x="628091" y="3759203"/>
            <a:ext cx="5318184" cy="233592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0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27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2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69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  <p:sp>
        <p:nvSpPr>
          <p:cNvPr id="27" name="Espace réservé du texte 9"/>
          <p:cNvSpPr>
            <a:spLocks noGrp="1"/>
          </p:cNvSpPr>
          <p:nvPr>
            <p:ph type="body" sz="quarter" idx="22" hasCustomPrompt="1"/>
          </p:nvPr>
        </p:nvSpPr>
        <p:spPr>
          <a:xfrm>
            <a:off x="6244909" y="3759203"/>
            <a:ext cx="5318184" cy="233592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8000">
                <a:solidFill>
                  <a:schemeClr val="bg1"/>
                </a:solidFill>
              </a:defRPr>
            </a:lvl1pPr>
            <a:lvl2pPr marL="179908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2pPr>
            <a:lvl3pPr marL="361927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3pPr>
            <a:lvl4pPr marL="1371520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4pPr>
            <a:lvl5pPr marL="1828694" indent="0" algn="ctr">
              <a:buFont typeface="Arial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XXX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530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7" userDrawn="1">
          <p15:clr>
            <a:srgbClr val="FBAE40"/>
          </p15:clr>
        </p15:guide>
        <p15:guide id="2" orient="horz" pos="4125" userDrawn="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7821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38670"/>
            <a:ext cx="1122680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Text slide – 1 column, 28 pts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70" y="1777408"/>
            <a:ext cx="11226801" cy="4483693"/>
          </a:xfrm>
        </p:spPr>
        <p:txBody>
          <a:bodyPr/>
          <a:lstStyle>
            <a:lvl1pPr>
              <a:defRPr baseline="0"/>
            </a:lvl1pPr>
            <a:lvl3pPr marL="537601" indent="-177792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noProof="0" dirty="0"/>
              <a:t>Text 1st level, 20 pts</a:t>
            </a:r>
          </a:p>
          <a:p>
            <a:pPr lvl="1"/>
            <a:r>
              <a:rPr lang="en-US" noProof="0" dirty="0"/>
              <a:t>Text 2nd level, 18 pts</a:t>
            </a:r>
          </a:p>
          <a:p>
            <a:pPr lvl="2"/>
            <a:r>
              <a:rPr lang="en-US" noProof="0" dirty="0"/>
              <a:t>Text 3tf level, 16 pts</a:t>
            </a: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70" y="950403"/>
            <a:ext cx="11226801" cy="465508"/>
          </a:xfrm>
        </p:spPr>
        <p:txBody>
          <a:bodyPr/>
          <a:lstStyle>
            <a:lvl1pPr marL="0" indent="0">
              <a:buNone/>
              <a:defRPr sz="2933" b="0" baseline="0">
                <a:solidFill>
                  <a:schemeClr val="tx1"/>
                </a:solidFill>
              </a:defRPr>
            </a:lvl1pPr>
            <a:lvl2pPr marL="355580" indent="0">
              <a:buNone/>
              <a:defRPr/>
            </a:lvl2pPr>
            <a:lvl3pPr marL="914346" indent="0">
              <a:buNone/>
              <a:defRPr/>
            </a:lvl3pPr>
            <a:lvl4pPr marL="1371520" indent="0">
              <a:buNone/>
              <a:defRPr/>
            </a:lvl4pPr>
            <a:lvl5pPr marL="1828694" indent="0">
              <a:buNone/>
              <a:defRPr/>
            </a:lvl5pPr>
          </a:lstStyle>
          <a:p>
            <a:pPr lvl="0"/>
            <a:r>
              <a:rPr lang="en-US" noProof="0" dirty="0"/>
              <a:t>Subtitle, 22 pts</a:t>
            </a:r>
          </a:p>
        </p:txBody>
      </p:sp>
    </p:spTree>
    <p:extLst>
      <p:ext uri="{BB962C8B-B14F-4D97-AF65-F5344CB8AC3E}">
        <p14:creationId xmlns:p14="http://schemas.microsoft.com/office/powerpoint/2010/main" val="1844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7" userDrawn="1">
          <p15:clr>
            <a:srgbClr val="FBAE40"/>
          </p15:clr>
        </p15:guide>
        <p15:guide id="2" orient="horz" pos="41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69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7980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BF2ED7-56C4-458A-8040-45AA7888AB0C}"/>
              </a:ext>
            </a:extLst>
          </p:cNvPr>
          <p:cNvSpPr>
            <a:spLocks/>
          </p:cNvSpPr>
          <p:nvPr userDrawn="1"/>
        </p:nvSpPr>
        <p:spPr>
          <a:xfrm>
            <a:off x="-6608" y="-778"/>
            <a:ext cx="12198608" cy="7466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1736728"/>
            <a:ext cx="11226800" cy="443199"/>
          </a:xfrm>
        </p:spPr>
        <p:txBody>
          <a:bodyPr anchor="t"/>
          <a:lstStyle>
            <a:lvl1pPr algn="ctr">
              <a:buFontTx/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 title, 24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367" y="3413902"/>
            <a:ext cx="11226800" cy="86377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133" b="0" baseline="0">
                <a:solidFill>
                  <a:schemeClr val="tx1"/>
                </a:solidFill>
              </a:defRPr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 noProof="0" dirty="0"/>
              <a:t>Authors, 16 pts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B802F9-00F7-1346-95E2-DD0C233F78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140" y="4837781"/>
            <a:ext cx="11231033" cy="67294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0" baseline="0">
                <a:solidFill>
                  <a:schemeClr val="tx1"/>
                </a:solidFill>
              </a:defRPr>
            </a:lvl1pPr>
            <a:lvl2pPr marL="179912" indent="0">
              <a:buFontTx/>
              <a:buNone/>
              <a:defRPr/>
            </a:lvl2pPr>
            <a:lvl3pPr marL="361938" indent="0">
              <a:buFontTx/>
              <a:buNone/>
              <a:defRPr/>
            </a:lvl3pPr>
            <a:lvl4pPr marL="1371555" indent="0">
              <a:buFontTx/>
              <a:buNone/>
              <a:defRPr/>
            </a:lvl4pPr>
            <a:lvl5pPr marL="1828738" indent="0">
              <a:buFontTx/>
              <a:buNone/>
              <a:defRPr/>
            </a:lvl5pPr>
          </a:lstStyle>
          <a:p>
            <a:pPr lvl="0"/>
            <a:r>
              <a:rPr lang="en-US" dirty="0"/>
              <a:t>Affiliates, 9 pts</a:t>
            </a:r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" y="78104"/>
            <a:ext cx="12198349" cy="66776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3ECA0B-C73C-4E0A-AD0E-31C34BC9D4B4}"/>
              </a:ext>
            </a:extLst>
          </p:cNvPr>
          <p:cNvSpPr>
            <a:spLocks/>
          </p:cNvSpPr>
          <p:nvPr userDrawn="1"/>
        </p:nvSpPr>
        <p:spPr>
          <a:xfrm>
            <a:off x="-6607" y="78104"/>
            <a:ext cx="12198349" cy="667760"/>
          </a:xfrm>
          <a:custGeom>
            <a:avLst/>
            <a:gdLst>
              <a:gd name="connsiteX0" fmla="*/ 0 w 9148762"/>
              <a:gd name="connsiteY0" fmla="*/ 0 h 500820"/>
              <a:gd name="connsiteX1" fmla="*/ 8898352 w 9148762"/>
              <a:gd name="connsiteY1" fmla="*/ 0 h 500820"/>
              <a:gd name="connsiteX2" fmla="*/ 9148762 w 9148762"/>
              <a:gd name="connsiteY2" fmla="*/ 250410 h 500820"/>
              <a:gd name="connsiteX3" fmla="*/ 9148762 w 9148762"/>
              <a:gd name="connsiteY3" fmla="*/ 500820 h 500820"/>
              <a:gd name="connsiteX4" fmla="*/ 0 w 9148762"/>
              <a:gd name="connsiteY4" fmla="*/ 500820 h 50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62" h="500820">
                <a:moveTo>
                  <a:pt x="0" y="0"/>
                </a:moveTo>
                <a:lnTo>
                  <a:pt x="8898352" y="0"/>
                </a:lnTo>
                <a:cubicBezTo>
                  <a:pt x="9036650" y="0"/>
                  <a:pt x="9148762" y="112112"/>
                  <a:pt x="9148762" y="250410"/>
                </a:cubicBezTo>
                <a:lnTo>
                  <a:pt x="9148762" y="500820"/>
                </a:lnTo>
                <a:lnTo>
                  <a:pt x="0" y="5008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3831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925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0714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3797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7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609601" y="5131498"/>
            <a:ext cx="10972800" cy="4311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5562607"/>
            <a:ext cx="109728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88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</p:spTree>
    <p:extLst>
      <p:ext uri="{BB962C8B-B14F-4D97-AF65-F5344CB8AC3E}">
        <p14:creationId xmlns:p14="http://schemas.microsoft.com/office/powerpoint/2010/main" val="28121346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321908-BCD4-084E-A597-B013FA49FD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3797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40908CA3-178D-4D48-9A72-979D852367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131498"/>
            <a:ext cx="4267200" cy="4311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4337D6-1B44-6A4D-AF57-FA4922F87F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2607"/>
            <a:ext cx="42672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88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E12EEE7-81E6-CB4B-9AAC-C1242B4C7C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0149" y="5562607"/>
            <a:ext cx="4267200" cy="1006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88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Presenter’s Affiliation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DAF0F2D-C054-D248-AD92-E8EC08ACE5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0149" y="5130803"/>
            <a:ext cx="4267200" cy="4318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Presenter’s Name Here</a:t>
            </a:r>
          </a:p>
        </p:txBody>
      </p:sp>
    </p:spTree>
    <p:extLst>
      <p:ext uri="{BB962C8B-B14F-4D97-AF65-F5344CB8AC3E}">
        <p14:creationId xmlns:p14="http://schemas.microsoft.com/office/powerpoint/2010/main" val="25163864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6BAD266-8AD5-EC4A-851F-2390BE4DDC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3797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7559C55-590A-074C-8F05-A6281154FE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131498"/>
            <a:ext cx="10972800" cy="9645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Subtext.</a:t>
            </a:r>
          </a:p>
        </p:txBody>
      </p:sp>
    </p:spTree>
    <p:extLst>
      <p:ext uri="{BB962C8B-B14F-4D97-AF65-F5344CB8AC3E}">
        <p14:creationId xmlns:p14="http://schemas.microsoft.com/office/powerpoint/2010/main" val="18880483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10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329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75260" indent="0">
              <a:buNone/>
              <a:defRPr sz="1329" b="1"/>
            </a:lvl2pPr>
            <a:lvl3pPr marL="761070" indent="0">
              <a:buNone/>
              <a:defRPr sz="1329" b="1"/>
            </a:lvl3pPr>
            <a:lvl4pPr marL="1136329" indent="0">
              <a:buNone/>
              <a:defRPr sz="1329" b="1"/>
            </a:lvl4pPr>
            <a:lvl5pPr marL="1520630" indent="0">
              <a:buNone/>
              <a:defRPr sz="1329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1" y="1566752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8168C-A2A7-6847-8EE9-F5D27E260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95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379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583946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718295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379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10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329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75260" indent="0">
              <a:buNone/>
              <a:defRPr sz="1329" b="1"/>
            </a:lvl2pPr>
            <a:lvl3pPr marL="761070" indent="0">
              <a:buNone/>
              <a:defRPr sz="1329" b="1"/>
            </a:lvl3pPr>
            <a:lvl4pPr marL="1136329" indent="0">
              <a:buNone/>
              <a:defRPr sz="1329" b="1"/>
            </a:lvl4pPr>
            <a:lvl5pPr marL="1520630" indent="0">
              <a:buNone/>
              <a:defRPr sz="1329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3"/>
            <a:ext cx="5497189" cy="4647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6106792" y="1566753"/>
            <a:ext cx="5497189" cy="4647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2089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10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329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75260" indent="0">
              <a:buNone/>
              <a:defRPr sz="1329" b="1"/>
            </a:lvl2pPr>
            <a:lvl3pPr marL="761070" indent="0">
              <a:buNone/>
              <a:defRPr sz="1329" b="1"/>
            </a:lvl3pPr>
            <a:lvl4pPr marL="1136329" indent="0">
              <a:buNone/>
              <a:defRPr sz="1329" b="1"/>
            </a:lvl4pPr>
            <a:lvl5pPr marL="1520630" indent="0">
              <a:buNone/>
              <a:defRPr sz="1329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2192949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6106792" y="2192949"/>
            <a:ext cx="5497189" cy="4029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09601" y="1489541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7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06996" y="1489541"/>
            <a:ext cx="5496984" cy="703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7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3FDA3-8747-0B4B-962D-6AA6290D8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95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379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00277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10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329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75260" indent="0">
              <a:buNone/>
              <a:defRPr sz="1329" b="1"/>
            </a:lvl2pPr>
            <a:lvl3pPr marL="761070" indent="0">
              <a:buNone/>
              <a:defRPr sz="1329" b="1"/>
            </a:lvl3pPr>
            <a:lvl4pPr marL="1136329" indent="0">
              <a:buNone/>
              <a:defRPr sz="1329" b="1"/>
            </a:lvl4pPr>
            <a:lvl5pPr marL="1520630" indent="0">
              <a:buNone/>
              <a:defRPr sz="1329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99E0C4-358C-864A-A449-7A2186177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95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379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72985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6975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10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329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75260" indent="0">
              <a:buNone/>
              <a:defRPr sz="1329" b="1"/>
            </a:lvl2pPr>
            <a:lvl3pPr marL="761070" indent="0">
              <a:buNone/>
              <a:defRPr sz="1329" b="1"/>
            </a:lvl3pPr>
            <a:lvl4pPr marL="1136329" indent="0">
              <a:buNone/>
              <a:defRPr sz="1329" b="1"/>
            </a:lvl4pPr>
            <a:lvl5pPr marL="1520630" indent="0">
              <a:buNone/>
              <a:defRPr sz="1329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24420879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>
              <a:ln>
                <a:noFill/>
              </a:ln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10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329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75260" indent="0">
              <a:buNone/>
              <a:defRPr sz="1329" b="1"/>
            </a:lvl2pPr>
            <a:lvl3pPr marL="761070" indent="0">
              <a:buNone/>
              <a:defRPr sz="1329" b="1"/>
            </a:lvl3pPr>
            <a:lvl4pPr marL="1136329" indent="0">
              <a:buNone/>
              <a:defRPr sz="1329" b="1"/>
            </a:lvl4pPr>
            <a:lvl5pPr marL="1520630" indent="0">
              <a:buNone/>
              <a:defRPr sz="1329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33017405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E3F293B-0004-0E4F-A6F5-C0E4C68CD3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000436"/>
            <a:ext cx="12192000" cy="286452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3797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15843749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9001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392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10" y="1837058"/>
            <a:ext cx="592074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37058"/>
            <a:ext cx="592074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0857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09031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4646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D5E5F-F51E-4CDE-AF08-FE7705DA4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033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GE">
  <p:cSld name="TITLE PAG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1441453"/>
            <a:ext cx="12192000" cy="5416551"/>
          </a:xfrm>
          <a:prstGeom prst="rect">
            <a:avLst/>
          </a:prstGeom>
          <a:solidFill>
            <a:srgbClr val="296D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0" y="1436689"/>
            <a:ext cx="12192000" cy="142875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TGen_Color_LOGO_lar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951" y="179388"/>
            <a:ext cx="3875616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Artboard 1.png"/>
          <p:cNvPicPr preferRelativeResize="0"/>
          <p:nvPr/>
        </p:nvPicPr>
        <p:blipFill rotWithShape="1">
          <a:blip r:embed="rId3">
            <a:alphaModFix/>
          </a:blip>
          <a:srcRect l="19095" t="29018" r="17722" b="24931"/>
          <a:stretch/>
        </p:blipFill>
        <p:spPr>
          <a:xfrm>
            <a:off x="-448732" y="5095881"/>
            <a:ext cx="3175000" cy="22463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8076" y="4332633"/>
            <a:ext cx="1111701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680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/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19697" y="1229457"/>
            <a:ext cx="10990476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92B7-7938-49A1-BFBF-F8471142F2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07135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" type="twoObj">
  <p:cSld name="Two Column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32321" y="1600201"/>
            <a:ext cx="556471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6" marR="0" lvl="0" indent="-38098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0" marR="0" lvl="1" indent="-36828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55" marR="0" lvl="2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38" marR="0" lvl="3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23" marR="0" lvl="4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07" marR="0" lvl="5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93" marR="0" lvl="6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79" marR="0" lvl="7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62" marR="0" lvl="8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6100236" y="1600201"/>
            <a:ext cx="556471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6" marR="0" lvl="0" indent="-38098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0" marR="0" lvl="1" indent="-36828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55" marR="0" lvl="2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38" marR="0" lvl="3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23" marR="0" lvl="4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07" marR="0" lvl="5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93" marR="0" lvl="6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79" marR="0" lvl="7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62" marR="0" lvl="8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5042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/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1400"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66383" y="4800604"/>
            <a:ext cx="9338539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386186" y="1448285"/>
            <a:ext cx="9318735" cy="327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56477" y="5367341"/>
            <a:ext cx="934844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6" marR="0" lvl="0" indent="-22859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0" marR="0" lvl="1" indent="-228593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55" marR="0" lvl="2" indent="-228593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38" marR="0" lvl="3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23" marR="0" lvl="4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07" marR="0" lvl="5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93" marR="0" lvl="6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79" marR="0" lvl="7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62" marR="0" lvl="8" indent="-22859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55806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out Caption">
  <p:cSld name="Picture without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/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1400"/>
          </a:p>
        </p:txBody>
      </p:sp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0" y="1448290"/>
            <a:ext cx="12192000" cy="480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277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20B96-0F00-494E-8178-A72DAFEB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F7501-F889-8C48-BF15-5C3F8CA1B6C1}" type="datetimeFigureOut">
              <a:rPr lang="en-US" smtClean="0"/>
              <a:t>1/3/23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A4F08-4667-C84E-84AB-EB3CA354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7FA1C-25AE-E143-85C5-A94DC17D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8BF6-ACED-694D-BBFA-E1870B19C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269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3507" y="1371600"/>
            <a:ext cx="10160000" cy="4038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7"/>
          <p:cNvSpPr txBox="1">
            <a:spLocks/>
          </p:cNvSpPr>
          <p:nvPr userDrawn="1"/>
        </p:nvSpPr>
        <p:spPr bwMode="auto">
          <a:xfrm>
            <a:off x="831539" y="5826716"/>
            <a:ext cx="38608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fr-FR" sz="800" dirty="0"/>
          </a:p>
        </p:txBody>
      </p:sp>
    </p:spTree>
    <p:extLst>
      <p:ext uri="{BB962C8B-B14F-4D97-AF65-F5344CB8AC3E}">
        <p14:creationId xmlns:p14="http://schemas.microsoft.com/office/powerpoint/2010/main" val="23931855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683" userDrawn="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" y="1175129"/>
            <a:ext cx="12192000" cy="155448"/>
          </a:xfrm>
          <a:prstGeom prst="rect">
            <a:avLst/>
          </a:prstGeom>
          <a:gradFill>
            <a:gsLst>
              <a:gs pos="0">
                <a:srgbClr val="003854"/>
              </a:gs>
              <a:gs pos="75000">
                <a:schemeClr val="bg1">
                  <a:alpha val="0"/>
                </a:schemeClr>
              </a:gs>
              <a:gs pos="25000">
                <a:srgbClr val="0A6FA7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6095" y="1135347"/>
            <a:ext cx="12192000" cy="16807"/>
          </a:xfrm>
          <a:prstGeom prst="line">
            <a:avLst/>
          </a:prstGeom>
          <a:ln w="50800">
            <a:solidFill>
              <a:srgbClr val="00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1277600" y="6403972"/>
            <a:ext cx="914400" cy="237744"/>
          </a:xfrm>
          <a:prstGeom prst="rect">
            <a:avLst/>
          </a:prstGeom>
          <a:gradFill flip="none" rotWithShape="1">
            <a:gsLst>
              <a:gs pos="100000">
                <a:srgbClr val="0A6FA7">
                  <a:alpha val="25000"/>
                </a:srgbClr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56914" y="6326116"/>
            <a:ext cx="632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3854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836F82F2-659E-4779-934C-90BE5A398E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41376" y="6163056"/>
            <a:ext cx="1142390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376" y="82296"/>
            <a:ext cx="11679936" cy="99669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217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ith header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7" y="219456"/>
            <a:ext cx="10844435" cy="1264024"/>
          </a:xfrm>
          <a:prstGeom prst="rect">
            <a:avLst/>
          </a:prstGeom>
        </p:spPr>
        <p:txBody>
          <a:bodyPr/>
          <a:lstStyle>
            <a:lvl1pPr algn="l">
              <a:defRPr sz="2400" cap="none" baseline="0">
                <a:solidFill>
                  <a:srgbClr val="96262C"/>
                </a:solidFill>
                <a:latin typeface="montserrat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8E29-E960-564F-AB05-8CAAF7553166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057" y="1152144"/>
            <a:ext cx="10844435" cy="914400"/>
          </a:xfrm>
        </p:spPr>
        <p:txBody>
          <a:bodyPr/>
          <a:lstStyle>
            <a:lvl1pPr marL="0" indent="0">
              <a:buNone/>
              <a:defRPr b="1" i="0" baseline="0">
                <a:solidFill>
                  <a:srgbClr val="11375B"/>
                </a:solidFill>
              </a:defRPr>
            </a:lvl1pPr>
            <a:lvl2pPr>
              <a:defRPr baseline="0">
                <a:solidFill>
                  <a:srgbClr val="494949"/>
                </a:solidFill>
              </a:defRPr>
            </a:lvl2pPr>
            <a:lvl3pPr>
              <a:defRPr baseline="0">
                <a:solidFill>
                  <a:srgbClr val="494949"/>
                </a:solidFill>
              </a:defRPr>
            </a:lvl3pPr>
            <a:lvl4pPr>
              <a:defRPr baseline="0">
                <a:solidFill>
                  <a:srgbClr val="494949"/>
                </a:solidFill>
              </a:defRPr>
            </a:lvl4pPr>
            <a:lvl5pPr>
              <a:defRPr baseline="0">
                <a:solidFill>
                  <a:srgbClr val="49494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448057" y="1709065"/>
            <a:ext cx="10844435" cy="1290175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rgbClr val="494949"/>
                </a:solidFill>
              </a:defRPr>
            </a:lvl1pPr>
            <a:lvl2pPr marL="519095" indent="-257166">
              <a:buFont typeface="Arial" charset="0"/>
              <a:buChar char="•"/>
              <a:defRPr sz="1500"/>
            </a:lvl2pPr>
            <a:lvl3pPr marL="771501" indent="-257166">
              <a:buFont typeface="Arial" charset="0"/>
              <a:buChar char="•"/>
              <a:defRPr sz="1500"/>
            </a:lvl3pPr>
            <a:lvl4pPr marL="1033429" indent="-257166">
              <a:buFont typeface="Arial" charset="0"/>
              <a:buChar char="•"/>
              <a:defRPr sz="1500"/>
            </a:lvl4pPr>
            <a:lvl5pPr marL="1285832" indent="-257166">
              <a:buFont typeface="Arial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06973-6AFC-3A49-92A3-9CA2DC2E0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62" y="6380169"/>
            <a:ext cx="4070679" cy="310627"/>
          </a:xfrm>
        </p:spPr>
        <p:txBody>
          <a:bodyPr>
            <a:noAutofit/>
          </a:bodyPr>
          <a:lstStyle>
            <a:lvl1pPr marL="0" indent="0">
              <a:buNone/>
              <a:defRPr sz="900" b="1" baseline="0">
                <a:solidFill>
                  <a:srgbClr val="941E2F"/>
                </a:solidFill>
              </a:defRPr>
            </a:lvl1pPr>
            <a:lvl2pPr marL="261931" indent="0">
              <a:buNone/>
              <a:defRPr sz="900" b="1" baseline="0">
                <a:solidFill>
                  <a:srgbClr val="941E2F"/>
                </a:solidFill>
              </a:defRPr>
            </a:lvl2pPr>
            <a:lvl3pPr marL="514334" indent="0">
              <a:buNone/>
              <a:defRPr sz="900" b="1" baseline="0">
                <a:solidFill>
                  <a:srgbClr val="941E2F"/>
                </a:solidFill>
              </a:defRPr>
            </a:lvl3pPr>
            <a:lvl4pPr marL="776262" indent="0">
              <a:buNone/>
              <a:defRPr sz="900" b="1" baseline="0">
                <a:solidFill>
                  <a:srgbClr val="941E2F"/>
                </a:solidFill>
              </a:defRPr>
            </a:lvl4pPr>
            <a:lvl5pPr marL="1028665" indent="0">
              <a:buNone/>
              <a:defRPr sz="900" b="1" baseline="0">
                <a:solidFill>
                  <a:srgbClr val="941E2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6987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0C15-9294-4C2D-9232-1CDAA0EDCD3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E6DE8C-ABAB-4353-A7CB-FEE94F2D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1287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" type="obj">
  <p:cSld name="One Column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32321" y="1600201"/>
            <a:ext cx="113326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6" marR="0" lvl="0" indent="-38098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0" marR="0" lvl="1" indent="-36828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55" marR="0" lvl="2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38" marR="0" lvl="3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23" marR="0" lvl="4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07" marR="0" lvl="5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93" marR="0" lvl="6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79" marR="0" lvl="7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62" marR="0" lvl="8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8274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43C1-D66C-3B47-A3B7-917945FB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EA1B417-2993-4B4F-8B7D-49422428E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8609" y="6450541"/>
            <a:ext cx="10322859" cy="347371"/>
          </a:xfrm>
          <a:prstGeom prst="rect">
            <a:avLst/>
          </a:prstGeom>
        </p:spPr>
        <p:txBody>
          <a:bodyPr/>
          <a:lstStyle>
            <a:lvl1pPr algn="ctr">
              <a:defRPr sz="1051"/>
            </a:lvl1pPr>
          </a:lstStyle>
          <a:p>
            <a:r>
              <a:rPr lang="en-US" b="1" dirty="0"/>
              <a:t>Confidential &amp; Proprietary – For internal training and informational purposes only. Use in promotion, as well as further copying is strictly prohibited. </a:t>
            </a:r>
          </a:p>
        </p:txBody>
      </p:sp>
    </p:spTree>
    <p:extLst>
      <p:ext uri="{BB962C8B-B14F-4D97-AF65-F5344CB8AC3E}">
        <p14:creationId xmlns:p14="http://schemas.microsoft.com/office/powerpoint/2010/main" val="24901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619697" y="1229457"/>
            <a:ext cx="10990476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/>
            </a:lvl1pPr>
            <a:lvl2pPr marL="457186" indent="0">
              <a:buNone/>
              <a:defRPr/>
            </a:lvl2pPr>
            <a:lvl3pPr marL="914370" indent="0">
              <a:buNone/>
              <a:defRPr/>
            </a:lvl3pPr>
            <a:lvl4pPr marL="1371555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9C787-4723-461B-83DB-A46576671D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16723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8576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76780"/>
      </p:ext>
    </p:extLst>
  </p:cSld>
  <p:clrMapOvr>
    <a:masterClrMapping/>
  </p:clrMapOvr>
  <p:hf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593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06982"/>
      </p:ext>
    </p:extLst>
  </p:cSld>
  <p:clrMapOvr>
    <a:masterClrMapping/>
  </p:clrMapOvr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330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152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74227"/>
      </p:ext>
    </p:extLst>
  </p:cSld>
  <p:clrMapOvr>
    <a:masterClrMapping/>
  </p:clrMapOvr>
  <p:hf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79097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5633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20193" y="1279525"/>
            <a:ext cx="5471583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343652" y="1279525"/>
            <a:ext cx="5342467" cy="45862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EF39-A3CE-438F-947C-72E46E2F7B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12739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07339"/>
      </p:ext>
    </p:extLst>
  </p:cSld>
  <p:clrMapOvr>
    <a:masterClrMapping/>
  </p:clrMapOvr>
  <p:hf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337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72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354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466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8145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703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336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10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2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BA676E-3C84-F64A-9F4E-9E4E56A878FD}" type="datetime1">
              <a:rPr lang="en-US" smtClean="0"/>
              <a:t>1/3/23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6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683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4:3 Title and Content Cool Palette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609600"/>
            <a:ext cx="7112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0">
              <a:defRPr/>
            </a:pPr>
            <a:endParaRPr lang="en-US" altLang="en-US" sz="2400"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508125"/>
            <a:ext cx="10160001" cy="4022725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914400" y="685803"/>
            <a:ext cx="10123440" cy="47704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57631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797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573B-0359-1948-A89E-7E4249EEBCAE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EA6D-4610-4E45-AFC0-E85801831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6364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AF98FF-3422-BE46-B438-FAB4DAF37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255" b="26547"/>
          <a:stretch/>
        </p:blipFill>
        <p:spPr>
          <a:xfrm>
            <a:off x="0" y="4979773"/>
            <a:ext cx="12192000" cy="1878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252B58-FBE4-6B4C-AF57-C6796858E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7027"/>
          <a:stretch/>
        </p:blipFill>
        <p:spPr>
          <a:xfrm>
            <a:off x="0" y="5"/>
            <a:ext cx="12192000" cy="50044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F84E-8A9F-8349-B805-2885C302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563" y="5957607"/>
            <a:ext cx="792480" cy="365125"/>
          </a:xfrm>
        </p:spPr>
        <p:txBody>
          <a:bodyPr/>
          <a:lstStyle>
            <a:lvl1pPr>
              <a:defRPr sz="1800" b="1" i="0" baseline="0">
                <a:solidFill>
                  <a:srgbClr val="2D4D78"/>
                </a:solidFill>
                <a:latin typeface="Arial" panose="020B0604020202020204" pitchFamily="34" charset="0"/>
              </a:defRPr>
            </a:lvl1pPr>
          </a:lstStyle>
          <a:p>
            <a:fld id="{8EE5FC94-25D0-074B-9F25-7B1C039FD8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25581F-DEA1-9B40-A901-244E81D0D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97882" y="5737861"/>
            <a:ext cx="4801727" cy="776923"/>
          </a:xfrm>
        </p:spPr>
        <p:txBody>
          <a:bodyPr tIns="0" bIns="0" anchor="ctr" anchorCtr="0">
            <a:normAutofit/>
          </a:bodyPr>
          <a:lstStyle>
            <a:lvl1pPr marL="0" indent="0">
              <a:buNone/>
              <a:defRPr sz="1000" baseline="0">
                <a:solidFill>
                  <a:srgbClr val="1F335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References go here.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FFC3A3-E121-4409-81DD-0E6156CC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1047592"/>
            <a:ext cx="10464800" cy="1825629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17F8B6-F0FF-416B-BDAD-2D755E5D66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4" y="3079598"/>
            <a:ext cx="10464801" cy="461665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400" b="1" baseline="0">
                <a:solidFill>
                  <a:schemeClr val="tx2"/>
                </a:solidFill>
              </a:defRPr>
            </a:lvl1pPr>
            <a:lvl2pPr marL="45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Hosts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D9268C-F7D3-4198-8A48-7EE7C86C7453}"/>
              </a:ext>
            </a:extLst>
          </p:cNvPr>
          <p:cNvCxnSpPr/>
          <p:nvPr userDrawn="1"/>
        </p:nvCxnSpPr>
        <p:spPr>
          <a:xfrm>
            <a:off x="914401" y="2972918"/>
            <a:ext cx="10464800" cy="1588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839BC8D-6AFD-43D1-BFB2-93EB68FBDCAD}"/>
              </a:ext>
            </a:extLst>
          </p:cNvPr>
          <p:cNvSpPr txBox="1"/>
          <p:nvPr userDrawn="1"/>
        </p:nvSpPr>
        <p:spPr>
          <a:xfrm>
            <a:off x="190500" y="298537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Today’s featured article…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C27709C-ED21-4793-B15A-992E26A67FDE}"/>
              </a:ext>
            </a:extLst>
          </p:cNvPr>
          <p:cNvSpPr txBox="1">
            <a:spLocks/>
          </p:cNvSpPr>
          <p:nvPr userDrawn="1"/>
        </p:nvSpPr>
        <p:spPr>
          <a:xfrm>
            <a:off x="914400" y="3581401"/>
            <a:ext cx="8534400" cy="1333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D7888-8C7F-4964-BE70-EAD96CCAAF9E}"/>
              </a:ext>
            </a:extLst>
          </p:cNvPr>
          <p:cNvSpPr/>
          <p:nvPr userDrawn="1"/>
        </p:nvSpPr>
        <p:spPr>
          <a:xfrm>
            <a:off x="1731894" y="5926271"/>
            <a:ext cx="3212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1" dirty="0"/>
              <a:t>A Journal Club Experience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F70FB-D368-4F46-9B99-CDC13670B6D8}"/>
              </a:ext>
            </a:extLst>
          </p:cNvPr>
          <p:cNvSpPr txBox="1"/>
          <p:nvPr userDrawn="1"/>
        </p:nvSpPr>
        <p:spPr>
          <a:xfrm>
            <a:off x="914400" y="35442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CFA077-8D3B-874F-BB9A-82F41A30F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997"/>
          <a:stretch/>
        </p:blipFill>
        <p:spPr>
          <a:xfrm>
            <a:off x="0" y="6652053"/>
            <a:ext cx="12192000" cy="20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68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 -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6B64E6-0EEB-3846-A49C-2915F7073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255" b="26547"/>
          <a:stretch/>
        </p:blipFill>
        <p:spPr>
          <a:xfrm>
            <a:off x="0" y="4979773"/>
            <a:ext cx="12192000" cy="1878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C4C05-8813-B148-9569-645D5FCC7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7027"/>
          <a:stretch/>
        </p:blipFill>
        <p:spPr>
          <a:xfrm>
            <a:off x="0" y="5"/>
            <a:ext cx="12192000" cy="5004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A8D0D-E2D7-5848-A152-D67F2BAAD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997"/>
          <a:stretch/>
        </p:blipFill>
        <p:spPr>
          <a:xfrm>
            <a:off x="0" y="6652053"/>
            <a:ext cx="12192000" cy="2059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15529-C0EC-8D49-B4AE-B3F29FC0F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289" y="1885245"/>
            <a:ext cx="9290755" cy="2968979"/>
          </a:xfrm>
        </p:spPr>
        <p:txBody>
          <a:bodyPr/>
          <a:lstStyle>
            <a:lvl1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1C68C4-8984-1F4C-B7C8-4EA1B5075E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1289" y="637826"/>
            <a:ext cx="9290755" cy="1021644"/>
          </a:xfrm>
        </p:spPr>
        <p:txBody>
          <a:bodyPr>
            <a:normAutofit/>
          </a:bodyPr>
          <a:lstStyle>
            <a:lvl1pPr marL="0" indent="0">
              <a:buNone/>
              <a:defRPr sz="4800" baseline="0">
                <a:solidFill>
                  <a:srgbClr val="2D4D78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A0F4D6-7D5D-6C46-BECE-CB5C67C9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563" y="5957607"/>
            <a:ext cx="792480" cy="365125"/>
          </a:xfrm>
        </p:spPr>
        <p:txBody>
          <a:bodyPr/>
          <a:lstStyle>
            <a:lvl1pPr>
              <a:defRPr sz="1800" b="1" i="0" baseline="0">
                <a:solidFill>
                  <a:srgbClr val="2D4D78"/>
                </a:solidFill>
                <a:latin typeface="Arial" panose="020B0604020202020204" pitchFamily="34" charset="0"/>
              </a:defRPr>
            </a:lvl1pPr>
          </a:lstStyle>
          <a:p>
            <a:fld id="{8EE5FC94-25D0-074B-9F25-7B1C039FD8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CCF7B8A-BA3C-8B4A-BA3F-AE10DDF046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97882" y="5737861"/>
            <a:ext cx="4801727" cy="776923"/>
          </a:xfrm>
        </p:spPr>
        <p:txBody>
          <a:bodyPr tIns="0" bIns="0" anchor="ctr" anchorCtr="0">
            <a:normAutofit/>
          </a:bodyPr>
          <a:lstStyle>
            <a:lvl1pPr marL="0" indent="0">
              <a:buNone/>
              <a:defRPr sz="1000" baseline="0">
                <a:solidFill>
                  <a:srgbClr val="1F335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References go here.</a:t>
            </a:r>
          </a:p>
        </p:txBody>
      </p:sp>
    </p:spTree>
    <p:extLst>
      <p:ext uri="{BB962C8B-B14F-4D97-AF65-F5344CB8AC3E}">
        <p14:creationId xmlns:p14="http://schemas.microsoft.com/office/powerpoint/2010/main" val="289971998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C65F4B-8883-7D48-A601-C88C88156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255" b="26547"/>
          <a:stretch/>
        </p:blipFill>
        <p:spPr>
          <a:xfrm>
            <a:off x="0" y="4979773"/>
            <a:ext cx="12192000" cy="1878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894718-0318-A54B-8C9B-C191F702D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7027"/>
          <a:stretch/>
        </p:blipFill>
        <p:spPr>
          <a:xfrm>
            <a:off x="0" y="5"/>
            <a:ext cx="12192000" cy="5004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49A259-A3D2-1344-BDCA-A072F260A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997"/>
          <a:stretch/>
        </p:blipFill>
        <p:spPr>
          <a:xfrm>
            <a:off x="0" y="6652053"/>
            <a:ext cx="12192000" cy="2059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15529-C0EC-8D49-B4AE-B3F29FC0F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2" y="1508056"/>
            <a:ext cx="11464853" cy="3406845"/>
          </a:xfrm>
        </p:spPr>
        <p:txBody>
          <a:bodyPr/>
          <a:lstStyle>
            <a:lvl1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1C68C4-8984-1F4C-B7C8-4EA1B5075E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7192" y="637825"/>
            <a:ext cx="11464853" cy="780731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solidFill>
                  <a:srgbClr val="2D4D78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rgbClr val="2D4D78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446719-57BF-BC46-946F-2D92DC6A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563" y="5957607"/>
            <a:ext cx="792480" cy="365125"/>
          </a:xfrm>
        </p:spPr>
        <p:txBody>
          <a:bodyPr/>
          <a:lstStyle>
            <a:lvl1pPr>
              <a:defRPr sz="1800" b="1" i="0" baseline="0">
                <a:solidFill>
                  <a:srgbClr val="2D4D78"/>
                </a:solidFill>
                <a:latin typeface="Arial" panose="020B0604020202020204" pitchFamily="34" charset="0"/>
              </a:defRPr>
            </a:lvl1pPr>
          </a:lstStyle>
          <a:p>
            <a:fld id="{8EE5FC94-25D0-074B-9F25-7B1C039FD8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50ABE04-716E-1C4F-94B7-C2B5CD34D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97882" y="5737861"/>
            <a:ext cx="4801727" cy="776923"/>
          </a:xfrm>
        </p:spPr>
        <p:txBody>
          <a:bodyPr tIns="0" bIns="0" anchor="ctr" anchorCtr="0">
            <a:normAutofit/>
          </a:bodyPr>
          <a:lstStyle>
            <a:lvl1pPr marL="0" indent="0">
              <a:buNone/>
              <a:defRPr sz="1000" baseline="0">
                <a:solidFill>
                  <a:srgbClr val="1F335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References go here.</a:t>
            </a:r>
          </a:p>
        </p:txBody>
      </p:sp>
    </p:spTree>
    <p:extLst>
      <p:ext uri="{BB962C8B-B14F-4D97-AF65-F5344CB8AC3E}">
        <p14:creationId xmlns:p14="http://schemas.microsoft.com/office/powerpoint/2010/main" val="275454678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1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7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8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2"/>
            <a:ext cx="3001283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678154060"/>
      </p:ext>
    </p:extLst>
  </p:cSld>
  <p:clrMapOvr>
    <a:masterClrMapping/>
  </p:clrMapOvr>
  <p:hf sldNum="0"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E3739-CB85-4E03-A5A3-1C01AEAF77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763" y="5943601"/>
            <a:ext cx="5270268" cy="215900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/>
            </a:lvl1pPr>
            <a:lvl2pPr marL="457189" indent="0" algn="l">
              <a:buNone/>
              <a:defRPr sz="1100"/>
            </a:lvl2pPr>
            <a:lvl3pPr marL="914377" indent="0" algn="l">
              <a:buNone/>
              <a:defRPr sz="1100"/>
            </a:lvl3pPr>
            <a:lvl4pPr marL="1371566" indent="0" algn="l">
              <a:buNone/>
              <a:defRPr sz="1100"/>
            </a:lvl4pPr>
            <a:lvl5pPr marL="1828754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5E0824B-5821-4284-9212-0232736F939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4400" y="5943601"/>
            <a:ext cx="5618480" cy="215900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  <a:lvl2pPr marL="457189" indent="0" algn="l">
              <a:buNone/>
              <a:defRPr sz="1100"/>
            </a:lvl2pPr>
            <a:lvl3pPr marL="914377" indent="0" algn="l">
              <a:buNone/>
              <a:defRPr sz="1100"/>
            </a:lvl3pPr>
            <a:lvl4pPr marL="1371566" indent="0" algn="l">
              <a:buNone/>
              <a:defRPr sz="1100"/>
            </a:lvl4pPr>
            <a:lvl5pPr marL="1828754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9082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9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8397853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4365FE5-7621-48C0-8646-CADFAEE5B7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763" y="5943601"/>
            <a:ext cx="5270268" cy="215900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/>
            </a:lvl1pPr>
            <a:lvl2pPr marL="457189" indent="0" algn="l">
              <a:buNone/>
              <a:defRPr sz="1100"/>
            </a:lvl2pPr>
            <a:lvl3pPr marL="914377" indent="0" algn="l">
              <a:buNone/>
              <a:defRPr sz="1100"/>
            </a:lvl3pPr>
            <a:lvl4pPr marL="1371566" indent="0" algn="l">
              <a:buNone/>
              <a:defRPr sz="1100"/>
            </a:lvl4pPr>
            <a:lvl5pPr marL="1828754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94AEC35-DF39-482E-BB35-E5BA14689F8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4400" y="5943601"/>
            <a:ext cx="5618480" cy="215900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  <a:lvl2pPr marL="457189" indent="0" algn="l">
              <a:buNone/>
              <a:defRPr sz="1100"/>
            </a:lvl2pPr>
            <a:lvl3pPr marL="914377" indent="0" algn="l">
              <a:buNone/>
              <a:defRPr sz="1100"/>
            </a:lvl3pPr>
            <a:lvl4pPr marL="1371566" indent="0" algn="l">
              <a:buNone/>
              <a:defRPr sz="1100"/>
            </a:lvl4pPr>
            <a:lvl5pPr marL="1828754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886526-2CB2-4FDB-B677-5858FC3A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31634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1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7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8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189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2"/>
            <a:ext cx="3001283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49406700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74076" y="4743916"/>
            <a:ext cx="5453096" cy="43344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060549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62517D-62CD-4A2B-8ACE-28DCBE470E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763" y="5943601"/>
            <a:ext cx="5270268" cy="215900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/>
            </a:lvl1pPr>
            <a:lvl2pPr marL="457189" indent="0" algn="l">
              <a:buNone/>
              <a:defRPr sz="1100"/>
            </a:lvl2pPr>
            <a:lvl3pPr marL="914377" indent="0" algn="l">
              <a:buNone/>
              <a:defRPr sz="1100"/>
            </a:lvl3pPr>
            <a:lvl4pPr marL="1371566" indent="0" algn="l">
              <a:buNone/>
              <a:defRPr sz="1100"/>
            </a:lvl4pPr>
            <a:lvl5pPr marL="1828754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0DBFEC1-E070-4079-8AEC-02664E3B049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4400" y="5943601"/>
            <a:ext cx="5618480" cy="215900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  <a:lvl2pPr marL="457189" indent="0" algn="l">
              <a:buNone/>
              <a:defRPr sz="1100"/>
            </a:lvl2pPr>
            <a:lvl3pPr marL="914377" indent="0" algn="l">
              <a:buNone/>
              <a:defRPr sz="1100"/>
            </a:lvl3pPr>
            <a:lvl4pPr marL="1371566" indent="0" algn="l">
              <a:buNone/>
              <a:defRPr sz="1100"/>
            </a:lvl4pPr>
            <a:lvl5pPr marL="1828754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7123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9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35084112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611033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5">
            <a:extLst>
              <a:ext uri="{FF2B5EF4-FFF2-40B4-BE49-F238E27FC236}">
                <a16:creationId xmlns:a16="http://schemas.microsoft.com/office/drawing/2014/main" id="{015001B2-FF36-4C9E-9B5F-1CD85532679F}"/>
              </a:ext>
            </a:extLst>
          </p:cNvPr>
          <p:cNvSpPr/>
          <p:nvPr userDrawn="1"/>
        </p:nvSpPr>
        <p:spPr>
          <a:xfrm>
            <a:off x="9902757" y="0"/>
            <a:ext cx="2289243" cy="6858000"/>
          </a:xfrm>
          <a:custGeom>
            <a:avLst/>
            <a:gdLst>
              <a:gd name="connsiteX0" fmla="*/ -1 w 7798411"/>
              <a:gd name="connsiteY0" fmla="*/ 0 h 18527425"/>
              <a:gd name="connsiteX1" fmla="*/ 7798410 w 7798411"/>
              <a:gd name="connsiteY1" fmla="*/ 0 h 18527425"/>
              <a:gd name="connsiteX2" fmla="*/ 7798410 w 7798411"/>
              <a:gd name="connsiteY2" fmla="*/ 18527426 h 18527425"/>
              <a:gd name="connsiteX3" fmla="*/ -1 w 7798411"/>
              <a:gd name="connsiteY3" fmla="*/ 18527426 h 185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98411" h="18527425">
                <a:moveTo>
                  <a:pt x="-1" y="0"/>
                </a:moveTo>
                <a:lnTo>
                  <a:pt x="7798410" y="0"/>
                </a:lnTo>
                <a:lnTo>
                  <a:pt x="7798410" y="18527426"/>
                </a:lnTo>
                <a:lnTo>
                  <a:pt x="-1" y="18527426"/>
                </a:lnTo>
                <a:close/>
              </a:path>
            </a:pathLst>
          </a:custGeom>
          <a:solidFill>
            <a:schemeClr val="bg2"/>
          </a:solidFill>
          <a:ln w="17143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375"/>
              </a:spcAft>
            </a:pPr>
            <a:endParaRPr lang="en-US" sz="263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2B99A-FB54-4704-9940-044DF8952A0F}"/>
              </a:ext>
            </a:extLst>
          </p:cNvPr>
          <p:cNvGrpSpPr/>
          <p:nvPr userDrawn="1"/>
        </p:nvGrpSpPr>
        <p:grpSpPr>
          <a:xfrm>
            <a:off x="-817" y="1"/>
            <a:ext cx="12192817" cy="3509963"/>
            <a:chOff x="-2206" y="-9497376"/>
            <a:chExt cx="32920606" cy="15362700"/>
          </a:xfrm>
          <a:gradFill>
            <a:gsLst>
              <a:gs pos="0">
                <a:schemeClr val="accent2"/>
              </a:gs>
              <a:gs pos="100000">
                <a:schemeClr val="tx1"/>
              </a:gs>
            </a:gsLst>
            <a:lin ang="5400000" scaled="1"/>
          </a:gradFill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B1978F0-7B4B-4BCF-96F5-292BEDD5630F}"/>
                </a:ext>
              </a:extLst>
            </p:cNvPr>
            <p:cNvSpPr/>
            <p:nvPr/>
          </p:nvSpPr>
          <p:spPr>
            <a:xfrm>
              <a:off x="-2206" y="5475332"/>
              <a:ext cx="32920606" cy="389992"/>
            </a:xfrm>
            <a:custGeom>
              <a:avLst/>
              <a:gdLst>
                <a:gd name="connsiteX0" fmla="*/ 0 w 32920606"/>
                <a:gd name="connsiteY0" fmla="*/ 0 h 81829"/>
                <a:gd name="connsiteX1" fmla="*/ 32920606 w 32920606"/>
                <a:gd name="connsiteY1" fmla="*/ 0 h 81829"/>
                <a:gd name="connsiteX2" fmla="*/ 32920606 w 32920606"/>
                <a:gd name="connsiteY2" fmla="*/ 81829 h 81829"/>
                <a:gd name="connsiteX3" fmla="*/ 0 w 32920606"/>
                <a:gd name="connsiteY3" fmla="*/ 81829 h 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0606" h="81829">
                  <a:moveTo>
                    <a:pt x="0" y="0"/>
                  </a:moveTo>
                  <a:lnTo>
                    <a:pt x="32920606" y="0"/>
                  </a:lnTo>
                  <a:lnTo>
                    <a:pt x="32920606" y="81829"/>
                  </a:lnTo>
                  <a:lnTo>
                    <a:pt x="0" y="81829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71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5000"/>
                </a:lnSpc>
                <a:spcAft>
                  <a:spcPts val="375"/>
                </a:spcAft>
              </a:pPr>
              <a:endParaRPr lang="en-US" sz="263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7F5097B-47D2-4739-AD61-C61BAF4E50FF}"/>
                </a:ext>
              </a:extLst>
            </p:cNvPr>
            <p:cNvSpPr/>
            <p:nvPr/>
          </p:nvSpPr>
          <p:spPr>
            <a:xfrm>
              <a:off x="-2206" y="-9497376"/>
              <a:ext cx="32920606" cy="15113577"/>
            </a:xfrm>
            <a:custGeom>
              <a:avLst/>
              <a:gdLst>
                <a:gd name="connsiteX0" fmla="*/ 0 w 32920606"/>
                <a:gd name="connsiteY0" fmla="*/ 0 h 4426167"/>
                <a:gd name="connsiteX1" fmla="*/ 32920606 w 32920606"/>
                <a:gd name="connsiteY1" fmla="*/ 0 h 4426167"/>
                <a:gd name="connsiteX2" fmla="*/ 32920606 w 32920606"/>
                <a:gd name="connsiteY2" fmla="*/ 4426168 h 4426167"/>
                <a:gd name="connsiteX3" fmla="*/ 0 w 32920606"/>
                <a:gd name="connsiteY3" fmla="*/ 4426168 h 442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0606" h="4426167">
                  <a:moveTo>
                    <a:pt x="0" y="0"/>
                  </a:moveTo>
                  <a:lnTo>
                    <a:pt x="32920606" y="0"/>
                  </a:lnTo>
                  <a:lnTo>
                    <a:pt x="32920606" y="4426168"/>
                  </a:lnTo>
                  <a:lnTo>
                    <a:pt x="0" y="4426168"/>
                  </a:lnTo>
                  <a:close/>
                </a:path>
              </a:pathLst>
            </a:custGeom>
            <a:solidFill>
              <a:schemeClr val="accent1"/>
            </a:solidFill>
            <a:ln w="171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5000"/>
                </a:lnSpc>
                <a:spcAft>
                  <a:spcPts val="375"/>
                </a:spcAft>
              </a:pPr>
              <a:endParaRPr lang="en-US" sz="2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413BE3-8B2E-426E-8DF4-C16274D58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791623"/>
            <a:ext cx="8964000" cy="2387600"/>
          </a:xfrm>
        </p:spPr>
        <p:txBody>
          <a:bodyPr anchor="b">
            <a:normAutofit/>
          </a:bodyPr>
          <a:lstStyle>
            <a:lvl1pPr algn="l">
              <a:defRPr sz="3200" spc="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D1FD0-1253-453F-ABA3-40888EE49F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7399" y="3709047"/>
            <a:ext cx="8964000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Freeform 1432">
            <a:extLst>
              <a:ext uri="{FF2B5EF4-FFF2-40B4-BE49-F238E27FC236}">
                <a16:creationId xmlns:a16="http://schemas.microsoft.com/office/drawing/2014/main" id="{37073131-49B1-4F54-A3A5-7FF34F2514FF}"/>
              </a:ext>
            </a:extLst>
          </p:cNvPr>
          <p:cNvSpPr/>
          <p:nvPr userDrawn="1"/>
        </p:nvSpPr>
        <p:spPr>
          <a:xfrm flipV="1">
            <a:off x="888072" y="3227036"/>
            <a:ext cx="685800" cy="0"/>
          </a:xfrm>
          <a:custGeom>
            <a:avLst/>
            <a:gdLst>
              <a:gd name="connsiteX0" fmla="*/ 0 w 347038"/>
              <a:gd name="connsiteY0" fmla="*/ 0 h 17155"/>
              <a:gd name="connsiteX1" fmla="*/ 347038 w 347038"/>
              <a:gd name="connsiteY1" fmla="*/ 0 h 1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038" h="17155">
                <a:moveTo>
                  <a:pt x="0" y="0"/>
                </a:moveTo>
                <a:lnTo>
                  <a:pt x="347038" y="0"/>
                </a:lnTo>
              </a:path>
            </a:pathLst>
          </a:custGeom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800"/>
              </a:spcAft>
            </a:pPr>
            <a:endParaRPr lang="en-US" sz="385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EAF8BE8-2060-4182-B96D-D8149371D68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87400" y="4829175"/>
            <a:ext cx="8964000" cy="215444"/>
          </a:xfr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Affiliations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E232D-ED3C-4FBC-956B-521068C3436D}"/>
              </a:ext>
            </a:extLst>
          </p:cNvPr>
          <p:cNvSpPr/>
          <p:nvPr userDrawn="1"/>
        </p:nvSpPr>
        <p:spPr>
          <a:xfrm>
            <a:off x="10061157" y="5098146"/>
            <a:ext cx="1972443" cy="93871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algn="r" defTabSz="139809">
              <a:lnSpc>
                <a:spcPct val="100000"/>
              </a:lnSpc>
              <a:spcAft>
                <a:spcPts val="600"/>
              </a:spcAft>
            </a:pPr>
            <a:r>
              <a:rPr lang="en-GB" sz="700" spc="-11" baseline="0" dirty="0">
                <a:solidFill>
                  <a:schemeClr val="bg1"/>
                </a:solidFill>
              </a:rPr>
              <a:t>Scan the QR code.</a:t>
            </a:r>
            <a:br>
              <a:rPr lang="en-GB" sz="700" spc="-11" baseline="0" dirty="0">
                <a:solidFill>
                  <a:schemeClr val="bg1"/>
                </a:solidFill>
              </a:rPr>
            </a:br>
            <a:br>
              <a:rPr lang="en-GB" sz="700" spc="-11" baseline="0" dirty="0">
                <a:solidFill>
                  <a:schemeClr val="bg1"/>
                </a:solidFill>
              </a:rPr>
            </a:br>
            <a:r>
              <a:rPr lang="en-GB" sz="700" spc="-11" baseline="0" dirty="0">
                <a:solidFill>
                  <a:schemeClr val="bg1"/>
                </a:solidFill>
              </a:rPr>
              <a:t>https://www.congresshub.com/Oncology/IMS2022/Daratumumab/Sborov</a:t>
            </a:r>
          </a:p>
          <a:p>
            <a:pPr algn="r" defTabSz="139809">
              <a:lnSpc>
                <a:spcPct val="100000"/>
              </a:lnSpc>
              <a:spcAft>
                <a:spcPts val="600"/>
              </a:spcAft>
            </a:pPr>
            <a:r>
              <a:rPr lang="en-GB" sz="700" dirty="0">
                <a:solidFill>
                  <a:schemeClr val="bg1"/>
                </a:solidFill>
              </a:rPr>
              <a:t>The QR code is intended to provide scientific information for individual reference, and the information should not be altered or reproduced in any way.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31A0F-BCE7-4F39-A304-F0F44678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400" y="6387133"/>
            <a:ext cx="8964000" cy="470865"/>
          </a:xfrm>
        </p:spPr>
        <p:txBody>
          <a:bodyPr tIns="46800" bIns="46800"/>
          <a:lstStyle>
            <a:lvl1pPr>
              <a:lnSpc>
                <a:spcPct val="100000"/>
              </a:lnSpc>
              <a:spcAft>
                <a:spcPts val="0"/>
              </a:spcAft>
              <a:defRPr lang="en-GB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Presented at [Congress]; [Month Day, Year]; [City, State (if US), Country].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733B4-5BE0-4ACC-8FD0-A6CE3D4B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D2D1BBCB-56E8-744E-B233-22800C75D8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27A3E0D3-8E09-AC56-4D88-A3562ECDC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9599" y="6176958"/>
            <a:ext cx="511932" cy="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34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ience H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3BE3-8B2E-426E-8DF4-C16274D58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791623"/>
            <a:ext cx="8964000" cy="2387600"/>
          </a:xfrm>
        </p:spPr>
        <p:txBody>
          <a:bodyPr anchor="b">
            <a:normAutofit/>
          </a:bodyPr>
          <a:lstStyle>
            <a:lvl1pPr algn="l">
              <a:defRPr sz="3200" spc="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D1FD0-1253-453F-ABA3-40888EE49F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7399" y="3709047"/>
            <a:ext cx="8964000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Freeform 1432">
            <a:extLst>
              <a:ext uri="{FF2B5EF4-FFF2-40B4-BE49-F238E27FC236}">
                <a16:creationId xmlns:a16="http://schemas.microsoft.com/office/drawing/2014/main" id="{37073131-49B1-4F54-A3A5-7FF34F2514FF}"/>
              </a:ext>
            </a:extLst>
          </p:cNvPr>
          <p:cNvSpPr/>
          <p:nvPr userDrawn="1"/>
        </p:nvSpPr>
        <p:spPr>
          <a:xfrm flipV="1">
            <a:off x="888072" y="3227036"/>
            <a:ext cx="685800" cy="0"/>
          </a:xfrm>
          <a:custGeom>
            <a:avLst/>
            <a:gdLst>
              <a:gd name="connsiteX0" fmla="*/ 0 w 347038"/>
              <a:gd name="connsiteY0" fmla="*/ 0 h 17155"/>
              <a:gd name="connsiteX1" fmla="*/ 347038 w 347038"/>
              <a:gd name="connsiteY1" fmla="*/ 0 h 1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038" h="17155">
                <a:moveTo>
                  <a:pt x="0" y="0"/>
                </a:moveTo>
                <a:lnTo>
                  <a:pt x="347038" y="0"/>
                </a:lnTo>
              </a:path>
            </a:pathLst>
          </a:custGeom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800"/>
              </a:spcAft>
            </a:pPr>
            <a:endParaRPr lang="en-US" sz="385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EAF8BE8-2060-4182-B96D-D8149371D68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87400" y="4829175"/>
            <a:ext cx="8964000" cy="215444"/>
          </a:xfr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Affiliations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E232D-ED3C-4FBC-956B-521068C3436D}"/>
              </a:ext>
            </a:extLst>
          </p:cNvPr>
          <p:cNvSpPr/>
          <p:nvPr userDrawn="1"/>
        </p:nvSpPr>
        <p:spPr>
          <a:xfrm>
            <a:off x="10061157" y="5313591"/>
            <a:ext cx="1972443" cy="72327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 algn="r" defTabSz="139809">
              <a:lnSpc>
                <a:spcPct val="100000"/>
              </a:lnSpc>
              <a:spcAft>
                <a:spcPts val="600"/>
              </a:spcAft>
            </a:pPr>
            <a:r>
              <a:rPr lang="en-GB" sz="700" spc="-11" baseline="0" dirty="0">
                <a:solidFill>
                  <a:schemeClr val="bg1"/>
                </a:solidFill>
              </a:rPr>
              <a:t>https://www.congresshub.com/Oncology/ISPOR2022/PRODUCT/AUTHOR LAST NAME</a:t>
            </a:r>
          </a:p>
          <a:p>
            <a:pPr algn="r" defTabSz="139809">
              <a:lnSpc>
                <a:spcPct val="100000"/>
              </a:lnSpc>
              <a:spcAft>
                <a:spcPts val="600"/>
              </a:spcAft>
            </a:pPr>
            <a:r>
              <a:rPr lang="en-GB" sz="700" dirty="0">
                <a:solidFill>
                  <a:schemeClr val="bg1"/>
                </a:solidFill>
              </a:rPr>
              <a:t>The QR code is intended to provide scientific information for individual reference, and the information should not be altered or reproduced in any way.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31A0F-BCE7-4F39-A304-F0F44678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400" y="6387133"/>
            <a:ext cx="8964000" cy="470865"/>
          </a:xfrm>
        </p:spPr>
        <p:txBody>
          <a:bodyPr tIns="46800" bIns="46800"/>
          <a:lstStyle>
            <a:lvl1pPr>
              <a:lnSpc>
                <a:spcPct val="100000"/>
              </a:lnSpc>
              <a:spcAft>
                <a:spcPts val="0"/>
              </a:spcAft>
              <a:defRPr lang="en-GB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Presented at [Congress]; [Month Day, Year]; [City, State (if US), Country].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733B4-5BE0-4ACC-8FD0-A6CE3D4B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D2D1BBCB-56E8-744E-B233-22800C75D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E5DF22-1F0E-4342-897F-DFC0190BEC3A}"/>
              </a:ext>
            </a:extLst>
          </p:cNvPr>
          <p:cNvSpPr/>
          <p:nvPr userDrawn="1"/>
        </p:nvSpPr>
        <p:spPr>
          <a:xfrm>
            <a:off x="11529599" y="6184889"/>
            <a:ext cx="50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Add QR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code here on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slide master</a:t>
            </a:r>
          </a:p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1.4 x 1.4 cm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B9D8D039-D6F1-F3D9-89C9-1F89014C3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9599" y="6176958"/>
            <a:ext cx="511932" cy="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9379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0894-85A6-46E4-9E73-D6EBA4C4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D8A1-C774-47F3-9B70-82CD6A88C8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5599" y="1597025"/>
            <a:ext cx="11484000" cy="45964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  <a:lvl2pPr marL="171446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341305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 marL="512750" indent="-171446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>
              <a:defRPr sz="1700"/>
            </a:lvl5pPr>
          </a:lstStyle>
          <a:p>
            <a:pPr lvl="0"/>
            <a:r>
              <a:rPr lang="en-US" dirty="0"/>
              <a:t>Subhead if necessary</a:t>
            </a:r>
          </a:p>
          <a:p>
            <a:pPr lvl="1"/>
            <a:r>
              <a:rPr lang="en-US" dirty="0"/>
              <a:t>Initial bullet</a:t>
            </a:r>
          </a:p>
          <a:p>
            <a:pPr lvl="2"/>
            <a:r>
              <a:rPr lang="en-US" dirty="0"/>
              <a:t>Secondary bullet</a:t>
            </a:r>
          </a:p>
          <a:p>
            <a:pPr lvl="3"/>
            <a:r>
              <a:rPr lang="en-US" dirty="0"/>
              <a:t>Tertiary bullet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B4B84-CBFF-4DDA-9D19-E8730EA0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9EC47FE-8A01-4867-B742-54144C5B6A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0E4DABB-1C4D-4079-837B-0D99D089F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97" y="6387133"/>
            <a:ext cx="10473747" cy="314299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lvl1pPr algn="l">
              <a:lnSpc>
                <a:spcPct val="100000"/>
              </a:lnSpc>
              <a:spcAft>
                <a:spcPts val="0"/>
              </a:spcAft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4667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7CCA42F-A592-4752-8F6E-678EF2EAEDE6}"/>
              </a:ext>
            </a:extLst>
          </p:cNvPr>
          <p:cNvSpPr/>
          <p:nvPr userDrawn="1"/>
        </p:nvSpPr>
        <p:spPr>
          <a:xfrm rot="10800000">
            <a:off x="-817" y="-2"/>
            <a:ext cx="12192817" cy="6857999"/>
          </a:xfrm>
          <a:custGeom>
            <a:avLst/>
            <a:gdLst>
              <a:gd name="connsiteX0" fmla="*/ 13 w 16905417"/>
              <a:gd name="connsiteY0" fmla="*/ 0 h 18527425"/>
              <a:gd name="connsiteX1" fmla="*/ 16905432 w 16905417"/>
              <a:gd name="connsiteY1" fmla="*/ 0 h 18527425"/>
              <a:gd name="connsiteX2" fmla="*/ 16905432 w 16905417"/>
              <a:gd name="connsiteY2" fmla="*/ 18527426 h 18527425"/>
              <a:gd name="connsiteX3" fmla="*/ 14 w 16905417"/>
              <a:gd name="connsiteY3" fmla="*/ 18527426 h 185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5417" h="18527425">
                <a:moveTo>
                  <a:pt x="13" y="0"/>
                </a:moveTo>
                <a:lnTo>
                  <a:pt x="16905432" y="0"/>
                </a:lnTo>
                <a:lnTo>
                  <a:pt x="16905432" y="18527426"/>
                </a:lnTo>
                <a:lnTo>
                  <a:pt x="14" y="18527426"/>
                </a:lnTo>
                <a:close/>
              </a:path>
            </a:pathLst>
          </a:custGeom>
          <a:solidFill>
            <a:srgbClr val="F2F2F2">
              <a:alpha val="50196"/>
            </a:srgbClr>
          </a:solidFill>
          <a:ln w="17143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375"/>
              </a:spcAft>
            </a:pPr>
            <a:endParaRPr lang="en-US" sz="263" dirty="0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2C09AFA7-CF9C-439D-B9BF-DA67D0950110}"/>
              </a:ext>
            </a:extLst>
          </p:cNvPr>
          <p:cNvSpPr/>
          <p:nvPr userDrawn="1"/>
        </p:nvSpPr>
        <p:spPr>
          <a:xfrm>
            <a:off x="2986391" y="0"/>
            <a:ext cx="9205609" cy="6858000"/>
          </a:xfrm>
          <a:custGeom>
            <a:avLst/>
            <a:gdLst>
              <a:gd name="connsiteX0" fmla="*/ -1 w 7798411"/>
              <a:gd name="connsiteY0" fmla="*/ 0 h 18527425"/>
              <a:gd name="connsiteX1" fmla="*/ 7798410 w 7798411"/>
              <a:gd name="connsiteY1" fmla="*/ 0 h 18527425"/>
              <a:gd name="connsiteX2" fmla="*/ 7798410 w 7798411"/>
              <a:gd name="connsiteY2" fmla="*/ 18527426 h 18527425"/>
              <a:gd name="connsiteX3" fmla="*/ -1 w 7798411"/>
              <a:gd name="connsiteY3" fmla="*/ 18527426 h 185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98411" h="18527425">
                <a:moveTo>
                  <a:pt x="-1" y="0"/>
                </a:moveTo>
                <a:lnTo>
                  <a:pt x="7798410" y="0"/>
                </a:lnTo>
                <a:lnTo>
                  <a:pt x="7798410" y="18527426"/>
                </a:lnTo>
                <a:lnTo>
                  <a:pt x="-1" y="18527426"/>
                </a:lnTo>
                <a:close/>
              </a:path>
            </a:pathLst>
          </a:custGeom>
          <a:solidFill>
            <a:schemeClr val="bg2"/>
          </a:solidFill>
          <a:ln w="17143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375"/>
              </a:spcAft>
            </a:pPr>
            <a:endParaRPr lang="en-US" sz="263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891A76-5D78-4891-87B3-FE0B5A174DEC}"/>
              </a:ext>
            </a:extLst>
          </p:cNvPr>
          <p:cNvGrpSpPr/>
          <p:nvPr userDrawn="1"/>
        </p:nvGrpSpPr>
        <p:grpSpPr>
          <a:xfrm>
            <a:off x="-817" y="-4"/>
            <a:ext cx="12192817" cy="1022685"/>
            <a:chOff x="-2206" y="-9497404"/>
            <a:chExt cx="32920606" cy="44761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10BEB4D4-1AAF-4A2D-8E8B-6FB16CB32623}"/>
                </a:ext>
              </a:extLst>
            </p:cNvPr>
            <p:cNvSpPr/>
            <p:nvPr/>
          </p:nvSpPr>
          <p:spPr>
            <a:xfrm>
              <a:off x="-2206" y="-5411222"/>
              <a:ext cx="32920606" cy="389994"/>
            </a:xfrm>
            <a:custGeom>
              <a:avLst/>
              <a:gdLst>
                <a:gd name="connsiteX0" fmla="*/ 0 w 32920606"/>
                <a:gd name="connsiteY0" fmla="*/ 0 h 81829"/>
                <a:gd name="connsiteX1" fmla="*/ 32920606 w 32920606"/>
                <a:gd name="connsiteY1" fmla="*/ 0 h 81829"/>
                <a:gd name="connsiteX2" fmla="*/ 32920606 w 32920606"/>
                <a:gd name="connsiteY2" fmla="*/ 81829 h 81829"/>
                <a:gd name="connsiteX3" fmla="*/ 0 w 32920606"/>
                <a:gd name="connsiteY3" fmla="*/ 81829 h 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0606" h="81829">
                  <a:moveTo>
                    <a:pt x="0" y="0"/>
                  </a:moveTo>
                  <a:lnTo>
                    <a:pt x="32920606" y="0"/>
                  </a:lnTo>
                  <a:lnTo>
                    <a:pt x="32920606" y="81829"/>
                  </a:lnTo>
                  <a:lnTo>
                    <a:pt x="0" y="81829"/>
                  </a:lnTo>
                  <a:close/>
                </a:path>
              </a:pathLst>
            </a:custGeom>
            <a:solidFill>
              <a:srgbClr val="003479">
                <a:alpha val="20000"/>
              </a:srgbClr>
            </a:solidFill>
            <a:ln w="171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5000"/>
                </a:lnSpc>
                <a:spcAft>
                  <a:spcPts val="375"/>
                </a:spcAft>
              </a:pPr>
              <a:endParaRPr lang="en-US" sz="263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05A27FF-2D78-4884-8ED1-FB1B2CE950DB}"/>
                </a:ext>
              </a:extLst>
            </p:cNvPr>
            <p:cNvSpPr/>
            <p:nvPr/>
          </p:nvSpPr>
          <p:spPr>
            <a:xfrm>
              <a:off x="-2206" y="-9497404"/>
              <a:ext cx="32920606" cy="4086181"/>
            </a:xfrm>
            <a:custGeom>
              <a:avLst/>
              <a:gdLst>
                <a:gd name="connsiteX0" fmla="*/ 0 w 32920606"/>
                <a:gd name="connsiteY0" fmla="*/ 0 h 4426167"/>
                <a:gd name="connsiteX1" fmla="*/ 32920606 w 32920606"/>
                <a:gd name="connsiteY1" fmla="*/ 0 h 4426167"/>
                <a:gd name="connsiteX2" fmla="*/ 32920606 w 32920606"/>
                <a:gd name="connsiteY2" fmla="*/ 4426168 h 4426167"/>
                <a:gd name="connsiteX3" fmla="*/ 0 w 32920606"/>
                <a:gd name="connsiteY3" fmla="*/ 4426168 h 442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0606" h="4426167">
                  <a:moveTo>
                    <a:pt x="0" y="0"/>
                  </a:moveTo>
                  <a:lnTo>
                    <a:pt x="32920606" y="0"/>
                  </a:lnTo>
                  <a:lnTo>
                    <a:pt x="32920606" y="4426168"/>
                  </a:lnTo>
                  <a:lnTo>
                    <a:pt x="0" y="4426168"/>
                  </a:lnTo>
                  <a:close/>
                </a:path>
              </a:pathLst>
            </a:custGeom>
            <a:solidFill>
              <a:srgbClr val="00A0DF"/>
            </a:solidFill>
            <a:ln w="171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5000"/>
                </a:lnSpc>
                <a:spcAft>
                  <a:spcPts val="375"/>
                </a:spcAft>
              </a:pPr>
              <a:endParaRPr lang="en-US" sz="2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F31318-DCD0-4FAB-97AF-463E1A8C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771" y="1680556"/>
            <a:ext cx="7981680" cy="2560705"/>
          </a:xfrm>
        </p:spPr>
        <p:txBody>
          <a:bodyPr anchor="b"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2E529-7197-47D8-A737-068AFBD37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5771" y="4589464"/>
            <a:ext cx="7981680" cy="150018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042D-F240-45BE-9B11-CF2D9B34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EC47FE-8A01-4867-B742-54144C5B6A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 1432">
            <a:extLst>
              <a:ext uri="{FF2B5EF4-FFF2-40B4-BE49-F238E27FC236}">
                <a16:creationId xmlns:a16="http://schemas.microsoft.com/office/drawing/2014/main" id="{7935BD9D-2555-4F68-88F3-0708A47A3FAF}"/>
              </a:ext>
            </a:extLst>
          </p:cNvPr>
          <p:cNvSpPr/>
          <p:nvPr userDrawn="1"/>
        </p:nvSpPr>
        <p:spPr>
          <a:xfrm flipV="1">
            <a:off x="3513324" y="4270443"/>
            <a:ext cx="685800" cy="0"/>
          </a:xfrm>
          <a:custGeom>
            <a:avLst/>
            <a:gdLst>
              <a:gd name="connsiteX0" fmla="*/ 0 w 347038"/>
              <a:gd name="connsiteY0" fmla="*/ 0 h 17155"/>
              <a:gd name="connsiteX1" fmla="*/ 347038 w 347038"/>
              <a:gd name="connsiteY1" fmla="*/ 0 h 1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038" h="17155">
                <a:moveTo>
                  <a:pt x="0" y="0"/>
                </a:moveTo>
                <a:lnTo>
                  <a:pt x="347038" y="0"/>
                </a:lnTo>
              </a:path>
            </a:pathLst>
          </a:custGeom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800"/>
              </a:spcAft>
            </a:pPr>
            <a:endParaRPr lang="en-US" sz="385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2CFAFC-A1FA-46F6-9F7B-B71E7A7B0F60}"/>
              </a:ext>
            </a:extLst>
          </p:cNvPr>
          <p:cNvSpPr/>
          <p:nvPr userDrawn="1"/>
        </p:nvSpPr>
        <p:spPr>
          <a:xfrm>
            <a:off x="11529599" y="6184889"/>
            <a:ext cx="50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Add QR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code here on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slide master</a:t>
            </a:r>
          </a:p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1.4 x 1.4 cm</a:t>
            </a:r>
          </a:p>
        </p:txBody>
      </p:sp>
    </p:spTree>
    <p:extLst>
      <p:ext uri="{BB962C8B-B14F-4D97-AF65-F5344CB8AC3E}">
        <p14:creationId xmlns:p14="http://schemas.microsoft.com/office/powerpoint/2010/main" val="27377557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938B-4CFA-4325-BC5E-17713FEF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41739-0057-4B70-89DD-306580A4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47FE-8A01-4867-B742-54144C5B6A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93CAF3-DB71-41DC-A2E8-E3C8A0C2283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5597" y="1597025"/>
            <a:ext cx="5559131" cy="4589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  <a:lvl2pPr marL="171446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341305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 marL="512750" indent="-171446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719121" indent="-179384">
              <a:lnSpc>
                <a:spcPct val="100000"/>
              </a:lnSpc>
              <a:buClr>
                <a:schemeClr val="accent1"/>
              </a:buClr>
              <a:buSzPct val="100000"/>
              <a:buFontTx/>
              <a:buChar char="◦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if necessary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lvl="4"/>
            <a:r>
              <a:rPr lang="en-US" dirty="0"/>
              <a:t>Fourth bullet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5F7CF3-A47E-48D9-9E98-80C5AD3A52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91628" y="1597025"/>
            <a:ext cx="5544000" cy="4589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  <a:lvl2pPr marL="171446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341305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 marL="512750" indent="-171446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719121" indent="-179384">
              <a:lnSpc>
                <a:spcPct val="100000"/>
              </a:lnSpc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if necessary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marL="719121" lvl="4" indent="-179384" algn="l" defTabSz="914373" rtl="0" eaLnBrk="1" latinLnBrk="0" hangingPunct="1">
              <a:lnSpc>
                <a:spcPts val="2100"/>
              </a:lnSpc>
              <a:spcBef>
                <a:spcPts val="600"/>
              </a:spcBef>
              <a:buClr>
                <a:schemeClr val="tx1"/>
              </a:buClr>
              <a:buSzPct val="100000"/>
              <a:buFontTx/>
              <a:buChar char="◦"/>
            </a:pPr>
            <a:r>
              <a:rPr lang="en-US" dirty="0"/>
              <a:t>Fourth bullet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2BAFFAD-E13A-49BD-98EC-EB65D8E51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97" y="6387133"/>
            <a:ext cx="10473747" cy="314299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lvl1pPr algn="l">
              <a:lnSpc>
                <a:spcPct val="100000"/>
              </a:lnSpc>
              <a:spcAft>
                <a:spcPts val="0"/>
              </a:spcAft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A932F3A2-8BA7-C9E4-4C46-4785897DA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9599" y="6176958"/>
            <a:ext cx="511932" cy="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19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93412-0C7C-4209-8707-DA00AC6708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4013" y="1443039"/>
            <a:ext cx="5560715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none" spc="0" baseline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78EC5-484A-4AE0-BA8B-F023AD9E40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1628" y="1443039"/>
            <a:ext cx="5547971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cap="none" spc="0" baseline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84299D-031D-46DC-87AD-A15FE77A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47FE-8A01-4867-B742-54144C5B6A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2A048E4-5FD8-470E-B762-7FC84241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953DCE-4CE5-4074-A23E-1058E7E1B0E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70728" y="2412460"/>
            <a:ext cx="5544000" cy="377433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  <a:lvl2pPr marL="171446" indent="-171446" algn="l" defTabSz="91437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1305" indent="-171446" algn="l" defTabSz="91437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50" indent="-171446" algn="l" defTabSz="91437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21" indent="-179384" algn="l" defTabSz="91437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171446" lvl="1" indent="-171446" algn="l" defTabSz="914373" rtl="0" eaLnBrk="1" latinLnBrk="0" hangingPunct="1">
              <a:lnSpc>
                <a:spcPts val="21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lvl="3"/>
            <a:r>
              <a:rPr lang="en-US" dirty="0"/>
              <a:t>Third bullet</a:t>
            </a:r>
          </a:p>
          <a:p>
            <a:pPr marL="719121" lvl="4" indent="-179384" algn="l" defTabSz="914373" rtl="0" eaLnBrk="1" latinLnBrk="0" hangingPunct="1">
              <a:lnSpc>
                <a:spcPts val="2100"/>
              </a:lnSpc>
              <a:spcBef>
                <a:spcPts val="600"/>
              </a:spcBef>
              <a:buClr>
                <a:schemeClr val="accent1"/>
              </a:buClr>
              <a:buSzPct val="100000"/>
              <a:buFontTx/>
              <a:buChar char="◦"/>
            </a:pPr>
            <a:r>
              <a:rPr lang="en-US" dirty="0"/>
              <a:t>Fourth bullet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25FC2F-3604-461E-8829-58404C41750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91628" y="2412460"/>
            <a:ext cx="5544000" cy="377433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  <a:lvl2pPr marL="171446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 marL="341305" indent="-171446">
              <a:lnSpc>
                <a:spcPct val="100000"/>
              </a:lnSpc>
              <a:defRPr sz="1800">
                <a:solidFill>
                  <a:schemeClr val="tx1"/>
                </a:solidFill>
              </a:defRPr>
            </a:lvl3pPr>
            <a:lvl4pPr marL="627047" indent="-285744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5479" indent="-285744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buFontTx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bullet</a:t>
            </a:r>
          </a:p>
          <a:p>
            <a:pPr marL="512750" lvl="3" indent="-171446" algn="l" defTabSz="914373" rtl="0" eaLnBrk="1" latinLnBrk="0" hangingPunct="1">
              <a:lnSpc>
                <a:spcPts val="21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Third bullet</a:t>
            </a:r>
          </a:p>
          <a:p>
            <a:pPr marL="719121" lvl="4" indent="-179384" algn="l" defTabSz="914373" rtl="0" eaLnBrk="1" latinLnBrk="0" hangingPunct="1">
              <a:lnSpc>
                <a:spcPts val="2100"/>
              </a:lnSpc>
              <a:spcBef>
                <a:spcPts val="600"/>
              </a:spcBef>
              <a:buClr>
                <a:schemeClr val="accent1"/>
              </a:buClr>
              <a:buSzPct val="100000"/>
              <a:buFontTx/>
              <a:buChar char="◦"/>
            </a:pPr>
            <a:r>
              <a:rPr lang="en-US" dirty="0"/>
              <a:t>Fourth bullet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228965D-C093-4A26-9BA8-8E4FD4AF0C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5597" y="6387133"/>
            <a:ext cx="10473747" cy="314299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lvl1pPr algn="l">
              <a:lnSpc>
                <a:spcPct val="100000"/>
              </a:lnSpc>
              <a:spcAft>
                <a:spcPts val="0"/>
              </a:spcAft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6CFC8EE0-A703-160C-7031-8E3A42605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9599" y="6176958"/>
            <a:ext cx="511932" cy="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176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B7A1-679B-4A0D-88DA-489AE3BB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3E023-7291-47FA-B80D-FCD2A8ED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C47FE-8A01-4867-B742-54144C5B6A6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50542-9129-418C-9E22-AB14812C1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97" y="6387133"/>
            <a:ext cx="10473747" cy="314299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lvl1pPr algn="l">
              <a:lnSpc>
                <a:spcPct val="100000"/>
              </a:lnSpc>
              <a:spcAft>
                <a:spcPts val="0"/>
              </a:spcAft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E4FBAA5F-51B4-9ABE-6BA6-DCAD87854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9599" y="6176958"/>
            <a:ext cx="511932" cy="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65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sa 4:3 Title Only Cool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 bwMode="gray">
          <a:xfrm>
            <a:off x="11398254" y="6433022"/>
            <a:ext cx="601133" cy="23083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8CDB8069-8586-4D4A-8F77-41B4616D34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7849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1CE69450-2538-40C7-9286-176F3E38E61C}"/>
              </a:ext>
            </a:extLst>
          </p:cNvPr>
          <p:cNvSpPr/>
          <p:nvPr userDrawn="1"/>
        </p:nvSpPr>
        <p:spPr>
          <a:xfrm rot="10800000">
            <a:off x="-817" y="-5"/>
            <a:ext cx="12192817" cy="6857999"/>
          </a:xfrm>
          <a:custGeom>
            <a:avLst/>
            <a:gdLst>
              <a:gd name="connsiteX0" fmla="*/ 13 w 16905417"/>
              <a:gd name="connsiteY0" fmla="*/ 0 h 18527425"/>
              <a:gd name="connsiteX1" fmla="*/ 16905432 w 16905417"/>
              <a:gd name="connsiteY1" fmla="*/ 0 h 18527425"/>
              <a:gd name="connsiteX2" fmla="*/ 16905432 w 16905417"/>
              <a:gd name="connsiteY2" fmla="*/ 18527426 h 18527425"/>
              <a:gd name="connsiteX3" fmla="*/ 14 w 16905417"/>
              <a:gd name="connsiteY3" fmla="*/ 18527426 h 185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5417" h="18527425">
                <a:moveTo>
                  <a:pt x="13" y="0"/>
                </a:moveTo>
                <a:lnTo>
                  <a:pt x="16905432" y="0"/>
                </a:lnTo>
                <a:lnTo>
                  <a:pt x="16905432" y="18527426"/>
                </a:lnTo>
                <a:lnTo>
                  <a:pt x="14" y="18527426"/>
                </a:lnTo>
                <a:close/>
              </a:path>
            </a:pathLst>
          </a:custGeom>
          <a:solidFill>
            <a:srgbClr val="F2F2F2"/>
          </a:solidFill>
          <a:ln w="17143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375"/>
              </a:spcAft>
            </a:pPr>
            <a:endParaRPr lang="en-US" sz="263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3658-F1A3-4166-AFBB-ECDFDC33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80000"/>
                  </a:schemeClr>
                </a:solidFill>
              </a:defRPr>
            </a:lvl1pPr>
          </a:lstStyle>
          <a:p>
            <a:fld id="{89EC47FE-8A01-4867-B742-54144C5B6A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472DE0-8DFB-4C31-BD91-A7B13C1DBD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85EEA-7E46-4E81-9E98-C982C818CD43}"/>
              </a:ext>
            </a:extLst>
          </p:cNvPr>
          <p:cNvSpPr/>
          <p:nvPr userDrawn="1"/>
        </p:nvSpPr>
        <p:spPr>
          <a:xfrm>
            <a:off x="11529599" y="6184889"/>
            <a:ext cx="50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Add QR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code here on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slide master</a:t>
            </a:r>
          </a:p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1.4 x 1.4 cm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D240DCD3-36DA-344E-84A3-39021EF61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9599" y="6176958"/>
            <a:ext cx="511932" cy="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7306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728" y="544709"/>
            <a:ext cx="6933112" cy="29833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728" y="3736656"/>
            <a:ext cx="6308272" cy="15359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359729" y="5720835"/>
            <a:ext cx="3458392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ABA41-AD8C-99EB-C2EA-7B77716C59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1" y="98253"/>
            <a:ext cx="1475232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5456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728" y="323850"/>
            <a:ext cx="6933112" cy="33108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40"/>
              </a:lnSpc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two lines if needed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728" y="3828095"/>
            <a:ext cx="6308272" cy="17683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359729" y="5720835"/>
            <a:ext cx="3458392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417771558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7" y="3409951"/>
            <a:ext cx="11161713" cy="2424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44pt Title</a:t>
            </a:r>
          </a:p>
        </p:txBody>
      </p:sp>
    </p:spTree>
    <p:extLst>
      <p:ext uri="{BB962C8B-B14F-4D97-AF65-F5344CB8AC3E}">
        <p14:creationId xmlns:p14="http://schemas.microsoft.com/office/powerpoint/2010/main" val="28230842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6A9670-0CEE-4A01-2102-7336E4A4D0F6}"/>
              </a:ext>
            </a:extLst>
          </p:cNvPr>
          <p:cNvSpPr txBox="1"/>
          <p:nvPr userDrawn="1"/>
        </p:nvSpPr>
        <p:spPr>
          <a:xfrm>
            <a:off x="1402067" y="2868092"/>
            <a:ext cx="1002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51F3C-DBCC-ABFA-5F85-7D5D6A351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7288" y="2081315"/>
            <a:ext cx="10024621" cy="390204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 marL="1828754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1AB09F6-EEA0-4675-0D12-5BD49EB0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81431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222375" y="149087"/>
            <a:ext cx="10025063" cy="1231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3749C-1177-2375-1BA8-722651BA3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2375" y="1709739"/>
            <a:ext cx="10237788" cy="4105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8880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1947513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9D790-EFBA-2FE9-3DD9-8AA127B5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9" y="32781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F71D6-7C46-EBDE-6E5F-FBC8A2325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738" y="2950319"/>
            <a:ext cx="10025063" cy="29670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99295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741567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328738" y="2047897"/>
            <a:ext cx="10025063" cy="3895705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Tx/>
              <a:buFont typeface="Arial" panose="020B0604020202020204" pitchFamily="34" charset="0"/>
              <a:buChar char="•"/>
              <a:defRPr sz="3200"/>
            </a:lvl1pPr>
            <a:lvl2pPr marL="685783" indent="-228594">
              <a:buClrTx/>
              <a:buFont typeface="Arial" panose="020B0604020202020204" pitchFamily="34" charset="0"/>
              <a:buChar char="•"/>
              <a:defRPr sz="2800"/>
            </a:lvl2pPr>
            <a:lvl3pPr marL="1142971" indent="-228594">
              <a:buClrTx/>
              <a:buFont typeface="Arial" panose="020B0604020202020204" pitchFamily="34" charset="0"/>
              <a:buChar char="•"/>
              <a:defRPr sz="2400"/>
            </a:lvl3pPr>
            <a:lvl4pPr marL="1523962" indent="-152396">
              <a:buClrTx/>
              <a:buFont typeface="Arial" panose="020B0604020202020204" pitchFamily="34" charset="0"/>
              <a:buChar char="•"/>
              <a:defRPr sz="2000"/>
            </a:lvl4pPr>
            <a:lvl5pPr marL="1879553" indent="-50799"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03582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/>
          <p:cNvSpPr/>
          <p:nvPr userDrawn="1"/>
        </p:nvSpPr>
        <p:spPr>
          <a:xfrm>
            <a:off x="1320806" y="2237182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/>
          <p:cNvSpPr txBox="1"/>
          <p:nvPr userDrawn="1"/>
        </p:nvSpPr>
        <p:spPr>
          <a:xfrm>
            <a:off x="2120452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9" name="object 14"/>
          <p:cNvSpPr/>
          <p:nvPr userDrawn="1"/>
        </p:nvSpPr>
        <p:spPr>
          <a:xfrm>
            <a:off x="3750738" y="2237182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0" name="object 2"/>
          <p:cNvSpPr txBox="1"/>
          <p:nvPr userDrawn="1"/>
        </p:nvSpPr>
        <p:spPr>
          <a:xfrm>
            <a:off x="4558851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1" name="object 14"/>
          <p:cNvSpPr/>
          <p:nvPr userDrawn="1"/>
        </p:nvSpPr>
        <p:spPr>
          <a:xfrm>
            <a:off x="6180670" y="2237182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2" name="object 2"/>
          <p:cNvSpPr txBox="1"/>
          <p:nvPr userDrawn="1"/>
        </p:nvSpPr>
        <p:spPr>
          <a:xfrm>
            <a:off x="6980316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3" name="object 14"/>
          <p:cNvSpPr/>
          <p:nvPr userDrawn="1"/>
        </p:nvSpPr>
        <p:spPr>
          <a:xfrm>
            <a:off x="8597351" y="2237182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4" name="object 2"/>
          <p:cNvSpPr txBox="1"/>
          <p:nvPr userDrawn="1"/>
        </p:nvSpPr>
        <p:spPr>
          <a:xfrm>
            <a:off x="9396999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48007" y="2683566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73154" y="2683566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98302" y="2683566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710198" y="2683566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320802" y="3974895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328738" y="741567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759200" y="3974895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171098" y="3974895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8596244" y="3974895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5" marR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 sz="1400"/>
            </a:lvl1pPr>
          </a:lstStyle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5" marR="0" lvl="0" indent="-91438" algn="l" defTabSz="914377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3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30606050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328738" y="741567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28738" y="1688541"/>
            <a:ext cx="10025063" cy="4274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1600"/>
              </a:spcBef>
              <a:buFontTx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/>
                </a:solidFill>
              </a:defRPr>
            </a:lvl2pPr>
            <a:lvl3pPr marL="914377" indent="0">
              <a:buNone/>
              <a:defRPr sz="2000">
                <a:solidFill>
                  <a:schemeClr val="tx1"/>
                </a:solidFill>
              </a:defRPr>
            </a:lvl3pPr>
            <a:lvl4pPr marL="1371566" indent="0">
              <a:buNone/>
              <a:defRPr sz="2000">
                <a:solidFill>
                  <a:schemeClr val="tx1"/>
                </a:solidFill>
              </a:defRPr>
            </a:lvl4pPr>
            <a:lvl5pPr marL="1828754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73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esa 4:3 Title Only Cool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 bwMode="gray">
          <a:xfrm>
            <a:off x="11398254" y="6433022"/>
            <a:ext cx="601133" cy="23083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8CDB8069-8586-4D4A-8F77-41B4616D34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949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82589" y="2265363"/>
            <a:ext cx="4991395" cy="3103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73887" y="745561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857875" y="2143126"/>
            <a:ext cx="5495925" cy="3598863"/>
          </a:xfrm>
          <a:prstGeom prst="rect">
            <a:avLst/>
          </a:prstGeom>
        </p:spPr>
        <p:txBody>
          <a:bodyPr>
            <a:normAutofit/>
          </a:bodyPr>
          <a:lstStyle>
            <a:lvl1pPr marL="586091" indent="-586091">
              <a:lnSpc>
                <a:spcPct val="90000"/>
              </a:lnSpc>
              <a:spcBef>
                <a:spcPts val="1200"/>
              </a:spcBef>
              <a:buClrTx/>
              <a:buSzPct val="120000"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62408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009650"/>
            <a:ext cx="12192000" cy="584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73887" y="745561"/>
            <a:ext cx="10100527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073151" y="1606549"/>
            <a:ext cx="10101263" cy="46561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2D20E6C-2498-2EE8-CF59-0E2FF4819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169" y="6267391"/>
            <a:ext cx="200000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2891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 with Log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1677" y="1106489"/>
            <a:ext cx="10780713" cy="476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0016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/>
          </p:nvPr>
        </p:nvSpPr>
        <p:spPr>
          <a:xfrm>
            <a:off x="701677" y="765545"/>
            <a:ext cx="10780713" cy="5103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3650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bo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45213" y="1331913"/>
            <a:ext cx="5578475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1161915"/>
            <a:ext cx="4928195" cy="4248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spcBef>
                <a:spcPts val="2200"/>
              </a:spcBef>
              <a:buNone/>
              <a:defRPr sz="25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32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text</a:t>
            </a:r>
          </a:p>
          <a:p>
            <a:endParaRPr lang="en-US" sz="2500" b="1" dirty="0">
              <a:solidFill>
                <a:srgbClr val="1268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13" y="5867401"/>
            <a:ext cx="5578475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Arial 14pt Caption copy can be typed in here.  </a:t>
            </a:r>
          </a:p>
        </p:txBody>
      </p:sp>
    </p:spTree>
    <p:extLst>
      <p:ext uri="{BB962C8B-B14F-4D97-AF65-F5344CB8AC3E}">
        <p14:creationId xmlns:p14="http://schemas.microsoft.com/office/powerpoint/2010/main" val="26716976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38276" y="1585979"/>
            <a:ext cx="4685413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7" y="741567"/>
            <a:ext cx="1116171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40pt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61975" y="1979095"/>
            <a:ext cx="5627564" cy="3716856"/>
          </a:xfrm>
          <a:prstGeom prst="rect">
            <a:avLst/>
          </a:prstGeom>
        </p:spPr>
        <p:txBody>
          <a:bodyPr>
            <a:normAutofit/>
          </a:bodyPr>
          <a:lstStyle>
            <a:lvl1pPr marL="586091" indent="-58609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20000"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6474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73495" y="1585979"/>
            <a:ext cx="5550195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7" y="741567"/>
            <a:ext cx="1116171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40pt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45807" y="1585979"/>
            <a:ext cx="5472700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99692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173434" y="0"/>
            <a:ext cx="5018567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7" y="779667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32pt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7" y="1790700"/>
            <a:ext cx="6219825" cy="3752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0408316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5018567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434418" y="779667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32pt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434418" y="1790700"/>
            <a:ext cx="6219825" cy="3752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1090225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55E6-BE1F-88C9-EB80-DD2ECA6B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D7132-6359-5DDA-C918-83F87DA7C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08175"/>
            <a:ext cx="10515600" cy="4203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265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1" y="6416284"/>
            <a:ext cx="49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5406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642D0C-52D0-173D-4674-CCF0D53BAB6D}"/>
              </a:ext>
            </a:extLst>
          </p:cNvPr>
          <p:cNvSpPr txBox="1"/>
          <p:nvPr userDrawn="1"/>
        </p:nvSpPr>
        <p:spPr>
          <a:xfrm>
            <a:off x="337930" y="5705061"/>
            <a:ext cx="3622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F692D6EB-F362-1E42-2226-F42FB6FB2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984" y="5892730"/>
            <a:ext cx="3600000" cy="7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298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359728" y="3828097"/>
            <a:ext cx="6933112" cy="1602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365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0D0D0-EEE5-B726-D015-CFFD15D3817A}"/>
              </a:ext>
            </a:extLst>
          </p:cNvPr>
          <p:cNvSpPr txBox="1"/>
          <p:nvPr userDrawn="1"/>
        </p:nvSpPr>
        <p:spPr>
          <a:xfrm>
            <a:off x="337930" y="5705061"/>
            <a:ext cx="3622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9FF0611-4ED1-51A8-5355-BBE4EBD72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2061"/>
            <a:ext cx="3600000" cy="7776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B5BBD0-5A49-FA25-0E9B-717161FD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88" y="365125"/>
            <a:ext cx="6933112" cy="326265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120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1" y="6416284"/>
            <a:ext cx="49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57D97-703F-3A4E-BF97-F96BC79A06C3}"/>
              </a:ext>
            </a:extLst>
          </p:cNvPr>
          <p:cNvSpPr txBox="1"/>
          <p:nvPr userDrawn="1"/>
        </p:nvSpPr>
        <p:spPr>
          <a:xfrm>
            <a:off x="5804455" y="6460343"/>
            <a:ext cx="1399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Shaji Kumar, MD</a:t>
            </a:r>
          </a:p>
        </p:txBody>
      </p:sp>
    </p:spTree>
    <p:extLst>
      <p:ext uri="{BB962C8B-B14F-4D97-AF65-F5344CB8AC3E}">
        <p14:creationId xmlns:p14="http://schemas.microsoft.com/office/powerpoint/2010/main" val="2796492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0"/>
            <a:ext cx="518160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0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1" y="6416284"/>
            <a:ext cx="49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9DBD2-6297-E14F-A296-B2BD77A24A5D}"/>
              </a:ext>
            </a:extLst>
          </p:cNvPr>
          <p:cNvSpPr txBox="1"/>
          <p:nvPr userDrawn="1"/>
        </p:nvSpPr>
        <p:spPr>
          <a:xfrm>
            <a:off x="5804455" y="6460343"/>
            <a:ext cx="1399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Shaji Kumar, MD</a:t>
            </a:r>
          </a:p>
        </p:txBody>
      </p:sp>
    </p:spTree>
    <p:extLst>
      <p:ext uri="{BB962C8B-B14F-4D97-AF65-F5344CB8AC3E}">
        <p14:creationId xmlns:p14="http://schemas.microsoft.com/office/powerpoint/2010/main" val="4251957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1" y="6416284"/>
            <a:ext cx="49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F7CE6-49F6-D040-8459-E023DFA9D11A}"/>
              </a:ext>
            </a:extLst>
          </p:cNvPr>
          <p:cNvSpPr txBox="1"/>
          <p:nvPr userDrawn="1"/>
        </p:nvSpPr>
        <p:spPr>
          <a:xfrm>
            <a:off x="5804455" y="6460343"/>
            <a:ext cx="1399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Shaji Kumar, MD</a:t>
            </a:r>
          </a:p>
        </p:txBody>
      </p:sp>
    </p:spTree>
    <p:extLst>
      <p:ext uri="{BB962C8B-B14F-4D97-AF65-F5344CB8AC3E}">
        <p14:creationId xmlns:p14="http://schemas.microsoft.com/office/powerpoint/2010/main" val="2464690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1" y="6416284"/>
            <a:ext cx="49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20FE7-D829-9E49-AA94-0B250052B9D0}"/>
              </a:ext>
            </a:extLst>
          </p:cNvPr>
          <p:cNvSpPr txBox="1"/>
          <p:nvPr userDrawn="1"/>
        </p:nvSpPr>
        <p:spPr>
          <a:xfrm>
            <a:off x="5804455" y="6460343"/>
            <a:ext cx="1399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Shaji Kumar, MD</a:t>
            </a:r>
          </a:p>
        </p:txBody>
      </p:sp>
    </p:spTree>
    <p:extLst>
      <p:ext uri="{BB962C8B-B14F-4D97-AF65-F5344CB8AC3E}">
        <p14:creationId xmlns:p14="http://schemas.microsoft.com/office/powerpoint/2010/main" val="246179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257" y="4374770"/>
            <a:ext cx="3652328" cy="683948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26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257" y="5400895"/>
            <a:ext cx="3628800" cy="246221"/>
          </a:xfrm>
        </p:spPr>
        <p:txBody>
          <a:bodyPr wrap="square" anchor="b" anchorCtr="0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45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2" descr="S:\01_ACTIVE_PROJECTS\GSK\2278_GSK_SrLdrMtg2010\CubistProjectFiles\PPT\LinkedArt\4x3-title-slide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64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6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6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F6BF4F-AAC8-B34F-89A0-6ADAC28807B9}" type="datetime1">
              <a:rPr lang="en-US" smtClean="0"/>
              <a:t>1/3/23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645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486840" y="1196156"/>
            <a:ext cx="11231033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383165" y="6437316"/>
            <a:ext cx="10054065" cy="365125"/>
          </a:xfrm>
        </p:spPr>
        <p:txBody>
          <a:bodyPr/>
          <a:lstStyle>
            <a:lvl1pPr>
              <a:defRPr sz="1200"/>
            </a:lvl1pPr>
          </a:lstStyle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92762" y="5996537"/>
            <a:ext cx="11261093" cy="184665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200" baseline="0"/>
            </a:lvl1pPr>
            <a:lvl2pPr marL="268153" indent="0">
              <a:buNone/>
              <a:defRPr sz="800"/>
            </a:lvl2pPr>
            <a:lvl3pPr marL="539983" indent="0">
              <a:buNone/>
              <a:defRPr sz="800"/>
            </a:lvl3pPr>
            <a:lvl4pPr marL="811061" indent="0">
              <a:buNone/>
              <a:defRPr sz="800"/>
            </a:lvl4pPr>
            <a:lvl5pPr marL="1079964" indent="0">
              <a:buNone/>
              <a:defRPr sz="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86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486838" y="1533532"/>
            <a:ext cx="11224684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8" y="1184786"/>
            <a:ext cx="11224684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Subheading here if required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fld id="{6B64AA56-D6AD-4532-96E9-CC6CA1122259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92762" y="6058095"/>
            <a:ext cx="11261093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53" indent="0">
              <a:buNone/>
              <a:defRPr sz="800"/>
            </a:lvl2pPr>
            <a:lvl3pPr marL="539983" indent="0">
              <a:buNone/>
              <a:defRPr sz="800"/>
            </a:lvl3pPr>
            <a:lvl4pPr marL="811061" indent="0">
              <a:buNone/>
              <a:defRPr sz="800"/>
            </a:lvl4pPr>
            <a:lvl5pPr marL="1079964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:p14="http://schemas.microsoft.com/office/powerpoint/2010/main" val="223605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86840" y="1184277"/>
            <a:ext cx="11231033" cy="4805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ctr"/>
            <a:fld id="{6799CF26-9745-471B-BBF9-1F59451D13C6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86832" y="6058095"/>
            <a:ext cx="11261093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53" indent="0">
              <a:buNone/>
              <a:defRPr sz="800"/>
            </a:lvl2pPr>
            <a:lvl3pPr marL="539983" indent="0">
              <a:buNone/>
              <a:defRPr sz="800"/>
            </a:lvl3pPr>
            <a:lvl4pPr marL="811061" indent="0">
              <a:buNone/>
              <a:defRPr sz="800"/>
            </a:lvl4pPr>
            <a:lvl5pPr marL="1079964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:p14="http://schemas.microsoft.com/office/powerpoint/2010/main" val="1190596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83206" y="5906104"/>
            <a:ext cx="3191244" cy="246221"/>
          </a:xfrm>
        </p:spPr>
        <p:txBody>
          <a:bodyPr anchor="b" anchorCtr="0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5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381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48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8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3207" y="4540700"/>
            <a:ext cx="9160723" cy="341973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53" indent="0">
              <a:buNone/>
              <a:defRPr sz="2600" b="1">
                <a:solidFill>
                  <a:schemeClr val="bg1"/>
                </a:solidFill>
              </a:defRPr>
            </a:lvl2pPr>
            <a:lvl3pPr marL="533381" indent="0">
              <a:buNone/>
              <a:defRPr sz="2600" b="1">
                <a:solidFill>
                  <a:schemeClr val="bg1"/>
                </a:solidFill>
              </a:defRPr>
            </a:lvl3pPr>
            <a:lvl4pPr marL="815948" indent="0">
              <a:buNone/>
              <a:defRPr sz="2600" b="1">
                <a:solidFill>
                  <a:schemeClr val="bg1"/>
                </a:solidFill>
              </a:defRPr>
            </a:lvl4pPr>
            <a:lvl5pPr marL="1104863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Header title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83204" y="1519771"/>
            <a:ext cx="9152469" cy="400109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53" indent="0">
              <a:buNone/>
              <a:defRPr>
                <a:solidFill>
                  <a:schemeClr val="bg1"/>
                </a:solidFill>
              </a:defRPr>
            </a:lvl2pPr>
            <a:lvl3pPr marL="533381" indent="0">
              <a:buNone/>
              <a:defRPr>
                <a:solidFill>
                  <a:schemeClr val="bg1"/>
                </a:solidFill>
              </a:defRPr>
            </a:lvl3pPr>
            <a:lvl4pPr marL="815948" indent="0">
              <a:buNone/>
              <a:defRPr>
                <a:solidFill>
                  <a:schemeClr val="bg1"/>
                </a:solidFill>
              </a:defRPr>
            </a:lvl4pPr>
            <a:lvl5pPr marL="1104863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your statement text here</a:t>
            </a:r>
          </a:p>
        </p:txBody>
      </p:sp>
    </p:spTree>
    <p:extLst>
      <p:ext uri="{BB962C8B-B14F-4D97-AF65-F5344CB8AC3E}">
        <p14:creationId xmlns:p14="http://schemas.microsoft.com/office/powerpoint/2010/main" val="3654654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86835" y="1184277"/>
            <a:ext cx="5314951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396294" y="1184277"/>
            <a:ext cx="5334279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fld id="{15FD67A5-557D-46ED-98DF-977AD68A8623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86832" y="6058095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53" indent="0">
              <a:buNone/>
              <a:defRPr sz="800"/>
            </a:lvl2pPr>
            <a:lvl3pPr marL="539983" indent="0">
              <a:buNone/>
              <a:defRPr sz="800"/>
            </a:lvl3pPr>
            <a:lvl4pPr marL="811061" indent="0">
              <a:buNone/>
              <a:defRPr sz="800"/>
            </a:lvl4pPr>
            <a:lvl5pPr marL="1079964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402917" y="6058095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53" indent="0">
              <a:buNone/>
              <a:defRPr sz="800"/>
            </a:lvl2pPr>
            <a:lvl3pPr marL="539983" indent="0">
              <a:buNone/>
              <a:defRPr sz="800"/>
            </a:lvl3pPr>
            <a:lvl4pPr marL="811061" indent="0">
              <a:buNone/>
              <a:defRPr sz="800"/>
            </a:lvl4pPr>
            <a:lvl5pPr marL="1079964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:p14="http://schemas.microsoft.com/office/powerpoint/2010/main" val="259241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486838" y="1185876"/>
            <a:ext cx="5349300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457186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5" indent="0">
              <a:buNone/>
              <a:defRPr sz="1600" b="1"/>
            </a:lvl4pPr>
            <a:lvl5pPr marL="1828738" indent="0">
              <a:buNone/>
              <a:defRPr sz="1600" b="1"/>
            </a:lvl5pPr>
            <a:lvl6pPr marL="2285923" indent="0">
              <a:buNone/>
              <a:defRPr sz="1600" b="1"/>
            </a:lvl6pPr>
            <a:lvl7pPr marL="2743107" indent="0">
              <a:buNone/>
              <a:defRPr sz="1600" b="1"/>
            </a:lvl7pPr>
            <a:lvl8pPr marL="3200293" indent="0">
              <a:buNone/>
              <a:defRPr sz="1600" b="1"/>
            </a:lvl8pPr>
            <a:lvl9pPr marL="36574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486835" y="1524006"/>
            <a:ext cx="5323900" cy="4465639"/>
          </a:xfrm>
        </p:spPr>
        <p:txBody>
          <a:bodyPr/>
          <a:lstStyle>
            <a:lvl1pPr>
              <a:defRPr sz="1600"/>
            </a:lvl1pPr>
            <a:lvl2pPr marL="538145" indent="-266692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6377558" y="1185876"/>
            <a:ext cx="5349300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457186" indent="0">
              <a:buNone/>
              <a:defRPr sz="2000" b="1"/>
            </a:lvl2pPr>
            <a:lvl3pPr marL="914370" indent="0">
              <a:buNone/>
              <a:defRPr sz="1800" b="1"/>
            </a:lvl3pPr>
            <a:lvl4pPr marL="1371555" indent="0">
              <a:buNone/>
              <a:defRPr sz="1600" b="1"/>
            </a:lvl4pPr>
            <a:lvl5pPr marL="1828738" indent="0">
              <a:buNone/>
              <a:defRPr sz="1600" b="1"/>
            </a:lvl5pPr>
            <a:lvl6pPr marL="2285923" indent="0">
              <a:buNone/>
              <a:defRPr sz="1600" b="1"/>
            </a:lvl6pPr>
            <a:lvl7pPr marL="2743107" indent="0">
              <a:buNone/>
              <a:defRPr sz="1600" b="1"/>
            </a:lvl7pPr>
            <a:lvl8pPr marL="3200293" indent="0">
              <a:buNone/>
              <a:defRPr sz="1600" b="1"/>
            </a:lvl8pPr>
            <a:lvl9pPr marL="36574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6377556" y="1524006"/>
            <a:ext cx="5353293" cy="4465639"/>
          </a:xfrm>
        </p:spPr>
        <p:txBody>
          <a:bodyPr/>
          <a:lstStyle>
            <a:lvl1pPr>
              <a:defRPr sz="1600"/>
            </a:lvl1pPr>
            <a:lvl2pPr marL="538145" indent="-266692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ctr"/>
            <a:fld id="{375BB5EC-33A2-48D5-A6B8-7093EA559368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86832" y="6058095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53" indent="0">
              <a:buNone/>
              <a:defRPr sz="800"/>
            </a:lvl2pPr>
            <a:lvl3pPr marL="539983" indent="0">
              <a:buNone/>
              <a:defRPr sz="800"/>
            </a:lvl3pPr>
            <a:lvl4pPr marL="811061" indent="0">
              <a:buNone/>
              <a:defRPr sz="800"/>
            </a:lvl4pPr>
            <a:lvl5pPr marL="1079964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402917" y="6058095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53" indent="0">
              <a:buNone/>
              <a:defRPr sz="800"/>
            </a:lvl2pPr>
            <a:lvl3pPr marL="539983" indent="0">
              <a:buNone/>
              <a:defRPr sz="800"/>
            </a:lvl3pPr>
            <a:lvl4pPr marL="811061" indent="0">
              <a:buNone/>
              <a:defRPr sz="800"/>
            </a:lvl4pPr>
            <a:lvl5pPr marL="1079964" indent="0">
              <a:buNone/>
              <a:defRPr sz="800"/>
            </a:lvl5pPr>
          </a:lstStyle>
          <a:p>
            <a:pPr lvl="0"/>
            <a:r>
              <a:rPr lang="en-US" dirty="0"/>
              <a:t>Insert Source text here</a:t>
            </a:r>
          </a:p>
        </p:txBody>
      </p:sp>
    </p:spTree>
    <p:extLst>
      <p:ext uri="{BB962C8B-B14F-4D97-AF65-F5344CB8AC3E}">
        <p14:creationId xmlns:p14="http://schemas.microsoft.com/office/powerpoint/2010/main" val="3012723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394331" y="1377915"/>
            <a:ext cx="7410027" cy="4168141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Standard (4x3 video)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fld id="{E888798A-5C2E-4EED-A4B3-F508408E9825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767553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160441" y="1381127"/>
            <a:ext cx="9873427" cy="4182564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film icon to insert your widescreen (16x9) video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ctr"/>
            <a:fld id="{07032663-3241-4BB9-8725-4A301DBF969E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948643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6835" y="1181103"/>
            <a:ext cx="5314951" cy="4999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401509" y="1181103"/>
            <a:ext cx="5329059" cy="4635500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ctr"/>
            <a:fld id="{F386BA3B-1CDB-4B5F-B80D-AB86B6023260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401509" y="5884341"/>
            <a:ext cx="5328355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153" indent="0">
              <a:buNone/>
              <a:defRPr sz="800">
                <a:solidFill>
                  <a:schemeClr val="bg2"/>
                </a:solidFill>
              </a:defRPr>
            </a:lvl2pPr>
            <a:lvl3pPr marL="539983" indent="0">
              <a:buNone/>
              <a:defRPr sz="800">
                <a:solidFill>
                  <a:schemeClr val="bg2"/>
                </a:solidFill>
              </a:defRPr>
            </a:lvl3pPr>
            <a:lvl4pPr marL="811061" indent="0">
              <a:buNone/>
              <a:defRPr sz="800">
                <a:solidFill>
                  <a:schemeClr val="bg2"/>
                </a:solidFill>
              </a:defRPr>
            </a:lvl4pPr>
            <a:lvl5pPr marL="1079964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</p:spTree>
    <p:extLst>
      <p:ext uri="{BB962C8B-B14F-4D97-AF65-F5344CB8AC3E}">
        <p14:creationId xmlns:p14="http://schemas.microsoft.com/office/powerpoint/2010/main" val="3115312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6835" y="1181105"/>
            <a:ext cx="5314951" cy="500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ctr"/>
            <a:fld id="{9FC347C4-A5D3-4566-9ECA-3EF3E36FD381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401509" y="1180576"/>
            <a:ext cx="5329059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401509" y="3310475"/>
            <a:ext cx="5328355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153" indent="0">
              <a:buNone/>
              <a:defRPr sz="800">
                <a:solidFill>
                  <a:schemeClr val="bg2"/>
                </a:solidFill>
              </a:defRPr>
            </a:lvl2pPr>
            <a:lvl3pPr marL="539983" indent="0">
              <a:buNone/>
              <a:defRPr sz="800">
                <a:solidFill>
                  <a:schemeClr val="bg2"/>
                </a:solidFill>
              </a:defRPr>
            </a:lvl3pPr>
            <a:lvl4pPr marL="811061" indent="0">
              <a:buNone/>
              <a:defRPr sz="800">
                <a:solidFill>
                  <a:schemeClr val="bg2"/>
                </a:solidFill>
              </a:defRPr>
            </a:lvl4pPr>
            <a:lvl5pPr marL="1079964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401509" y="3754440"/>
            <a:ext cx="5329059" cy="2045229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401509" y="5884341"/>
            <a:ext cx="5328355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153" indent="0">
              <a:buNone/>
              <a:defRPr sz="800">
                <a:solidFill>
                  <a:schemeClr val="bg2"/>
                </a:solidFill>
              </a:defRPr>
            </a:lvl2pPr>
            <a:lvl3pPr marL="539983" indent="0">
              <a:buNone/>
              <a:defRPr sz="800">
                <a:solidFill>
                  <a:schemeClr val="bg2"/>
                </a:solidFill>
              </a:defRPr>
            </a:lvl3pPr>
            <a:lvl4pPr marL="811061" indent="0">
              <a:buNone/>
              <a:defRPr sz="800">
                <a:solidFill>
                  <a:schemeClr val="bg2"/>
                </a:solidFill>
              </a:defRPr>
            </a:lvl4pPr>
            <a:lvl5pPr marL="1079964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your image caption text here</a:t>
            </a:r>
          </a:p>
        </p:txBody>
      </p:sp>
    </p:spTree>
    <p:extLst>
      <p:ext uri="{BB962C8B-B14F-4D97-AF65-F5344CB8AC3E}">
        <p14:creationId xmlns:p14="http://schemas.microsoft.com/office/powerpoint/2010/main" val="169686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BA676E-3C84-F64A-9F4E-9E4E56A878FD}" type="datetime1">
              <a:rPr lang="en-US" smtClean="0"/>
              <a:t>1/3/23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733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6597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fld id="{CBABD27B-9D8B-46B5-8DC1-B0D46BB66098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2" y="692558"/>
            <a:ext cx="10130368" cy="234951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271453" indent="0">
              <a:buNone/>
              <a:defRPr/>
            </a:lvl2pPr>
            <a:lvl3pPr marL="533381" indent="0">
              <a:buNone/>
              <a:defRPr/>
            </a:lvl3pPr>
            <a:lvl4pPr marL="815948" indent="0">
              <a:buNone/>
              <a:defRPr/>
            </a:lvl4pPr>
            <a:lvl5pPr marL="1104863" indent="0">
              <a:buNone/>
              <a:defRPr/>
            </a:lvl5pPr>
          </a:lstStyle>
          <a:p>
            <a:pPr lvl="0"/>
            <a:r>
              <a:rPr lang="en-US" dirty="0"/>
              <a:t>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8830203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499538" y="6323289"/>
            <a:ext cx="1122163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A1240F09-252C-4B9C-B7F8-BB5EB960FE78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68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3181-20A1-4C2F-8A8C-DC7D5D4A2CC4}" type="datetime1">
              <a:rPr lang="en-US" smtClean="0">
                <a:solidFill>
                  <a:srgbClr val="9A8B7D"/>
                </a:solidFill>
              </a:rPr>
              <a:pPr>
                <a:defRPr/>
              </a:pPr>
              <a:t>1/3/23</a:t>
            </a:fld>
            <a:endParaRPr lang="en-US">
              <a:solidFill>
                <a:srgbClr val="9A8B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A8B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6206D-393B-4843-AEF7-AAD1B85FA7D1}" type="slidenum">
              <a:rPr lang="en-US" altLang="en-US">
                <a:solidFill>
                  <a:srgbClr val="9A8B7D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A8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36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256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2" y="1435317"/>
            <a:ext cx="7702633" cy="2148635"/>
          </a:xfrm>
        </p:spPr>
        <p:txBody>
          <a:bodyPr anchor="t">
            <a:normAutofit/>
          </a:bodyPr>
          <a:lstStyle>
            <a:lvl1pPr algn="l">
              <a:lnSpc>
                <a:spcPts val="3600"/>
              </a:lnSpc>
              <a:defRPr sz="3375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05749"/>
            <a:ext cx="6241333" cy="1791975"/>
          </a:xfrm>
        </p:spPr>
        <p:txBody>
          <a:bodyPr>
            <a:normAutofit/>
          </a:bodyPr>
          <a:lstStyle>
            <a:lvl1pPr marL="0" indent="0" algn="l">
              <a:lnSpc>
                <a:spcPts val="2025"/>
              </a:lnSpc>
              <a:buNone/>
              <a:defRPr sz="1725">
                <a:solidFill>
                  <a:srgbClr val="FFFFFF"/>
                </a:solidFill>
              </a:defRPr>
            </a:lvl1pPr>
            <a:lvl2pPr marL="3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9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backtoc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256" cy="68671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75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600" y="1493585"/>
            <a:ext cx="10972800" cy="4688267"/>
          </a:xfrm>
        </p:spPr>
        <p:txBody>
          <a:bodyPr>
            <a:normAutofit/>
          </a:bodyPr>
          <a:lstStyle>
            <a:lvl1pPr marL="342879" indent="-342879">
              <a:lnSpc>
                <a:spcPct val="150000"/>
              </a:lnSpc>
              <a:buSzPct val="100000"/>
              <a:buFont typeface="+mj-lt"/>
              <a:buAutoNum type="arabicPeriod"/>
              <a:defRPr sz="1725">
                <a:solidFill>
                  <a:schemeClr val="bg1"/>
                </a:solidFill>
              </a:defRPr>
            </a:lvl1pPr>
            <a:lvl2pPr marL="600040" indent="-257160"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942919" indent="-257160"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361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toc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256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1684145"/>
            <a:ext cx="10363200" cy="2700107"/>
          </a:xfrm>
        </p:spPr>
        <p:txBody>
          <a:bodyPr anchor="t">
            <a:noAutofit/>
          </a:bodyPr>
          <a:lstStyle>
            <a:lvl1pPr algn="l">
              <a:lnSpc>
                <a:spcPts val="3600"/>
              </a:lnSpc>
              <a:defRPr sz="3375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463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Mount Sinai / Presentation Slide / December 5,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39786"/>
            <a:ext cx="10972800" cy="4197252"/>
          </a:xfrm>
        </p:spPr>
        <p:txBody>
          <a:bodyPr anchor="t">
            <a:normAutofit/>
          </a:bodyPr>
          <a:lstStyle>
            <a:lvl1pPr marL="0" indent="0">
              <a:lnSpc>
                <a:spcPts val="3900"/>
              </a:lnSpc>
              <a:buNone/>
              <a:defRPr sz="3825" b="1">
                <a:solidFill>
                  <a:srgbClr val="666666"/>
                </a:solidFill>
                <a:latin typeface="Times New Roman"/>
                <a:cs typeface="Times New Roman"/>
              </a:defRPr>
            </a:lvl1pPr>
            <a:lvl2pPr marL="342879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8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3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7948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93089"/>
            <a:ext cx="10972800" cy="4525963"/>
          </a:xfrm>
        </p:spPr>
        <p:txBody>
          <a:bodyPr/>
          <a:lstStyle>
            <a:lvl1pPr>
              <a:lnSpc>
                <a:spcPts val="1725"/>
              </a:lnSpc>
              <a:defRPr/>
            </a:lvl1pPr>
            <a:lvl4pPr>
              <a:defRPr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Mount Sinai / Presentation Slide / December 5,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177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67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9CFBF-DEBF-4540-A8A7-0262CEBD8CAA}" type="datetimeFigureOut">
              <a:rPr lang="en-US" smtClean="0">
                <a:solidFill>
                  <a:prstClr val="black"/>
                </a:solidFill>
              </a:rPr>
              <a:pPr/>
              <a:t>1/3/23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0C15-9294-4C2D-9232-1CDAA0EDCD3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3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6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135008-0516-EF42-A899-B029DCB500E5}" type="datetime1">
              <a:rPr lang="en-US" smtClean="0"/>
              <a:t>1/3/23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382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765"/>
            <a:ext cx="10972800" cy="1143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04432"/>
            <a:ext cx="5384800" cy="4525963"/>
          </a:xfrm>
        </p:spPr>
        <p:txBody>
          <a:bodyPr>
            <a:normAutofit/>
          </a:bodyPr>
          <a:lstStyle>
            <a:lvl1pPr>
              <a:spcAft>
                <a:spcPts val="151"/>
              </a:spcAft>
              <a:defRPr sz="1800"/>
            </a:lvl1pPr>
            <a:lvl2pPr>
              <a:spcAft>
                <a:spcPts val="151"/>
              </a:spcAft>
              <a:defRPr sz="1500"/>
            </a:lvl2pPr>
            <a:lvl3pPr>
              <a:spcAft>
                <a:spcPts val="151"/>
              </a:spcAft>
              <a:defRPr sz="1351"/>
            </a:lvl3pPr>
            <a:lvl4pPr>
              <a:spcAft>
                <a:spcPts val="151"/>
              </a:spcAft>
              <a:defRPr sz="1200"/>
            </a:lvl4pPr>
            <a:lvl5pPr>
              <a:spcAft>
                <a:spcPts val="151"/>
              </a:spcAft>
              <a:defRPr sz="12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04432"/>
            <a:ext cx="5384800" cy="4525963"/>
          </a:xfrm>
        </p:spPr>
        <p:txBody>
          <a:bodyPr>
            <a:normAutofit/>
          </a:bodyPr>
          <a:lstStyle>
            <a:lvl1pPr>
              <a:spcAft>
                <a:spcPts val="151"/>
              </a:spcAft>
              <a:defRPr sz="1800"/>
            </a:lvl1pPr>
            <a:lvl2pPr>
              <a:spcAft>
                <a:spcPts val="151"/>
              </a:spcAft>
              <a:defRPr sz="1500"/>
            </a:lvl2pPr>
            <a:lvl3pPr>
              <a:spcAft>
                <a:spcPts val="151"/>
              </a:spcAft>
              <a:defRPr sz="1351"/>
            </a:lvl3pPr>
            <a:lvl4pPr>
              <a:spcAft>
                <a:spcPts val="151"/>
              </a:spcAft>
              <a:defRPr sz="1200"/>
            </a:lvl4pPr>
            <a:lvl5pPr>
              <a:spcAft>
                <a:spcPts val="151"/>
              </a:spcAft>
              <a:defRPr sz="120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78691"/>
            <a:ext cx="12192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294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198584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6665" y="1399032"/>
            <a:ext cx="6582443" cy="2029965"/>
          </a:xfrm>
          <a:noFill/>
        </p:spPr>
        <p:txBody>
          <a:bodyPr anchor="b">
            <a:noAutofit/>
          </a:bodyPr>
          <a:lstStyle>
            <a:lvl1pPr algn="l">
              <a:defRPr sz="3300" cap="all" spc="5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Lorem IPSUM DOLOR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665" y="4041663"/>
            <a:ext cx="6582443" cy="1216143"/>
          </a:xfrm>
          <a:noFill/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2000"/>
            </a:lvl2pPr>
            <a:lvl3pPr marL="0" indent="0" algn="l">
              <a:buNone/>
              <a:defRPr sz="20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pPr lvl="0"/>
            <a:r>
              <a:rPr lang="en-US" dirty="0"/>
              <a:t>Subhead Here</a:t>
            </a:r>
          </a:p>
          <a:p>
            <a:pPr lvl="1"/>
            <a:r>
              <a:rPr lang="en-US" dirty="0"/>
              <a:t>Month XX, XXXX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CF560-9D47-A44A-BED0-C8EAC1E7E95C}"/>
              </a:ext>
            </a:extLst>
          </p:cNvPr>
          <p:cNvCxnSpPr>
            <a:cxnSpLocks/>
          </p:cNvCxnSpPr>
          <p:nvPr userDrawn="1"/>
        </p:nvCxnSpPr>
        <p:spPr>
          <a:xfrm>
            <a:off x="460141" y="3776312"/>
            <a:ext cx="519926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D0282CB-6E8B-9744-89B3-FC628C8EFE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52341" y="0"/>
            <a:ext cx="4639659" cy="6858000"/>
          </a:xfrm>
          <a:noFill/>
        </p:spPr>
        <p:txBody>
          <a:bodyPr lIns="0" tIns="0" rIns="0" bIns="0" anchor="ctr" anchorCtr="0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5127180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90E385-01BD-E64F-8B29-EC5987CBEA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Francesca Gay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02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664" y="1700784"/>
            <a:ext cx="10515600" cy="1728213"/>
          </a:xfrm>
        </p:spPr>
        <p:txBody>
          <a:bodyPr anchor="ctr" anchorCtr="0">
            <a:normAutofit/>
          </a:bodyPr>
          <a:lstStyle>
            <a:lvl1pPr>
              <a:defRPr sz="4400" cap="all" spc="5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3031328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Francesca Gay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6" y="215900"/>
            <a:ext cx="10124323" cy="120827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556" y="1603376"/>
            <a:ext cx="10124323" cy="4302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706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69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59" y="215900"/>
            <a:ext cx="11265199" cy="120827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558" y="1596873"/>
            <a:ext cx="5490705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3525" y="1596873"/>
            <a:ext cx="5490705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ECEE-520F-D041-AD45-98C3C3CC71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Francesca Gay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1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F1100CD-B20F-D744-8600-37C7A5E5A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8AF42-A0E6-A640-8A1F-CFAD5015A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Francesca Gay</a:t>
            </a:r>
            <a:endParaRPr lang="en-US" dirty="0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4B92F51-503B-F148-BA9C-424A96F0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6" y="215900"/>
            <a:ext cx="10124323" cy="120827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89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69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613A-BC1D-234E-B57F-A5A5971C3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B7C42-985B-0C4A-BD77-9D1C8C070E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Francesca Gay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746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76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1" indent="0">
              <a:buNone/>
              <a:defRPr sz="3733"/>
            </a:lvl2pPr>
            <a:lvl3pPr marL="1219160" indent="0">
              <a:buNone/>
              <a:defRPr sz="3200"/>
            </a:lvl3pPr>
            <a:lvl4pPr marL="1828738" indent="0">
              <a:buNone/>
              <a:defRPr sz="2667"/>
            </a:lvl4pPr>
            <a:lvl5pPr marL="2438318" indent="0">
              <a:buNone/>
              <a:defRPr sz="2667"/>
            </a:lvl5pPr>
            <a:lvl6pPr marL="3047898" indent="0">
              <a:buNone/>
              <a:defRPr sz="2667"/>
            </a:lvl6pPr>
            <a:lvl7pPr marL="3657479" indent="0">
              <a:buNone/>
              <a:defRPr sz="2667"/>
            </a:lvl7pPr>
            <a:lvl8pPr marL="4267057" indent="0">
              <a:buNone/>
              <a:defRPr sz="2667"/>
            </a:lvl8pPr>
            <a:lvl9pPr marL="487663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492876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12776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54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0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0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3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57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4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040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30386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60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4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010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6095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6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908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 b="0" i="0">
                <a:latin typeface="Arial" panose="020B0604020202020204" pitchFamily="34" charset="0"/>
              </a:defRPr>
            </a:lvl1pPr>
            <a:lvl2pPr>
              <a:defRPr sz="3200" b="0" i="0">
                <a:latin typeface="Arial" panose="020B0604020202020204" pitchFamily="34" charset="0"/>
              </a:defRPr>
            </a:lvl2pPr>
            <a:lvl3pPr>
              <a:defRPr sz="2667" b="0" i="0">
                <a:latin typeface="Arial" panose="020B0604020202020204" pitchFamily="34" charset="0"/>
              </a:defRPr>
            </a:lvl3pPr>
            <a:lvl4pPr>
              <a:defRPr sz="2400" b="0" i="0">
                <a:latin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 b="0" i="0">
                <a:latin typeface="Arial" panose="020B0604020202020204" pitchFamily="34" charset="0"/>
              </a:defRPr>
            </a:lvl1pPr>
            <a:lvl2pPr>
              <a:defRPr sz="3200" b="0" i="0">
                <a:latin typeface="Arial" panose="020B0604020202020204" pitchFamily="34" charset="0"/>
              </a:defRPr>
            </a:lvl2pPr>
            <a:lvl3pPr>
              <a:defRPr sz="2667" b="0" i="0">
                <a:latin typeface="Arial" panose="020B0604020202020204" pitchFamily="34" charset="0"/>
              </a:defRPr>
            </a:lvl3pPr>
            <a:lvl4pPr>
              <a:defRPr sz="2400" b="0" i="0">
                <a:latin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28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609581" indent="0">
              <a:buNone/>
              <a:defRPr sz="2667" b="1"/>
            </a:lvl2pPr>
            <a:lvl3pPr marL="1219160" indent="0">
              <a:buNone/>
              <a:defRPr sz="2400" b="1"/>
            </a:lvl3pPr>
            <a:lvl4pPr marL="1828738" indent="0">
              <a:buNone/>
              <a:defRPr sz="2133" b="1"/>
            </a:lvl4pPr>
            <a:lvl5pPr marL="2438318" indent="0">
              <a:buNone/>
              <a:defRPr sz="2133" b="1"/>
            </a:lvl5pPr>
            <a:lvl6pPr marL="3047898" indent="0">
              <a:buNone/>
              <a:defRPr sz="2133" b="1"/>
            </a:lvl6pPr>
            <a:lvl7pPr marL="3657479" indent="0">
              <a:buNone/>
              <a:defRPr sz="2133" b="1"/>
            </a:lvl7pPr>
            <a:lvl8pPr marL="4267057" indent="0">
              <a:buNone/>
              <a:defRPr sz="2133" b="1"/>
            </a:lvl8pPr>
            <a:lvl9pPr marL="487663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Arial" panose="020B0604020202020204" pitchFamily="34" charset="0"/>
              </a:defRPr>
            </a:lvl1pPr>
            <a:lvl2pPr>
              <a:defRPr sz="2667" b="0" i="0">
                <a:latin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</a:defRPr>
            </a:lvl3pPr>
            <a:lvl4pPr>
              <a:defRPr sz="2133" b="0" i="0">
                <a:latin typeface="Arial" panose="020B0604020202020204" pitchFamily="34" charset="0"/>
              </a:defRPr>
            </a:lvl4pPr>
            <a:lvl5pPr>
              <a:defRPr sz="2133" b="0" i="0">
                <a:latin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609581" indent="0">
              <a:buNone/>
              <a:defRPr sz="2667" b="1"/>
            </a:lvl2pPr>
            <a:lvl3pPr marL="1219160" indent="0">
              <a:buNone/>
              <a:defRPr sz="2400" b="1"/>
            </a:lvl3pPr>
            <a:lvl4pPr marL="1828738" indent="0">
              <a:buNone/>
              <a:defRPr sz="2133" b="1"/>
            </a:lvl4pPr>
            <a:lvl5pPr marL="2438318" indent="0">
              <a:buNone/>
              <a:defRPr sz="2133" b="1"/>
            </a:lvl5pPr>
            <a:lvl6pPr marL="3047898" indent="0">
              <a:buNone/>
              <a:defRPr sz="2133" b="1"/>
            </a:lvl6pPr>
            <a:lvl7pPr marL="3657479" indent="0">
              <a:buNone/>
              <a:defRPr sz="2133" b="1"/>
            </a:lvl7pPr>
            <a:lvl8pPr marL="4267057" indent="0">
              <a:buNone/>
              <a:defRPr sz="2133" b="1"/>
            </a:lvl8pPr>
            <a:lvl9pPr marL="4876637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Arial" panose="020B0604020202020204" pitchFamily="34" charset="0"/>
              </a:defRPr>
            </a:lvl1pPr>
            <a:lvl2pPr>
              <a:defRPr sz="2667" b="0" i="0">
                <a:latin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</a:defRPr>
            </a:lvl3pPr>
            <a:lvl4pPr>
              <a:defRPr sz="2133" b="0" i="0">
                <a:latin typeface="Arial" panose="020B0604020202020204" pitchFamily="34" charset="0"/>
              </a:defRPr>
            </a:lvl4pPr>
            <a:lvl5pPr>
              <a:defRPr sz="2133" b="0" i="0">
                <a:latin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GE">
  <p:cSld name="TITLE PAG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1441453"/>
            <a:ext cx="12192000" cy="5416551"/>
          </a:xfrm>
          <a:prstGeom prst="rect">
            <a:avLst/>
          </a:prstGeom>
          <a:solidFill>
            <a:srgbClr val="296D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0" y="1436689"/>
            <a:ext cx="12192000" cy="142875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TGen_Color_LOGO_lar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951" y="179388"/>
            <a:ext cx="3875616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Artboard 1.png"/>
          <p:cNvPicPr preferRelativeResize="0"/>
          <p:nvPr/>
        </p:nvPicPr>
        <p:blipFill rotWithShape="1">
          <a:blip r:embed="rId3">
            <a:alphaModFix/>
          </a:blip>
          <a:srcRect l="19095" t="29018" r="17722" b="24931"/>
          <a:stretch/>
        </p:blipFill>
        <p:spPr>
          <a:xfrm>
            <a:off x="-448732" y="5095881"/>
            <a:ext cx="3175000" cy="22463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8076" y="4332633"/>
            <a:ext cx="1111701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688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2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075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 b="0" i="0">
                <a:latin typeface="Arial" panose="020B0604020202020204" pitchFamily="34" charset="0"/>
              </a:defRPr>
            </a:lvl1pPr>
            <a:lvl2pPr>
              <a:defRPr sz="3733" b="0" i="0">
                <a:latin typeface="Arial" panose="020B0604020202020204" pitchFamily="34" charset="0"/>
              </a:defRPr>
            </a:lvl2pPr>
            <a:lvl3pPr>
              <a:defRPr sz="3200" b="0" i="0">
                <a:latin typeface="Arial" panose="020B0604020202020204" pitchFamily="34" charset="0"/>
              </a:defRPr>
            </a:lvl3pPr>
            <a:lvl4pPr>
              <a:defRPr sz="2667" b="0" i="0">
                <a:latin typeface="Arial" panose="020B0604020202020204" pitchFamily="34" charset="0"/>
              </a:defRPr>
            </a:lvl4pPr>
            <a:lvl5pPr>
              <a:defRPr sz="2667" b="0" i="0">
                <a:latin typeface="Arial" panose="020B060402020202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0" i="0">
                <a:latin typeface="Arial" panose="020B0604020202020204" pitchFamily="34" charset="0"/>
              </a:defRPr>
            </a:lvl1pPr>
            <a:lvl2pPr marL="609581" indent="0">
              <a:buNone/>
              <a:defRPr sz="1600"/>
            </a:lvl2pPr>
            <a:lvl3pPr marL="1219160" indent="0">
              <a:buNone/>
              <a:defRPr sz="1333"/>
            </a:lvl3pPr>
            <a:lvl4pPr marL="1828738" indent="0">
              <a:buNone/>
              <a:defRPr sz="1200"/>
            </a:lvl4pPr>
            <a:lvl5pPr marL="2438318" indent="0">
              <a:buNone/>
              <a:defRPr sz="1200"/>
            </a:lvl5pPr>
            <a:lvl6pPr marL="3047898" indent="0">
              <a:buNone/>
              <a:defRPr sz="1200"/>
            </a:lvl6pPr>
            <a:lvl7pPr marL="3657479" indent="0">
              <a:buNone/>
              <a:defRPr sz="1200"/>
            </a:lvl7pPr>
            <a:lvl8pPr marL="4267057" indent="0">
              <a:buNone/>
              <a:defRPr sz="1200"/>
            </a:lvl8pPr>
            <a:lvl9pPr marL="4876637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22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 b="0" i="0">
                <a:latin typeface="Arial" panose="020B0604020202020204" pitchFamily="34" charset="0"/>
              </a:defRPr>
            </a:lvl1pPr>
            <a:lvl2pPr marL="609581" indent="0">
              <a:buNone/>
              <a:defRPr sz="3733"/>
            </a:lvl2pPr>
            <a:lvl3pPr marL="1219160" indent="0">
              <a:buNone/>
              <a:defRPr sz="3200"/>
            </a:lvl3pPr>
            <a:lvl4pPr marL="1828738" indent="0">
              <a:buNone/>
              <a:defRPr sz="2667"/>
            </a:lvl4pPr>
            <a:lvl5pPr marL="2438318" indent="0">
              <a:buNone/>
              <a:defRPr sz="2667"/>
            </a:lvl5pPr>
            <a:lvl6pPr marL="3047898" indent="0">
              <a:buNone/>
              <a:defRPr sz="2667"/>
            </a:lvl6pPr>
            <a:lvl7pPr marL="3657479" indent="0">
              <a:buNone/>
              <a:defRPr sz="2667"/>
            </a:lvl7pPr>
            <a:lvl8pPr marL="4267057" indent="0">
              <a:buNone/>
              <a:defRPr sz="2667"/>
            </a:lvl8pPr>
            <a:lvl9pPr marL="4876637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0" i="0">
                <a:latin typeface="Arial" panose="020B0604020202020204" pitchFamily="34" charset="0"/>
              </a:defRPr>
            </a:lvl1pPr>
            <a:lvl2pPr marL="609581" indent="0">
              <a:buNone/>
              <a:defRPr sz="1600"/>
            </a:lvl2pPr>
            <a:lvl3pPr marL="1219160" indent="0">
              <a:buNone/>
              <a:defRPr sz="1333"/>
            </a:lvl3pPr>
            <a:lvl4pPr marL="1828738" indent="0">
              <a:buNone/>
              <a:defRPr sz="1200"/>
            </a:lvl4pPr>
            <a:lvl5pPr marL="2438318" indent="0">
              <a:buNone/>
              <a:defRPr sz="1200"/>
            </a:lvl5pPr>
            <a:lvl6pPr marL="3047898" indent="0">
              <a:buNone/>
              <a:defRPr sz="1200"/>
            </a:lvl6pPr>
            <a:lvl7pPr marL="3657479" indent="0">
              <a:buNone/>
              <a:defRPr sz="1200"/>
            </a:lvl7pPr>
            <a:lvl8pPr marL="4267057" indent="0">
              <a:buNone/>
              <a:defRPr sz="1200"/>
            </a:lvl8pPr>
            <a:lvl9pPr marL="4876637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519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53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63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1EA8F-95D8-491E-89A9-88AAC0561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49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40ACE-2094-4091-ABAE-5F39C2E806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51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FBC0F-1BCF-4A6E-84A1-C5A7D0E8A1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797" y="6476136"/>
            <a:ext cx="2743200" cy="365125"/>
          </a:xfrm>
          <a:prstGeom prst="rect">
            <a:avLst/>
          </a:prstGeom>
        </p:spPr>
        <p:txBody>
          <a:bodyPr/>
          <a:lstStyle/>
          <a:p>
            <a:fld id="{B6940ACE-2094-4091-ABAE-5F39C2E806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012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13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4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GE">
  <p:cSld name="TITLE PAG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1441453"/>
            <a:ext cx="12192000" cy="5416551"/>
          </a:xfrm>
          <a:prstGeom prst="rect">
            <a:avLst/>
          </a:prstGeom>
          <a:solidFill>
            <a:srgbClr val="296D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0" y="1436689"/>
            <a:ext cx="12192000" cy="142875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TGen_Color_LOGO_lar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951" y="179388"/>
            <a:ext cx="3875616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Artboard 1.png"/>
          <p:cNvPicPr preferRelativeResize="0"/>
          <p:nvPr/>
        </p:nvPicPr>
        <p:blipFill rotWithShape="1">
          <a:blip r:embed="rId3">
            <a:alphaModFix/>
          </a:blip>
          <a:srcRect l="19095" t="29018" r="17722" b="24931"/>
          <a:stretch/>
        </p:blipFill>
        <p:spPr>
          <a:xfrm>
            <a:off x="-448732" y="5095881"/>
            <a:ext cx="3175000" cy="22463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8076" y="4332633"/>
            <a:ext cx="1111701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198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492" y="6446701"/>
            <a:ext cx="542160" cy="277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346" rtl="0" eaLnBrk="1" latinLnBrk="0" hangingPunct="1">
              <a:defRPr sz="12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+mn-ea"/>
                <a:cs typeface="+mn-cs"/>
              </a:defRPr>
            </a:lvl1pPr>
          </a:lstStyle>
          <a:p>
            <a:fld id="{EBF5CD18-686B-47A9-AFD5-66CE5FA52A6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6627031" y="2221422"/>
            <a:ext cx="5207620" cy="245093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879" indent="-342879">
              <a:spcBef>
                <a:spcPts val="0"/>
              </a:spcBef>
              <a:buFont typeface="Arial" charset="0"/>
              <a:buChar char="•"/>
              <a:defRPr sz="2400" baseline="0">
                <a:solidFill>
                  <a:srgbClr val="494949"/>
                </a:solidFill>
              </a:defRPr>
            </a:lvl1pPr>
            <a:lvl2pPr>
              <a:defRPr sz="2000" baseline="0">
                <a:solidFill>
                  <a:srgbClr val="494949"/>
                </a:solidFill>
              </a:defRPr>
            </a:lvl2pPr>
            <a:lvl3pPr>
              <a:defRPr sz="1800" baseline="0">
                <a:solidFill>
                  <a:srgbClr val="494949"/>
                </a:solidFill>
              </a:defRPr>
            </a:lvl3pPr>
            <a:lvl4pPr>
              <a:defRPr sz="1600" baseline="0">
                <a:solidFill>
                  <a:srgbClr val="494949"/>
                </a:solidFill>
              </a:defRPr>
            </a:lvl4pPr>
            <a:lvl5pPr>
              <a:defRPr sz="2400" baseline="0">
                <a:solidFill>
                  <a:srgbClr val="494949"/>
                </a:solidFill>
              </a:defRPr>
            </a:lvl5pPr>
          </a:lstStyle>
          <a:p>
            <a:pPr>
              <a:spcBef>
                <a:spcPts val="0"/>
              </a:spcBef>
            </a:pPr>
            <a:r>
              <a:rPr lang="en-US"/>
              <a:t>This is agenda bullet one</a:t>
            </a:r>
          </a:p>
          <a:p>
            <a:pPr>
              <a:spcBef>
                <a:spcPts val="0"/>
              </a:spcBef>
            </a:pPr>
            <a:r>
              <a:rPr lang="en-US"/>
              <a:t>This is agenda bullet two</a:t>
            </a:r>
          </a:p>
          <a:p>
            <a:pPr>
              <a:spcBef>
                <a:spcPts val="0"/>
              </a:spcBef>
            </a:pPr>
            <a:r>
              <a:rPr lang="en-US"/>
              <a:t>This is agenda bullet three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63448" y="2520173"/>
            <a:ext cx="3720789" cy="173449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800" cap="all" baseline="0">
                <a:solidFill>
                  <a:schemeClr val="bg1"/>
                </a:solidFill>
                <a:latin typeface="montserrat" charset="0"/>
              </a:defRPr>
            </a:lvl1pPr>
          </a:lstStyle>
          <a:p>
            <a:r>
              <a:rPr lang="en-US"/>
              <a:t>Agenda Heading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07957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ith header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r" defTabSz="914370">
              <a:defRPr/>
            </a:pPr>
            <a:fld id="{10D98E29-E960-564F-AB05-8CAAF7553166}" type="slidenum">
              <a:rPr lang="en-US" sz="120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914370">
                <a:defRPr/>
              </a:pPr>
              <a:t>‹#›</a:t>
            </a:fld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48057" y="1152149"/>
            <a:ext cx="10844435" cy="55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11375B"/>
                </a:solidFill>
              </a:defRPr>
            </a:lvl1pPr>
            <a:lvl2pPr>
              <a:defRPr baseline="0">
                <a:solidFill>
                  <a:srgbClr val="494949"/>
                </a:solidFill>
              </a:defRPr>
            </a:lvl2pPr>
            <a:lvl3pPr>
              <a:defRPr baseline="0">
                <a:solidFill>
                  <a:srgbClr val="494949"/>
                </a:solidFill>
              </a:defRPr>
            </a:lvl3pPr>
            <a:lvl4pPr>
              <a:defRPr baseline="0">
                <a:solidFill>
                  <a:srgbClr val="494949"/>
                </a:solidFill>
              </a:defRPr>
            </a:lvl4pPr>
            <a:lvl5pPr>
              <a:defRPr baseline="0">
                <a:solidFill>
                  <a:srgbClr val="494949"/>
                </a:solidFill>
              </a:defRPr>
            </a:lvl5pPr>
          </a:lstStyle>
          <a:p>
            <a:r>
              <a:rPr lang="en-US" dirty="0"/>
              <a:t>This is a main title (if needed)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48057" y="1750153"/>
            <a:ext cx="10844435" cy="2154027"/>
          </a:xfrm>
          <a:prstGeom prst="rect">
            <a:avLst/>
          </a:prstGeom>
        </p:spPr>
        <p:txBody>
          <a:bodyPr>
            <a:noAutofit/>
          </a:bodyPr>
          <a:lstStyle>
            <a:lvl1pPr marL="342887" indent="-342887">
              <a:spcBef>
                <a:spcPts val="0"/>
              </a:spcBef>
              <a:buFont typeface="Arial" charset="0"/>
              <a:buChar char="•"/>
              <a:defRPr sz="2400" b="0">
                <a:solidFill>
                  <a:srgbClr val="494949"/>
                </a:solidFill>
              </a:defRPr>
            </a:lvl1pPr>
            <a:lvl2pPr marL="692127" indent="-342887">
              <a:buFont typeface="Arial" charset="0"/>
              <a:buChar char="•"/>
              <a:defRPr sz="2000"/>
            </a:lvl2pPr>
            <a:lvl3pPr marL="1028665" indent="-342887">
              <a:buFont typeface="Arial" charset="0"/>
              <a:buChar char="•"/>
              <a:defRPr sz="2000"/>
            </a:lvl3pPr>
            <a:lvl4pPr marL="1377906" indent="-342887">
              <a:buFont typeface="Arial" charset="0"/>
              <a:buChar char="•"/>
              <a:defRPr sz="2000"/>
            </a:lvl4pPr>
            <a:lvl5pPr marL="1714444" indent="-342887">
              <a:buFont typeface="Arial" charset="0"/>
              <a:buChar char="•"/>
              <a:defRPr sz="2000"/>
            </a:lvl5pPr>
          </a:lstStyle>
          <a:p>
            <a:pPr>
              <a:spcBef>
                <a:spcPts val="0"/>
              </a:spcBef>
            </a:pPr>
            <a:r>
              <a:rPr lang="en-US" dirty="0"/>
              <a:t>This is bullet one</a:t>
            </a:r>
          </a:p>
          <a:p>
            <a:pPr>
              <a:spcBef>
                <a:spcPts val="0"/>
              </a:spcBef>
            </a:pPr>
            <a:r>
              <a:rPr lang="en-US" dirty="0"/>
              <a:t>This is bullet two</a:t>
            </a:r>
          </a:p>
          <a:p>
            <a:pPr>
              <a:spcBef>
                <a:spcPts val="0"/>
              </a:spcBef>
            </a:pPr>
            <a:r>
              <a:rPr lang="en-US" dirty="0"/>
              <a:t>This is bullet three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48057" y="212653"/>
            <a:ext cx="10844435" cy="702107"/>
          </a:xfrm>
          <a:prstGeom prst="rect">
            <a:avLst/>
          </a:prstGeom>
        </p:spPr>
        <p:txBody>
          <a:bodyPr/>
          <a:lstStyle>
            <a:lvl1pPr marL="0" marR="0" indent="0" algn="l" defTabSz="91437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cap="none" baseline="0">
                <a:solidFill>
                  <a:srgbClr val="96262C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Click to edit Master title: </a:t>
            </a:r>
            <a:r>
              <a:rPr lang="en-US" b="0" dirty="0">
                <a:solidFill>
                  <a:srgbClr val="494949"/>
                </a:solidFill>
                <a:latin typeface="Montserrat Light" charset="0"/>
                <a:ea typeface="Montserrat Light" charset="0"/>
                <a:cs typeface="Montserrat Light" charset="0"/>
              </a:rPr>
              <a:t>Sub-title (if needed)</a:t>
            </a:r>
            <a:br>
              <a:rPr lang="en-US" dirty="0"/>
            </a:b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59" y="6319880"/>
            <a:ext cx="1841431" cy="4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31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27D3D-A13A-4A5E-9394-8B7E809C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5ED0F-A160-4BCC-96D2-5BA5999AF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43B3A-0B26-4664-98F0-30229361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C4182-4AA1-49B8-A7B6-CEF4B2C481CB}" type="datetimeFigureOut">
              <a:rPr lang="en-US" smtClean="0"/>
              <a:t>1/3/23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1E98D-BECC-4A12-A4FB-749F6AB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363D9-D91E-4723-AFA9-24B6D120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86F3-8C55-46FF-857F-301D9DBC99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69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2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41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9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186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37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555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738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3" y="382032"/>
            <a:ext cx="3001283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61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126896986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61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662517D-62CD-4A2B-8ACE-28DCBE470E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763" y="5943603"/>
            <a:ext cx="5270268" cy="215900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100"/>
            </a:lvl1pPr>
            <a:lvl2pPr marL="457186" indent="0" algn="l">
              <a:buNone/>
              <a:defRPr sz="1100"/>
            </a:lvl2pPr>
            <a:lvl3pPr marL="914370" indent="0" algn="l">
              <a:buNone/>
              <a:defRPr sz="1100"/>
            </a:lvl3pPr>
            <a:lvl4pPr marL="1371555" indent="0" algn="l">
              <a:buNone/>
              <a:defRPr sz="1100"/>
            </a:lvl4pPr>
            <a:lvl5pPr marL="1828738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0DBFEC1-E070-4079-8AEC-02664E3B049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94400" y="5943603"/>
            <a:ext cx="5618480" cy="215900"/>
          </a:xfrm>
        </p:spPr>
        <p:txBody>
          <a:bodyPr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100"/>
            </a:lvl1pPr>
            <a:lvl2pPr marL="457186" indent="0" algn="l">
              <a:buNone/>
              <a:defRPr sz="1100"/>
            </a:lvl2pPr>
            <a:lvl3pPr marL="914370" indent="0" algn="l">
              <a:buNone/>
              <a:defRPr sz="1100"/>
            </a:lvl3pPr>
            <a:lvl4pPr marL="1371555" indent="0" algn="l">
              <a:buNone/>
              <a:defRPr sz="1100"/>
            </a:lvl4pPr>
            <a:lvl5pPr marL="1828738" indent="0" algn="l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5392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5"/>
            <a:ext cx="10972800" cy="1970999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61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79775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61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914301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728" y="544713"/>
            <a:ext cx="6933112" cy="29833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729" y="3736656"/>
            <a:ext cx="6308272" cy="15359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359729" y="5720839"/>
            <a:ext cx="3458392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6" indent="0">
              <a:buNone/>
              <a:defRPr sz="1600"/>
            </a:lvl2pPr>
            <a:lvl3pPr marL="914370" indent="0">
              <a:buNone/>
              <a:defRPr sz="1600"/>
            </a:lvl3pPr>
            <a:lvl4pPr marL="1371555" indent="0">
              <a:buNone/>
              <a:defRPr sz="1600"/>
            </a:lvl4pPr>
            <a:lvl5pPr marL="1828738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ABA41-AD8C-99EB-C2EA-7B77716C59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1" y="98253"/>
            <a:ext cx="1475232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14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728" y="323850"/>
            <a:ext cx="6933112" cy="33108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40"/>
              </a:lnSpc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two lines if needed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729" y="3828095"/>
            <a:ext cx="6308272" cy="17683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457186" indent="0" algn="ctr">
              <a:buNone/>
              <a:defRPr sz="2000"/>
            </a:lvl2pPr>
            <a:lvl3pPr marL="914370" indent="0" algn="ctr">
              <a:buNone/>
              <a:defRPr sz="1800"/>
            </a:lvl3pPr>
            <a:lvl4pPr marL="1371555" indent="0" algn="ctr">
              <a:buNone/>
              <a:defRPr sz="1600"/>
            </a:lvl4pPr>
            <a:lvl5pPr marL="1828738" indent="0" algn="ctr">
              <a:buNone/>
              <a:defRPr sz="1600"/>
            </a:lvl5pPr>
            <a:lvl6pPr marL="2285923" indent="0" algn="ctr">
              <a:buNone/>
              <a:defRPr sz="1600"/>
            </a:lvl6pPr>
            <a:lvl7pPr marL="2743107" indent="0" algn="ctr">
              <a:buNone/>
              <a:defRPr sz="1600"/>
            </a:lvl7pPr>
            <a:lvl8pPr marL="3200293" indent="0" algn="ctr">
              <a:buNone/>
              <a:defRPr sz="1600"/>
            </a:lvl8pPr>
            <a:lvl9pPr marL="365747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359729" y="5720839"/>
            <a:ext cx="3458392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6" indent="0">
              <a:buNone/>
              <a:defRPr sz="1600"/>
            </a:lvl2pPr>
            <a:lvl3pPr marL="914370" indent="0">
              <a:buNone/>
              <a:defRPr sz="1600"/>
            </a:lvl3pPr>
            <a:lvl4pPr marL="1371555" indent="0">
              <a:buNone/>
              <a:defRPr sz="1600"/>
            </a:lvl4pPr>
            <a:lvl5pPr marL="1828738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68516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81" y="3409951"/>
            <a:ext cx="11161713" cy="2424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44pt Title</a:t>
            </a:r>
          </a:p>
        </p:txBody>
      </p:sp>
    </p:spTree>
    <p:extLst>
      <p:ext uri="{BB962C8B-B14F-4D97-AF65-F5344CB8AC3E}">
        <p14:creationId xmlns:p14="http://schemas.microsoft.com/office/powerpoint/2010/main" val="343954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" type="obj">
  <p:cSld name="One Column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32321" y="1600201"/>
            <a:ext cx="113326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6" marR="0" lvl="0" indent="-38098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0" marR="0" lvl="1" indent="-36828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55" marR="0" lvl="2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38" marR="0" lvl="3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23" marR="0" lvl="4" indent="-342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07" marR="0" lvl="5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93" marR="0" lvl="6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79" marR="0" lvl="7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62" marR="0" lvl="8" indent="-35558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526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6A9670-0CEE-4A01-2102-7336E4A4D0F6}"/>
              </a:ext>
            </a:extLst>
          </p:cNvPr>
          <p:cNvSpPr txBox="1"/>
          <p:nvPr userDrawn="1"/>
        </p:nvSpPr>
        <p:spPr>
          <a:xfrm>
            <a:off x="1402070" y="2868092"/>
            <a:ext cx="1002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51F3C-DBCC-ABFA-5F85-7D5D6A351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7291" y="2081316"/>
            <a:ext cx="10024621" cy="390204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 marL="1828738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1AB09F6-EEA0-4675-0D12-5BD49EB0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850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222377" y="149090"/>
            <a:ext cx="10025063" cy="1231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3749C-1177-2375-1BA8-722651BA3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2377" y="1709741"/>
            <a:ext cx="10237788" cy="4105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2319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28739" y="1947515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9D790-EFBA-2FE9-3DD9-8AA127B5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9" y="32781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F71D6-7C46-EBDE-6E5F-FBC8A2325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739" y="2950320"/>
            <a:ext cx="10025063" cy="29670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7022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28739" y="741568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328739" y="2047901"/>
            <a:ext cx="10025063" cy="3895705"/>
          </a:xfrm>
          <a:prstGeom prst="rect">
            <a:avLst/>
          </a:prstGeom>
        </p:spPr>
        <p:txBody>
          <a:bodyPr>
            <a:normAutofit/>
          </a:bodyPr>
          <a:lstStyle>
            <a:lvl1pPr marL="228593" indent="-228593">
              <a:buClrTx/>
              <a:buFont typeface="Arial" panose="020B0604020202020204" pitchFamily="34" charset="0"/>
              <a:buChar char="•"/>
              <a:defRPr sz="3200"/>
            </a:lvl1pPr>
            <a:lvl2pPr marL="685776" indent="-228593">
              <a:buClrTx/>
              <a:buFont typeface="Arial" panose="020B0604020202020204" pitchFamily="34" charset="0"/>
              <a:buChar char="•"/>
              <a:defRPr sz="2800"/>
            </a:lvl2pPr>
            <a:lvl3pPr marL="1142961" indent="-228593">
              <a:buClrTx/>
              <a:buFont typeface="Arial" panose="020B0604020202020204" pitchFamily="34" charset="0"/>
              <a:buChar char="•"/>
              <a:defRPr sz="2400"/>
            </a:lvl3pPr>
            <a:lvl4pPr marL="1523950" indent="-152395">
              <a:buClrTx/>
              <a:buFont typeface="Arial" panose="020B0604020202020204" pitchFamily="34" charset="0"/>
              <a:buChar char="•"/>
              <a:defRPr sz="2000"/>
            </a:lvl4pPr>
            <a:lvl5pPr marL="1879537" indent="-50799"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380607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/>
          <p:cNvSpPr/>
          <p:nvPr userDrawn="1"/>
        </p:nvSpPr>
        <p:spPr>
          <a:xfrm>
            <a:off x="1320810" y="2237186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/>
          <p:cNvSpPr txBox="1"/>
          <p:nvPr userDrawn="1"/>
        </p:nvSpPr>
        <p:spPr>
          <a:xfrm>
            <a:off x="2120452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9" name="object 14"/>
          <p:cNvSpPr/>
          <p:nvPr userDrawn="1"/>
        </p:nvSpPr>
        <p:spPr>
          <a:xfrm>
            <a:off x="3750741" y="2237186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0" name="object 2"/>
          <p:cNvSpPr txBox="1"/>
          <p:nvPr userDrawn="1"/>
        </p:nvSpPr>
        <p:spPr>
          <a:xfrm>
            <a:off x="4558852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1" name="object 14"/>
          <p:cNvSpPr/>
          <p:nvPr userDrawn="1"/>
        </p:nvSpPr>
        <p:spPr>
          <a:xfrm>
            <a:off x="6180673" y="2237186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2" name="object 2"/>
          <p:cNvSpPr txBox="1"/>
          <p:nvPr userDrawn="1"/>
        </p:nvSpPr>
        <p:spPr>
          <a:xfrm>
            <a:off x="6980316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3" name="object 14"/>
          <p:cNvSpPr/>
          <p:nvPr userDrawn="1"/>
        </p:nvSpPr>
        <p:spPr>
          <a:xfrm>
            <a:off x="8597354" y="2237186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4" name="object 2"/>
          <p:cNvSpPr txBox="1"/>
          <p:nvPr userDrawn="1"/>
        </p:nvSpPr>
        <p:spPr>
          <a:xfrm>
            <a:off x="9397000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1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48011" y="2683570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6" indent="0">
              <a:buNone/>
              <a:defRPr sz="1400">
                <a:solidFill>
                  <a:schemeClr val="bg1"/>
                </a:solidFill>
              </a:defRPr>
            </a:lvl2pPr>
            <a:lvl3pPr marL="914370" indent="0">
              <a:buNone/>
              <a:defRPr sz="1400">
                <a:solidFill>
                  <a:schemeClr val="bg1"/>
                </a:solidFill>
              </a:defRPr>
            </a:lvl3pPr>
            <a:lvl4pPr marL="1371555" indent="0">
              <a:buNone/>
              <a:defRPr sz="1400">
                <a:solidFill>
                  <a:schemeClr val="bg1"/>
                </a:solidFill>
              </a:defRPr>
            </a:lvl4pPr>
            <a:lvl5pPr marL="1828738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73158" y="2683570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6" indent="0">
              <a:buNone/>
              <a:defRPr sz="1400">
                <a:solidFill>
                  <a:schemeClr val="bg1"/>
                </a:solidFill>
              </a:defRPr>
            </a:lvl2pPr>
            <a:lvl3pPr marL="914370" indent="0">
              <a:buNone/>
              <a:defRPr sz="1400">
                <a:solidFill>
                  <a:schemeClr val="bg1"/>
                </a:solidFill>
              </a:defRPr>
            </a:lvl3pPr>
            <a:lvl4pPr marL="1371555" indent="0">
              <a:buNone/>
              <a:defRPr sz="1400">
                <a:solidFill>
                  <a:schemeClr val="bg1"/>
                </a:solidFill>
              </a:defRPr>
            </a:lvl4pPr>
            <a:lvl5pPr marL="1828738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98306" y="2683570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6" indent="0">
              <a:buNone/>
              <a:defRPr sz="1400">
                <a:solidFill>
                  <a:schemeClr val="bg1"/>
                </a:solidFill>
              </a:defRPr>
            </a:lvl2pPr>
            <a:lvl3pPr marL="914370" indent="0">
              <a:buNone/>
              <a:defRPr sz="1400">
                <a:solidFill>
                  <a:schemeClr val="bg1"/>
                </a:solidFill>
              </a:defRPr>
            </a:lvl3pPr>
            <a:lvl4pPr marL="1371555" indent="0">
              <a:buNone/>
              <a:defRPr sz="1400">
                <a:solidFill>
                  <a:schemeClr val="bg1"/>
                </a:solidFill>
              </a:defRPr>
            </a:lvl4pPr>
            <a:lvl5pPr marL="1828738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710202" y="2683570"/>
            <a:ext cx="2050567" cy="953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186" indent="0">
              <a:buNone/>
              <a:defRPr sz="1400">
                <a:solidFill>
                  <a:schemeClr val="bg1"/>
                </a:solidFill>
              </a:defRPr>
            </a:lvl2pPr>
            <a:lvl3pPr marL="914370" indent="0">
              <a:buNone/>
              <a:defRPr sz="1400">
                <a:solidFill>
                  <a:schemeClr val="bg1"/>
                </a:solidFill>
              </a:defRPr>
            </a:lvl3pPr>
            <a:lvl4pPr marL="1371555" indent="0">
              <a:buNone/>
              <a:defRPr sz="1400">
                <a:solidFill>
                  <a:schemeClr val="bg1"/>
                </a:solidFill>
              </a:defRPr>
            </a:lvl4pPr>
            <a:lvl5pPr marL="1828738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320806" y="3974896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3" marR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 sz="1400"/>
            </a:lvl1pPr>
          </a:lstStyle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328739" y="741568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759200" y="3974896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3" marR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 sz="1400"/>
            </a:lvl1pPr>
          </a:lstStyle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171102" y="3974896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3" marR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 sz="1400"/>
            </a:lvl1pPr>
          </a:lstStyle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8596244" y="3974896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73" marR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 sz="1400"/>
            </a:lvl1pPr>
          </a:lstStyle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73" marR="0" lvl="0" indent="-91438" algn="l" defTabSz="91437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41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39587127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328739" y="741568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28739" y="1688544"/>
            <a:ext cx="10025063" cy="4274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1600"/>
              </a:spcBef>
              <a:buFontTx/>
              <a:buNone/>
              <a:defRPr sz="2800">
                <a:solidFill>
                  <a:schemeClr val="tx1"/>
                </a:solidFill>
              </a:defRPr>
            </a:lvl1pPr>
            <a:lvl2pPr marL="457186" indent="0">
              <a:buNone/>
              <a:defRPr sz="2000">
                <a:solidFill>
                  <a:schemeClr val="tx1"/>
                </a:solidFill>
              </a:defRPr>
            </a:lvl2pPr>
            <a:lvl3pPr marL="914370" indent="0">
              <a:buNone/>
              <a:defRPr sz="2000">
                <a:solidFill>
                  <a:schemeClr val="tx1"/>
                </a:solidFill>
              </a:defRPr>
            </a:lvl3pPr>
            <a:lvl4pPr marL="1371555" indent="0">
              <a:buNone/>
              <a:defRPr sz="2000">
                <a:solidFill>
                  <a:schemeClr val="tx1"/>
                </a:solidFill>
              </a:defRPr>
            </a:lvl4pPr>
            <a:lvl5pPr marL="1828738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312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82591" y="2265365"/>
            <a:ext cx="4991395" cy="3103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73890" y="745563"/>
            <a:ext cx="1002506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857876" y="2143130"/>
            <a:ext cx="5495925" cy="3598863"/>
          </a:xfrm>
          <a:prstGeom prst="rect">
            <a:avLst/>
          </a:prstGeom>
        </p:spPr>
        <p:txBody>
          <a:bodyPr>
            <a:normAutofit/>
          </a:bodyPr>
          <a:lstStyle>
            <a:lvl1pPr marL="586085" indent="-586085">
              <a:lnSpc>
                <a:spcPct val="90000"/>
              </a:lnSpc>
              <a:spcBef>
                <a:spcPts val="1200"/>
              </a:spcBef>
              <a:buClrTx/>
              <a:buSzPct val="120000"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5021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009654"/>
            <a:ext cx="12192000" cy="584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73888" y="745563"/>
            <a:ext cx="10100527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073152" y="1606549"/>
            <a:ext cx="10101263" cy="46561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2D20E6C-2498-2EE8-CF59-0E2FF4819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172" y="6267391"/>
            <a:ext cx="200000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57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 with Log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1678" y="1106491"/>
            <a:ext cx="10780713" cy="476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3167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/>
          </p:nvPr>
        </p:nvSpPr>
        <p:spPr>
          <a:xfrm>
            <a:off x="701678" y="765547"/>
            <a:ext cx="10780713" cy="5103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72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9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8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4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9.png"/><Relationship Id="rId5" Type="http://schemas.openxmlformats.org/officeDocument/2006/relationships/theme" Target="../theme/theme23.xml"/><Relationship Id="rId4" Type="http://schemas.openxmlformats.org/officeDocument/2006/relationships/slideLayout" Target="../slideLayouts/slideLayout208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19.png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21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7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16.xml"/><Relationship Id="rId9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theme" Target="../theme/theme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D2BAC2F0-EC95-854C-872E-EF7ABCC93596}" type="datetime1">
              <a:rPr lang="en-US" smtClean="0"/>
              <a:t>1/3/23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chemeClr val="tx1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1" r:id="rId2"/>
    <p:sldLayoutId id="2147483759" r:id="rId3"/>
    <p:sldLayoutId id="2147483761" r:id="rId4"/>
    <p:sldLayoutId id="2147483752" r:id="rId5"/>
    <p:sldLayoutId id="2147483755" r:id="rId6"/>
    <p:sldLayoutId id="2147483762" r:id="rId7"/>
  </p:sldLayoutIdLst>
  <p:hf hdr="0" ftr="0" dt="0"/>
  <p:txStyles>
    <p:titleStyle>
      <a:lvl1pPr algn="l" defTabSz="609581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1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1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1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1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1" algn="l" defTabSz="609581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60" algn="l" defTabSz="609581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38" algn="l" defTabSz="609581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18" algn="l" defTabSz="609581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6" indent="-457186" algn="l" defTabSz="60958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66" indent="-380986" algn="l" defTabSz="60958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50" indent="-304790" algn="l" defTabSz="60958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28" indent="-304790" algn="l" defTabSz="60958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07" indent="-304790" algn="l" defTabSz="60958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688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69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48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26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1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60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38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18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98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79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57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37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002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5709821"/>
            <a:ext cx="12192000" cy="50899"/>
          </a:xfrm>
          <a:prstGeom prst="rect">
            <a:avLst/>
          </a:prstGeom>
          <a:solidFill>
            <a:srgbClr val="006D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85A2829-14DB-0D4A-981E-C7F19907D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5756749"/>
            <a:ext cx="3618475" cy="10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defTabSz="60958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6" indent="-457186" algn="l" defTabSz="609581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66" indent="-380986" algn="l" defTabSz="609581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50" indent="-304790" algn="l" defTabSz="60958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28" indent="-304790" algn="l" defTabSz="609581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07" indent="-304790" algn="l" defTabSz="609581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88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69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48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26" indent="-304790" algn="l" defTabSz="60958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1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60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38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18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98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79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57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37" algn="l" defTabSz="6095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>
            <a:extLst>
              <a:ext uri="{FF2B5EF4-FFF2-40B4-BE49-F238E27FC236}">
                <a16:creationId xmlns:a16="http://schemas.microsoft.com/office/drawing/2014/main" id="{6817E857-F8F8-4625-AA70-9A48D9AB46FD}"/>
              </a:ext>
            </a:extLst>
          </p:cNvPr>
          <p:cNvSpPr/>
          <p:nvPr userDrawn="1"/>
        </p:nvSpPr>
        <p:spPr>
          <a:xfrm>
            <a:off x="0" y="6"/>
            <a:ext cx="12192000" cy="1036639"/>
          </a:xfrm>
          <a:prstGeom prst="rect">
            <a:avLst/>
          </a:prstGeom>
          <a:solidFill>
            <a:srgbClr val="EBA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26D74F-2D24-4296-9855-B3B7E6774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47585"/>
          <a:stretch/>
        </p:blipFill>
        <p:spPr>
          <a:xfrm>
            <a:off x="139377" y="5870053"/>
            <a:ext cx="2170193" cy="987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F8C8A-72A1-410B-9F6B-15A5ADCC1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55793"/>
          <a:stretch/>
        </p:blipFill>
        <p:spPr>
          <a:xfrm>
            <a:off x="10361633" y="5870053"/>
            <a:ext cx="1830372" cy="9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5" r:id="rId6"/>
    <p:sldLayoutId id="2147484067" r:id="rId7"/>
  </p:sldLayoutIdLst>
  <p:hf sldNum="0" hdr="0" dt="0"/>
  <p:txStyles>
    <p:titleStyle>
      <a:lvl1pPr algn="ctr" defTabSz="914370" rtl="0" eaLnBrk="1" latinLnBrk="0" hangingPunct="1">
        <a:lnSpc>
          <a:spcPts val="5600"/>
        </a:lnSpc>
        <a:spcBef>
          <a:spcPct val="0"/>
        </a:spcBef>
        <a:buNone/>
        <a:defRPr sz="5400" b="1" kern="1200" baseline="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342887" indent="-342887" algn="l" defTabSz="91437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1pPr>
      <a:lvl2pPr marL="685776" indent="-336541" algn="l" defTabSz="91437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2pPr>
      <a:lvl3pPr marL="1035017" indent="-349239" algn="l" defTabSz="91437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3pPr>
      <a:lvl4pPr marL="1371555" indent="-336541" algn="l" defTabSz="91437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4pPr>
      <a:lvl5pPr marL="1720794" indent="-349239" algn="l" defTabSz="91437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5pPr>
      <a:lvl6pPr marL="2514517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914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61975E-2E34-FF48-89AA-FF16CEB5C4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9" y="217036"/>
            <a:ext cx="874487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1" y="6400134"/>
            <a:ext cx="69654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695EFF-8D6F-4CD2-81A2-3428EDA477EC}"/>
              </a:ext>
            </a:extLst>
          </p:cNvPr>
          <p:cNvCxnSpPr/>
          <p:nvPr userDrawn="1"/>
        </p:nvCxnSpPr>
        <p:spPr>
          <a:xfrm>
            <a:off x="-109331" y="6211956"/>
            <a:ext cx="12473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21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</p:sldLayoutIdLst>
  <p:hf hdr="0" dt="0"/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7" indent="-342887" algn="l" defTabSz="914370" rtl="0" eaLnBrk="1" latinLnBrk="0" hangingPunct="1">
        <a:lnSpc>
          <a:spcPct val="100000"/>
        </a:lnSpc>
        <a:spcBef>
          <a:spcPts val="1000"/>
        </a:spcBef>
        <a:buClr>
          <a:srgbClr val="0076A9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76" indent="-228593" algn="l" defTabSz="91437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61" indent="-228593" algn="l" defTabSz="91437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47" indent="-228593" algn="l" defTabSz="91437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33" indent="-228593" algn="l" defTabSz="91437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17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199984" y="6356351"/>
            <a:ext cx="2513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58E04BE-65A9-A145-A0EB-EB6CD2880A85}" type="slidenum">
              <a:rPr lang="en-US" sz="1200" smtClean="0">
                <a:solidFill>
                  <a:schemeClr val="tx2"/>
                </a:solidFill>
              </a:rPr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83BC47C-6D58-AC07-C6EC-FDAFD9AFAAF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78172" y="6267391"/>
            <a:ext cx="2000001" cy="43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E0389-0175-44CF-43CC-7BE0EB48B80B}"/>
              </a:ext>
            </a:extLst>
          </p:cNvPr>
          <p:cNvSpPr txBox="1"/>
          <p:nvPr userDrawn="1"/>
        </p:nvSpPr>
        <p:spPr>
          <a:xfrm>
            <a:off x="7844796" y="6352588"/>
            <a:ext cx="5466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19th International Myeloma Society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76954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  <p:sldLayoutId id="2147484105" r:id="rId18"/>
    <p:sldLayoutId id="2147484106" r:id="rId19"/>
    <p:sldLayoutId id="2147484107" r:id="rId20"/>
    <p:sldLayoutId id="2147484108" r:id="rId21"/>
  </p:sldLayoutIdLst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3" indent="-228593" algn="l" defTabSz="9143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6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1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7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3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7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32ABFC-B6F6-8D4A-81EC-75DD04A82B0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301" y="6209230"/>
            <a:ext cx="3237495" cy="657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2001" y="609603"/>
            <a:ext cx="1082008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lang="aa-ET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1" y="1577346"/>
            <a:ext cx="108200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9EDB9-C8CB-6C47-A351-395AD0F7C953}"/>
              </a:ext>
            </a:extLst>
          </p:cNvPr>
          <p:cNvCxnSpPr/>
          <p:nvPr userDrawn="1"/>
        </p:nvCxnSpPr>
        <p:spPr>
          <a:xfrm>
            <a:off x="0" y="6209225"/>
            <a:ext cx="12192000" cy="0"/>
          </a:xfrm>
          <a:prstGeom prst="line">
            <a:avLst/>
          </a:prstGeom>
          <a:ln w="19050">
            <a:solidFill>
              <a:srgbClr val="D9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C7CD91-251F-5A42-80E6-16C870058282}"/>
              </a:ext>
            </a:extLst>
          </p:cNvPr>
          <p:cNvCxnSpPr>
            <a:cxnSpLocks/>
          </p:cNvCxnSpPr>
          <p:nvPr userDrawn="1"/>
        </p:nvCxnSpPr>
        <p:spPr>
          <a:xfrm>
            <a:off x="533400" y="609601"/>
            <a:ext cx="0" cy="492443"/>
          </a:xfrm>
          <a:prstGeom prst="line">
            <a:avLst/>
          </a:prstGeom>
          <a:ln w="63500">
            <a:solidFill>
              <a:srgbClr val="005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42EF28A-DF47-334D-B308-880767F35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85"/>
          <a:stretch/>
        </p:blipFill>
        <p:spPr>
          <a:xfrm>
            <a:off x="152401" y="6312652"/>
            <a:ext cx="457187" cy="4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5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</p:sldLayoutIdLst>
  <p:txStyles>
    <p:titleStyle>
      <a:lvl1pPr>
        <a:defRPr sz="3200" b="1">
          <a:solidFill>
            <a:srgbClr val="005193"/>
          </a:solidFill>
          <a:latin typeface="+mj-lt"/>
          <a:ea typeface="+mj-ea"/>
          <a:cs typeface="+mj-cs"/>
        </a:defRPr>
      </a:lvl1pPr>
    </p:titleStyle>
    <p:bodyStyle>
      <a:lvl1pPr marL="0">
        <a:defRPr>
          <a:solidFill>
            <a:srgbClr val="005193"/>
          </a:solidFill>
          <a:latin typeface="+mn-lt"/>
          <a:ea typeface="+mn-ea"/>
          <a:cs typeface="+mn-cs"/>
        </a:defRPr>
      </a:lvl1pPr>
      <a:lvl2pPr marL="457186">
        <a:defRPr>
          <a:latin typeface="+mn-lt"/>
          <a:ea typeface="+mn-ea"/>
          <a:cs typeface="+mn-cs"/>
        </a:defRPr>
      </a:lvl2pPr>
      <a:lvl3pPr marL="914370">
        <a:defRPr>
          <a:latin typeface="+mn-lt"/>
          <a:ea typeface="+mn-ea"/>
          <a:cs typeface="+mn-cs"/>
        </a:defRPr>
      </a:lvl3pPr>
      <a:lvl4pPr marL="1371555">
        <a:defRPr>
          <a:latin typeface="+mn-lt"/>
          <a:ea typeface="+mn-ea"/>
          <a:cs typeface="+mn-cs"/>
        </a:defRPr>
      </a:lvl4pPr>
      <a:lvl5pPr marL="1828738">
        <a:defRPr>
          <a:latin typeface="+mn-lt"/>
          <a:ea typeface="+mn-ea"/>
          <a:cs typeface="+mn-cs"/>
        </a:defRPr>
      </a:lvl5pPr>
      <a:lvl6pPr marL="2285923">
        <a:defRPr>
          <a:latin typeface="+mn-lt"/>
          <a:ea typeface="+mn-ea"/>
          <a:cs typeface="+mn-cs"/>
        </a:defRPr>
      </a:lvl6pPr>
      <a:lvl7pPr marL="2743107">
        <a:defRPr>
          <a:latin typeface="+mn-lt"/>
          <a:ea typeface="+mn-ea"/>
          <a:cs typeface="+mn-cs"/>
        </a:defRPr>
      </a:lvl7pPr>
      <a:lvl8pPr marL="3200293">
        <a:defRPr>
          <a:latin typeface="+mn-lt"/>
          <a:ea typeface="+mn-ea"/>
          <a:cs typeface="+mn-cs"/>
        </a:defRPr>
      </a:lvl8pPr>
      <a:lvl9pPr marL="365747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6">
        <a:defRPr>
          <a:latin typeface="+mn-lt"/>
          <a:ea typeface="+mn-ea"/>
          <a:cs typeface="+mn-cs"/>
        </a:defRPr>
      </a:lvl2pPr>
      <a:lvl3pPr marL="914370">
        <a:defRPr>
          <a:latin typeface="+mn-lt"/>
          <a:ea typeface="+mn-ea"/>
          <a:cs typeface="+mn-cs"/>
        </a:defRPr>
      </a:lvl3pPr>
      <a:lvl4pPr marL="1371555">
        <a:defRPr>
          <a:latin typeface="+mn-lt"/>
          <a:ea typeface="+mn-ea"/>
          <a:cs typeface="+mn-cs"/>
        </a:defRPr>
      </a:lvl4pPr>
      <a:lvl5pPr marL="1828738">
        <a:defRPr>
          <a:latin typeface="+mn-lt"/>
          <a:ea typeface="+mn-ea"/>
          <a:cs typeface="+mn-cs"/>
        </a:defRPr>
      </a:lvl5pPr>
      <a:lvl6pPr marL="2285923">
        <a:defRPr>
          <a:latin typeface="+mn-lt"/>
          <a:ea typeface="+mn-ea"/>
          <a:cs typeface="+mn-cs"/>
        </a:defRPr>
      </a:lvl6pPr>
      <a:lvl7pPr marL="2743107">
        <a:defRPr>
          <a:latin typeface="+mn-lt"/>
          <a:ea typeface="+mn-ea"/>
          <a:cs typeface="+mn-cs"/>
        </a:defRPr>
      </a:lvl7pPr>
      <a:lvl8pPr marL="3200293">
        <a:defRPr>
          <a:latin typeface="+mn-lt"/>
          <a:ea typeface="+mn-ea"/>
          <a:cs typeface="+mn-cs"/>
        </a:defRPr>
      </a:lvl8pPr>
      <a:lvl9pPr marL="3657479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fsa04\add03\UKOM-Jobserver\Jobserver\UKOM\171106UKOM_Logo_Akronym_UKHD_MFHD_Relaunch\171025Akronym_UKHD_positiv_negativ_CMYK_RGB_sw\171025Akronym_UKHD_positiv_rgb\171025Akronym_UKHD_positiv_rgb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01" y="5731200"/>
            <a:ext cx="678771" cy="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 userDrawn="1"/>
        </p:nvCxnSpPr>
        <p:spPr>
          <a:xfrm>
            <a:off x="720000" y="6213309"/>
            <a:ext cx="10032000" cy="0"/>
          </a:xfrm>
          <a:prstGeom prst="line">
            <a:avLst/>
          </a:prstGeom>
          <a:ln>
            <a:solidFill>
              <a:srgbClr val="004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 userDrawn="1"/>
        </p:nvSpPr>
        <p:spPr>
          <a:xfrm>
            <a:off x="710595" y="6306416"/>
            <a:ext cx="9589291" cy="194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67" dirty="0">
                <a:solidFill>
                  <a:srgbClr val="004A6F"/>
                </a:solidFill>
                <a:latin typeface="+mj-lt"/>
              </a:rPr>
              <a:t>GMMG and Heidelberg University Hospital</a:t>
            </a:r>
            <a:r>
              <a:rPr lang="de-DE" sz="1267" baseline="0" dirty="0">
                <a:solidFill>
                  <a:srgbClr val="004A6F"/>
                </a:solidFill>
                <a:latin typeface="+mj-lt"/>
              </a:rPr>
              <a:t> | ASH 2021</a:t>
            </a:r>
            <a:endParaRPr lang="de-DE" sz="1267" dirty="0">
              <a:solidFill>
                <a:srgbClr val="004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6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</p:sldLayoutIdLst>
  <p:hf hdr="0" ftr="0" dt="0"/>
  <p:txStyles>
    <p:titleStyle>
      <a:lvl1pPr algn="ctr" defTabSz="121916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6" indent="-457186" algn="l" defTabSz="1219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66" indent="-380986" algn="l" defTabSz="1219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50" indent="-304790" algn="l" defTabSz="1219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28" indent="-304790" algn="l" defTabSz="1219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07" indent="-304790" algn="l" defTabSz="1219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88" indent="-304790" algn="l" defTabSz="1219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69" indent="-304790" algn="l" defTabSz="1219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48" indent="-304790" algn="l" defTabSz="1219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26" indent="-304790" algn="l" defTabSz="1219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1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60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38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18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98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79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57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37" algn="l" defTabSz="12191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l" defTabSz="457186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2">
              <a:lumMod val="75000"/>
            </a:schemeClr>
          </a:solidFill>
          <a:latin typeface="+mj-lt"/>
          <a:ea typeface="+mj-ea"/>
          <a:cs typeface="Adobe Garamond Pro"/>
        </a:defRPr>
      </a:lvl1pPr>
    </p:titleStyle>
    <p:bodyStyle>
      <a:lvl1pPr marL="342887" indent="-342887" algn="l" defTabSz="457186" rtl="0" eaLnBrk="1" latinLnBrk="0" hangingPunct="1">
        <a:lnSpc>
          <a:spcPct val="85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5" indent="-285742" algn="l" defTabSz="457186" rtl="0" eaLnBrk="1" latinLnBrk="0" hangingPunct="1">
        <a:lnSpc>
          <a:spcPct val="85000"/>
        </a:lnSpc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1" indent="-228593" algn="l" defTabSz="457186" rtl="0" eaLnBrk="1" latinLnBrk="0" hangingPunct="1">
        <a:lnSpc>
          <a:spcPct val="85000"/>
        </a:lnSpc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7" indent="-228593" algn="l" defTabSz="457186" rtl="0" eaLnBrk="1" latinLnBrk="0" hangingPunct="1">
        <a:lnSpc>
          <a:spcPct val="85000"/>
        </a:lnSpc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3" indent="-228593" algn="l" defTabSz="457186" rtl="0" eaLnBrk="1" latinLnBrk="0" hangingPunct="1">
        <a:lnSpc>
          <a:spcPct val="85000"/>
        </a:lnSpc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7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133" y="441867"/>
            <a:ext cx="11226800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7" y="1782509"/>
            <a:ext cx="11226800" cy="4478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Texte 1er niveau, corps 20</a:t>
            </a:r>
          </a:p>
          <a:p>
            <a:pPr lvl="1"/>
            <a:r>
              <a:rPr lang="fr-FR" dirty="0"/>
              <a:t>Texte 2e niveau, corps 18</a:t>
            </a:r>
          </a:p>
          <a:p>
            <a:pPr lvl="2"/>
            <a:r>
              <a:rPr lang="fr-FR" dirty="0"/>
              <a:t>Texte 3e niveau, corps 16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478367" y="919976"/>
            <a:ext cx="112268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369" y="6441570"/>
            <a:ext cx="8639436" cy="16414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 here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10284665" y="6441570"/>
            <a:ext cx="1035587" cy="16414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9995" y="6441570"/>
            <a:ext cx="414748" cy="16414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980E94A8-0648-D043-B8F7-3AFA110B04BE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29" name="Connecteur droit 28"/>
          <p:cNvCxnSpPr/>
          <p:nvPr/>
        </p:nvCxnSpPr>
        <p:spPr>
          <a:xfrm>
            <a:off x="11944351" y="6523640"/>
            <a:ext cx="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11434233" y="6460141"/>
            <a:ext cx="0" cy="135467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  <p:extLst>
      <p:ext uri="{BB962C8B-B14F-4D97-AF65-F5344CB8AC3E}">
        <p14:creationId xmlns:p14="http://schemas.microsoft.com/office/powerpoint/2010/main" val="42925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  <p:sldLayoutId id="2147484155" r:id="rId16"/>
    <p:sldLayoutId id="2147484156" r:id="rId17"/>
    <p:sldLayoutId id="2147484157" r:id="rId18"/>
  </p:sldLayoutIdLst>
  <p:hf hdr="0" ftr="0" dt="0"/>
  <p:txStyles>
    <p:titleStyle>
      <a:lvl1pPr algn="l" defTabSz="914346" rtl="0" eaLnBrk="1" latinLnBrk="0" hangingPunct="1">
        <a:lnSpc>
          <a:spcPct val="90000"/>
        </a:lnSpc>
        <a:spcBef>
          <a:spcPct val="0"/>
        </a:spcBef>
        <a:buNone/>
        <a:defRPr lang="en-US" sz="2667" kern="1200" baseline="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6257" indent="-186257" algn="l" defTabSz="914346" rtl="0" eaLnBrk="1" latinLnBrk="0" hangingPunct="1">
        <a:lnSpc>
          <a:spcPct val="90000"/>
        </a:lnSpc>
        <a:spcBef>
          <a:spcPts val="2400"/>
        </a:spcBef>
        <a:buClr>
          <a:schemeClr val="accent1"/>
        </a:buClr>
        <a:buFont typeface="Arial" charset="0"/>
        <a:buChar char="•"/>
        <a:tabLst/>
        <a:defRPr sz="2667" b="1" strike="noStrik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1931" indent="-182023" algn="l" defTabSz="91434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charset="0"/>
        <a:buChar char="•"/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1836" indent="-179908" algn="l" defTabSz="914346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charset="0"/>
        <a:buChar char="•"/>
        <a:tabLst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07" indent="-228588" algn="l" defTabSz="9143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1" indent="-228588" algn="l" defTabSz="9143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8" algn="l" defTabSz="9143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7" indent="-228588" algn="l" defTabSz="9143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7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" userDrawn="1">
          <p15:clr>
            <a:srgbClr val="F26B43"/>
          </p15:clr>
        </p15:guide>
        <p15:guide id="2" pos="301" userDrawn="1">
          <p15:clr>
            <a:srgbClr val="F26B43"/>
          </p15:clr>
        </p15:guide>
        <p15:guide id="3" orient="horz" pos="829" userDrawn="1">
          <p15:clr>
            <a:srgbClr val="F26B43"/>
          </p15:clr>
        </p15:guide>
        <p15:guide id="5" pos="7373" userDrawn="1">
          <p15:clr>
            <a:srgbClr val="F26B43"/>
          </p15:clr>
        </p15:guide>
        <p15:guide id="7" orient="horz" pos="1147" userDrawn="1">
          <p15:clr>
            <a:srgbClr val="F26B43"/>
          </p15:clr>
        </p15:guide>
        <p15:guide id="8" orient="horz" pos="1041" userDrawn="1">
          <p15:clr>
            <a:srgbClr val="F26B43"/>
          </p15:clr>
        </p15:guide>
        <p15:guide id="9" orient="horz" pos="3944" userDrawn="1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39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l" defTabSz="434036" rtl="0" eaLnBrk="1" latinLnBrk="0" hangingPunct="1">
        <a:lnSpc>
          <a:spcPct val="90000"/>
        </a:lnSpc>
        <a:spcBef>
          <a:spcPct val="0"/>
        </a:spcBef>
        <a:buNone/>
        <a:defRPr sz="3037" b="0" i="0" kern="1200">
          <a:solidFill>
            <a:schemeClr val="tx2">
              <a:lumMod val="75000"/>
            </a:schemeClr>
          </a:solidFill>
          <a:latin typeface="+mj-lt"/>
          <a:ea typeface="+mj-ea"/>
          <a:cs typeface="Adobe Garamond Pro"/>
        </a:defRPr>
      </a:lvl1pPr>
    </p:titleStyle>
    <p:bodyStyle>
      <a:lvl1pPr marL="325527" indent="-325527" algn="l" defTabSz="434036" rtl="0" eaLnBrk="1" latinLnBrk="0" hangingPunct="1">
        <a:lnSpc>
          <a:spcPct val="85000"/>
        </a:lnSpc>
        <a:spcBef>
          <a:spcPct val="20000"/>
        </a:spcBef>
        <a:buFont typeface="Arial"/>
        <a:buChar char="•"/>
        <a:defRPr sz="2279" kern="1200">
          <a:solidFill>
            <a:schemeClr val="tx1"/>
          </a:solidFill>
          <a:latin typeface="+mn-lt"/>
          <a:ea typeface="+mn-ea"/>
          <a:cs typeface="+mn-cs"/>
        </a:defRPr>
      </a:lvl1pPr>
      <a:lvl2pPr marL="705308" indent="-271273" algn="l" defTabSz="434036" rtl="0" eaLnBrk="1" latinLnBrk="0" hangingPunct="1">
        <a:lnSpc>
          <a:spcPct val="85000"/>
        </a:lnSpc>
        <a:spcBef>
          <a:spcPct val="20000"/>
        </a:spcBef>
        <a:buFont typeface="Arial"/>
        <a:buChar char="–"/>
        <a:defRPr sz="2088" kern="1200">
          <a:solidFill>
            <a:schemeClr val="tx1"/>
          </a:solidFill>
          <a:latin typeface="+mn-lt"/>
          <a:ea typeface="+mn-ea"/>
          <a:cs typeface="+mn-cs"/>
        </a:defRPr>
      </a:lvl2pPr>
      <a:lvl3pPr marL="1085089" indent="-217016" algn="l" defTabSz="434036" rtl="0" eaLnBrk="1" latinLnBrk="0" hangingPunct="1">
        <a:lnSpc>
          <a:spcPct val="85000"/>
        </a:lnSpc>
        <a:spcBef>
          <a:spcPct val="20000"/>
        </a:spcBef>
        <a:buFont typeface="Arial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519122" indent="-217016" algn="l" defTabSz="434036" rtl="0" eaLnBrk="1" latinLnBrk="0" hangingPunct="1">
        <a:lnSpc>
          <a:spcPct val="85000"/>
        </a:lnSpc>
        <a:spcBef>
          <a:spcPct val="20000"/>
        </a:spcBef>
        <a:buFont typeface="Arial"/>
        <a:buChar char="–"/>
        <a:defRPr sz="1709" kern="1200">
          <a:solidFill>
            <a:schemeClr val="tx1"/>
          </a:solidFill>
          <a:latin typeface="+mn-lt"/>
          <a:ea typeface="+mn-ea"/>
          <a:cs typeface="+mn-cs"/>
        </a:defRPr>
      </a:lvl4pPr>
      <a:lvl5pPr marL="1953158" indent="-217016" algn="l" defTabSz="434036" rtl="0" eaLnBrk="1" latinLnBrk="0" hangingPunct="1">
        <a:lnSpc>
          <a:spcPct val="85000"/>
        </a:lnSpc>
        <a:spcBef>
          <a:spcPct val="20000"/>
        </a:spcBef>
        <a:buFont typeface="Arial"/>
        <a:buChar char="»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387195" indent="-217016" algn="l" defTabSz="434036" rtl="0" eaLnBrk="1" latinLnBrk="0" hangingPunct="1">
        <a:spcBef>
          <a:spcPct val="20000"/>
        </a:spcBef>
        <a:buFont typeface="Arial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821229" indent="-217016" algn="l" defTabSz="434036" rtl="0" eaLnBrk="1" latinLnBrk="0" hangingPunct="1">
        <a:spcBef>
          <a:spcPct val="20000"/>
        </a:spcBef>
        <a:buFont typeface="Arial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255264" indent="-217016" algn="l" defTabSz="434036" rtl="0" eaLnBrk="1" latinLnBrk="0" hangingPunct="1">
        <a:spcBef>
          <a:spcPct val="20000"/>
        </a:spcBef>
        <a:buFont typeface="Arial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89301" indent="-217016" algn="l" defTabSz="434036" rtl="0" eaLnBrk="1" latinLnBrk="0" hangingPunct="1">
        <a:spcBef>
          <a:spcPct val="20000"/>
        </a:spcBef>
        <a:buFont typeface="Arial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1pPr>
      <a:lvl2pPr marL="434036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2pPr>
      <a:lvl3pPr marL="868070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3pPr>
      <a:lvl4pPr marL="1302106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4pPr>
      <a:lvl5pPr marL="1736142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5pPr>
      <a:lvl6pPr marL="2170176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6pPr>
      <a:lvl7pPr marL="2604214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7pPr>
      <a:lvl8pPr marL="3038248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8pPr>
      <a:lvl9pPr marL="3472283" algn="l" defTabSz="434036" rtl="0" eaLnBrk="1" latinLnBrk="0" hangingPunct="1">
        <a:defRPr sz="17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10" y="1551310"/>
            <a:ext cx="11993935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10" y="90805"/>
            <a:ext cx="11993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81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4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</p:sldLayoutIdLst>
  <p:hf hdr="0" ftr="0" dt="0"/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113468"/>
          </a:solidFill>
          <a:latin typeface="+mn-lt"/>
          <a:ea typeface="+mj-ea"/>
          <a:cs typeface="Calibri"/>
        </a:defRPr>
      </a:lvl1pPr>
    </p:titleStyle>
    <p:bodyStyle>
      <a:lvl1pPr marL="228593" indent="-228593" algn="l" defTabSz="91437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Calibri"/>
        </a:defRPr>
      </a:lvl1pPr>
      <a:lvl2pPr marL="685776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Calibri"/>
        </a:defRPr>
      </a:lvl2pPr>
      <a:lvl3pPr marL="1142961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Calibri"/>
        </a:defRPr>
      </a:lvl3pPr>
      <a:lvl4pPr marL="1600147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Calibri"/>
        </a:defRPr>
      </a:lvl4pPr>
      <a:lvl5pPr marL="2057333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Calibri"/>
        </a:defRPr>
      </a:lvl5pPr>
      <a:lvl6pPr marL="2514517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3"/>
            <a:ext cx="12192000" cy="1036639"/>
          </a:xfrm>
          <a:prstGeom prst="rect">
            <a:avLst/>
          </a:prstGeom>
          <a:solidFill>
            <a:srgbClr val="296D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32321" y="1600201"/>
            <a:ext cx="113326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0" y="1036643"/>
            <a:ext cx="12192000" cy="141287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Shape 10" descr="TGen_Color_LOGO_lar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070" y="6226177"/>
            <a:ext cx="173143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 descr="Artboard 1.png"/>
          <p:cNvPicPr preferRelativeResize="0"/>
          <p:nvPr/>
        </p:nvPicPr>
        <p:blipFill rotWithShape="1">
          <a:blip r:embed="rId7">
            <a:alphaModFix/>
          </a:blip>
          <a:srcRect l="19228" t="29091" r="16347" b="36233"/>
          <a:stretch/>
        </p:blipFill>
        <p:spPr>
          <a:xfrm>
            <a:off x="9855206" y="184156"/>
            <a:ext cx="2063751" cy="1077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143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3"/>
            <a:ext cx="12192000" cy="1036639"/>
          </a:xfrm>
          <a:prstGeom prst="rect">
            <a:avLst/>
          </a:prstGeom>
          <a:solidFill>
            <a:srgbClr val="296D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332319" y="425452"/>
            <a:ext cx="113792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32321" y="1600201"/>
            <a:ext cx="1133263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0" y="1036643"/>
            <a:ext cx="12192000" cy="141287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Shape 10" descr="TGen_Color_LOGO_larg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4070" y="6226177"/>
            <a:ext cx="173143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 descr="Artboard 1.png"/>
          <p:cNvPicPr preferRelativeResize="0"/>
          <p:nvPr/>
        </p:nvPicPr>
        <p:blipFill rotWithShape="1">
          <a:blip r:embed="rId14">
            <a:alphaModFix/>
          </a:blip>
          <a:srcRect l="19228" t="29091" r="16347" b="36233"/>
          <a:stretch/>
        </p:blipFill>
        <p:spPr>
          <a:xfrm>
            <a:off x="9855206" y="184156"/>
            <a:ext cx="2063751" cy="1077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96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AC2F0-EC95-854C-872E-EF7ABCC93596}" type="datetime1">
              <a:rPr lang="en-US" smtClean="0"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D43FCB-E6D4-E047-AE42-AFBD702EC6AA}"/>
              </a:ext>
            </a:extLst>
          </p:cNvPr>
          <p:cNvSpPr txBox="1"/>
          <p:nvPr userDrawn="1"/>
        </p:nvSpPr>
        <p:spPr>
          <a:xfrm>
            <a:off x="10429881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5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AC2F0-EC95-854C-872E-EF7ABCC93596}" type="datetime1">
              <a:rPr lang="en-US" smtClean="0"/>
              <a:t>1/3/23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  <p:sldLayoutId id="2147484284" r:id="rId13"/>
    <p:sldLayoutId id="214748428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1EB57-0D33-8347-A26A-9599AF4839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5" y="217035"/>
            <a:ext cx="874487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35196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61975E-2E34-FF48-89AA-FF16CEB5C4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5" y="217035"/>
            <a:ext cx="874487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695EFF-8D6F-4CD2-81A2-3428EDA477EC}"/>
              </a:ext>
            </a:extLst>
          </p:cNvPr>
          <p:cNvCxnSpPr/>
          <p:nvPr userDrawn="1"/>
        </p:nvCxnSpPr>
        <p:spPr>
          <a:xfrm>
            <a:off x="-109331" y="6211956"/>
            <a:ext cx="12473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40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lnSpc>
          <a:spcPct val="100000"/>
        </a:lnSpc>
        <a:spcBef>
          <a:spcPts val="1000"/>
        </a:spcBef>
        <a:buClr>
          <a:srgbClr val="0076A9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46EC8099-5660-4C2C-BBA2-B02F9CD0E2B2}"/>
              </a:ext>
            </a:extLst>
          </p:cNvPr>
          <p:cNvSpPr/>
          <p:nvPr userDrawn="1"/>
        </p:nvSpPr>
        <p:spPr>
          <a:xfrm rot="10800000">
            <a:off x="-817" y="-5"/>
            <a:ext cx="12192817" cy="6857999"/>
          </a:xfrm>
          <a:custGeom>
            <a:avLst/>
            <a:gdLst>
              <a:gd name="connsiteX0" fmla="*/ 13 w 16905417"/>
              <a:gd name="connsiteY0" fmla="*/ 0 h 18527425"/>
              <a:gd name="connsiteX1" fmla="*/ 16905432 w 16905417"/>
              <a:gd name="connsiteY1" fmla="*/ 0 h 18527425"/>
              <a:gd name="connsiteX2" fmla="*/ 16905432 w 16905417"/>
              <a:gd name="connsiteY2" fmla="*/ 18527426 h 18527425"/>
              <a:gd name="connsiteX3" fmla="*/ 14 w 16905417"/>
              <a:gd name="connsiteY3" fmla="*/ 18527426 h 1852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5417" h="18527425">
                <a:moveTo>
                  <a:pt x="13" y="0"/>
                </a:moveTo>
                <a:lnTo>
                  <a:pt x="16905432" y="0"/>
                </a:lnTo>
                <a:lnTo>
                  <a:pt x="16905432" y="18527426"/>
                </a:lnTo>
                <a:lnTo>
                  <a:pt x="14" y="18527426"/>
                </a:lnTo>
                <a:close/>
              </a:path>
            </a:pathLst>
          </a:custGeom>
          <a:solidFill>
            <a:srgbClr val="F2F2F2"/>
          </a:solidFill>
          <a:ln w="17143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375"/>
              </a:spcAft>
            </a:pPr>
            <a:endParaRPr lang="en-US" sz="263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0997473" y="6387134"/>
            <a:ext cx="360000" cy="3017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D1BBCB-56E8-744E-B233-22800C75D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5870EB36-E00E-4EC6-833E-65B7D29D3A12}"/>
              </a:ext>
            </a:extLst>
          </p:cNvPr>
          <p:cNvSpPr/>
          <p:nvPr/>
        </p:nvSpPr>
        <p:spPr>
          <a:xfrm>
            <a:off x="-817" y="1254072"/>
            <a:ext cx="12192817" cy="91440"/>
          </a:xfrm>
          <a:custGeom>
            <a:avLst/>
            <a:gdLst>
              <a:gd name="connsiteX0" fmla="*/ 0 w 32920606"/>
              <a:gd name="connsiteY0" fmla="*/ 0 h 81829"/>
              <a:gd name="connsiteX1" fmla="*/ 32920606 w 32920606"/>
              <a:gd name="connsiteY1" fmla="*/ 0 h 81829"/>
              <a:gd name="connsiteX2" fmla="*/ 32920606 w 32920606"/>
              <a:gd name="connsiteY2" fmla="*/ 81829 h 81829"/>
              <a:gd name="connsiteX3" fmla="*/ 0 w 32920606"/>
              <a:gd name="connsiteY3" fmla="*/ 81829 h 8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0606" h="81829">
                <a:moveTo>
                  <a:pt x="0" y="0"/>
                </a:moveTo>
                <a:lnTo>
                  <a:pt x="32920606" y="0"/>
                </a:lnTo>
                <a:lnTo>
                  <a:pt x="32920606" y="81829"/>
                </a:lnTo>
                <a:lnTo>
                  <a:pt x="0" y="81829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17143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375"/>
              </a:spcAft>
            </a:pPr>
            <a:endParaRPr lang="en-US" sz="263" dirty="0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9283B3D2-27B7-4105-8E5F-78F95B14FD82}"/>
              </a:ext>
            </a:extLst>
          </p:cNvPr>
          <p:cNvSpPr/>
          <p:nvPr/>
        </p:nvSpPr>
        <p:spPr>
          <a:xfrm>
            <a:off x="-817" y="1473"/>
            <a:ext cx="12192817" cy="1287099"/>
          </a:xfrm>
          <a:custGeom>
            <a:avLst/>
            <a:gdLst>
              <a:gd name="connsiteX0" fmla="*/ 0 w 32920606"/>
              <a:gd name="connsiteY0" fmla="*/ 0 h 4426167"/>
              <a:gd name="connsiteX1" fmla="*/ 32920606 w 32920606"/>
              <a:gd name="connsiteY1" fmla="*/ 0 h 4426167"/>
              <a:gd name="connsiteX2" fmla="*/ 32920606 w 32920606"/>
              <a:gd name="connsiteY2" fmla="*/ 4426168 h 4426167"/>
              <a:gd name="connsiteX3" fmla="*/ 0 w 32920606"/>
              <a:gd name="connsiteY3" fmla="*/ 4426168 h 442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0606" h="4426167">
                <a:moveTo>
                  <a:pt x="0" y="0"/>
                </a:moveTo>
                <a:lnTo>
                  <a:pt x="32920606" y="0"/>
                </a:lnTo>
                <a:lnTo>
                  <a:pt x="32920606" y="4426168"/>
                </a:lnTo>
                <a:lnTo>
                  <a:pt x="0" y="4426168"/>
                </a:lnTo>
                <a:close/>
              </a:path>
            </a:pathLst>
          </a:custGeom>
          <a:solidFill>
            <a:schemeClr val="accent1"/>
          </a:solidFill>
          <a:ln w="17143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375"/>
              </a:spcAft>
            </a:pPr>
            <a:endParaRPr lang="en-US" sz="263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5598" y="1597025"/>
            <a:ext cx="11484001" cy="4596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Subhead if necessary</a:t>
            </a:r>
          </a:p>
          <a:p>
            <a:pPr marL="171446" lvl="1"/>
            <a:r>
              <a:rPr lang="en-US" dirty="0"/>
              <a:t>Initial bullet</a:t>
            </a:r>
          </a:p>
          <a:p>
            <a:pPr marL="341305" lvl="2"/>
            <a:r>
              <a:rPr lang="en-US" dirty="0"/>
              <a:t>Secondary bullet</a:t>
            </a:r>
          </a:p>
          <a:p>
            <a:pPr marL="512750" lvl="3"/>
            <a:r>
              <a:rPr lang="en-US" dirty="0"/>
              <a:t>Tertiary bullet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55599" y="142267"/>
            <a:ext cx="9326880" cy="975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reeform 1432">
            <a:extLst>
              <a:ext uri="{FF2B5EF4-FFF2-40B4-BE49-F238E27FC236}">
                <a16:creationId xmlns:a16="http://schemas.microsoft.com/office/drawing/2014/main" id="{5B296385-4ED0-448B-B27F-4F8183A1D3F1}"/>
              </a:ext>
            </a:extLst>
          </p:cNvPr>
          <p:cNvSpPr/>
          <p:nvPr userDrawn="1"/>
        </p:nvSpPr>
        <p:spPr>
          <a:xfrm flipV="1">
            <a:off x="488023" y="1153811"/>
            <a:ext cx="457200" cy="0"/>
          </a:xfrm>
          <a:custGeom>
            <a:avLst/>
            <a:gdLst>
              <a:gd name="connsiteX0" fmla="*/ 0 w 347038"/>
              <a:gd name="connsiteY0" fmla="*/ 0 h 17155"/>
              <a:gd name="connsiteX1" fmla="*/ 347038 w 347038"/>
              <a:gd name="connsiteY1" fmla="*/ 0 h 1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038" h="17155">
                <a:moveTo>
                  <a:pt x="0" y="0"/>
                </a:moveTo>
                <a:lnTo>
                  <a:pt x="347038" y="0"/>
                </a:lnTo>
              </a:path>
            </a:pathLst>
          </a:custGeom>
          <a:ln w="254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5000"/>
              </a:lnSpc>
              <a:spcAft>
                <a:spcPts val="800"/>
              </a:spcAft>
            </a:pPr>
            <a:endParaRPr lang="en-US" sz="385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668E0-239C-4BAA-B894-B6C5F7E26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97" y="6387133"/>
            <a:ext cx="10473747" cy="314299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lvl1pPr algn="l">
              <a:lnSpc>
                <a:spcPct val="100000"/>
              </a:lnSpc>
              <a:spcAft>
                <a:spcPts val="0"/>
              </a:spcAft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9FC872-8C4D-4700-9248-6DAD840E704E}"/>
              </a:ext>
            </a:extLst>
          </p:cNvPr>
          <p:cNvSpPr/>
          <p:nvPr userDrawn="1"/>
        </p:nvSpPr>
        <p:spPr>
          <a:xfrm>
            <a:off x="11529599" y="6184889"/>
            <a:ext cx="50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Add QR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code here on </a:t>
            </a:r>
            <a:br>
              <a:rPr lang="en-GB" sz="600" spc="-20" baseline="0" dirty="0">
                <a:solidFill>
                  <a:schemeClr val="tx1"/>
                </a:solidFill>
              </a:rPr>
            </a:br>
            <a:r>
              <a:rPr lang="en-GB" sz="600" spc="-20" baseline="0" dirty="0">
                <a:solidFill>
                  <a:schemeClr val="tx1"/>
                </a:solidFill>
              </a:rPr>
              <a:t>slide master</a:t>
            </a:r>
          </a:p>
          <a:p>
            <a:pPr algn="ctr"/>
            <a:r>
              <a:rPr lang="en-GB" sz="600" spc="-20" baseline="0" dirty="0">
                <a:solidFill>
                  <a:schemeClr val="tx1"/>
                </a:solidFill>
              </a:rPr>
              <a:t>1.4 x 1.4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152EB-B8A9-DA04-657C-E865673306A1}"/>
              </a:ext>
            </a:extLst>
          </p:cNvPr>
          <p:cNvSpPr txBox="1"/>
          <p:nvPr userDrawn="1"/>
        </p:nvSpPr>
        <p:spPr>
          <a:xfrm>
            <a:off x="3059630" y="2750765"/>
            <a:ext cx="6128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i="1" dirty="0"/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478A1CC6-CBA9-45D9-FDAB-12FE609813B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529599" y="6176958"/>
            <a:ext cx="511932" cy="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</p:sldLayoutIdLst>
  <p:hf hdr="0" dt="0"/>
  <p:txStyles>
    <p:titleStyle>
      <a:lvl1pPr marL="0" marR="0" indent="0" algn="l" defTabSz="142858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2800" b="1" i="0" u="none" strike="noStrike" kern="1200" cap="none" spc="0" normalizeH="0" baseline="0" dirty="0">
          <a:ln>
            <a:noFill/>
          </a:ln>
          <a:solidFill>
            <a:schemeClr val="bg1"/>
          </a:solidFill>
          <a:effectLst/>
          <a:uLnTx/>
          <a:uFillTx/>
          <a:latin typeface="+mn-lt"/>
          <a:ea typeface="+mj-ea"/>
          <a:cs typeface="+mj-cs"/>
          <a:rtl val="0"/>
        </a:defRPr>
      </a:lvl1pPr>
    </p:titleStyle>
    <p:bodyStyle>
      <a:lvl1pPr marL="0" indent="0" algn="l" defTabSz="914373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None/>
        <a:defRPr lang="en-US" sz="1800" b="1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42891" indent="-171446" algn="l" defTabSz="914373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14338" indent="-171446" algn="l" defTabSz="914373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Open Sans" panose="020B0606030504020204" pitchFamily="34" charset="0"/>
        <a:buChar char="–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12750" indent="-152396" algn="l" defTabSz="914373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00080" indent="-114297" algn="l" defTabSz="914373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Courier New" panose="02070309020205020404" pitchFamily="49" charset="0"/>
        <a:buChar char="o"/>
        <a:defRPr lang="en-US" sz="1700" kern="1200" dirty="0">
          <a:solidFill>
            <a:schemeClr val="tx2">
              <a:alpha val="80000"/>
            </a:schemeClr>
          </a:solidFill>
          <a:latin typeface="+mn-lt"/>
          <a:ea typeface="+mn-ea"/>
          <a:cs typeface="+mn-cs"/>
        </a:defRPr>
      </a:lvl5pPr>
      <a:lvl6pPr marL="2514528" indent="-228593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3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1" indent="-228593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8" indent="-228593" algn="l" defTabSz="9143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8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1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8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5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83BC47C-6D58-AC07-C6EC-FDAFD9AFAAF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78169" y="6267391"/>
            <a:ext cx="2000001" cy="43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E0389-0175-44CF-43CC-7BE0EB48B80B}"/>
              </a:ext>
            </a:extLst>
          </p:cNvPr>
          <p:cNvSpPr txBox="1"/>
          <p:nvPr userDrawn="1"/>
        </p:nvSpPr>
        <p:spPr>
          <a:xfrm>
            <a:off x="7844794" y="6352585"/>
            <a:ext cx="3741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19th International Myeloma Society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1046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8" r:id="rId13"/>
    <p:sldLayoutId id="2147484319" r:id="rId14"/>
    <p:sldLayoutId id="2147484320" r:id="rId15"/>
    <p:sldLayoutId id="2147484321" r:id="rId16"/>
    <p:sldLayoutId id="2147484322" r:id="rId17"/>
    <p:sldLayoutId id="2147484323" r:id="rId18"/>
    <p:sldLayoutId id="2147484324" r:id="rId19"/>
    <p:sldLayoutId id="2147484325" r:id="rId20"/>
    <p:sldLayoutId id="2147484326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396156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9" y="6515105"/>
            <a:ext cx="138562" cy="23095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endParaRPr lang="en-US" sz="1051" dirty="0"/>
          </a:p>
        </p:txBody>
      </p:sp>
    </p:spTree>
    <p:extLst>
      <p:ext uri="{BB962C8B-B14F-4D97-AF65-F5344CB8AC3E}">
        <p14:creationId xmlns:p14="http://schemas.microsoft.com/office/powerpoint/2010/main" val="164242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hf hdr="0" ftr="0" dt="0"/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2925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41" indent="-171441" algn="l" defTabSz="685760" rtl="0" eaLnBrk="1" latinLnBrk="0" hangingPunct="1">
        <a:lnSpc>
          <a:spcPct val="90000"/>
        </a:lnSpc>
        <a:spcBef>
          <a:spcPts val="751"/>
        </a:spcBef>
        <a:buFont typeface="Arial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19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199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081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25" kern="1200">
          <a:solidFill>
            <a:schemeClr val="bg1"/>
          </a:solidFill>
          <a:latin typeface="+mn-lt"/>
          <a:ea typeface="+mn-ea"/>
          <a:cs typeface="+mn-cs"/>
        </a:defRPr>
      </a:lvl4pPr>
      <a:lvl5pPr marL="1542961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25" kern="1200">
          <a:solidFill>
            <a:schemeClr val="bg1"/>
          </a:solidFill>
          <a:latin typeface="+mn-lt"/>
          <a:ea typeface="+mn-ea"/>
          <a:cs typeface="+mn-cs"/>
        </a:defRPr>
      </a:lvl5pPr>
      <a:lvl6pPr marL="1885841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1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9" indent="-171441" algn="l" defTabSz="68576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79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1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3039" algn="l" defTabSz="68576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" b="95123"/>
          <a:stretch>
            <a:fillRect/>
          </a:stretch>
        </p:blipFill>
        <p:spPr bwMode="auto">
          <a:xfrm>
            <a:off x="0" y="6216653"/>
            <a:ext cx="12192000" cy="650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620186" y="152400"/>
            <a:ext cx="1098973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0186" y="1228725"/>
            <a:ext cx="1098973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98254" y="6365879"/>
            <a:ext cx="601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260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fld id="{CAC07216-6B66-47FB-98D3-FB2BE82E0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8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9" y="6237289"/>
            <a:ext cx="1993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56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</p:sldLayoutIdLst>
  <p:transition spd="med">
    <p:fade/>
  </p:transition>
  <p:hf hdr="0" ftr="0" dt="0"/>
  <p:txStyles>
    <p:titleStyle>
      <a:lvl1pPr algn="l" defTabSz="457186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Verdana"/>
          <a:ea typeface="Verdana" pitchFamily="34" charset="0"/>
          <a:cs typeface="Verdana"/>
        </a:defRPr>
      </a:lvl1pPr>
      <a:lvl2pPr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186"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370"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555"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738" algn="l" defTabSz="457186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887" indent="-342887" algn="l" defTabSz="457186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Verdana"/>
          <a:ea typeface="Verdana" pitchFamily="34" charset="0"/>
          <a:cs typeface="Verdana"/>
        </a:defRPr>
      </a:lvl1pPr>
      <a:lvl2pPr marL="742925" indent="-285742" algn="l" defTabSz="45718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Verdana"/>
          <a:ea typeface="Verdana" pitchFamily="34" charset="0"/>
          <a:cs typeface="Verdana"/>
        </a:defRPr>
      </a:lvl2pPr>
      <a:lvl3pPr marL="1142961" indent="-228593" algn="l" defTabSz="457186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200" kern="1200">
          <a:solidFill>
            <a:schemeClr val="tx1"/>
          </a:solidFill>
          <a:latin typeface="Verdana"/>
          <a:ea typeface="Verdana" pitchFamily="34" charset="0"/>
          <a:cs typeface="Verdana"/>
        </a:defRPr>
      </a:lvl3pPr>
      <a:lvl4pPr marL="1600147" indent="-228593" algn="l" defTabSz="457186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tx1"/>
          </a:solidFill>
          <a:latin typeface="Verdana"/>
          <a:ea typeface="Verdana" pitchFamily="34" charset="0"/>
          <a:cs typeface="Verdana"/>
        </a:defRPr>
      </a:lvl4pPr>
      <a:lvl5pPr marL="2057333" indent="-228593" algn="l" defTabSz="457186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/>
          <a:ea typeface="Verdana" pitchFamily="34" charset="0"/>
          <a:cs typeface="Verdana"/>
        </a:defRPr>
      </a:lvl5pPr>
      <a:lvl6pPr marL="2514517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81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1" y="6416284"/>
            <a:ext cx="4927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63DBB-EA7E-6242-A8E7-3A3233A46C5A}"/>
              </a:ext>
            </a:extLst>
          </p:cNvPr>
          <p:cNvSpPr txBox="1"/>
          <p:nvPr userDrawn="1"/>
        </p:nvSpPr>
        <p:spPr>
          <a:xfrm>
            <a:off x="5804455" y="6460343"/>
            <a:ext cx="1399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Shaji Kumar, MD</a:t>
            </a:r>
          </a:p>
        </p:txBody>
      </p:sp>
    </p:spTree>
    <p:extLst>
      <p:ext uri="{BB962C8B-B14F-4D97-AF65-F5344CB8AC3E}">
        <p14:creationId xmlns:p14="http://schemas.microsoft.com/office/powerpoint/2010/main" val="398728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</p:sldLayoutIdLst>
  <p:hf hdr="0" ftr="0" dt="0"/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113468"/>
          </a:solidFill>
          <a:latin typeface="Calibri"/>
          <a:ea typeface="+mj-ea"/>
          <a:cs typeface="Calibri"/>
        </a:defRPr>
      </a:lvl1pPr>
    </p:titleStyle>
    <p:bodyStyle>
      <a:lvl1pPr marL="228593" indent="-228593" algn="l" defTabSz="91437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/>
          <a:ea typeface="+mn-ea"/>
          <a:cs typeface="Calibri"/>
        </a:defRPr>
      </a:lvl1pPr>
      <a:lvl2pPr marL="685776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2961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147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333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517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834" y="1188932"/>
            <a:ext cx="11218995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165" y="6437316"/>
            <a:ext cx="3515743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23181" y="6437316"/>
            <a:ext cx="1106831" cy="365125"/>
          </a:xfrm>
          <a:prstGeom prst="rect">
            <a:avLst/>
          </a:prstGeom>
        </p:spPr>
        <p:txBody>
          <a:bodyPr vert="horz" lIns="72000" tIns="0" rIns="0" bIns="0" rtlCol="0" anchor="t" anchorCtr="0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9F9F533D-B52E-4A2F-BF72-0ADD2D94BD75}" type="slidenum">
              <a:rPr lang="en-GB" smtClean="0">
                <a:solidFill>
                  <a:srgbClr val="9A8B7D"/>
                </a:solidFill>
              </a:rPr>
              <a:pPr/>
              <a:t>‹#›</a:t>
            </a:fld>
            <a:endParaRPr lang="en-GB" dirty="0">
              <a:solidFill>
                <a:srgbClr val="9A8B7D"/>
              </a:solidFill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86838" y="294809"/>
            <a:ext cx="10102852" cy="33855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3980329" y="6437316"/>
            <a:ext cx="4219640" cy="365125"/>
          </a:xfrm>
          <a:prstGeom prst="rect">
            <a:avLst/>
          </a:prstGeom>
        </p:spPr>
        <p:txBody>
          <a:bodyPr vert="horz" lIns="72000" tIns="0" rIns="72000" bIns="0" rtlCol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pPr algn="ctr"/>
            <a:fld id="{E0625B15-0CF7-4FD3-82AB-016B6290C7D7}" type="datetime1">
              <a:rPr lang="en-US" smtClean="0">
                <a:solidFill>
                  <a:srgbClr val="9A8B7D"/>
                </a:solidFill>
              </a:rPr>
              <a:pPr algn="ctr"/>
              <a:t>1/3/23</a:t>
            </a:fld>
            <a:endParaRPr lang="en-GB" dirty="0">
              <a:solidFill>
                <a:srgbClr val="9A8B7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99538" y="6323289"/>
            <a:ext cx="1122163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9538" y="1075533"/>
            <a:ext cx="1122163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50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</p:sldLayoutIdLst>
  <p:hf hdr="0" ftr="0" dt="0"/>
  <p:txStyles>
    <p:titleStyle>
      <a:lvl1pPr algn="l" defTabSz="91437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69991" indent="-269991" algn="l" defTabSz="91437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45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9973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52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956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619946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9940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69931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9923" indent="-269991" algn="l" defTabSz="91437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36104"/>
            <a:ext cx="10972800" cy="62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52295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342879"/>
            <a:fld id="{E7D63523-73D7-614F-B62C-31315533CF74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342879"/>
              <a:t>1/3/23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342879"/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342879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342879"/>
            <a:r>
              <a:rPr lang="en-US">
                <a:solidFill>
                  <a:srgbClr val="000000">
                    <a:tint val="75000"/>
                  </a:srgbClr>
                </a:solidFill>
              </a:rPr>
              <a:t>Mount Sinai / Presentation Slide / December 5, 2012</a:t>
            </a:r>
          </a:p>
        </p:txBody>
      </p:sp>
      <p:pic>
        <p:nvPicPr>
          <p:cNvPr id="9" name="Picture 8" descr="pptback-0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096" y="6721477"/>
            <a:ext cx="12204192" cy="1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</p:sldLayoutIdLst>
  <p:hf hdr="0" dt="0"/>
  <p:txStyles>
    <p:titleStyle>
      <a:lvl1pPr algn="l" defTabSz="342879" rtl="0" eaLnBrk="1" latinLnBrk="0" hangingPunct="1">
        <a:spcBef>
          <a:spcPct val="0"/>
        </a:spcBef>
        <a:buNone/>
        <a:defRPr sz="1500" b="1" kern="1200">
          <a:solidFill>
            <a:schemeClr val="accent1"/>
          </a:solidFill>
          <a:latin typeface="Times New Roman"/>
          <a:ea typeface="+mj-ea"/>
          <a:cs typeface="Times New Roman"/>
        </a:defRPr>
      </a:lvl1pPr>
    </p:titleStyle>
    <p:bodyStyle>
      <a:lvl1pPr marL="257160" indent="-257160" algn="l" defTabSz="342879" rtl="0" eaLnBrk="1" latinLnBrk="0" hangingPunct="1">
        <a:spcBef>
          <a:spcPct val="20000"/>
        </a:spcBef>
        <a:buSzPct val="70000"/>
        <a:buFont typeface="Lucida Grande"/>
        <a:buChar char="▶"/>
        <a:defRPr sz="1351" kern="1200">
          <a:solidFill>
            <a:srgbClr val="333333"/>
          </a:solidFill>
          <a:latin typeface="Arial"/>
          <a:ea typeface="+mn-ea"/>
          <a:cs typeface="Arial"/>
        </a:defRPr>
      </a:lvl1pPr>
      <a:lvl2pPr marL="557181" indent="-214301" algn="l" defTabSz="342879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333333"/>
          </a:solidFill>
          <a:latin typeface="Arial"/>
          <a:ea typeface="+mn-ea"/>
          <a:cs typeface="Arial"/>
        </a:defRPr>
      </a:lvl2pPr>
      <a:lvl3pPr marL="857201" indent="-171441" algn="l" defTabSz="342879" rtl="0" eaLnBrk="1" latinLnBrk="0" hangingPunct="1">
        <a:spcBef>
          <a:spcPct val="20000"/>
        </a:spcBef>
        <a:buFont typeface="Arial"/>
        <a:buChar char="•"/>
        <a:defRPr sz="1051" kern="1200">
          <a:solidFill>
            <a:srgbClr val="333333"/>
          </a:solidFill>
          <a:latin typeface="Arial"/>
          <a:ea typeface="+mn-ea"/>
          <a:cs typeface="Arial"/>
        </a:defRPr>
      </a:lvl3pPr>
      <a:lvl4pPr marL="1200081" indent="-171441" algn="l" defTabSz="342879" rtl="0" eaLnBrk="1" latinLnBrk="0" hangingPunct="1">
        <a:spcBef>
          <a:spcPct val="20000"/>
        </a:spcBef>
        <a:buFont typeface="Arial"/>
        <a:buChar char="–"/>
        <a:defRPr sz="900" kern="1200">
          <a:solidFill>
            <a:srgbClr val="333333"/>
          </a:solidFill>
          <a:latin typeface="Arial"/>
          <a:ea typeface="+mn-ea"/>
          <a:cs typeface="Arial"/>
        </a:defRPr>
      </a:lvl4pPr>
      <a:lvl5pPr marL="1542961" indent="-171441" algn="l" defTabSz="342879" rtl="0" eaLnBrk="1" latinLnBrk="0" hangingPunct="1">
        <a:spcBef>
          <a:spcPct val="20000"/>
        </a:spcBef>
        <a:buFont typeface="Arial"/>
        <a:buChar char="»"/>
        <a:defRPr sz="751" kern="1200">
          <a:solidFill>
            <a:srgbClr val="333333"/>
          </a:solidFill>
          <a:latin typeface="Arial"/>
          <a:ea typeface="+mn-ea"/>
          <a:cs typeface="Arial"/>
        </a:defRPr>
      </a:lvl5pPr>
      <a:lvl6pPr marL="1885842" indent="-171441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1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1" indent="-171441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2" indent="-171441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9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1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39" algn="l" defTabSz="3428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556" y="215900"/>
            <a:ext cx="10124323" cy="1208277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556" y="1603567"/>
            <a:ext cx="10124323" cy="3501836"/>
          </a:xfrm>
          <a:prstGeom prst="rect">
            <a:avLst/>
          </a:prstGeom>
          <a:noFill/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541" y="6380812"/>
            <a:ext cx="32456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Francesca Gay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6420" y="122028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0" baseline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B862E-C070-C64F-87F7-901CFF621B33}"/>
              </a:ext>
            </a:extLst>
          </p:cNvPr>
          <p:cNvSpPr txBox="1"/>
          <p:nvPr userDrawn="1"/>
        </p:nvSpPr>
        <p:spPr>
          <a:xfrm>
            <a:off x="10429882" y="651510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1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</p:sldLayoutIdLst>
  <p:hf hdr="0" dt="0"/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70" rtl="0" eaLnBrk="1" latinLnBrk="0" hangingPunct="1">
        <a:lnSpc>
          <a:spcPct val="90000"/>
        </a:lnSpc>
        <a:spcBef>
          <a:spcPts val="1000"/>
        </a:spcBef>
        <a:spcAft>
          <a:spcPts val="300"/>
        </a:spcAft>
        <a:buFont typeface="Arial" panose="020B0604020202020204" pitchFamily="34" charset="0"/>
        <a:buNone/>
        <a:defRPr sz="2700" b="1" i="0" kern="1200">
          <a:solidFill>
            <a:schemeClr val="accent1"/>
          </a:solidFill>
          <a:latin typeface="Georgia" panose="02040502050405020303" pitchFamily="18" charset="0"/>
          <a:ea typeface="+mn-ea"/>
          <a:cs typeface="+mn-cs"/>
        </a:defRPr>
      </a:lvl1pPr>
      <a:lvl2pPr marL="0" indent="0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685776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2961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00147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17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3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81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0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</p:sldLayoutIdLst>
  <p:hf hdr="0" ftr="0" dt="0"/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593" indent="-228593" algn="l" defTabSz="91437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Calibri"/>
          <a:ea typeface="+mn-ea"/>
          <a:cs typeface="Calibri"/>
        </a:defRPr>
      </a:lvl1pPr>
      <a:lvl2pPr marL="685776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Calibri"/>
          <a:ea typeface="+mn-ea"/>
          <a:cs typeface="Calibri"/>
        </a:defRPr>
      </a:lvl2pPr>
      <a:lvl3pPr marL="1142961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Calibri"/>
          <a:ea typeface="+mn-ea"/>
          <a:cs typeface="Calibri"/>
        </a:defRPr>
      </a:lvl3pPr>
      <a:lvl4pPr marL="1600147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libri"/>
          <a:ea typeface="+mn-ea"/>
          <a:cs typeface="Calibri"/>
        </a:defRPr>
      </a:lvl4pPr>
      <a:lvl5pPr marL="2057333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libri"/>
          <a:ea typeface="+mn-ea"/>
          <a:cs typeface="Calibri"/>
        </a:defRPr>
      </a:lvl5pPr>
      <a:lvl6pPr marL="2514517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2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5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0" indent="-228593" algn="l" defTabSz="91437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8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7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3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9" algn="l" defTabSz="914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18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4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9.xml"/><Relationship Id="rId1" Type="http://schemas.openxmlformats.org/officeDocument/2006/relationships/tags" Target="../tags/tag19.xml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40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4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10415" y="4461247"/>
            <a:ext cx="11781587" cy="239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en-US" i="1" dirty="0"/>
              <a:t> </a:t>
            </a:r>
            <a:br>
              <a:rPr lang="en-US" i="1" dirty="0"/>
            </a:br>
            <a:r>
              <a:rPr lang="en-US" i="1" dirty="0"/>
              <a:t>Optimizing the Current Management of Multiple Myeloma</a:t>
            </a:r>
            <a:br>
              <a:rPr lang="en-US" i="1" dirty="0"/>
            </a:br>
            <a:br>
              <a:rPr lang="en-US" sz="267" dirty="0"/>
            </a:br>
            <a:br>
              <a:rPr lang="en-US" sz="267" dirty="0"/>
            </a:br>
            <a:br>
              <a:rPr lang="en-US" dirty="0"/>
            </a:br>
            <a:r>
              <a:rPr lang="en-US" sz="3733" i="1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Research To Practice Year End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2667" i="1" dirty="0">
                <a:solidFill>
                  <a:schemeClr val="tx1"/>
                </a:solidFill>
              </a:rPr>
            </a:br>
            <a:br>
              <a:rPr lang="en-US" sz="2667" i="1" dirty="0">
                <a:solidFill>
                  <a:schemeClr val="tx1"/>
                </a:solidFill>
              </a:rPr>
            </a:br>
            <a:r>
              <a:rPr lang="en-US" sz="2667" i="1" dirty="0">
                <a:solidFill>
                  <a:schemeClr val="tx1"/>
                </a:solidFill>
              </a:rPr>
              <a:t>December 2022</a:t>
            </a:r>
            <a:br>
              <a:rPr lang="en-US" sz="2667" i="1" dirty="0">
                <a:solidFill>
                  <a:schemeClr val="tx1"/>
                </a:solidFill>
              </a:rPr>
            </a:br>
            <a:br>
              <a:rPr lang="en-US" sz="2800" i="1" dirty="0">
                <a:solidFill>
                  <a:schemeClr val="tx1"/>
                </a:solidFill>
              </a:rPr>
            </a:br>
            <a:br>
              <a:rPr lang="en-US" sz="3200" dirty="0"/>
            </a:br>
            <a:endParaRPr dirty="0"/>
          </a:p>
        </p:txBody>
      </p:sp>
      <p:sp>
        <p:nvSpPr>
          <p:cNvPr id="38" name="Shape 38"/>
          <p:cNvSpPr/>
          <p:nvPr/>
        </p:nvSpPr>
        <p:spPr>
          <a:xfrm>
            <a:off x="4176298" y="5515005"/>
            <a:ext cx="7810500" cy="40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en-US" sz="2000" b="1" dirty="0">
                <a:solidFill>
                  <a:srgbClr val="FFFFFF"/>
                </a:solidFill>
              </a:rPr>
              <a:t>Joseph Mikhael, MD, MEd, FRCPC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Chief Medical Officer, International Myeloma Foundation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Professor, Translational Genomics Research Institute (</a:t>
            </a:r>
            <a:r>
              <a:rPr lang="en-US" sz="2000" dirty="0" err="1">
                <a:solidFill>
                  <a:srgbClr val="FFFFFF"/>
                </a:solidFill>
              </a:rPr>
              <a:t>TGen</a:t>
            </a:r>
            <a:r>
              <a:rPr lang="en-US" sz="2000" dirty="0">
                <a:solidFill>
                  <a:srgbClr val="FFFFFF"/>
                </a:solidFill>
              </a:rPr>
              <a:t>)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City of Hope Cancer Center</a:t>
            </a:r>
            <a:endParaRPr lang="en-US" sz="3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CE99F-1548-F640-9552-D7B61C389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681" y="80451"/>
            <a:ext cx="2359539" cy="1302876"/>
          </a:xfrm>
          <a:prstGeom prst="rect">
            <a:avLst/>
          </a:prstGeom>
          <a:solidFill>
            <a:srgbClr val="7ACBCE"/>
          </a:solidFill>
        </p:spPr>
      </p:pic>
    </p:spTree>
    <p:extLst>
      <p:ext uri="{BB962C8B-B14F-4D97-AF65-F5344CB8AC3E}">
        <p14:creationId xmlns:p14="http://schemas.microsoft.com/office/powerpoint/2010/main" val="1749937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4943-BD52-FE93-1A68-E70EC69A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GRIFFIN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CE8E9-C03A-AE83-D916-AA345E2C5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Quadruplet therapy is becoming the standard of care</a:t>
            </a:r>
          </a:p>
          <a:p>
            <a:r>
              <a:rPr lang="en-US" dirty="0"/>
              <a:t>D-VRD already listed in NCCN</a:t>
            </a:r>
          </a:p>
          <a:p>
            <a:r>
              <a:rPr lang="en-US" dirty="0"/>
              <a:t>The deeper responses justify 4 drugs as induction and consolidation post ASCT</a:t>
            </a:r>
          </a:p>
          <a:p>
            <a:r>
              <a:rPr lang="en-US" dirty="0"/>
              <a:t>But still unclear if D is needed for maintenance therapy – that will take a phase 3 trial to demonstrate</a:t>
            </a:r>
          </a:p>
          <a:p>
            <a:r>
              <a:rPr lang="en-US" dirty="0"/>
              <a:t>Other quads will come using carfilzomib instead of bortezomib and </a:t>
            </a:r>
            <a:r>
              <a:rPr lang="en-US" dirty="0" err="1"/>
              <a:t>isatuximab</a:t>
            </a:r>
            <a:r>
              <a:rPr lang="en-US" dirty="0"/>
              <a:t> instead of daratumumab</a:t>
            </a:r>
          </a:p>
        </p:txBody>
      </p:sp>
    </p:spTree>
    <p:extLst>
      <p:ext uri="{BB962C8B-B14F-4D97-AF65-F5344CB8AC3E}">
        <p14:creationId xmlns:p14="http://schemas.microsoft.com/office/powerpoint/2010/main" val="108877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386" y="190038"/>
            <a:ext cx="11880495" cy="590551"/>
          </a:xfrm>
        </p:spPr>
        <p:txBody>
          <a:bodyPr>
            <a:noAutofit/>
          </a:bodyPr>
          <a:lstStyle/>
          <a:p>
            <a:r>
              <a:rPr lang="en-US" sz="2800" dirty="0"/>
              <a:t>MRD-Guided Treatment Augmentation and Cessation- MASTER Trial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479" y="5908792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r>
              <a:rPr lang="it-IT" i="1" dirty="0">
                <a:solidFill>
                  <a:srgbClr val="000000"/>
                </a:solidFill>
                <a:latin typeface="Arial"/>
                <a:cs typeface="+mn-cs"/>
              </a:rPr>
              <a:t>Costa et al. JCO 2022 (Epub ahead of print)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542" y="1197671"/>
            <a:ext cx="12321084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386" y="190038"/>
            <a:ext cx="11880495" cy="590551"/>
          </a:xfrm>
        </p:spPr>
        <p:txBody>
          <a:bodyPr>
            <a:noAutofit/>
          </a:bodyPr>
          <a:lstStyle/>
          <a:p>
            <a:r>
              <a:rPr lang="en-US" sz="2800" dirty="0"/>
              <a:t>MRD-Guided Treatment Augmentation and Cessation- MASTER Trial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93814" y="6298632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r>
              <a:rPr lang="it-IT" i="1" dirty="0" err="1">
                <a:solidFill>
                  <a:srgbClr val="000000"/>
                </a:solidFill>
                <a:latin typeface="Arial"/>
                <a:cs typeface="+mn-cs"/>
              </a:rPr>
              <a:t>Unpublished</a:t>
            </a:r>
            <a:r>
              <a:rPr lang="it-IT" i="1" dirty="0">
                <a:solidFill>
                  <a:srgbClr val="000000"/>
                </a:solidFill>
                <a:latin typeface="Arial"/>
                <a:cs typeface="+mn-cs"/>
              </a:rPr>
              <a:t> update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1257C1-4E4A-5E2B-F3CA-6A5ABAB6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1348"/>
            <a:ext cx="5587627" cy="4053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17E0E4-C032-A575-FEDC-AFAF67F6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266" y="1366282"/>
            <a:ext cx="5671173" cy="41254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2496EC-6E4C-C613-165B-4468485E1806}"/>
              </a:ext>
            </a:extLst>
          </p:cNvPr>
          <p:cNvSpPr txBox="1"/>
          <p:nvPr/>
        </p:nvSpPr>
        <p:spPr>
          <a:xfrm>
            <a:off x="1771617" y="1069471"/>
            <a:ext cx="304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cs typeface="+mn-cs"/>
              </a:rPr>
              <a:t>PFS – All Patients (N=123)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D4680-9136-1D30-41A2-2C10FA8D00DF}"/>
              </a:ext>
            </a:extLst>
          </p:cNvPr>
          <p:cNvSpPr txBox="1"/>
          <p:nvPr/>
        </p:nvSpPr>
        <p:spPr>
          <a:xfrm>
            <a:off x="7359244" y="1069471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cs typeface="+mn-cs"/>
              </a:rPr>
              <a:t>PFS – Patients in MRD-SURE (N=84)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3C61E4-471B-13EA-E9CD-7ECBB38B67F7}"/>
              </a:ext>
            </a:extLst>
          </p:cNvPr>
          <p:cNvSpPr txBox="1"/>
          <p:nvPr/>
        </p:nvSpPr>
        <p:spPr>
          <a:xfrm>
            <a:off x="147813" y="5525820"/>
            <a:ext cx="68883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HRCA = gain/amp 1q, t(4;14), t(14;16), t(14;20), del(17p)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63254E-362D-EEE1-272B-D463619BBFB4}"/>
              </a:ext>
            </a:extLst>
          </p:cNvPr>
          <p:cNvSpPr txBox="1"/>
          <p:nvPr/>
        </p:nvSpPr>
        <p:spPr>
          <a:xfrm>
            <a:off x="4585009" y="5892745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r>
              <a:rPr lang="it-IT" i="1" dirty="0" err="1">
                <a:solidFill>
                  <a:srgbClr val="000000"/>
                </a:solidFill>
                <a:latin typeface="Arial"/>
                <a:cs typeface="+mn-cs"/>
              </a:rPr>
              <a:t>Median</a:t>
            </a:r>
            <a:r>
              <a:rPr lang="it-IT" i="1" dirty="0">
                <a:solidFill>
                  <a:srgbClr val="000000"/>
                </a:solidFill>
                <a:latin typeface="Arial"/>
                <a:cs typeface="+mn-cs"/>
              </a:rPr>
              <a:t> follow up 34.1 </a:t>
            </a:r>
            <a:r>
              <a:rPr lang="it-IT" i="1" dirty="0" err="1">
                <a:solidFill>
                  <a:srgbClr val="000000"/>
                </a:solidFill>
                <a:latin typeface="Arial"/>
                <a:cs typeface="+mn-cs"/>
              </a:rPr>
              <a:t>mo</a:t>
            </a:r>
            <a:r>
              <a:rPr lang="it-IT" i="1" dirty="0">
                <a:solidFill>
                  <a:srgbClr val="000000"/>
                </a:solidFill>
                <a:latin typeface="Arial"/>
                <a:cs typeface="+mn-cs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BCD85-A71B-D744-AA68-D78ABA4CBC12}"/>
              </a:ext>
            </a:extLst>
          </p:cNvPr>
          <p:cNvSpPr txBox="1"/>
          <p:nvPr/>
        </p:nvSpPr>
        <p:spPr>
          <a:xfrm>
            <a:off x="2185223" y="4511841"/>
            <a:ext cx="221503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Months from Onset of Treatment</a:t>
            </a:r>
          </a:p>
        </p:txBody>
      </p:sp>
    </p:spTree>
    <p:extLst>
      <p:ext uri="{BB962C8B-B14F-4D97-AF65-F5344CB8AC3E}">
        <p14:creationId xmlns:p14="http://schemas.microsoft.com/office/powerpoint/2010/main" val="395934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99AC-4B84-2FB8-86F2-A71BDE8C7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CB36E-4741-85C0-1D82-258E20150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critical first step in moving us to STOP therapy</a:t>
            </a:r>
          </a:p>
          <a:p>
            <a:r>
              <a:rPr lang="en-US" dirty="0"/>
              <a:t>This is also a first step in using MRD status to guide therapy</a:t>
            </a:r>
          </a:p>
          <a:p>
            <a:r>
              <a:rPr lang="en-US" dirty="0"/>
              <a:t>MRD “sure” is more important than one MRD test – the length of the interval, though, is still to be determined (maybe 3 months is too little)</a:t>
            </a:r>
          </a:p>
          <a:p>
            <a:r>
              <a:rPr lang="en-US" dirty="0"/>
              <a:t>With this quad approach, one high risk feature is nearly “overcome”</a:t>
            </a:r>
          </a:p>
          <a:p>
            <a:r>
              <a:rPr lang="en-US" dirty="0"/>
              <a:t>It may be reasonable to consider stopping in low risk pts</a:t>
            </a:r>
          </a:p>
          <a:p>
            <a:r>
              <a:rPr lang="en-US" dirty="0"/>
              <a:t>The highest risk patients clearly need more and cannot stop therapy with MRD sure</a:t>
            </a:r>
          </a:p>
        </p:txBody>
      </p:sp>
    </p:spTree>
    <p:extLst>
      <p:ext uri="{BB962C8B-B14F-4D97-AF65-F5344CB8AC3E}">
        <p14:creationId xmlns:p14="http://schemas.microsoft.com/office/powerpoint/2010/main" val="195740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9F4DC1C-A53C-4DB0-AED7-1ED58EF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518D4E-E980-4BAF-AE5E-C7514F8F71FA}"/>
              </a:ext>
            </a:extLst>
          </p:cNvPr>
          <p:cNvGrpSpPr/>
          <p:nvPr/>
        </p:nvGrpSpPr>
        <p:grpSpPr>
          <a:xfrm>
            <a:off x="304806" y="1635633"/>
            <a:ext cx="11571198" cy="3776870"/>
            <a:chOff x="923926" y="1350963"/>
            <a:chExt cx="7762874" cy="2606956"/>
          </a:xfrm>
        </p:grpSpPr>
        <p:sp>
          <p:nvSpPr>
            <p:cNvPr id="8" name="Line 22">
              <a:extLst>
                <a:ext uri="{FF2B5EF4-FFF2-40B4-BE49-F238E27FC236}">
                  <a16:creationId xmlns:a16="http://schemas.microsoft.com/office/drawing/2014/main" id="{B8E6AF9B-6575-415D-B54A-D6D9F28EC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5423" y="3351213"/>
              <a:ext cx="285415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9BCB794B-7A1D-4824-A3B8-05FFABA44D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301" y="3351213"/>
              <a:ext cx="250805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4CB0E049-EC7A-40A8-8B44-FD9CEF6E2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301" y="1957388"/>
              <a:ext cx="250805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A1564A06-D95F-463E-BE80-EB99C4A579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6713" y="3351213"/>
              <a:ext cx="346288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F06DB800-8309-4C50-9DFC-DCC46B608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6712" y="1957388"/>
              <a:ext cx="346289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C8D2250-87D9-4D48-847C-9311994B8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926" y="1350963"/>
              <a:ext cx="1020762" cy="2432050"/>
            </a:xfrm>
            <a:custGeom>
              <a:avLst/>
              <a:gdLst>
                <a:gd name="T0" fmla="*/ 637 w 643"/>
                <a:gd name="T1" fmla="*/ 7 h 1532"/>
                <a:gd name="T2" fmla="*/ 637 w 643"/>
                <a:gd name="T3" fmla="*/ 1526 h 1532"/>
                <a:gd name="T4" fmla="*/ 6 w 643"/>
                <a:gd name="T5" fmla="*/ 1526 h 1532"/>
                <a:gd name="T6" fmla="*/ 6 w 643"/>
                <a:gd name="T7" fmla="*/ 7 h 1532"/>
                <a:gd name="T8" fmla="*/ 637 w 643"/>
                <a:gd name="T9" fmla="*/ 7 h 1532"/>
                <a:gd name="T10" fmla="*/ 643 w 643"/>
                <a:gd name="T11" fmla="*/ 0 h 1532"/>
                <a:gd name="T12" fmla="*/ 0 w 643"/>
                <a:gd name="T13" fmla="*/ 0 h 1532"/>
                <a:gd name="T14" fmla="*/ 0 w 643"/>
                <a:gd name="T15" fmla="*/ 1532 h 1532"/>
                <a:gd name="T16" fmla="*/ 643 w 643"/>
                <a:gd name="T17" fmla="*/ 1532 h 1532"/>
                <a:gd name="T18" fmla="*/ 643 w 643"/>
                <a:gd name="T19" fmla="*/ 0 h 1532"/>
                <a:gd name="T20" fmla="*/ 643 w 643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3" h="1532">
                  <a:moveTo>
                    <a:pt x="637" y="7"/>
                  </a:moveTo>
                  <a:lnTo>
                    <a:pt x="637" y="1526"/>
                  </a:lnTo>
                  <a:lnTo>
                    <a:pt x="6" y="1526"/>
                  </a:lnTo>
                  <a:lnTo>
                    <a:pt x="6" y="7"/>
                  </a:lnTo>
                  <a:lnTo>
                    <a:pt x="637" y="7"/>
                  </a:lnTo>
                  <a:close/>
                  <a:moveTo>
                    <a:pt x="643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643" y="1532"/>
                  </a:lnTo>
                  <a:lnTo>
                    <a:pt x="643" y="0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B6BBC8-E1E2-4AE2-B695-B585B349A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451" y="1362075"/>
              <a:ext cx="1001712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4AFC7EB-E34E-4722-B9A0-8D7772885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6" y="1350963"/>
              <a:ext cx="1020762" cy="2432050"/>
            </a:xfrm>
            <a:custGeom>
              <a:avLst/>
              <a:gdLst>
                <a:gd name="T0" fmla="*/ 643 w 643"/>
                <a:gd name="T1" fmla="*/ 0 h 1532"/>
                <a:gd name="T2" fmla="*/ 0 w 643"/>
                <a:gd name="T3" fmla="*/ 0 h 1532"/>
                <a:gd name="T4" fmla="*/ 0 w 643"/>
                <a:gd name="T5" fmla="*/ 1532 h 1532"/>
                <a:gd name="T6" fmla="*/ 643 w 643"/>
                <a:gd name="T7" fmla="*/ 1532 h 1532"/>
                <a:gd name="T8" fmla="*/ 643 w 643"/>
                <a:gd name="T9" fmla="*/ 0 h 1532"/>
                <a:gd name="T10" fmla="*/ 643 w 643"/>
                <a:gd name="T1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3" h="1532">
                  <a:moveTo>
                    <a:pt x="643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643" y="1532"/>
                  </a:lnTo>
                  <a:lnTo>
                    <a:pt x="643" y="0"/>
                  </a:lnTo>
                  <a:lnTo>
                    <a:pt x="643" y="0"/>
                  </a:lnTo>
                </a:path>
              </a:pathLst>
            </a:custGeom>
            <a:solidFill>
              <a:srgbClr val="D8D8D8"/>
            </a:solidFill>
            <a:ln w="9525">
              <a:solidFill>
                <a:srgbClr val="D8D8D8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30145A-4238-4FAA-B9B0-C3D417B2A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1" y="1357313"/>
              <a:ext cx="644525" cy="2420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FF4BA70-603A-47D5-9921-35DA9751E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0088" y="1350963"/>
              <a:ext cx="654050" cy="2432050"/>
            </a:xfrm>
            <a:custGeom>
              <a:avLst/>
              <a:gdLst>
                <a:gd name="T0" fmla="*/ 406 w 412"/>
                <a:gd name="T1" fmla="*/ 7 h 1532"/>
                <a:gd name="T2" fmla="*/ 406 w 412"/>
                <a:gd name="T3" fmla="*/ 1526 h 1532"/>
                <a:gd name="T4" fmla="*/ 6 w 412"/>
                <a:gd name="T5" fmla="*/ 1526 h 1532"/>
                <a:gd name="T6" fmla="*/ 6 w 412"/>
                <a:gd name="T7" fmla="*/ 7 h 1532"/>
                <a:gd name="T8" fmla="*/ 406 w 412"/>
                <a:gd name="T9" fmla="*/ 7 h 1532"/>
                <a:gd name="T10" fmla="*/ 412 w 412"/>
                <a:gd name="T11" fmla="*/ 0 h 1532"/>
                <a:gd name="T12" fmla="*/ 0 w 412"/>
                <a:gd name="T13" fmla="*/ 0 h 1532"/>
                <a:gd name="T14" fmla="*/ 0 w 412"/>
                <a:gd name="T15" fmla="*/ 1532 h 1532"/>
                <a:gd name="T16" fmla="*/ 412 w 412"/>
                <a:gd name="T17" fmla="*/ 1532 h 1532"/>
                <a:gd name="T18" fmla="*/ 412 w 412"/>
                <a:gd name="T19" fmla="*/ 0 h 1532"/>
                <a:gd name="T20" fmla="*/ 412 w 412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2" h="1532">
                  <a:moveTo>
                    <a:pt x="406" y="7"/>
                  </a:moveTo>
                  <a:lnTo>
                    <a:pt x="406" y="1526"/>
                  </a:lnTo>
                  <a:lnTo>
                    <a:pt x="6" y="1526"/>
                  </a:lnTo>
                  <a:lnTo>
                    <a:pt x="6" y="7"/>
                  </a:lnTo>
                  <a:lnTo>
                    <a:pt x="406" y="7"/>
                  </a:lnTo>
                  <a:close/>
                  <a:moveTo>
                    <a:pt x="412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412" y="1532"/>
                  </a:lnTo>
                  <a:lnTo>
                    <a:pt x="412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C7FC6F0-B74A-430D-9D44-F43FF56EA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9613" y="1362075"/>
              <a:ext cx="635000" cy="241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3F48E45-57D6-47B0-9032-8318D0E6E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1350963"/>
              <a:ext cx="654050" cy="2432050"/>
            </a:xfrm>
            <a:custGeom>
              <a:avLst/>
              <a:gdLst>
                <a:gd name="T0" fmla="*/ 412 w 412"/>
                <a:gd name="T1" fmla="*/ 0 h 1532"/>
                <a:gd name="T2" fmla="*/ 0 w 412"/>
                <a:gd name="T3" fmla="*/ 0 h 1532"/>
                <a:gd name="T4" fmla="*/ 0 w 412"/>
                <a:gd name="T5" fmla="*/ 1532 h 1532"/>
                <a:gd name="T6" fmla="*/ 412 w 412"/>
                <a:gd name="T7" fmla="*/ 1532 h 1532"/>
                <a:gd name="T8" fmla="*/ 412 w 412"/>
                <a:gd name="T9" fmla="*/ 0 h 1532"/>
                <a:gd name="T10" fmla="*/ 412 w 412"/>
                <a:gd name="T1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" h="1532">
                  <a:moveTo>
                    <a:pt x="412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412" y="1532"/>
                  </a:lnTo>
                  <a:lnTo>
                    <a:pt x="412" y="0"/>
                  </a:lnTo>
                  <a:lnTo>
                    <a:pt x="4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D96EF4-12B9-4253-94A1-51322C2E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726" y="1357313"/>
              <a:ext cx="277812" cy="2420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530C6C7-F25B-4FAB-A31B-7311CFE0AF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963" y="1350963"/>
              <a:ext cx="287337" cy="2432050"/>
            </a:xfrm>
            <a:custGeom>
              <a:avLst/>
              <a:gdLst>
                <a:gd name="T0" fmla="*/ 175 w 181"/>
                <a:gd name="T1" fmla="*/ 7 h 1532"/>
                <a:gd name="T2" fmla="*/ 175 w 181"/>
                <a:gd name="T3" fmla="*/ 1526 h 1532"/>
                <a:gd name="T4" fmla="*/ 6 w 181"/>
                <a:gd name="T5" fmla="*/ 1526 h 1532"/>
                <a:gd name="T6" fmla="*/ 6 w 181"/>
                <a:gd name="T7" fmla="*/ 7 h 1532"/>
                <a:gd name="T8" fmla="*/ 175 w 181"/>
                <a:gd name="T9" fmla="*/ 7 h 1532"/>
                <a:gd name="T10" fmla="*/ 181 w 181"/>
                <a:gd name="T11" fmla="*/ 0 h 1532"/>
                <a:gd name="T12" fmla="*/ 0 w 181"/>
                <a:gd name="T13" fmla="*/ 0 h 1532"/>
                <a:gd name="T14" fmla="*/ 0 w 181"/>
                <a:gd name="T15" fmla="*/ 1532 h 1532"/>
                <a:gd name="T16" fmla="*/ 181 w 181"/>
                <a:gd name="T17" fmla="*/ 1532 h 1532"/>
                <a:gd name="T18" fmla="*/ 181 w 181"/>
                <a:gd name="T19" fmla="*/ 0 h 1532"/>
                <a:gd name="T20" fmla="*/ 181 w 181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1532">
                  <a:moveTo>
                    <a:pt x="175" y="7"/>
                  </a:moveTo>
                  <a:lnTo>
                    <a:pt x="175" y="1526"/>
                  </a:lnTo>
                  <a:lnTo>
                    <a:pt x="6" y="1526"/>
                  </a:lnTo>
                  <a:lnTo>
                    <a:pt x="6" y="7"/>
                  </a:lnTo>
                  <a:lnTo>
                    <a:pt x="175" y="7"/>
                  </a:lnTo>
                  <a:close/>
                  <a:moveTo>
                    <a:pt x="181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181" y="1532"/>
                  </a:lnTo>
                  <a:lnTo>
                    <a:pt x="181" y="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077D0B-DB04-4D56-BB41-CA9D469EA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488" y="1362075"/>
              <a:ext cx="268287" cy="241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ECE576D-8111-4082-8898-3EA4C082A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963" y="1350963"/>
              <a:ext cx="287337" cy="2432050"/>
            </a:xfrm>
            <a:custGeom>
              <a:avLst/>
              <a:gdLst>
                <a:gd name="T0" fmla="*/ 181 w 181"/>
                <a:gd name="T1" fmla="*/ 0 h 1532"/>
                <a:gd name="T2" fmla="*/ 0 w 181"/>
                <a:gd name="T3" fmla="*/ 0 h 1532"/>
                <a:gd name="T4" fmla="*/ 0 w 181"/>
                <a:gd name="T5" fmla="*/ 1532 h 1532"/>
                <a:gd name="T6" fmla="*/ 181 w 181"/>
                <a:gd name="T7" fmla="*/ 1532 h 1532"/>
                <a:gd name="T8" fmla="*/ 181 w 181"/>
                <a:gd name="T9" fmla="*/ 0 h 1532"/>
                <a:gd name="T10" fmla="*/ 181 w 181"/>
                <a:gd name="T1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1532">
                  <a:moveTo>
                    <a:pt x="181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181" y="1532"/>
                  </a:lnTo>
                  <a:lnTo>
                    <a:pt x="181" y="0"/>
                  </a:lnTo>
                  <a:lnTo>
                    <a:pt x="181" y="0"/>
                  </a:lnTo>
                </a:path>
              </a:pathLst>
            </a:custGeom>
            <a:solidFill>
              <a:srgbClr val="D8D8D8"/>
            </a:solidFill>
            <a:ln w="9525">
              <a:solidFill>
                <a:srgbClr val="D8D8D8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938058-3A0A-44B1-8B36-079994F4C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5569" y="2185169"/>
              <a:ext cx="526484" cy="8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00"/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End-of-</a:t>
              </a:r>
              <a:b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treatment</a:t>
              </a:r>
              <a:b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visit</a:t>
              </a:r>
              <a:b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(30 days</a:t>
              </a:r>
              <a:b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after last</a:t>
              </a:r>
              <a:b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dose)</a:t>
              </a:r>
              <a:endParaRPr lang="en-US" altLang="en-US" sz="2133" b="1" spc="-27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Line 23">
              <a:extLst>
                <a:ext uri="{FF2B5EF4-FFF2-40B4-BE49-F238E27FC236}">
                  <a16:creationId xmlns:a16="http://schemas.microsoft.com/office/drawing/2014/main" id="{76BA1249-5DAE-4AF4-A6D1-8BDD35E40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4138" y="1957388"/>
              <a:ext cx="266700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6536AB37-62EE-4806-A572-10C200AC4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6076" y="1357313"/>
              <a:ext cx="522287" cy="2420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6B22BE2F-E803-47C7-8D48-1F79EE807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1313" y="1350963"/>
              <a:ext cx="531812" cy="2432050"/>
            </a:xfrm>
            <a:custGeom>
              <a:avLst/>
              <a:gdLst>
                <a:gd name="T0" fmla="*/ 329 w 335"/>
                <a:gd name="T1" fmla="*/ 7 h 1532"/>
                <a:gd name="T2" fmla="*/ 329 w 335"/>
                <a:gd name="T3" fmla="*/ 1526 h 1532"/>
                <a:gd name="T4" fmla="*/ 6 w 335"/>
                <a:gd name="T5" fmla="*/ 1526 h 1532"/>
                <a:gd name="T6" fmla="*/ 6 w 335"/>
                <a:gd name="T7" fmla="*/ 7 h 1532"/>
                <a:gd name="T8" fmla="*/ 329 w 335"/>
                <a:gd name="T9" fmla="*/ 7 h 1532"/>
                <a:gd name="T10" fmla="*/ 335 w 335"/>
                <a:gd name="T11" fmla="*/ 0 h 1532"/>
                <a:gd name="T12" fmla="*/ 0 w 335"/>
                <a:gd name="T13" fmla="*/ 0 h 1532"/>
                <a:gd name="T14" fmla="*/ 0 w 335"/>
                <a:gd name="T15" fmla="*/ 1532 h 1532"/>
                <a:gd name="T16" fmla="*/ 335 w 335"/>
                <a:gd name="T17" fmla="*/ 1532 h 1532"/>
                <a:gd name="T18" fmla="*/ 335 w 335"/>
                <a:gd name="T19" fmla="*/ 0 h 1532"/>
                <a:gd name="T20" fmla="*/ 335 w 335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5" h="1532">
                  <a:moveTo>
                    <a:pt x="329" y="7"/>
                  </a:moveTo>
                  <a:lnTo>
                    <a:pt x="329" y="1526"/>
                  </a:lnTo>
                  <a:lnTo>
                    <a:pt x="6" y="1526"/>
                  </a:lnTo>
                  <a:lnTo>
                    <a:pt x="6" y="7"/>
                  </a:lnTo>
                  <a:lnTo>
                    <a:pt x="329" y="7"/>
                  </a:lnTo>
                  <a:close/>
                  <a:moveTo>
                    <a:pt x="335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335" y="1532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26">
              <a:extLst>
                <a:ext uri="{FF2B5EF4-FFF2-40B4-BE49-F238E27FC236}">
                  <a16:creationId xmlns:a16="http://schemas.microsoft.com/office/drawing/2014/main" id="{50548388-CF2E-4357-9349-740D65478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0838" y="1362075"/>
              <a:ext cx="512762" cy="241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7DF56F18-7999-4268-968B-912356EA5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1313" y="1350963"/>
              <a:ext cx="531812" cy="2432050"/>
            </a:xfrm>
            <a:custGeom>
              <a:avLst/>
              <a:gdLst>
                <a:gd name="T0" fmla="*/ 335 w 335"/>
                <a:gd name="T1" fmla="*/ 0 h 1532"/>
                <a:gd name="T2" fmla="*/ 0 w 335"/>
                <a:gd name="T3" fmla="*/ 0 h 1532"/>
                <a:gd name="T4" fmla="*/ 0 w 335"/>
                <a:gd name="T5" fmla="*/ 1532 h 1532"/>
                <a:gd name="T6" fmla="*/ 335 w 335"/>
                <a:gd name="T7" fmla="*/ 1532 h 1532"/>
                <a:gd name="T8" fmla="*/ 335 w 335"/>
                <a:gd name="T9" fmla="*/ 0 h 1532"/>
                <a:gd name="T10" fmla="*/ 335 w 335"/>
                <a:gd name="T1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532">
                  <a:moveTo>
                    <a:pt x="335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335" y="1532"/>
                  </a:lnTo>
                  <a:lnTo>
                    <a:pt x="335" y="0"/>
                  </a:lnTo>
                  <a:lnTo>
                    <a:pt x="3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E2281521-A9E4-46CB-AF62-A9EB66022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503" y="2384673"/>
              <a:ext cx="511427" cy="4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00"/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Long-</a:t>
              </a:r>
              <a:b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term</a:t>
              </a:r>
              <a:b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400" b="1" spc="-27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follow-up</a:t>
              </a:r>
              <a:endParaRPr lang="en-US" altLang="en-US" sz="2133" b="1" spc="-27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Line 29">
              <a:extLst>
                <a:ext uri="{FF2B5EF4-FFF2-40B4-BE49-F238E27FC236}">
                  <a16:creationId xmlns:a16="http://schemas.microsoft.com/office/drawing/2014/main" id="{27EBE49C-A02D-4124-9B15-30A5FA718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3126" y="3351213"/>
              <a:ext cx="265112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660D026D-9715-4DED-911C-BA5526E65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3126" y="1957388"/>
              <a:ext cx="265112" cy="0"/>
            </a:xfrm>
            <a:prstGeom prst="line">
              <a:avLst/>
            </a:prstGeom>
            <a:noFill/>
            <a:ln w="28575">
              <a:solidFill>
                <a:srgbClr val="231F2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 31">
              <a:extLst>
                <a:ext uri="{FF2B5EF4-FFF2-40B4-BE49-F238E27FC236}">
                  <a16:creationId xmlns:a16="http://schemas.microsoft.com/office/drawing/2014/main" id="{04EDC840-9146-4F3B-9B15-20E15810A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6" y="1357313"/>
              <a:ext cx="1198562" cy="24209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14C72F4F-510D-42B1-8171-B14B554C7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3" y="1350963"/>
              <a:ext cx="1208087" cy="2432050"/>
            </a:xfrm>
            <a:custGeom>
              <a:avLst/>
              <a:gdLst>
                <a:gd name="T0" fmla="*/ 755 w 761"/>
                <a:gd name="T1" fmla="*/ 7 h 1532"/>
                <a:gd name="T2" fmla="*/ 755 w 761"/>
                <a:gd name="T3" fmla="*/ 1526 h 1532"/>
                <a:gd name="T4" fmla="*/ 6 w 761"/>
                <a:gd name="T5" fmla="*/ 1526 h 1532"/>
                <a:gd name="T6" fmla="*/ 6 w 761"/>
                <a:gd name="T7" fmla="*/ 7 h 1532"/>
                <a:gd name="T8" fmla="*/ 755 w 761"/>
                <a:gd name="T9" fmla="*/ 7 h 1532"/>
                <a:gd name="T10" fmla="*/ 761 w 761"/>
                <a:gd name="T11" fmla="*/ 0 h 1532"/>
                <a:gd name="T12" fmla="*/ 0 w 761"/>
                <a:gd name="T13" fmla="*/ 0 h 1532"/>
                <a:gd name="T14" fmla="*/ 0 w 761"/>
                <a:gd name="T15" fmla="*/ 1532 h 1532"/>
                <a:gd name="T16" fmla="*/ 761 w 761"/>
                <a:gd name="T17" fmla="*/ 1532 h 1532"/>
                <a:gd name="T18" fmla="*/ 761 w 761"/>
                <a:gd name="T19" fmla="*/ 0 h 1532"/>
                <a:gd name="T20" fmla="*/ 761 w 761"/>
                <a:gd name="T2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1532">
                  <a:moveTo>
                    <a:pt x="755" y="7"/>
                  </a:moveTo>
                  <a:lnTo>
                    <a:pt x="755" y="1526"/>
                  </a:lnTo>
                  <a:lnTo>
                    <a:pt x="6" y="1526"/>
                  </a:lnTo>
                  <a:lnTo>
                    <a:pt x="6" y="7"/>
                  </a:lnTo>
                  <a:lnTo>
                    <a:pt x="755" y="7"/>
                  </a:lnTo>
                  <a:close/>
                  <a:moveTo>
                    <a:pt x="761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761" y="1532"/>
                  </a:lnTo>
                  <a:lnTo>
                    <a:pt x="761" y="0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1D772B78-7C87-4EC0-9103-E1E9BC304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8238" y="1362075"/>
              <a:ext cx="1189037" cy="241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5E219929-2990-49EA-91B4-18371F30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1350963"/>
              <a:ext cx="1208087" cy="2432050"/>
            </a:xfrm>
            <a:custGeom>
              <a:avLst/>
              <a:gdLst>
                <a:gd name="T0" fmla="*/ 761 w 761"/>
                <a:gd name="T1" fmla="*/ 0 h 1532"/>
                <a:gd name="T2" fmla="*/ 0 w 761"/>
                <a:gd name="T3" fmla="*/ 0 h 1532"/>
                <a:gd name="T4" fmla="*/ 0 w 761"/>
                <a:gd name="T5" fmla="*/ 1532 h 1532"/>
                <a:gd name="T6" fmla="*/ 761 w 761"/>
                <a:gd name="T7" fmla="*/ 1532 h 1532"/>
                <a:gd name="T8" fmla="*/ 761 w 761"/>
                <a:gd name="T9" fmla="*/ 0 h 1532"/>
                <a:gd name="T10" fmla="*/ 761 w 761"/>
                <a:gd name="T11" fmla="*/ 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" h="1532">
                  <a:moveTo>
                    <a:pt x="761" y="0"/>
                  </a:moveTo>
                  <a:lnTo>
                    <a:pt x="0" y="0"/>
                  </a:lnTo>
                  <a:lnTo>
                    <a:pt x="0" y="1532"/>
                  </a:lnTo>
                  <a:lnTo>
                    <a:pt x="761" y="1532"/>
                  </a:lnTo>
                  <a:lnTo>
                    <a:pt x="761" y="0"/>
                  </a:lnTo>
                  <a:lnTo>
                    <a:pt x="76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angle 35">
              <a:extLst>
                <a:ext uri="{FF2B5EF4-FFF2-40B4-BE49-F238E27FC236}">
                  <a16:creationId xmlns:a16="http://schemas.microsoft.com/office/drawing/2014/main" id="{7B5A7EB4-13CC-47CB-A513-F08422D31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4914" y="1734993"/>
              <a:ext cx="1108760" cy="175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00"/>
              <a:r>
                <a:rPr lang="en-US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Primary</a:t>
              </a:r>
              <a:br>
                <a:rPr lang="en-US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endpoint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PFS</a:t>
              </a:r>
            </a:p>
            <a:p>
              <a:pPr marL="152387" indent="-152387" defTabSz="1219100"/>
              <a:endParaRPr lang="en-US" altLang="en-US" sz="1500" dirty="0">
                <a:solidFill>
                  <a:srgbClr val="231F20"/>
                </a:solidFill>
                <a:ea typeface="+mn-ea"/>
                <a:cs typeface="Arial" panose="020B0604020202020204" pitchFamily="34" charset="0"/>
              </a:endParaRPr>
            </a:p>
            <a:p>
              <a:pPr defTabSz="1219100"/>
              <a:r>
                <a:rPr lang="en-US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Key secondary</a:t>
              </a:r>
              <a:br>
                <a:rPr lang="en-US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endpoints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OS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PFS2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ORR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CR/sCR rate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MRD (NGS; 10</a:t>
              </a:r>
              <a:r>
                <a:rPr lang="en-US" altLang="en-US" sz="1500" baseline="300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–5</a:t>
              </a: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43" name="Rectangle 46">
              <a:extLst>
                <a:ext uri="{FF2B5EF4-FFF2-40B4-BE49-F238E27FC236}">
                  <a16:creationId xmlns:a16="http://schemas.microsoft.com/office/drawing/2014/main" id="{B89171C4-9040-4E4D-BB4F-B06A1B66BC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94488" y="2554228"/>
              <a:ext cx="1125271" cy="165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00"/>
              <a:r>
                <a:rPr lang="en-US" altLang="en-US" sz="16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1:1 randomisation</a:t>
              </a:r>
              <a:endParaRPr lang="en-US" altLang="en-US" sz="2667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Rectangle 49">
              <a:extLst>
                <a:ext uri="{FF2B5EF4-FFF2-40B4-BE49-F238E27FC236}">
                  <a16:creationId xmlns:a16="http://schemas.microsoft.com/office/drawing/2014/main" id="{BF8DF150-8218-4DAA-AF83-5C8508270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926" y="2043081"/>
              <a:ext cx="830225" cy="111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00"/>
              <a:r>
                <a:rPr lang="en-GB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Key eligibility</a:t>
              </a:r>
              <a:br>
                <a:rPr lang="en-GB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GB" altLang="en-US" sz="1500" b="1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criteria</a:t>
              </a:r>
              <a:endParaRPr lang="en-GB" altLang="en-US" sz="1500" b="1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TIE NDMM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ECOG PS</a:t>
              </a:r>
              <a:b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score 0-2 </a:t>
              </a:r>
            </a:p>
            <a:p>
              <a:pPr marL="152387" indent="-152387" defTabSz="1219100">
                <a:buFont typeface="Arial" panose="020B0604020202020204" pitchFamily="34" charset="0"/>
                <a:buChar char="•"/>
              </a:pPr>
              <a:r>
                <a:rPr lang="en-US" altLang="en-US" sz="1500" dirty="0" err="1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CrCl</a:t>
              </a:r>
              <a:b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5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≥30 mL/min</a:t>
              </a:r>
            </a:p>
          </p:txBody>
        </p:sp>
        <p:sp>
          <p:nvSpPr>
            <p:cNvPr id="45" name="Rectangle 54">
              <a:extLst>
                <a:ext uri="{FF2B5EF4-FFF2-40B4-BE49-F238E27FC236}">
                  <a16:creationId xmlns:a16="http://schemas.microsoft.com/office/drawing/2014/main" id="{61B0D014-E62D-4293-8B1A-66B9BCD56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01" y="1350963"/>
              <a:ext cx="2805112" cy="1452563"/>
            </a:xfrm>
            <a:prstGeom prst="rect">
              <a:avLst/>
            </a:prstGeom>
            <a:solidFill>
              <a:srgbClr val="9E3D98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Rectangle 55">
              <a:extLst>
                <a:ext uri="{FF2B5EF4-FFF2-40B4-BE49-F238E27FC236}">
                  <a16:creationId xmlns:a16="http://schemas.microsoft.com/office/drawing/2014/main" id="{11FC9A66-FEC9-4A7F-8192-A80E41D99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01" y="2870200"/>
              <a:ext cx="2805112" cy="912813"/>
            </a:xfrm>
            <a:prstGeom prst="rect">
              <a:avLst/>
            </a:prstGeom>
            <a:solidFill>
              <a:srgbClr val="FF962D"/>
            </a:solidFill>
            <a:ln w="9525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2667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56">
              <a:extLst>
                <a:ext uri="{FF2B5EF4-FFF2-40B4-BE49-F238E27FC236}">
                  <a16:creationId xmlns:a16="http://schemas.microsoft.com/office/drawing/2014/main" id="{3566BEF8-191E-497B-9089-1D11B3912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388" y="1605585"/>
              <a:ext cx="2276667" cy="118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00"/>
              <a:r>
                <a:rPr lang="en-US" altLang="en-US" sz="1600" b="1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D:</a:t>
              </a: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16 mg/kg IV </a:t>
              </a:r>
              <a:b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    QW Cycles 1-2, Q2W Cycles 3-6, </a:t>
              </a:r>
              <a:b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    then Q4W thereafter until PD</a:t>
              </a:r>
              <a:endParaRPr lang="en-US" altLang="en-US" sz="2667" dirty="0">
                <a:solidFill>
                  <a:prstClr val="white"/>
                </a:solidFill>
                <a:ea typeface="+mn-ea"/>
                <a:cs typeface="Arial" panose="020B0604020202020204" pitchFamily="34" charset="0"/>
              </a:endParaRPr>
            </a:p>
            <a:p>
              <a:pPr defTabSz="1219100"/>
              <a:r>
                <a:rPr lang="en-US" altLang="en-US" sz="1600" b="1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R:</a:t>
              </a: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25 mg PO</a:t>
              </a:r>
              <a:b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    Days 1-21 until PD</a:t>
              </a:r>
            </a:p>
            <a:p>
              <a:pPr defTabSz="1219100"/>
              <a:r>
                <a:rPr lang="en-US" altLang="en-US" sz="1600" b="1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d</a:t>
              </a:r>
              <a:r>
                <a:rPr lang="en-US" altLang="en-US" sz="1600" b="1" baseline="300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a</a:t>
              </a:r>
              <a:r>
                <a:rPr lang="en-US" altLang="en-US" sz="1600" b="1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:</a:t>
              </a: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40 mg</a:t>
              </a:r>
              <a:r>
                <a:rPr lang="en-US" altLang="en-US" sz="1600" baseline="300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b</a:t>
              </a: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PO or IV</a:t>
              </a:r>
              <a:b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600" dirty="0">
                  <a:solidFill>
                    <a:prstClr val="white"/>
                  </a:solidFill>
                  <a:ea typeface="+mn-ea"/>
                  <a:cs typeface="Arial" panose="020B0604020202020204" pitchFamily="34" charset="0"/>
                </a:rPr>
                <a:t>     Days 1, 8, 15, 22 until PD </a:t>
              </a:r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61CB66C0-A5F8-4057-9D48-A2B3B9F42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388" y="3136885"/>
              <a:ext cx="1989529" cy="509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00"/>
              <a:r>
                <a:rPr lang="en-US" altLang="en-US" sz="1600" b="1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R:</a:t>
              </a:r>
              <a:r>
                <a:rPr lang="en-US" altLang="en-US" sz="1600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 25 mg PO Days 1-21 until PD</a:t>
              </a:r>
              <a:endParaRPr lang="en-US" altLang="en-US" sz="2667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  <a:p>
              <a:pPr defTabSz="1219100"/>
              <a:r>
                <a:rPr lang="en-US" altLang="en-US" sz="1600" b="1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d:</a:t>
              </a:r>
              <a:r>
                <a:rPr lang="en-US" altLang="en-US" sz="1600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 40 mg PO</a:t>
              </a:r>
              <a:br>
                <a:rPr lang="en-US" altLang="en-US" sz="1600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</a:br>
              <a:r>
                <a:rPr lang="en-US" altLang="en-US" sz="1600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    Days 1, 8, 15, 22 until PD </a:t>
              </a:r>
            </a:p>
          </p:txBody>
        </p:sp>
        <p:sp>
          <p:nvSpPr>
            <p:cNvPr id="49" name="Rectangle 61">
              <a:extLst>
                <a:ext uri="{FF2B5EF4-FFF2-40B4-BE49-F238E27FC236}">
                  <a16:creationId xmlns:a16="http://schemas.microsoft.com/office/drawing/2014/main" id="{0415F29E-033F-41DA-996B-BFDDFE6F3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938" y="1381125"/>
              <a:ext cx="437697" cy="226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00"/>
              <a:r>
                <a:rPr lang="en-US" altLang="en-US" sz="2133" b="1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D-Rd</a:t>
              </a:r>
              <a:endParaRPr lang="en-US" altLang="en-US" sz="2667" b="1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ectangle 62">
              <a:extLst>
                <a:ext uri="{FF2B5EF4-FFF2-40B4-BE49-F238E27FC236}">
                  <a16:creationId xmlns:a16="http://schemas.microsoft.com/office/drawing/2014/main" id="{6BB7019A-0825-4AB2-ADDE-421E0DB0E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7022" y="3787967"/>
              <a:ext cx="1143596" cy="1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00"/>
              <a:r>
                <a:rPr lang="en-US" altLang="en-US" sz="1600" dirty="0">
                  <a:solidFill>
                    <a:srgbClr val="231F20"/>
                  </a:solidFill>
                  <a:ea typeface="+mn-ea"/>
                  <a:cs typeface="Arial" panose="020B0604020202020204" pitchFamily="34" charset="0"/>
                </a:rPr>
                <a:t>Cycles: 28 days</a:t>
              </a:r>
              <a:endParaRPr lang="en-US" altLang="en-US" sz="2667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Rectangle 63">
              <a:extLst>
                <a:ext uri="{FF2B5EF4-FFF2-40B4-BE49-F238E27FC236}">
                  <a16:creationId xmlns:a16="http://schemas.microsoft.com/office/drawing/2014/main" id="{C51AB3F9-CC07-459E-A36A-A3CB0D9D5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382" y="2901950"/>
              <a:ext cx="244120" cy="226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00"/>
              <a:r>
                <a:rPr lang="en-US" altLang="en-US" sz="2133" b="1" dirty="0">
                  <a:solidFill>
                    <a:srgbClr val="FFFFFF"/>
                  </a:solidFill>
                  <a:ea typeface="+mn-ea"/>
                  <a:cs typeface="Arial" panose="020B0604020202020204" pitchFamily="34" charset="0"/>
                </a:rPr>
                <a:t>Rd</a:t>
              </a:r>
              <a:endParaRPr lang="en-US" altLang="en-US" sz="3733" b="1" dirty="0">
                <a:solidFill>
                  <a:srgbClr val="1F497D"/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F86F12E-B242-49CB-8FA5-A10F722B6F4A}"/>
              </a:ext>
            </a:extLst>
          </p:cNvPr>
          <p:cNvSpPr txBox="1"/>
          <p:nvPr/>
        </p:nvSpPr>
        <p:spPr>
          <a:xfrm>
            <a:off x="630628" y="6163578"/>
            <a:ext cx="8475801" cy="738664"/>
          </a:xfrm>
          <a:prstGeom prst="rect">
            <a:avLst/>
          </a:prstGeom>
          <a:noFill/>
        </p:spPr>
        <p:txBody>
          <a:bodyPr wrap="square" tIns="60960" bIns="60960" rtlCol="0" anchor="b">
            <a:spAutoFit/>
          </a:bodyPr>
          <a:lstStyle/>
          <a:p>
            <a:pPr defTabSz="1219130" eaLnBrk="0" hangingPunct="0">
              <a:defRPr/>
            </a:pPr>
            <a:r>
              <a:rPr lang="en-US" sz="800" kern="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TIE, transplant-ineligible; ECOG PS, Eastern Cooperative Oncology Group performance status; </a:t>
            </a:r>
            <a:r>
              <a:rPr lang="en-US" sz="800" kern="0" dirty="0" err="1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CrCl</a:t>
            </a:r>
            <a:r>
              <a:rPr lang="en-US" sz="800" kern="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, creatinine clearance; IV, intravenous; QW, once weekly; Q2W, once every 2 weeks; Q4W, once every 4 weeks; PD, progressive disease; PO, oral; ORR, overall response rate; CR, complete response; sCR, stringent complete response; MRD, minimal residual disease; NGS, next-generation sequencing; BMI, body mass index.</a:t>
            </a:r>
          </a:p>
          <a:p>
            <a:pPr defTabSz="1219130" eaLnBrk="0" hangingPunct="0">
              <a:defRPr/>
            </a:pPr>
            <a:r>
              <a:rPr lang="en-US" sz="800" kern="0" baseline="3000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a</a:t>
            </a:r>
            <a:r>
              <a:rPr lang="en-US" sz="800" kern="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On days when DARA is administered, dexamethasone will be administered to patients in the D-Rd arm and will serve as the treatment dose of steroid for that day, as well as the </a:t>
            </a:r>
            <a:r>
              <a:rPr lang="en-GB" sz="800" kern="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required</a:t>
            </a:r>
            <a:r>
              <a:rPr lang="en-US" sz="800" kern="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 pre-infusion medication. </a:t>
            </a:r>
            <a:r>
              <a:rPr lang="en-US" sz="800" kern="0" baseline="3000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b</a:t>
            </a:r>
            <a:r>
              <a:rPr lang="en-US" sz="800" kern="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For patients &gt;75 years of age or with BMI &lt;18.5 kg/m</a:t>
            </a:r>
            <a:r>
              <a:rPr lang="en-US" sz="800" kern="0" baseline="3000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2</a:t>
            </a:r>
            <a:r>
              <a:rPr lang="en-US" sz="800" kern="0" dirty="0">
                <a:solidFill>
                  <a:srgbClr val="1F497D"/>
                </a:solidFill>
                <a:latin typeface="Calibri"/>
                <a:ea typeface="+mn-ea"/>
                <a:cs typeface="Calibri" panose="020F0502020204030204" pitchFamily="34" charset="0"/>
              </a:rPr>
              <a:t>, dexamethasone was administered at a dose of 20 mg QW.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09D7A1-D595-4FB0-B9C0-F5AA9D8C2469}"/>
              </a:ext>
            </a:extLst>
          </p:cNvPr>
          <p:cNvSpPr txBox="1"/>
          <p:nvPr/>
        </p:nvSpPr>
        <p:spPr>
          <a:xfrm>
            <a:off x="304800" y="5437074"/>
            <a:ext cx="11582400" cy="707886"/>
          </a:xfrm>
          <a:prstGeom prst="rect">
            <a:avLst/>
          </a:prstGeom>
          <a:solidFill>
            <a:srgbClr val="1F497D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defTabSz="1219130" eaLnBrk="0" hangingPunct="0"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MAIA is a </a:t>
            </a:r>
            <a:r>
              <a:rPr lang="en-GB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multicentre</a:t>
            </a:r>
            <a:r>
              <a:rPr 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, </a:t>
            </a:r>
            <a:r>
              <a:rPr lang="en-GB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randomised</a:t>
            </a:r>
            <a:r>
              <a:rPr 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, open-label, active-controlled, phase 3 study of </a:t>
            </a:r>
            <a:br>
              <a:rPr 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D-Rd versus Rd alone in patients with NDMM who are transplant ineligible</a:t>
            </a:r>
          </a:p>
        </p:txBody>
      </p:sp>
      <p:sp>
        <p:nvSpPr>
          <p:cNvPr id="52" name="Content Placeholder 9">
            <a:extLst>
              <a:ext uri="{FF2B5EF4-FFF2-40B4-BE49-F238E27FC236}">
                <a16:creationId xmlns:a16="http://schemas.microsoft.com/office/drawing/2014/main" id="{04ECDF95-B84F-44E7-B19A-4440D05CE0C4}"/>
              </a:ext>
            </a:extLst>
          </p:cNvPr>
          <p:cNvSpPr txBox="1">
            <a:spLocks/>
          </p:cNvSpPr>
          <p:nvPr/>
        </p:nvSpPr>
        <p:spPr bwMode="auto">
          <a:xfrm>
            <a:off x="304800" y="1234441"/>
            <a:ext cx="11582400" cy="54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‒"/>
              <a:defRPr sz="3733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733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4" indent="-457174" defTabSz="914370">
              <a:spcBef>
                <a:spcPts val="0"/>
              </a:spcBef>
              <a:spcAft>
                <a:spcPts val="600"/>
              </a:spcAft>
              <a:buClr>
                <a:srgbClr val="336699">
                  <a:lumMod val="75000"/>
                </a:srgbClr>
              </a:buClr>
              <a:defRPr/>
            </a:pPr>
            <a:r>
              <a:rPr lang="en-US" altLang="en-US" sz="1800" kern="0" dirty="0">
                <a:solidFill>
                  <a:srgbClr val="1F497D"/>
                </a:solidFill>
              </a:rPr>
              <a:t>Patients were enrolled in MAIA from March 2015 through January 2017</a:t>
            </a:r>
          </a:p>
        </p:txBody>
      </p:sp>
      <p:pic>
        <p:nvPicPr>
          <p:cNvPr id="53" name="Picture 52" descr="Qr code&#10;&#10;Description automatically generated">
            <a:extLst>
              <a:ext uri="{FF2B5EF4-FFF2-40B4-BE49-F238E27FC236}">
                <a16:creationId xmlns:a16="http://schemas.microsoft.com/office/drawing/2014/main" id="{5A2066BC-C394-42A2-986B-B8C646D84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087" y="134306"/>
            <a:ext cx="513412" cy="5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42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9F4DC1C-A53C-4DB0-AED7-1ED58EF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Updated PFS in 2021</a:t>
            </a:r>
            <a:endParaRPr lang="en-US" baseline="30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86F12E-B242-49CB-8FA5-A10F722B6F4A}"/>
              </a:ext>
            </a:extLst>
          </p:cNvPr>
          <p:cNvSpPr txBox="1"/>
          <p:nvPr/>
        </p:nvSpPr>
        <p:spPr>
          <a:xfrm>
            <a:off x="641138" y="6248402"/>
            <a:ext cx="8407119" cy="246221"/>
          </a:xfrm>
          <a:prstGeom prst="rect">
            <a:avLst/>
          </a:prstGeom>
          <a:noFill/>
        </p:spPr>
        <p:txBody>
          <a:bodyPr wrap="square" tIns="60960" bIns="60960" rtlCol="0" anchor="b">
            <a:spAutoFit/>
          </a:bodyPr>
          <a:lstStyle/>
          <a:p>
            <a:pPr defTabSz="914370" eaLnBrk="0" hangingPunct="0">
              <a:defRPr/>
            </a:pPr>
            <a:r>
              <a:rPr lang="en-US" sz="800" kern="0" dirty="0">
                <a:solidFill>
                  <a:srgbClr val="1F497D"/>
                </a:solidFill>
                <a:latin typeface="Calibri" pitchFamily="34" charset="0"/>
                <a:ea typeface="+mn-ea"/>
                <a:cs typeface="Calibri" panose="020F0502020204030204" pitchFamily="34" charset="0"/>
              </a:rPr>
              <a:t>NR, not reached; CI, confidence interval.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88BB24-7D7B-4989-9634-3F2879F1BC33}"/>
              </a:ext>
            </a:extLst>
          </p:cNvPr>
          <p:cNvGrpSpPr/>
          <p:nvPr/>
        </p:nvGrpSpPr>
        <p:grpSpPr>
          <a:xfrm>
            <a:off x="2206432" y="1037147"/>
            <a:ext cx="9087483" cy="4180060"/>
            <a:chOff x="1957060" y="1089117"/>
            <a:chExt cx="6815611" cy="313504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7653605-B5CB-48A1-AD98-36150718C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6105" y="1360524"/>
              <a:ext cx="0" cy="2073631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9EC665-9804-48E4-8659-5F998301A157}"/>
                </a:ext>
              </a:extLst>
            </p:cNvPr>
            <p:cNvCxnSpPr/>
            <p:nvPr/>
          </p:nvCxnSpPr>
          <p:spPr>
            <a:xfrm>
              <a:off x="2596932" y="2441696"/>
              <a:ext cx="4141188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3B9D8C-1D7E-4A7F-A359-110BC24FC226}"/>
                </a:ext>
              </a:extLst>
            </p:cNvPr>
            <p:cNvSpPr txBox="1"/>
            <p:nvPr/>
          </p:nvSpPr>
          <p:spPr>
            <a:xfrm>
              <a:off x="6813794" y="2319930"/>
              <a:ext cx="1958877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/>
              <a:r>
                <a:rPr lang="en-US" sz="1333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D-Rd: median, NR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6C4C3F-87AC-4921-BDE3-81A8511FE426}"/>
                </a:ext>
              </a:extLst>
            </p:cNvPr>
            <p:cNvSpPr txBox="1"/>
            <p:nvPr/>
          </p:nvSpPr>
          <p:spPr>
            <a:xfrm>
              <a:off x="6806936" y="2746641"/>
              <a:ext cx="1633317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/>
              <a:r>
                <a:rPr lang="en-US" sz="1333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Rd: median, 34.4 months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535379-9FDA-4A24-A7DF-76714AD8C072}"/>
                </a:ext>
              </a:extLst>
            </p:cNvPr>
            <p:cNvSpPr txBox="1"/>
            <p:nvPr/>
          </p:nvSpPr>
          <p:spPr>
            <a:xfrm>
              <a:off x="5767572" y="2049639"/>
              <a:ext cx="1014508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/>
              <a:r>
                <a:rPr lang="en-US" sz="1333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52.5%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32146BC-8CFA-43FD-B669-D00137DDF425}"/>
                </a:ext>
              </a:extLst>
            </p:cNvPr>
            <p:cNvSpPr txBox="1"/>
            <p:nvPr/>
          </p:nvSpPr>
          <p:spPr>
            <a:xfrm>
              <a:off x="5766909" y="2479977"/>
              <a:ext cx="1014508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/>
              <a:r>
                <a:rPr lang="en-US" sz="1333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28.7%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B63AB5B-8937-4558-87F2-ECE2F23F12E3}"/>
                </a:ext>
              </a:extLst>
            </p:cNvPr>
            <p:cNvSpPr txBox="1"/>
            <p:nvPr/>
          </p:nvSpPr>
          <p:spPr>
            <a:xfrm>
              <a:off x="5141371" y="1089117"/>
              <a:ext cx="2314006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0" eaLnBrk="0" hangingPunct="0"/>
              <a:r>
                <a:rPr lang="en-US" sz="1333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60-month PFS rate</a:t>
              </a:r>
            </a:p>
          </p:txBody>
        </p:sp>
        <p:sp>
          <p:nvSpPr>
            <p:cNvPr id="46" name="Rectangle 93">
              <a:extLst>
                <a:ext uri="{FF2B5EF4-FFF2-40B4-BE49-F238E27FC236}">
                  <a16:creationId xmlns:a16="http://schemas.microsoft.com/office/drawing/2014/main" id="{2A2F8D62-3226-4BCC-9224-0E96FDBA9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8849" y="3702909"/>
              <a:ext cx="419587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Months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47" name="Rectangle 94">
              <a:extLst>
                <a:ext uri="{FF2B5EF4-FFF2-40B4-BE49-F238E27FC236}">
                  <a16:creationId xmlns:a16="http://schemas.microsoft.com/office/drawing/2014/main" id="{E0F1FA81-ABD0-48B9-8997-549F22467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979" y="3075527"/>
              <a:ext cx="1648288" cy="30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HR, 0.53; 95% CI, 0.43-0.66;</a:t>
              </a:r>
              <a:b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</a:br>
              <a:r>
                <a:rPr lang="en-US" altLang="en-US" sz="1333" i="1" dirty="0">
                  <a:solidFill>
                    <a:srgbClr val="000000"/>
                  </a:solidFill>
                  <a:ea typeface="+mn-ea"/>
                  <a:cs typeface="Arial" charset="0"/>
                </a:rPr>
                <a:t>P </a:t>
              </a:r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&lt;0.0001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48" name="Rectangle 95">
              <a:extLst>
                <a:ext uri="{FF2B5EF4-FFF2-40B4-BE49-F238E27FC236}">
                  <a16:creationId xmlns:a16="http://schemas.microsoft.com/office/drawing/2014/main" id="{14E4B64A-1F4C-46CB-A842-91BD15CC9D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1975" y="2367336"/>
              <a:ext cx="1802175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% surviving without progression</a:t>
              </a:r>
            </a:p>
          </p:txBody>
        </p:sp>
        <p:sp>
          <p:nvSpPr>
            <p:cNvPr id="49" name="Rectangle 97">
              <a:extLst>
                <a:ext uri="{FF2B5EF4-FFF2-40B4-BE49-F238E27FC236}">
                  <a16:creationId xmlns:a16="http://schemas.microsoft.com/office/drawing/2014/main" id="{18DB445C-1F2A-468B-84C0-EB1F13A57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125" y="2960036"/>
              <a:ext cx="141865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20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84" name="Rectangle 98">
              <a:extLst>
                <a:ext uri="{FF2B5EF4-FFF2-40B4-BE49-F238E27FC236}">
                  <a16:creationId xmlns:a16="http://schemas.microsoft.com/office/drawing/2014/main" id="{F807451D-0B4F-4E62-9FAF-E69E7A94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125" y="2563349"/>
              <a:ext cx="141865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40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85" name="Rectangle 99">
              <a:extLst>
                <a:ext uri="{FF2B5EF4-FFF2-40B4-BE49-F238E27FC236}">
                  <a16:creationId xmlns:a16="http://schemas.microsoft.com/office/drawing/2014/main" id="{3D1F16BA-E35C-40D1-ADC5-D49566822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125" y="2164884"/>
              <a:ext cx="141865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60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86" name="Rectangle 100">
              <a:extLst>
                <a:ext uri="{FF2B5EF4-FFF2-40B4-BE49-F238E27FC236}">
                  <a16:creationId xmlns:a16="http://schemas.microsoft.com/office/drawing/2014/main" id="{9DCB42EF-3166-4651-B68F-B52B1386F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125" y="1768198"/>
              <a:ext cx="141865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80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87" name="Rectangle 101">
              <a:extLst>
                <a:ext uri="{FF2B5EF4-FFF2-40B4-BE49-F238E27FC236}">
                  <a16:creationId xmlns:a16="http://schemas.microsoft.com/office/drawing/2014/main" id="{C69262A6-C8A9-4FCD-8D45-01B649C1C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853" y="1369733"/>
              <a:ext cx="212798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100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88" name="Rectangle 102">
              <a:extLst>
                <a:ext uri="{FF2B5EF4-FFF2-40B4-BE49-F238E27FC236}">
                  <a16:creationId xmlns:a16="http://schemas.microsoft.com/office/drawing/2014/main" id="{7D38A11A-4E3D-4D89-81AE-99C1B0C8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5406" y="3354943"/>
              <a:ext cx="70933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333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33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89" name="Rectangle 103">
              <a:extLst>
                <a:ext uri="{FF2B5EF4-FFF2-40B4-BE49-F238E27FC236}">
                  <a16:creationId xmlns:a16="http://schemas.microsoft.com/office/drawing/2014/main" id="{F02914EA-45E7-4D19-99D7-4AF5739A3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640" y="3509199"/>
              <a:ext cx="6583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0" name="Rectangle 104">
              <a:extLst>
                <a:ext uri="{FF2B5EF4-FFF2-40B4-BE49-F238E27FC236}">
                  <a16:creationId xmlns:a16="http://schemas.microsoft.com/office/drawing/2014/main" id="{37D4740A-1329-454D-A7E8-F08D7BF48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934" y="3509199"/>
              <a:ext cx="6583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1" name="Rectangle 105">
              <a:extLst>
                <a:ext uri="{FF2B5EF4-FFF2-40B4-BE49-F238E27FC236}">
                  <a16:creationId xmlns:a16="http://schemas.microsoft.com/office/drawing/2014/main" id="{7BD80286-0CCC-411F-9976-4F5D1BA6B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229" y="3509199"/>
              <a:ext cx="6583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2" name="Rectangle 106">
              <a:extLst>
                <a:ext uri="{FF2B5EF4-FFF2-40B4-BE49-F238E27FC236}">
                  <a16:creationId xmlns:a16="http://schemas.microsoft.com/office/drawing/2014/main" id="{36F3B349-4836-480E-9F36-0A172784E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836" y="3509199"/>
              <a:ext cx="6583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9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3" name="Rectangle 107">
              <a:extLst>
                <a:ext uri="{FF2B5EF4-FFF2-40B4-BE49-F238E27FC236}">
                  <a16:creationId xmlns:a16="http://schemas.microsoft.com/office/drawing/2014/main" id="{B6D88033-ABD8-4EB7-9BBD-4F8FCB247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9351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12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4" name="Rectangle 108">
              <a:extLst>
                <a:ext uri="{FF2B5EF4-FFF2-40B4-BE49-F238E27FC236}">
                  <a16:creationId xmlns:a16="http://schemas.microsoft.com/office/drawing/2014/main" id="{DA9F72A4-9FBD-4805-8461-6E62755A7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647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15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5" name="Rectangle 109">
              <a:extLst>
                <a:ext uri="{FF2B5EF4-FFF2-40B4-BE49-F238E27FC236}">
                  <a16:creationId xmlns:a16="http://schemas.microsoft.com/office/drawing/2014/main" id="{01535C20-4225-4292-B0E6-2F9B9CC5D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251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18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6" name="Rectangle 110">
              <a:extLst>
                <a:ext uri="{FF2B5EF4-FFF2-40B4-BE49-F238E27FC236}">
                  <a16:creationId xmlns:a16="http://schemas.microsoft.com/office/drawing/2014/main" id="{1E2128AC-34AA-4A54-AB14-AFCF7F65C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543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42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7" name="Rectangle 111">
              <a:extLst>
                <a:ext uri="{FF2B5EF4-FFF2-40B4-BE49-F238E27FC236}">
                  <a16:creationId xmlns:a16="http://schemas.microsoft.com/office/drawing/2014/main" id="{76F825F3-20BE-4594-8AAA-B22CCB666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548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21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" name="Rectangle 112">
              <a:extLst>
                <a:ext uri="{FF2B5EF4-FFF2-40B4-BE49-F238E27FC236}">
                  <a16:creationId xmlns:a16="http://schemas.microsoft.com/office/drawing/2014/main" id="{C6F6BBD3-D3FE-4CF4-B0D0-32CB238C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445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27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" name="Rectangle 113">
              <a:extLst>
                <a:ext uri="{FF2B5EF4-FFF2-40B4-BE49-F238E27FC236}">
                  <a16:creationId xmlns:a16="http://schemas.microsoft.com/office/drawing/2014/main" id="{0A9D2C36-D664-4DE0-846A-D937D0CA1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156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24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0" name="Rectangle 114">
              <a:extLst>
                <a:ext uri="{FF2B5EF4-FFF2-40B4-BE49-F238E27FC236}">
                  <a16:creationId xmlns:a16="http://schemas.microsoft.com/office/drawing/2014/main" id="{A1EACFFA-ABA7-4D62-8FE3-47EE9D916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053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30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1" name="Rectangle 115">
              <a:extLst>
                <a:ext uri="{FF2B5EF4-FFF2-40B4-BE49-F238E27FC236}">
                  <a16:creationId xmlns:a16="http://schemas.microsoft.com/office/drawing/2014/main" id="{39BA27BA-12DF-4EF9-A543-033F186C9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353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33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2" name="Rectangle 116">
              <a:extLst>
                <a:ext uri="{FF2B5EF4-FFF2-40B4-BE49-F238E27FC236}">
                  <a16:creationId xmlns:a16="http://schemas.microsoft.com/office/drawing/2014/main" id="{2DA69B5B-BCEE-4BDE-8A8C-1E7FEE5AE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642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36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3" name="Rectangle 117">
              <a:extLst>
                <a:ext uri="{FF2B5EF4-FFF2-40B4-BE49-F238E27FC236}">
                  <a16:creationId xmlns:a16="http://schemas.microsoft.com/office/drawing/2014/main" id="{56FCACED-1D48-4FB3-B11E-AA647381C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250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39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4" name="Rectangle 118">
              <a:extLst>
                <a:ext uri="{FF2B5EF4-FFF2-40B4-BE49-F238E27FC236}">
                  <a16:creationId xmlns:a16="http://schemas.microsoft.com/office/drawing/2014/main" id="{09565081-097A-4F40-BB7F-8F0882659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046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51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5" name="Rectangle 119">
              <a:extLst>
                <a:ext uri="{FF2B5EF4-FFF2-40B4-BE49-F238E27FC236}">
                  <a16:creationId xmlns:a16="http://schemas.microsoft.com/office/drawing/2014/main" id="{983D4F92-C412-4DF0-98A1-130D729C0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151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45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6" name="Rectangle 120">
              <a:extLst>
                <a:ext uri="{FF2B5EF4-FFF2-40B4-BE49-F238E27FC236}">
                  <a16:creationId xmlns:a16="http://schemas.microsoft.com/office/drawing/2014/main" id="{3BFAEBFE-2A57-4454-8CAE-85E7362A5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442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48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7" name="Rectangle 121">
              <a:extLst>
                <a:ext uri="{FF2B5EF4-FFF2-40B4-BE49-F238E27FC236}">
                  <a16:creationId xmlns:a16="http://schemas.microsoft.com/office/drawing/2014/main" id="{7499CFC7-55EC-4E54-BE78-99941A141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7339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54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8" name="Rectangle 122">
              <a:extLst>
                <a:ext uri="{FF2B5EF4-FFF2-40B4-BE49-F238E27FC236}">
                  <a16:creationId xmlns:a16="http://schemas.microsoft.com/office/drawing/2014/main" id="{AF365FA2-25EC-4D9B-A668-C38A1ABAE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951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57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9" name="Rectangle 123">
              <a:extLst>
                <a:ext uri="{FF2B5EF4-FFF2-40B4-BE49-F238E27FC236}">
                  <a16:creationId xmlns:a16="http://schemas.microsoft.com/office/drawing/2014/main" id="{95E944E1-A1E0-456F-BD3D-A261A2078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243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60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0" name="Rectangle 124">
              <a:extLst>
                <a:ext uri="{FF2B5EF4-FFF2-40B4-BE49-F238E27FC236}">
                  <a16:creationId xmlns:a16="http://schemas.microsoft.com/office/drawing/2014/main" id="{698E36CB-E00D-41D7-9564-0B0B8E277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0536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63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1" name="Rectangle 125">
              <a:extLst>
                <a:ext uri="{FF2B5EF4-FFF2-40B4-BE49-F238E27FC236}">
                  <a16:creationId xmlns:a16="http://schemas.microsoft.com/office/drawing/2014/main" id="{E1D214B9-4513-4EF4-8E3E-7932B7F5C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148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66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2" name="Rectangle 126">
              <a:extLst>
                <a:ext uri="{FF2B5EF4-FFF2-40B4-BE49-F238E27FC236}">
                  <a16:creationId xmlns:a16="http://schemas.microsoft.com/office/drawing/2014/main" id="{5423B63B-66C6-4F04-A347-B1A8366B3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8437" y="3509199"/>
              <a:ext cx="131671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333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69</a:t>
              </a:r>
              <a:endParaRPr lang="en-US" altLang="en-US" sz="1333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3" name="Rectangle 127">
              <a:extLst>
                <a:ext uri="{FF2B5EF4-FFF2-40B4-BE49-F238E27FC236}">
                  <a16:creationId xmlns:a16="http://schemas.microsoft.com/office/drawing/2014/main" id="{594F797A-F06C-42A6-A6D1-5FC1F6EBF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060" y="3852673"/>
              <a:ext cx="462867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067" dirty="0">
                  <a:solidFill>
                    <a:srgbClr val="000000"/>
                  </a:solidFill>
                  <a:ea typeface="+mn-ea"/>
                  <a:cs typeface="Arial" charset="0"/>
                </a:rPr>
                <a:t>No. at risk</a:t>
              </a:r>
              <a:endParaRPr lang="en-US" altLang="en-US" sz="1067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4" name="Rectangle 128">
              <a:extLst>
                <a:ext uri="{FF2B5EF4-FFF2-40B4-BE49-F238E27FC236}">
                  <a16:creationId xmlns:a16="http://schemas.microsoft.com/office/drawing/2014/main" id="{312F0CDC-2EF2-46A3-8065-F942119E9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976" y="3966181"/>
              <a:ext cx="131045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067" dirty="0">
                  <a:solidFill>
                    <a:srgbClr val="000000"/>
                  </a:solidFill>
                  <a:ea typeface="+mn-ea"/>
                  <a:cs typeface="Arial" charset="0"/>
                </a:rPr>
                <a:t>Rd</a:t>
              </a:r>
              <a:endParaRPr lang="en-US" altLang="en-US" sz="1067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5" name="Rectangle 129">
              <a:extLst>
                <a:ext uri="{FF2B5EF4-FFF2-40B4-BE49-F238E27FC236}">
                  <a16:creationId xmlns:a16="http://schemas.microsoft.com/office/drawing/2014/main" id="{8606D016-0018-4077-9C8E-C6BFB592F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373" y="4095665"/>
              <a:ext cx="239248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/>
              <a:r>
                <a:rPr lang="en-US" altLang="en-US" sz="1067" dirty="0">
                  <a:solidFill>
                    <a:srgbClr val="000000"/>
                  </a:solidFill>
                  <a:ea typeface="+mn-ea"/>
                  <a:cs typeface="Arial" charset="0"/>
                </a:rPr>
                <a:t>D-Rd</a:t>
              </a:r>
              <a:endParaRPr lang="en-US" altLang="en-US" sz="1067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6" name="Rectangle 130">
              <a:extLst>
                <a:ext uri="{FF2B5EF4-FFF2-40B4-BE49-F238E27FC236}">
                  <a16:creationId xmlns:a16="http://schemas.microsoft.com/office/drawing/2014/main" id="{97EA55E3-563F-4331-A9A2-0BC6CE43E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001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369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7" name="Rectangle 131">
              <a:extLst>
                <a:ext uri="{FF2B5EF4-FFF2-40B4-BE49-F238E27FC236}">
                  <a16:creationId xmlns:a16="http://schemas.microsoft.com/office/drawing/2014/main" id="{E1FA23E8-3CA0-4B7E-885D-7E278486C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001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368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8" name="Rectangle 132">
              <a:extLst>
                <a:ext uri="{FF2B5EF4-FFF2-40B4-BE49-F238E27FC236}">
                  <a16:creationId xmlns:a16="http://schemas.microsoft.com/office/drawing/2014/main" id="{169BE0A7-7D21-4AFE-AE99-CEE974C33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292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333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9" name="Rectangle 133">
              <a:extLst>
                <a:ext uri="{FF2B5EF4-FFF2-40B4-BE49-F238E27FC236}">
                  <a16:creationId xmlns:a16="http://schemas.microsoft.com/office/drawing/2014/main" id="{4D4EED68-462C-45B2-B026-16C666FEE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292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347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0" name="Rectangle 134">
              <a:extLst>
                <a:ext uri="{FF2B5EF4-FFF2-40B4-BE49-F238E27FC236}">
                  <a16:creationId xmlns:a16="http://schemas.microsoft.com/office/drawing/2014/main" id="{1D6E9334-049E-4C7D-AF7F-B3EB6D877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586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307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1" name="Rectangle 135">
              <a:extLst>
                <a:ext uri="{FF2B5EF4-FFF2-40B4-BE49-F238E27FC236}">
                  <a16:creationId xmlns:a16="http://schemas.microsoft.com/office/drawing/2014/main" id="{C1DC2043-1FCF-43E3-B81B-C7368BE18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586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335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2" name="Rectangle 136">
              <a:extLst>
                <a:ext uri="{FF2B5EF4-FFF2-40B4-BE49-F238E27FC236}">
                  <a16:creationId xmlns:a16="http://schemas.microsoft.com/office/drawing/2014/main" id="{7487886F-A7CF-4F09-86D4-4DF660407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192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280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3" name="Rectangle 137">
              <a:extLst>
                <a:ext uri="{FF2B5EF4-FFF2-40B4-BE49-F238E27FC236}">
                  <a16:creationId xmlns:a16="http://schemas.microsoft.com/office/drawing/2014/main" id="{80129A8A-F440-401C-B4C4-EED0D9DF7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192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320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4" name="Rectangle 138">
              <a:extLst>
                <a:ext uri="{FF2B5EF4-FFF2-40B4-BE49-F238E27FC236}">
                  <a16:creationId xmlns:a16="http://schemas.microsoft.com/office/drawing/2014/main" id="{7667EC2F-E8C7-4FD3-80DF-09EA6F221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488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255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5" name="Rectangle 139">
              <a:extLst>
                <a:ext uri="{FF2B5EF4-FFF2-40B4-BE49-F238E27FC236}">
                  <a16:creationId xmlns:a16="http://schemas.microsoft.com/office/drawing/2014/main" id="{66DCF7C8-3D57-4A94-A9E8-E6CD25BD6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488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309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6" name="Rectangle 140">
              <a:extLst>
                <a:ext uri="{FF2B5EF4-FFF2-40B4-BE49-F238E27FC236}">
                  <a16:creationId xmlns:a16="http://schemas.microsoft.com/office/drawing/2014/main" id="{8CEBA996-EEFA-430C-BB49-BC37CA224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093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237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7" name="Rectangle 141">
              <a:extLst>
                <a:ext uri="{FF2B5EF4-FFF2-40B4-BE49-F238E27FC236}">
                  <a16:creationId xmlns:a16="http://schemas.microsoft.com/office/drawing/2014/main" id="{374D3E21-449D-4BA8-8044-8EC57CF4C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093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300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8" name="Rectangle 142">
              <a:extLst>
                <a:ext uri="{FF2B5EF4-FFF2-40B4-BE49-F238E27FC236}">
                  <a16:creationId xmlns:a16="http://schemas.microsoft.com/office/drawing/2014/main" id="{50EEA59C-47C9-413E-81AD-1997871D2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1385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220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9" name="Rectangle 143">
              <a:extLst>
                <a:ext uri="{FF2B5EF4-FFF2-40B4-BE49-F238E27FC236}">
                  <a16:creationId xmlns:a16="http://schemas.microsoft.com/office/drawing/2014/main" id="{7626E18B-682F-4EC4-8196-C0FC53A5B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1385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290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0" name="Rectangle 144">
              <a:extLst>
                <a:ext uri="{FF2B5EF4-FFF2-40B4-BE49-F238E27FC236}">
                  <a16:creationId xmlns:a16="http://schemas.microsoft.com/office/drawing/2014/main" id="{003EB2FE-B97B-4E50-A42A-7B47A1265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300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123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1" name="Rectangle 145">
              <a:extLst>
                <a:ext uri="{FF2B5EF4-FFF2-40B4-BE49-F238E27FC236}">
                  <a16:creationId xmlns:a16="http://schemas.microsoft.com/office/drawing/2014/main" id="{5D340D99-77C8-4C75-99A2-CE8B13261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300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210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2" name="Rectangle 146">
              <a:extLst>
                <a:ext uri="{FF2B5EF4-FFF2-40B4-BE49-F238E27FC236}">
                  <a16:creationId xmlns:a16="http://schemas.microsoft.com/office/drawing/2014/main" id="{5CF149ED-021F-4961-AC2F-3F7DA9D1F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994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205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3" name="Rectangle 147">
              <a:extLst>
                <a:ext uri="{FF2B5EF4-FFF2-40B4-BE49-F238E27FC236}">
                  <a16:creationId xmlns:a16="http://schemas.microsoft.com/office/drawing/2014/main" id="{EF22879F-5279-49A1-8750-ED7987D90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994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276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4" name="Rectangle 148">
              <a:extLst>
                <a:ext uri="{FF2B5EF4-FFF2-40B4-BE49-F238E27FC236}">
                  <a16:creationId xmlns:a16="http://schemas.microsoft.com/office/drawing/2014/main" id="{9426E129-064C-409D-B4BE-6988AE75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580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179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5" name="Rectangle 149">
              <a:extLst>
                <a:ext uri="{FF2B5EF4-FFF2-40B4-BE49-F238E27FC236}">
                  <a16:creationId xmlns:a16="http://schemas.microsoft.com/office/drawing/2014/main" id="{2AFDCDC6-3715-4100-BADF-501502E2D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580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256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6" name="Rectangle 150">
              <a:extLst>
                <a:ext uri="{FF2B5EF4-FFF2-40B4-BE49-F238E27FC236}">
                  <a16:creationId xmlns:a16="http://schemas.microsoft.com/office/drawing/2014/main" id="{AF821205-A06D-4586-AD5B-08FBB0AF5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9287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196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7" name="Rectangle 151">
              <a:extLst>
                <a:ext uri="{FF2B5EF4-FFF2-40B4-BE49-F238E27FC236}">
                  <a16:creationId xmlns:a16="http://schemas.microsoft.com/office/drawing/2014/main" id="{31D9CA8D-07A8-4A67-A786-309B188FE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9287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266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8" name="Rectangle 152">
              <a:extLst>
                <a:ext uri="{FF2B5EF4-FFF2-40B4-BE49-F238E27FC236}">
                  <a16:creationId xmlns:a16="http://schemas.microsoft.com/office/drawing/2014/main" id="{63A2D7E5-F578-41E7-B9AF-8465D22D6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501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172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9" name="Rectangle 153">
              <a:extLst>
                <a:ext uri="{FF2B5EF4-FFF2-40B4-BE49-F238E27FC236}">
                  <a16:creationId xmlns:a16="http://schemas.microsoft.com/office/drawing/2014/main" id="{CE60917B-36E4-4B55-BB98-40837C612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501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246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0" name="Rectangle 154">
              <a:extLst>
                <a:ext uri="{FF2B5EF4-FFF2-40B4-BE49-F238E27FC236}">
                  <a16:creationId xmlns:a16="http://schemas.microsoft.com/office/drawing/2014/main" id="{4B1823B0-26C2-4896-9F28-C9EBABEB7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109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155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1" name="Rectangle 155">
              <a:extLst>
                <a:ext uri="{FF2B5EF4-FFF2-40B4-BE49-F238E27FC236}">
                  <a16:creationId xmlns:a16="http://schemas.microsoft.com/office/drawing/2014/main" id="{F9196626-2009-4445-A250-3875E4D3D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109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237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2" name="Rectangle 156">
              <a:extLst>
                <a:ext uri="{FF2B5EF4-FFF2-40B4-BE49-F238E27FC236}">
                  <a16:creationId xmlns:a16="http://schemas.microsoft.com/office/drawing/2014/main" id="{FA61ED52-2B7D-4340-BCD5-4730AE668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402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146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3" name="Rectangle 157">
              <a:extLst>
                <a:ext uri="{FF2B5EF4-FFF2-40B4-BE49-F238E27FC236}">
                  <a16:creationId xmlns:a16="http://schemas.microsoft.com/office/drawing/2014/main" id="{C2D33326-3D18-4701-813C-A9903876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402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232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4" name="Rectangle 158">
              <a:extLst>
                <a:ext uri="{FF2B5EF4-FFF2-40B4-BE49-F238E27FC236}">
                  <a16:creationId xmlns:a16="http://schemas.microsoft.com/office/drawing/2014/main" id="{31393375-8751-4200-B07B-05EE28B6C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7694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133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5" name="Rectangle 159">
              <a:extLst>
                <a:ext uri="{FF2B5EF4-FFF2-40B4-BE49-F238E27FC236}">
                  <a16:creationId xmlns:a16="http://schemas.microsoft.com/office/drawing/2014/main" id="{C1634574-3515-445B-91C3-EC05020E7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7694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222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6" name="Rectangle 160">
              <a:extLst>
                <a:ext uri="{FF2B5EF4-FFF2-40B4-BE49-F238E27FC236}">
                  <a16:creationId xmlns:a16="http://schemas.microsoft.com/office/drawing/2014/main" id="{7B97201A-84AB-4C5A-83FA-4B5CD1FE7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070" y="3973296"/>
              <a:ext cx="976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94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7" name="Rectangle 161">
              <a:extLst>
                <a:ext uri="{FF2B5EF4-FFF2-40B4-BE49-F238E27FC236}">
                  <a16:creationId xmlns:a16="http://schemas.microsoft.com/office/drawing/2014/main" id="{4225FE9F-412F-4DD7-8B51-22274C9DA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3494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170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8" name="Rectangle 162">
              <a:extLst>
                <a:ext uri="{FF2B5EF4-FFF2-40B4-BE49-F238E27FC236}">
                  <a16:creationId xmlns:a16="http://schemas.microsoft.com/office/drawing/2014/main" id="{5869AE7B-8813-4939-8437-1C290A62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593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113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9" name="Rectangle 163">
              <a:extLst>
                <a:ext uri="{FF2B5EF4-FFF2-40B4-BE49-F238E27FC236}">
                  <a16:creationId xmlns:a16="http://schemas.microsoft.com/office/drawing/2014/main" id="{A9B8983A-7CA9-4AED-B9DA-ABD19055D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593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199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0" name="Rectangle 164">
              <a:extLst>
                <a:ext uri="{FF2B5EF4-FFF2-40B4-BE49-F238E27FC236}">
                  <a16:creationId xmlns:a16="http://schemas.microsoft.com/office/drawing/2014/main" id="{9BB910C4-33D5-4A79-A34A-95894030C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201" y="3973296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105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1" name="Rectangle 165">
              <a:extLst>
                <a:ext uri="{FF2B5EF4-FFF2-40B4-BE49-F238E27FC236}">
                  <a16:creationId xmlns:a16="http://schemas.microsoft.com/office/drawing/2014/main" id="{B17E7A7E-9485-463E-A6FA-2BE6BE717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201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195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2" name="Rectangle 166">
              <a:extLst>
                <a:ext uri="{FF2B5EF4-FFF2-40B4-BE49-F238E27FC236}">
                  <a16:creationId xmlns:a16="http://schemas.microsoft.com/office/drawing/2014/main" id="{01395E2A-B2D3-4E94-A237-A20096729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365" y="3973296"/>
              <a:ext cx="976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63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" name="Rectangle 167">
              <a:extLst>
                <a:ext uri="{FF2B5EF4-FFF2-40B4-BE49-F238E27FC236}">
                  <a16:creationId xmlns:a16="http://schemas.microsoft.com/office/drawing/2014/main" id="{DE56EE4F-B04E-4F6B-A6D3-F9F65AA7F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04" y="4101002"/>
              <a:ext cx="146434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123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4" name="Rectangle 168">
              <a:extLst>
                <a:ext uri="{FF2B5EF4-FFF2-40B4-BE49-F238E27FC236}">
                  <a16:creationId xmlns:a16="http://schemas.microsoft.com/office/drawing/2014/main" id="{E72C249E-925E-49BE-ABF6-CD971AEAB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66" y="3973296"/>
              <a:ext cx="976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36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5" name="Rectangle 169">
              <a:extLst>
                <a:ext uri="{FF2B5EF4-FFF2-40B4-BE49-F238E27FC236}">
                  <a16:creationId xmlns:a16="http://schemas.microsoft.com/office/drawing/2014/main" id="{5D8F664D-69DC-4B06-8E46-726175281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66" y="4101002"/>
              <a:ext cx="976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87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6" name="Rectangle 170">
              <a:extLst>
                <a:ext uri="{FF2B5EF4-FFF2-40B4-BE49-F238E27FC236}">
                  <a16:creationId xmlns:a16="http://schemas.microsoft.com/office/drawing/2014/main" id="{F1A31D75-36BA-4944-968C-424814B83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260" y="3973296"/>
              <a:ext cx="976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12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Rectangle 171">
              <a:extLst>
                <a:ext uri="{FF2B5EF4-FFF2-40B4-BE49-F238E27FC236}">
                  <a16:creationId xmlns:a16="http://schemas.microsoft.com/office/drawing/2014/main" id="{30F40015-F5A3-460F-9F90-86D3F036C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260" y="4101002"/>
              <a:ext cx="976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51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Rectangle 172">
              <a:extLst>
                <a:ext uri="{FF2B5EF4-FFF2-40B4-BE49-F238E27FC236}">
                  <a16:creationId xmlns:a16="http://schemas.microsoft.com/office/drawing/2014/main" id="{1A269478-767C-4AE2-8061-C96CAECB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3130" y="3973296"/>
              <a:ext cx="488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4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Rectangle 173">
              <a:extLst>
                <a:ext uri="{FF2B5EF4-FFF2-40B4-BE49-F238E27FC236}">
                  <a16:creationId xmlns:a16="http://schemas.microsoft.com/office/drawing/2014/main" id="{E653233D-2FBD-4ACB-9C68-61FB4DC6C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52" y="4101002"/>
              <a:ext cx="97623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17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Rectangle 174">
              <a:extLst>
                <a:ext uri="{FF2B5EF4-FFF2-40B4-BE49-F238E27FC236}">
                  <a16:creationId xmlns:a16="http://schemas.microsoft.com/office/drawing/2014/main" id="{94E58727-D074-42D8-B316-E3B3B0B48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422" y="3973296"/>
              <a:ext cx="488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Rectangle 175">
              <a:extLst>
                <a:ext uri="{FF2B5EF4-FFF2-40B4-BE49-F238E27FC236}">
                  <a16:creationId xmlns:a16="http://schemas.microsoft.com/office/drawing/2014/main" id="{8F803CC0-4A60-4A9E-B136-7F339CDAF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422" y="4101002"/>
              <a:ext cx="488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5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Rectangle 176">
              <a:extLst>
                <a:ext uri="{FF2B5EF4-FFF2-40B4-BE49-F238E27FC236}">
                  <a16:creationId xmlns:a16="http://schemas.microsoft.com/office/drawing/2014/main" id="{88A15BF3-AACC-4000-9951-C8DF5792E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1033" y="3973296"/>
              <a:ext cx="488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" name="Rectangle 177">
              <a:extLst>
                <a:ext uri="{FF2B5EF4-FFF2-40B4-BE49-F238E27FC236}">
                  <a16:creationId xmlns:a16="http://schemas.microsoft.com/office/drawing/2014/main" id="{916D6BB2-5562-4252-816A-ACE690CAD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1033" y="4101002"/>
              <a:ext cx="48811" cy="12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/>
              <a:r>
                <a:rPr lang="en-US" altLang="en-US" sz="1067" spc="-80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067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75BD12F-EAFF-4479-A9BF-448D6906641A}"/>
                </a:ext>
              </a:extLst>
            </p:cNvPr>
            <p:cNvGrpSpPr/>
            <p:nvPr/>
          </p:nvGrpSpPr>
          <p:grpSpPr>
            <a:xfrm>
              <a:off x="2530404" y="1447311"/>
              <a:ext cx="4298892" cy="2047471"/>
              <a:chOff x="10482524" y="3051175"/>
              <a:chExt cx="2541327" cy="1827213"/>
            </a:xfrm>
          </p:grpSpPr>
          <p:sp>
            <p:nvSpPr>
              <p:cNvPr id="337" name="Line 212">
                <a:extLst>
                  <a:ext uri="{FF2B5EF4-FFF2-40B4-BE49-F238E27FC236}">
                    <a16:creationId xmlns:a16="http://schemas.microsoft.com/office/drawing/2014/main" id="{5988C263-00EC-4B25-A529-CBEBD1494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24" y="4470400"/>
                <a:ext cx="3783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8" name="Line 213">
                <a:extLst>
                  <a:ext uri="{FF2B5EF4-FFF2-40B4-BE49-F238E27FC236}">
                    <a16:creationId xmlns:a16="http://schemas.microsoft.com/office/drawing/2014/main" id="{DE656ED2-C8F7-4343-BECE-BD1975F594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24" y="4116388"/>
                <a:ext cx="3783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9" name="Line 214">
                <a:extLst>
                  <a:ext uri="{FF2B5EF4-FFF2-40B4-BE49-F238E27FC236}">
                    <a16:creationId xmlns:a16="http://schemas.microsoft.com/office/drawing/2014/main" id="{4C1C397A-FF5E-4A92-A00D-1AB495F0A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24" y="3760788"/>
                <a:ext cx="3783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0" name="Line 215">
                <a:extLst>
                  <a:ext uri="{FF2B5EF4-FFF2-40B4-BE49-F238E27FC236}">
                    <a16:creationId xmlns:a16="http://schemas.microsoft.com/office/drawing/2014/main" id="{DA661439-5422-4EAA-AB5E-551F93B9C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24" y="3406775"/>
                <a:ext cx="3783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1" name="Line 216">
                <a:extLst>
                  <a:ext uri="{FF2B5EF4-FFF2-40B4-BE49-F238E27FC236}">
                    <a16:creationId xmlns:a16="http://schemas.microsoft.com/office/drawing/2014/main" id="{F7CDF0BB-614A-420A-B5A6-2B2126766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24" y="3051175"/>
                <a:ext cx="3783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2" name="Line 217">
                <a:extLst>
                  <a:ext uri="{FF2B5EF4-FFF2-40B4-BE49-F238E27FC236}">
                    <a16:creationId xmlns:a16="http://schemas.microsoft.com/office/drawing/2014/main" id="{026F2FAC-2141-4EA7-BCA8-E8E90DD4C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0363" y="3051175"/>
                <a:ext cx="0" cy="17748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3" name="Line 218">
                <a:extLst>
                  <a:ext uri="{FF2B5EF4-FFF2-40B4-BE49-F238E27FC236}">
                    <a16:creationId xmlns:a16="http://schemas.microsoft.com/office/drawing/2014/main" id="{741A00DE-AD1B-456A-9597-773538C2C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0838" y="4826000"/>
                <a:ext cx="25130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4" name="Line 219">
                <a:extLst>
                  <a:ext uri="{FF2B5EF4-FFF2-40B4-BE49-F238E27FC236}">
                    <a16:creationId xmlns:a16="http://schemas.microsoft.com/office/drawing/2014/main" id="{C15312DD-53AD-4886-A2FA-B123BE004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24" y="4826000"/>
                <a:ext cx="3783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5" name="Line 220">
                <a:extLst>
                  <a:ext uri="{FF2B5EF4-FFF2-40B4-BE49-F238E27FC236}">
                    <a16:creationId xmlns:a16="http://schemas.microsoft.com/office/drawing/2014/main" id="{187D971D-DD65-47F6-B9AB-99049AB6C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20363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6" name="Line 221">
                <a:extLst>
                  <a:ext uri="{FF2B5EF4-FFF2-40B4-BE49-F238E27FC236}">
                    <a16:creationId xmlns:a16="http://schemas.microsoft.com/office/drawing/2014/main" id="{6968233D-CD11-4BB2-9E7F-4C60061C8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29901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7" name="Line 222">
                <a:extLst>
                  <a:ext uri="{FF2B5EF4-FFF2-40B4-BE49-F238E27FC236}">
                    <a16:creationId xmlns:a16="http://schemas.microsoft.com/office/drawing/2014/main" id="{14FB44C6-DD89-491C-9120-7962FEDAA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37851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8" name="Line 223">
                <a:extLst>
                  <a:ext uri="{FF2B5EF4-FFF2-40B4-BE49-F238E27FC236}">
                    <a16:creationId xmlns:a16="http://schemas.microsoft.com/office/drawing/2014/main" id="{FDE4CB22-E1BE-4D83-BD55-D0E17F237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47388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9" name="Line 224">
                <a:extLst>
                  <a:ext uri="{FF2B5EF4-FFF2-40B4-BE49-F238E27FC236}">
                    <a16:creationId xmlns:a16="http://schemas.microsoft.com/office/drawing/2014/main" id="{F8A29104-9CF7-4028-9C81-4C5AD74D8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55338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0" name="Line 225">
                <a:extLst>
                  <a:ext uri="{FF2B5EF4-FFF2-40B4-BE49-F238E27FC236}">
                    <a16:creationId xmlns:a16="http://schemas.microsoft.com/office/drawing/2014/main" id="{F4DB58E7-3AD4-4494-AF35-E8E9F26B8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64876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1" name="Line 226">
                <a:extLst>
                  <a:ext uri="{FF2B5EF4-FFF2-40B4-BE49-F238E27FC236}">
                    <a16:creationId xmlns:a16="http://schemas.microsoft.com/office/drawing/2014/main" id="{D1FE07B5-0F16-44FE-BFC4-EB3D5615C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72826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2" name="Line 227">
                <a:extLst>
                  <a:ext uri="{FF2B5EF4-FFF2-40B4-BE49-F238E27FC236}">
                    <a16:creationId xmlns:a16="http://schemas.microsoft.com/office/drawing/2014/main" id="{E25A9707-B11F-460A-B056-2FE1DAE938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71388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3" name="Line 228">
                <a:extLst>
                  <a:ext uri="{FF2B5EF4-FFF2-40B4-BE49-F238E27FC236}">
                    <a16:creationId xmlns:a16="http://schemas.microsoft.com/office/drawing/2014/main" id="{F42253FC-3A1A-40FF-A850-557C1D1F9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499851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4" name="Line 229">
                <a:extLst>
                  <a:ext uri="{FF2B5EF4-FFF2-40B4-BE49-F238E27FC236}">
                    <a16:creationId xmlns:a16="http://schemas.microsoft.com/office/drawing/2014/main" id="{A10A7AC1-9504-45E2-ABCB-A492E8466A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82363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5" name="Line 230">
                <a:extLst>
                  <a:ext uri="{FF2B5EF4-FFF2-40B4-BE49-F238E27FC236}">
                    <a16:creationId xmlns:a16="http://schemas.microsoft.com/office/drawing/2014/main" id="{9979F5E7-C7DC-4F92-AFCC-CFB4D2306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91901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6" name="Line 231">
                <a:extLst>
                  <a:ext uri="{FF2B5EF4-FFF2-40B4-BE49-F238E27FC236}">
                    <a16:creationId xmlns:a16="http://schemas.microsoft.com/office/drawing/2014/main" id="{22A26E05-2FB5-41B9-9CF7-4B3D4481C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34826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7" name="Line 232">
                <a:extLst>
                  <a:ext uri="{FF2B5EF4-FFF2-40B4-BE49-F238E27FC236}">
                    <a16:creationId xmlns:a16="http://schemas.microsoft.com/office/drawing/2014/main" id="{CEF2107A-4179-44BC-9243-03DB21DDF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717338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8" name="Line 233">
                <a:extLst>
                  <a:ext uri="{FF2B5EF4-FFF2-40B4-BE49-F238E27FC236}">
                    <a16:creationId xmlns:a16="http://schemas.microsoft.com/office/drawing/2014/main" id="{5320BF96-C52A-4158-8EFE-CF1C3D895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826876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9" name="Line 234">
                <a:extLst>
                  <a:ext uri="{FF2B5EF4-FFF2-40B4-BE49-F238E27FC236}">
                    <a16:creationId xmlns:a16="http://schemas.microsoft.com/office/drawing/2014/main" id="{5C143DE8-8D0E-4317-9F48-03BA30282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09388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0" name="Line 235">
                <a:extLst>
                  <a:ext uri="{FF2B5EF4-FFF2-40B4-BE49-F238E27FC236}">
                    <a16:creationId xmlns:a16="http://schemas.microsoft.com/office/drawing/2014/main" id="{F1872244-5543-4483-BE19-E3291BA49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44363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1" name="Line 236">
                <a:extLst>
                  <a:ext uri="{FF2B5EF4-FFF2-40B4-BE49-F238E27FC236}">
                    <a16:creationId xmlns:a16="http://schemas.microsoft.com/office/drawing/2014/main" id="{5CD06CF8-8506-405A-8F62-40C914CE8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52313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2" name="Line 237">
                <a:extLst>
                  <a:ext uri="{FF2B5EF4-FFF2-40B4-BE49-F238E27FC236}">
                    <a16:creationId xmlns:a16="http://schemas.microsoft.com/office/drawing/2014/main" id="{425AA08C-8091-4315-995C-91886D0A0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61851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3" name="Line 238">
                <a:extLst>
                  <a:ext uri="{FF2B5EF4-FFF2-40B4-BE49-F238E27FC236}">
                    <a16:creationId xmlns:a16="http://schemas.microsoft.com/office/drawing/2014/main" id="{51497D90-2A6F-4F02-96E3-6F648DA54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96826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4" name="Line 239">
                <a:extLst>
                  <a:ext uri="{FF2B5EF4-FFF2-40B4-BE49-F238E27FC236}">
                    <a16:creationId xmlns:a16="http://schemas.microsoft.com/office/drawing/2014/main" id="{668B1DD8-EC96-442E-ABB0-CFD73350D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79338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5" name="Line 240">
                <a:extLst>
                  <a:ext uri="{FF2B5EF4-FFF2-40B4-BE49-F238E27FC236}">
                    <a16:creationId xmlns:a16="http://schemas.microsoft.com/office/drawing/2014/main" id="{E3337C01-DAA9-4BAC-8258-292ECF8EF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88876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6" name="Line 241">
                <a:extLst>
                  <a:ext uri="{FF2B5EF4-FFF2-40B4-BE49-F238E27FC236}">
                    <a16:creationId xmlns:a16="http://schemas.microsoft.com/office/drawing/2014/main" id="{77696BFE-5C6C-4E19-B952-29DFB002E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06363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7" name="Line 242">
                <a:extLst>
                  <a:ext uri="{FF2B5EF4-FFF2-40B4-BE49-F238E27FC236}">
                    <a16:creationId xmlns:a16="http://schemas.microsoft.com/office/drawing/2014/main" id="{86DBB99F-9A23-4333-9709-E89FC0CEC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14313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8" name="Line 243">
                <a:extLst>
                  <a:ext uri="{FF2B5EF4-FFF2-40B4-BE49-F238E27FC236}">
                    <a16:creationId xmlns:a16="http://schemas.microsoft.com/office/drawing/2014/main" id="{8AE246E2-179A-43C4-BB73-AC3C31AE2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23851" y="4826000"/>
                <a:ext cx="0" cy="523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6DF035B3-6D3A-4E6F-B49B-00844D958011}"/>
                </a:ext>
              </a:extLst>
            </p:cNvPr>
            <p:cNvGrpSpPr/>
            <p:nvPr/>
          </p:nvGrpSpPr>
          <p:grpSpPr>
            <a:xfrm>
              <a:off x="2568968" y="1426230"/>
              <a:ext cx="4272547" cy="1035657"/>
              <a:chOff x="2568968" y="1426230"/>
              <a:chExt cx="4272547" cy="1035657"/>
            </a:xfrm>
          </p:grpSpPr>
          <p:sp>
            <p:nvSpPr>
              <p:cNvPr id="250" name="Freeform 244">
                <a:extLst>
                  <a:ext uri="{FF2B5EF4-FFF2-40B4-BE49-F238E27FC236}">
                    <a16:creationId xmlns:a16="http://schemas.microsoft.com/office/drawing/2014/main" id="{DD812965-A2A6-4D33-A0E7-4F801994E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5795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1" name="Freeform 245">
                <a:extLst>
                  <a:ext uri="{FF2B5EF4-FFF2-40B4-BE49-F238E27FC236}">
                    <a16:creationId xmlns:a16="http://schemas.microsoft.com/office/drawing/2014/main" id="{81099F45-F56D-4498-90BF-75078891D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946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2" name="Freeform 246">
                <a:extLst>
                  <a:ext uri="{FF2B5EF4-FFF2-40B4-BE49-F238E27FC236}">
                    <a16:creationId xmlns:a16="http://schemas.microsoft.com/office/drawing/2014/main" id="{764CC445-14E2-4663-8386-2984A6416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7037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3" name="Freeform 247">
                <a:extLst>
                  <a:ext uri="{FF2B5EF4-FFF2-40B4-BE49-F238E27FC236}">
                    <a16:creationId xmlns:a16="http://schemas.microsoft.com/office/drawing/2014/main" id="{90B1F20D-CB41-468F-AB00-EB00B5405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3609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4" name="Freeform 248">
                <a:extLst>
                  <a:ext uri="{FF2B5EF4-FFF2-40B4-BE49-F238E27FC236}">
                    <a16:creationId xmlns:a16="http://schemas.microsoft.com/office/drawing/2014/main" id="{93ED4002-3531-47F9-8762-5E7AA97FB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7536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5" name="Freeform 249">
                <a:extLst>
                  <a:ext uri="{FF2B5EF4-FFF2-40B4-BE49-F238E27FC236}">
                    <a16:creationId xmlns:a16="http://schemas.microsoft.com/office/drawing/2014/main" id="{19B093F3-6DE4-4E45-BD3D-F3748D3A6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6794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6" name="Freeform 250">
                <a:extLst>
                  <a:ext uri="{FF2B5EF4-FFF2-40B4-BE49-F238E27FC236}">
                    <a16:creationId xmlns:a16="http://schemas.microsoft.com/office/drawing/2014/main" id="{D110E189-BC51-4D19-A7DD-BC5EAAA5E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4710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7" name="Freeform 251">
                <a:extLst>
                  <a:ext uri="{FF2B5EF4-FFF2-40B4-BE49-F238E27FC236}">
                    <a16:creationId xmlns:a16="http://schemas.microsoft.com/office/drawing/2014/main" id="{D2374E0F-6D53-419E-9660-21B7B4F19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1885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8" name="Freeform 252">
                <a:extLst>
                  <a:ext uri="{FF2B5EF4-FFF2-40B4-BE49-F238E27FC236}">
                    <a16:creationId xmlns:a16="http://schemas.microsoft.com/office/drawing/2014/main" id="{2DBE48E9-7F0F-40F3-A643-69B104D5A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2345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9" name="Freeform 253">
                <a:extLst>
                  <a:ext uri="{FF2B5EF4-FFF2-40B4-BE49-F238E27FC236}">
                    <a16:creationId xmlns:a16="http://schemas.microsoft.com/office/drawing/2014/main" id="{4FC3793B-DB43-42B1-83D1-EE8E14E3E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2204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0" name="Freeform 254">
                <a:extLst>
                  <a:ext uri="{FF2B5EF4-FFF2-40B4-BE49-F238E27FC236}">
                    <a16:creationId xmlns:a16="http://schemas.microsoft.com/office/drawing/2014/main" id="{26CEC19E-2F5B-40FE-855B-843ACD459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8777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1" name="Freeform 255">
                <a:extLst>
                  <a:ext uri="{FF2B5EF4-FFF2-40B4-BE49-F238E27FC236}">
                    <a16:creationId xmlns:a16="http://schemas.microsoft.com/office/drawing/2014/main" id="{ED3ADF21-C6DC-4F1A-9B00-7B87F3261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0581" y="241616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2" name="Freeform 256">
                <a:extLst>
                  <a:ext uri="{FF2B5EF4-FFF2-40B4-BE49-F238E27FC236}">
                    <a16:creationId xmlns:a16="http://schemas.microsoft.com/office/drawing/2014/main" id="{81A05382-4743-4E8E-910A-A23912DE5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467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3" name="Freeform 257">
                <a:extLst>
                  <a:ext uri="{FF2B5EF4-FFF2-40B4-BE49-F238E27FC236}">
                    <a16:creationId xmlns:a16="http://schemas.microsoft.com/office/drawing/2014/main" id="{646971BD-5050-40B3-A8E2-130000759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4187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4" name="Freeform 258">
                <a:extLst>
                  <a:ext uri="{FF2B5EF4-FFF2-40B4-BE49-F238E27FC236}">
                    <a16:creationId xmlns:a16="http://schemas.microsoft.com/office/drawing/2014/main" id="{160BEA88-DA3B-467B-9DA6-066F73708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731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5" name="Freeform 259">
                <a:extLst>
                  <a:ext uri="{FF2B5EF4-FFF2-40B4-BE49-F238E27FC236}">
                    <a16:creationId xmlns:a16="http://schemas.microsoft.com/office/drawing/2014/main" id="{A5390FAC-F81E-476B-B1C7-EA97D0EC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9276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6" name="Freeform 260">
                <a:extLst>
                  <a:ext uri="{FF2B5EF4-FFF2-40B4-BE49-F238E27FC236}">
                    <a16:creationId xmlns:a16="http://schemas.microsoft.com/office/drawing/2014/main" id="{3858A2E6-A535-49C5-8615-883E42F66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0478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7" name="Freeform 261">
                <a:extLst>
                  <a:ext uri="{FF2B5EF4-FFF2-40B4-BE49-F238E27FC236}">
                    <a16:creationId xmlns:a16="http://schemas.microsoft.com/office/drawing/2014/main" id="{0BCCC547-34A2-46D3-88EF-B61D15EDA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8394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8" name="Freeform 262">
                <a:extLst>
                  <a:ext uri="{FF2B5EF4-FFF2-40B4-BE49-F238E27FC236}">
                    <a16:creationId xmlns:a16="http://schemas.microsoft.com/office/drawing/2014/main" id="{3FED3886-49E7-4485-A4FA-E40C19F8C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311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9" name="Freeform 263">
                <a:extLst>
                  <a:ext uri="{FF2B5EF4-FFF2-40B4-BE49-F238E27FC236}">
                    <a16:creationId xmlns:a16="http://schemas.microsoft.com/office/drawing/2014/main" id="{DC6AE30E-191D-44A7-B12A-0A72B58FB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4826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0" name="Freeform 264">
                <a:extLst>
                  <a:ext uri="{FF2B5EF4-FFF2-40B4-BE49-F238E27FC236}">
                    <a16:creationId xmlns:a16="http://schemas.microsoft.com/office/drawing/2014/main" id="{B01B5BC4-EC01-46DE-A1D2-921DB5DCE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1400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1" name="Freeform 265">
                <a:extLst>
                  <a:ext uri="{FF2B5EF4-FFF2-40B4-BE49-F238E27FC236}">
                    <a16:creationId xmlns:a16="http://schemas.microsoft.com/office/drawing/2014/main" id="{A40596B9-69EC-44C1-8DCF-71EE94A63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3344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2" name="Freeform 266">
                <a:extLst>
                  <a:ext uri="{FF2B5EF4-FFF2-40B4-BE49-F238E27FC236}">
                    <a16:creationId xmlns:a16="http://schemas.microsoft.com/office/drawing/2014/main" id="{D0027EDD-A329-45F5-A6CB-0BF0C811D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230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3" name="Freeform 267">
                <a:extLst>
                  <a:ext uri="{FF2B5EF4-FFF2-40B4-BE49-F238E27FC236}">
                    <a16:creationId xmlns:a16="http://schemas.microsoft.com/office/drawing/2014/main" id="{17525C67-9BF5-4DA1-B560-9C24FCF7B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7090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4" name="Freeform 268">
                <a:extLst>
                  <a:ext uri="{FF2B5EF4-FFF2-40B4-BE49-F238E27FC236}">
                    <a16:creationId xmlns:a16="http://schemas.microsoft.com/office/drawing/2014/main" id="{8BD36271-40D8-4BE6-8788-54CE2545A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2922" y="23663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5" name="Freeform 269">
                <a:extLst>
                  <a:ext uri="{FF2B5EF4-FFF2-40B4-BE49-F238E27FC236}">
                    <a16:creationId xmlns:a16="http://schemas.microsoft.com/office/drawing/2014/main" id="{6FCE33F5-48C2-4B7B-970B-7DBBB4EBC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781" y="235212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6" name="Freeform 270">
                <a:extLst>
                  <a:ext uri="{FF2B5EF4-FFF2-40B4-BE49-F238E27FC236}">
                    <a16:creationId xmlns:a16="http://schemas.microsoft.com/office/drawing/2014/main" id="{542F19AD-7ADA-4889-8411-698AB84F7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011" y="235212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7" name="Freeform 271">
                <a:extLst>
                  <a:ext uri="{FF2B5EF4-FFF2-40B4-BE49-F238E27FC236}">
                    <a16:creationId xmlns:a16="http://schemas.microsoft.com/office/drawing/2014/main" id="{88816C2E-F8F0-426A-A75F-9C8BD3E01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7871" y="235212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8" name="Freeform 272">
                <a:extLst>
                  <a:ext uri="{FF2B5EF4-FFF2-40B4-BE49-F238E27FC236}">
                    <a16:creationId xmlns:a16="http://schemas.microsoft.com/office/drawing/2014/main" id="{12843C46-B524-43E0-BF8E-1904E8E7C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4443" y="235212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9" name="Freeform 273">
                <a:extLst>
                  <a:ext uri="{FF2B5EF4-FFF2-40B4-BE49-F238E27FC236}">
                    <a16:creationId xmlns:a16="http://schemas.microsoft.com/office/drawing/2014/main" id="{B4DA76EF-2B2D-4EF0-A37D-282DCB933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303" y="235212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0" name="Freeform 274">
                <a:extLst>
                  <a:ext uri="{FF2B5EF4-FFF2-40B4-BE49-F238E27FC236}">
                    <a16:creationId xmlns:a16="http://schemas.microsoft.com/office/drawing/2014/main" id="{74CA594F-9FC7-4370-A30B-E91F7F281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4163" y="235212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1" name="Freeform 275">
                <a:extLst>
                  <a:ext uri="{FF2B5EF4-FFF2-40B4-BE49-F238E27FC236}">
                    <a16:creationId xmlns:a16="http://schemas.microsoft.com/office/drawing/2014/main" id="{8A0DF0BD-FB71-4F7F-B59A-E37263F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252" y="233967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2" name="Freeform 276">
                <a:extLst>
                  <a:ext uri="{FF2B5EF4-FFF2-40B4-BE49-F238E27FC236}">
                    <a16:creationId xmlns:a16="http://schemas.microsoft.com/office/drawing/2014/main" id="{35FE58D7-F1CD-441B-8478-857728AB5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6427" y="233967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3" name="Freeform 277">
                <a:extLst>
                  <a:ext uri="{FF2B5EF4-FFF2-40B4-BE49-F238E27FC236}">
                    <a16:creationId xmlns:a16="http://schemas.microsoft.com/office/drawing/2014/main" id="{208D593C-4AE7-4395-A30F-B639C08ED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887" y="232544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4" name="Freeform 278">
                <a:extLst>
                  <a:ext uri="{FF2B5EF4-FFF2-40B4-BE49-F238E27FC236}">
                    <a16:creationId xmlns:a16="http://schemas.microsoft.com/office/drawing/2014/main" id="{1A8D583D-BA69-488D-A18C-1BB092218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747" y="232544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5" name="Freeform 279">
                <a:extLst>
                  <a:ext uri="{FF2B5EF4-FFF2-40B4-BE49-F238E27FC236}">
                    <a16:creationId xmlns:a16="http://schemas.microsoft.com/office/drawing/2014/main" id="{B2730619-81A8-4B54-A86C-82C84E72B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0634" y="23209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6" name="Freeform 280">
                <a:extLst>
                  <a:ext uri="{FF2B5EF4-FFF2-40B4-BE49-F238E27FC236}">
                    <a16:creationId xmlns:a16="http://schemas.microsoft.com/office/drawing/2014/main" id="{181192A0-46FD-4771-B5F7-E57447239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7207" y="23209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7" name="Freeform 281">
                <a:extLst>
                  <a:ext uri="{FF2B5EF4-FFF2-40B4-BE49-F238E27FC236}">
                    <a16:creationId xmlns:a16="http://schemas.microsoft.com/office/drawing/2014/main" id="{93C24B64-1948-4882-BCE6-AAD3993D4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7066" y="230943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8" name="Freeform 282">
                <a:extLst>
                  <a:ext uri="{FF2B5EF4-FFF2-40B4-BE49-F238E27FC236}">
                    <a16:creationId xmlns:a16="http://schemas.microsoft.com/office/drawing/2014/main" id="{CFA9D351-635C-494F-BE8C-2EFD6C31B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2898" y="230943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89" name="Freeform 283">
                <a:extLst>
                  <a:ext uri="{FF2B5EF4-FFF2-40B4-BE49-F238E27FC236}">
                    <a16:creationId xmlns:a16="http://schemas.microsoft.com/office/drawing/2014/main" id="{6784082D-0593-45EB-AF87-0594783A0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9471" y="2300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0" name="Freeform 284">
                <a:extLst>
                  <a:ext uri="{FF2B5EF4-FFF2-40B4-BE49-F238E27FC236}">
                    <a16:creationId xmlns:a16="http://schemas.microsoft.com/office/drawing/2014/main" id="{54DCF130-13C7-4D06-9971-E895AB96B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6646" y="2300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1" name="Freeform 285">
                <a:extLst>
                  <a:ext uri="{FF2B5EF4-FFF2-40B4-BE49-F238E27FC236}">
                    <a16:creationId xmlns:a16="http://schemas.microsoft.com/office/drawing/2014/main" id="{A99C54CD-65F1-4043-AC20-E6451D06B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4561" y="2300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2" name="Freeform 286">
                <a:extLst>
                  <a:ext uri="{FF2B5EF4-FFF2-40B4-BE49-F238E27FC236}">
                    <a16:creationId xmlns:a16="http://schemas.microsoft.com/office/drawing/2014/main" id="{5F8AF2C9-FB58-492F-A04B-FCB431E70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8449" y="2300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3" name="Freeform 287">
                <a:extLst>
                  <a:ext uri="{FF2B5EF4-FFF2-40B4-BE49-F238E27FC236}">
                    <a16:creationId xmlns:a16="http://schemas.microsoft.com/office/drawing/2014/main" id="{CDE9AC57-795A-4A97-A4E7-38D8952D7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5021" y="2300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4" name="Freeform 288">
                <a:extLst>
                  <a:ext uri="{FF2B5EF4-FFF2-40B4-BE49-F238E27FC236}">
                    <a16:creationId xmlns:a16="http://schemas.microsoft.com/office/drawing/2014/main" id="{E44332FA-F530-40AC-878A-7F4E1DA77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4279" y="2300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5" name="Freeform 289">
                <a:extLst>
                  <a:ext uri="{FF2B5EF4-FFF2-40B4-BE49-F238E27FC236}">
                    <a16:creationId xmlns:a16="http://schemas.microsoft.com/office/drawing/2014/main" id="{104F532C-B69C-4488-906F-B0376B88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482" y="2300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6" name="Freeform 290">
                <a:extLst>
                  <a:ext uri="{FF2B5EF4-FFF2-40B4-BE49-F238E27FC236}">
                    <a16:creationId xmlns:a16="http://schemas.microsoft.com/office/drawing/2014/main" id="{2E160EAB-A5E3-45DE-A1E2-E127BD12F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3398" y="228986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7" name="Freeform 291">
                <a:extLst>
                  <a:ext uri="{FF2B5EF4-FFF2-40B4-BE49-F238E27FC236}">
                    <a16:creationId xmlns:a16="http://schemas.microsoft.com/office/drawing/2014/main" id="{C88A3C52-2BD4-4357-BE05-9F60E82D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942" y="2280973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8" name="Freeform 292">
                <a:extLst>
                  <a:ext uri="{FF2B5EF4-FFF2-40B4-BE49-F238E27FC236}">
                    <a16:creationId xmlns:a16="http://schemas.microsoft.com/office/drawing/2014/main" id="{E27B7BAB-ACAA-43DD-8516-FA17E0C4F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859" y="227119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9" name="Freeform 293">
                <a:extLst>
                  <a:ext uri="{FF2B5EF4-FFF2-40B4-BE49-F238E27FC236}">
                    <a16:creationId xmlns:a16="http://schemas.microsoft.com/office/drawing/2014/main" id="{A6F11E80-0164-4BC0-815F-97A4211EA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5802" y="227119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0" name="Freeform 294">
                <a:extLst>
                  <a:ext uri="{FF2B5EF4-FFF2-40B4-BE49-F238E27FC236}">
                    <a16:creationId xmlns:a16="http://schemas.microsoft.com/office/drawing/2014/main" id="{107F5EAA-36A9-4AA1-8C0A-F19360B10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403" y="227119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1" name="Freeform 295">
                <a:extLst>
                  <a:ext uri="{FF2B5EF4-FFF2-40B4-BE49-F238E27FC236}">
                    <a16:creationId xmlns:a16="http://schemas.microsoft.com/office/drawing/2014/main" id="{114479CD-F294-459A-8163-B0034DFB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6263" y="227119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2" name="Freeform 296">
                <a:extLst>
                  <a:ext uri="{FF2B5EF4-FFF2-40B4-BE49-F238E27FC236}">
                    <a16:creationId xmlns:a16="http://schemas.microsoft.com/office/drawing/2014/main" id="{E3B8C32E-4B7D-45B5-89B7-A2BB90A23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8206" y="227119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3" name="Freeform 297">
                <a:extLst>
                  <a:ext uri="{FF2B5EF4-FFF2-40B4-BE49-F238E27FC236}">
                    <a16:creationId xmlns:a16="http://schemas.microsoft.com/office/drawing/2014/main" id="{0481AD47-CFCF-461B-BABD-288AD7B72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0751" y="226229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4" name="Freeform 298">
                <a:extLst>
                  <a:ext uri="{FF2B5EF4-FFF2-40B4-BE49-F238E27FC236}">
                    <a16:creationId xmlns:a16="http://schemas.microsoft.com/office/drawing/2014/main" id="{E3A13F47-0667-48C1-A234-7D0F7728E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7324" y="226229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5" name="Freeform 299">
                <a:extLst>
                  <a:ext uri="{FF2B5EF4-FFF2-40B4-BE49-F238E27FC236}">
                    <a16:creationId xmlns:a16="http://schemas.microsoft.com/office/drawing/2014/main" id="{35F83238-C26D-4770-8546-EB779D53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611" y="226229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6" name="Freeform 300">
                <a:extLst>
                  <a:ext uri="{FF2B5EF4-FFF2-40B4-BE49-F238E27FC236}">
                    <a16:creationId xmlns:a16="http://schemas.microsoft.com/office/drawing/2014/main" id="{6106738C-C302-47B2-9F6E-A247786C3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7183" y="226229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7" name="Freeform 301">
                <a:extLst>
                  <a:ext uri="{FF2B5EF4-FFF2-40B4-BE49-F238E27FC236}">
                    <a16:creationId xmlns:a16="http://schemas.microsoft.com/office/drawing/2014/main" id="{2A8A7DD2-9987-4FEE-8AA5-10F4D506A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0470" y="226229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8" name="Freeform 302">
                <a:extLst>
                  <a:ext uri="{FF2B5EF4-FFF2-40B4-BE49-F238E27FC236}">
                    <a16:creationId xmlns:a16="http://schemas.microsoft.com/office/drawing/2014/main" id="{BCFFFCA6-FB51-4263-BE02-8A51C1DB0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9587" y="225518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9" name="Freeform 303">
                <a:extLst>
                  <a:ext uri="{FF2B5EF4-FFF2-40B4-BE49-F238E27FC236}">
                    <a16:creationId xmlns:a16="http://schemas.microsoft.com/office/drawing/2014/main" id="{C9449AB6-8A2C-46BB-BD44-80DB35CC4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447" y="225518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0" name="Freeform 304">
                <a:extLst>
                  <a:ext uri="{FF2B5EF4-FFF2-40B4-BE49-F238E27FC236}">
                    <a16:creationId xmlns:a16="http://schemas.microsoft.com/office/drawing/2014/main" id="{FBC5A565-C05E-47BC-8ABC-08F113DA1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1851" y="2248954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1" name="Freeform 305">
                <a:extLst>
                  <a:ext uri="{FF2B5EF4-FFF2-40B4-BE49-F238E27FC236}">
                    <a16:creationId xmlns:a16="http://schemas.microsoft.com/office/drawing/2014/main" id="{D3B10034-E96C-4009-ABD4-0C35EF3A3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435" y="223027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2" name="Freeform 306">
                <a:extLst>
                  <a:ext uri="{FF2B5EF4-FFF2-40B4-BE49-F238E27FC236}">
                    <a16:creationId xmlns:a16="http://schemas.microsoft.com/office/drawing/2014/main" id="{4F8CBEDB-A79A-477F-8F01-750D3346C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520" y="223027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3" name="Freeform 307">
                <a:extLst>
                  <a:ext uri="{FF2B5EF4-FFF2-40B4-BE49-F238E27FC236}">
                    <a16:creationId xmlns:a16="http://schemas.microsoft.com/office/drawing/2014/main" id="{8900AD07-065E-4240-B84C-E841E0E3D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755" y="223027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4" name="Freeform 308">
                <a:extLst>
                  <a:ext uri="{FF2B5EF4-FFF2-40B4-BE49-F238E27FC236}">
                    <a16:creationId xmlns:a16="http://schemas.microsoft.com/office/drawing/2014/main" id="{068491F6-329A-4DC6-B0DD-15C2393D8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794" y="220982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5" name="Freeform 309">
                <a:extLst>
                  <a:ext uri="{FF2B5EF4-FFF2-40B4-BE49-F238E27FC236}">
                    <a16:creationId xmlns:a16="http://schemas.microsoft.com/office/drawing/2014/main" id="{1F5DC53D-526B-4F34-ACAA-10CEFEA79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8119" y="21902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6" name="Freeform 310">
                <a:extLst>
                  <a:ext uri="{FF2B5EF4-FFF2-40B4-BE49-F238E27FC236}">
                    <a16:creationId xmlns:a16="http://schemas.microsoft.com/office/drawing/2014/main" id="{B9245D7A-2D33-45B7-A5EC-404693E2B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760" y="215912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7" name="Freeform 311">
                <a:extLst>
                  <a:ext uri="{FF2B5EF4-FFF2-40B4-BE49-F238E27FC236}">
                    <a16:creationId xmlns:a16="http://schemas.microsoft.com/office/drawing/2014/main" id="{81774194-05E2-4B21-BC18-92D0F5171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827" y="2139554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8" name="Freeform 312">
                <a:extLst>
                  <a:ext uri="{FF2B5EF4-FFF2-40B4-BE49-F238E27FC236}">
                    <a16:creationId xmlns:a16="http://schemas.microsoft.com/office/drawing/2014/main" id="{DE2B4201-2C59-4F4C-BC6B-EBE74FF9E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4810" y="21128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9" name="Freeform 313">
                <a:extLst>
                  <a:ext uri="{FF2B5EF4-FFF2-40B4-BE49-F238E27FC236}">
                    <a16:creationId xmlns:a16="http://schemas.microsoft.com/office/drawing/2014/main" id="{0B0A936D-B30D-44CC-B2FC-E2B841E25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533" y="207462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0" name="Freeform 314">
                <a:extLst>
                  <a:ext uri="{FF2B5EF4-FFF2-40B4-BE49-F238E27FC236}">
                    <a16:creationId xmlns:a16="http://schemas.microsoft.com/office/drawing/2014/main" id="{CE6553F6-A24B-48F5-9BAC-FE85C4FD3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813" y="20550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1" name="Freeform 315">
                <a:extLst>
                  <a:ext uri="{FF2B5EF4-FFF2-40B4-BE49-F238E27FC236}">
                    <a16:creationId xmlns:a16="http://schemas.microsoft.com/office/drawing/2014/main" id="{13BD7665-0376-444F-85BC-C18312A73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646" y="20550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2" name="Freeform 316">
                <a:extLst>
                  <a:ext uri="{FF2B5EF4-FFF2-40B4-BE49-F238E27FC236}">
                    <a16:creationId xmlns:a16="http://schemas.microsoft.com/office/drawing/2014/main" id="{91E7F34E-ADBC-406F-BEC6-D95BAC1B9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644" y="199724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3" name="Freeform 317">
                <a:extLst>
                  <a:ext uri="{FF2B5EF4-FFF2-40B4-BE49-F238E27FC236}">
                    <a16:creationId xmlns:a16="http://schemas.microsoft.com/office/drawing/2014/main" id="{70381340-43B0-48D0-8A92-3CC431A4A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217" y="199724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4" name="Freeform 318">
                <a:extLst>
                  <a:ext uri="{FF2B5EF4-FFF2-40B4-BE49-F238E27FC236}">
                    <a16:creationId xmlns:a16="http://schemas.microsoft.com/office/drawing/2014/main" id="{C4336A73-4AAB-4726-B1D2-CC3C9EAB0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338" y="181669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5" name="Freeform 319">
                <a:extLst>
                  <a:ext uri="{FF2B5EF4-FFF2-40B4-BE49-F238E27FC236}">
                    <a16:creationId xmlns:a16="http://schemas.microsoft.com/office/drawing/2014/main" id="{94FEA6E1-3EE5-4231-AC3D-45777E0D1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484" y="1807797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6" name="Freeform 320">
                <a:extLst>
                  <a:ext uri="{FF2B5EF4-FFF2-40B4-BE49-F238E27FC236}">
                    <a16:creationId xmlns:a16="http://schemas.microsoft.com/office/drawing/2014/main" id="{627E15DF-D822-46C6-AEA2-E4EB6BC30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955" y="176955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7" name="Freeform 321">
                <a:extLst>
                  <a:ext uri="{FF2B5EF4-FFF2-40B4-BE49-F238E27FC236}">
                    <a16:creationId xmlns:a16="http://schemas.microsoft.com/office/drawing/2014/main" id="{CD471729-A612-4E73-BE0C-403E9C25F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764" y="175798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8" name="Freeform 322">
                <a:extLst>
                  <a:ext uri="{FF2B5EF4-FFF2-40B4-BE49-F238E27FC236}">
                    <a16:creationId xmlns:a16="http://schemas.microsoft.com/office/drawing/2014/main" id="{0EC2BCEA-24A5-4BD9-BF22-9EA208CCC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113" y="17535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9" name="Freeform 323">
                <a:extLst>
                  <a:ext uri="{FF2B5EF4-FFF2-40B4-BE49-F238E27FC236}">
                    <a16:creationId xmlns:a16="http://schemas.microsoft.com/office/drawing/2014/main" id="{43829724-F37D-4552-9571-201ABBDD2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572" y="174731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0" name="Freeform 324">
                <a:extLst>
                  <a:ext uri="{FF2B5EF4-FFF2-40B4-BE49-F238E27FC236}">
                    <a16:creationId xmlns:a16="http://schemas.microsoft.com/office/drawing/2014/main" id="{12F03582-13B6-4615-AEC5-F08246893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268" y="172419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1" name="Freeform 325">
                <a:extLst>
                  <a:ext uri="{FF2B5EF4-FFF2-40B4-BE49-F238E27FC236}">
                    <a16:creationId xmlns:a16="http://schemas.microsoft.com/office/drawing/2014/main" id="{FCE81C20-58C1-420E-8854-31041E821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201" y="169483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2" name="Freeform 326">
                <a:extLst>
                  <a:ext uri="{FF2B5EF4-FFF2-40B4-BE49-F238E27FC236}">
                    <a16:creationId xmlns:a16="http://schemas.microsoft.com/office/drawing/2014/main" id="{86D4B463-5746-4FAD-BC97-CAEA5D424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004" y="169483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3" name="Freeform 327">
                <a:extLst>
                  <a:ext uri="{FF2B5EF4-FFF2-40B4-BE49-F238E27FC236}">
                    <a16:creationId xmlns:a16="http://schemas.microsoft.com/office/drawing/2014/main" id="{9F0849DB-DD88-40C0-A46B-E5E6E9913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290" y="1595223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4" name="Freeform 328">
                <a:extLst>
                  <a:ext uri="{FF2B5EF4-FFF2-40B4-BE49-F238E27FC236}">
                    <a16:creationId xmlns:a16="http://schemas.microsoft.com/office/drawing/2014/main" id="{2F0F3381-3382-4F32-899E-CD88DC8B0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363" y="155964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5" name="Freeform 329">
                <a:extLst>
                  <a:ext uri="{FF2B5EF4-FFF2-40B4-BE49-F238E27FC236}">
                    <a16:creationId xmlns:a16="http://schemas.microsoft.com/office/drawing/2014/main" id="{CC272E58-CC74-4451-9FDF-DF3C2AD58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396" y="154096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6" name="Freeform 330">
                <a:extLst>
                  <a:ext uri="{FF2B5EF4-FFF2-40B4-BE49-F238E27FC236}">
                    <a16:creationId xmlns:a16="http://schemas.microsoft.com/office/drawing/2014/main" id="{FDC28058-E050-4DD1-9414-4C2AEF240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968" y="142623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166" name="Freeform 331">
              <a:extLst>
                <a:ext uri="{FF2B5EF4-FFF2-40B4-BE49-F238E27FC236}">
                  <a16:creationId xmlns:a16="http://schemas.microsoft.com/office/drawing/2014/main" id="{C3E81572-30BF-4D5B-A41E-F7DF1BB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170" y="1447311"/>
              <a:ext cx="4224144" cy="992605"/>
            </a:xfrm>
            <a:custGeom>
              <a:avLst/>
              <a:gdLst>
                <a:gd name="T0" fmla="*/ 1437 w 1573"/>
                <a:gd name="T1" fmla="*/ 530 h 558"/>
                <a:gd name="T2" fmla="*/ 1305 w 1573"/>
                <a:gd name="T3" fmla="*/ 521 h 558"/>
                <a:gd name="T4" fmla="*/ 1280 w 1573"/>
                <a:gd name="T5" fmla="*/ 506 h 558"/>
                <a:gd name="T6" fmla="*/ 1235 w 1573"/>
                <a:gd name="T7" fmla="*/ 498 h 558"/>
                <a:gd name="T8" fmla="*/ 1197 w 1573"/>
                <a:gd name="T9" fmla="*/ 483 h 558"/>
                <a:gd name="T10" fmla="*/ 1165 w 1573"/>
                <a:gd name="T11" fmla="*/ 475 h 558"/>
                <a:gd name="T12" fmla="*/ 1139 w 1573"/>
                <a:gd name="T13" fmla="*/ 468 h 558"/>
                <a:gd name="T14" fmla="*/ 1103 w 1573"/>
                <a:gd name="T15" fmla="*/ 464 h 558"/>
                <a:gd name="T16" fmla="*/ 1040 w 1573"/>
                <a:gd name="T17" fmla="*/ 449 h 558"/>
                <a:gd name="T18" fmla="*/ 1000 w 1573"/>
                <a:gd name="T19" fmla="*/ 442 h 558"/>
                <a:gd name="T20" fmla="*/ 975 w 1573"/>
                <a:gd name="T21" fmla="*/ 419 h 558"/>
                <a:gd name="T22" fmla="*/ 938 w 1573"/>
                <a:gd name="T23" fmla="*/ 413 h 558"/>
                <a:gd name="T24" fmla="*/ 906 w 1573"/>
                <a:gd name="T25" fmla="*/ 391 h 558"/>
                <a:gd name="T26" fmla="*/ 872 w 1573"/>
                <a:gd name="T27" fmla="*/ 388 h 558"/>
                <a:gd name="T28" fmla="*/ 854 w 1573"/>
                <a:gd name="T29" fmla="*/ 366 h 558"/>
                <a:gd name="T30" fmla="*/ 823 w 1573"/>
                <a:gd name="T31" fmla="*/ 361 h 558"/>
                <a:gd name="T32" fmla="*/ 783 w 1573"/>
                <a:gd name="T33" fmla="*/ 355 h 558"/>
                <a:gd name="T34" fmla="*/ 715 w 1573"/>
                <a:gd name="T35" fmla="*/ 343 h 558"/>
                <a:gd name="T36" fmla="*/ 707 w 1573"/>
                <a:gd name="T37" fmla="*/ 329 h 558"/>
                <a:gd name="T38" fmla="*/ 649 w 1573"/>
                <a:gd name="T39" fmla="*/ 323 h 558"/>
                <a:gd name="T40" fmla="*/ 632 w 1573"/>
                <a:gd name="T41" fmla="*/ 304 h 558"/>
                <a:gd name="T42" fmla="*/ 600 w 1573"/>
                <a:gd name="T43" fmla="*/ 297 h 558"/>
                <a:gd name="T44" fmla="*/ 579 w 1573"/>
                <a:gd name="T45" fmla="*/ 284 h 558"/>
                <a:gd name="T46" fmla="*/ 556 w 1573"/>
                <a:gd name="T47" fmla="*/ 276 h 558"/>
                <a:gd name="T48" fmla="*/ 533 w 1573"/>
                <a:gd name="T49" fmla="*/ 262 h 558"/>
                <a:gd name="T50" fmla="*/ 507 w 1573"/>
                <a:gd name="T51" fmla="*/ 254 h 558"/>
                <a:gd name="T52" fmla="*/ 484 w 1573"/>
                <a:gd name="T53" fmla="*/ 234 h 558"/>
                <a:gd name="T54" fmla="*/ 458 w 1573"/>
                <a:gd name="T55" fmla="*/ 220 h 558"/>
                <a:gd name="T56" fmla="*/ 443 w 1573"/>
                <a:gd name="T57" fmla="*/ 210 h 558"/>
                <a:gd name="T58" fmla="*/ 411 w 1573"/>
                <a:gd name="T59" fmla="*/ 198 h 558"/>
                <a:gd name="T60" fmla="*/ 387 w 1573"/>
                <a:gd name="T61" fmla="*/ 188 h 558"/>
                <a:gd name="T62" fmla="*/ 326 w 1573"/>
                <a:gd name="T63" fmla="*/ 182 h 558"/>
                <a:gd name="T64" fmla="*/ 298 w 1573"/>
                <a:gd name="T65" fmla="*/ 160 h 558"/>
                <a:gd name="T66" fmla="*/ 222 w 1573"/>
                <a:gd name="T67" fmla="*/ 151 h 558"/>
                <a:gd name="T68" fmla="*/ 214 w 1573"/>
                <a:gd name="T69" fmla="*/ 129 h 558"/>
                <a:gd name="T70" fmla="*/ 188 w 1573"/>
                <a:gd name="T71" fmla="*/ 118 h 558"/>
                <a:gd name="T72" fmla="*/ 170 w 1573"/>
                <a:gd name="T73" fmla="*/ 101 h 558"/>
                <a:gd name="T74" fmla="*/ 148 w 1573"/>
                <a:gd name="T75" fmla="*/ 93 h 558"/>
                <a:gd name="T76" fmla="*/ 124 w 1573"/>
                <a:gd name="T77" fmla="*/ 77 h 558"/>
                <a:gd name="T78" fmla="*/ 79 w 1573"/>
                <a:gd name="T79" fmla="*/ 65 h 558"/>
                <a:gd name="T80" fmla="*/ 68 w 1573"/>
                <a:gd name="T81" fmla="*/ 49 h 558"/>
                <a:gd name="T82" fmla="*/ 51 w 1573"/>
                <a:gd name="T83" fmla="*/ 40 h 558"/>
                <a:gd name="T84" fmla="*/ 35 w 1573"/>
                <a:gd name="T85" fmla="*/ 23 h 558"/>
                <a:gd name="T86" fmla="*/ 11 w 1573"/>
                <a:gd name="T87" fmla="*/ 1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73" h="558">
                  <a:moveTo>
                    <a:pt x="1573" y="558"/>
                  </a:moveTo>
                  <a:lnTo>
                    <a:pt x="1437" y="558"/>
                  </a:lnTo>
                  <a:lnTo>
                    <a:pt x="1437" y="530"/>
                  </a:lnTo>
                  <a:lnTo>
                    <a:pt x="1347" y="530"/>
                  </a:lnTo>
                  <a:lnTo>
                    <a:pt x="1347" y="521"/>
                  </a:lnTo>
                  <a:lnTo>
                    <a:pt x="1305" y="521"/>
                  </a:lnTo>
                  <a:lnTo>
                    <a:pt x="1305" y="515"/>
                  </a:lnTo>
                  <a:lnTo>
                    <a:pt x="1280" y="515"/>
                  </a:lnTo>
                  <a:lnTo>
                    <a:pt x="1280" y="506"/>
                  </a:lnTo>
                  <a:lnTo>
                    <a:pt x="1257" y="506"/>
                  </a:lnTo>
                  <a:lnTo>
                    <a:pt x="1257" y="498"/>
                  </a:lnTo>
                  <a:lnTo>
                    <a:pt x="1235" y="498"/>
                  </a:lnTo>
                  <a:lnTo>
                    <a:pt x="1235" y="493"/>
                  </a:lnTo>
                  <a:lnTo>
                    <a:pt x="1197" y="493"/>
                  </a:lnTo>
                  <a:lnTo>
                    <a:pt x="1197" y="483"/>
                  </a:lnTo>
                  <a:lnTo>
                    <a:pt x="1188" y="483"/>
                  </a:lnTo>
                  <a:lnTo>
                    <a:pt x="1188" y="475"/>
                  </a:lnTo>
                  <a:lnTo>
                    <a:pt x="1165" y="475"/>
                  </a:lnTo>
                  <a:lnTo>
                    <a:pt x="1165" y="470"/>
                  </a:lnTo>
                  <a:lnTo>
                    <a:pt x="1139" y="470"/>
                  </a:lnTo>
                  <a:lnTo>
                    <a:pt x="1139" y="468"/>
                  </a:lnTo>
                  <a:lnTo>
                    <a:pt x="1117" y="468"/>
                  </a:lnTo>
                  <a:lnTo>
                    <a:pt x="1113" y="464"/>
                  </a:lnTo>
                  <a:lnTo>
                    <a:pt x="1103" y="464"/>
                  </a:lnTo>
                  <a:lnTo>
                    <a:pt x="1103" y="452"/>
                  </a:lnTo>
                  <a:lnTo>
                    <a:pt x="1040" y="452"/>
                  </a:lnTo>
                  <a:lnTo>
                    <a:pt x="1040" y="449"/>
                  </a:lnTo>
                  <a:lnTo>
                    <a:pt x="1028" y="449"/>
                  </a:lnTo>
                  <a:lnTo>
                    <a:pt x="1028" y="442"/>
                  </a:lnTo>
                  <a:lnTo>
                    <a:pt x="1000" y="442"/>
                  </a:lnTo>
                  <a:lnTo>
                    <a:pt x="1000" y="431"/>
                  </a:lnTo>
                  <a:lnTo>
                    <a:pt x="975" y="431"/>
                  </a:lnTo>
                  <a:lnTo>
                    <a:pt x="975" y="419"/>
                  </a:lnTo>
                  <a:lnTo>
                    <a:pt x="957" y="419"/>
                  </a:lnTo>
                  <a:lnTo>
                    <a:pt x="957" y="413"/>
                  </a:lnTo>
                  <a:lnTo>
                    <a:pt x="938" y="413"/>
                  </a:lnTo>
                  <a:lnTo>
                    <a:pt x="938" y="402"/>
                  </a:lnTo>
                  <a:lnTo>
                    <a:pt x="906" y="402"/>
                  </a:lnTo>
                  <a:lnTo>
                    <a:pt x="906" y="391"/>
                  </a:lnTo>
                  <a:lnTo>
                    <a:pt x="894" y="391"/>
                  </a:lnTo>
                  <a:lnTo>
                    <a:pt x="890" y="388"/>
                  </a:lnTo>
                  <a:lnTo>
                    <a:pt x="872" y="388"/>
                  </a:lnTo>
                  <a:lnTo>
                    <a:pt x="872" y="376"/>
                  </a:lnTo>
                  <a:lnTo>
                    <a:pt x="854" y="376"/>
                  </a:lnTo>
                  <a:lnTo>
                    <a:pt x="854" y="366"/>
                  </a:lnTo>
                  <a:lnTo>
                    <a:pt x="823" y="366"/>
                  </a:lnTo>
                  <a:lnTo>
                    <a:pt x="823" y="366"/>
                  </a:lnTo>
                  <a:lnTo>
                    <a:pt x="823" y="361"/>
                  </a:lnTo>
                  <a:lnTo>
                    <a:pt x="823" y="361"/>
                  </a:lnTo>
                  <a:lnTo>
                    <a:pt x="783" y="361"/>
                  </a:lnTo>
                  <a:lnTo>
                    <a:pt x="783" y="355"/>
                  </a:lnTo>
                  <a:lnTo>
                    <a:pt x="734" y="355"/>
                  </a:lnTo>
                  <a:lnTo>
                    <a:pt x="734" y="343"/>
                  </a:lnTo>
                  <a:lnTo>
                    <a:pt x="715" y="343"/>
                  </a:lnTo>
                  <a:lnTo>
                    <a:pt x="715" y="333"/>
                  </a:lnTo>
                  <a:lnTo>
                    <a:pt x="707" y="333"/>
                  </a:lnTo>
                  <a:lnTo>
                    <a:pt x="707" y="329"/>
                  </a:lnTo>
                  <a:lnTo>
                    <a:pt x="684" y="329"/>
                  </a:lnTo>
                  <a:lnTo>
                    <a:pt x="684" y="323"/>
                  </a:lnTo>
                  <a:lnTo>
                    <a:pt x="649" y="323"/>
                  </a:lnTo>
                  <a:lnTo>
                    <a:pt x="649" y="311"/>
                  </a:lnTo>
                  <a:lnTo>
                    <a:pt x="632" y="311"/>
                  </a:lnTo>
                  <a:lnTo>
                    <a:pt x="632" y="304"/>
                  </a:lnTo>
                  <a:lnTo>
                    <a:pt x="617" y="304"/>
                  </a:lnTo>
                  <a:lnTo>
                    <a:pt x="617" y="297"/>
                  </a:lnTo>
                  <a:lnTo>
                    <a:pt x="600" y="297"/>
                  </a:lnTo>
                  <a:lnTo>
                    <a:pt x="600" y="291"/>
                  </a:lnTo>
                  <a:lnTo>
                    <a:pt x="579" y="291"/>
                  </a:lnTo>
                  <a:lnTo>
                    <a:pt x="579" y="284"/>
                  </a:lnTo>
                  <a:lnTo>
                    <a:pt x="569" y="284"/>
                  </a:lnTo>
                  <a:lnTo>
                    <a:pt x="569" y="276"/>
                  </a:lnTo>
                  <a:lnTo>
                    <a:pt x="556" y="276"/>
                  </a:lnTo>
                  <a:lnTo>
                    <a:pt x="556" y="270"/>
                  </a:lnTo>
                  <a:lnTo>
                    <a:pt x="533" y="270"/>
                  </a:lnTo>
                  <a:lnTo>
                    <a:pt x="533" y="262"/>
                  </a:lnTo>
                  <a:lnTo>
                    <a:pt x="526" y="262"/>
                  </a:lnTo>
                  <a:lnTo>
                    <a:pt x="526" y="254"/>
                  </a:lnTo>
                  <a:lnTo>
                    <a:pt x="507" y="254"/>
                  </a:lnTo>
                  <a:lnTo>
                    <a:pt x="507" y="242"/>
                  </a:lnTo>
                  <a:lnTo>
                    <a:pt x="484" y="242"/>
                  </a:lnTo>
                  <a:lnTo>
                    <a:pt x="484" y="234"/>
                  </a:lnTo>
                  <a:lnTo>
                    <a:pt x="470" y="234"/>
                  </a:lnTo>
                  <a:lnTo>
                    <a:pt x="470" y="220"/>
                  </a:lnTo>
                  <a:lnTo>
                    <a:pt x="458" y="220"/>
                  </a:lnTo>
                  <a:lnTo>
                    <a:pt x="458" y="216"/>
                  </a:lnTo>
                  <a:lnTo>
                    <a:pt x="443" y="216"/>
                  </a:lnTo>
                  <a:lnTo>
                    <a:pt x="443" y="210"/>
                  </a:lnTo>
                  <a:lnTo>
                    <a:pt x="421" y="210"/>
                  </a:lnTo>
                  <a:lnTo>
                    <a:pt x="421" y="198"/>
                  </a:lnTo>
                  <a:lnTo>
                    <a:pt x="411" y="198"/>
                  </a:lnTo>
                  <a:lnTo>
                    <a:pt x="411" y="193"/>
                  </a:lnTo>
                  <a:lnTo>
                    <a:pt x="387" y="193"/>
                  </a:lnTo>
                  <a:lnTo>
                    <a:pt x="387" y="188"/>
                  </a:lnTo>
                  <a:lnTo>
                    <a:pt x="363" y="188"/>
                  </a:lnTo>
                  <a:lnTo>
                    <a:pt x="363" y="182"/>
                  </a:lnTo>
                  <a:lnTo>
                    <a:pt x="326" y="182"/>
                  </a:lnTo>
                  <a:lnTo>
                    <a:pt x="326" y="169"/>
                  </a:lnTo>
                  <a:lnTo>
                    <a:pt x="298" y="169"/>
                  </a:lnTo>
                  <a:lnTo>
                    <a:pt x="298" y="160"/>
                  </a:lnTo>
                  <a:lnTo>
                    <a:pt x="283" y="160"/>
                  </a:lnTo>
                  <a:lnTo>
                    <a:pt x="283" y="151"/>
                  </a:lnTo>
                  <a:lnTo>
                    <a:pt x="222" y="151"/>
                  </a:lnTo>
                  <a:lnTo>
                    <a:pt x="222" y="138"/>
                  </a:lnTo>
                  <a:lnTo>
                    <a:pt x="214" y="138"/>
                  </a:lnTo>
                  <a:lnTo>
                    <a:pt x="214" y="129"/>
                  </a:lnTo>
                  <a:lnTo>
                    <a:pt x="195" y="129"/>
                  </a:lnTo>
                  <a:lnTo>
                    <a:pt x="195" y="118"/>
                  </a:lnTo>
                  <a:lnTo>
                    <a:pt x="188" y="118"/>
                  </a:lnTo>
                  <a:lnTo>
                    <a:pt x="188" y="111"/>
                  </a:lnTo>
                  <a:lnTo>
                    <a:pt x="170" y="111"/>
                  </a:lnTo>
                  <a:lnTo>
                    <a:pt x="170" y="101"/>
                  </a:lnTo>
                  <a:lnTo>
                    <a:pt x="159" y="101"/>
                  </a:lnTo>
                  <a:lnTo>
                    <a:pt x="159" y="93"/>
                  </a:lnTo>
                  <a:lnTo>
                    <a:pt x="148" y="93"/>
                  </a:lnTo>
                  <a:lnTo>
                    <a:pt x="148" y="83"/>
                  </a:lnTo>
                  <a:lnTo>
                    <a:pt x="124" y="83"/>
                  </a:lnTo>
                  <a:lnTo>
                    <a:pt x="124" y="77"/>
                  </a:lnTo>
                  <a:lnTo>
                    <a:pt x="103" y="77"/>
                  </a:lnTo>
                  <a:lnTo>
                    <a:pt x="103" y="65"/>
                  </a:lnTo>
                  <a:lnTo>
                    <a:pt x="79" y="65"/>
                  </a:lnTo>
                  <a:lnTo>
                    <a:pt x="79" y="59"/>
                  </a:lnTo>
                  <a:lnTo>
                    <a:pt x="68" y="59"/>
                  </a:lnTo>
                  <a:lnTo>
                    <a:pt x="68" y="49"/>
                  </a:lnTo>
                  <a:lnTo>
                    <a:pt x="61" y="49"/>
                  </a:lnTo>
                  <a:lnTo>
                    <a:pt x="61" y="40"/>
                  </a:lnTo>
                  <a:lnTo>
                    <a:pt x="51" y="40"/>
                  </a:lnTo>
                  <a:lnTo>
                    <a:pt x="51" y="33"/>
                  </a:lnTo>
                  <a:lnTo>
                    <a:pt x="35" y="33"/>
                  </a:lnTo>
                  <a:lnTo>
                    <a:pt x="35" y="23"/>
                  </a:lnTo>
                  <a:lnTo>
                    <a:pt x="20" y="23"/>
                  </a:lnTo>
                  <a:lnTo>
                    <a:pt x="20" y="18"/>
                  </a:lnTo>
                  <a:lnTo>
                    <a:pt x="11" y="18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93358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1333" dirty="0">
                <a:solidFill>
                  <a:srgbClr val="1F497D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004025C-A8BA-4C08-A95D-9F7341485466}"/>
                </a:ext>
              </a:extLst>
            </p:cNvPr>
            <p:cNvGrpSpPr/>
            <p:nvPr/>
          </p:nvGrpSpPr>
          <p:grpSpPr>
            <a:xfrm>
              <a:off x="2567404" y="1424835"/>
              <a:ext cx="4262052" cy="1462706"/>
              <a:chOff x="2567404" y="1424835"/>
              <a:chExt cx="4262052" cy="1462706"/>
            </a:xfrm>
          </p:grpSpPr>
          <p:sp>
            <p:nvSpPr>
              <p:cNvPr id="169" name="Freeform 332">
                <a:extLst>
                  <a:ext uri="{FF2B5EF4-FFF2-40B4-BE49-F238E27FC236}">
                    <a16:creationId xmlns:a16="http://schemas.microsoft.com/office/drawing/2014/main" id="{5D130E21-01EA-46D4-8674-4952A8C40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8120" y="2839031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0" name="Freeform 333">
                <a:extLst>
                  <a:ext uri="{FF2B5EF4-FFF2-40B4-BE49-F238E27FC236}">
                    <a16:creationId xmlns:a16="http://schemas.microsoft.com/office/drawing/2014/main" id="{89F01F83-F6FE-421B-B8BA-4E20CE1EE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9500" y="2839031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1" name="Freeform 334">
                <a:extLst>
                  <a:ext uri="{FF2B5EF4-FFF2-40B4-BE49-F238E27FC236}">
                    <a16:creationId xmlns:a16="http://schemas.microsoft.com/office/drawing/2014/main" id="{3110C20C-131B-4A98-A40A-FE7CC1CEE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3303" y="2839031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2" name="Freeform 335">
                <a:extLst>
                  <a:ext uri="{FF2B5EF4-FFF2-40B4-BE49-F238E27FC236}">
                    <a16:creationId xmlns:a16="http://schemas.microsoft.com/office/drawing/2014/main" id="{A6F15A90-22F1-4800-97EC-69AA97E40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050" y="2839031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3" name="Freeform 336">
                <a:extLst>
                  <a:ext uri="{FF2B5EF4-FFF2-40B4-BE49-F238E27FC236}">
                    <a16:creationId xmlns:a16="http://schemas.microsoft.com/office/drawing/2014/main" id="{E8BC5D15-62B9-488B-9B6F-1079BBF09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9477" y="2839031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4" name="Freeform 337">
                <a:extLst>
                  <a:ext uri="{FF2B5EF4-FFF2-40B4-BE49-F238E27FC236}">
                    <a16:creationId xmlns:a16="http://schemas.microsoft.com/office/drawing/2014/main" id="{7528845D-14F5-4127-A952-336D2F57D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1717" y="2839031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5" name="Freeform 338">
                <a:extLst>
                  <a:ext uri="{FF2B5EF4-FFF2-40B4-BE49-F238E27FC236}">
                    <a16:creationId xmlns:a16="http://schemas.microsoft.com/office/drawing/2014/main" id="{9DBA5B41-4561-4AF7-8EEB-162F7D7E7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0375" y="2839031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6" name="Freeform 339">
                <a:extLst>
                  <a:ext uri="{FF2B5EF4-FFF2-40B4-BE49-F238E27FC236}">
                    <a16:creationId xmlns:a16="http://schemas.microsoft.com/office/drawing/2014/main" id="{C92D03AF-873B-4A16-B19F-34EDB0F7E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005" y="2839031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7" name="Freeform 340">
                <a:extLst>
                  <a:ext uri="{FF2B5EF4-FFF2-40B4-BE49-F238E27FC236}">
                    <a16:creationId xmlns:a16="http://schemas.microsoft.com/office/drawing/2014/main" id="{A01DD91C-0092-4D7A-BC0C-02FD8AF79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3263" y="2839031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8" name="Freeform 341">
                <a:extLst>
                  <a:ext uri="{FF2B5EF4-FFF2-40B4-BE49-F238E27FC236}">
                    <a16:creationId xmlns:a16="http://schemas.microsoft.com/office/drawing/2014/main" id="{5C8FB5C4-A168-41A8-B039-C88DCCC79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2499" y="2839031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79" name="Freeform 342">
                <a:extLst>
                  <a:ext uri="{FF2B5EF4-FFF2-40B4-BE49-F238E27FC236}">
                    <a16:creationId xmlns:a16="http://schemas.microsoft.com/office/drawing/2014/main" id="{13764A11-9F2C-4CFD-9722-918391D42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1617" y="2839031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0" name="Freeform 343">
                <a:extLst>
                  <a:ext uri="{FF2B5EF4-FFF2-40B4-BE49-F238E27FC236}">
                    <a16:creationId xmlns:a16="http://schemas.microsoft.com/office/drawing/2014/main" id="{699758A7-BDBE-4C15-8938-D989F3851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7588" y="2839031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1" name="Freeform 344">
                <a:extLst>
                  <a:ext uri="{FF2B5EF4-FFF2-40B4-BE49-F238E27FC236}">
                    <a16:creationId xmlns:a16="http://schemas.microsoft.com/office/drawing/2014/main" id="{96C0A05D-8F8B-4463-B34B-A03F0FC42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2217" y="2839031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2" name="Freeform 345">
                <a:extLst>
                  <a:ext uri="{FF2B5EF4-FFF2-40B4-BE49-F238E27FC236}">
                    <a16:creationId xmlns:a16="http://schemas.microsoft.com/office/drawing/2014/main" id="{A0E20BDE-0B53-4813-B6DF-2C389B9DA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9851" y="2839031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3" name="Freeform 346">
                <a:extLst>
                  <a:ext uri="{FF2B5EF4-FFF2-40B4-BE49-F238E27FC236}">
                    <a16:creationId xmlns:a16="http://schemas.microsoft.com/office/drawing/2014/main" id="{8F9248EC-DC0D-4540-8F59-1BE625824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2997" y="2839031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4" name="Freeform 347">
                <a:extLst>
                  <a:ext uri="{FF2B5EF4-FFF2-40B4-BE49-F238E27FC236}">
                    <a16:creationId xmlns:a16="http://schemas.microsoft.com/office/drawing/2014/main" id="{3BDBB2CB-E574-4D68-9695-E5A4B0788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8971" y="2839031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5" name="Freeform 348">
                <a:extLst>
                  <a:ext uri="{FF2B5EF4-FFF2-40B4-BE49-F238E27FC236}">
                    <a16:creationId xmlns:a16="http://schemas.microsoft.com/office/drawing/2014/main" id="{44F6A125-2E39-4071-A06E-18D544500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543" y="2819463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6" name="Freeform 349">
                <a:extLst>
                  <a:ext uri="{FF2B5EF4-FFF2-40B4-BE49-F238E27FC236}">
                    <a16:creationId xmlns:a16="http://schemas.microsoft.com/office/drawing/2014/main" id="{A97A07F9-171B-47E4-9559-03219B5A2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548" y="2819463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7" name="Freeform 350">
                <a:extLst>
                  <a:ext uri="{FF2B5EF4-FFF2-40B4-BE49-F238E27FC236}">
                    <a16:creationId xmlns:a16="http://schemas.microsoft.com/office/drawing/2014/main" id="{0AFB352E-3239-48B5-84E6-4A477B5C8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599" y="2819463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8" name="Freeform 351">
                <a:extLst>
                  <a:ext uri="{FF2B5EF4-FFF2-40B4-BE49-F238E27FC236}">
                    <a16:creationId xmlns:a16="http://schemas.microsoft.com/office/drawing/2014/main" id="{7EFFA654-DAAE-4AB4-A358-0F1D0EBF7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1857" y="2819463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89" name="Freeform 352">
                <a:extLst>
                  <a:ext uri="{FF2B5EF4-FFF2-40B4-BE49-F238E27FC236}">
                    <a16:creationId xmlns:a16="http://schemas.microsoft.com/office/drawing/2014/main" id="{E43F23D3-FE60-4A04-8C5C-C17F355AB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093" y="2800785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0" name="Freeform 353">
                <a:extLst>
                  <a:ext uri="{FF2B5EF4-FFF2-40B4-BE49-F238E27FC236}">
                    <a16:creationId xmlns:a16="http://schemas.microsoft.com/office/drawing/2014/main" id="{4879623A-199D-49AE-A462-AD2786917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6925" y="2800785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1" name="Freeform 354">
                <a:extLst>
                  <a:ext uri="{FF2B5EF4-FFF2-40B4-BE49-F238E27FC236}">
                    <a16:creationId xmlns:a16="http://schemas.microsoft.com/office/drawing/2014/main" id="{A9B8CCF5-B48F-4E4F-BF4C-C4370BB97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0672" y="2800785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2" name="Freeform 355">
                <a:extLst>
                  <a:ext uri="{FF2B5EF4-FFF2-40B4-BE49-F238E27FC236}">
                    <a16:creationId xmlns:a16="http://schemas.microsoft.com/office/drawing/2014/main" id="{700EE8D2-34D0-4252-B37B-203126F81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981" y="2800785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3" name="Freeform 356">
                <a:extLst>
                  <a:ext uri="{FF2B5EF4-FFF2-40B4-BE49-F238E27FC236}">
                    <a16:creationId xmlns:a16="http://schemas.microsoft.com/office/drawing/2014/main" id="{64CBF070-F847-4DED-A588-B7D4C1FAC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553" y="2789223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4" name="Freeform 357">
                <a:extLst>
                  <a:ext uri="{FF2B5EF4-FFF2-40B4-BE49-F238E27FC236}">
                    <a16:creationId xmlns:a16="http://schemas.microsoft.com/office/drawing/2014/main" id="{7554C578-3EB5-4916-BD1C-B7440D15A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3076" y="2782107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5" name="Freeform 358">
                <a:extLst>
                  <a:ext uri="{FF2B5EF4-FFF2-40B4-BE49-F238E27FC236}">
                    <a16:creationId xmlns:a16="http://schemas.microsoft.com/office/drawing/2014/main" id="{40867BAE-B7AA-481C-B474-906259A1F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648" y="2774992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6" name="Freeform 359">
                <a:extLst>
                  <a:ext uri="{FF2B5EF4-FFF2-40B4-BE49-F238E27FC236}">
                    <a16:creationId xmlns:a16="http://schemas.microsoft.com/office/drawing/2014/main" id="{29F730A0-2623-418B-9337-F95E988BD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165" y="2774992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7" name="Freeform 360">
                <a:extLst>
                  <a:ext uri="{FF2B5EF4-FFF2-40B4-BE49-F238E27FC236}">
                    <a16:creationId xmlns:a16="http://schemas.microsoft.com/office/drawing/2014/main" id="{A63EB545-17AE-4E4C-96BD-930B4D7C9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509" y="2752757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8" name="Freeform 361">
                <a:extLst>
                  <a:ext uri="{FF2B5EF4-FFF2-40B4-BE49-F238E27FC236}">
                    <a16:creationId xmlns:a16="http://schemas.microsoft.com/office/drawing/2014/main" id="{E8850170-99AE-41DB-ACBD-B9734DAA2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5362" y="2752757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99" name="Freeform 362">
                <a:extLst>
                  <a:ext uri="{FF2B5EF4-FFF2-40B4-BE49-F238E27FC236}">
                    <a16:creationId xmlns:a16="http://schemas.microsoft.com/office/drawing/2014/main" id="{E806BCFB-C004-4136-B290-A0E0065C8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1194" y="2752757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0" name="Freeform 363">
                <a:extLst>
                  <a:ext uri="{FF2B5EF4-FFF2-40B4-BE49-F238E27FC236}">
                    <a16:creationId xmlns:a16="http://schemas.microsoft.com/office/drawing/2014/main" id="{AAACDC18-E847-4829-9580-A0AD42796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9547" y="2732299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1" name="Freeform 364">
                <a:extLst>
                  <a:ext uri="{FF2B5EF4-FFF2-40B4-BE49-F238E27FC236}">
                    <a16:creationId xmlns:a16="http://schemas.microsoft.com/office/drawing/2014/main" id="{48089006-EE65-435D-B6C1-564D96E1F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29" y="2732299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2" name="Freeform 365">
                <a:extLst>
                  <a:ext uri="{FF2B5EF4-FFF2-40B4-BE49-F238E27FC236}">
                    <a16:creationId xmlns:a16="http://schemas.microsoft.com/office/drawing/2014/main" id="{D4F85C90-8F37-4C30-8C5C-C1A72A2FC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8665" y="2732299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3" name="Freeform 366">
                <a:extLst>
                  <a:ext uri="{FF2B5EF4-FFF2-40B4-BE49-F238E27FC236}">
                    <a16:creationId xmlns:a16="http://schemas.microsoft.com/office/drawing/2014/main" id="{C43617E0-F595-43A5-9721-7D601E279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7923" y="2732299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4" name="Freeform 367">
                <a:extLst>
                  <a:ext uri="{FF2B5EF4-FFF2-40B4-BE49-F238E27FC236}">
                    <a16:creationId xmlns:a16="http://schemas.microsoft.com/office/drawing/2014/main" id="{1855CE22-BCA8-4031-9CAC-1DD7BF221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1670" y="2727853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5" name="Freeform 368">
                <a:extLst>
                  <a:ext uri="{FF2B5EF4-FFF2-40B4-BE49-F238E27FC236}">
                    <a16:creationId xmlns:a16="http://schemas.microsoft.com/office/drawing/2014/main" id="{52438774-A70A-4FE6-8705-AE60EAA12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928" y="2727853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6" name="Freeform 369">
                <a:extLst>
                  <a:ext uri="{FF2B5EF4-FFF2-40B4-BE49-F238E27FC236}">
                    <a16:creationId xmlns:a16="http://schemas.microsoft.com/office/drawing/2014/main" id="{071D6A9A-507B-4B76-8FC3-6C39C25B8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1553" y="2727853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" name="Freeform 370">
                <a:extLst>
                  <a:ext uri="{FF2B5EF4-FFF2-40B4-BE49-F238E27FC236}">
                    <a16:creationId xmlns:a16="http://schemas.microsoft.com/office/drawing/2014/main" id="{A0DD00CA-E023-44C5-BCD6-29CC25799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9906" y="2707395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8" name="Freeform 371">
                <a:extLst>
                  <a:ext uri="{FF2B5EF4-FFF2-40B4-BE49-F238E27FC236}">
                    <a16:creationId xmlns:a16="http://schemas.microsoft.com/office/drawing/2014/main" id="{BE6DEA38-B411-45B2-8B4A-B7DDDE989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624" y="2699389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09" name="Freeform 372">
                <a:extLst>
                  <a:ext uri="{FF2B5EF4-FFF2-40B4-BE49-F238E27FC236}">
                    <a16:creationId xmlns:a16="http://schemas.microsoft.com/office/drawing/2014/main" id="{08A4C587-69CB-41B0-8418-B63477B00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2934" y="2691385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" name="Freeform 373">
                <a:extLst>
                  <a:ext uri="{FF2B5EF4-FFF2-40B4-BE49-F238E27FC236}">
                    <a16:creationId xmlns:a16="http://schemas.microsoft.com/office/drawing/2014/main" id="{1DE5DDB6-6B01-4DD6-826F-6DBB41E45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597" y="2680712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1" name="Freeform 374">
                <a:extLst>
                  <a:ext uri="{FF2B5EF4-FFF2-40B4-BE49-F238E27FC236}">
                    <a16:creationId xmlns:a16="http://schemas.microsoft.com/office/drawing/2014/main" id="{AA7E4614-3FA5-403E-9872-82038234D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579" y="2671818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2" name="Freeform 375">
                <a:extLst>
                  <a:ext uri="{FF2B5EF4-FFF2-40B4-BE49-F238E27FC236}">
                    <a16:creationId xmlns:a16="http://schemas.microsoft.com/office/drawing/2014/main" id="{3E81F9D8-2331-4577-B6CF-9A8F30602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721" y="2664703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3" name="Freeform 376">
                <a:extLst>
                  <a:ext uri="{FF2B5EF4-FFF2-40B4-BE49-F238E27FC236}">
                    <a16:creationId xmlns:a16="http://schemas.microsoft.com/office/drawing/2014/main" id="{EED021A9-B5F2-4917-8E3C-8D3D9BDA9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500" y="2664703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4" name="Freeform 377">
                <a:extLst>
                  <a:ext uri="{FF2B5EF4-FFF2-40B4-BE49-F238E27FC236}">
                    <a16:creationId xmlns:a16="http://schemas.microsoft.com/office/drawing/2014/main" id="{9C05810B-1CC3-4FF6-BA69-4E87330F0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854" y="2638019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5" name="Freeform 378">
                <a:extLst>
                  <a:ext uri="{FF2B5EF4-FFF2-40B4-BE49-F238E27FC236}">
                    <a16:creationId xmlns:a16="http://schemas.microsoft.com/office/drawing/2014/main" id="{951192FE-DF8E-4800-904E-A095D95E5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8258" y="2638019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6" name="Freeform 379">
                <a:extLst>
                  <a:ext uri="{FF2B5EF4-FFF2-40B4-BE49-F238E27FC236}">
                    <a16:creationId xmlns:a16="http://schemas.microsoft.com/office/drawing/2014/main" id="{53BDD887-6F84-4121-BCA2-D987EC598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4832" y="2638019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7" name="Freeform 380">
                <a:extLst>
                  <a:ext uri="{FF2B5EF4-FFF2-40B4-BE49-F238E27FC236}">
                    <a16:creationId xmlns:a16="http://schemas.microsoft.com/office/drawing/2014/main" id="{A22C679A-7234-492F-B4B0-376D235E2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630" y="2638019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8" name="Freeform 381">
                <a:extLst>
                  <a:ext uri="{FF2B5EF4-FFF2-40B4-BE49-F238E27FC236}">
                    <a16:creationId xmlns:a16="http://schemas.microsoft.com/office/drawing/2014/main" id="{DF42D310-7DAB-455D-BEBF-43ED86392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382" y="2622010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19" name="Freeform 382">
                <a:extLst>
                  <a:ext uri="{FF2B5EF4-FFF2-40B4-BE49-F238E27FC236}">
                    <a16:creationId xmlns:a16="http://schemas.microsoft.com/office/drawing/2014/main" id="{D6849262-971B-4CBA-BF14-6B0BF6A04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744" y="2481479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0" name="Freeform 383">
                <a:extLst>
                  <a:ext uri="{FF2B5EF4-FFF2-40B4-BE49-F238E27FC236}">
                    <a16:creationId xmlns:a16="http://schemas.microsoft.com/office/drawing/2014/main" id="{D73B3C18-01C5-43AE-94E7-F9DF53BEB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4628" y="2466359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1" name="Freeform 384">
                <a:extLst>
                  <a:ext uri="{FF2B5EF4-FFF2-40B4-BE49-F238E27FC236}">
                    <a16:creationId xmlns:a16="http://schemas.microsoft.com/office/drawing/2014/main" id="{4741823A-B74F-4C15-8A6E-CCE60D869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7751" y="2452128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2" name="Freeform 385">
                <a:extLst>
                  <a:ext uri="{FF2B5EF4-FFF2-40B4-BE49-F238E27FC236}">
                    <a16:creationId xmlns:a16="http://schemas.microsoft.com/office/drawing/2014/main" id="{72245883-25B9-4C2D-AE43-4DC0C6D68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155" y="2445902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3" name="Freeform 386">
                <a:extLst>
                  <a:ext uri="{FF2B5EF4-FFF2-40B4-BE49-F238E27FC236}">
                    <a16:creationId xmlns:a16="http://schemas.microsoft.com/office/drawing/2014/main" id="{D2A7D785-0D25-4D0E-9198-EE97E6ECD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177" y="2380085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4" name="Freeform 387">
                <a:extLst>
                  <a:ext uri="{FF2B5EF4-FFF2-40B4-BE49-F238E27FC236}">
                    <a16:creationId xmlns:a16="http://schemas.microsoft.com/office/drawing/2014/main" id="{1859C888-1755-45C9-905C-547542CC5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694" y="2380085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5" name="Freeform 388">
                <a:extLst>
                  <a:ext uri="{FF2B5EF4-FFF2-40B4-BE49-F238E27FC236}">
                    <a16:creationId xmlns:a16="http://schemas.microsoft.com/office/drawing/2014/main" id="{313617D9-515D-4AA5-86F7-C97629E5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957" y="2369411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6" name="Freeform 389">
                <a:extLst>
                  <a:ext uri="{FF2B5EF4-FFF2-40B4-BE49-F238E27FC236}">
                    <a16:creationId xmlns:a16="http://schemas.microsoft.com/office/drawing/2014/main" id="{E79FF37C-DE8A-43FF-A390-726831DE9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7766" y="2337392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7" name="Freeform 390">
                <a:extLst>
                  <a:ext uri="{FF2B5EF4-FFF2-40B4-BE49-F238E27FC236}">
                    <a16:creationId xmlns:a16="http://schemas.microsoft.com/office/drawing/2014/main" id="{7568E34D-1713-4E64-B36A-4DBA9901F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3776" y="2303593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8" name="Freeform 391">
                <a:extLst>
                  <a:ext uri="{FF2B5EF4-FFF2-40B4-BE49-F238E27FC236}">
                    <a16:creationId xmlns:a16="http://schemas.microsoft.com/office/drawing/2014/main" id="{2C4B0739-C804-40D7-902C-B1FB90E5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511" y="2237776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29" name="Freeform 392">
                <a:extLst>
                  <a:ext uri="{FF2B5EF4-FFF2-40B4-BE49-F238E27FC236}">
                    <a16:creationId xmlns:a16="http://schemas.microsoft.com/office/drawing/2014/main" id="{8FD6DF6D-139B-4C8F-8823-87AF9D645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466" y="2169288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0" name="Freeform 393">
                <a:extLst>
                  <a:ext uri="{FF2B5EF4-FFF2-40B4-BE49-F238E27FC236}">
                    <a16:creationId xmlns:a16="http://schemas.microsoft.com/office/drawing/2014/main" id="{DFF85676-9A03-47F7-B4E0-66635587A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588" y="2058999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1" name="Freeform 394">
                <a:extLst>
                  <a:ext uri="{FF2B5EF4-FFF2-40B4-BE49-F238E27FC236}">
                    <a16:creationId xmlns:a16="http://schemas.microsoft.com/office/drawing/2014/main" id="{9F9A34DA-5837-4A1C-A1EB-7567AB1E5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442" y="1932701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2" name="Freeform 395">
                <a:extLst>
                  <a:ext uri="{FF2B5EF4-FFF2-40B4-BE49-F238E27FC236}">
                    <a16:creationId xmlns:a16="http://schemas.microsoft.com/office/drawing/2014/main" id="{98D23BED-EA28-4614-8695-D3556E696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991" y="1932701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3" name="Freeform 396">
                <a:extLst>
                  <a:ext uri="{FF2B5EF4-FFF2-40B4-BE49-F238E27FC236}">
                    <a16:creationId xmlns:a16="http://schemas.microsoft.com/office/drawing/2014/main" id="{8D3315EA-57CF-4586-B4FE-8595F251D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199" y="1908686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4" name="Freeform 397">
                <a:extLst>
                  <a:ext uri="{FF2B5EF4-FFF2-40B4-BE49-F238E27FC236}">
                    <a16:creationId xmlns:a16="http://schemas.microsoft.com/office/drawing/2014/main" id="{DD1AA805-6175-40FF-8C22-A359EA0A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400" y="1733468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5" name="Freeform 398">
                <a:extLst>
                  <a:ext uri="{FF2B5EF4-FFF2-40B4-BE49-F238E27FC236}">
                    <a16:creationId xmlns:a16="http://schemas.microsoft.com/office/drawing/2014/main" id="{56221A71-3838-4D9F-94B7-940E094B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8489" y="1713901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6" name="Freeform 399">
                <a:extLst>
                  <a:ext uri="{FF2B5EF4-FFF2-40B4-BE49-F238E27FC236}">
                    <a16:creationId xmlns:a16="http://schemas.microsoft.com/office/drawing/2014/main" id="{A33DEE31-DCBA-4C1F-AB7F-6748E17B1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439" y="1693444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7" name="Freeform 400">
                <a:extLst>
                  <a:ext uri="{FF2B5EF4-FFF2-40B4-BE49-F238E27FC236}">
                    <a16:creationId xmlns:a16="http://schemas.microsoft.com/office/drawing/2014/main" id="{44F1F5C2-6859-4246-A721-93BA32B9F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130" y="1669429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8" name="Freeform 401">
                <a:extLst>
                  <a:ext uri="{FF2B5EF4-FFF2-40B4-BE49-F238E27FC236}">
                    <a16:creationId xmlns:a16="http://schemas.microsoft.com/office/drawing/2014/main" id="{963FA085-13A4-45E4-9662-6F2F7C053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214" y="1655198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39" name="Freeform 402">
                <a:extLst>
                  <a:ext uri="{FF2B5EF4-FFF2-40B4-BE49-F238E27FC236}">
                    <a16:creationId xmlns:a16="http://schemas.microsoft.com/office/drawing/2014/main" id="{CFFFA50D-D5E4-4E0E-8436-95D78C06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9731" y="1641856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0" name="Freeform 403">
                <a:extLst>
                  <a:ext uri="{FF2B5EF4-FFF2-40B4-BE49-F238E27FC236}">
                    <a16:creationId xmlns:a16="http://schemas.microsoft.com/office/drawing/2014/main" id="{6F2BFC50-D1A1-4093-AE4E-AF87FD063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107" y="1641856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1" name="Freeform 404">
                <a:extLst>
                  <a:ext uri="{FF2B5EF4-FFF2-40B4-BE49-F238E27FC236}">
                    <a16:creationId xmlns:a16="http://schemas.microsoft.com/office/drawing/2014/main" id="{CC5170A1-7756-4BFD-A0A3-113DD654C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709" y="1616063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2" name="Freeform 405">
                <a:extLst>
                  <a:ext uri="{FF2B5EF4-FFF2-40B4-BE49-F238E27FC236}">
                    <a16:creationId xmlns:a16="http://schemas.microsoft.com/office/drawing/2014/main" id="{EFA7415D-7D97-4802-B833-199C11980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1136" y="1608947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3" name="Freeform 407">
                <a:extLst>
                  <a:ext uri="{FF2B5EF4-FFF2-40B4-BE49-F238E27FC236}">
                    <a16:creationId xmlns:a16="http://schemas.microsoft.com/office/drawing/2014/main" id="{AC614DAD-944B-4B5B-9800-22D89BD6D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489" y="1601832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4" name="Freeform 408">
                <a:extLst>
                  <a:ext uri="{FF2B5EF4-FFF2-40B4-BE49-F238E27FC236}">
                    <a16:creationId xmlns:a16="http://schemas.microsoft.com/office/drawing/2014/main" id="{D1A3DFDE-28E5-40DA-8F5C-017B247B7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006" y="1576039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5" name="Freeform 409">
                <a:extLst>
                  <a:ext uri="{FF2B5EF4-FFF2-40B4-BE49-F238E27FC236}">
                    <a16:creationId xmlns:a16="http://schemas.microsoft.com/office/drawing/2014/main" id="{4E7918F7-5648-4BEB-8034-E67ACAFDE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523" y="1562697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6" name="Freeform 410">
                <a:extLst>
                  <a:ext uri="{FF2B5EF4-FFF2-40B4-BE49-F238E27FC236}">
                    <a16:creationId xmlns:a16="http://schemas.microsoft.com/office/drawing/2014/main" id="{DF857754-A014-437D-BD64-649DCE31B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353" y="1550244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7" name="Freeform 411">
                <a:extLst>
                  <a:ext uri="{FF2B5EF4-FFF2-40B4-BE49-F238E27FC236}">
                    <a16:creationId xmlns:a16="http://schemas.microsoft.com/office/drawing/2014/main" id="{7BF7091C-1C5F-430D-9FFB-3307686CD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3595" y="1467528"/>
                <a:ext cx="55270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8" name="Freeform 412">
                <a:extLst>
                  <a:ext uri="{FF2B5EF4-FFF2-40B4-BE49-F238E27FC236}">
                    <a16:creationId xmlns:a16="http://schemas.microsoft.com/office/drawing/2014/main" id="{D8C55308-5287-4253-A868-238D424FE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173" y="1442624"/>
                <a:ext cx="5286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9" name="Freeform 413">
                <a:extLst>
                  <a:ext uri="{FF2B5EF4-FFF2-40B4-BE49-F238E27FC236}">
                    <a16:creationId xmlns:a16="http://schemas.microsoft.com/office/drawing/2014/main" id="{EA62DCBC-0157-461A-932B-68D9E2129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7404" y="1424835"/>
                <a:ext cx="51336" cy="48510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/>
                <a:endParaRPr lang="en-US" sz="1333" dirty="0">
                  <a:solidFill>
                    <a:srgbClr val="1F497D"/>
                  </a:solidFill>
                  <a:latin typeface="Calibri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168" name="Freeform 414">
              <a:extLst>
                <a:ext uri="{FF2B5EF4-FFF2-40B4-BE49-F238E27FC236}">
                  <a16:creationId xmlns:a16="http://schemas.microsoft.com/office/drawing/2014/main" id="{F8E29B92-9EF9-4C86-B6FF-349074940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414" y="1447311"/>
              <a:ext cx="4208031" cy="1415974"/>
            </a:xfrm>
            <a:custGeom>
              <a:avLst/>
              <a:gdLst>
                <a:gd name="T0" fmla="*/ 1303 w 1567"/>
                <a:gd name="T1" fmla="*/ 785 h 796"/>
                <a:gd name="T2" fmla="*/ 1266 w 1567"/>
                <a:gd name="T3" fmla="*/ 767 h 796"/>
                <a:gd name="T4" fmla="*/ 1229 w 1567"/>
                <a:gd name="T5" fmla="*/ 747 h 796"/>
                <a:gd name="T6" fmla="*/ 1176 w 1567"/>
                <a:gd name="T7" fmla="*/ 734 h 796"/>
                <a:gd name="T8" fmla="*/ 1152 w 1567"/>
                <a:gd name="T9" fmla="*/ 718 h 796"/>
                <a:gd name="T10" fmla="*/ 1122 w 1567"/>
                <a:gd name="T11" fmla="*/ 706 h 796"/>
                <a:gd name="T12" fmla="*/ 1070 w 1567"/>
                <a:gd name="T13" fmla="*/ 699 h 796"/>
                <a:gd name="T14" fmla="*/ 1018 w 1567"/>
                <a:gd name="T15" fmla="*/ 682 h 796"/>
                <a:gd name="T16" fmla="*/ 990 w 1567"/>
                <a:gd name="T17" fmla="*/ 668 h 796"/>
                <a:gd name="T18" fmla="*/ 948 w 1567"/>
                <a:gd name="T19" fmla="*/ 652 h 796"/>
                <a:gd name="T20" fmla="*/ 919 w 1567"/>
                <a:gd name="T21" fmla="*/ 642 h 796"/>
                <a:gd name="T22" fmla="*/ 904 w 1567"/>
                <a:gd name="T23" fmla="*/ 628 h 796"/>
                <a:gd name="T24" fmla="*/ 882 w 1567"/>
                <a:gd name="T25" fmla="*/ 616 h 796"/>
                <a:gd name="T26" fmla="*/ 858 w 1567"/>
                <a:gd name="T27" fmla="*/ 600 h 796"/>
                <a:gd name="T28" fmla="*/ 841 w 1567"/>
                <a:gd name="T29" fmla="*/ 584 h 796"/>
                <a:gd name="T30" fmla="*/ 816 w 1567"/>
                <a:gd name="T31" fmla="*/ 576 h 796"/>
                <a:gd name="T32" fmla="*/ 786 w 1567"/>
                <a:gd name="T33" fmla="*/ 564 h 796"/>
                <a:gd name="T34" fmla="*/ 758 w 1567"/>
                <a:gd name="T35" fmla="*/ 546 h 796"/>
                <a:gd name="T36" fmla="*/ 722 w 1567"/>
                <a:gd name="T37" fmla="*/ 531 h 796"/>
                <a:gd name="T38" fmla="*/ 711 w 1567"/>
                <a:gd name="T39" fmla="*/ 521 h 796"/>
                <a:gd name="T40" fmla="*/ 679 w 1567"/>
                <a:gd name="T41" fmla="*/ 503 h 796"/>
                <a:gd name="T42" fmla="*/ 623 w 1567"/>
                <a:gd name="T43" fmla="*/ 489 h 796"/>
                <a:gd name="T44" fmla="*/ 609 w 1567"/>
                <a:gd name="T45" fmla="*/ 475 h 796"/>
                <a:gd name="T46" fmla="*/ 587 w 1567"/>
                <a:gd name="T47" fmla="*/ 464 h 796"/>
                <a:gd name="T48" fmla="*/ 571 w 1567"/>
                <a:gd name="T49" fmla="*/ 455 h 796"/>
                <a:gd name="T50" fmla="*/ 552 w 1567"/>
                <a:gd name="T51" fmla="*/ 445 h 796"/>
                <a:gd name="T52" fmla="*/ 526 w 1567"/>
                <a:gd name="T53" fmla="*/ 419 h 796"/>
                <a:gd name="T54" fmla="*/ 490 w 1567"/>
                <a:gd name="T55" fmla="*/ 408 h 796"/>
                <a:gd name="T56" fmla="*/ 466 w 1567"/>
                <a:gd name="T57" fmla="*/ 398 h 796"/>
                <a:gd name="T58" fmla="*/ 451 w 1567"/>
                <a:gd name="T59" fmla="*/ 385 h 796"/>
                <a:gd name="T60" fmla="*/ 432 w 1567"/>
                <a:gd name="T61" fmla="*/ 369 h 796"/>
                <a:gd name="T62" fmla="*/ 411 w 1567"/>
                <a:gd name="T63" fmla="*/ 357 h 796"/>
                <a:gd name="T64" fmla="*/ 394 w 1567"/>
                <a:gd name="T65" fmla="*/ 346 h 796"/>
                <a:gd name="T66" fmla="*/ 378 w 1567"/>
                <a:gd name="T67" fmla="*/ 330 h 796"/>
                <a:gd name="T68" fmla="*/ 366 w 1567"/>
                <a:gd name="T69" fmla="*/ 320 h 796"/>
                <a:gd name="T70" fmla="*/ 348 w 1567"/>
                <a:gd name="T71" fmla="*/ 304 h 796"/>
                <a:gd name="T72" fmla="*/ 325 w 1567"/>
                <a:gd name="T73" fmla="*/ 287 h 796"/>
                <a:gd name="T74" fmla="*/ 301 w 1567"/>
                <a:gd name="T75" fmla="*/ 262 h 796"/>
                <a:gd name="T76" fmla="*/ 288 w 1567"/>
                <a:gd name="T77" fmla="*/ 252 h 796"/>
                <a:gd name="T78" fmla="*/ 272 w 1567"/>
                <a:gd name="T79" fmla="*/ 242 h 796"/>
                <a:gd name="T80" fmla="*/ 262 w 1567"/>
                <a:gd name="T81" fmla="*/ 231 h 796"/>
                <a:gd name="T82" fmla="*/ 246 w 1567"/>
                <a:gd name="T83" fmla="*/ 220 h 796"/>
                <a:gd name="T84" fmla="*/ 235 w 1567"/>
                <a:gd name="T85" fmla="*/ 207 h 796"/>
                <a:gd name="T86" fmla="*/ 222 w 1567"/>
                <a:gd name="T87" fmla="*/ 192 h 796"/>
                <a:gd name="T88" fmla="*/ 201 w 1567"/>
                <a:gd name="T89" fmla="*/ 164 h 796"/>
                <a:gd name="T90" fmla="*/ 173 w 1567"/>
                <a:gd name="T91" fmla="*/ 153 h 796"/>
                <a:gd name="T92" fmla="*/ 161 w 1567"/>
                <a:gd name="T93" fmla="*/ 130 h 796"/>
                <a:gd name="T94" fmla="*/ 133 w 1567"/>
                <a:gd name="T95" fmla="*/ 108 h 796"/>
                <a:gd name="T96" fmla="*/ 114 w 1567"/>
                <a:gd name="T97" fmla="*/ 101 h 796"/>
                <a:gd name="T98" fmla="*/ 97 w 1567"/>
                <a:gd name="T99" fmla="*/ 79 h 796"/>
                <a:gd name="T100" fmla="*/ 80 w 1567"/>
                <a:gd name="T101" fmla="*/ 61 h 796"/>
                <a:gd name="T102" fmla="*/ 65 w 1567"/>
                <a:gd name="T103" fmla="*/ 50 h 796"/>
                <a:gd name="T104" fmla="*/ 55 w 1567"/>
                <a:gd name="T105" fmla="*/ 38 h 796"/>
                <a:gd name="T106" fmla="*/ 32 w 1567"/>
                <a:gd name="T107" fmla="*/ 17 h 796"/>
                <a:gd name="T108" fmla="*/ 9 w 1567"/>
                <a:gd name="T109" fmla="*/ 7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67" h="796">
                  <a:moveTo>
                    <a:pt x="1567" y="796"/>
                  </a:moveTo>
                  <a:lnTo>
                    <a:pt x="1327" y="796"/>
                  </a:lnTo>
                  <a:lnTo>
                    <a:pt x="1327" y="785"/>
                  </a:lnTo>
                  <a:lnTo>
                    <a:pt x="1303" y="785"/>
                  </a:lnTo>
                  <a:lnTo>
                    <a:pt x="1303" y="775"/>
                  </a:lnTo>
                  <a:lnTo>
                    <a:pt x="1276" y="775"/>
                  </a:lnTo>
                  <a:lnTo>
                    <a:pt x="1276" y="767"/>
                  </a:lnTo>
                  <a:lnTo>
                    <a:pt x="1266" y="767"/>
                  </a:lnTo>
                  <a:lnTo>
                    <a:pt x="1266" y="760"/>
                  </a:lnTo>
                  <a:lnTo>
                    <a:pt x="1252" y="760"/>
                  </a:lnTo>
                  <a:lnTo>
                    <a:pt x="1252" y="747"/>
                  </a:lnTo>
                  <a:lnTo>
                    <a:pt x="1229" y="747"/>
                  </a:lnTo>
                  <a:lnTo>
                    <a:pt x="1229" y="737"/>
                  </a:lnTo>
                  <a:lnTo>
                    <a:pt x="1199" y="737"/>
                  </a:lnTo>
                  <a:lnTo>
                    <a:pt x="1200" y="734"/>
                  </a:lnTo>
                  <a:lnTo>
                    <a:pt x="1176" y="734"/>
                  </a:lnTo>
                  <a:lnTo>
                    <a:pt x="1176" y="722"/>
                  </a:lnTo>
                  <a:lnTo>
                    <a:pt x="1159" y="722"/>
                  </a:lnTo>
                  <a:lnTo>
                    <a:pt x="1159" y="718"/>
                  </a:lnTo>
                  <a:lnTo>
                    <a:pt x="1152" y="718"/>
                  </a:lnTo>
                  <a:lnTo>
                    <a:pt x="1152" y="713"/>
                  </a:lnTo>
                  <a:lnTo>
                    <a:pt x="1138" y="713"/>
                  </a:lnTo>
                  <a:lnTo>
                    <a:pt x="1138" y="706"/>
                  </a:lnTo>
                  <a:lnTo>
                    <a:pt x="1122" y="706"/>
                  </a:lnTo>
                  <a:lnTo>
                    <a:pt x="1122" y="702"/>
                  </a:lnTo>
                  <a:lnTo>
                    <a:pt x="1106" y="702"/>
                  </a:lnTo>
                  <a:lnTo>
                    <a:pt x="1106" y="699"/>
                  </a:lnTo>
                  <a:lnTo>
                    <a:pt x="1070" y="699"/>
                  </a:lnTo>
                  <a:lnTo>
                    <a:pt x="1070" y="691"/>
                  </a:lnTo>
                  <a:lnTo>
                    <a:pt x="1063" y="691"/>
                  </a:lnTo>
                  <a:lnTo>
                    <a:pt x="1063" y="682"/>
                  </a:lnTo>
                  <a:lnTo>
                    <a:pt x="1018" y="682"/>
                  </a:lnTo>
                  <a:lnTo>
                    <a:pt x="1018" y="673"/>
                  </a:lnTo>
                  <a:lnTo>
                    <a:pt x="994" y="673"/>
                  </a:lnTo>
                  <a:lnTo>
                    <a:pt x="994" y="668"/>
                  </a:lnTo>
                  <a:lnTo>
                    <a:pt x="990" y="668"/>
                  </a:lnTo>
                  <a:lnTo>
                    <a:pt x="990" y="658"/>
                  </a:lnTo>
                  <a:lnTo>
                    <a:pt x="983" y="658"/>
                  </a:lnTo>
                  <a:lnTo>
                    <a:pt x="983" y="652"/>
                  </a:lnTo>
                  <a:lnTo>
                    <a:pt x="948" y="652"/>
                  </a:lnTo>
                  <a:lnTo>
                    <a:pt x="948" y="648"/>
                  </a:lnTo>
                  <a:lnTo>
                    <a:pt x="937" y="648"/>
                  </a:lnTo>
                  <a:lnTo>
                    <a:pt x="937" y="642"/>
                  </a:lnTo>
                  <a:lnTo>
                    <a:pt x="919" y="642"/>
                  </a:lnTo>
                  <a:lnTo>
                    <a:pt x="919" y="633"/>
                  </a:lnTo>
                  <a:lnTo>
                    <a:pt x="910" y="633"/>
                  </a:lnTo>
                  <a:lnTo>
                    <a:pt x="910" y="628"/>
                  </a:lnTo>
                  <a:lnTo>
                    <a:pt x="904" y="628"/>
                  </a:lnTo>
                  <a:lnTo>
                    <a:pt x="904" y="624"/>
                  </a:lnTo>
                  <a:lnTo>
                    <a:pt x="895" y="624"/>
                  </a:lnTo>
                  <a:lnTo>
                    <a:pt x="895" y="616"/>
                  </a:lnTo>
                  <a:lnTo>
                    <a:pt x="882" y="616"/>
                  </a:lnTo>
                  <a:lnTo>
                    <a:pt x="882" y="605"/>
                  </a:lnTo>
                  <a:lnTo>
                    <a:pt x="865" y="605"/>
                  </a:lnTo>
                  <a:lnTo>
                    <a:pt x="865" y="600"/>
                  </a:lnTo>
                  <a:lnTo>
                    <a:pt x="858" y="600"/>
                  </a:lnTo>
                  <a:lnTo>
                    <a:pt x="858" y="592"/>
                  </a:lnTo>
                  <a:lnTo>
                    <a:pt x="848" y="592"/>
                  </a:lnTo>
                  <a:lnTo>
                    <a:pt x="848" y="584"/>
                  </a:lnTo>
                  <a:lnTo>
                    <a:pt x="841" y="584"/>
                  </a:lnTo>
                  <a:lnTo>
                    <a:pt x="841" y="578"/>
                  </a:lnTo>
                  <a:lnTo>
                    <a:pt x="823" y="578"/>
                  </a:lnTo>
                  <a:lnTo>
                    <a:pt x="823" y="576"/>
                  </a:lnTo>
                  <a:lnTo>
                    <a:pt x="816" y="576"/>
                  </a:lnTo>
                  <a:lnTo>
                    <a:pt x="816" y="568"/>
                  </a:lnTo>
                  <a:lnTo>
                    <a:pt x="797" y="568"/>
                  </a:lnTo>
                  <a:lnTo>
                    <a:pt x="797" y="564"/>
                  </a:lnTo>
                  <a:lnTo>
                    <a:pt x="786" y="564"/>
                  </a:lnTo>
                  <a:lnTo>
                    <a:pt x="786" y="554"/>
                  </a:lnTo>
                  <a:lnTo>
                    <a:pt x="768" y="554"/>
                  </a:lnTo>
                  <a:lnTo>
                    <a:pt x="768" y="546"/>
                  </a:lnTo>
                  <a:lnTo>
                    <a:pt x="758" y="546"/>
                  </a:lnTo>
                  <a:lnTo>
                    <a:pt x="758" y="539"/>
                  </a:lnTo>
                  <a:lnTo>
                    <a:pt x="731" y="539"/>
                  </a:lnTo>
                  <a:lnTo>
                    <a:pt x="731" y="531"/>
                  </a:lnTo>
                  <a:lnTo>
                    <a:pt x="722" y="531"/>
                  </a:lnTo>
                  <a:lnTo>
                    <a:pt x="725" y="529"/>
                  </a:lnTo>
                  <a:lnTo>
                    <a:pt x="717" y="529"/>
                  </a:lnTo>
                  <a:lnTo>
                    <a:pt x="717" y="521"/>
                  </a:lnTo>
                  <a:lnTo>
                    <a:pt x="711" y="521"/>
                  </a:lnTo>
                  <a:lnTo>
                    <a:pt x="711" y="513"/>
                  </a:lnTo>
                  <a:lnTo>
                    <a:pt x="693" y="513"/>
                  </a:lnTo>
                  <a:lnTo>
                    <a:pt x="693" y="503"/>
                  </a:lnTo>
                  <a:lnTo>
                    <a:pt x="679" y="503"/>
                  </a:lnTo>
                  <a:lnTo>
                    <a:pt x="679" y="496"/>
                  </a:lnTo>
                  <a:lnTo>
                    <a:pt x="637" y="496"/>
                  </a:lnTo>
                  <a:lnTo>
                    <a:pt x="637" y="489"/>
                  </a:lnTo>
                  <a:lnTo>
                    <a:pt x="623" y="489"/>
                  </a:lnTo>
                  <a:lnTo>
                    <a:pt x="623" y="484"/>
                  </a:lnTo>
                  <a:lnTo>
                    <a:pt x="615" y="484"/>
                  </a:lnTo>
                  <a:lnTo>
                    <a:pt x="615" y="475"/>
                  </a:lnTo>
                  <a:lnTo>
                    <a:pt x="609" y="475"/>
                  </a:lnTo>
                  <a:lnTo>
                    <a:pt x="609" y="470"/>
                  </a:lnTo>
                  <a:lnTo>
                    <a:pt x="592" y="470"/>
                  </a:lnTo>
                  <a:lnTo>
                    <a:pt x="592" y="464"/>
                  </a:lnTo>
                  <a:lnTo>
                    <a:pt x="587" y="464"/>
                  </a:lnTo>
                  <a:lnTo>
                    <a:pt x="587" y="460"/>
                  </a:lnTo>
                  <a:lnTo>
                    <a:pt x="576" y="460"/>
                  </a:lnTo>
                  <a:lnTo>
                    <a:pt x="576" y="455"/>
                  </a:lnTo>
                  <a:lnTo>
                    <a:pt x="571" y="455"/>
                  </a:lnTo>
                  <a:lnTo>
                    <a:pt x="571" y="449"/>
                  </a:lnTo>
                  <a:lnTo>
                    <a:pt x="566" y="449"/>
                  </a:lnTo>
                  <a:lnTo>
                    <a:pt x="566" y="445"/>
                  </a:lnTo>
                  <a:lnTo>
                    <a:pt x="552" y="445"/>
                  </a:lnTo>
                  <a:lnTo>
                    <a:pt x="552" y="431"/>
                  </a:lnTo>
                  <a:lnTo>
                    <a:pt x="543" y="431"/>
                  </a:lnTo>
                  <a:lnTo>
                    <a:pt x="543" y="419"/>
                  </a:lnTo>
                  <a:lnTo>
                    <a:pt x="526" y="419"/>
                  </a:lnTo>
                  <a:lnTo>
                    <a:pt x="526" y="413"/>
                  </a:lnTo>
                  <a:lnTo>
                    <a:pt x="507" y="413"/>
                  </a:lnTo>
                  <a:lnTo>
                    <a:pt x="507" y="408"/>
                  </a:lnTo>
                  <a:lnTo>
                    <a:pt x="490" y="408"/>
                  </a:lnTo>
                  <a:lnTo>
                    <a:pt x="490" y="402"/>
                  </a:lnTo>
                  <a:lnTo>
                    <a:pt x="476" y="402"/>
                  </a:lnTo>
                  <a:lnTo>
                    <a:pt x="476" y="398"/>
                  </a:lnTo>
                  <a:lnTo>
                    <a:pt x="466" y="398"/>
                  </a:lnTo>
                  <a:lnTo>
                    <a:pt x="466" y="391"/>
                  </a:lnTo>
                  <a:lnTo>
                    <a:pt x="457" y="391"/>
                  </a:lnTo>
                  <a:lnTo>
                    <a:pt x="457" y="385"/>
                  </a:lnTo>
                  <a:lnTo>
                    <a:pt x="451" y="385"/>
                  </a:lnTo>
                  <a:lnTo>
                    <a:pt x="451" y="376"/>
                  </a:lnTo>
                  <a:lnTo>
                    <a:pt x="441" y="376"/>
                  </a:lnTo>
                  <a:lnTo>
                    <a:pt x="441" y="369"/>
                  </a:lnTo>
                  <a:lnTo>
                    <a:pt x="432" y="369"/>
                  </a:lnTo>
                  <a:lnTo>
                    <a:pt x="432" y="366"/>
                  </a:lnTo>
                  <a:lnTo>
                    <a:pt x="423" y="366"/>
                  </a:lnTo>
                  <a:lnTo>
                    <a:pt x="423" y="357"/>
                  </a:lnTo>
                  <a:lnTo>
                    <a:pt x="411" y="357"/>
                  </a:lnTo>
                  <a:lnTo>
                    <a:pt x="411" y="348"/>
                  </a:lnTo>
                  <a:lnTo>
                    <a:pt x="404" y="348"/>
                  </a:lnTo>
                  <a:lnTo>
                    <a:pt x="404" y="346"/>
                  </a:lnTo>
                  <a:lnTo>
                    <a:pt x="394" y="346"/>
                  </a:lnTo>
                  <a:lnTo>
                    <a:pt x="394" y="337"/>
                  </a:lnTo>
                  <a:lnTo>
                    <a:pt x="385" y="337"/>
                  </a:lnTo>
                  <a:lnTo>
                    <a:pt x="385" y="330"/>
                  </a:lnTo>
                  <a:lnTo>
                    <a:pt x="378" y="330"/>
                  </a:lnTo>
                  <a:lnTo>
                    <a:pt x="378" y="324"/>
                  </a:lnTo>
                  <a:lnTo>
                    <a:pt x="375" y="324"/>
                  </a:lnTo>
                  <a:lnTo>
                    <a:pt x="375" y="320"/>
                  </a:lnTo>
                  <a:lnTo>
                    <a:pt x="366" y="320"/>
                  </a:lnTo>
                  <a:lnTo>
                    <a:pt x="366" y="317"/>
                  </a:lnTo>
                  <a:lnTo>
                    <a:pt x="358" y="317"/>
                  </a:lnTo>
                  <a:lnTo>
                    <a:pt x="358" y="304"/>
                  </a:lnTo>
                  <a:lnTo>
                    <a:pt x="348" y="304"/>
                  </a:lnTo>
                  <a:lnTo>
                    <a:pt x="348" y="297"/>
                  </a:lnTo>
                  <a:lnTo>
                    <a:pt x="343" y="297"/>
                  </a:lnTo>
                  <a:lnTo>
                    <a:pt x="343" y="287"/>
                  </a:lnTo>
                  <a:lnTo>
                    <a:pt x="325" y="287"/>
                  </a:lnTo>
                  <a:lnTo>
                    <a:pt x="325" y="273"/>
                  </a:lnTo>
                  <a:lnTo>
                    <a:pt x="306" y="273"/>
                  </a:lnTo>
                  <a:lnTo>
                    <a:pt x="306" y="262"/>
                  </a:lnTo>
                  <a:lnTo>
                    <a:pt x="301" y="262"/>
                  </a:lnTo>
                  <a:lnTo>
                    <a:pt x="301" y="258"/>
                  </a:lnTo>
                  <a:lnTo>
                    <a:pt x="295" y="258"/>
                  </a:lnTo>
                  <a:lnTo>
                    <a:pt x="295" y="252"/>
                  </a:lnTo>
                  <a:lnTo>
                    <a:pt x="288" y="252"/>
                  </a:lnTo>
                  <a:lnTo>
                    <a:pt x="288" y="247"/>
                  </a:lnTo>
                  <a:lnTo>
                    <a:pt x="281" y="247"/>
                  </a:lnTo>
                  <a:lnTo>
                    <a:pt x="281" y="242"/>
                  </a:lnTo>
                  <a:lnTo>
                    <a:pt x="272" y="242"/>
                  </a:lnTo>
                  <a:lnTo>
                    <a:pt x="272" y="237"/>
                  </a:lnTo>
                  <a:lnTo>
                    <a:pt x="267" y="237"/>
                  </a:lnTo>
                  <a:lnTo>
                    <a:pt x="267" y="231"/>
                  </a:lnTo>
                  <a:lnTo>
                    <a:pt x="262" y="231"/>
                  </a:lnTo>
                  <a:lnTo>
                    <a:pt x="262" y="224"/>
                  </a:lnTo>
                  <a:lnTo>
                    <a:pt x="254" y="224"/>
                  </a:lnTo>
                  <a:lnTo>
                    <a:pt x="254" y="220"/>
                  </a:lnTo>
                  <a:lnTo>
                    <a:pt x="246" y="220"/>
                  </a:lnTo>
                  <a:lnTo>
                    <a:pt x="246" y="212"/>
                  </a:lnTo>
                  <a:lnTo>
                    <a:pt x="240" y="212"/>
                  </a:lnTo>
                  <a:lnTo>
                    <a:pt x="240" y="207"/>
                  </a:lnTo>
                  <a:lnTo>
                    <a:pt x="235" y="207"/>
                  </a:lnTo>
                  <a:lnTo>
                    <a:pt x="235" y="198"/>
                  </a:lnTo>
                  <a:lnTo>
                    <a:pt x="229" y="198"/>
                  </a:lnTo>
                  <a:lnTo>
                    <a:pt x="229" y="192"/>
                  </a:lnTo>
                  <a:lnTo>
                    <a:pt x="222" y="192"/>
                  </a:lnTo>
                  <a:lnTo>
                    <a:pt x="222" y="174"/>
                  </a:lnTo>
                  <a:lnTo>
                    <a:pt x="213" y="174"/>
                  </a:lnTo>
                  <a:lnTo>
                    <a:pt x="213" y="164"/>
                  </a:lnTo>
                  <a:lnTo>
                    <a:pt x="201" y="164"/>
                  </a:lnTo>
                  <a:lnTo>
                    <a:pt x="201" y="158"/>
                  </a:lnTo>
                  <a:lnTo>
                    <a:pt x="192" y="158"/>
                  </a:lnTo>
                  <a:lnTo>
                    <a:pt x="192" y="153"/>
                  </a:lnTo>
                  <a:lnTo>
                    <a:pt x="173" y="153"/>
                  </a:lnTo>
                  <a:lnTo>
                    <a:pt x="173" y="139"/>
                  </a:lnTo>
                  <a:lnTo>
                    <a:pt x="166" y="139"/>
                  </a:lnTo>
                  <a:lnTo>
                    <a:pt x="166" y="130"/>
                  </a:lnTo>
                  <a:lnTo>
                    <a:pt x="161" y="130"/>
                  </a:lnTo>
                  <a:lnTo>
                    <a:pt x="161" y="122"/>
                  </a:lnTo>
                  <a:lnTo>
                    <a:pt x="146" y="122"/>
                  </a:lnTo>
                  <a:lnTo>
                    <a:pt x="146" y="108"/>
                  </a:lnTo>
                  <a:lnTo>
                    <a:pt x="133" y="108"/>
                  </a:lnTo>
                  <a:lnTo>
                    <a:pt x="133" y="104"/>
                  </a:lnTo>
                  <a:lnTo>
                    <a:pt x="119" y="104"/>
                  </a:lnTo>
                  <a:lnTo>
                    <a:pt x="119" y="101"/>
                  </a:lnTo>
                  <a:lnTo>
                    <a:pt x="114" y="101"/>
                  </a:lnTo>
                  <a:lnTo>
                    <a:pt x="114" y="87"/>
                  </a:lnTo>
                  <a:lnTo>
                    <a:pt x="105" y="87"/>
                  </a:lnTo>
                  <a:lnTo>
                    <a:pt x="105" y="79"/>
                  </a:lnTo>
                  <a:lnTo>
                    <a:pt x="97" y="79"/>
                  </a:lnTo>
                  <a:lnTo>
                    <a:pt x="97" y="71"/>
                  </a:lnTo>
                  <a:lnTo>
                    <a:pt x="86" y="71"/>
                  </a:lnTo>
                  <a:lnTo>
                    <a:pt x="86" y="61"/>
                  </a:lnTo>
                  <a:lnTo>
                    <a:pt x="80" y="61"/>
                  </a:lnTo>
                  <a:lnTo>
                    <a:pt x="80" y="55"/>
                  </a:lnTo>
                  <a:lnTo>
                    <a:pt x="72" y="55"/>
                  </a:lnTo>
                  <a:lnTo>
                    <a:pt x="72" y="50"/>
                  </a:lnTo>
                  <a:lnTo>
                    <a:pt x="65" y="50"/>
                  </a:lnTo>
                  <a:lnTo>
                    <a:pt x="65" y="45"/>
                  </a:lnTo>
                  <a:lnTo>
                    <a:pt x="62" y="45"/>
                  </a:lnTo>
                  <a:lnTo>
                    <a:pt x="62" y="38"/>
                  </a:lnTo>
                  <a:lnTo>
                    <a:pt x="55" y="38"/>
                  </a:lnTo>
                  <a:lnTo>
                    <a:pt x="55" y="31"/>
                  </a:lnTo>
                  <a:lnTo>
                    <a:pt x="43" y="31"/>
                  </a:lnTo>
                  <a:lnTo>
                    <a:pt x="43" y="17"/>
                  </a:lnTo>
                  <a:lnTo>
                    <a:pt x="32" y="17"/>
                  </a:lnTo>
                  <a:lnTo>
                    <a:pt x="32" y="11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9" y="7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901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/>
              <a:endParaRPr lang="en-US" sz="1333" dirty="0">
                <a:solidFill>
                  <a:srgbClr val="1F497D"/>
                </a:solidFill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370" name="TextBox 369">
            <a:extLst>
              <a:ext uri="{FF2B5EF4-FFF2-40B4-BE49-F238E27FC236}">
                <a16:creationId xmlns:a16="http://schemas.microsoft.com/office/drawing/2014/main" id="{7DF170DC-B483-42A7-A722-852D7A16C19A}"/>
              </a:ext>
            </a:extLst>
          </p:cNvPr>
          <p:cNvSpPr txBox="1"/>
          <p:nvPr/>
        </p:nvSpPr>
        <p:spPr>
          <a:xfrm>
            <a:off x="304800" y="5386221"/>
            <a:ext cx="11582400" cy="748988"/>
          </a:xfrm>
          <a:prstGeom prst="rect">
            <a:avLst/>
          </a:prstGeom>
          <a:solidFill>
            <a:srgbClr val="1F497D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80978" indent="-243827" algn="ctr" defTabSz="1219130" eaLnBrk="0" hangingPunct="0">
              <a:buFont typeface="Arial" panose="020B0604020202020204" pitchFamily="34" charset="0"/>
              <a:buChar char="•"/>
              <a:defRPr/>
            </a:pPr>
            <a:r>
              <a:rPr lang="en-US" sz="1867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D-Rd continued to demonstrate a significant PFS benefit, with median PFS not reached with D-Rd </a:t>
            </a:r>
          </a:p>
          <a:p>
            <a:pPr marL="228588" indent="-228588" algn="ctr" defTabSz="1219130" eaLnBrk="0" hangingPunct="0">
              <a:buFont typeface="Arial" panose="020B0604020202020204" pitchFamily="34" charset="0"/>
              <a:buChar char="•"/>
              <a:defRPr/>
            </a:pPr>
            <a:endParaRPr lang="en-US" sz="533" b="1" kern="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-105" charset="-128"/>
              <a:cs typeface="Arial" panose="020B0604020202020204" pitchFamily="34" charset="0"/>
            </a:endParaRPr>
          </a:p>
          <a:p>
            <a:pPr marL="380978" indent="-243827" algn="ctr" defTabSz="1219130" eaLnBrk="0" hangingPunct="0">
              <a:buFont typeface="Arial" panose="020B0604020202020204" pitchFamily="34" charset="0"/>
              <a:buChar char="•"/>
              <a:defRPr/>
            </a:pPr>
            <a:r>
              <a:rPr lang="en-US" sz="1867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These data provide a new PFS benchmark in patients with NDMM who are transplant ineligible</a:t>
            </a:r>
          </a:p>
        </p:txBody>
      </p:sp>
      <p:pic>
        <p:nvPicPr>
          <p:cNvPr id="369" name="Picture 368" descr="Qr code&#10;&#10;Description automatically generated">
            <a:extLst>
              <a:ext uri="{FF2B5EF4-FFF2-40B4-BE49-F238E27FC236}">
                <a16:creationId xmlns:a16="http://schemas.microsoft.com/office/drawing/2014/main" id="{795384B7-CE7F-4501-A389-FDBDA7042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087" y="134306"/>
            <a:ext cx="513412" cy="5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9F4DC1C-A53C-4DB0-AED7-1ED58EFA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OS</a:t>
            </a:r>
            <a:endParaRPr lang="en-US" baseline="30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765B8-A971-4E12-B7C9-379542E513B6}"/>
              </a:ext>
            </a:extLst>
          </p:cNvPr>
          <p:cNvGrpSpPr/>
          <p:nvPr/>
        </p:nvGrpSpPr>
        <p:grpSpPr>
          <a:xfrm>
            <a:off x="2210536" y="1050755"/>
            <a:ext cx="7992437" cy="4164732"/>
            <a:chOff x="2248953" y="1043065"/>
            <a:chExt cx="7992436" cy="4164731"/>
          </a:xfrm>
        </p:grpSpPr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9699DE14-2C33-4976-B1F9-E94EFA069108}"/>
                </a:ext>
              </a:extLst>
            </p:cNvPr>
            <p:cNvSpPr txBox="1"/>
            <p:nvPr/>
          </p:nvSpPr>
          <p:spPr>
            <a:xfrm>
              <a:off x="8560277" y="2313311"/>
              <a:ext cx="1681112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D-Rd: median, NR</a:t>
              </a:r>
            </a:p>
          </p:txBody>
        </p:sp>
        <p:sp>
          <p:nvSpPr>
            <p:cNvPr id="610" name="TextBox 609">
              <a:extLst>
                <a:ext uri="{FF2B5EF4-FFF2-40B4-BE49-F238E27FC236}">
                  <a16:creationId xmlns:a16="http://schemas.microsoft.com/office/drawing/2014/main" id="{080E7A24-C18A-40DF-A8F8-CAD869E8195D}"/>
                </a:ext>
              </a:extLst>
            </p:cNvPr>
            <p:cNvSpPr txBox="1"/>
            <p:nvPr/>
          </p:nvSpPr>
          <p:spPr>
            <a:xfrm>
              <a:off x="8571053" y="2597317"/>
              <a:ext cx="1427041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Rd: median, NR</a:t>
              </a:r>
            </a:p>
          </p:txBody>
        </p:sp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2BF92F11-2AC5-4852-8205-B4901D027945}"/>
                </a:ext>
              </a:extLst>
            </p:cNvPr>
            <p:cNvSpPr txBox="1"/>
            <p:nvPr/>
          </p:nvSpPr>
          <p:spPr>
            <a:xfrm>
              <a:off x="7158245" y="2006759"/>
              <a:ext cx="77178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66.3%</a:t>
              </a:r>
            </a:p>
          </p:txBody>
        </p:sp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7FF66013-33D4-4723-A6E1-B2A6691FD39E}"/>
                </a:ext>
              </a:extLst>
            </p:cNvPr>
            <p:cNvSpPr txBox="1"/>
            <p:nvPr/>
          </p:nvSpPr>
          <p:spPr>
            <a:xfrm>
              <a:off x="7167264" y="2380231"/>
              <a:ext cx="77178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0" eaLnBrk="0" hangingPunct="0"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53.1%</a:t>
              </a:r>
            </a:p>
          </p:txBody>
        </p: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C6C59F15-6CD2-40D7-82D2-3558DB1048AF}"/>
                </a:ext>
              </a:extLst>
            </p:cNvPr>
            <p:cNvSpPr txBox="1"/>
            <p:nvPr/>
          </p:nvSpPr>
          <p:spPr>
            <a:xfrm>
              <a:off x="6928729" y="1043065"/>
              <a:ext cx="1760378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0" eaLnBrk="0" hangingPunct="0"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60-month OS rate</a:t>
              </a:r>
            </a:p>
          </p:txBody>
        </p:sp>
        <p:sp>
          <p:nvSpPr>
            <p:cNvPr id="614" name="Rectangle 5">
              <a:extLst>
                <a:ext uri="{FF2B5EF4-FFF2-40B4-BE49-F238E27FC236}">
                  <a16:creationId xmlns:a16="http://schemas.microsoft.com/office/drawing/2014/main" id="{EC3FF45A-3CC9-4153-AC4A-7B9FB2CB3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7864" y="4516364"/>
              <a:ext cx="559449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Months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15" name="Rectangle 6">
              <a:extLst>
                <a:ext uri="{FF2B5EF4-FFF2-40B4-BE49-F238E27FC236}">
                  <a16:creationId xmlns:a16="http://schemas.microsoft.com/office/drawing/2014/main" id="{650A9650-54F1-4682-80C5-BAA6377AA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066" y="3678682"/>
              <a:ext cx="2245808" cy="410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HR, 0.68; 95% CI, 0.53-0.86; </a:t>
              </a:r>
              <a:b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</a:br>
              <a:r>
                <a:rPr lang="en-US" altLang="en-US" sz="1333" i="1" kern="0" dirty="0">
                  <a:solidFill>
                    <a:srgbClr val="000000"/>
                  </a:solidFill>
                  <a:ea typeface="+mn-ea"/>
                  <a:cs typeface="Arial" charset="0"/>
                </a:rPr>
                <a:t>P</a:t>
              </a: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 = 0.0013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16" name="Rectangle 7">
              <a:extLst>
                <a:ext uri="{FF2B5EF4-FFF2-40B4-BE49-F238E27FC236}">
                  <a16:creationId xmlns:a16="http://schemas.microsoft.com/office/drawing/2014/main" id="{17DC2495-CF43-49AA-993C-DDCB4A603E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034011" y="2633394"/>
              <a:ext cx="873637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% surviving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17" name="Rectangle 9">
              <a:extLst>
                <a:ext uri="{FF2B5EF4-FFF2-40B4-BE49-F238E27FC236}">
                  <a16:creationId xmlns:a16="http://schemas.microsoft.com/office/drawing/2014/main" id="{314A5445-62FD-4149-829C-AB52FF833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956" y="3526696"/>
              <a:ext cx="189154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20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18" name="Rectangle 10">
              <a:extLst>
                <a:ext uri="{FF2B5EF4-FFF2-40B4-BE49-F238E27FC236}">
                  <a16:creationId xmlns:a16="http://schemas.microsoft.com/office/drawing/2014/main" id="{0CCBBF31-99B9-404A-A632-18BA0F072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956" y="2999431"/>
              <a:ext cx="189154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40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19" name="Rectangle 11">
              <a:extLst>
                <a:ext uri="{FF2B5EF4-FFF2-40B4-BE49-F238E27FC236}">
                  <a16:creationId xmlns:a16="http://schemas.microsoft.com/office/drawing/2014/main" id="{3F57C3C3-54BA-4C20-91CD-FEF0644CD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956" y="2474530"/>
              <a:ext cx="189154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60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0" name="Rectangle 12">
              <a:extLst>
                <a:ext uri="{FF2B5EF4-FFF2-40B4-BE49-F238E27FC236}">
                  <a16:creationId xmlns:a16="http://schemas.microsoft.com/office/drawing/2014/main" id="{041CC6BF-424B-4274-83EE-7BB5BC1BF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956" y="1944899"/>
              <a:ext cx="189154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80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1" name="Rectangle 13">
              <a:extLst>
                <a:ext uri="{FF2B5EF4-FFF2-40B4-BE49-F238E27FC236}">
                  <a16:creationId xmlns:a16="http://schemas.microsoft.com/office/drawing/2014/main" id="{FFF239B5-A446-4610-A9BC-68E6D20E3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248" y="1417634"/>
              <a:ext cx="28373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100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2" name="Rectangle 14">
              <a:extLst>
                <a:ext uri="{FF2B5EF4-FFF2-40B4-BE49-F238E27FC236}">
                  <a16:creationId xmlns:a16="http://schemas.microsoft.com/office/drawing/2014/main" id="{57D58F81-CFB3-49D5-BAD9-0B32FE53D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667" y="4056327"/>
              <a:ext cx="94578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333" kern="0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333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3" name="Rectangle 15">
              <a:extLst>
                <a:ext uri="{FF2B5EF4-FFF2-40B4-BE49-F238E27FC236}">
                  <a16:creationId xmlns:a16="http://schemas.microsoft.com/office/drawing/2014/main" id="{547F7292-515D-4770-AD8E-52182F452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9977" y="4265556"/>
              <a:ext cx="8778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4" name="Rectangle 16">
              <a:extLst>
                <a:ext uri="{FF2B5EF4-FFF2-40B4-BE49-F238E27FC236}">
                  <a16:creationId xmlns:a16="http://schemas.microsoft.com/office/drawing/2014/main" id="{7B8F2928-5D39-4E0E-8706-1027B2FF3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953" y="4265556"/>
              <a:ext cx="8778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5" name="Rectangle 17">
              <a:extLst>
                <a:ext uri="{FF2B5EF4-FFF2-40B4-BE49-F238E27FC236}">
                  <a16:creationId xmlns:a16="http://schemas.microsoft.com/office/drawing/2014/main" id="{E65814C3-DDEE-4493-9640-491C37EDA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9512" y="4265556"/>
              <a:ext cx="8778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6" name="Rectangle 18">
              <a:extLst>
                <a:ext uri="{FF2B5EF4-FFF2-40B4-BE49-F238E27FC236}">
                  <a16:creationId xmlns:a16="http://schemas.microsoft.com/office/drawing/2014/main" id="{D88EEFD4-7DCE-4984-A699-AFCFDCD78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72" y="4265556"/>
              <a:ext cx="8778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9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7" name="Rectangle 19">
              <a:extLst>
                <a:ext uri="{FF2B5EF4-FFF2-40B4-BE49-F238E27FC236}">
                  <a16:creationId xmlns:a16="http://schemas.microsoft.com/office/drawing/2014/main" id="{C4BBB391-6CF2-4396-BACD-85F0D4D45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7174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12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8" name="Rectangle 20">
              <a:extLst>
                <a:ext uri="{FF2B5EF4-FFF2-40B4-BE49-F238E27FC236}">
                  <a16:creationId xmlns:a16="http://schemas.microsoft.com/office/drawing/2014/main" id="{353E756E-BB0B-4905-A946-F68649064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3730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15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29" name="Rectangle 21">
              <a:extLst>
                <a:ext uri="{FF2B5EF4-FFF2-40B4-BE49-F238E27FC236}">
                  <a16:creationId xmlns:a16="http://schemas.microsoft.com/office/drawing/2014/main" id="{CF4B5D2F-42F1-4B51-81CA-4F654D2C3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291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18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0" name="Rectangle 22">
              <a:extLst>
                <a:ext uri="{FF2B5EF4-FFF2-40B4-BE49-F238E27FC236}">
                  <a16:creationId xmlns:a16="http://schemas.microsoft.com/office/drawing/2014/main" id="{F6A33431-80D6-4F76-89D9-BB4827ADB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013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42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1" name="Rectangle 23">
              <a:extLst>
                <a:ext uri="{FF2B5EF4-FFF2-40B4-BE49-F238E27FC236}">
                  <a16:creationId xmlns:a16="http://schemas.microsoft.com/office/drawing/2014/main" id="{F0B3D76E-885D-4AF1-8546-F644F5BC6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682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21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2" name="Rectangle 24">
              <a:extLst>
                <a:ext uri="{FF2B5EF4-FFF2-40B4-BE49-F238E27FC236}">
                  <a16:creationId xmlns:a16="http://schemas.microsoft.com/office/drawing/2014/main" id="{3731F9C4-D89C-4C46-B956-D7E29A105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799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27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3" name="Rectangle 25">
              <a:extLst>
                <a:ext uri="{FF2B5EF4-FFF2-40B4-BE49-F238E27FC236}">
                  <a16:creationId xmlns:a16="http://schemas.microsoft.com/office/drawing/2014/main" id="{99EF8AE4-B80B-4526-95FE-FFB4A13EB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240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24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4" name="Rectangle 26">
              <a:extLst>
                <a:ext uri="{FF2B5EF4-FFF2-40B4-BE49-F238E27FC236}">
                  <a16:creationId xmlns:a16="http://schemas.microsoft.com/office/drawing/2014/main" id="{3C53F562-8B4E-424E-9D48-91C712BAA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359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30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5" name="Rectangle 27">
              <a:extLst>
                <a:ext uri="{FF2B5EF4-FFF2-40B4-BE49-F238E27FC236}">
                  <a16:creationId xmlns:a16="http://schemas.microsoft.com/office/drawing/2014/main" id="{0CE644A1-52E9-49DA-9975-893F60673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2332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33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6" name="Rectangle 28">
              <a:extLst>
                <a:ext uri="{FF2B5EF4-FFF2-40B4-BE49-F238E27FC236}">
                  <a16:creationId xmlns:a16="http://schemas.microsoft.com/office/drawing/2014/main" id="{644AD5A1-00E2-484B-8AF1-75E551379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8895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36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7" name="Rectangle 29">
              <a:extLst>
                <a:ext uri="{FF2B5EF4-FFF2-40B4-BE49-F238E27FC236}">
                  <a16:creationId xmlns:a16="http://schemas.microsoft.com/office/drawing/2014/main" id="{1586DFCC-1205-4F5F-AE94-A04D75DE7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452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39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8" name="Rectangle 30">
              <a:extLst>
                <a:ext uri="{FF2B5EF4-FFF2-40B4-BE49-F238E27FC236}">
                  <a16:creationId xmlns:a16="http://schemas.microsoft.com/office/drawing/2014/main" id="{79D2B19D-8421-4188-9AE9-8C55F528D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8105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51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39" name="Rectangle 31">
              <a:extLst>
                <a:ext uri="{FF2B5EF4-FFF2-40B4-BE49-F238E27FC236}">
                  <a16:creationId xmlns:a16="http://schemas.microsoft.com/office/drawing/2014/main" id="{B772DFF4-0195-409A-8FEC-F704C65B6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987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45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0" name="Rectangle 32">
              <a:extLst>
                <a:ext uri="{FF2B5EF4-FFF2-40B4-BE49-F238E27FC236}">
                  <a16:creationId xmlns:a16="http://schemas.microsoft.com/office/drawing/2014/main" id="{CCC8D290-753C-4F26-B1DE-4C1612B6E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1544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48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1" name="Rectangle 33">
              <a:extLst>
                <a:ext uri="{FF2B5EF4-FFF2-40B4-BE49-F238E27FC236}">
                  <a16:creationId xmlns:a16="http://schemas.microsoft.com/office/drawing/2014/main" id="{2580E158-4583-4CBF-839E-F3CB75E51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4663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54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2" name="Rectangle 34">
              <a:extLst>
                <a:ext uri="{FF2B5EF4-FFF2-40B4-BE49-F238E27FC236}">
                  <a16:creationId xmlns:a16="http://schemas.microsoft.com/office/drawing/2014/main" id="{C59DA2CF-FADB-433D-B3EC-20BBCFDEA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637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57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3" name="Rectangle 35">
              <a:extLst>
                <a:ext uri="{FF2B5EF4-FFF2-40B4-BE49-F238E27FC236}">
                  <a16:creationId xmlns:a16="http://schemas.microsoft.com/office/drawing/2014/main" id="{555F17E7-73C8-4E47-9213-AAF5E6CE0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4199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60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4" name="Rectangle 36">
              <a:extLst>
                <a:ext uri="{FF2B5EF4-FFF2-40B4-BE49-F238E27FC236}">
                  <a16:creationId xmlns:a16="http://schemas.microsoft.com/office/drawing/2014/main" id="{5C8386C2-DFE2-4FE6-AEAA-11DF0B7F1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0757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63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5" name="Rectangle 37">
              <a:extLst>
                <a:ext uri="{FF2B5EF4-FFF2-40B4-BE49-F238E27FC236}">
                  <a16:creationId xmlns:a16="http://schemas.microsoft.com/office/drawing/2014/main" id="{340BA9B8-2217-48E9-8738-A84182B46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7317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66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6" name="Rectangle 38">
              <a:extLst>
                <a:ext uri="{FF2B5EF4-FFF2-40B4-BE49-F238E27FC236}">
                  <a16:creationId xmlns:a16="http://schemas.microsoft.com/office/drawing/2014/main" id="{486B589B-5BAA-4CD9-AC1A-4C8BAC803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0291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69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7" name="Rectangle 39">
              <a:extLst>
                <a:ext uri="{FF2B5EF4-FFF2-40B4-BE49-F238E27FC236}">
                  <a16:creationId xmlns:a16="http://schemas.microsoft.com/office/drawing/2014/main" id="{ADB57C81-B9C0-4627-927B-4136766D4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6851" y="4265556"/>
              <a:ext cx="175561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333" kern="0" spc="-53" dirty="0">
                  <a:solidFill>
                    <a:srgbClr val="000000"/>
                  </a:solidFill>
                  <a:ea typeface="+mn-ea"/>
                  <a:cs typeface="Arial" charset="0"/>
                </a:rPr>
                <a:t>72</a:t>
              </a:r>
              <a:endParaRPr lang="en-US" altLang="en-US" sz="1333" kern="0" spc="-53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8" name="Rectangle 40">
              <a:extLst>
                <a:ext uri="{FF2B5EF4-FFF2-40B4-BE49-F238E27FC236}">
                  <a16:creationId xmlns:a16="http://schemas.microsoft.com/office/drawing/2014/main" id="{DE2C3573-9DBE-44D7-9366-7AF4764CF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953" y="4717740"/>
              <a:ext cx="617156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067" kern="0" dirty="0">
                  <a:solidFill>
                    <a:srgbClr val="000000"/>
                  </a:solidFill>
                  <a:ea typeface="+mn-ea"/>
                  <a:cs typeface="Arial" charset="0"/>
                </a:rPr>
                <a:t>No. at risk</a:t>
              </a:r>
              <a:endParaRPr lang="en-US" altLang="en-US" sz="1067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49" name="Rectangle 41">
              <a:extLst>
                <a:ext uri="{FF2B5EF4-FFF2-40B4-BE49-F238E27FC236}">
                  <a16:creationId xmlns:a16="http://schemas.microsoft.com/office/drawing/2014/main" id="{E5215508-2EF8-43B7-ADFC-4997143F4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536" y="4868660"/>
              <a:ext cx="174727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067" kern="0" dirty="0">
                  <a:solidFill>
                    <a:srgbClr val="000000"/>
                  </a:solidFill>
                  <a:ea typeface="+mn-ea"/>
                  <a:cs typeface="Arial" charset="0"/>
                </a:rPr>
                <a:t>Rd</a:t>
              </a:r>
              <a:endParaRPr lang="en-US" altLang="en-US" sz="1067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0" name="Rectangle 42">
              <a:extLst>
                <a:ext uri="{FF2B5EF4-FFF2-40B4-BE49-F238E27FC236}">
                  <a16:creationId xmlns:a16="http://schemas.microsoft.com/office/drawing/2014/main" id="{5EB4F972-AE25-4CE5-9940-81B2ADAB9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389" y="5036488"/>
              <a:ext cx="318998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30" eaLnBrk="0" hangingPunct="0">
                <a:defRPr/>
              </a:pPr>
              <a:r>
                <a:rPr lang="en-US" altLang="en-US" sz="1067" kern="0" dirty="0">
                  <a:solidFill>
                    <a:srgbClr val="000000"/>
                  </a:solidFill>
                  <a:ea typeface="+mn-ea"/>
                  <a:cs typeface="Arial" charset="0"/>
                </a:rPr>
                <a:t>D-Rd</a:t>
              </a:r>
              <a:endParaRPr lang="en-US" altLang="en-US" sz="1067" kern="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1" name="Rectangle 43">
              <a:extLst>
                <a:ext uri="{FF2B5EF4-FFF2-40B4-BE49-F238E27FC236}">
                  <a16:creationId xmlns:a16="http://schemas.microsoft.com/office/drawing/2014/main" id="{7C194EA3-EAC2-41A2-9413-DD8970B02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3118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369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2" name="Rectangle 44">
              <a:extLst>
                <a:ext uri="{FF2B5EF4-FFF2-40B4-BE49-F238E27FC236}">
                  <a16:creationId xmlns:a16="http://schemas.microsoft.com/office/drawing/2014/main" id="{4ED090DE-FFCB-41D2-8E04-AAF48AB77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3118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368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3" name="Rectangle 45">
              <a:extLst>
                <a:ext uri="{FF2B5EF4-FFF2-40B4-BE49-F238E27FC236}">
                  <a16:creationId xmlns:a16="http://schemas.microsoft.com/office/drawing/2014/main" id="{39726085-91BA-4421-AC9D-977D8B80E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6094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351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4" name="Rectangle 46">
              <a:extLst>
                <a:ext uri="{FF2B5EF4-FFF2-40B4-BE49-F238E27FC236}">
                  <a16:creationId xmlns:a16="http://schemas.microsoft.com/office/drawing/2014/main" id="{A3C8639E-8CB5-4140-B390-4D794B474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6094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350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5" name="Rectangle 47">
              <a:extLst>
                <a:ext uri="{FF2B5EF4-FFF2-40B4-BE49-F238E27FC236}">
                  <a16:creationId xmlns:a16="http://schemas.microsoft.com/office/drawing/2014/main" id="{94959503-CF35-45C4-8F10-873348E04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650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343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6" name="Rectangle 48">
              <a:extLst>
                <a:ext uri="{FF2B5EF4-FFF2-40B4-BE49-F238E27FC236}">
                  <a16:creationId xmlns:a16="http://schemas.microsoft.com/office/drawing/2014/main" id="{9A687183-198C-4226-98BB-4181C112A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650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346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7" name="Rectangle 49">
              <a:extLst>
                <a:ext uri="{FF2B5EF4-FFF2-40B4-BE49-F238E27FC236}">
                  <a16:creationId xmlns:a16="http://schemas.microsoft.com/office/drawing/2014/main" id="{D99823E3-03A1-44A0-9F43-A283F6E20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208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336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8" name="Rectangle 50">
              <a:extLst>
                <a:ext uri="{FF2B5EF4-FFF2-40B4-BE49-F238E27FC236}">
                  <a16:creationId xmlns:a16="http://schemas.microsoft.com/office/drawing/2014/main" id="{F8D3ACC3-AD85-4F5A-9C09-A11FC8D3A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208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344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59" name="Rectangle 51">
              <a:extLst>
                <a:ext uri="{FF2B5EF4-FFF2-40B4-BE49-F238E27FC236}">
                  <a16:creationId xmlns:a16="http://schemas.microsoft.com/office/drawing/2014/main" id="{D0C4B5F4-B2F5-4D15-85C5-6BEC35642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772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324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0" name="Rectangle 52">
              <a:extLst>
                <a:ext uri="{FF2B5EF4-FFF2-40B4-BE49-F238E27FC236}">
                  <a16:creationId xmlns:a16="http://schemas.microsoft.com/office/drawing/2014/main" id="{84436AD4-AE5A-4DC0-922D-5309BDD64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772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338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1" name="Rectangle 53">
              <a:extLst>
                <a:ext uri="{FF2B5EF4-FFF2-40B4-BE49-F238E27FC236}">
                  <a16:creationId xmlns:a16="http://schemas.microsoft.com/office/drawing/2014/main" id="{969B80F8-2E63-4908-AA5F-07D525761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742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317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2" name="Rectangle 54">
              <a:extLst>
                <a:ext uri="{FF2B5EF4-FFF2-40B4-BE49-F238E27FC236}">
                  <a16:creationId xmlns:a16="http://schemas.microsoft.com/office/drawing/2014/main" id="{26CE2D93-A196-43A9-B953-936E96B56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742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334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3" name="Rectangle 55">
              <a:extLst>
                <a:ext uri="{FF2B5EF4-FFF2-40B4-BE49-F238E27FC236}">
                  <a16:creationId xmlns:a16="http://schemas.microsoft.com/office/drawing/2014/main" id="{494F6618-2420-4B89-AFAD-4920570BC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5302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308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4" name="Rectangle 56">
              <a:extLst>
                <a:ext uri="{FF2B5EF4-FFF2-40B4-BE49-F238E27FC236}">
                  <a16:creationId xmlns:a16="http://schemas.microsoft.com/office/drawing/2014/main" id="{4D5D90CA-6C3A-460D-942E-EF966EC0D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5302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328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5" name="Rectangle 57">
              <a:extLst>
                <a:ext uri="{FF2B5EF4-FFF2-40B4-BE49-F238E27FC236}">
                  <a16:creationId xmlns:a16="http://schemas.microsoft.com/office/drawing/2014/main" id="{1E73E8C1-4100-4CF9-BF12-B63C6C557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0609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232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6" name="Rectangle 58">
              <a:extLst>
                <a:ext uri="{FF2B5EF4-FFF2-40B4-BE49-F238E27FC236}">
                  <a16:creationId xmlns:a16="http://schemas.microsoft.com/office/drawing/2014/main" id="{82170E86-B189-41BA-8A29-1FAA2D3B9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0609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266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7" name="Rectangle 59">
              <a:extLst>
                <a:ext uri="{FF2B5EF4-FFF2-40B4-BE49-F238E27FC236}">
                  <a16:creationId xmlns:a16="http://schemas.microsoft.com/office/drawing/2014/main" id="{3D5CAAE5-1AAE-42C4-81C8-CBF0A29F3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862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300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8" name="Rectangle 60">
              <a:extLst>
                <a:ext uri="{FF2B5EF4-FFF2-40B4-BE49-F238E27FC236}">
                  <a16:creationId xmlns:a16="http://schemas.microsoft.com/office/drawing/2014/main" id="{3D131CF2-40CE-4EBF-BDB2-4F18D65E2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862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316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69" name="Rectangle 61">
              <a:extLst>
                <a:ext uri="{FF2B5EF4-FFF2-40B4-BE49-F238E27FC236}">
                  <a16:creationId xmlns:a16="http://schemas.microsoft.com/office/drawing/2014/main" id="{FF6FE130-5933-46C3-9D28-59C91437C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394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281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70" name="Rectangle 62">
              <a:extLst>
                <a:ext uri="{FF2B5EF4-FFF2-40B4-BE49-F238E27FC236}">
                  <a16:creationId xmlns:a16="http://schemas.microsoft.com/office/drawing/2014/main" id="{642657D5-F6EA-4F90-B2D0-6C4C7E12E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394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302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71" name="Rectangle 63">
              <a:extLst>
                <a:ext uri="{FF2B5EF4-FFF2-40B4-BE49-F238E27FC236}">
                  <a16:creationId xmlns:a16="http://schemas.microsoft.com/office/drawing/2014/main" id="{6F8AB7DE-4C64-4C7E-B649-81C15E5C9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418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294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672" name="Rectangle 64">
              <a:extLst>
                <a:ext uri="{FF2B5EF4-FFF2-40B4-BE49-F238E27FC236}">
                  <a16:creationId xmlns:a16="http://schemas.microsoft.com/office/drawing/2014/main" id="{8BA0E739-3B83-490D-9708-86BE3335E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418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305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76" name="Rectangle 65">
              <a:extLst>
                <a:ext uri="{FF2B5EF4-FFF2-40B4-BE49-F238E27FC236}">
                  <a16:creationId xmlns:a16="http://schemas.microsoft.com/office/drawing/2014/main" id="{557A7B2E-3A53-40C1-89C6-89796D43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955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270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77" name="Rectangle 66">
              <a:extLst>
                <a:ext uri="{FF2B5EF4-FFF2-40B4-BE49-F238E27FC236}">
                  <a16:creationId xmlns:a16="http://schemas.microsoft.com/office/drawing/2014/main" id="{0A9C9933-7271-4945-AC05-3BD0C01C7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955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297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78" name="Rectangle 67">
              <a:extLst>
                <a:ext uri="{FF2B5EF4-FFF2-40B4-BE49-F238E27FC236}">
                  <a16:creationId xmlns:a16="http://schemas.microsoft.com/office/drawing/2014/main" id="{11013A47-BB08-48EF-8219-5A7574DBF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519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258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79" name="Rectangle 68">
              <a:extLst>
                <a:ext uri="{FF2B5EF4-FFF2-40B4-BE49-F238E27FC236}">
                  <a16:creationId xmlns:a16="http://schemas.microsoft.com/office/drawing/2014/main" id="{3BD759D5-646F-4E6B-AB4A-09742B98E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519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286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0" name="Rectangle 69">
              <a:extLst>
                <a:ext uri="{FF2B5EF4-FFF2-40B4-BE49-F238E27FC236}">
                  <a16:creationId xmlns:a16="http://schemas.microsoft.com/office/drawing/2014/main" id="{F77E602B-6291-4FF6-B117-E137C1545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069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251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1" name="Rectangle 70">
              <a:extLst>
                <a:ext uri="{FF2B5EF4-FFF2-40B4-BE49-F238E27FC236}">
                  <a16:creationId xmlns:a16="http://schemas.microsoft.com/office/drawing/2014/main" id="{5FF5C36F-F0E7-4C89-A5AE-0854572BF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069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280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2" name="Rectangle 71">
              <a:extLst>
                <a:ext uri="{FF2B5EF4-FFF2-40B4-BE49-F238E27FC236}">
                  <a16:creationId xmlns:a16="http://schemas.microsoft.com/office/drawing/2014/main" id="{A68C190F-46F7-485C-A839-DD044B7DF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047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241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3" name="Rectangle 72">
              <a:extLst>
                <a:ext uri="{FF2B5EF4-FFF2-40B4-BE49-F238E27FC236}">
                  <a16:creationId xmlns:a16="http://schemas.microsoft.com/office/drawing/2014/main" id="{DC707B92-C87B-4989-AF99-9D302C1BC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047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273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4" name="Rectangle 73">
              <a:extLst>
                <a:ext uri="{FF2B5EF4-FFF2-40B4-BE49-F238E27FC236}">
                  <a16:creationId xmlns:a16="http://schemas.microsoft.com/office/drawing/2014/main" id="{3C19B66B-6C6D-4B71-8699-9743185A6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6701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183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5" name="Rectangle 74">
              <a:extLst>
                <a:ext uri="{FF2B5EF4-FFF2-40B4-BE49-F238E27FC236}">
                  <a16:creationId xmlns:a16="http://schemas.microsoft.com/office/drawing/2014/main" id="{C0D8CC8F-4100-42F4-BB98-925AB17FB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6701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228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6" name="Rectangle 75">
              <a:extLst>
                <a:ext uri="{FF2B5EF4-FFF2-40B4-BE49-F238E27FC236}">
                  <a16:creationId xmlns:a16="http://schemas.microsoft.com/office/drawing/2014/main" id="{2CA62DAF-D265-4896-9CB4-17CC5996F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163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223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7" name="Rectangle 76">
              <a:extLst>
                <a:ext uri="{FF2B5EF4-FFF2-40B4-BE49-F238E27FC236}">
                  <a16:creationId xmlns:a16="http://schemas.microsoft.com/office/drawing/2014/main" id="{01C366DB-9E85-4012-8687-264255ADE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163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255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8" name="Rectangle 77">
              <a:extLst>
                <a:ext uri="{FF2B5EF4-FFF2-40B4-BE49-F238E27FC236}">
                  <a16:creationId xmlns:a16="http://schemas.microsoft.com/office/drawing/2014/main" id="{2DCE67BD-EEF1-4260-9AC2-19EA0402E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3727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213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89" name="Rectangle 78">
              <a:extLst>
                <a:ext uri="{FF2B5EF4-FFF2-40B4-BE49-F238E27FC236}">
                  <a16:creationId xmlns:a16="http://schemas.microsoft.com/office/drawing/2014/main" id="{3A4D5709-8B1B-4C1A-B3AB-FCCC22D8C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3727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249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0" name="Rectangle 79">
              <a:extLst>
                <a:ext uri="{FF2B5EF4-FFF2-40B4-BE49-F238E27FC236}">
                  <a16:creationId xmlns:a16="http://schemas.microsoft.com/office/drawing/2014/main" id="{8F6A7E20-FA83-4282-BC0D-981847D64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262" y="4873389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134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1" name="Rectangle 80">
              <a:extLst>
                <a:ext uri="{FF2B5EF4-FFF2-40B4-BE49-F238E27FC236}">
                  <a16:creationId xmlns:a16="http://schemas.microsoft.com/office/drawing/2014/main" id="{1DF6DCD8-A7B7-42EB-B316-1BB95BE81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262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170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2" name="Rectangle 81">
              <a:extLst>
                <a:ext uri="{FF2B5EF4-FFF2-40B4-BE49-F238E27FC236}">
                  <a16:creationId xmlns:a16="http://schemas.microsoft.com/office/drawing/2014/main" id="{D944901B-5E5D-4AC1-8ECD-CC474590E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334" y="4873389"/>
              <a:ext cx="130164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85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3" name="Rectangle 82">
              <a:extLst>
                <a:ext uri="{FF2B5EF4-FFF2-40B4-BE49-F238E27FC236}">
                  <a16:creationId xmlns:a16="http://schemas.microsoft.com/office/drawing/2014/main" id="{E95012AE-71A9-4EB5-8772-0A4CF379F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9817" y="5043584"/>
              <a:ext cx="195245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118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4" name="Rectangle 83">
              <a:extLst>
                <a:ext uri="{FF2B5EF4-FFF2-40B4-BE49-F238E27FC236}">
                  <a16:creationId xmlns:a16="http://schemas.microsoft.com/office/drawing/2014/main" id="{8C015FFD-15FA-4D31-857F-23BCC2F34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6891" y="4873389"/>
              <a:ext cx="130164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42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5" name="Rectangle 84">
              <a:extLst>
                <a:ext uri="{FF2B5EF4-FFF2-40B4-BE49-F238E27FC236}">
                  <a16:creationId xmlns:a16="http://schemas.microsoft.com/office/drawing/2014/main" id="{280412B4-438F-4B1D-8545-692ECE8BE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6891" y="5043584"/>
              <a:ext cx="130164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63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6" name="Rectangle 85">
              <a:extLst>
                <a:ext uri="{FF2B5EF4-FFF2-40B4-BE49-F238E27FC236}">
                  <a16:creationId xmlns:a16="http://schemas.microsoft.com/office/drawing/2014/main" id="{F24FAA99-2869-473B-9144-EEA405533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3451" y="4873389"/>
              <a:ext cx="130164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14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7" name="Rectangle 86">
              <a:extLst>
                <a:ext uri="{FF2B5EF4-FFF2-40B4-BE49-F238E27FC236}">
                  <a16:creationId xmlns:a16="http://schemas.microsoft.com/office/drawing/2014/main" id="{31E29B08-F35A-459A-822A-F8E01928E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3451" y="5043584"/>
              <a:ext cx="130164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22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8" name="Rectangle 87">
              <a:extLst>
                <a:ext uri="{FF2B5EF4-FFF2-40B4-BE49-F238E27FC236}">
                  <a16:creationId xmlns:a16="http://schemas.microsoft.com/office/drawing/2014/main" id="{FA403269-7A24-46E9-9C41-ED2E926A1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0535" y="4873389"/>
              <a:ext cx="65081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5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999" name="Rectangle 88">
              <a:extLst>
                <a:ext uri="{FF2B5EF4-FFF2-40B4-BE49-F238E27FC236}">
                  <a16:creationId xmlns:a16="http://schemas.microsoft.com/office/drawing/2014/main" id="{027D4A19-A8A3-4349-895C-F1019743D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0535" y="5043584"/>
              <a:ext cx="65081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6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00" name="Rectangle 89">
              <a:extLst>
                <a:ext uri="{FF2B5EF4-FFF2-40B4-BE49-F238E27FC236}">
                  <a16:creationId xmlns:a16="http://schemas.microsoft.com/office/drawing/2014/main" id="{A4263038-E876-443C-8A98-E750F0A47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096" y="4873389"/>
              <a:ext cx="65081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01" name="Rectangle 90">
              <a:extLst>
                <a:ext uri="{FF2B5EF4-FFF2-40B4-BE49-F238E27FC236}">
                  <a16:creationId xmlns:a16="http://schemas.microsoft.com/office/drawing/2014/main" id="{EEB26912-570F-4959-B630-448EC8F15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096" y="5043584"/>
              <a:ext cx="65081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1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02" name="Rectangle 91">
              <a:extLst>
                <a:ext uri="{FF2B5EF4-FFF2-40B4-BE49-F238E27FC236}">
                  <a16:creationId xmlns:a16="http://schemas.microsoft.com/office/drawing/2014/main" id="{56C0E6DC-DEAD-4411-B263-2162503B3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3652" y="4873389"/>
              <a:ext cx="65081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03" name="Rectangle 92">
              <a:extLst>
                <a:ext uri="{FF2B5EF4-FFF2-40B4-BE49-F238E27FC236}">
                  <a16:creationId xmlns:a16="http://schemas.microsoft.com/office/drawing/2014/main" id="{125EC2F7-293C-421B-AEA2-55677F17A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3652" y="5043584"/>
              <a:ext cx="65081" cy="16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30" eaLnBrk="0" hangingPunct="0">
                <a:defRPr/>
              </a:pPr>
              <a:r>
                <a:rPr lang="en-US" altLang="en-US" sz="1067" kern="0" spc="-80" dirty="0">
                  <a:solidFill>
                    <a:srgbClr val="000000"/>
                  </a:solidFill>
                  <a:ea typeface="+mn-ea"/>
                  <a:cs typeface="Arial" charset="0"/>
                </a:rPr>
                <a:t>0</a:t>
              </a:r>
              <a:endParaRPr lang="en-US" altLang="en-US" sz="1067" kern="0" spc="-80" dirty="0">
                <a:solidFill>
                  <a:srgbClr val="1F497D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1004" name="Group 1003">
              <a:extLst>
                <a:ext uri="{FF2B5EF4-FFF2-40B4-BE49-F238E27FC236}">
                  <a16:creationId xmlns:a16="http://schemas.microsoft.com/office/drawing/2014/main" id="{BF601590-B7AD-4879-B493-D0E3FE1BC656}"/>
                </a:ext>
              </a:extLst>
            </p:cNvPr>
            <p:cNvGrpSpPr/>
            <p:nvPr/>
          </p:nvGrpSpPr>
          <p:grpSpPr>
            <a:xfrm>
              <a:off x="3013668" y="1520641"/>
              <a:ext cx="5737674" cy="2716720"/>
              <a:chOff x="10482563" y="357188"/>
              <a:chExt cx="2541288" cy="1824038"/>
            </a:xfrm>
          </p:grpSpPr>
          <p:sp>
            <p:nvSpPr>
              <p:cNvPr id="1178" name="Line 178">
                <a:extLst>
                  <a:ext uri="{FF2B5EF4-FFF2-40B4-BE49-F238E27FC236}">
                    <a16:creationId xmlns:a16="http://schemas.microsoft.com/office/drawing/2014/main" id="{616403D9-EA9A-4CA3-88B5-80F2BC870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63" y="1776413"/>
                <a:ext cx="378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9" name="Line 179">
                <a:extLst>
                  <a:ext uri="{FF2B5EF4-FFF2-40B4-BE49-F238E27FC236}">
                    <a16:creationId xmlns:a16="http://schemas.microsoft.com/office/drawing/2014/main" id="{20AE09F8-9E7F-4426-8241-31088C1CC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63" y="1420813"/>
                <a:ext cx="378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0" name="Line 180">
                <a:extLst>
                  <a:ext uri="{FF2B5EF4-FFF2-40B4-BE49-F238E27FC236}">
                    <a16:creationId xmlns:a16="http://schemas.microsoft.com/office/drawing/2014/main" id="{373E9516-DC69-485B-B727-AC5C9AAA6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63" y="1066801"/>
                <a:ext cx="378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1" name="Line 181">
                <a:extLst>
                  <a:ext uri="{FF2B5EF4-FFF2-40B4-BE49-F238E27FC236}">
                    <a16:creationId xmlns:a16="http://schemas.microsoft.com/office/drawing/2014/main" id="{53236B0F-BC3F-4395-A6AB-C67F5E20F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63" y="711201"/>
                <a:ext cx="378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2" name="Line 182">
                <a:extLst>
                  <a:ext uri="{FF2B5EF4-FFF2-40B4-BE49-F238E27FC236}">
                    <a16:creationId xmlns:a16="http://schemas.microsoft.com/office/drawing/2014/main" id="{AEC84FB4-463D-463D-835A-47A4EFE89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63" y="357188"/>
                <a:ext cx="378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3" name="Line 183">
                <a:extLst>
                  <a:ext uri="{FF2B5EF4-FFF2-40B4-BE49-F238E27FC236}">
                    <a16:creationId xmlns:a16="http://schemas.microsoft.com/office/drawing/2014/main" id="{A110595F-08B0-4AA7-9DA8-28A062EA9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0363" y="357188"/>
                <a:ext cx="0" cy="17732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4" name="Line 184">
                <a:extLst>
                  <a:ext uri="{FF2B5EF4-FFF2-40B4-BE49-F238E27FC236}">
                    <a16:creationId xmlns:a16="http://schemas.microsoft.com/office/drawing/2014/main" id="{A5BEB73F-C105-412C-BFFF-7132064D7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0838" y="2130426"/>
                <a:ext cx="25130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5" name="Line 185">
                <a:extLst>
                  <a:ext uri="{FF2B5EF4-FFF2-40B4-BE49-F238E27FC236}">
                    <a16:creationId xmlns:a16="http://schemas.microsoft.com/office/drawing/2014/main" id="{BB382291-7F90-4A91-8377-BC3A449F1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482563" y="2130426"/>
                <a:ext cx="378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6" name="Line 186">
                <a:extLst>
                  <a:ext uri="{FF2B5EF4-FFF2-40B4-BE49-F238E27FC236}">
                    <a16:creationId xmlns:a16="http://schemas.microsoft.com/office/drawing/2014/main" id="{CEAB9C6B-59DE-4926-8467-551698127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20363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7" name="Line 187">
                <a:extLst>
                  <a:ext uri="{FF2B5EF4-FFF2-40B4-BE49-F238E27FC236}">
                    <a16:creationId xmlns:a16="http://schemas.microsoft.com/office/drawing/2014/main" id="{E16BE283-F078-4C7F-8D2B-A081128A4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23551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8" name="Line 188">
                <a:extLst>
                  <a:ext uri="{FF2B5EF4-FFF2-40B4-BE49-F238E27FC236}">
                    <a16:creationId xmlns:a16="http://schemas.microsoft.com/office/drawing/2014/main" id="{D3EDAB02-7872-4B63-B484-4E1711968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28326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89" name="Line 189">
                <a:extLst>
                  <a:ext uri="{FF2B5EF4-FFF2-40B4-BE49-F238E27FC236}">
                    <a16:creationId xmlns:a16="http://schemas.microsoft.com/office/drawing/2014/main" id="{1E00ED46-685E-43C9-ADE6-4B7F4F102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33101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0" name="Line 190">
                <a:extLst>
                  <a:ext uri="{FF2B5EF4-FFF2-40B4-BE49-F238E27FC236}">
                    <a16:creationId xmlns:a16="http://schemas.microsoft.com/office/drawing/2014/main" id="{31D4D238-ABFE-4C8C-AC86-BBCFA08E0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37876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1" name="Line 191">
                <a:extLst>
                  <a:ext uri="{FF2B5EF4-FFF2-40B4-BE49-F238E27FC236}">
                    <a16:creationId xmlns:a16="http://schemas.microsoft.com/office/drawing/2014/main" id="{9FE5673A-55DF-4DB0-85AA-207271859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1063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2" name="Line 192">
                <a:extLst>
                  <a:ext uri="{FF2B5EF4-FFF2-40B4-BE49-F238E27FC236}">
                    <a16:creationId xmlns:a16="http://schemas.microsoft.com/office/drawing/2014/main" id="{57EBEE1B-7F7E-44A0-B195-D54D6D12B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45838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3" name="Line 193">
                <a:extLst>
                  <a:ext uri="{FF2B5EF4-FFF2-40B4-BE49-F238E27FC236}">
                    <a16:creationId xmlns:a16="http://schemas.microsoft.com/office/drawing/2014/main" id="{3090B83B-74FA-4DD5-BC29-E6AAA622C6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92013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4" name="Line 194">
                <a:extLst>
                  <a:ext uri="{FF2B5EF4-FFF2-40B4-BE49-F238E27FC236}">
                    <a16:creationId xmlns:a16="http://schemas.microsoft.com/office/drawing/2014/main" id="{89DE5FE4-9E47-4743-9124-E61242AA0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456988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5" name="Line 195">
                <a:extLst>
                  <a:ext uri="{FF2B5EF4-FFF2-40B4-BE49-F238E27FC236}">
                    <a16:creationId xmlns:a16="http://schemas.microsoft.com/office/drawing/2014/main" id="{D6B2F153-D881-4361-BB40-8110C3ABD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50613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6" name="Line 196">
                <a:extLst>
                  <a:ext uri="{FF2B5EF4-FFF2-40B4-BE49-F238E27FC236}">
                    <a16:creationId xmlns:a16="http://schemas.microsoft.com/office/drawing/2014/main" id="{784A4BFE-464D-45B9-8BFA-42EB2983E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55388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7" name="Line 197">
                <a:extLst>
                  <a:ext uri="{FF2B5EF4-FFF2-40B4-BE49-F238E27FC236}">
                    <a16:creationId xmlns:a16="http://schemas.microsoft.com/office/drawing/2014/main" id="{81AFD876-8E3F-4C37-A9AD-317355DD3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874501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8" name="Line 198">
                <a:extLst>
                  <a:ext uri="{FF2B5EF4-FFF2-40B4-BE49-F238E27FC236}">
                    <a16:creationId xmlns:a16="http://schemas.microsoft.com/office/drawing/2014/main" id="{1B0AFEDB-10DC-41E0-A319-C8C24070F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66538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99" name="Line 199">
                <a:extLst>
                  <a:ext uri="{FF2B5EF4-FFF2-40B4-BE49-F238E27FC236}">
                    <a16:creationId xmlns:a16="http://schemas.microsoft.com/office/drawing/2014/main" id="{F98CF99B-2EB4-40C1-A7EB-A466F6338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772901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0" name="Line 200">
                <a:extLst>
                  <a:ext uri="{FF2B5EF4-FFF2-40B4-BE49-F238E27FC236}">
                    <a16:creationId xmlns:a16="http://schemas.microsoft.com/office/drawing/2014/main" id="{87FB6E41-A62F-437C-BBB4-C8CD4D03D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61763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1" name="Line 201">
                <a:extLst>
                  <a:ext uri="{FF2B5EF4-FFF2-40B4-BE49-F238E27FC236}">
                    <a16:creationId xmlns:a16="http://schemas.microsoft.com/office/drawing/2014/main" id="{533A70B9-9CB2-493B-933F-EF2F8F1BE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9276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2" name="Line 202">
                <a:extLst>
                  <a:ext uri="{FF2B5EF4-FFF2-40B4-BE49-F238E27FC236}">
                    <a16:creationId xmlns:a16="http://schemas.microsoft.com/office/drawing/2014/main" id="{44B9484D-17D9-44EB-9809-9B3D1C73A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84051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3" name="Line 203">
                <a:extLst>
                  <a:ext uri="{FF2B5EF4-FFF2-40B4-BE49-F238E27FC236}">
                    <a16:creationId xmlns:a16="http://schemas.microsoft.com/office/drawing/2014/main" id="{39FBA7FE-AF76-4C49-AFD6-5383A8E9C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188826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4" name="Line 204">
                <a:extLst>
                  <a:ext uri="{FF2B5EF4-FFF2-40B4-BE49-F238E27FC236}">
                    <a16:creationId xmlns:a16="http://schemas.microsoft.com/office/drawing/2014/main" id="{410190FD-49ED-4281-917E-7BACD9C3A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06338" y="2130426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5" name="Line 206">
                <a:extLst>
                  <a:ext uri="{FF2B5EF4-FFF2-40B4-BE49-F238E27FC236}">
                    <a16:creationId xmlns:a16="http://schemas.microsoft.com/office/drawing/2014/main" id="{939836F0-4AC1-4842-9C81-64068AF952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96788" y="2130425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6" name="Line 207">
                <a:extLst>
                  <a:ext uri="{FF2B5EF4-FFF2-40B4-BE49-F238E27FC236}">
                    <a16:creationId xmlns:a16="http://schemas.microsoft.com/office/drawing/2014/main" id="{DA4CCAA1-45A4-4E97-BC77-545C58A34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01563" y="2130425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7" name="Line 208">
                <a:extLst>
                  <a:ext uri="{FF2B5EF4-FFF2-40B4-BE49-F238E27FC236}">
                    <a16:creationId xmlns:a16="http://schemas.microsoft.com/office/drawing/2014/main" id="{ED502330-8032-488C-A99F-9CD112CFC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09526" y="2130425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8" name="Line 209">
                <a:extLst>
                  <a:ext uri="{FF2B5EF4-FFF2-40B4-BE49-F238E27FC236}">
                    <a16:creationId xmlns:a16="http://schemas.microsoft.com/office/drawing/2014/main" id="{745B19BC-CC06-4181-A674-66B20CA01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14301" y="2130425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09" name="Line 210">
                <a:extLst>
                  <a:ext uri="{FF2B5EF4-FFF2-40B4-BE49-F238E27FC236}">
                    <a16:creationId xmlns:a16="http://schemas.microsoft.com/office/drawing/2014/main" id="{E00B1F1C-EFF3-4546-8141-64638A86A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19076" y="2130425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10" name="Line 211">
                <a:extLst>
                  <a:ext uri="{FF2B5EF4-FFF2-40B4-BE49-F238E27FC236}">
                    <a16:creationId xmlns:a16="http://schemas.microsoft.com/office/drawing/2014/main" id="{6230DC44-4A78-48F6-B748-556B045202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23851" y="2130425"/>
                <a:ext cx="0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</p:grpSp>
        <p:sp>
          <p:nvSpPr>
            <p:cNvPr id="1005" name="Freeform 415">
              <a:extLst>
                <a:ext uri="{FF2B5EF4-FFF2-40B4-BE49-F238E27FC236}">
                  <a16:creationId xmlns:a16="http://schemas.microsoft.com/office/drawing/2014/main" id="{FCFFDDD3-13AD-46AC-B71D-FB24A51C3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139" y="1523005"/>
              <a:ext cx="5430108" cy="955225"/>
            </a:xfrm>
            <a:custGeom>
              <a:avLst/>
              <a:gdLst>
                <a:gd name="T0" fmla="*/ 5 w 1515"/>
                <a:gd name="T1" fmla="*/ 7 h 404"/>
                <a:gd name="T2" fmla="*/ 21 w 1515"/>
                <a:gd name="T3" fmla="*/ 21 h 404"/>
                <a:gd name="T4" fmla="*/ 38 w 1515"/>
                <a:gd name="T5" fmla="*/ 34 h 404"/>
                <a:gd name="T6" fmla="*/ 63 w 1515"/>
                <a:gd name="T7" fmla="*/ 38 h 404"/>
                <a:gd name="T8" fmla="*/ 72 w 1515"/>
                <a:gd name="T9" fmla="*/ 51 h 404"/>
                <a:gd name="T10" fmla="*/ 103 w 1515"/>
                <a:gd name="T11" fmla="*/ 55 h 404"/>
                <a:gd name="T12" fmla="*/ 150 w 1515"/>
                <a:gd name="T13" fmla="*/ 64 h 404"/>
                <a:gd name="T14" fmla="*/ 211 w 1515"/>
                <a:gd name="T15" fmla="*/ 66 h 404"/>
                <a:gd name="T16" fmla="*/ 227 w 1515"/>
                <a:gd name="T17" fmla="*/ 76 h 404"/>
                <a:gd name="T18" fmla="*/ 263 w 1515"/>
                <a:gd name="T19" fmla="*/ 81 h 404"/>
                <a:gd name="T20" fmla="*/ 275 w 1515"/>
                <a:gd name="T21" fmla="*/ 93 h 404"/>
                <a:gd name="T22" fmla="*/ 333 w 1515"/>
                <a:gd name="T23" fmla="*/ 97 h 404"/>
                <a:gd name="T24" fmla="*/ 347 w 1515"/>
                <a:gd name="T25" fmla="*/ 106 h 404"/>
                <a:gd name="T26" fmla="*/ 387 w 1515"/>
                <a:gd name="T27" fmla="*/ 108 h 404"/>
                <a:gd name="T28" fmla="*/ 404 w 1515"/>
                <a:gd name="T29" fmla="*/ 114 h 404"/>
                <a:gd name="T30" fmla="*/ 433 w 1515"/>
                <a:gd name="T31" fmla="*/ 118 h 404"/>
                <a:gd name="T32" fmla="*/ 440 w 1515"/>
                <a:gd name="T33" fmla="*/ 130 h 404"/>
                <a:gd name="T34" fmla="*/ 449 w 1515"/>
                <a:gd name="T35" fmla="*/ 139 h 404"/>
                <a:gd name="T36" fmla="*/ 482 w 1515"/>
                <a:gd name="T37" fmla="*/ 150 h 404"/>
                <a:gd name="T38" fmla="*/ 493 w 1515"/>
                <a:gd name="T39" fmla="*/ 155 h 404"/>
                <a:gd name="T40" fmla="*/ 501 w 1515"/>
                <a:gd name="T41" fmla="*/ 164 h 404"/>
                <a:gd name="T42" fmla="*/ 528 w 1515"/>
                <a:gd name="T43" fmla="*/ 173 h 404"/>
                <a:gd name="T44" fmla="*/ 588 w 1515"/>
                <a:gd name="T45" fmla="*/ 184 h 404"/>
                <a:gd name="T46" fmla="*/ 655 w 1515"/>
                <a:gd name="T47" fmla="*/ 189 h 404"/>
                <a:gd name="T48" fmla="*/ 663 w 1515"/>
                <a:gd name="T49" fmla="*/ 200 h 404"/>
                <a:gd name="T50" fmla="*/ 680 w 1515"/>
                <a:gd name="T51" fmla="*/ 203 h 404"/>
                <a:gd name="T52" fmla="*/ 698 w 1515"/>
                <a:gd name="T53" fmla="*/ 212 h 404"/>
                <a:gd name="T54" fmla="*/ 710 w 1515"/>
                <a:gd name="T55" fmla="*/ 216 h 404"/>
                <a:gd name="T56" fmla="*/ 720 w 1515"/>
                <a:gd name="T57" fmla="*/ 226 h 404"/>
                <a:gd name="T58" fmla="*/ 753 w 1515"/>
                <a:gd name="T59" fmla="*/ 231 h 404"/>
                <a:gd name="T60" fmla="*/ 772 w 1515"/>
                <a:gd name="T61" fmla="*/ 243 h 404"/>
                <a:gd name="T62" fmla="*/ 795 w 1515"/>
                <a:gd name="T63" fmla="*/ 247 h 404"/>
                <a:gd name="T64" fmla="*/ 821 w 1515"/>
                <a:gd name="T65" fmla="*/ 254 h 404"/>
                <a:gd name="T66" fmla="*/ 840 w 1515"/>
                <a:gd name="T67" fmla="*/ 259 h 404"/>
                <a:gd name="T68" fmla="*/ 862 w 1515"/>
                <a:gd name="T69" fmla="*/ 272 h 404"/>
                <a:gd name="T70" fmla="*/ 890 w 1515"/>
                <a:gd name="T71" fmla="*/ 277 h 404"/>
                <a:gd name="T72" fmla="*/ 905 w 1515"/>
                <a:gd name="T73" fmla="*/ 285 h 404"/>
                <a:gd name="T74" fmla="*/ 925 w 1515"/>
                <a:gd name="T75" fmla="*/ 290 h 404"/>
                <a:gd name="T76" fmla="*/ 929 w 1515"/>
                <a:gd name="T77" fmla="*/ 306 h 404"/>
                <a:gd name="T78" fmla="*/ 950 w 1515"/>
                <a:gd name="T79" fmla="*/ 309 h 404"/>
                <a:gd name="T80" fmla="*/ 974 w 1515"/>
                <a:gd name="T81" fmla="*/ 319 h 404"/>
                <a:gd name="T82" fmla="*/ 990 w 1515"/>
                <a:gd name="T83" fmla="*/ 329 h 404"/>
                <a:gd name="T84" fmla="*/ 1041 w 1515"/>
                <a:gd name="T85" fmla="*/ 332 h 404"/>
                <a:gd name="T86" fmla="*/ 1052 w 1515"/>
                <a:gd name="T87" fmla="*/ 339 h 404"/>
                <a:gd name="T88" fmla="*/ 1146 w 1515"/>
                <a:gd name="T89" fmla="*/ 346 h 404"/>
                <a:gd name="T90" fmla="*/ 1214 w 1515"/>
                <a:gd name="T91" fmla="*/ 353 h 404"/>
                <a:gd name="T92" fmla="*/ 1230 w 1515"/>
                <a:gd name="T93" fmla="*/ 357 h 404"/>
                <a:gd name="T94" fmla="*/ 1289 w 1515"/>
                <a:gd name="T95" fmla="*/ 367 h 404"/>
                <a:gd name="T96" fmla="*/ 1301 w 1515"/>
                <a:gd name="T97" fmla="*/ 372 h 404"/>
                <a:gd name="T98" fmla="*/ 1374 w 1515"/>
                <a:gd name="T99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15" h="404">
                  <a:moveTo>
                    <a:pt x="0" y="0"/>
                  </a:moveTo>
                  <a:lnTo>
                    <a:pt x="5" y="0"/>
                  </a:lnTo>
                  <a:lnTo>
                    <a:pt x="5" y="7"/>
                  </a:lnTo>
                  <a:lnTo>
                    <a:pt x="10" y="7"/>
                  </a:lnTo>
                  <a:lnTo>
                    <a:pt x="10" y="21"/>
                  </a:lnTo>
                  <a:lnTo>
                    <a:pt x="21" y="21"/>
                  </a:lnTo>
                  <a:lnTo>
                    <a:pt x="21" y="26"/>
                  </a:lnTo>
                  <a:lnTo>
                    <a:pt x="38" y="26"/>
                  </a:lnTo>
                  <a:lnTo>
                    <a:pt x="38" y="34"/>
                  </a:lnTo>
                  <a:lnTo>
                    <a:pt x="46" y="34"/>
                  </a:lnTo>
                  <a:lnTo>
                    <a:pt x="46" y="38"/>
                  </a:lnTo>
                  <a:lnTo>
                    <a:pt x="63" y="38"/>
                  </a:lnTo>
                  <a:lnTo>
                    <a:pt x="63" y="46"/>
                  </a:lnTo>
                  <a:lnTo>
                    <a:pt x="72" y="46"/>
                  </a:lnTo>
                  <a:lnTo>
                    <a:pt x="72" y="51"/>
                  </a:lnTo>
                  <a:lnTo>
                    <a:pt x="88" y="51"/>
                  </a:lnTo>
                  <a:lnTo>
                    <a:pt x="88" y="55"/>
                  </a:lnTo>
                  <a:lnTo>
                    <a:pt x="103" y="55"/>
                  </a:lnTo>
                  <a:lnTo>
                    <a:pt x="103" y="61"/>
                  </a:lnTo>
                  <a:lnTo>
                    <a:pt x="150" y="61"/>
                  </a:lnTo>
                  <a:lnTo>
                    <a:pt x="150" y="64"/>
                  </a:lnTo>
                  <a:lnTo>
                    <a:pt x="185" y="64"/>
                  </a:lnTo>
                  <a:lnTo>
                    <a:pt x="185" y="66"/>
                  </a:lnTo>
                  <a:lnTo>
                    <a:pt x="211" y="66"/>
                  </a:lnTo>
                  <a:lnTo>
                    <a:pt x="211" y="74"/>
                  </a:lnTo>
                  <a:lnTo>
                    <a:pt x="227" y="74"/>
                  </a:lnTo>
                  <a:lnTo>
                    <a:pt x="227" y="76"/>
                  </a:lnTo>
                  <a:lnTo>
                    <a:pt x="236" y="76"/>
                  </a:lnTo>
                  <a:lnTo>
                    <a:pt x="236" y="81"/>
                  </a:lnTo>
                  <a:lnTo>
                    <a:pt x="263" y="81"/>
                  </a:lnTo>
                  <a:lnTo>
                    <a:pt x="263" y="90"/>
                  </a:lnTo>
                  <a:lnTo>
                    <a:pt x="275" y="90"/>
                  </a:lnTo>
                  <a:lnTo>
                    <a:pt x="275" y="93"/>
                  </a:lnTo>
                  <a:lnTo>
                    <a:pt x="296" y="93"/>
                  </a:lnTo>
                  <a:lnTo>
                    <a:pt x="296" y="97"/>
                  </a:lnTo>
                  <a:lnTo>
                    <a:pt x="333" y="97"/>
                  </a:lnTo>
                  <a:lnTo>
                    <a:pt x="333" y="102"/>
                  </a:lnTo>
                  <a:lnTo>
                    <a:pt x="347" y="102"/>
                  </a:lnTo>
                  <a:lnTo>
                    <a:pt x="347" y="106"/>
                  </a:lnTo>
                  <a:lnTo>
                    <a:pt x="363" y="106"/>
                  </a:lnTo>
                  <a:lnTo>
                    <a:pt x="363" y="108"/>
                  </a:lnTo>
                  <a:lnTo>
                    <a:pt x="387" y="108"/>
                  </a:lnTo>
                  <a:lnTo>
                    <a:pt x="387" y="112"/>
                  </a:lnTo>
                  <a:lnTo>
                    <a:pt x="404" y="112"/>
                  </a:lnTo>
                  <a:lnTo>
                    <a:pt x="404" y="114"/>
                  </a:lnTo>
                  <a:lnTo>
                    <a:pt x="424" y="114"/>
                  </a:lnTo>
                  <a:lnTo>
                    <a:pt x="424" y="118"/>
                  </a:lnTo>
                  <a:lnTo>
                    <a:pt x="433" y="118"/>
                  </a:lnTo>
                  <a:lnTo>
                    <a:pt x="433" y="122"/>
                  </a:lnTo>
                  <a:lnTo>
                    <a:pt x="440" y="122"/>
                  </a:lnTo>
                  <a:lnTo>
                    <a:pt x="440" y="130"/>
                  </a:lnTo>
                  <a:lnTo>
                    <a:pt x="446" y="130"/>
                  </a:lnTo>
                  <a:lnTo>
                    <a:pt x="446" y="139"/>
                  </a:lnTo>
                  <a:lnTo>
                    <a:pt x="449" y="139"/>
                  </a:lnTo>
                  <a:lnTo>
                    <a:pt x="449" y="142"/>
                  </a:lnTo>
                  <a:lnTo>
                    <a:pt x="482" y="142"/>
                  </a:lnTo>
                  <a:lnTo>
                    <a:pt x="482" y="150"/>
                  </a:lnTo>
                  <a:lnTo>
                    <a:pt x="487" y="150"/>
                  </a:lnTo>
                  <a:lnTo>
                    <a:pt x="487" y="155"/>
                  </a:lnTo>
                  <a:lnTo>
                    <a:pt x="493" y="155"/>
                  </a:lnTo>
                  <a:lnTo>
                    <a:pt x="493" y="160"/>
                  </a:lnTo>
                  <a:lnTo>
                    <a:pt x="501" y="160"/>
                  </a:lnTo>
                  <a:lnTo>
                    <a:pt x="501" y="164"/>
                  </a:lnTo>
                  <a:lnTo>
                    <a:pt x="514" y="164"/>
                  </a:lnTo>
                  <a:lnTo>
                    <a:pt x="514" y="173"/>
                  </a:lnTo>
                  <a:lnTo>
                    <a:pt x="528" y="173"/>
                  </a:lnTo>
                  <a:lnTo>
                    <a:pt x="528" y="179"/>
                  </a:lnTo>
                  <a:lnTo>
                    <a:pt x="588" y="179"/>
                  </a:lnTo>
                  <a:lnTo>
                    <a:pt x="588" y="184"/>
                  </a:lnTo>
                  <a:lnTo>
                    <a:pt x="617" y="184"/>
                  </a:lnTo>
                  <a:lnTo>
                    <a:pt x="617" y="189"/>
                  </a:lnTo>
                  <a:lnTo>
                    <a:pt x="655" y="189"/>
                  </a:lnTo>
                  <a:lnTo>
                    <a:pt x="655" y="194"/>
                  </a:lnTo>
                  <a:lnTo>
                    <a:pt x="663" y="194"/>
                  </a:lnTo>
                  <a:lnTo>
                    <a:pt x="663" y="200"/>
                  </a:lnTo>
                  <a:lnTo>
                    <a:pt x="669" y="200"/>
                  </a:lnTo>
                  <a:lnTo>
                    <a:pt x="669" y="203"/>
                  </a:lnTo>
                  <a:lnTo>
                    <a:pt x="680" y="203"/>
                  </a:lnTo>
                  <a:lnTo>
                    <a:pt x="680" y="210"/>
                  </a:lnTo>
                  <a:lnTo>
                    <a:pt x="698" y="210"/>
                  </a:lnTo>
                  <a:lnTo>
                    <a:pt x="698" y="212"/>
                  </a:lnTo>
                  <a:lnTo>
                    <a:pt x="703" y="212"/>
                  </a:lnTo>
                  <a:lnTo>
                    <a:pt x="703" y="216"/>
                  </a:lnTo>
                  <a:lnTo>
                    <a:pt x="710" y="216"/>
                  </a:lnTo>
                  <a:lnTo>
                    <a:pt x="710" y="222"/>
                  </a:lnTo>
                  <a:lnTo>
                    <a:pt x="720" y="222"/>
                  </a:lnTo>
                  <a:lnTo>
                    <a:pt x="720" y="226"/>
                  </a:lnTo>
                  <a:lnTo>
                    <a:pt x="726" y="226"/>
                  </a:lnTo>
                  <a:lnTo>
                    <a:pt x="726" y="231"/>
                  </a:lnTo>
                  <a:lnTo>
                    <a:pt x="753" y="231"/>
                  </a:lnTo>
                  <a:lnTo>
                    <a:pt x="753" y="239"/>
                  </a:lnTo>
                  <a:lnTo>
                    <a:pt x="772" y="239"/>
                  </a:lnTo>
                  <a:lnTo>
                    <a:pt x="772" y="243"/>
                  </a:lnTo>
                  <a:lnTo>
                    <a:pt x="779" y="243"/>
                  </a:lnTo>
                  <a:lnTo>
                    <a:pt x="779" y="247"/>
                  </a:lnTo>
                  <a:lnTo>
                    <a:pt x="795" y="247"/>
                  </a:lnTo>
                  <a:lnTo>
                    <a:pt x="795" y="250"/>
                  </a:lnTo>
                  <a:lnTo>
                    <a:pt x="821" y="250"/>
                  </a:lnTo>
                  <a:lnTo>
                    <a:pt x="821" y="254"/>
                  </a:lnTo>
                  <a:lnTo>
                    <a:pt x="833" y="254"/>
                  </a:lnTo>
                  <a:lnTo>
                    <a:pt x="833" y="259"/>
                  </a:lnTo>
                  <a:lnTo>
                    <a:pt x="840" y="259"/>
                  </a:lnTo>
                  <a:lnTo>
                    <a:pt x="840" y="266"/>
                  </a:lnTo>
                  <a:lnTo>
                    <a:pt x="862" y="266"/>
                  </a:lnTo>
                  <a:lnTo>
                    <a:pt x="862" y="272"/>
                  </a:lnTo>
                  <a:lnTo>
                    <a:pt x="866" y="272"/>
                  </a:lnTo>
                  <a:lnTo>
                    <a:pt x="866" y="277"/>
                  </a:lnTo>
                  <a:lnTo>
                    <a:pt x="890" y="277"/>
                  </a:lnTo>
                  <a:lnTo>
                    <a:pt x="890" y="281"/>
                  </a:lnTo>
                  <a:lnTo>
                    <a:pt x="905" y="281"/>
                  </a:lnTo>
                  <a:lnTo>
                    <a:pt x="905" y="285"/>
                  </a:lnTo>
                  <a:lnTo>
                    <a:pt x="922" y="285"/>
                  </a:lnTo>
                  <a:lnTo>
                    <a:pt x="922" y="290"/>
                  </a:lnTo>
                  <a:lnTo>
                    <a:pt x="925" y="290"/>
                  </a:lnTo>
                  <a:lnTo>
                    <a:pt x="925" y="292"/>
                  </a:lnTo>
                  <a:lnTo>
                    <a:pt x="929" y="292"/>
                  </a:lnTo>
                  <a:lnTo>
                    <a:pt x="929" y="306"/>
                  </a:lnTo>
                  <a:lnTo>
                    <a:pt x="937" y="306"/>
                  </a:lnTo>
                  <a:lnTo>
                    <a:pt x="937" y="309"/>
                  </a:lnTo>
                  <a:lnTo>
                    <a:pt x="950" y="309"/>
                  </a:lnTo>
                  <a:lnTo>
                    <a:pt x="950" y="315"/>
                  </a:lnTo>
                  <a:lnTo>
                    <a:pt x="974" y="315"/>
                  </a:lnTo>
                  <a:lnTo>
                    <a:pt x="974" y="319"/>
                  </a:lnTo>
                  <a:lnTo>
                    <a:pt x="984" y="319"/>
                  </a:lnTo>
                  <a:lnTo>
                    <a:pt x="990" y="319"/>
                  </a:lnTo>
                  <a:lnTo>
                    <a:pt x="990" y="329"/>
                  </a:lnTo>
                  <a:lnTo>
                    <a:pt x="999" y="329"/>
                  </a:lnTo>
                  <a:lnTo>
                    <a:pt x="999" y="332"/>
                  </a:lnTo>
                  <a:lnTo>
                    <a:pt x="1041" y="332"/>
                  </a:lnTo>
                  <a:lnTo>
                    <a:pt x="1041" y="335"/>
                  </a:lnTo>
                  <a:lnTo>
                    <a:pt x="1052" y="335"/>
                  </a:lnTo>
                  <a:lnTo>
                    <a:pt x="1052" y="339"/>
                  </a:lnTo>
                  <a:lnTo>
                    <a:pt x="1120" y="339"/>
                  </a:lnTo>
                  <a:lnTo>
                    <a:pt x="1120" y="346"/>
                  </a:lnTo>
                  <a:lnTo>
                    <a:pt x="1146" y="346"/>
                  </a:lnTo>
                  <a:lnTo>
                    <a:pt x="1146" y="348"/>
                  </a:lnTo>
                  <a:lnTo>
                    <a:pt x="1214" y="348"/>
                  </a:lnTo>
                  <a:lnTo>
                    <a:pt x="1214" y="353"/>
                  </a:lnTo>
                  <a:lnTo>
                    <a:pt x="1224" y="353"/>
                  </a:lnTo>
                  <a:lnTo>
                    <a:pt x="1224" y="357"/>
                  </a:lnTo>
                  <a:lnTo>
                    <a:pt x="1230" y="357"/>
                  </a:lnTo>
                  <a:lnTo>
                    <a:pt x="1230" y="361"/>
                  </a:lnTo>
                  <a:lnTo>
                    <a:pt x="1289" y="361"/>
                  </a:lnTo>
                  <a:lnTo>
                    <a:pt x="1289" y="367"/>
                  </a:lnTo>
                  <a:lnTo>
                    <a:pt x="1294" y="367"/>
                  </a:lnTo>
                  <a:lnTo>
                    <a:pt x="1294" y="372"/>
                  </a:lnTo>
                  <a:lnTo>
                    <a:pt x="1301" y="372"/>
                  </a:lnTo>
                  <a:lnTo>
                    <a:pt x="1301" y="376"/>
                  </a:lnTo>
                  <a:lnTo>
                    <a:pt x="1374" y="376"/>
                  </a:lnTo>
                  <a:lnTo>
                    <a:pt x="1374" y="404"/>
                  </a:lnTo>
                  <a:lnTo>
                    <a:pt x="1515" y="404"/>
                  </a:lnTo>
                </a:path>
              </a:pathLst>
            </a:custGeom>
            <a:noFill/>
            <a:ln w="12700">
              <a:solidFill>
                <a:srgbClr val="93358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>
                <a:defRPr/>
              </a:pPr>
              <a:endParaRPr lang="en-US" sz="1333" kern="0" dirty="0">
                <a:solidFill>
                  <a:srgbClr val="1F497D"/>
                </a:solidFill>
                <a:latin typeface="Calibri"/>
                <a:ea typeface="+mn-ea"/>
                <a:cs typeface="Arial" charset="0"/>
              </a:endParaRPr>
            </a:p>
          </p:txBody>
        </p:sp>
        <p:grpSp>
          <p:nvGrpSpPr>
            <p:cNvPr id="1006" name="Group 1005">
              <a:extLst>
                <a:ext uri="{FF2B5EF4-FFF2-40B4-BE49-F238E27FC236}">
                  <a16:creationId xmlns:a16="http://schemas.microsoft.com/office/drawing/2014/main" id="{1EEBC9BA-B250-4F1B-8A06-C622EA8F12B3}"/>
                </a:ext>
              </a:extLst>
            </p:cNvPr>
            <p:cNvGrpSpPr/>
            <p:nvPr/>
          </p:nvGrpSpPr>
          <p:grpSpPr>
            <a:xfrm>
              <a:off x="3167887" y="1554001"/>
              <a:ext cx="5406838" cy="954711"/>
              <a:chOff x="2648321" y="1486058"/>
              <a:chExt cx="4055129" cy="716033"/>
            </a:xfrm>
          </p:grpSpPr>
          <p:sp>
            <p:nvSpPr>
              <p:cNvPr id="1088" name="Freeform 416">
                <a:extLst>
                  <a:ext uri="{FF2B5EF4-FFF2-40B4-BE49-F238E27FC236}">
                    <a16:creationId xmlns:a16="http://schemas.microsoft.com/office/drawing/2014/main" id="{483FCD88-CAAA-490C-B4EB-81B2B1C7F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321" y="148605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9" name="Freeform 417">
                <a:extLst>
                  <a:ext uri="{FF2B5EF4-FFF2-40B4-BE49-F238E27FC236}">
                    <a16:creationId xmlns:a16="http://schemas.microsoft.com/office/drawing/2014/main" id="{86DBAE1E-0B67-451A-89EB-F59D2E656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665" y="162171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0" name="Freeform 418">
                <a:extLst>
                  <a:ext uri="{FF2B5EF4-FFF2-40B4-BE49-F238E27FC236}">
                    <a16:creationId xmlns:a16="http://schemas.microsoft.com/office/drawing/2014/main" id="{D4C3906C-D335-4098-8FF4-76A27E97B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988" y="1627923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1" name="Freeform 419">
                <a:extLst>
                  <a:ext uri="{FF2B5EF4-FFF2-40B4-BE49-F238E27FC236}">
                    <a16:creationId xmlns:a16="http://schemas.microsoft.com/office/drawing/2014/main" id="{1279DFC9-6BB2-4979-A3C3-CD93AB7A6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300" y="1692650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2" name="Freeform 420">
                <a:extLst>
                  <a:ext uri="{FF2B5EF4-FFF2-40B4-BE49-F238E27FC236}">
                    <a16:creationId xmlns:a16="http://schemas.microsoft.com/office/drawing/2014/main" id="{5EFDA702-24F1-43B8-B13B-DA113283E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772" y="175594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3" name="Freeform 421">
                <a:extLst>
                  <a:ext uri="{FF2B5EF4-FFF2-40B4-BE49-F238E27FC236}">
                    <a16:creationId xmlns:a16="http://schemas.microsoft.com/office/drawing/2014/main" id="{C12C3FC5-B525-4AA3-940F-390A848AE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139" y="1759149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4" name="Freeform 422">
                <a:extLst>
                  <a:ext uri="{FF2B5EF4-FFF2-40B4-BE49-F238E27FC236}">
                    <a16:creationId xmlns:a16="http://schemas.microsoft.com/office/drawing/2014/main" id="{92C02E84-2DF8-45AF-B206-1C5829EB1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365" y="1849926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5" name="Freeform 423">
                <a:extLst>
                  <a:ext uri="{FF2B5EF4-FFF2-40B4-BE49-F238E27FC236}">
                    <a16:creationId xmlns:a16="http://schemas.microsoft.com/office/drawing/2014/main" id="{0E4747DA-AFE3-4E0B-897A-45DDAF535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515" y="1998884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6" name="Freeform 424">
                <a:extLst>
                  <a:ext uri="{FF2B5EF4-FFF2-40B4-BE49-F238E27FC236}">
                    <a16:creationId xmlns:a16="http://schemas.microsoft.com/office/drawing/2014/main" id="{94AB026D-F410-453F-829B-7311E3EE1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5795" y="2038445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7" name="Freeform 425">
                <a:extLst>
                  <a:ext uri="{FF2B5EF4-FFF2-40B4-BE49-F238E27FC236}">
                    <a16:creationId xmlns:a16="http://schemas.microsoft.com/office/drawing/2014/main" id="{74B098EF-97F8-401C-BB7D-29962D211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774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8" name="Freeform 426">
                <a:extLst>
                  <a:ext uri="{FF2B5EF4-FFF2-40B4-BE49-F238E27FC236}">
                    <a16:creationId xmlns:a16="http://schemas.microsoft.com/office/drawing/2014/main" id="{5C266001-C927-41DF-AD87-02A8ECE91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2838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99" name="Freeform 427">
                <a:extLst>
                  <a:ext uri="{FF2B5EF4-FFF2-40B4-BE49-F238E27FC236}">
                    <a16:creationId xmlns:a16="http://schemas.microsoft.com/office/drawing/2014/main" id="{0188A460-CC92-4E7A-983E-33912BE86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869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0" name="Freeform 428">
                <a:extLst>
                  <a:ext uri="{FF2B5EF4-FFF2-40B4-BE49-F238E27FC236}">
                    <a16:creationId xmlns:a16="http://schemas.microsoft.com/office/drawing/2014/main" id="{6AC8A6D7-D576-4EB2-8396-77241562C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4667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1" name="Freeform 429">
                <a:extLst>
                  <a:ext uri="{FF2B5EF4-FFF2-40B4-BE49-F238E27FC236}">
                    <a16:creationId xmlns:a16="http://schemas.microsoft.com/office/drawing/2014/main" id="{071361E8-FE4F-4C3A-A8F4-966555BD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1385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2" name="Freeform 430">
                <a:extLst>
                  <a:ext uri="{FF2B5EF4-FFF2-40B4-BE49-F238E27FC236}">
                    <a16:creationId xmlns:a16="http://schemas.microsoft.com/office/drawing/2014/main" id="{8A81589F-9756-4EB4-A16B-6245C850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891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3" name="Freeform 431">
                <a:extLst>
                  <a:ext uri="{FF2B5EF4-FFF2-40B4-BE49-F238E27FC236}">
                    <a16:creationId xmlns:a16="http://schemas.microsoft.com/office/drawing/2014/main" id="{B7D49F54-F41E-4DD0-85E7-FED7B8227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612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4" name="Freeform 432">
                <a:extLst>
                  <a:ext uri="{FF2B5EF4-FFF2-40B4-BE49-F238E27FC236}">
                    <a16:creationId xmlns:a16="http://schemas.microsoft.com/office/drawing/2014/main" id="{4DC37B57-79B4-4990-B43E-7B378E6E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988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5" name="Freeform 433">
                <a:extLst>
                  <a:ext uri="{FF2B5EF4-FFF2-40B4-BE49-F238E27FC236}">
                    <a16:creationId xmlns:a16="http://schemas.microsoft.com/office/drawing/2014/main" id="{109EB6C1-19E9-4726-81A1-BA8E79C1C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365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6" name="Freeform 434">
                <a:extLst>
                  <a:ext uri="{FF2B5EF4-FFF2-40B4-BE49-F238E27FC236}">
                    <a16:creationId xmlns:a16="http://schemas.microsoft.com/office/drawing/2014/main" id="{0BD14F99-CE05-4534-B3C1-484A07A1D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430" y="204465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7" name="Freeform 435">
                <a:extLst>
                  <a:ext uri="{FF2B5EF4-FFF2-40B4-BE49-F238E27FC236}">
                    <a16:creationId xmlns:a16="http://schemas.microsoft.com/office/drawing/2014/main" id="{06FDC190-9AD0-448A-AE91-71BACF206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9183" y="20481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8" name="Freeform 436">
                <a:extLst>
                  <a:ext uri="{FF2B5EF4-FFF2-40B4-BE49-F238E27FC236}">
                    <a16:creationId xmlns:a16="http://schemas.microsoft.com/office/drawing/2014/main" id="{C79641FD-AD2F-463E-852A-DE4CC0B75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934" y="20481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09" name="Freeform 437">
                <a:extLst>
                  <a:ext uri="{FF2B5EF4-FFF2-40B4-BE49-F238E27FC236}">
                    <a16:creationId xmlns:a16="http://schemas.microsoft.com/office/drawing/2014/main" id="{FF36FDAA-8858-4966-90FA-28411A276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686" y="20481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0" name="Freeform 438">
                <a:extLst>
                  <a:ext uri="{FF2B5EF4-FFF2-40B4-BE49-F238E27FC236}">
                    <a16:creationId xmlns:a16="http://schemas.microsoft.com/office/drawing/2014/main" id="{82FF6595-A074-4560-A22B-F9E354BCE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1441" y="20481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1" name="Freeform 439">
                <a:extLst>
                  <a:ext uri="{FF2B5EF4-FFF2-40B4-BE49-F238E27FC236}">
                    <a16:creationId xmlns:a16="http://schemas.microsoft.com/office/drawing/2014/main" id="{B88578EE-3673-4C84-AC4D-8E7266DCB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0257" y="20481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2" name="Freeform 440">
                <a:extLst>
                  <a:ext uri="{FF2B5EF4-FFF2-40B4-BE49-F238E27FC236}">
                    <a16:creationId xmlns:a16="http://schemas.microsoft.com/office/drawing/2014/main" id="{7B4E9820-B32D-4329-8714-F6C1BB20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8321" y="204819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3" name="Freeform 441">
                <a:extLst>
                  <a:ext uri="{FF2B5EF4-FFF2-40B4-BE49-F238E27FC236}">
                    <a16:creationId xmlns:a16="http://schemas.microsoft.com/office/drawing/2014/main" id="{C8EEE29F-6E9B-4E37-A33E-0EA887563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859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4" name="Freeform 442">
                <a:extLst>
                  <a:ext uri="{FF2B5EF4-FFF2-40B4-BE49-F238E27FC236}">
                    <a16:creationId xmlns:a16="http://schemas.microsoft.com/office/drawing/2014/main" id="{0C13B8A9-192D-48AA-9F25-78D8F5326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1923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5" name="Freeform 443">
                <a:extLst>
                  <a:ext uri="{FF2B5EF4-FFF2-40B4-BE49-F238E27FC236}">
                    <a16:creationId xmlns:a16="http://schemas.microsoft.com/office/drawing/2014/main" id="{0D21C669-9C33-4AD9-A853-E111CFA3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8644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6" name="Freeform 444">
                <a:extLst>
                  <a:ext uri="{FF2B5EF4-FFF2-40B4-BE49-F238E27FC236}">
                    <a16:creationId xmlns:a16="http://schemas.microsoft.com/office/drawing/2014/main" id="{6811CCB3-2E03-4D1F-A683-961BAA49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365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7" name="Freeform 445">
                <a:extLst>
                  <a:ext uri="{FF2B5EF4-FFF2-40B4-BE49-F238E27FC236}">
                    <a16:creationId xmlns:a16="http://schemas.microsoft.com/office/drawing/2014/main" id="{7B1475EA-C857-40E6-A880-27EBB423E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4773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8" name="Freeform 446">
                <a:extLst>
                  <a:ext uri="{FF2B5EF4-FFF2-40B4-BE49-F238E27FC236}">
                    <a16:creationId xmlns:a16="http://schemas.microsoft.com/office/drawing/2014/main" id="{D834F4A3-2838-4727-8109-A36714303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2837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19" name="Freeform 447">
                <a:extLst>
                  <a:ext uri="{FF2B5EF4-FFF2-40B4-BE49-F238E27FC236}">
                    <a16:creationId xmlns:a16="http://schemas.microsoft.com/office/drawing/2014/main" id="{9968651F-1299-4A1C-96A4-E86943C85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9557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0" name="Freeform 448">
                <a:extLst>
                  <a:ext uri="{FF2B5EF4-FFF2-40B4-BE49-F238E27FC236}">
                    <a16:creationId xmlns:a16="http://schemas.microsoft.com/office/drawing/2014/main" id="{8B04DCA9-9053-4E0A-B3A4-C2CB942F9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6279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1" name="Freeform 449">
                <a:extLst>
                  <a:ext uri="{FF2B5EF4-FFF2-40B4-BE49-F238E27FC236}">
                    <a16:creationId xmlns:a16="http://schemas.microsoft.com/office/drawing/2014/main" id="{6E9BB9EF-8931-416D-8D1A-F0148E226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4344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2" name="Freeform 450">
                <a:extLst>
                  <a:ext uri="{FF2B5EF4-FFF2-40B4-BE49-F238E27FC236}">
                    <a16:creationId xmlns:a16="http://schemas.microsoft.com/office/drawing/2014/main" id="{F4B30E89-9C69-448D-B9B5-02A6A798E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3752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3" name="Freeform 451">
                <a:extLst>
                  <a:ext uri="{FF2B5EF4-FFF2-40B4-BE49-F238E27FC236}">
                    <a16:creationId xmlns:a16="http://schemas.microsoft.com/office/drawing/2014/main" id="{473BCDB8-84A9-453C-8DB8-11CC15816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471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4" name="Freeform 452">
                <a:extLst>
                  <a:ext uri="{FF2B5EF4-FFF2-40B4-BE49-F238E27FC236}">
                    <a16:creationId xmlns:a16="http://schemas.microsoft.com/office/drawing/2014/main" id="{84F96095-A7D9-4FDC-9CF2-0D5B82E94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7192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5" name="Freeform 453">
                <a:extLst>
                  <a:ext uri="{FF2B5EF4-FFF2-40B4-BE49-F238E27FC236}">
                    <a16:creationId xmlns:a16="http://schemas.microsoft.com/office/drawing/2014/main" id="{C9BBE176-2241-4605-AC9D-D6657F6A4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602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6" name="Freeform 454">
                <a:extLst>
                  <a:ext uri="{FF2B5EF4-FFF2-40B4-BE49-F238E27FC236}">
                    <a16:creationId xmlns:a16="http://schemas.microsoft.com/office/drawing/2014/main" id="{1AB0B9F4-CC22-4EA5-899A-327CCF6B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4666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7" name="Freeform 455">
                <a:extLst>
                  <a:ext uri="{FF2B5EF4-FFF2-40B4-BE49-F238E27FC236}">
                    <a16:creationId xmlns:a16="http://schemas.microsoft.com/office/drawing/2014/main" id="{95DA4132-4FDC-42E1-94DD-7CD14D08E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386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8" name="Freeform 456">
                <a:extLst>
                  <a:ext uri="{FF2B5EF4-FFF2-40B4-BE49-F238E27FC236}">
                    <a16:creationId xmlns:a16="http://schemas.microsoft.com/office/drawing/2014/main" id="{49C8ED04-C0AF-41B4-A677-1A5F89F82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106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29" name="Freeform 457">
                <a:extLst>
                  <a:ext uri="{FF2B5EF4-FFF2-40B4-BE49-F238E27FC236}">
                    <a16:creationId xmlns:a16="http://schemas.microsoft.com/office/drawing/2014/main" id="{BABCE402-F5AB-4C9B-BD14-C72674029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6171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0" name="Freeform 458">
                <a:extLst>
                  <a:ext uri="{FF2B5EF4-FFF2-40B4-BE49-F238E27FC236}">
                    <a16:creationId xmlns:a16="http://schemas.microsoft.com/office/drawing/2014/main" id="{155215B3-72CB-4EEB-9E23-EAD1E78BD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5579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1" name="Freeform 459">
                <a:extLst>
                  <a:ext uri="{FF2B5EF4-FFF2-40B4-BE49-F238E27FC236}">
                    <a16:creationId xmlns:a16="http://schemas.microsoft.com/office/drawing/2014/main" id="{A2132834-F6A9-43E4-9148-717453C73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2300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2" name="Freeform 460">
                <a:extLst>
                  <a:ext uri="{FF2B5EF4-FFF2-40B4-BE49-F238E27FC236}">
                    <a16:creationId xmlns:a16="http://schemas.microsoft.com/office/drawing/2014/main" id="{2C38930B-CEB0-4C0E-A3CC-32D291039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021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3" name="Freeform 461">
                <a:extLst>
                  <a:ext uri="{FF2B5EF4-FFF2-40B4-BE49-F238E27FC236}">
                    <a16:creationId xmlns:a16="http://schemas.microsoft.com/office/drawing/2014/main" id="{BDC23B03-325B-4146-BD4F-734786EEF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8429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4" name="Freeform 462">
                <a:extLst>
                  <a:ext uri="{FF2B5EF4-FFF2-40B4-BE49-F238E27FC236}">
                    <a16:creationId xmlns:a16="http://schemas.microsoft.com/office/drawing/2014/main" id="{EAC668D3-34E7-4BAB-AE46-9535C8FE7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3213" y="205617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5" name="Freeform 463">
                <a:extLst>
                  <a:ext uri="{FF2B5EF4-FFF2-40B4-BE49-F238E27FC236}">
                    <a16:creationId xmlns:a16="http://schemas.microsoft.com/office/drawing/2014/main" id="{40ABBFF5-CF66-4EFF-B303-ABAC57F90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9342" y="2065044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6" name="Freeform 464">
                <a:extLst>
                  <a:ext uri="{FF2B5EF4-FFF2-40B4-BE49-F238E27FC236}">
                    <a16:creationId xmlns:a16="http://schemas.microsoft.com/office/drawing/2014/main" id="{AF208A84-A059-47BC-B361-FB34CF2D6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4129" y="2068592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7" name="Freeform 465">
                <a:extLst>
                  <a:ext uri="{FF2B5EF4-FFF2-40B4-BE49-F238E27FC236}">
                    <a16:creationId xmlns:a16="http://schemas.microsoft.com/office/drawing/2014/main" id="{3B88C71F-C364-47D0-8DB4-705FA878F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3537" y="207213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8" name="Freeform 466">
                <a:extLst>
                  <a:ext uri="{FF2B5EF4-FFF2-40B4-BE49-F238E27FC236}">
                    <a16:creationId xmlns:a16="http://schemas.microsoft.com/office/drawing/2014/main" id="{4A1EB398-0B51-4BDA-9DB6-E5133A84B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6977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39" name="Freeform 467">
                <a:extLst>
                  <a:ext uri="{FF2B5EF4-FFF2-40B4-BE49-F238E27FC236}">
                    <a16:creationId xmlns:a16="http://schemas.microsoft.com/office/drawing/2014/main" id="{68ABFD28-1B72-4C4E-AABE-1E8F7435C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7729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0" name="Freeform 468">
                <a:extLst>
                  <a:ext uri="{FF2B5EF4-FFF2-40B4-BE49-F238E27FC236}">
                    <a16:creationId xmlns:a16="http://schemas.microsoft.com/office/drawing/2014/main" id="{BB233C52-F469-432A-BFD4-3559694F6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451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1" name="Freeform 469">
                <a:extLst>
                  <a:ext uri="{FF2B5EF4-FFF2-40B4-BE49-F238E27FC236}">
                    <a16:creationId xmlns:a16="http://schemas.microsoft.com/office/drawing/2014/main" id="{21E08DBF-D06E-4B03-AA89-061BB7DA9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1171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2" name="Freeform 470">
                <a:extLst>
                  <a:ext uri="{FF2B5EF4-FFF2-40B4-BE49-F238E27FC236}">
                    <a16:creationId xmlns:a16="http://schemas.microsoft.com/office/drawing/2014/main" id="{D6216AE0-5F87-4FF0-BFAE-BCD25CC40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7891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3" name="Freeform 471">
                <a:extLst>
                  <a:ext uri="{FF2B5EF4-FFF2-40B4-BE49-F238E27FC236}">
                    <a16:creationId xmlns:a16="http://schemas.microsoft.com/office/drawing/2014/main" id="{2A8F97A0-6A56-4240-89BD-AA98CF98F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8806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4" name="Freeform 472">
                <a:extLst>
                  <a:ext uri="{FF2B5EF4-FFF2-40B4-BE49-F238E27FC236}">
                    <a16:creationId xmlns:a16="http://schemas.microsoft.com/office/drawing/2014/main" id="{9E998B6C-4CD2-434F-B352-FAD5B5B33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1064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5" name="Freeform 473">
                <a:extLst>
                  <a:ext uri="{FF2B5EF4-FFF2-40B4-BE49-F238E27FC236}">
                    <a16:creationId xmlns:a16="http://schemas.microsoft.com/office/drawing/2014/main" id="{5F5DA9D3-D5D1-47A1-8491-84F27D6F9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127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6" name="Freeform 474">
                <a:extLst>
                  <a:ext uri="{FF2B5EF4-FFF2-40B4-BE49-F238E27FC236}">
                    <a16:creationId xmlns:a16="http://schemas.microsoft.com/office/drawing/2014/main" id="{CD179144-07A8-46C3-84B9-59EAE3DE4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193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7" name="Freeform 475">
                <a:extLst>
                  <a:ext uri="{FF2B5EF4-FFF2-40B4-BE49-F238E27FC236}">
                    <a16:creationId xmlns:a16="http://schemas.microsoft.com/office/drawing/2014/main" id="{0B5D4055-657B-49A4-A1BC-AF4E59EE0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3912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8" name="Freeform 476">
                <a:extLst>
                  <a:ext uri="{FF2B5EF4-FFF2-40B4-BE49-F238E27FC236}">
                    <a16:creationId xmlns:a16="http://schemas.microsoft.com/office/drawing/2014/main" id="{720202FD-848C-4213-86BF-B818AB507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0633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49" name="Freeform 477">
                <a:extLst>
                  <a:ext uri="{FF2B5EF4-FFF2-40B4-BE49-F238E27FC236}">
                    <a16:creationId xmlns:a16="http://schemas.microsoft.com/office/drawing/2014/main" id="{BF5CEE5B-D230-478F-9567-A3950DB0A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7354" y="20765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0" name="Freeform 478">
                <a:extLst>
                  <a:ext uri="{FF2B5EF4-FFF2-40B4-BE49-F238E27FC236}">
                    <a16:creationId xmlns:a16="http://schemas.microsoft.com/office/drawing/2014/main" id="{FBD28D13-FDD3-4075-9BB6-11070D74E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267" y="20898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1" name="Freeform 479">
                <a:extLst>
                  <a:ext uri="{FF2B5EF4-FFF2-40B4-BE49-F238E27FC236}">
                    <a16:creationId xmlns:a16="http://schemas.microsoft.com/office/drawing/2014/main" id="{D0F2A87A-EBC4-4691-8D02-C03B487D7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772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2" name="Freeform 480">
                <a:extLst>
                  <a:ext uri="{FF2B5EF4-FFF2-40B4-BE49-F238E27FC236}">
                    <a16:creationId xmlns:a16="http://schemas.microsoft.com/office/drawing/2014/main" id="{C545F4F3-F8BA-490A-B34C-CCD1EEE47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7838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3" name="Freeform 481">
                <a:extLst>
                  <a:ext uri="{FF2B5EF4-FFF2-40B4-BE49-F238E27FC236}">
                    <a16:creationId xmlns:a16="http://schemas.microsoft.com/office/drawing/2014/main" id="{02083F30-82CB-440E-BFF1-ED36051E9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8590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4" name="Freeform 482">
                <a:extLst>
                  <a:ext uri="{FF2B5EF4-FFF2-40B4-BE49-F238E27FC236}">
                    <a16:creationId xmlns:a16="http://schemas.microsoft.com/office/drawing/2014/main" id="{7D70A4E0-A434-48CF-B821-F07277BEE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9343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5" name="Freeform 483">
                <a:extLst>
                  <a:ext uri="{FF2B5EF4-FFF2-40B4-BE49-F238E27FC236}">
                    <a16:creationId xmlns:a16="http://schemas.microsoft.com/office/drawing/2014/main" id="{B2F52257-91FE-4AE1-A6D9-672A8A05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8752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6" name="Freeform 484">
                <a:extLst>
                  <a:ext uri="{FF2B5EF4-FFF2-40B4-BE49-F238E27FC236}">
                    <a16:creationId xmlns:a16="http://schemas.microsoft.com/office/drawing/2014/main" id="{62B9F8F7-C7B7-4EC2-BCFF-187C41EDE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9505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7" name="Freeform 485">
                <a:extLst>
                  <a:ext uri="{FF2B5EF4-FFF2-40B4-BE49-F238E27FC236}">
                    <a16:creationId xmlns:a16="http://schemas.microsoft.com/office/drawing/2014/main" id="{B9A28028-7D39-4919-9497-02FFB96CF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8912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8" name="Freeform 486">
                <a:extLst>
                  <a:ext uri="{FF2B5EF4-FFF2-40B4-BE49-F238E27FC236}">
                    <a16:creationId xmlns:a16="http://schemas.microsoft.com/office/drawing/2014/main" id="{E3076C7E-299A-48E8-AE5D-94D560E8B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8323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59" name="Freeform 487">
                <a:extLst>
                  <a:ext uri="{FF2B5EF4-FFF2-40B4-BE49-F238E27FC236}">
                    <a16:creationId xmlns:a16="http://schemas.microsoft.com/office/drawing/2014/main" id="{60CBCE64-6244-4DC3-9E5B-112FD4877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9075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0" name="Freeform 488">
                <a:extLst>
                  <a:ext uri="{FF2B5EF4-FFF2-40B4-BE49-F238E27FC236}">
                    <a16:creationId xmlns:a16="http://schemas.microsoft.com/office/drawing/2014/main" id="{4C78880F-954F-47E1-8868-B2143464A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7139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1" name="Freeform 489">
                <a:extLst>
                  <a:ext uri="{FF2B5EF4-FFF2-40B4-BE49-F238E27FC236}">
                    <a16:creationId xmlns:a16="http://schemas.microsoft.com/office/drawing/2014/main" id="{4DB944C8-8EEE-4E63-8C1C-79D2F04A2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6547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2" name="Freeform 490">
                <a:extLst>
                  <a:ext uri="{FF2B5EF4-FFF2-40B4-BE49-F238E27FC236}">
                    <a16:creationId xmlns:a16="http://schemas.microsoft.com/office/drawing/2014/main" id="{B64CA89B-948E-4A09-BAAA-58DF28343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7299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3" name="Freeform 491">
                <a:extLst>
                  <a:ext uri="{FF2B5EF4-FFF2-40B4-BE49-F238E27FC236}">
                    <a16:creationId xmlns:a16="http://schemas.microsoft.com/office/drawing/2014/main" id="{2174EFCF-018C-4622-8CA7-87BC301AE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7461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4" name="Freeform 492">
                <a:extLst>
                  <a:ext uri="{FF2B5EF4-FFF2-40B4-BE49-F238E27FC236}">
                    <a16:creationId xmlns:a16="http://schemas.microsoft.com/office/drawing/2014/main" id="{7C0AFDD8-6983-4856-91D2-FABB1A11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6279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5" name="Freeform 493">
                <a:extLst>
                  <a:ext uri="{FF2B5EF4-FFF2-40B4-BE49-F238E27FC236}">
                    <a16:creationId xmlns:a16="http://schemas.microsoft.com/office/drawing/2014/main" id="{60610062-52E6-4571-BE57-88C83A39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5257" y="2106718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6" name="Freeform 494">
                <a:extLst>
                  <a:ext uri="{FF2B5EF4-FFF2-40B4-BE49-F238E27FC236}">
                    <a16:creationId xmlns:a16="http://schemas.microsoft.com/office/drawing/2014/main" id="{447602CF-A0D0-42C7-A774-3E6B9A699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0042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7" name="Freeform 495">
                <a:extLst>
                  <a:ext uri="{FF2B5EF4-FFF2-40B4-BE49-F238E27FC236}">
                    <a16:creationId xmlns:a16="http://schemas.microsoft.com/office/drawing/2014/main" id="{684C22B6-E3E5-4CD0-A30B-23080AF0C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924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8" name="Freeform 496">
                <a:extLst>
                  <a:ext uri="{FF2B5EF4-FFF2-40B4-BE49-F238E27FC236}">
                    <a16:creationId xmlns:a16="http://schemas.microsoft.com/office/drawing/2014/main" id="{4AC20656-067E-4B34-9285-CF83B1B49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7677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69" name="Freeform 497">
                <a:extLst>
                  <a:ext uri="{FF2B5EF4-FFF2-40B4-BE49-F238E27FC236}">
                    <a16:creationId xmlns:a16="http://schemas.microsoft.com/office/drawing/2014/main" id="{E5B97EF1-CF84-46A1-840C-380588381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3806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0" name="Freeform 498">
                <a:extLst>
                  <a:ext uri="{FF2B5EF4-FFF2-40B4-BE49-F238E27FC236}">
                    <a16:creationId xmlns:a16="http://schemas.microsoft.com/office/drawing/2014/main" id="{D22B7EDF-63C8-4188-B3BD-93712F55F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471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1" name="Freeform 499">
                <a:extLst>
                  <a:ext uri="{FF2B5EF4-FFF2-40B4-BE49-F238E27FC236}">
                    <a16:creationId xmlns:a16="http://schemas.microsoft.com/office/drawing/2014/main" id="{40561465-498A-4EE7-9083-0A190D680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2353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2" name="Freeform 500">
                <a:extLst>
                  <a:ext uri="{FF2B5EF4-FFF2-40B4-BE49-F238E27FC236}">
                    <a16:creationId xmlns:a16="http://schemas.microsoft.com/office/drawing/2014/main" id="{E1B1A31A-6639-4620-A79C-2A9027974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9235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3" name="Freeform 501">
                <a:extLst>
                  <a:ext uri="{FF2B5EF4-FFF2-40B4-BE49-F238E27FC236}">
                    <a16:creationId xmlns:a16="http://schemas.microsoft.com/office/drawing/2014/main" id="{8B625052-5B19-4B0A-9FFD-E7584016B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9880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4" name="Freeform 502">
                <a:extLst>
                  <a:ext uri="{FF2B5EF4-FFF2-40B4-BE49-F238E27FC236}">
                    <a16:creationId xmlns:a16="http://schemas.microsoft.com/office/drawing/2014/main" id="{EED1861E-3DAA-44E9-83A4-E5235EC4F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1385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5" name="Freeform 503">
                <a:extLst>
                  <a:ext uri="{FF2B5EF4-FFF2-40B4-BE49-F238E27FC236}">
                    <a16:creationId xmlns:a16="http://schemas.microsoft.com/office/drawing/2014/main" id="{87068C05-087A-4ED0-8C11-5DFEA3D2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612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6" name="Freeform 504">
                <a:extLst>
                  <a:ext uri="{FF2B5EF4-FFF2-40B4-BE49-F238E27FC236}">
                    <a16:creationId xmlns:a16="http://schemas.microsoft.com/office/drawing/2014/main" id="{C33C1B25-37AF-4E34-9D18-879EF54C1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0525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77" name="Freeform 505">
                <a:extLst>
                  <a:ext uri="{FF2B5EF4-FFF2-40B4-BE49-F238E27FC236}">
                    <a16:creationId xmlns:a16="http://schemas.microsoft.com/office/drawing/2014/main" id="{CBFC324B-21FB-4363-826B-249D4599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7730" y="2156371"/>
                <a:ext cx="45720" cy="45720"/>
              </a:xfrm>
              <a:prstGeom prst="ellipse">
                <a:avLst/>
              </a:prstGeom>
              <a:noFill/>
              <a:ln w="12700">
                <a:solidFill>
                  <a:srgbClr val="93358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</p:grpSp>
        <p:sp>
          <p:nvSpPr>
            <p:cNvPr id="1007" name="Freeform 506">
              <a:extLst>
                <a:ext uri="{FF2B5EF4-FFF2-40B4-BE49-F238E27FC236}">
                  <a16:creationId xmlns:a16="http://schemas.microsoft.com/office/drawing/2014/main" id="{F05CC919-85CE-430F-90A1-1091E0F5B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599" y="1523005"/>
              <a:ext cx="5448028" cy="1234228"/>
            </a:xfrm>
            <a:custGeom>
              <a:avLst/>
              <a:gdLst>
                <a:gd name="T0" fmla="*/ 18 w 1520"/>
                <a:gd name="T1" fmla="*/ 10 h 522"/>
                <a:gd name="T2" fmla="*/ 46 w 1520"/>
                <a:gd name="T3" fmla="*/ 21 h 522"/>
                <a:gd name="T4" fmla="*/ 61 w 1520"/>
                <a:gd name="T5" fmla="*/ 32 h 522"/>
                <a:gd name="T6" fmla="*/ 96 w 1520"/>
                <a:gd name="T7" fmla="*/ 37 h 522"/>
                <a:gd name="T8" fmla="*/ 150 w 1520"/>
                <a:gd name="T9" fmla="*/ 50 h 522"/>
                <a:gd name="T10" fmla="*/ 188 w 1520"/>
                <a:gd name="T11" fmla="*/ 55 h 522"/>
                <a:gd name="T12" fmla="*/ 205 w 1520"/>
                <a:gd name="T13" fmla="*/ 65 h 522"/>
                <a:gd name="T14" fmla="*/ 219 w 1520"/>
                <a:gd name="T15" fmla="*/ 73 h 522"/>
                <a:gd name="T16" fmla="*/ 235 w 1520"/>
                <a:gd name="T17" fmla="*/ 85 h 522"/>
                <a:gd name="T18" fmla="*/ 276 w 1520"/>
                <a:gd name="T19" fmla="*/ 99 h 522"/>
                <a:gd name="T20" fmla="*/ 281 w 1520"/>
                <a:gd name="T21" fmla="*/ 111 h 522"/>
                <a:gd name="T22" fmla="*/ 341 w 1520"/>
                <a:gd name="T23" fmla="*/ 118 h 522"/>
                <a:gd name="T24" fmla="*/ 356 w 1520"/>
                <a:gd name="T25" fmla="*/ 130 h 522"/>
                <a:gd name="T26" fmla="*/ 370 w 1520"/>
                <a:gd name="T27" fmla="*/ 139 h 522"/>
                <a:gd name="T28" fmla="*/ 396 w 1520"/>
                <a:gd name="T29" fmla="*/ 150 h 522"/>
                <a:gd name="T30" fmla="*/ 412 w 1520"/>
                <a:gd name="T31" fmla="*/ 156 h 522"/>
                <a:gd name="T32" fmla="*/ 437 w 1520"/>
                <a:gd name="T33" fmla="*/ 169 h 522"/>
                <a:gd name="T34" fmla="*/ 515 w 1520"/>
                <a:gd name="T35" fmla="*/ 180 h 522"/>
                <a:gd name="T36" fmla="*/ 544 w 1520"/>
                <a:gd name="T37" fmla="*/ 196 h 522"/>
                <a:gd name="T38" fmla="*/ 562 w 1520"/>
                <a:gd name="T39" fmla="*/ 203 h 522"/>
                <a:gd name="T40" fmla="*/ 570 w 1520"/>
                <a:gd name="T41" fmla="*/ 220 h 522"/>
                <a:gd name="T42" fmla="*/ 603 w 1520"/>
                <a:gd name="T43" fmla="*/ 229 h 522"/>
                <a:gd name="T44" fmla="*/ 624 w 1520"/>
                <a:gd name="T45" fmla="*/ 236 h 522"/>
                <a:gd name="T46" fmla="*/ 639 w 1520"/>
                <a:gd name="T47" fmla="*/ 244 h 522"/>
                <a:gd name="T48" fmla="*/ 652 w 1520"/>
                <a:gd name="T49" fmla="*/ 254 h 522"/>
                <a:gd name="T50" fmla="*/ 662 w 1520"/>
                <a:gd name="T51" fmla="*/ 263 h 522"/>
                <a:gd name="T52" fmla="*/ 686 w 1520"/>
                <a:gd name="T53" fmla="*/ 274 h 522"/>
                <a:gd name="T54" fmla="*/ 715 w 1520"/>
                <a:gd name="T55" fmla="*/ 282 h 522"/>
                <a:gd name="T56" fmla="*/ 723 w 1520"/>
                <a:gd name="T57" fmla="*/ 291 h 522"/>
                <a:gd name="T58" fmla="*/ 742 w 1520"/>
                <a:gd name="T59" fmla="*/ 300 h 522"/>
                <a:gd name="T60" fmla="*/ 752 w 1520"/>
                <a:gd name="T61" fmla="*/ 311 h 522"/>
                <a:gd name="T62" fmla="*/ 815 w 1520"/>
                <a:gd name="T63" fmla="*/ 318 h 522"/>
                <a:gd name="T64" fmla="*/ 832 w 1520"/>
                <a:gd name="T65" fmla="*/ 330 h 522"/>
                <a:gd name="T66" fmla="*/ 852 w 1520"/>
                <a:gd name="T67" fmla="*/ 339 h 522"/>
                <a:gd name="T68" fmla="*/ 869 w 1520"/>
                <a:gd name="T69" fmla="*/ 353 h 522"/>
                <a:gd name="T70" fmla="*/ 912 w 1520"/>
                <a:gd name="T71" fmla="*/ 360 h 522"/>
                <a:gd name="T72" fmla="*/ 930 w 1520"/>
                <a:gd name="T73" fmla="*/ 372 h 522"/>
                <a:gd name="T74" fmla="*/ 944 w 1520"/>
                <a:gd name="T75" fmla="*/ 379 h 522"/>
                <a:gd name="T76" fmla="*/ 958 w 1520"/>
                <a:gd name="T77" fmla="*/ 387 h 522"/>
                <a:gd name="T78" fmla="*/ 1001 w 1520"/>
                <a:gd name="T79" fmla="*/ 393 h 522"/>
                <a:gd name="T80" fmla="*/ 1019 w 1520"/>
                <a:gd name="T81" fmla="*/ 403 h 522"/>
                <a:gd name="T82" fmla="*/ 1040 w 1520"/>
                <a:gd name="T83" fmla="*/ 413 h 522"/>
                <a:gd name="T84" fmla="*/ 1062 w 1520"/>
                <a:gd name="T85" fmla="*/ 428 h 522"/>
                <a:gd name="T86" fmla="*/ 1077 w 1520"/>
                <a:gd name="T87" fmla="*/ 439 h 522"/>
                <a:gd name="T88" fmla="*/ 1101 w 1520"/>
                <a:gd name="T89" fmla="*/ 448 h 522"/>
                <a:gd name="T90" fmla="*/ 1121 w 1520"/>
                <a:gd name="T91" fmla="*/ 453 h 522"/>
                <a:gd name="T92" fmla="*/ 1143 w 1520"/>
                <a:gd name="T93" fmla="*/ 474 h 522"/>
                <a:gd name="T94" fmla="*/ 1173 w 1520"/>
                <a:gd name="T95" fmla="*/ 481 h 522"/>
                <a:gd name="T96" fmla="*/ 1200 w 1520"/>
                <a:gd name="T97" fmla="*/ 493 h 522"/>
                <a:gd name="T98" fmla="*/ 1220 w 1520"/>
                <a:gd name="T99" fmla="*/ 499 h 522"/>
                <a:gd name="T100" fmla="*/ 1250 w 1520"/>
                <a:gd name="T101" fmla="*/ 511 h 522"/>
                <a:gd name="T102" fmla="*/ 1276 w 1520"/>
                <a:gd name="T103" fmla="*/ 51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0" h="522">
                  <a:moveTo>
                    <a:pt x="0" y="0"/>
                  </a:moveTo>
                  <a:lnTo>
                    <a:pt x="4" y="0"/>
                  </a:lnTo>
                  <a:lnTo>
                    <a:pt x="4" y="7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30" y="10"/>
                  </a:lnTo>
                  <a:lnTo>
                    <a:pt x="30" y="15"/>
                  </a:lnTo>
                  <a:lnTo>
                    <a:pt x="33" y="15"/>
                  </a:lnTo>
                  <a:lnTo>
                    <a:pt x="33" y="21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52" y="27"/>
                  </a:lnTo>
                  <a:lnTo>
                    <a:pt x="52" y="29"/>
                  </a:lnTo>
                  <a:lnTo>
                    <a:pt x="61" y="29"/>
                  </a:lnTo>
                  <a:lnTo>
                    <a:pt x="61" y="32"/>
                  </a:lnTo>
                  <a:lnTo>
                    <a:pt x="73" y="32"/>
                  </a:lnTo>
                  <a:lnTo>
                    <a:pt x="73" y="34"/>
                  </a:lnTo>
                  <a:lnTo>
                    <a:pt x="88" y="34"/>
                  </a:lnTo>
                  <a:lnTo>
                    <a:pt x="88" y="37"/>
                  </a:lnTo>
                  <a:lnTo>
                    <a:pt x="96" y="37"/>
                  </a:lnTo>
                  <a:lnTo>
                    <a:pt x="96" y="40"/>
                  </a:lnTo>
                  <a:lnTo>
                    <a:pt x="122" y="40"/>
                  </a:lnTo>
                  <a:lnTo>
                    <a:pt x="122" y="43"/>
                  </a:lnTo>
                  <a:lnTo>
                    <a:pt x="150" y="43"/>
                  </a:lnTo>
                  <a:lnTo>
                    <a:pt x="150" y="50"/>
                  </a:lnTo>
                  <a:lnTo>
                    <a:pt x="179" y="50"/>
                  </a:lnTo>
                  <a:lnTo>
                    <a:pt x="179" y="52"/>
                  </a:lnTo>
                  <a:lnTo>
                    <a:pt x="184" y="52"/>
                  </a:lnTo>
                  <a:lnTo>
                    <a:pt x="184" y="55"/>
                  </a:lnTo>
                  <a:lnTo>
                    <a:pt x="188" y="55"/>
                  </a:lnTo>
                  <a:lnTo>
                    <a:pt x="188" y="60"/>
                  </a:lnTo>
                  <a:lnTo>
                    <a:pt x="192" y="60"/>
                  </a:lnTo>
                  <a:lnTo>
                    <a:pt x="192" y="62"/>
                  </a:lnTo>
                  <a:lnTo>
                    <a:pt x="205" y="62"/>
                  </a:lnTo>
                  <a:lnTo>
                    <a:pt x="205" y="65"/>
                  </a:lnTo>
                  <a:lnTo>
                    <a:pt x="210" y="65"/>
                  </a:lnTo>
                  <a:lnTo>
                    <a:pt x="210" y="67"/>
                  </a:lnTo>
                  <a:lnTo>
                    <a:pt x="214" y="67"/>
                  </a:lnTo>
                  <a:lnTo>
                    <a:pt x="214" y="73"/>
                  </a:lnTo>
                  <a:lnTo>
                    <a:pt x="219" y="73"/>
                  </a:lnTo>
                  <a:lnTo>
                    <a:pt x="219" y="80"/>
                  </a:lnTo>
                  <a:lnTo>
                    <a:pt x="226" y="80"/>
                  </a:lnTo>
                  <a:lnTo>
                    <a:pt x="226" y="84"/>
                  </a:lnTo>
                  <a:lnTo>
                    <a:pt x="235" y="84"/>
                  </a:lnTo>
                  <a:lnTo>
                    <a:pt x="235" y="85"/>
                  </a:lnTo>
                  <a:lnTo>
                    <a:pt x="249" y="85"/>
                  </a:lnTo>
                  <a:lnTo>
                    <a:pt x="249" y="89"/>
                  </a:lnTo>
                  <a:lnTo>
                    <a:pt x="256" y="89"/>
                  </a:lnTo>
                  <a:lnTo>
                    <a:pt x="256" y="99"/>
                  </a:lnTo>
                  <a:lnTo>
                    <a:pt x="276" y="99"/>
                  </a:lnTo>
                  <a:lnTo>
                    <a:pt x="276" y="106"/>
                  </a:lnTo>
                  <a:lnTo>
                    <a:pt x="278" y="106"/>
                  </a:lnTo>
                  <a:lnTo>
                    <a:pt x="278" y="109"/>
                  </a:lnTo>
                  <a:lnTo>
                    <a:pt x="281" y="109"/>
                  </a:lnTo>
                  <a:lnTo>
                    <a:pt x="281" y="111"/>
                  </a:lnTo>
                  <a:lnTo>
                    <a:pt x="306" y="111"/>
                  </a:lnTo>
                  <a:lnTo>
                    <a:pt x="306" y="114"/>
                  </a:lnTo>
                  <a:lnTo>
                    <a:pt x="320" y="114"/>
                  </a:lnTo>
                  <a:lnTo>
                    <a:pt x="320" y="118"/>
                  </a:lnTo>
                  <a:lnTo>
                    <a:pt x="341" y="118"/>
                  </a:lnTo>
                  <a:lnTo>
                    <a:pt x="341" y="122"/>
                  </a:lnTo>
                  <a:lnTo>
                    <a:pt x="346" y="122"/>
                  </a:lnTo>
                  <a:lnTo>
                    <a:pt x="346" y="127"/>
                  </a:lnTo>
                  <a:lnTo>
                    <a:pt x="356" y="127"/>
                  </a:lnTo>
                  <a:lnTo>
                    <a:pt x="356" y="130"/>
                  </a:lnTo>
                  <a:lnTo>
                    <a:pt x="361" y="130"/>
                  </a:lnTo>
                  <a:lnTo>
                    <a:pt x="361" y="134"/>
                  </a:lnTo>
                  <a:lnTo>
                    <a:pt x="367" y="134"/>
                  </a:lnTo>
                  <a:lnTo>
                    <a:pt x="367" y="139"/>
                  </a:lnTo>
                  <a:lnTo>
                    <a:pt x="370" y="139"/>
                  </a:lnTo>
                  <a:lnTo>
                    <a:pt x="370" y="140"/>
                  </a:lnTo>
                  <a:lnTo>
                    <a:pt x="389" y="140"/>
                  </a:lnTo>
                  <a:lnTo>
                    <a:pt x="389" y="142"/>
                  </a:lnTo>
                  <a:lnTo>
                    <a:pt x="396" y="142"/>
                  </a:lnTo>
                  <a:lnTo>
                    <a:pt x="396" y="150"/>
                  </a:lnTo>
                  <a:lnTo>
                    <a:pt x="399" y="150"/>
                  </a:lnTo>
                  <a:lnTo>
                    <a:pt x="399" y="153"/>
                  </a:lnTo>
                  <a:lnTo>
                    <a:pt x="408" y="153"/>
                  </a:lnTo>
                  <a:lnTo>
                    <a:pt x="408" y="156"/>
                  </a:lnTo>
                  <a:lnTo>
                    <a:pt x="412" y="156"/>
                  </a:lnTo>
                  <a:lnTo>
                    <a:pt x="412" y="159"/>
                  </a:lnTo>
                  <a:lnTo>
                    <a:pt x="419" y="159"/>
                  </a:lnTo>
                  <a:lnTo>
                    <a:pt x="419" y="161"/>
                  </a:lnTo>
                  <a:lnTo>
                    <a:pt x="437" y="161"/>
                  </a:lnTo>
                  <a:lnTo>
                    <a:pt x="437" y="169"/>
                  </a:lnTo>
                  <a:lnTo>
                    <a:pt x="462" y="169"/>
                  </a:lnTo>
                  <a:lnTo>
                    <a:pt x="462" y="177"/>
                  </a:lnTo>
                  <a:lnTo>
                    <a:pt x="511" y="177"/>
                  </a:lnTo>
                  <a:lnTo>
                    <a:pt x="511" y="180"/>
                  </a:lnTo>
                  <a:lnTo>
                    <a:pt x="515" y="180"/>
                  </a:lnTo>
                  <a:lnTo>
                    <a:pt x="515" y="186"/>
                  </a:lnTo>
                  <a:lnTo>
                    <a:pt x="526" y="186"/>
                  </a:lnTo>
                  <a:lnTo>
                    <a:pt x="526" y="191"/>
                  </a:lnTo>
                  <a:lnTo>
                    <a:pt x="544" y="191"/>
                  </a:lnTo>
                  <a:lnTo>
                    <a:pt x="544" y="196"/>
                  </a:lnTo>
                  <a:lnTo>
                    <a:pt x="548" y="196"/>
                  </a:lnTo>
                  <a:lnTo>
                    <a:pt x="548" y="200"/>
                  </a:lnTo>
                  <a:lnTo>
                    <a:pt x="558" y="200"/>
                  </a:lnTo>
                  <a:lnTo>
                    <a:pt x="558" y="203"/>
                  </a:lnTo>
                  <a:lnTo>
                    <a:pt x="562" y="203"/>
                  </a:lnTo>
                  <a:lnTo>
                    <a:pt x="562" y="210"/>
                  </a:lnTo>
                  <a:lnTo>
                    <a:pt x="565" y="210"/>
                  </a:lnTo>
                  <a:lnTo>
                    <a:pt x="565" y="214"/>
                  </a:lnTo>
                  <a:lnTo>
                    <a:pt x="570" y="214"/>
                  </a:lnTo>
                  <a:lnTo>
                    <a:pt x="570" y="220"/>
                  </a:lnTo>
                  <a:lnTo>
                    <a:pt x="575" y="220"/>
                  </a:lnTo>
                  <a:lnTo>
                    <a:pt x="575" y="225"/>
                  </a:lnTo>
                  <a:lnTo>
                    <a:pt x="596" y="225"/>
                  </a:lnTo>
                  <a:lnTo>
                    <a:pt x="596" y="229"/>
                  </a:lnTo>
                  <a:lnTo>
                    <a:pt x="603" y="229"/>
                  </a:lnTo>
                  <a:lnTo>
                    <a:pt x="603" y="231"/>
                  </a:lnTo>
                  <a:lnTo>
                    <a:pt x="611" y="231"/>
                  </a:lnTo>
                  <a:lnTo>
                    <a:pt x="611" y="234"/>
                  </a:lnTo>
                  <a:lnTo>
                    <a:pt x="624" y="234"/>
                  </a:lnTo>
                  <a:lnTo>
                    <a:pt x="624" y="236"/>
                  </a:lnTo>
                  <a:lnTo>
                    <a:pt x="628" y="236"/>
                  </a:lnTo>
                  <a:lnTo>
                    <a:pt x="628" y="241"/>
                  </a:lnTo>
                  <a:lnTo>
                    <a:pt x="634" y="241"/>
                  </a:lnTo>
                  <a:lnTo>
                    <a:pt x="634" y="244"/>
                  </a:lnTo>
                  <a:lnTo>
                    <a:pt x="639" y="244"/>
                  </a:lnTo>
                  <a:lnTo>
                    <a:pt x="639" y="247"/>
                  </a:lnTo>
                  <a:lnTo>
                    <a:pt x="648" y="247"/>
                  </a:lnTo>
                  <a:lnTo>
                    <a:pt x="648" y="252"/>
                  </a:lnTo>
                  <a:lnTo>
                    <a:pt x="652" y="252"/>
                  </a:lnTo>
                  <a:lnTo>
                    <a:pt x="652" y="254"/>
                  </a:lnTo>
                  <a:lnTo>
                    <a:pt x="654" y="254"/>
                  </a:lnTo>
                  <a:lnTo>
                    <a:pt x="654" y="258"/>
                  </a:lnTo>
                  <a:lnTo>
                    <a:pt x="658" y="258"/>
                  </a:lnTo>
                  <a:lnTo>
                    <a:pt x="658" y="263"/>
                  </a:lnTo>
                  <a:lnTo>
                    <a:pt x="662" y="263"/>
                  </a:lnTo>
                  <a:lnTo>
                    <a:pt x="662" y="266"/>
                  </a:lnTo>
                  <a:lnTo>
                    <a:pt x="677" y="266"/>
                  </a:lnTo>
                  <a:lnTo>
                    <a:pt x="677" y="271"/>
                  </a:lnTo>
                  <a:lnTo>
                    <a:pt x="686" y="271"/>
                  </a:lnTo>
                  <a:lnTo>
                    <a:pt x="686" y="274"/>
                  </a:lnTo>
                  <a:lnTo>
                    <a:pt x="704" y="274"/>
                  </a:lnTo>
                  <a:lnTo>
                    <a:pt x="704" y="280"/>
                  </a:lnTo>
                  <a:lnTo>
                    <a:pt x="710" y="280"/>
                  </a:lnTo>
                  <a:lnTo>
                    <a:pt x="710" y="282"/>
                  </a:lnTo>
                  <a:lnTo>
                    <a:pt x="715" y="282"/>
                  </a:lnTo>
                  <a:lnTo>
                    <a:pt x="715" y="285"/>
                  </a:lnTo>
                  <a:lnTo>
                    <a:pt x="719" y="285"/>
                  </a:lnTo>
                  <a:lnTo>
                    <a:pt x="719" y="287"/>
                  </a:lnTo>
                  <a:lnTo>
                    <a:pt x="723" y="287"/>
                  </a:lnTo>
                  <a:lnTo>
                    <a:pt x="723" y="291"/>
                  </a:lnTo>
                  <a:lnTo>
                    <a:pt x="725" y="291"/>
                  </a:lnTo>
                  <a:lnTo>
                    <a:pt x="725" y="295"/>
                  </a:lnTo>
                  <a:lnTo>
                    <a:pt x="738" y="295"/>
                  </a:lnTo>
                  <a:lnTo>
                    <a:pt x="738" y="300"/>
                  </a:lnTo>
                  <a:lnTo>
                    <a:pt x="742" y="300"/>
                  </a:lnTo>
                  <a:lnTo>
                    <a:pt x="742" y="304"/>
                  </a:lnTo>
                  <a:lnTo>
                    <a:pt x="746" y="304"/>
                  </a:lnTo>
                  <a:lnTo>
                    <a:pt x="746" y="306"/>
                  </a:lnTo>
                  <a:lnTo>
                    <a:pt x="752" y="306"/>
                  </a:lnTo>
                  <a:lnTo>
                    <a:pt x="752" y="311"/>
                  </a:lnTo>
                  <a:lnTo>
                    <a:pt x="800" y="311"/>
                  </a:lnTo>
                  <a:lnTo>
                    <a:pt x="800" y="315"/>
                  </a:lnTo>
                  <a:lnTo>
                    <a:pt x="810" y="315"/>
                  </a:lnTo>
                  <a:lnTo>
                    <a:pt x="810" y="318"/>
                  </a:lnTo>
                  <a:lnTo>
                    <a:pt x="815" y="318"/>
                  </a:lnTo>
                  <a:lnTo>
                    <a:pt x="815" y="321"/>
                  </a:lnTo>
                  <a:lnTo>
                    <a:pt x="817" y="321"/>
                  </a:lnTo>
                  <a:lnTo>
                    <a:pt x="817" y="328"/>
                  </a:lnTo>
                  <a:lnTo>
                    <a:pt x="832" y="328"/>
                  </a:lnTo>
                  <a:lnTo>
                    <a:pt x="832" y="330"/>
                  </a:lnTo>
                  <a:lnTo>
                    <a:pt x="842" y="330"/>
                  </a:lnTo>
                  <a:lnTo>
                    <a:pt x="842" y="335"/>
                  </a:lnTo>
                  <a:lnTo>
                    <a:pt x="848" y="335"/>
                  </a:lnTo>
                  <a:lnTo>
                    <a:pt x="848" y="339"/>
                  </a:lnTo>
                  <a:lnTo>
                    <a:pt x="852" y="339"/>
                  </a:lnTo>
                  <a:lnTo>
                    <a:pt x="852" y="344"/>
                  </a:lnTo>
                  <a:lnTo>
                    <a:pt x="865" y="344"/>
                  </a:lnTo>
                  <a:lnTo>
                    <a:pt x="865" y="349"/>
                  </a:lnTo>
                  <a:lnTo>
                    <a:pt x="869" y="349"/>
                  </a:lnTo>
                  <a:lnTo>
                    <a:pt x="869" y="353"/>
                  </a:lnTo>
                  <a:lnTo>
                    <a:pt x="876" y="353"/>
                  </a:lnTo>
                  <a:lnTo>
                    <a:pt x="876" y="356"/>
                  </a:lnTo>
                  <a:lnTo>
                    <a:pt x="903" y="356"/>
                  </a:lnTo>
                  <a:lnTo>
                    <a:pt x="903" y="360"/>
                  </a:lnTo>
                  <a:lnTo>
                    <a:pt x="912" y="360"/>
                  </a:lnTo>
                  <a:lnTo>
                    <a:pt x="912" y="365"/>
                  </a:lnTo>
                  <a:lnTo>
                    <a:pt x="925" y="365"/>
                  </a:lnTo>
                  <a:lnTo>
                    <a:pt x="925" y="368"/>
                  </a:lnTo>
                  <a:lnTo>
                    <a:pt x="930" y="368"/>
                  </a:lnTo>
                  <a:lnTo>
                    <a:pt x="930" y="372"/>
                  </a:lnTo>
                  <a:lnTo>
                    <a:pt x="934" y="372"/>
                  </a:lnTo>
                  <a:lnTo>
                    <a:pt x="934" y="376"/>
                  </a:lnTo>
                  <a:lnTo>
                    <a:pt x="940" y="376"/>
                  </a:lnTo>
                  <a:lnTo>
                    <a:pt x="940" y="379"/>
                  </a:lnTo>
                  <a:lnTo>
                    <a:pt x="944" y="379"/>
                  </a:lnTo>
                  <a:lnTo>
                    <a:pt x="944" y="384"/>
                  </a:lnTo>
                  <a:lnTo>
                    <a:pt x="946" y="384"/>
                  </a:lnTo>
                  <a:lnTo>
                    <a:pt x="946" y="385"/>
                  </a:lnTo>
                  <a:lnTo>
                    <a:pt x="958" y="385"/>
                  </a:lnTo>
                  <a:lnTo>
                    <a:pt x="958" y="387"/>
                  </a:lnTo>
                  <a:lnTo>
                    <a:pt x="972" y="387"/>
                  </a:lnTo>
                  <a:lnTo>
                    <a:pt x="972" y="391"/>
                  </a:lnTo>
                  <a:lnTo>
                    <a:pt x="986" y="391"/>
                  </a:lnTo>
                  <a:lnTo>
                    <a:pt x="986" y="393"/>
                  </a:lnTo>
                  <a:lnTo>
                    <a:pt x="1001" y="393"/>
                  </a:lnTo>
                  <a:lnTo>
                    <a:pt x="1001" y="396"/>
                  </a:lnTo>
                  <a:lnTo>
                    <a:pt x="1012" y="396"/>
                  </a:lnTo>
                  <a:lnTo>
                    <a:pt x="1012" y="399"/>
                  </a:lnTo>
                  <a:lnTo>
                    <a:pt x="1019" y="399"/>
                  </a:lnTo>
                  <a:lnTo>
                    <a:pt x="1019" y="403"/>
                  </a:lnTo>
                  <a:lnTo>
                    <a:pt x="1024" y="403"/>
                  </a:lnTo>
                  <a:lnTo>
                    <a:pt x="1024" y="410"/>
                  </a:lnTo>
                  <a:lnTo>
                    <a:pt x="1033" y="410"/>
                  </a:lnTo>
                  <a:lnTo>
                    <a:pt x="1033" y="413"/>
                  </a:lnTo>
                  <a:lnTo>
                    <a:pt x="1040" y="413"/>
                  </a:lnTo>
                  <a:lnTo>
                    <a:pt x="1040" y="418"/>
                  </a:lnTo>
                  <a:lnTo>
                    <a:pt x="1047" y="418"/>
                  </a:lnTo>
                  <a:lnTo>
                    <a:pt x="1047" y="422"/>
                  </a:lnTo>
                  <a:lnTo>
                    <a:pt x="1062" y="422"/>
                  </a:lnTo>
                  <a:lnTo>
                    <a:pt x="1062" y="428"/>
                  </a:lnTo>
                  <a:lnTo>
                    <a:pt x="1069" y="428"/>
                  </a:lnTo>
                  <a:lnTo>
                    <a:pt x="1069" y="433"/>
                  </a:lnTo>
                  <a:lnTo>
                    <a:pt x="1073" y="433"/>
                  </a:lnTo>
                  <a:lnTo>
                    <a:pt x="1073" y="439"/>
                  </a:lnTo>
                  <a:lnTo>
                    <a:pt x="1077" y="439"/>
                  </a:lnTo>
                  <a:lnTo>
                    <a:pt x="1077" y="441"/>
                  </a:lnTo>
                  <a:lnTo>
                    <a:pt x="1094" y="441"/>
                  </a:lnTo>
                  <a:lnTo>
                    <a:pt x="1094" y="445"/>
                  </a:lnTo>
                  <a:lnTo>
                    <a:pt x="1101" y="445"/>
                  </a:lnTo>
                  <a:lnTo>
                    <a:pt x="1101" y="448"/>
                  </a:lnTo>
                  <a:lnTo>
                    <a:pt x="1104" y="448"/>
                  </a:lnTo>
                  <a:lnTo>
                    <a:pt x="1104" y="451"/>
                  </a:lnTo>
                  <a:lnTo>
                    <a:pt x="1116" y="451"/>
                  </a:lnTo>
                  <a:lnTo>
                    <a:pt x="1116" y="453"/>
                  </a:lnTo>
                  <a:lnTo>
                    <a:pt x="1121" y="453"/>
                  </a:lnTo>
                  <a:lnTo>
                    <a:pt x="1121" y="465"/>
                  </a:lnTo>
                  <a:lnTo>
                    <a:pt x="1138" y="465"/>
                  </a:lnTo>
                  <a:lnTo>
                    <a:pt x="1138" y="470"/>
                  </a:lnTo>
                  <a:lnTo>
                    <a:pt x="1143" y="470"/>
                  </a:lnTo>
                  <a:lnTo>
                    <a:pt x="1143" y="474"/>
                  </a:lnTo>
                  <a:lnTo>
                    <a:pt x="1147" y="474"/>
                  </a:lnTo>
                  <a:lnTo>
                    <a:pt x="1147" y="479"/>
                  </a:lnTo>
                  <a:lnTo>
                    <a:pt x="1152" y="479"/>
                  </a:lnTo>
                  <a:lnTo>
                    <a:pt x="1152" y="481"/>
                  </a:lnTo>
                  <a:lnTo>
                    <a:pt x="1173" y="481"/>
                  </a:lnTo>
                  <a:lnTo>
                    <a:pt x="1173" y="485"/>
                  </a:lnTo>
                  <a:lnTo>
                    <a:pt x="1195" y="485"/>
                  </a:lnTo>
                  <a:lnTo>
                    <a:pt x="1195" y="489"/>
                  </a:lnTo>
                  <a:lnTo>
                    <a:pt x="1200" y="489"/>
                  </a:lnTo>
                  <a:lnTo>
                    <a:pt x="1200" y="493"/>
                  </a:lnTo>
                  <a:lnTo>
                    <a:pt x="1205" y="493"/>
                  </a:lnTo>
                  <a:lnTo>
                    <a:pt x="1205" y="495"/>
                  </a:lnTo>
                  <a:lnTo>
                    <a:pt x="1215" y="495"/>
                  </a:lnTo>
                  <a:lnTo>
                    <a:pt x="1215" y="499"/>
                  </a:lnTo>
                  <a:lnTo>
                    <a:pt x="1220" y="499"/>
                  </a:lnTo>
                  <a:lnTo>
                    <a:pt x="1220" y="503"/>
                  </a:lnTo>
                  <a:lnTo>
                    <a:pt x="1224" y="503"/>
                  </a:lnTo>
                  <a:lnTo>
                    <a:pt x="1224" y="507"/>
                  </a:lnTo>
                  <a:lnTo>
                    <a:pt x="1250" y="507"/>
                  </a:lnTo>
                  <a:lnTo>
                    <a:pt x="1250" y="511"/>
                  </a:lnTo>
                  <a:lnTo>
                    <a:pt x="1252" y="511"/>
                  </a:lnTo>
                  <a:lnTo>
                    <a:pt x="1252" y="514"/>
                  </a:lnTo>
                  <a:lnTo>
                    <a:pt x="1274" y="514"/>
                  </a:lnTo>
                  <a:lnTo>
                    <a:pt x="1274" y="518"/>
                  </a:lnTo>
                  <a:lnTo>
                    <a:pt x="1276" y="518"/>
                  </a:lnTo>
                  <a:lnTo>
                    <a:pt x="1276" y="522"/>
                  </a:lnTo>
                  <a:lnTo>
                    <a:pt x="1280" y="522"/>
                  </a:lnTo>
                  <a:lnTo>
                    <a:pt x="1280" y="522"/>
                  </a:lnTo>
                  <a:lnTo>
                    <a:pt x="1520" y="522"/>
                  </a:lnTo>
                </a:path>
              </a:pathLst>
            </a:custGeom>
            <a:noFill/>
            <a:ln w="12700">
              <a:solidFill>
                <a:srgbClr val="FF901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30" eaLnBrk="0" hangingPunct="0">
                <a:defRPr/>
              </a:pPr>
              <a:endParaRPr lang="en-US" sz="1333" kern="0" dirty="0">
                <a:solidFill>
                  <a:srgbClr val="1F497D"/>
                </a:solidFill>
                <a:latin typeface="Calibri"/>
                <a:ea typeface="+mn-ea"/>
                <a:cs typeface="Arial" charset="0"/>
              </a:endParaRPr>
            </a:p>
          </p:txBody>
        </p:sp>
        <p:grpSp>
          <p:nvGrpSpPr>
            <p:cNvPr id="1008" name="Group 1007">
              <a:extLst>
                <a:ext uri="{FF2B5EF4-FFF2-40B4-BE49-F238E27FC236}">
                  <a16:creationId xmlns:a16="http://schemas.microsoft.com/office/drawing/2014/main" id="{181B2AC8-27E6-4ADD-8733-5B0EC7013C34}"/>
                </a:ext>
              </a:extLst>
            </p:cNvPr>
            <p:cNvGrpSpPr/>
            <p:nvPr/>
          </p:nvGrpSpPr>
          <p:grpSpPr>
            <a:xfrm>
              <a:off x="3065432" y="1494889"/>
              <a:ext cx="5516985" cy="1294008"/>
              <a:chOff x="2571480" y="1441724"/>
              <a:chExt cx="4137739" cy="970506"/>
            </a:xfrm>
          </p:grpSpPr>
          <p:sp>
            <p:nvSpPr>
              <p:cNvPr id="1011" name="Freeform 507">
                <a:extLst>
                  <a:ext uri="{FF2B5EF4-FFF2-40B4-BE49-F238E27FC236}">
                    <a16:creationId xmlns:a16="http://schemas.microsoft.com/office/drawing/2014/main" id="{ECF04F9B-BCBC-42B9-8521-74EABA7D0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480" y="1441724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2" name="Freeform 508">
                <a:extLst>
                  <a:ext uri="{FF2B5EF4-FFF2-40B4-BE49-F238E27FC236}">
                    <a16:creationId xmlns:a16="http://schemas.microsoft.com/office/drawing/2014/main" id="{F4A54A41-725A-41BC-A74A-3FAEE0CD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178" y="1452364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3" name="Freeform 509">
                <a:extLst>
                  <a:ext uri="{FF2B5EF4-FFF2-40B4-BE49-F238E27FC236}">
                    <a16:creationId xmlns:a16="http://schemas.microsoft.com/office/drawing/2014/main" id="{75212280-26EF-4AFC-8316-80C21548D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168" y="1486057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4" name="Freeform 510">
                <a:extLst>
                  <a:ext uri="{FF2B5EF4-FFF2-40B4-BE49-F238E27FC236}">
                    <a16:creationId xmlns:a16="http://schemas.microsoft.com/office/drawing/2014/main" id="{53CAFA1F-F1C5-40F1-A0DD-8A1921557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394" y="1493151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5" name="Freeform 511">
                <a:extLst>
                  <a:ext uri="{FF2B5EF4-FFF2-40B4-BE49-F238E27FC236}">
                    <a16:creationId xmlns:a16="http://schemas.microsoft.com/office/drawing/2014/main" id="{0E8859E8-3138-491F-8667-82304F04E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716" y="1500244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6" name="Freeform 512">
                <a:extLst>
                  <a:ext uri="{FF2B5EF4-FFF2-40B4-BE49-F238E27FC236}">
                    <a16:creationId xmlns:a16="http://schemas.microsoft.com/office/drawing/2014/main" id="{55CC0C39-37D4-402C-B238-0278B0909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459" y="1509110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7" name="Freeform 513">
                <a:extLst>
                  <a:ext uri="{FF2B5EF4-FFF2-40B4-BE49-F238E27FC236}">
                    <a16:creationId xmlns:a16="http://schemas.microsoft.com/office/drawing/2014/main" id="{16029404-9F9D-4FC8-BEE6-D40EC9FCE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340" y="1509110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8" name="Freeform 514">
                <a:extLst>
                  <a:ext uri="{FF2B5EF4-FFF2-40B4-BE49-F238E27FC236}">
                    <a16:creationId xmlns:a16="http://schemas.microsoft.com/office/drawing/2014/main" id="{31153893-D112-4BBD-A20A-71C179D1C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222" y="1516203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19" name="Freeform 515">
                <a:extLst>
                  <a:ext uri="{FF2B5EF4-FFF2-40B4-BE49-F238E27FC236}">
                    <a16:creationId xmlns:a16="http://schemas.microsoft.com/office/drawing/2014/main" id="{C7561869-2ABA-49F6-A757-0E8ED4FA0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856" y="1516203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0" name="Freeform 516">
                <a:extLst>
                  <a:ext uri="{FF2B5EF4-FFF2-40B4-BE49-F238E27FC236}">
                    <a16:creationId xmlns:a16="http://schemas.microsoft.com/office/drawing/2014/main" id="{E01712FD-4FF0-424C-A9A7-A26C102B2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038" y="1648315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1" name="Freeform 517">
                <a:extLst>
                  <a:ext uri="{FF2B5EF4-FFF2-40B4-BE49-F238E27FC236}">
                    <a16:creationId xmlns:a16="http://schemas.microsoft.com/office/drawing/2014/main" id="{2E2DC085-3EA8-4356-8E12-1BA6AEF71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576" y="1686304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2" name="Freeform 518">
                <a:extLst>
                  <a:ext uri="{FF2B5EF4-FFF2-40B4-BE49-F238E27FC236}">
                    <a16:creationId xmlns:a16="http://schemas.microsoft.com/office/drawing/2014/main" id="{2896B9BB-2856-4D6E-8870-95356E2F7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211" y="1776743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3" name="Freeform 519">
                <a:extLst>
                  <a:ext uri="{FF2B5EF4-FFF2-40B4-BE49-F238E27FC236}">
                    <a16:creationId xmlns:a16="http://schemas.microsoft.com/office/drawing/2014/main" id="{34784EA6-9857-40E5-886C-8278B30D5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4114" y="1932795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4" name="Freeform 520">
                <a:extLst>
                  <a:ext uri="{FF2B5EF4-FFF2-40B4-BE49-F238E27FC236}">
                    <a16:creationId xmlns:a16="http://schemas.microsoft.com/office/drawing/2014/main" id="{99CBA816-4E7F-41F4-A1C9-C430CAFCF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620" y="194091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5" name="Freeform 521">
                <a:extLst>
                  <a:ext uri="{FF2B5EF4-FFF2-40B4-BE49-F238E27FC236}">
                    <a16:creationId xmlns:a16="http://schemas.microsoft.com/office/drawing/2014/main" id="{DA8EE13D-C159-43A2-887C-09E2B4CCC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749" y="195687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6" name="Freeform 522">
                <a:extLst>
                  <a:ext uri="{FF2B5EF4-FFF2-40B4-BE49-F238E27FC236}">
                    <a16:creationId xmlns:a16="http://schemas.microsoft.com/office/drawing/2014/main" id="{8C727535-E8A9-415B-AA64-2CE10898F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3146" y="2040967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7" name="Freeform 523">
                <a:extLst>
                  <a:ext uri="{FF2B5EF4-FFF2-40B4-BE49-F238E27FC236}">
                    <a16:creationId xmlns:a16="http://schemas.microsoft.com/office/drawing/2014/main" id="{3DED76D1-6031-430B-939D-6AB392759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2931" y="2073911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8" name="Freeform 524">
                <a:extLst>
                  <a:ext uri="{FF2B5EF4-FFF2-40B4-BE49-F238E27FC236}">
                    <a16:creationId xmlns:a16="http://schemas.microsoft.com/office/drawing/2014/main" id="{2D0B930D-F5E9-4A0E-8E4E-6AED088C9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060" y="2120766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29" name="Freeform 525">
                <a:extLst>
                  <a:ext uri="{FF2B5EF4-FFF2-40B4-BE49-F238E27FC236}">
                    <a16:creationId xmlns:a16="http://schemas.microsoft.com/office/drawing/2014/main" id="{0EA902DA-824D-4440-9645-0052B8B50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8684" y="2186517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0" name="Freeform 526">
                <a:extLst>
                  <a:ext uri="{FF2B5EF4-FFF2-40B4-BE49-F238E27FC236}">
                    <a16:creationId xmlns:a16="http://schemas.microsoft.com/office/drawing/2014/main" id="{42F63E5A-509E-4456-9823-6F642D33F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824" y="220690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1" name="Freeform 527">
                <a:extLst>
                  <a:ext uri="{FF2B5EF4-FFF2-40B4-BE49-F238E27FC236}">
                    <a16:creationId xmlns:a16="http://schemas.microsoft.com/office/drawing/2014/main" id="{40C81387-8450-4108-8EE1-99790C8CF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985" y="2218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2" name="Freeform 528">
                <a:extLst>
                  <a:ext uri="{FF2B5EF4-FFF2-40B4-BE49-F238E27FC236}">
                    <a16:creationId xmlns:a16="http://schemas.microsoft.com/office/drawing/2014/main" id="{E019A63D-4F62-4E14-A77D-028305667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114" y="2218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3" name="Freeform 529">
                <a:extLst>
                  <a:ext uri="{FF2B5EF4-FFF2-40B4-BE49-F238E27FC236}">
                    <a16:creationId xmlns:a16="http://schemas.microsoft.com/office/drawing/2014/main" id="{15CDE03A-5DE6-4D34-A006-CF107EAB0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898" y="2218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4" name="Freeform 530">
                <a:extLst>
                  <a:ext uri="{FF2B5EF4-FFF2-40B4-BE49-F238E27FC236}">
                    <a16:creationId xmlns:a16="http://schemas.microsoft.com/office/drawing/2014/main" id="{5020AAE9-0D75-4FEC-802A-334CF125B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340" y="2218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5" name="Freeform 531">
                <a:extLst>
                  <a:ext uri="{FF2B5EF4-FFF2-40B4-BE49-F238E27FC236}">
                    <a16:creationId xmlns:a16="http://schemas.microsoft.com/office/drawing/2014/main" id="{B8808713-70B1-4693-83B5-C84064265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060" y="2224643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6" name="Freeform 532">
                <a:extLst>
                  <a:ext uri="{FF2B5EF4-FFF2-40B4-BE49-F238E27FC236}">
                    <a16:creationId xmlns:a16="http://schemas.microsoft.com/office/drawing/2014/main" id="{248FE376-A7BC-40D3-9175-C6FF406C2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878" y="223616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7" name="Freeform 533">
                <a:extLst>
                  <a:ext uri="{FF2B5EF4-FFF2-40B4-BE49-F238E27FC236}">
                    <a16:creationId xmlns:a16="http://schemas.microsoft.com/office/drawing/2014/main" id="{855D554D-C397-4F18-B971-1118CFD8C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941" y="223616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8" name="Freeform 534">
                <a:extLst>
                  <a:ext uri="{FF2B5EF4-FFF2-40B4-BE49-F238E27FC236}">
                    <a16:creationId xmlns:a16="http://schemas.microsoft.com/office/drawing/2014/main" id="{2650CEB6-5D9E-40E8-AE3C-57568D3EA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3576" y="2243125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39" name="Freeform 535">
                <a:extLst>
                  <a:ext uri="{FF2B5EF4-FFF2-40B4-BE49-F238E27FC236}">
                    <a16:creationId xmlns:a16="http://schemas.microsoft.com/office/drawing/2014/main" id="{1F8F88B0-7FC7-40E4-97BA-00D6A6882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28" y="226099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0" name="Freeform 536">
                <a:extLst>
                  <a:ext uri="{FF2B5EF4-FFF2-40B4-BE49-F238E27FC236}">
                    <a16:creationId xmlns:a16="http://schemas.microsoft.com/office/drawing/2014/main" id="{60DAD6FE-C7ED-40D1-A73C-968DD4B22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0458" y="226099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1" name="Freeform 537">
                <a:extLst>
                  <a:ext uri="{FF2B5EF4-FFF2-40B4-BE49-F238E27FC236}">
                    <a16:creationId xmlns:a16="http://schemas.microsoft.com/office/drawing/2014/main" id="{BD11013F-A779-4092-AD0F-17DE254A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963" y="226808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2" name="Freeform 538">
                <a:extLst>
                  <a:ext uri="{FF2B5EF4-FFF2-40B4-BE49-F238E27FC236}">
                    <a16:creationId xmlns:a16="http://schemas.microsoft.com/office/drawing/2014/main" id="{C1E1045F-64F9-45CE-9550-CA43021D0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2125" y="2278591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3" name="Freeform 539">
                <a:extLst>
                  <a:ext uri="{FF2B5EF4-FFF2-40B4-BE49-F238E27FC236}">
                    <a16:creationId xmlns:a16="http://schemas.microsoft.com/office/drawing/2014/main" id="{366BFB05-1BD2-4022-8143-2799CF161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254" y="229025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4" name="Freeform 540">
                <a:extLst>
                  <a:ext uri="{FF2B5EF4-FFF2-40B4-BE49-F238E27FC236}">
                    <a16:creationId xmlns:a16="http://schemas.microsoft.com/office/drawing/2014/main" id="{3AD6B665-2C9C-46DF-9774-5CE906BE6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2447" y="229025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5" name="Freeform 541">
                <a:extLst>
                  <a:ext uri="{FF2B5EF4-FFF2-40B4-BE49-F238E27FC236}">
                    <a16:creationId xmlns:a16="http://schemas.microsoft.com/office/drawing/2014/main" id="{781DA677-0E72-4563-847D-B404AECF2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952" y="229025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6" name="Freeform 542">
                <a:extLst>
                  <a:ext uri="{FF2B5EF4-FFF2-40B4-BE49-F238E27FC236}">
                    <a16:creationId xmlns:a16="http://schemas.microsoft.com/office/drawing/2014/main" id="{9218FD0D-18DB-4982-AC20-D70DE4ED5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081" y="229912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7" name="Freeform 543">
                <a:extLst>
                  <a:ext uri="{FF2B5EF4-FFF2-40B4-BE49-F238E27FC236}">
                    <a16:creationId xmlns:a16="http://schemas.microsoft.com/office/drawing/2014/main" id="{0305A095-5928-4B3D-A46B-9C766F5FD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7555" y="229912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8" name="Freeform 544">
                <a:extLst>
                  <a:ext uri="{FF2B5EF4-FFF2-40B4-BE49-F238E27FC236}">
                    <a16:creationId xmlns:a16="http://schemas.microsoft.com/office/drawing/2014/main" id="{00FC294D-C1A6-4AC7-AC62-CA6CBEDF4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995" y="229912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49" name="Freeform 545">
                <a:extLst>
                  <a:ext uri="{FF2B5EF4-FFF2-40B4-BE49-F238E27FC236}">
                    <a16:creationId xmlns:a16="http://schemas.microsoft.com/office/drawing/2014/main" id="{FA500C81-31EA-498F-99ED-41EF9BD0F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4437" y="229912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0" name="Freeform 546">
                <a:extLst>
                  <a:ext uri="{FF2B5EF4-FFF2-40B4-BE49-F238E27FC236}">
                    <a16:creationId xmlns:a16="http://schemas.microsoft.com/office/drawing/2014/main" id="{47C8B2FF-3DC8-4859-A38A-BA5B173B2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1910" y="2306215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1" name="Freeform 547">
                <a:extLst>
                  <a:ext uri="{FF2B5EF4-FFF2-40B4-BE49-F238E27FC236}">
                    <a16:creationId xmlns:a16="http://schemas.microsoft.com/office/drawing/2014/main" id="{34C3517D-4735-4EF6-BD98-46C6D538F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5350" y="231774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2" name="Freeform 548">
                <a:extLst>
                  <a:ext uri="{FF2B5EF4-FFF2-40B4-BE49-F238E27FC236}">
                    <a16:creationId xmlns:a16="http://schemas.microsoft.com/office/drawing/2014/main" id="{B8FF43F6-97D3-4857-9A8B-ADF8FC06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7448" y="231774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3" name="Freeform 549">
                <a:extLst>
                  <a:ext uri="{FF2B5EF4-FFF2-40B4-BE49-F238E27FC236}">
                    <a16:creationId xmlns:a16="http://schemas.microsoft.com/office/drawing/2014/main" id="{25951ABB-E99C-440D-9C53-AA2BCE4C5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8200" y="2317742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4" name="Freeform 550">
                <a:extLst>
                  <a:ext uri="{FF2B5EF4-FFF2-40B4-BE49-F238E27FC236}">
                    <a16:creationId xmlns:a16="http://schemas.microsoft.com/office/drawing/2014/main" id="{0E7CF66A-51A9-47B5-A35C-FD2F73F11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2984" y="232394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5" name="Freeform 551">
                <a:extLst>
                  <a:ext uri="{FF2B5EF4-FFF2-40B4-BE49-F238E27FC236}">
                    <a16:creationId xmlns:a16="http://schemas.microsoft.com/office/drawing/2014/main" id="{B952C227-E0EC-4977-993D-D56C43F59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426" y="2331041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6" name="Freeform 552">
                <a:extLst>
                  <a:ext uri="{FF2B5EF4-FFF2-40B4-BE49-F238E27FC236}">
                    <a16:creationId xmlns:a16="http://schemas.microsoft.com/office/drawing/2014/main" id="{004329DE-C776-4BA5-9342-3A86D0974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7179" y="233724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7" name="Freeform 553">
                <a:extLst>
                  <a:ext uri="{FF2B5EF4-FFF2-40B4-BE49-F238E27FC236}">
                    <a16:creationId xmlns:a16="http://schemas.microsoft.com/office/drawing/2014/main" id="{1964AA5D-0B23-4C1B-A65D-7F0EC1778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3308" y="233724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8" name="Freeform 554">
                <a:extLst>
                  <a:ext uri="{FF2B5EF4-FFF2-40B4-BE49-F238E27FC236}">
                    <a16:creationId xmlns:a16="http://schemas.microsoft.com/office/drawing/2014/main" id="{D0A22261-7BB8-41FA-8E29-3F8F7C51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780" y="233724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59" name="Freeform 555">
                <a:extLst>
                  <a:ext uri="{FF2B5EF4-FFF2-40B4-BE49-F238E27FC236}">
                    <a16:creationId xmlns:a16="http://schemas.microsoft.com/office/drawing/2014/main" id="{6E108C8B-ED62-42CD-8F0A-06626D5BC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8253" y="2337249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0" name="Freeform 556">
                <a:extLst>
                  <a:ext uri="{FF2B5EF4-FFF2-40B4-BE49-F238E27FC236}">
                    <a16:creationId xmlns:a16="http://schemas.microsoft.com/office/drawing/2014/main" id="{35CAF824-662E-404C-A3AF-8F3FCC1FA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5727" y="2345977"/>
                <a:ext cx="50374" cy="4777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1" name="Freeform 557">
                <a:extLst>
                  <a:ext uri="{FF2B5EF4-FFF2-40B4-BE49-F238E27FC236}">
                    <a16:creationId xmlns:a16="http://schemas.microsoft.com/office/drawing/2014/main" id="{D9548E2C-10D3-4224-853B-79E8BFF9B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3793" y="2351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2" name="Freeform 558">
                <a:extLst>
                  <a:ext uri="{FF2B5EF4-FFF2-40B4-BE49-F238E27FC236}">
                    <a16:creationId xmlns:a16="http://schemas.microsoft.com/office/drawing/2014/main" id="{F5CC1060-2641-498A-921F-E7A3FE511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8577" y="2351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3" name="Freeform 559">
                <a:extLst>
                  <a:ext uri="{FF2B5EF4-FFF2-40B4-BE49-F238E27FC236}">
                    <a16:creationId xmlns:a16="http://schemas.microsoft.com/office/drawing/2014/main" id="{A3AF6D6E-702C-47FA-9587-9C0D4299F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017" y="2351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4" name="Freeform 560">
                <a:extLst>
                  <a:ext uri="{FF2B5EF4-FFF2-40B4-BE49-F238E27FC236}">
                    <a16:creationId xmlns:a16="http://schemas.microsoft.com/office/drawing/2014/main" id="{27470019-B701-41DD-868D-66DC86176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146" y="2351436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5" name="Freeform 561">
                <a:extLst>
                  <a:ext uri="{FF2B5EF4-FFF2-40B4-BE49-F238E27FC236}">
                    <a16:creationId xmlns:a16="http://schemas.microsoft.com/office/drawing/2014/main" id="{80E1C216-D275-425F-AB72-6BF8057AC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0243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6" name="Freeform 562">
                <a:extLst>
                  <a:ext uri="{FF2B5EF4-FFF2-40B4-BE49-F238E27FC236}">
                    <a16:creationId xmlns:a16="http://schemas.microsoft.com/office/drawing/2014/main" id="{44B6AE1F-C7C4-4B98-99C6-185BF49BC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6372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7" name="Freeform 563">
                <a:extLst>
                  <a:ext uri="{FF2B5EF4-FFF2-40B4-BE49-F238E27FC236}">
                    <a16:creationId xmlns:a16="http://schemas.microsoft.com/office/drawing/2014/main" id="{67611B46-F55C-48CE-93BB-7F86E7990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1156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8" name="Freeform 564">
                <a:extLst>
                  <a:ext uri="{FF2B5EF4-FFF2-40B4-BE49-F238E27FC236}">
                    <a16:creationId xmlns:a16="http://schemas.microsoft.com/office/drawing/2014/main" id="{B4B1ECC3-629D-405C-92AA-0B9A20986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4598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69" name="Freeform 565">
                <a:extLst>
                  <a:ext uri="{FF2B5EF4-FFF2-40B4-BE49-F238E27FC236}">
                    <a16:creationId xmlns:a16="http://schemas.microsoft.com/office/drawing/2014/main" id="{54473D3D-58B5-445D-8CDF-E5B0C4B32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9383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0" name="Freeform 566">
                <a:extLst>
                  <a:ext uri="{FF2B5EF4-FFF2-40B4-BE49-F238E27FC236}">
                    <a16:creationId xmlns:a16="http://schemas.microsoft.com/office/drawing/2014/main" id="{6E618531-3B7B-440A-8320-358F86BD2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5512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1" name="Freeform 567">
                <a:extLst>
                  <a:ext uri="{FF2B5EF4-FFF2-40B4-BE49-F238E27FC236}">
                    <a16:creationId xmlns:a16="http://schemas.microsoft.com/office/drawing/2014/main" id="{15A14AB9-59BD-47C1-9790-AB3A4468E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952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2" name="Freeform 568">
                <a:extLst>
                  <a:ext uri="{FF2B5EF4-FFF2-40B4-BE49-F238E27FC236}">
                    <a16:creationId xmlns:a16="http://schemas.microsoft.com/office/drawing/2014/main" id="{DE2ABFB4-1D6D-4E6F-B4F2-880A9C691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5083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3" name="Freeform 569">
                <a:extLst>
                  <a:ext uri="{FF2B5EF4-FFF2-40B4-BE49-F238E27FC236}">
                    <a16:creationId xmlns:a16="http://schemas.microsoft.com/office/drawing/2014/main" id="{00727D4C-B358-4481-9EF3-005AAD2A8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9867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4" name="Freeform 570">
                <a:extLst>
                  <a:ext uri="{FF2B5EF4-FFF2-40B4-BE49-F238E27FC236}">
                    <a16:creationId xmlns:a16="http://schemas.microsoft.com/office/drawing/2014/main" id="{8E77C3D0-9642-415A-B326-D71839EF5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3307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5" name="Freeform 571">
                <a:extLst>
                  <a:ext uri="{FF2B5EF4-FFF2-40B4-BE49-F238E27FC236}">
                    <a16:creationId xmlns:a16="http://schemas.microsoft.com/office/drawing/2014/main" id="{7AB72C40-ED4C-408D-A543-76E482F13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781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6" name="Freeform 572">
                <a:extLst>
                  <a:ext uri="{FF2B5EF4-FFF2-40B4-BE49-F238E27FC236}">
                    <a16:creationId xmlns:a16="http://schemas.microsoft.com/office/drawing/2014/main" id="{0C858614-57EB-431C-B1D7-1113C3D1A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4221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7" name="Freeform 573">
                <a:extLst>
                  <a:ext uri="{FF2B5EF4-FFF2-40B4-BE49-F238E27FC236}">
                    <a16:creationId xmlns:a16="http://schemas.microsoft.com/office/drawing/2014/main" id="{84285376-01E9-422B-B7C3-E45E5926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0352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8" name="Freeform 574">
                <a:extLst>
                  <a:ext uri="{FF2B5EF4-FFF2-40B4-BE49-F238E27FC236}">
                    <a16:creationId xmlns:a16="http://schemas.microsoft.com/office/drawing/2014/main" id="{4E3D39BC-0CF8-4F04-B537-1F2279250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4115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79" name="Freeform 575">
                <a:extLst>
                  <a:ext uri="{FF2B5EF4-FFF2-40B4-BE49-F238E27FC236}">
                    <a16:creationId xmlns:a16="http://schemas.microsoft.com/office/drawing/2014/main" id="{FC110614-A4D6-429D-8361-A09E87645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899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0" name="Freeform 576">
                <a:extLst>
                  <a:ext uri="{FF2B5EF4-FFF2-40B4-BE49-F238E27FC236}">
                    <a16:creationId xmlns:a16="http://schemas.microsoft.com/office/drawing/2014/main" id="{95959D50-A21F-4293-8509-D91E81916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6371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1" name="Freeform 577">
                <a:extLst>
                  <a:ext uri="{FF2B5EF4-FFF2-40B4-BE49-F238E27FC236}">
                    <a16:creationId xmlns:a16="http://schemas.microsoft.com/office/drawing/2014/main" id="{6A47796B-597B-408E-84B1-DC4DF4C28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844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2" name="Freeform 578">
                <a:extLst>
                  <a:ext uri="{FF2B5EF4-FFF2-40B4-BE49-F238E27FC236}">
                    <a16:creationId xmlns:a16="http://schemas.microsoft.com/office/drawing/2014/main" id="{44DEEB80-F6E9-46D0-8C73-F2A3A0707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7608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3" name="Freeform 579">
                <a:extLst>
                  <a:ext uri="{FF2B5EF4-FFF2-40B4-BE49-F238E27FC236}">
                    <a16:creationId xmlns:a16="http://schemas.microsoft.com/office/drawing/2014/main" id="{E44F44E7-E239-4657-B5A6-26B42FAC5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1587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4" name="Freeform 580">
                <a:extLst>
                  <a:ext uri="{FF2B5EF4-FFF2-40B4-BE49-F238E27FC236}">
                    <a16:creationId xmlns:a16="http://schemas.microsoft.com/office/drawing/2014/main" id="{70144CC1-6EB4-4443-A1C6-12616940E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125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5" name="Freeform 581">
                <a:extLst>
                  <a:ext uri="{FF2B5EF4-FFF2-40B4-BE49-F238E27FC236}">
                    <a16:creationId xmlns:a16="http://schemas.microsoft.com/office/drawing/2014/main" id="{B56E8E53-1BDB-44EA-9EDA-98F978179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2662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6" name="Freeform 582">
                <a:extLst>
                  <a:ext uri="{FF2B5EF4-FFF2-40B4-BE49-F238E27FC236}">
                    <a16:creationId xmlns:a16="http://schemas.microsoft.com/office/drawing/2014/main" id="{B273EA22-DB4E-4418-AF97-B75CB568A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9706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87" name="Freeform 583">
                <a:extLst>
                  <a:ext uri="{FF2B5EF4-FFF2-40B4-BE49-F238E27FC236}">
                    <a16:creationId xmlns:a16="http://schemas.microsoft.com/office/drawing/2014/main" id="{6835E495-3A43-418A-BF6B-E86606CDA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8845" y="2366508"/>
                <a:ext cx="50374" cy="45722"/>
              </a:xfrm>
              <a:prstGeom prst="ellipse">
                <a:avLst/>
              </a:prstGeom>
              <a:noFill/>
              <a:ln w="12700">
                <a:solidFill>
                  <a:srgbClr val="FF901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30" eaLnBrk="0" hangingPunct="0">
                  <a:defRPr/>
                </a:pPr>
                <a:endParaRPr lang="en-US" sz="1333" kern="0" dirty="0">
                  <a:solidFill>
                    <a:srgbClr val="1F497D"/>
                  </a:solidFill>
                  <a:latin typeface="Calibri"/>
                  <a:ea typeface="+mn-ea"/>
                  <a:cs typeface="Arial" charset="0"/>
                </a:endParaRPr>
              </a:p>
            </p:txBody>
          </p:sp>
        </p:grpSp>
        <p:cxnSp>
          <p:nvCxnSpPr>
            <p:cNvPr id="1009" name="Straight Connector 1008">
              <a:extLst>
                <a:ext uri="{FF2B5EF4-FFF2-40B4-BE49-F238E27FC236}">
                  <a16:creationId xmlns:a16="http://schemas.microsoft.com/office/drawing/2014/main" id="{6A6075CC-A88D-4FC8-999C-D5B5A87ECB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8691" y="1394697"/>
              <a:ext cx="0" cy="276484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0" name="Straight Connector 1009">
              <a:extLst>
                <a:ext uri="{FF2B5EF4-FFF2-40B4-BE49-F238E27FC236}">
                  <a16:creationId xmlns:a16="http://schemas.microsoft.com/office/drawing/2014/main" id="{26164D1F-B12A-4681-AD68-9E18FB324A26}"/>
                </a:ext>
              </a:extLst>
            </p:cNvPr>
            <p:cNvCxnSpPr/>
            <p:nvPr/>
          </p:nvCxnSpPr>
          <p:spPr>
            <a:xfrm>
              <a:off x="3099368" y="2828185"/>
              <a:ext cx="5521584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</a:ln>
            <a:effectLst/>
          </p:spPr>
        </p:cxnSp>
      </p:grpSp>
      <p:sp>
        <p:nvSpPr>
          <p:cNvPr id="1211" name="TextBox 1210">
            <a:extLst>
              <a:ext uri="{FF2B5EF4-FFF2-40B4-BE49-F238E27FC236}">
                <a16:creationId xmlns:a16="http://schemas.microsoft.com/office/drawing/2014/main" id="{EEBB140C-E537-4845-A203-F2D6329FFDDA}"/>
              </a:ext>
            </a:extLst>
          </p:cNvPr>
          <p:cNvSpPr txBox="1"/>
          <p:nvPr/>
        </p:nvSpPr>
        <p:spPr>
          <a:xfrm>
            <a:off x="261680" y="5391864"/>
            <a:ext cx="11668643" cy="748795"/>
          </a:xfrm>
          <a:prstGeom prst="rect">
            <a:avLst/>
          </a:prstGeom>
          <a:solidFill>
            <a:srgbClr val="1F497D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137153" algn="ctr" defTabSz="1219130" eaLnBrk="0" hangingPunct="0">
              <a:defRPr/>
            </a:pPr>
            <a:r>
              <a:rPr lang="en-US" sz="2133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-105" charset="-128"/>
                <a:cs typeface="Arial" panose="020B0604020202020204" pitchFamily="34" charset="0"/>
              </a:rPr>
              <a:t>D-Rd demonstrated a significant benefit in OS, with a 32% reduction in the risk of death, in patients with NDMM who are transplant ineligible</a:t>
            </a:r>
          </a:p>
        </p:txBody>
      </p:sp>
      <p:pic>
        <p:nvPicPr>
          <p:cNvPr id="305" name="Picture 304" descr="Qr code&#10;&#10;Description automatically generated">
            <a:extLst>
              <a:ext uri="{FF2B5EF4-FFF2-40B4-BE49-F238E27FC236}">
                <a16:creationId xmlns:a16="http://schemas.microsoft.com/office/drawing/2014/main" id="{6CED8C86-E14C-4D93-B372-8091F7B6B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087" y="134306"/>
            <a:ext cx="513412" cy="5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66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80EA-4C9A-79AF-E2B0-CFCF03F9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results ASH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EFD06-CE60-831C-8FC9-3F6D12D8D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532959"/>
            <a:ext cx="10363200" cy="461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4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3623F-8B08-E195-65ED-D34D68D5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Kumar Update on MAIA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55C4F-3C2C-9083-E9C6-5BE74B712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MAIA is a critical study that has set the new standard of care in pts not going to ASCT</a:t>
            </a:r>
          </a:p>
          <a:p>
            <a:r>
              <a:rPr lang="en-US" dirty="0"/>
              <a:t>5 year PFS (52%) and OS (66%) is remarkable</a:t>
            </a:r>
          </a:p>
          <a:p>
            <a:r>
              <a:rPr lang="en-US" dirty="0"/>
              <a:t>DRD is now generally favored over VRD – less toxicity, better outcomes</a:t>
            </a:r>
          </a:p>
          <a:p>
            <a:r>
              <a:rPr lang="en-US" dirty="0"/>
              <a:t>Updated results very similar – more information on depth of response with 4 fold increase in MRD negativity with DRD</a:t>
            </a:r>
          </a:p>
        </p:txBody>
      </p:sp>
    </p:spTree>
    <p:extLst>
      <p:ext uri="{BB962C8B-B14F-4D97-AF65-F5344CB8AC3E}">
        <p14:creationId xmlns:p14="http://schemas.microsoft.com/office/powerpoint/2010/main" val="278471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AAA7C-2688-40DC-BB34-4FEEA783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aseline="16000" dirty="0">
                <a:solidFill>
                  <a:srgbClr val="6B747B"/>
                </a:solidFill>
                <a:latin typeface="Arial" panose="020B0604020202020204"/>
                <a:ea typeface="+mn-ea"/>
                <a:cs typeface="+mn-cs"/>
              </a:rPr>
              <a:t>      </a:t>
            </a:r>
            <a:endParaRPr lang="fr-FR" dirty="0">
              <a:solidFill>
                <a:srgbClr val="6B747B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EA3695-C2FD-4A69-8F16-31DEA75D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0" name="Rectangle 4">
            <a:extLst>
              <a:ext uri="{FF2B5EF4-FFF2-40B4-BE49-F238E27FC236}">
                <a16:creationId xmlns:a16="http://schemas.microsoft.com/office/drawing/2014/main" id="{C1C316FC-FD43-44FE-B299-42CF74C73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464" y="164643"/>
            <a:ext cx="9092997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 defTabSz="914370" eaLnBrk="1" hangingPunct="1">
              <a:defRPr/>
            </a:pPr>
            <a:r>
              <a:rPr lang="de-DE" altLang="de-DE" sz="2933" b="1" dirty="0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 The first phase 3 </a:t>
            </a:r>
            <a:r>
              <a:rPr lang="en-GB" altLang="de-DE" sz="2933" b="1" dirty="0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study evaluating Isa + </a:t>
            </a:r>
            <a:r>
              <a:rPr lang="en-GB" altLang="de-DE" sz="2933" b="1" dirty="0" err="1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RVd</a:t>
            </a:r>
            <a:r>
              <a:rPr lang="en-GB" altLang="de-DE" sz="2933" b="1" dirty="0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 for induction and maintenance in </a:t>
            </a:r>
            <a:r>
              <a:rPr lang="en-GB" altLang="de-DE" sz="2933" b="1" dirty="0" err="1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Te</a:t>
            </a:r>
            <a:r>
              <a:rPr lang="en-GB" altLang="de-DE" sz="2933" b="1" dirty="0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en-GB" altLang="de-DE" sz="2933" b="1" dirty="0" err="1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NDMM</a:t>
            </a:r>
            <a:r>
              <a:rPr lang="en-GB" altLang="de-DE" sz="2933" b="1" dirty="0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 patients</a:t>
            </a:r>
            <a:r>
              <a:rPr lang="de-DE" altLang="de-DE" sz="2933" b="1" dirty="0">
                <a:solidFill>
                  <a:srgbClr val="004A6F"/>
                </a:solidFill>
                <a:latin typeface="Arial" panose="020B0604020202020204" pitchFamily="34" charset="0"/>
                <a:cs typeface="+mn-cs"/>
              </a:rPr>
              <a:t> 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8EBC247-4C41-4871-B33E-A03289E9429A}"/>
              </a:ext>
            </a:extLst>
          </p:cNvPr>
          <p:cNvGrpSpPr/>
          <p:nvPr/>
        </p:nvGrpSpPr>
        <p:grpSpPr>
          <a:xfrm>
            <a:off x="-75964" y="17935"/>
            <a:ext cx="975360" cy="1155066"/>
            <a:chOff x="-36801" y="1"/>
            <a:chExt cx="731520" cy="676980"/>
          </a:xfrm>
        </p:grpSpPr>
        <p:pic>
          <p:nvPicPr>
            <p:cNvPr id="156" name="Bild 3">
              <a:extLst>
                <a:ext uri="{FF2B5EF4-FFF2-40B4-BE49-F238E27FC236}">
                  <a16:creationId xmlns:a16="http://schemas.microsoft.com/office/drawing/2014/main" id="{D85ED3FE-02DB-4B0E-A719-9AF4A23E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6" y="1"/>
              <a:ext cx="617626" cy="59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8DBFC4F-E776-4331-84C2-2F7B90DD3538}"/>
                </a:ext>
              </a:extLst>
            </p:cNvPr>
            <p:cNvSpPr txBox="1"/>
            <p:nvPr/>
          </p:nvSpPr>
          <p:spPr>
            <a:xfrm>
              <a:off x="-36801" y="526621"/>
              <a:ext cx="731520" cy="150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067" b="1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HD7</a:t>
              </a:r>
              <a:endParaRPr lang="en-US" sz="1067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4" name="Text Placeholder 17">
            <a:extLst>
              <a:ext uri="{FF2B5EF4-FFF2-40B4-BE49-F238E27FC236}">
                <a16:creationId xmlns:a16="http://schemas.microsoft.com/office/drawing/2014/main" id="{0F5A8B98-22E1-4235-8018-94E368D40369}"/>
              </a:ext>
            </a:extLst>
          </p:cNvPr>
          <p:cNvSpPr txBox="1">
            <a:spLocks/>
          </p:cNvSpPr>
          <p:nvPr/>
        </p:nvSpPr>
        <p:spPr>
          <a:xfrm>
            <a:off x="4224006" y="6203655"/>
            <a:ext cx="6353409" cy="399404"/>
          </a:xfrm>
          <a:prstGeom prst="rect">
            <a:avLst/>
          </a:prstGeom>
          <a:noFill/>
        </p:spPr>
        <p:txBody>
          <a:bodyPr vert="horz" lIns="120000" tIns="62400" rIns="120000" bIns="6240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None/>
              <a:tabLst/>
              <a:defRPr sz="800" b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202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853" indent="-1799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28" fontAlgn="auto">
              <a:spcAft>
                <a:spcPts val="0"/>
              </a:spcAft>
              <a:buClr>
                <a:srgbClr val="3E90D0"/>
              </a:buClr>
              <a:defRPr/>
            </a:pPr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ASCT, autologous stem cell transplant; D, day; d/Dex, dexamethasone; HDT, high-dose therapy; Isa, isatuximab; IV, intravenous; NDMM, newly diagnosed multiple myeloma; PD, progressive disease; PO, oral; R/L</a:t>
            </a:r>
            <a:r>
              <a:rPr lang="en-GB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en</a:t>
            </a:r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, lenalidomide; SC, subcutaneous; </a:t>
            </a:r>
            <a:r>
              <a:rPr lang="en-GB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Te</a:t>
            </a:r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, transplant eligible; V/Bor, bortezomib; </a:t>
            </a:r>
            <a:r>
              <a:rPr lang="en-GB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RVd</a:t>
            </a:r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 is off label use in some countries according to the lenalidomide summary of product characteristics.</a:t>
            </a:r>
          </a:p>
          <a:p>
            <a:pPr defTabSz="1219128" fontAlgn="auto">
              <a:spcAft>
                <a:spcPts val="0"/>
              </a:spcAft>
              <a:buClr>
                <a:srgbClr val="3E90D0"/>
              </a:buClr>
              <a:defRPr/>
            </a:pPr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/>
              </a:rPr>
              <a:t>1. ClinicalTrials.gov: NCT03617731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C3FFFC-1E11-48EE-8F9E-5C4586AF75C5}"/>
              </a:ext>
            </a:extLst>
          </p:cNvPr>
          <p:cNvGrpSpPr/>
          <p:nvPr/>
        </p:nvGrpSpPr>
        <p:grpSpPr>
          <a:xfrm>
            <a:off x="854215" y="4321625"/>
            <a:ext cx="1732057" cy="1476986"/>
            <a:chOff x="666500" y="3388094"/>
            <a:chExt cx="1299044" cy="1107740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4552078-D5B7-4F03-8E51-E5FDE05025DB}"/>
                </a:ext>
              </a:extLst>
            </p:cNvPr>
            <p:cNvSpPr txBox="1"/>
            <p:nvPr/>
          </p:nvSpPr>
          <p:spPr>
            <a:xfrm>
              <a:off x="666500" y="3388094"/>
              <a:ext cx="1290305" cy="438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Isa (IV) 10 mg/kg Cycle 1</a:t>
              </a:r>
              <a:b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</a:br>
              <a:b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</a:br>
              <a: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Cycle 2–3</a:t>
              </a:r>
              <a:endPara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A429E49-DB3E-402E-94ED-B0E27FAFE358}"/>
                </a:ext>
              </a:extLst>
            </p:cNvPr>
            <p:cNvSpPr txBox="1"/>
            <p:nvPr/>
          </p:nvSpPr>
          <p:spPr>
            <a:xfrm>
              <a:off x="939782" y="3873387"/>
              <a:ext cx="1025762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 err="1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Bor</a:t>
              </a:r>
              <a:r>
                <a:rPr lang="en-GB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 (SC) 1.3 mg/m²</a:t>
              </a:r>
              <a:endParaRPr lang="en-US" sz="1067" dirty="0">
                <a:solidFill>
                  <a:srgbClr val="525CA3">
                    <a:lumMod val="75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57CCF9F-FC39-4FC3-8BC5-3F492FA74DFC}"/>
                </a:ext>
              </a:extLst>
            </p:cNvPr>
            <p:cNvSpPr txBox="1"/>
            <p:nvPr/>
          </p:nvSpPr>
          <p:spPr>
            <a:xfrm>
              <a:off x="1098557" y="4050683"/>
              <a:ext cx="864661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  <a:t>Len (PO) 25 mg</a:t>
              </a:r>
              <a:endParaRPr lang="en-US" sz="1067" dirty="0">
                <a:solidFill>
                  <a:srgbClr val="8F6EAA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3A0985C-A743-4E23-AB2E-382F06A7AAF0}"/>
                </a:ext>
              </a:extLst>
            </p:cNvPr>
            <p:cNvSpPr txBox="1"/>
            <p:nvPr/>
          </p:nvSpPr>
          <p:spPr>
            <a:xfrm>
              <a:off x="1076683" y="4303425"/>
              <a:ext cx="877886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 err="1">
                  <a:solidFill>
                    <a:srgbClr val="7030A0"/>
                  </a:solidFill>
                  <a:latin typeface="Arial" panose="020B0604020202020204"/>
                  <a:ea typeface="+mn-ea"/>
                  <a:cs typeface="+mn-cs"/>
                </a:rPr>
                <a:t>Dex</a:t>
              </a:r>
              <a:r>
                <a:rPr lang="en-GB" sz="1067" dirty="0">
                  <a:solidFill>
                    <a:srgbClr val="7030A0"/>
                  </a:solidFill>
                  <a:latin typeface="Arial" panose="020B0604020202020204"/>
                  <a:ea typeface="+mn-ea"/>
                  <a:cs typeface="+mn-cs"/>
                </a:rPr>
                <a:t> (PO) 20 mg</a:t>
              </a:r>
              <a:endPara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9C16124C-2833-4177-9AAF-AEFA66EF4AE8}"/>
              </a:ext>
            </a:extLst>
          </p:cNvPr>
          <p:cNvCxnSpPr>
            <a:cxnSpLocks/>
          </p:cNvCxnSpPr>
          <p:nvPr/>
        </p:nvCxnSpPr>
        <p:spPr>
          <a:xfrm>
            <a:off x="8142333" y="4181743"/>
            <a:ext cx="2158720" cy="0"/>
          </a:xfrm>
          <a:prstGeom prst="straightConnector1">
            <a:avLst/>
          </a:prstGeom>
          <a:ln w="19050" cap="sq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B370E9E-A534-4CD0-BB90-782ECB9D6C41}"/>
              </a:ext>
            </a:extLst>
          </p:cNvPr>
          <p:cNvCxnSpPr/>
          <p:nvPr/>
        </p:nvCxnSpPr>
        <p:spPr>
          <a:xfrm flipV="1">
            <a:off x="8142333" y="4068706"/>
            <a:ext cx="0" cy="10040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66E24725-FFA7-46B4-BD37-80AD3F9D152F}"/>
              </a:ext>
            </a:extLst>
          </p:cNvPr>
          <p:cNvCxnSpPr/>
          <p:nvPr/>
        </p:nvCxnSpPr>
        <p:spPr>
          <a:xfrm flipV="1">
            <a:off x="8764755" y="4068706"/>
            <a:ext cx="0" cy="10040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EC95C18-542D-41B2-8D10-D74230C24147}"/>
              </a:ext>
            </a:extLst>
          </p:cNvPr>
          <p:cNvCxnSpPr/>
          <p:nvPr/>
        </p:nvCxnSpPr>
        <p:spPr>
          <a:xfrm flipV="1">
            <a:off x="9387176" y="4068706"/>
            <a:ext cx="0" cy="10040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798D955-C404-473E-9811-0EF191A5919B}"/>
              </a:ext>
            </a:extLst>
          </p:cNvPr>
          <p:cNvCxnSpPr/>
          <p:nvPr/>
        </p:nvCxnSpPr>
        <p:spPr>
          <a:xfrm flipV="1">
            <a:off x="10009597" y="4068706"/>
            <a:ext cx="0" cy="10040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CAC873D1-B558-473F-AAC1-9452FD513F3E}"/>
              </a:ext>
            </a:extLst>
          </p:cNvPr>
          <p:cNvSpPr txBox="1"/>
          <p:nvPr/>
        </p:nvSpPr>
        <p:spPr>
          <a:xfrm>
            <a:off x="7824361" y="3811787"/>
            <a:ext cx="64793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rPr>
              <a:t>Week 1</a:t>
            </a:r>
            <a:endParaRPr lang="en-US" sz="1067" dirty="0">
              <a:solidFill>
                <a:srgbClr val="525CA3">
                  <a:lumMod val="50000"/>
                </a:srgbClr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F820E10-3989-48E8-844C-8F99ED8D9BFE}"/>
              </a:ext>
            </a:extLst>
          </p:cNvPr>
          <p:cNvSpPr txBox="1"/>
          <p:nvPr/>
        </p:nvSpPr>
        <p:spPr>
          <a:xfrm>
            <a:off x="8440793" y="3811787"/>
            <a:ext cx="64793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rPr>
              <a:t>Week 2</a:t>
            </a:r>
            <a:endParaRPr lang="en-US" sz="1067" dirty="0">
              <a:solidFill>
                <a:srgbClr val="525CA3">
                  <a:lumMod val="50000"/>
                </a:srgbClr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EDB6DF5-C8C3-4052-AEA3-3DE0011A0EBA}"/>
              </a:ext>
            </a:extLst>
          </p:cNvPr>
          <p:cNvSpPr txBox="1"/>
          <p:nvPr/>
        </p:nvSpPr>
        <p:spPr>
          <a:xfrm>
            <a:off x="9057230" y="3811787"/>
            <a:ext cx="64793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rPr>
              <a:t>Week 3</a:t>
            </a:r>
            <a:endParaRPr lang="en-US" sz="1067" dirty="0">
              <a:solidFill>
                <a:srgbClr val="525CA3">
                  <a:lumMod val="50000"/>
                </a:srgbClr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7B032343-CD3D-4A56-AF5C-9502B5D7ED6D}"/>
              </a:ext>
            </a:extLst>
          </p:cNvPr>
          <p:cNvSpPr txBox="1"/>
          <p:nvPr/>
        </p:nvSpPr>
        <p:spPr>
          <a:xfrm>
            <a:off x="9673665" y="3811787"/>
            <a:ext cx="64793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rPr>
              <a:t>Week 4</a:t>
            </a:r>
            <a:endParaRPr lang="en-US" sz="1067" dirty="0">
              <a:solidFill>
                <a:srgbClr val="525CA3">
                  <a:lumMod val="50000"/>
                </a:srgbClr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3BC75D7-AAFF-4458-AE25-1C62BEC36599}"/>
              </a:ext>
            </a:extLst>
          </p:cNvPr>
          <p:cNvSpPr txBox="1"/>
          <p:nvPr/>
        </p:nvSpPr>
        <p:spPr>
          <a:xfrm>
            <a:off x="8020712" y="4163060"/>
            <a:ext cx="35939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D1</a:t>
            </a:r>
            <a:endParaRPr lang="en-US" sz="1067" dirty="0">
              <a:solidFill>
                <a:srgbClr val="525CA3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7DE14F7-342E-4899-B8D9-706D29299711}"/>
              </a:ext>
            </a:extLst>
          </p:cNvPr>
          <p:cNvSpPr txBox="1"/>
          <p:nvPr/>
        </p:nvSpPr>
        <p:spPr>
          <a:xfrm>
            <a:off x="9231450" y="4163060"/>
            <a:ext cx="43473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D15</a:t>
            </a:r>
            <a:endParaRPr lang="en-US" sz="1067" dirty="0">
              <a:solidFill>
                <a:srgbClr val="525CA3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9454A96A-C75E-4009-A640-D08988094DEE}"/>
              </a:ext>
            </a:extLst>
          </p:cNvPr>
          <p:cNvSpPr/>
          <p:nvPr/>
        </p:nvSpPr>
        <p:spPr>
          <a:xfrm>
            <a:off x="8142339" y="5220881"/>
            <a:ext cx="2166239" cy="1970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67" dirty="0">
                <a:solidFill>
                  <a:srgbClr val="FFFFFF"/>
                </a:solidFill>
                <a:latin typeface="Arial" panose="020B0604020202020204"/>
              </a:rPr>
              <a:t>Days 1–28</a:t>
            </a:r>
            <a:endParaRPr lang="en-US" sz="1067" dirty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436E65C-B143-490B-B261-A506A87C5F5A}"/>
              </a:ext>
            </a:extLst>
          </p:cNvPr>
          <p:cNvGrpSpPr/>
          <p:nvPr/>
        </p:nvGrpSpPr>
        <p:grpSpPr>
          <a:xfrm>
            <a:off x="4005927" y="3520925"/>
            <a:ext cx="413447" cy="340603"/>
            <a:chOff x="6940393" y="3232346"/>
            <a:chExt cx="424958" cy="476974"/>
          </a:xfrm>
        </p:grpSpPr>
        <p:sp>
          <p:nvSpPr>
            <p:cNvPr id="238" name="Chevron 374">
              <a:extLst>
                <a:ext uri="{FF2B5EF4-FFF2-40B4-BE49-F238E27FC236}">
                  <a16:creationId xmlns:a16="http://schemas.microsoft.com/office/drawing/2014/main" id="{57414296-7DE9-40C3-8C7C-8ADEECD373B3}"/>
                </a:ext>
              </a:extLst>
            </p:cNvPr>
            <p:cNvSpPr/>
            <p:nvPr/>
          </p:nvSpPr>
          <p:spPr>
            <a:xfrm rot="16200000" flipH="1">
              <a:off x="7022673" y="3150066"/>
              <a:ext cx="260395" cy="424956"/>
            </a:xfrm>
            <a:prstGeom prst="chevron">
              <a:avLst>
                <a:gd name="adj" fmla="val 5658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6B747B"/>
                </a:solidFill>
                <a:latin typeface="Arial" panose="020B0604020202020204"/>
              </a:endParaRPr>
            </a:p>
          </p:txBody>
        </p:sp>
        <p:sp>
          <p:nvSpPr>
            <p:cNvPr id="239" name="Chevron 374">
              <a:extLst>
                <a:ext uri="{FF2B5EF4-FFF2-40B4-BE49-F238E27FC236}">
                  <a16:creationId xmlns:a16="http://schemas.microsoft.com/office/drawing/2014/main" id="{C4581113-6304-4E41-8BB1-10C631275FB6}"/>
                </a:ext>
              </a:extLst>
            </p:cNvPr>
            <p:cNvSpPr/>
            <p:nvPr/>
          </p:nvSpPr>
          <p:spPr>
            <a:xfrm rot="16200000" flipH="1">
              <a:off x="7022675" y="3366645"/>
              <a:ext cx="260395" cy="424956"/>
            </a:xfrm>
            <a:prstGeom prst="chevron">
              <a:avLst>
                <a:gd name="adj" fmla="val 5658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6B747B"/>
                </a:solidFill>
                <a:latin typeface="Arial" panose="020B0604020202020204"/>
              </a:endParaRP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C75CBDB5-B3CD-4EA6-A4E9-25AB329C381D}"/>
              </a:ext>
            </a:extLst>
          </p:cNvPr>
          <p:cNvGrpSpPr/>
          <p:nvPr/>
        </p:nvGrpSpPr>
        <p:grpSpPr>
          <a:xfrm>
            <a:off x="8883977" y="3531891"/>
            <a:ext cx="413447" cy="363724"/>
            <a:chOff x="6940393" y="3232346"/>
            <a:chExt cx="424958" cy="476974"/>
          </a:xfrm>
        </p:grpSpPr>
        <p:sp>
          <p:nvSpPr>
            <p:cNvPr id="241" name="Chevron 374">
              <a:extLst>
                <a:ext uri="{FF2B5EF4-FFF2-40B4-BE49-F238E27FC236}">
                  <a16:creationId xmlns:a16="http://schemas.microsoft.com/office/drawing/2014/main" id="{E9667F88-192A-4426-8514-EB551DB91757}"/>
                </a:ext>
              </a:extLst>
            </p:cNvPr>
            <p:cNvSpPr/>
            <p:nvPr/>
          </p:nvSpPr>
          <p:spPr>
            <a:xfrm rot="16200000" flipH="1">
              <a:off x="7022673" y="3150066"/>
              <a:ext cx="260395" cy="424956"/>
            </a:xfrm>
            <a:prstGeom prst="chevron">
              <a:avLst>
                <a:gd name="adj" fmla="val 5658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6B747B"/>
                </a:solidFill>
                <a:latin typeface="Arial" panose="020B0604020202020204"/>
              </a:endParaRPr>
            </a:p>
          </p:txBody>
        </p:sp>
        <p:sp>
          <p:nvSpPr>
            <p:cNvPr id="242" name="Chevron 374">
              <a:extLst>
                <a:ext uri="{FF2B5EF4-FFF2-40B4-BE49-F238E27FC236}">
                  <a16:creationId xmlns:a16="http://schemas.microsoft.com/office/drawing/2014/main" id="{0A1F5289-25B3-4873-9E68-633BABBD5129}"/>
                </a:ext>
              </a:extLst>
            </p:cNvPr>
            <p:cNvSpPr/>
            <p:nvPr/>
          </p:nvSpPr>
          <p:spPr>
            <a:xfrm rot="16200000" flipH="1">
              <a:off x="7022675" y="3366645"/>
              <a:ext cx="260395" cy="424956"/>
            </a:xfrm>
            <a:prstGeom prst="chevron">
              <a:avLst>
                <a:gd name="adj" fmla="val 5658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6B747B"/>
                </a:solidFill>
                <a:latin typeface="Arial" panose="020B0604020202020204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F8F8D91-9EDD-4ED0-B4DE-AD60F5136C60}"/>
              </a:ext>
            </a:extLst>
          </p:cNvPr>
          <p:cNvSpPr txBox="1"/>
          <p:nvPr/>
        </p:nvSpPr>
        <p:spPr>
          <a:xfrm>
            <a:off x="8653804" y="4163060"/>
            <a:ext cx="35939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D8</a:t>
            </a:r>
            <a:endParaRPr lang="en-US" sz="1067" dirty="0">
              <a:solidFill>
                <a:srgbClr val="525CA3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4B71434-23BE-4FD4-AAEA-67B105E10B16}"/>
              </a:ext>
            </a:extLst>
          </p:cNvPr>
          <p:cNvSpPr txBox="1"/>
          <p:nvPr/>
        </p:nvSpPr>
        <p:spPr>
          <a:xfrm>
            <a:off x="9872650" y="4163060"/>
            <a:ext cx="43473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D22</a:t>
            </a:r>
            <a:endParaRPr lang="en-US" sz="1067" dirty="0">
              <a:solidFill>
                <a:srgbClr val="525CA3"/>
              </a:solidFill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D2B72C-A694-48C4-B435-85B8B6343DF4}"/>
              </a:ext>
            </a:extLst>
          </p:cNvPr>
          <p:cNvGrpSpPr/>
          <p:nvPr/>
        </p:nvGrpSpPr>
        <p:grpSpPr>
          <a:xfrm>
            <a:off x="5802388" y="4320548"/>
            <a:ext cx="2254143" cy="1487289"/>
            <a:chOff x="4486712" y="3385366"/>
            <a:chExt cx="1690607" cy="1115468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EE557551-8DEE-4640-AFCA-42873E88D990}"/>
                </a:ext>
              </a:extLst>
            </p:cNvPr>
            <p:cNvSpPr txBox="1"/>
            <p:nvPr/>
          </p:nvSpPr>
          <p:spPr>
            <a:xfrm>
              <a:off x="4847596" y="3385366"/>
              <a:ext cx="1319159" cy="685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Isa (IV) 10 mg/kg: C</a:t>
              </a:r>
              <a:r>
                <a:rPr lang="en-GB" sz="1067" dirty="0" err="1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ycle</a:t>
              </a:r>
              <a: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 1</a:t>
              </a:r>
              <a:b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</a:br>
              <a:endParaRPr lang="en-GB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</a:endParaRPr>
            </a:p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Cycle 2–3</a:t>
              </a:r>
            </a:p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</a:endParaRPr>
            </a:p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Cycle 4+</a:t>
              </a:r>
              <a:endPara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A7A49B9F-4049-46BB-8774-018F17D33F84}"/>
                </a:ext>
              </a:extLst>
            </p:cNvPr>
            <p:cNvSpPr txBox="1"/>
            <p:nvPr/>
          </p:nvSpPr>
          <p:spPr>
            <a:xfrm>
              <a:off x="4486712" y="3999010"/>
              <a:ext cx="1690607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  <a:t>Len (PO) 10 mg</a:t>
              </a:r>
              <a:br>
                <a:rPr lang="en-GB" sz="1067" dirty="0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</a:br>
              <a:r>
                <a:rPr lang="en-GB" sz="1067" dirty="0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  <a:t>increased to 15 mg after 3 months</a:t>
              </a:r>
              <a:endParaRPr lang="en-US" sz="1067" dirty="0">
                <a:solidFill>
                  <a:srgbClr val="8F6EAA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A9A1B6BA-4437-4665-8A3C-524702320F97}"/>
                </a:ext>
              </a:extLst>
            </p:cNvPr>
            <p:cNvSpPr txBox="1"/>
            <p:nvPr/>
          </p:nvSpPr>
          <p:spPr>
            <a:xfrm>
              <a:off x="4789989" y="4308425"/>
              <a:ext cx="1364797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 err="1">
                  <a:solidFill>
                    <a:srgbClr val="7030A0"/>
                  </a:solidFill>
                  <a:latin typeface="Arial" panose="020B0604020202020204"/>
                  <a:ea typeface="+mn-ea"/>
                  <a:cs typeface="+mn-cs"/>
                </a:rPr>
                <a:t>Dex</a:t>
              </a:r>
              <a:r>
                <a:rPr lang="en-GB" sz="1067" dirty="0">
                  <a:solidFill>
                    <a:srgbClr val="7030A0"/>
                  </a:solidFill>
                  <a:latin typeface="Arial" panose="020B0604020202020204"/>
                  <a:ea typeface="+mn-ea"/>
                  <a:cs typeface="+mn-cs"/>
                </a:rPr>
                <a:t> (PO) 20 mg: first cycle</a:t>
              </a:r>
              <a:endPara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B1EFD8E7-AC06-45C1-85F6-2D23FF396B94}"/>
              </a:ext>
            </a:extLst>
          </p:cNvPr>
          <p:cNvSpPr txBox="1"/>
          <p:nvPr/>
        </p:nvSpPr>
        <p:spPr>
          <a:xfrm>
            <a:off x="8020712" y="5391971"/>
            <a:ext cx="35939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D1</a:t>
            </a:r>
            <a:endParaRPr lang="en-US" sz="1067" dirty="0">
              <a:solidFill>
                <a:srgbClr val="7030A0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2F48B29-6C89-437F-AE5C-5B61121F251E}"/>
              </a:ext>
            </a:extLst>
          </p:cNvPr>
          <p:cNvSpPr txBox="1"/>
          <p:nvPr/>
        </p:nvSpPr>
        <p:spPr>
          <a:xfrm>
            <a:off x="9231450" y="5391971"/>
            <a:ext cx="43473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D15</a:t>
            </a:r>
            <a:endParaRPr lang="en-US" sz="1067" dirty="0">
              <a:solidFill>
                <a:srgbClr val="7030A0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DE59285-B542-4045-B83F-AD15BE2F7B3F}"/>
              </a:ext>
            </a:extLst>
          </p:cNvPr>
          <p:cNvSpPr txBox="1"/>
          <p:nvPr/>
        </p:nvSpPr>
        <p:spPr>
          <a:xfrm>
            <a:off x="8653804" y="5391971"/>
            <a:ext cx="35939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D8</a:t>
            </a:r>
            <a:endParaRPr lang="en-US" sz="1067" dirty="0">
              <a:solidFill>
                <a:srgbClr val="7030A0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8B2F1C7-406E-4424-BC65-0F84E892AF41}"/>
              </a:ext>
            </a:extLst>
          </p:cNvPr>
          <p:cNvSpPr txBox="1"/>
          <p:nvPr/>
        </p:nvSpPr>
        <p:spPr>
          <a:xfrm>
            <a:off x="9872650" y="5391971"/>
            <a:ext cx="43473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7030A0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D22</a:t>
            </a:r>
            <a:endParaRPr lang="en-US" sz="1067" dirty="0">
              <a:solidFill>
                <a:srgbClr val="7030A0"/>
              </a:solidFill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B995E1-E80F-4BC9-9484-6E296316C611}"/>
              </a:ext>
            </a:extLst>
          </p:cNvPr>
          <p:cNvGrpSpPr/>
          <p:nvPr/>
        </p:nvGrpSpPr>
        <p:grpSpPr>
          <a:xfrm>
            <a:off x="2345743" y="3816194"/>
            <a:ext cx="3748214" cy="1989754"/>
            <a:chOff x="1726837" y="2862141"/>
            <a:chExt cx="2991991" cy="149231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471EE7-E51B-4365-80AC-FC29062BCAD5}"/>
                </a:ext>
              </a:extLst>
            </p:cNvPr>
            <p:cNvSpPr txBox="1"/>
            <p:nvPr/>
          </p:nvSpPr>
          <p:spPr>
            <a:xfrm>
              <a:off x="1726837" y="2862141"/>
              <a:ext cx="51720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Week 1</a:t>
              </a:r>
              <a:endParaRPr lang="en-US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EB9BEA8-8D2C-4D6D-AB52-EDE90B508C55}"/>
                </a:ext>
              </a:extLst>
            </p:cNvPr>
            <p:cNvSpPr txBox="1"/>
            <p:nvPr/>
          </p:nvSpPr>
          <p:spPr>
            <a:xfrm>
              <a:off x="2209441" y="2862141"/>
              <a:ext cx="51720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Week 2</a:t>
              </a:r>
              <a:endParaRPr lang="en-US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18E62A0-1131-443F-89EA-B314FB5ADB75}"/>
                </a:ext>
              </a:extLst>
            </p:cNvPr>
            <p:cNvSpPr txBox="1"/>
            <p:nvPr/>
          </p:nvSpPr>
          <p:spPr>
            <a:xfrm>
              <a:off x="2671767" y="2862141"/>
              <a:ext cx="51720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Week 3</a:t>
              </a:r>
              <a:endParaRPr lang="en-US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1E9A975-1698-441B-82CF-27872356FC11}"/>
                </a:ext>
              </a:extLst>
            </p:cNvPr>
            <p:cNvSpPr txBox="1"/>
            <p:nvPr/>
          </p:nvSpPr>
          <p:spPr>
            <a:xfrm>
              <a:off x="3210290" y="2862141"/>
              <a:ext cx="51720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Week 4</a:t>
              </a:r>
              <a:endParaRPr lang="en-US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3A399DD-E130-4087-9BA5-19D316CB3099}"/>
                </a:ext>
              </a:extLst>
            </p:cNvPr>
            <p:cNvSpPr txBox="1"/>
            <p:nvPr/>
          </p:nvSpPr>
          <p:spPr>
            <a:xfrm>
              <a:off x="3717067" y="2862141"/>
              <a:ext cx="51720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Week 5</a:t>
              </a:r>
              <a:endParaRPr lang="en-US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E6C7E9F-D617-410B-AE34-45459E649290}"/>
                </a:ext>
              </a:extLst>
            </p:cNvPr>
            <p:cNvSpPr txBox="1"/>
            <p:nvPr/>
          </p:nvSpPr>
          <p:spPr>
            <a:xfrm>
              <a:off x="4201619" y="2862141"/>
              <a:ext cx="51720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67" dirty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Week 6</a:t>
              </a:r>
              <a:endParaRPr lang="en-US" sz="1067" dirty="0">
                <a:solidFill>
                  <a:srgbClr val="525CA3">
                    <a:lumMod val="5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7FA3925-0BC9-4AD3-B107-ACE0E6624251}"/>
                </a:ext>
              </a:extLst>
            </p:cNvPr>
            <p:cNvGrpSpPr/>
            <p:nvPr/>
          </p:nvGrpSpPr>
          <p:grpSpPr>
            <a:xfrm>
              <a:off x="1838307" y="3054830"/>
              <a:ext cx="2848095" cy="1299625"/>
              <a:chOff x="1838307" y="3054830"/>
              <a:chExt cx="2848095" cy="1299625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8831CE9C-DD19-4B69-A716-CD8148F31FED}"/>
                  </a:ext>
                </a:extLst>
              </p:cNvPr>
              <p:cNvSpPr txBox="1"/>
              <p:nvPr/>
            </p:nvSpPr>
            <p:spPr>
              <a:xfrm>
                <a:off x="3882538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29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8DDFD12-C003-4E19-8FBB-2674168E926E}"/>
                  </a:ext>
                </a:extLst>
              </p:cNvPr>
              <p:cNvSpPr txBox="1"/>
              <p:nvPr/>
            </p:nvSpPr>
            <p:spPr>
              <a:xfrm>
                <a:off x="3967074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30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A7496539-CCE6-48A8-A9FA-29F572800712}"/>
                  </a:ext>
                </a:extLst>
              </p:cNvPr>
              <p:cNvSpPr txBox="1"/>
              <p:nvPr/>
            </p:nvSpPr>
            <p:spPr>
              <a:xfrm>
                <a:off x="3596778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25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A8949785-59CC-49CE-A15B-903A9F6D4E69}"/>
                  </a:ext>
                </a:extLst>
              </p:cNvPr>
              <p:cNvSpPr txBox="1"/>
              <p:nvPr/>
            </p:nvSpPr>
            <p:spPr>
              <a:xfrm>
                <a:off x="3378030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22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73CDF3B-FEAC-48E9-BF0F-C8E398A03CCB}"/>
                  </a:ext>
                </a:extLst>
              </p:cNvPr>
              <p:cNvSpPr txBox="1"/>
              <p:nvPr/>
            </p:nvSpPr>
            <p:spPr>
              <a:xfrm>
                <a:off x="2585151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11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729BFEA4-34F6-4B7D-B3D6-8A5C72F3BAF5}"/>
                  </a:ext>
                </a:extLst>
              </p:cNvPr>
              <p:cNvSpPr txBox="1"/>
              <p:nvPr/>
            </p:nvSpPr>
            <p:spPr>
              <a:xfrm>
                <a:off x="2377655" y="4116024"/>
                <a:ext cx="213947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8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D4940829-D48D-44B8-AF5E-14BA16893D58}"/>
                  </a:ext>
                </a:extLst>
              </p:cNvPr>
              <p:cNvSpPr txBox="1"/>
              <p:nvPr/>
            </p:nvSpPr>
            <p:spPr>
              <a:xfrm>
                <a:off x="2871474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15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BCD68EB3-D262-4117-AFAD-4CC5BDE187B7}"/>
                  </a:ext>
                </a:extLst>
              </p:cNvPr>
              <p:cNvSpPr txBox="1"/>
              <p:nvPr/>
            </p:nvSpPr>
            <p:spPr>
              <a:xfrm>
                <a:off x="4170114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33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C2BE8BF-780B-4A45-8F89-ED45D6AEAFE0}"/>
                  </a:ext>
                </a:extLst>
              </p:cNvPr>
              <p:cNvSpPr txBox="1"/>
              <p:nvPr/>
            </p:nvSpPr>
            <p:spPr>
              <a:xfrm>
                <a:off x="3678075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BCBC1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26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D5F2A367-9202-49C6-95FB-F109D3FE1CC5}"/>
                  </a:ext>
                </a:extLst>
              </p:cNvPr>
              <p:cNvSpPr txBox="1"/>
              <p:nvPr/>
            </p:nvSpPr>
            <p:spPr>
              <a:xfrm>
                <a:off x="3454982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23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50F18211-3BB1-41A5-B8CA-761859DBD257}"/>
                  </a:ext>
                </a:extLst>
              </p:cNvPr>
              <p:cNvSpPr txBox="1"/>
              <p:nvPr/>
            </p:nvSpPr>
            <p:spPr>
              <a:xfrm>
                <a:off x="2450045" y="4116024"/>
                <a:ext cx="213947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9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B58FE13-C75E-4196-88F9-22647A704584}"/>
                  </a:ext>
                </a:extLst>
              </p:cNvPr>
              <p:cNvGrpSpPr/>
              <p:nvPr/>
            </p:nvGrpSpPr>
            <p:grpSpPr>
              <a:xfrm>
                <a:off x="1946802" y="3054830"/>
                <a:ext cx="2739600" cy="81477"/>
                <a:chOff x="1554348" y="3501933"/>
                <a:chExt cx="2448558" cy="77902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D6C92700-508F-4304-9A2B-5A8C0A63C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4348" y="3579835"/>
                  <a:ext cx="2448558" cy="0"/>
                </a:xfrm>
                <a:prstGeom prst="straightConnector1">
                  <a:avLst/>
                </a:prstGeom>
                <a:ln w="1905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C73D079E-72E9-4F8F-82AD-649459158A92}"/>
                    </a:ext>
                  </a:extLst>
                </p:cNvPr>
                <p:cNvCxnSpPr/>
                <p:nvPr/>
              </p:nvCxnSpPr>
              <p:spPr>
                <a:xfrm flipV="1">
                  <a:off x="1564066" y="3501933"/>
                  <a:ext cx="0" cy="7200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5C3B1A90-59EE-4728-AA45-7A361F22E7C0}"/>
                    </a:ext>
                  </a:extLst>
                </p:cNvPr>
                <p:cNvCxnSpPr/>
                <p:nvPr/>
              </p:nvCxnSpPr>
              <p:spPr>
                <a:xfrm flipV="1">
                  <a:off x="3812576" y="3501933"/>
                  <a:ext cx="0" cy="7200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08DA299A-D9A0-4A8B-B6B9-ECB9897BC595}"/>
                    </a:ext>
                  </a:extLst>
                </p:cNvPr>
                <p:cNvCxnSpPr/>
                <p:nvPr/>
              </p:nvCxnSpPr>
              <p:spPr>
                <a:xfrm flipV="1">
                  <a:off x="2010217" y="3501933"/>
                  <a:ext cx="0" cy="7200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FEDCB622-AE79-4337-8A67-16079E1C4731}"/>
                    </a:ext>
                  </a:extLst>
                </p:cNvPr>
                <p:cNvCxnSpPr/>
                <p:nvPr/>
              </p:nvCxnSpPr>
              <p:spPr>
                <a:xfrm flipV="1">
                  <a:off x="2459388" y="3501933"/>
                  <a:ext cx="0" cy="7200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71E95F3D-27D3-44BD-8F9D-24A599C84D25}"/>
                    </a:ext>
                  </a:extLst>
                </p:cNvPr>
                <p:cNvCxnSpPr/>
                <p:nvPr/>
              </p:nvCxnSpPr>
              <p:spPr>
                <a:xfrm flipV="1">
                  <a:off x="2914233" y="3501933"/>
                  <a:ext cx="0" cy="7200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DFA48A84-E366-47DA-9661-06644157ADAB}"/>
                    </a:ext>
                  </a:extLst>
                </p:cNvPr>
                <p:cNvCxnSpPr/>
                <p:nvPr/>
              </p:nvCxnSpPr>
              <p:spPr>
                <a:xfrm flipV="1">
                  <a:off x="3360567" y="3501933"/>
                  <a:ext cx="0" cy="7200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CFF4E6-AAD5-4BC1-9B01-0248D67D256D}"/>
                  </a:ext>
                </a:extLst>
              </p:cNvPr>
              <p:cNvSpPr txBox="1"/>
              <p:nvPr/>
            </p:nvSpPr>
            <p:spPr>
              <a:xfrm>
                <a:off x="1838905" y="3122295"/>
                <a:ext cx="28688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D1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CA00CF1-D9AD-493D-B9E4-F3E0BE259A58}"/>
                  </a:ext>
                </a:extLst>
              </p:cNvPr>
              <p:cNvSpPr txBox="1"/>
              <p:nvPr/>
            </p:nvSpPr>
            <p:spPr>
              <a:xfrm>
                <a:off x="2341185" y="3122295"/>
                <a:ext cx="28688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D8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BDA31A5-CA25-413F-B453-4FA65F09B2A7}"/>
                  </a:ext>
                </a:extLst>
              </p:cNvPr>
              <p:cNvSpPr txBox="1"/>
              <p:nvPr/>
            </p:nvSpPr>
            <p:spPr>
              <a:xfrm>
                <a:off x="2817071" y="3122295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D15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83D8E26-DC27-4F5A-B041-DD1E0FE4C68E}"/>
                  </a:ext>
                </a:extLst>
              </p:cNvPr>
              <p:cNvSpPr txBox="1"/>
              <p:nvPr/>
            </p:nvSpPr>
            <p:spPr>
              <a:xfrm>
                <a:off x="3320448" y="3122295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D22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45C15C5-FE2A-412F-9B2B-8552B69F369F}"/>
                  </a:ext>
                </a:extLst>
              </p:cNvPr>
              <p:cNvSpPr txBox="1"/>
              <p:nvPr/>
            </p:nvSpPr>
            <p:spPr>
              <a:xfrm>
                <a:off x="3823528" y="3122295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D29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6FEDE4A7-FA03-45C9-B8D1-9D12EEC0B7EB}"/>
                  </a:ext>
                </a:extLst>
              </p:cNvPr>
              <p:cNvSpPr txBox="1"/>
              <p:nvPr/>
            </p:nvSpPr>
            <p:spPr>
              <a:xfrm>
                <a:off x="1838905" y="3610462"/>
                <a:ext cx="28688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D1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99C33BC0-F905-40CA-AD4D-0AD24B354192}"/>
                  </a:ext>
                </a:extLst>
              </p:cNvPr>
              <p:cNvSpPr txBox="1"/>
              <p:nvPr/>
            </p:nvSpPr>
            <p:spPr>
              <a:xfrm>
                <a:off x="2341185" y="3610462"/>
                <a:ext cx="28688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D8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6EDEC23-B2B5-4EB3-A2C4-6F8FC281E506}"/>
                  </a:ext>
                </a:extLst>
              </p:cNvPr>
              <p:cNvSpPr txBox="1"/>
              <p:nvPr/>
            </p:nvSpPr>
            <p:spPr>
              <a:xfrm>
                <a:off x="3320450" y="3610462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D22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6ECC4A3-14E4-4063-B775-0DEFF19D51AE}"/>
                  </a:ext>
                </a:extLst>
              </p:cNvPr>
              <p:cNvSpPr txBox="1"/>
              <p:nvPr/>
            </p:nvSpPr>
            <p:spPr>
              <a:xfrm>
                <a:off x="3823528" y="3610462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D29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5D7D3D4-BF44-4C68-862A-C2AAF564C234}"/>
                  </a:ext>
                </a:extLst>
              </p:cNvPr>
              <p:cNvSpPr txBox="1"/>
              <p:nvPr/>
            </p:nvSpPr>
            <p:spPr>
              <a:xfrm>
                <a:off x="2052542" y="3610462"/>
                <a:ext cx="28688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D4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DCF369B9-14D8-4DD2-B7F6-B46BEFF86435}"/>
                  </a:ext>
                </a:extLst>
              </p:cNvPr>
              <p:cNvSpPr txBox="1"/>
              <p:nvPr/>
            </p:nvSpPr>
            <p:spPr>
              <a:xfrm>
                <a:off x="2527519" y="3610462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D11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D876E06-7F1D-4159-A064-0DDCDD55B180}"/>
                  </a:ext>
                </a:extLst>
              </p:cNvPr>
              <p:cNvSpPr txBox="1"/>
              <p:nvPr/>
            </p:nvSpPr>
            <p:spPr>
              <a:xfrm>
                <a:off x="3536439" y="3610462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D25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FA083C1B-AFA3-4984-AE75-53BD32DABADD}"/>
                  </a:ext>
                </a:extLst>
              </p:cNvPr>
              <p:cNvSpPr txBox="1"/>
              <p:nvPr/>
            </p:nvSpPr>
            <p:spPr>
              <a:xfrm>
                <a:off x="4042985" y="3610462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>
                        <a:lumMod val="75000"/>
                      </a:srgbClr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D32</a:t>
                </a:r>
                <a:endParaRPr lang="en-US" sz="1067" dirty="0">
                  <a:solidFill>
                    <a:srgbClr val="525CA3">
                      <a:lumMod val="75000"/>
                    </a:srgbClr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1C8BE7C-FA66-469E-B757-B42AD6BEEC1A}"/>
                  </a:ext>
                </a:extLst>
              </p:cNvPr>
              <p:cNvSpPr/>
              <p:nvPr/>
            </p:nvSpPr>
            <p:spPr>
              <a:xfrm>
                <a:off x="1943100" y="3915658"/>
                <a:ext cx="1013483" cy="1477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67" dirty="0">
                    <a:solidFill>
                      <a:srgbClr val="FFFFFF"/>
                    </a:solidFill>
                    <a:latin typeface="Arial" panose="020B0604020202020204"/>
                  </a:rPr>
                  <a:t>Days 1–14</a:t>
                </a:r>
                <a:endParaRPr lang="en-US" sz="1067" dirty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6A5E4DA-75DC-4138-A0C5-41B3394C7BE1}"/>
                  </a:ext>
                </a:extLst>
              </p:cNvPr>
              <p:cNvSpPr/>
              <p:nvPr/>
            </p:nvSpPr>
            <p:spPr>
              <a:xfrm>
                <a:off x="3457541" y="3915659"/>
                <a:ext cx="1006509" cy="1477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67" dirty="0">
                    <a:solidFill>
                      <a:srgbClr val="FFFFFF"/>
                    </a:solidFill>
                    <a:latin typeface="Arial" panose="020B0604020202020204"/>
                  </a:rPr>
                  <a:t>Days 22–35</a:t>
                </a:r>
                <a:endParaRPr lang="en-US" sz="1067" dirty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35BB8A75-002B-449C-B8DF-005A82B74087}"/>
                  </a:ext>
                </a:extLst>
              </p:cNvPr>
              <p:cNvSpPr txBox="1"/>
              <p:nvPr/>
            </p:nvSpPr>
            <p:spPr>
              <a:xfrm>
                <a:off x="1859839" y="4116024"/>
                <a:ext cx="243378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BCBC1C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D1</a:t>
                </a:r>
                <a:endParaRPr lang="en-US" sz="733" dirty="0">
                  <a:solidFill>
                    <a:srgbClr val="7030A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6BC2163-5669-4507-A7AE-D6AA98A043D0}"/>
                  </a:ext>
                </a:extLst>
              </p:cNvPr>
              <p:cNvSpPr txBox="1"/>
              <p:nvPr/>
            </p:nvSpPr>
            <p:spPr>
              <a:xfrm>
                <a:off x="1950417" y="4116024"/>
                <a:ext cx="213947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733D333-D172-4C52-AFEA-E111F4A04213}"/>
                  </a:ext>
                </a:extLst>
              </p:cNvPr>
              <p:cNvSpPr txBox="1"/>
              <p:nvPr/>
            </p:nvSpPr>
            <p:spPr>
              <a:xfrm>
                <a:off x="2087422" y="4116024"/>
                <a:ext cx="213947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4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2BC23796-7DA5-48E9-A3FB-8A6B8B94F9A1}"/>
                  </a:ext>
                </a:extLst>
              </p:cNvPr>
              <p:cNvSpPr txBox="1"/>
              <p:nvPr/>
            </p:nvSpPr>
            <p:spPr>
              <a:xfrm>
                <a:off x="2158827" y="4116024"/>
                <a:ext cx="213947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5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94E1891B-7752-47C9-8FFC-2E4710D3CFFE}"/>
                  </a:ext>
                </a:extLst>
              </p:cNvPr>
              <p:cNvSpPr txBox="1"/>
              <p:nvPr/>
            </p:nvSpPr>
            <p:spPr>
              <a:xfrm>
                <a:off x="2660666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12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38121643-0561-44CA-8717-4B7D1091A1C1}"/>
                  </a:ext>
                </a:extLst>
              </p:cNvPr>
              <p:cNvSpPr txBox="1"/>
              <p:nvPr/>
            </p:nvSpPr>
            <p:spPr>
              <a:xfrm>
                <a:off x="4095538" y="4116024"/>
                <a:ext cx="231861" cy="23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</a:t>
                </a:r>
                <a:b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733" dirty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32</a:t>
                </a:r>
                <a:endParaRPr lang="en-US" sz="733" dirty="0">
                  <a:solidFill>
                    <a:srgbClr val="7030A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86C15433-58AB-4148-B1C6-44B15BE7982B}"/>
                  </a:ext>
                </a:extLst>
              </p:cNvPr>
              <p:cNvSpPr txBox="1"/>
              <p:nvPr/>
            </p:nvSpPr>
            <p:spPr>
              <a:xfrm>
                <a:off x="1838307" y="3362847"/>
                <a:ext cx="28688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D1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F1512B5-1E50-4207-A8B6-9A2A9CB53340}"/>
                  </a:ext>
                </a:extLst>
              </p:cNvPr>
              <p:cNvSpPr txBox="1"/>
              <p:nvPr/>
            </p:nvSpPr>
            <p:spPr>
              <a:xfrm>
                <a:off x="2817071" y="3362847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D15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E7917D6-FE3C-4269-B470-7F3EF5628151}"/>
                  </a:ext>
                </a:extLst>
              </p:cNvPr>
              <p:cNvSpPr txBox="1"/>
              <p:nvPr/>
            </p:nvSpPr>
            <p:spPr>
              <a:xfrm>
                <a:off x="3822927" y="3362847"/>
                <a:ext cx="347024" cy="31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</a:t>
                </a:r>
                <a:b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</a:br>
                <a:r>
                  <a:rPr lang="en-US" sz="1067" dirty="0">
                    <a:solidFill>
                      <a:srgbClr val="525CA3"/>
                    </a:solidFill>
                    <a:latin typeface="Arial" panose="020B0604020202020204"/>
                    <a:ea typeface="+mn-ea"/>
                    <a:cs typeface="+mn-cs"/>
                    <a:sym typeface="Wingdings" panose="05000000000000000000" pitchFamily="2" charset="2"/>
                  </a:rPr>
                  <a:t>D29</a:t>
                </a:r>
                <a:endParaRPr lang="en-US" sz="1067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B08E764-3ABC-47C5-A8A3-7082BB4F39DE}"/>
              </a:ext>
            </a:extLst>
          </p:cNvPr>
          <p:cNvSpPr txBox="1"/>
          <p:nvPr/>
        </p:nvSpPr>
        <p:spPr>
          <a:xfrm>
            <a:off x="8020712" y="4483796"/>
            <a:ext cx="35939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D1</a:t>
            </a:r>
            <a:endParaRPr lang="en-US" sz="1067" dirty="0">
              <a:solidFill>
                <a:srgbClr val="525CA3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5E94B8F-5BDE-4244-9F67-C3B9B0C585C1}"/>
              </a:ext>
            </a:extLst>
          </p:cNvPr>
          <p:cNvSpPr txBox="1"/>
          <p:nvPr/>
        </p:nvSpPr>
        <p:spPr>
          <a:xfrm>
            <a:off x="9231450" y="4483796"/>
            <a:ext cx="43473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D15</a:t>
            </a:r>
            <a:endParaRPr lang="en-US" sz="1067" dirty="0">
              <a:solidFill>
                <a:srgbClr val="525CA3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8A76F85-E0D5-4869-8CB7-AA9759AF435D}"/>
              </a:ext>
            </a:extLst>
          </p:cNvPr>
          <p:cNvSpPr txBox="1"/>
          <p:nvPr/>
        </p:nvSpPr>
        <p:spPr>
          <a:xfrm>
            <a:off x="8020712" y="4813949"/>
            <a:ext cx="35939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</a:t>
            </a:r>
            <a:b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US" sz="1067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D1</a:t>
            </a:r>
            <a:endParaRPr lang="en-US" sz="1067" dirty="0">
              <a:solidFill>
                <a:srgbClr val="525CA3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" name="Arrow: Pentagon 123">
            <a:extLst>
              <a:ext uri="{FF2B5EF4-FFF2-40B4-BE49-F238E27FC236}">
                <a16:creationId xmlns:a16="http://schemas.microsoft.com/office/drawing/2014/main" id="{C55777CC-2865-42A9-B66E-72EE22A07CB3}"/>
              </a:ext>
            </a:extLst>
          </p:cNvPr>
          <p:cNvSpPr/>
          <p:nvPr/>
        </p:nvSpPr>
        <p:spPr>
          <a:xfrm>
            <a:off x="3000209" y="2872197"/>
            <a:ext cx="2815377" cy="631023"/>
          </a:xfrm>
          <a:prstGeom prst="homePlate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5" name="Arrow: Pentagon 134">
            <a:extLst>
              <a:ext uri="{FF2B5EF4-FFF2-40B4-BE49-F238E27FC236}">
                <a16:creationId xmlns:a16="http://schemas.microsoft.com/office/drawing/2014/main" id="{BDB659AF-34E5-469E-869C-B662E39E647B}"/>
              </a:ext>
            </a:extLst>
          </p:cNvPr>
          <p:cNvSpPr/>
          <p:nvPr/>
        </p:nvSpPr>
        <p:spPr>
          <a:xfrm>
            <a:off x="3000209" y="2082273"/>
            <a:ext cx="2815377" cy="631023"/>
          </a:xfrm>
          <a:prstGeom prst="homePlat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28C9D98-D8BD-4D19-8A3B-3F4F43B4EF6D}"/>
              </a:ext>
            </a:extLst>
          </p:cNvPr>
          <p:cNvSpPr txBox="1"/>
          <p:nvPr/>
        </p:nvSpPr>
        <p:spPr>
          <a:xfrm>
            <a:off x="3244464" y="2202466"/>
            <a:ext cx="19252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33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Isa + </a:t>
            </a:r>
            <a:r>
              <a:rPr lang="en-GB" sz="1333" b="1" dirty="0" err="1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RVd</a:t>
            </a:r>
            <a:endParaRPr lang="en-GB" sz="1333" b="1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Chevron 374">
            <a:extLst>
              <a:ext uri="{FF2B5EF4-FFF2-40B4-BE49-F238E27FC236}">
                <a16:creationId xmlns:a16="http://schemas.microsoft.com/office/drawing/2014/main" id="{6CBC7E71-C507-46D9-84EA-26B893C2411B}"/>
              </a:ext>
            </a:extLst>
          </p:cNvPr>
          <p:cNvSpPr/>
          <p:nvPr/>
        </p:nvSpPr>
        <p:spPr>
          <a:xfrm rot="10800000" flipH="1">
            <a:off x="5074813" y="2877901"/>
            <a:ext cx="558127" cy="632555"/>
          </a:xfrm>
          <a:prstGeom prst="chevron">
            <a:avLst>
              <a:gd name="adj" fmla="val 565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B747B"/>
              </a:solidFill>
              <a:latin typeface="Arial" panose="020B0604020202020204"/>
            </a:endParaRPr>
          </a:p>
        </p:txBody>
      </p:sp>
      <p:sp>
        <p:nvSpPr>
          <p:cNvPr id="138" name="Chevron 374">
            <a:extLst>
              <a:ext uri="{FF2B5EF4-FFF2-40B4-BE49-F238E27FC236}">
                <a16:creationId xmlns:a16="http://schemas.microsoft.com/office/drawing/2014/main" id="{9EBE8F7A-5B21-463C-89B4-DFCFF7825337}"/>
              </a:ext>
            </a:extLst>
          </p:cNvPr>
          <p:cNvSpPr/>
          <p:nvPr/>
        </p:nvSpPr>
        <p:spPr>
          <a:xfrm rot="10800000" flipH="1">
            <a:off x="5065751" y="2081455"/>
            <a:ext cx="558127" cy="631788"/>
          </a:xfrm>
          <a:prstGeom prst="chevron">
            <a:avLst>
              <a:gd name="adj" fmla="val 56589"/>
            </a:avLst>
          </a:prstGeom>
          <a:solidFill>
            <a:srgbClr val="DE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B747B"/>
              </a:solidFill>
              <a:latin typeface="Arial" panose="020B0604020202020204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97769F0-01C4-4A60-B7CC-9B5B9D56BDF8}"/>
              </a:ext>
            </a:extLst>
          </p:cNvPr>
          <p:cNvSpPr txBox="1"/>
          <p:nvPr/>
        </p:nvSpPr>
        <p:spPr>
          <a:xfrm>
            <a:off x="3244470" y="3010619"/>
            <a:ext cx="14221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33" b="1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RVd</a:t>
            </a:r>
            <a:endParaRPr lang="en-GB" sz="1333" b="1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2ED859C-B943-4C62-9D7D-66FD63CF4596}"/>
              </a:ext>
            </a:extLst>
          </p:cNvPr>
          <p:cNvSpPr/>
          <p:nvPr/>
        </p:nvSpPr>
        <p:spPr>
          <a:xfrm rot="16200000">
            <a:off x="1945849" y="2550523"/>
            <a:ext cx="1428987" cy="476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/>
              </a:rPr>
              <a:t>Randomization 1:1</a:t>
            </a:r>
          </a:p>
        </p:txBody>
      </p:sp>
      <p:sp>
        <p:nvSpPr>
          <p:cNvPr id="159" name="Arrow: Pentagon 158">
            <a:extLst>
              <a:ext uri="{FF2B5EF4-FFF2-40B4-BE49-F238E27FC236}">
                <a16:creationId xmlns:a16="http://schemas.microsoft.com/office/drawing/2014/main" id="{E7C931C1-FCEB-4135-B56A-83FDB00B1FD3}"/>
              </a:ext>
            </a:extLst>
          </p:cNvPr>
          <p:cNvSpPr/>
          <p:nvPr/>
        </p:nvSpPr>
        <p:spPr>
          <a:xfrm>
            <a:off x="7839393" y="2889799"/>
            <a:ext cx="2815377" cy="631023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90" name="Arrow: Pentagon 189">
            <a:extLst>
              <a:ext uri="{FF2B5EF4-FFF2-40B4-BE49-F238E27FC236}">
                <a16:creationId xmlns:a16="http://schemas.microsoft.com/office/drawing/2014/main" id="{671DA05B-C78D-43D9-B082-88209166D4D2}"/>
              </a:ext>
            </a:extLst>
          </p:cNvPr>
          <p:cNvSpPr/>
          <p:nvPr/>
        </p:nvSpPr>
        <p:spPr>
          <a:xfrm>
            <a:off x="7839393" y="2082273"/>
            <a:ext cx="2815377" cy="63102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9B7ABDE0-07B1-4D38-ACC0-44678C21CB72}"/>
              </a:ext>
            </a:extLst>
          </p:cNvPr>
          <p:cNvSpPr txBox="1"/>
          <p:nvPr/>
        </p:nvSpPr>
        <p:spPr>
          <a:xfrm>
            <a:off x="8083647" y="2202466"/>
            <a:ext cx="19252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33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Isa + R</a:t>
            </a:r>
          </a:p>
        </p:txBody>
      </p:sp>
      <p:sp>
        <p:nvSpPr>
          <p:cNvPr id="207" name="Chevron 374">
            <a:extLst>
              <a:ext uri="{FF2B5EF4-FFF2-40B4-BE49-F238E27FC236}">
                <a16:creationId xmlns:a16="http://schemas.microsoft.com/office/drawing/2014/main" id="{80FDCCE8-62CD-444A-B962-A73D8155B7C6}"/>
              </a:ext>
            </a:extLst>
          </p:cNvPr>
          <p:cNvSpPr/>
          <p:nvPr/>
        </p:nvSpPr>
        <p:spPr>
          <a:xfrm rot="10800000" flipH="1">
            <a:off x="9904933" y="2889025"/>
            <a:ext cx="558127" cy="632555"/>
          </a:xfrm>
          <a:prstGeom prst="chevron">
            <a:avLst>
              <a:gd name="adj" fmla="val 56589"/>
            </a:avLst>
          </a:prstGeom>
          <a:solidFill>
            <a:srgbClr val="E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B747B"/>
              </a:solidFill>
              <a:latin typeface="Arial" panose="020B0604020202020204"/>
            </a:endParaRPr>
          </a:p>
        </p:txBody>
      </p:sp>
      <p:sp>
        <p:nvSpPr>
          <p:cNvPr id="209" name="Chevron 374">
            <a:extLst>
              <a:ext uri="{FF2B5EF4-FFF2-40B4-BE49-F238E27FC236}">
                <a16:creationId xmlns:a16="http://schemas.microsoft.com/office/drawing/2014/main" id="{AD64C3A5-DB2B-4702-A2D2-E278C6CE3868}"/>
              </a:ext>
            </a:extLst>
          </p:cNvPr>
          <p:cNvSpPr/>
          <p:nvPr/>
        </p:nvSpPr>
        <p:spPr>
          <a:xfrm rot="10800000" flipH="1">
            <a:off x="9904933" y="2081455"/>
            <a:ext cx="558127" cy="631788"/>
          </a:xfrm>
          <a:prstGeom prst="chevron">
            <a:avLst>
              <a:gd name="adj" fmla="val 56589"/>
            </a:avLst>
          </a:prstGeom>
          <a:solidFill>
            <a:srgbClr val="DE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B747B"/>
              </a:solidFill>
              <a:latin typeface="Arial" panose="020B0604020202020204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FD028B89-43E6-41D6-9F7D-E5794A114CF6}"/>
              </a:ext>
            </a:extLst>
          </p:cNvPr>
          <p:cNvSpPr txBox="1"/>
          <p:nvPr/>
        </p:nvSpPr>
        <p:spPr>
          <a:xfrm>
            <a:off x="8083654" y="3022898"/>
            <a:ext cx="14221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33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R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5BDF4709-E00B-4504-858A-16987DA1906E}"/>
              </a:ext>
            </a:extLst>
          </p:cNvPr>
          <p:cNvSpPr txBox="1"/>
          <p:nvPr/>
        </p:nvSpPr>
        <p:spPr>
          <a:xfrm>
            <a:off x="2248493" y="1673847"/>
            <a:ext cx="400139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b="1" dirty="0">
                <a:solidFill>
                  <a:srgbClr val="6B747B"/>
                </a:solidFill>
                <a:latin typeface="Arial" panose="020B0604020202020204"/>
                <a:ea typeface="+mn-ea"/>
                <a:cs typeface="+mn-cs"/>
              </a:rPr>
              <a:t>Induction phase (3 x 6-week cycles)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83582D7B-90A2-44EB-98DB-0B9857FEEF29}"/>
              </a:ext>
            </a:extLst>
          </p:cNvPr>
          <p:cNvSpPr txBox="1"/>
          <p:nvPr/>
        </p:nvSpPr>
        <p:spPr>
          <a:xfrm>
            <a:off x="6942771" y="1683078"/>
            <a:ext cx="396269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b="1" dirty="0">
                <a:solidFill>
                  <a:srgbClr val="6B747B"/>
                </a:solidFill>
                <a:latin typeface="Arial" panose="020B0604020202020204"/>
                <a:ea typeface="+mn-ea"/>
                <a:cs typeface="+mn-cs"/>
              </a:rPr>
              <a:t>Maintenance phase (4-week cycles)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67585BC-5F2E-4E50-B2DB-9E7A6C05BC3B}"/>
              </a:ext>
            </a:extLst>
          </p:cNvPr>
          <p:cNvSpPr/>
          <p:nvPr/>
        </p:nvSpPr>
        <p:spPr>
          <a:xfrm rot="16200000">
            <a:off x="6567047" y="2593352"/>
            <a:ext cx="1450328" cy="4265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2060"/>
                </a:solidFill>
                <a:latin typeface="Arial" panose="020B0604020202020204"/>
              </a:rPr>
              <a:t>Randomization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4BF9FFAD-CBDD-4936-A526-501BE1103E85}"/>
              </a:ext>
            </a:extLst>
          </p:cNvPr>
          <p:cNvSpPr/>
          <p:nvPr/>
        </p:nvSpPr>
        <p:spPr>
          <a:xfrm>
            <a:off x="5990214" y="2084428"/>
            <a:ext cx="960503" cy="1450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33" b="1" dirty="0">
                <a:solidFill>
                  <a:srgbClr val="FFFFFF"/>
                </a:solidFill>
                <a:latin typeface="Arial" panose="020B0604020202020204"/>
              </a:rPr>
              <a:t>HDT + ASCT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69D9C99C-AF7A-4DCC-A6D2-1629FED313E0}"/>
              </a:ext>
            </a:extLst>
          </p:cNvPr>
          <p:cNvGrpSpPr>
            <a:grpSpLocks noChangeAspect="1"/>
          </p:cNvGrpSpPr>
          <p:nvPr/>
        </p:nvGrpSpPr>
        <p:grpSpPr>
          <a:xfrm>
            <a:off x="1117749" y="2108736"/>
            <a:ext cx="1020121" cy="492029"/>
            <a:chOff x="458160" y="2999060"/>
            <a:chExt cx="939304" cy="453050"/>
          </a:xfrm>
        </p:grpSpPr>
        <p:sp>
          <p:nvSpPr>
            <p:cNvPr id="231" name="Arrow: Pentagon 230">
              <a:extLst>
                <a:ext uri="{FF2B5EF4-FFF2-40B4-BE49-F238E27FC236}">
                  <a16:creationId xmlns:a16="http://schemas.microsoft.com/office/drawing/2014/main" id="{DADBC7F1-E4B5-4A8A-B9F3-C6A6A1172DC3}"/>
                </a:ext>
              </a:extLst>
            </p:cNvPr>
            <p:cNvSpPr/>
            <p:nvPr/>
          </p:nvSpPr>
          <p:spPr>
            <a:xfrm>
              <a:off x="458160" y="2999060"/>
              <a:ext cx="939304" cy="452501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32" name="Chevron 374">
              <a:extLst>
                <a:ext uri="{FF2B5EF4-FFF2-40B4-BE49-F238E27FC236}">
                  <a16:creationId xmlns:a16="http://schemas.microsoft.com/office/drawing/2014/main" id="{F1E7DEAA-4B96-46B5-8F54-2A61EB707DB8}"/>
                </a:ext>
              </a:extLst>
            </p:cNvPr>
            <p:cNvSpPr/>
            <p:nvPr/>
          </p:nvSpPr>
          <p:spPr>
            <a:xfrm rot="10800000" flipH="1">
              <a:off x="859762" y="2999060"/>
              <a:ext cx="400228" cy="453050"/>
            </a:xfrm>
            <a:prstGeom prst="chevron">
              <a:avLst>
                <a:gd name="adj" fmla="val 565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6B747B"/>
                </a:solidFill>
                <a:latin typeface="Arial" panose="020B0604020202020204"/>
              </a:endParaRPr>
            </a:p>
          </p:txBody>
        </p:sp>
      </p:grpSp>
      <p:sp>
        <p:nvSpPr>
          <p:cNvPr id="233" name="Oval 232">
            <a:extLst>
              <a:ext uri="{FF2B5EF4-FFF2-40B4-BE49-F238E27FC236}">
                <a16:creationId xmlns:a16="http://schemas.microsoft.com/office/drawing/2014/main" id="{1E734CAF-A591-44C0-83B6-4DA64ADFE823}"/>
              </a:ext>
            </a:extLst>
          </p:cNvPr>
          <p:cNvSpPr/>
          <p:nvPr/>
        </p:nvSpPr>
        <p:spPr>
          <a:xfrm>
            <a:off x="325092" y="1906672"/>
            <a:ext cx="947531" cy="9475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525CA3"/>
              </a:solidFill>
              <a:latin typeface="Arial" panose="020B0604020202020204"/>
            </a:endParaRPr>
          </a:p>
        </p:txBody>
      </p:sp>
      <p:pic>
        <p:nvPicPr>
          <p:cNvPr id="234" name="Graphic 233" descr="Man and Woman">
            <a:extLst>
              <a:ext uri="{FF2B5EF4-FFF2-40B4-BE49-F238E27FC236}">
                <a16:creationId xmlns:a16="http://schemas.microsoft.com/office/drawing/2014/main" id="{43BE3FA0-5737-4294-B0C0-334B0DC8B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430" y="2048299"/>
            <a:ext cx="623956" cy="623956"/>
          </a:xfrm>
          <a:prstGeom prst="rect">
            <a:avLst/>
          </a:prstGeom>
        </p:spPr>
      </p:pic>
      <p:sp>
        <p:nvSpPr>
          <p:cNvPr id="235" name="TextBox 234">
            <a:extLst>
              <a:ext uri="{FF2B5EF4-FFF2-40B4-BE49-F238E27FC236}">
                <a16:creationId xmlns:a16="http://schemas.microsoft.com/office/drawing/2014/main" id="{FB5DC9E7-96A7-476E-B9EC-E8F69A0A90D8}"/>
              </a:ext>
            </a:extLst>
          </p:cNvPr>
          <p:cNvSpPr txBox="1"/>
          <p:nvPr/>
        </p:nvSpPr>
        <p:spPr>
          <a:xfrm>
            <a:off x="457733" y="1451290"/>
            <a:ext cx="936316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b="1" dirty="0">
                <a:solidFill>
                  <a:srgbClr val="6B747B"/>
                </a:solidFill>
                <a:latin typeface="Arial" panose="020B0604020202020204"/>
                <a:ea typeface="+mn-ea"/>
                <a:cs typeface="+mn-cs"/>
              </a:rPr>
              <a:t>NDMM</a:t>
            </a:r>
            <a:br>
              <a:rPr lang="en-GB" sz="1467" b="1" dirty="0">
                <a:solidFill>
                  <a:srgbClr val="6B747B"/>
                </a:solidFill>
                <a:latin typeface="Arial" panose="020B0604020202020204"/>
                <a:ea typeface="+mn-ea"/>
                <a:cs typeface="+mn-cs"/>
              </a:rPr>
            </a:br>
            <a:r>
              <a:rPr lang="en-GB" sz="1467" b="1" dirty="0">
                <a:solidFill>
                  <a:srgbClr val="6B747B"/>
                </a:solidFill>
                <a:latin typeface="Arial" panose="020B0604020202020204"/>
                <a:ea typeface="+mn-ea"/>
                <a:cs typeface="+mn-cs"/>
              </a:rPr>
              <a:t>N=662</a:t>
            </a: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CDA7C31A-5EB3-43E4-8A8C-ED39E550FCC5}"/>
              </a:ext>
            </a:extLst>
          </p:cNvPr>
          <p:cNvSpPr/>
          <p:nvPr/>
        </p:nvSpPr>
        <p:spPr>
          <a:xfrm>
            <a:off x="242979" y="2734667"/>
            <a:ext cx="2062444" cy="1033607"/>
          </a:xfrm>
          <a:prstGeom prst="round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00" rtlCol="0" anchor="ctr" anchorCtr="0"/>
          <a:lstStyle/>
          <a:p>
            <a:pPr defTabSz="91434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67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A5E6CED2-D714-47A9-AE49-A800642BE2F1}"/>
              </a:ext>
            </a:extLst>
          </p:cNvPr>
          <p:cNvSpPr/>
          <p:nvPr/>
        </p:nvSpPr>
        <p:spPr>
          <a:xfrm>
            <a:off x="294763" y="2819759"/>
            <a:ext cx="2108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Key eligibility criteria</a:t>
            </a:r>
            <a:r>
              <a:rPr lang="en-GB" sz="1200" b="1" baseline="300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1</a:t>
            </a:r>
            <a:r>
              <a:rPr lang="en-GB" sz="1200" b="1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:</a:t>
            </a:r>
            <a:endParaRPr lang="en-GB" sz="1200" b="1" baseline="300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  <a:p>
            <a:pPr marL="230388" indent="-230388" defTabSz="91434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Age 18–70 years </a:t>
            </a:r>
          </a:p>
          <a:p>
            <a:pPr marL="230388" indent="-230388" defTabSz="914346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dirty="0" err="1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NDMM</a:t>
            </a:r>
            <a:r>
              <a:rPr lang="en-GB" sz="12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 and eligible for</a:t>
            </a:r>
          </a:p>
          <a:p>
            <a:pPr marL="230393" defTabSz="9143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err="1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HDT</a:t>
            </a:r>
            <a:r>
              <a:rPr lang="en-GB" sz="12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 and ASCT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2EE9A14E-8667-469C-ACAA-D841514C2E66}"/>
              </a:ext>
            </a:extLst>
          </p:cNvPr>
          <p:cNvSpPr/>
          <p:nvPr/>
        </p:nvSpPr>
        <p:spPr>
          <a:xfrm>
            <a:off x="10942728" y="1755574"/>
            <a:ext cx="1134307" cy="1968300"/>
          </a:xfrm>
          <a:prstGeom prst="roundRect">
            <a:avLst>
              <a:gd name="adj" fmla="val 1326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30388" algn="ctr" defTabSz="12191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rgbClr val="002060"/>
                </a:solidFill>
                <a:latin typeface="Arial" panose="020B0604020202020204"/>
              </a:rPr>
              <a:t>3 years or PD</a:t>
            </a:r>
          </a:p>
        </p:txBody>
      </p:sp>
      <p:sp>
        <p:nvSpPr>
          <p:cNvPr id="162" name="Slide Number Placeholder 2">
            <a:extLst>
              <a:ext uri="{FF2B5EF4-FFF2-40B4-BE49-F238E27FC236}">
                <a16:creationId xmlns:a16="http://schemas.microsoft.com/office/drawing/2014/main" id="{A9653038-ACD8-4BF6-BCCB-17B5ADC762D6}"/>
              </a:ext>
            </a:extLst>
          </p:cNvPr>
          <p:cNvSpPr txBox="1">
            <a:spLocks/>
          </p:cNvSpPr>
          <p:nvPr/>
        </p:nvSpPr>
        <p:spPr>
          <a:xfrm>
            <a:off x="11662291" y="6421907"/>
            <a:ext cx="414748" cy="16414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0" fontAlgn="auto">
              <a:spcBef>
                <a:spcPts val="0"/>
              </a:spcBef>
              <a:spcAft>
                <a:spcPts val="0"/>
              </a:spcAft>
              <a:defRPr/>
            </a:pPr>
            <a:fld id="{970B1DE9-DF1E-478B-8EAC-D83EF13FF69C}" type="slidenum">
              <a:rPr lang="en-US" sz="1067">
                <a:solidFill>
                  <a:srgbClr val="6B747B"/>
                </a:solidFill>
                <a:latin typeface="Arial" panose="020B0604020202020204"/>
              </a:rPr>
              <a:pPr algn="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067" dirty="0">
              <a:solidFill>
                <a:srgbClr val="6B747B"/>
              </a:solidFill>
              <a:latin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61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4943-BD52-FE93-1A68-E70EC69A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9" y="257010"/>
            <a:ext cx="11379200" cy="5937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Richardson PG et al. Triplet therapy, transplantation, and maintenance until progression in myeloma. 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Engl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J Med 2022;387(2):132-47.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CE8E9-C03A-AE83-D916-AA345E2C5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61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3AE3832-56EC-D742-99CB-73C4C12C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64643"/>
            <a:ext cx="9505056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 defTabSz="914370" eaLnBrk="1" hangingPunct="1">
              <a:defRPr/>
            </a:pPr>
            <a:r>
              <a:rPr lang="en-GB" altLang="de-DE" sz="2933" b="1" dirty="0">
                <a:solidFill>
                  <a:srgbClr val="004A6F"/>
                </a:solidFill>
                <a:latin typeface="Arial" panose="020B0604020202020204" pitchFamily="34" charset="0"/>
              </a:rPr>
              <a:t>First primary endpoint, end of induction </a:t>
            </a:r>
            <a:r>
              <a:rPr lang="en-GB" altLang="de-DE" sz="2933" b="1" dirty="0" err="1">
                <a:solidFill>
                  <a:srgbClr val="004A6F"/>
                </a:solidFill>
                <a:latin typeface="Arial" panose="020B0604020202020204" pitchFamily="34" charset="0"/>
              </a:rPr>
              <a:t>MRD</a:t>
            </a:r>
            <a:r>
              <a:rPr lang="en-GB" altLang="de-DE" sz="2933" b="1" dirty="0">
                <a:solidFill>
                  <a:srgbClr val="004A6F"/>
                </a:solidFill>
                <a:latin typeface="Arial" panose="020B0604020202020204" pitchFamily="34" charset="0"/>
              </a:rPr>
              <a:t> negativity by NGF (10</a:t>
            </a:r>
            <a:r>
              <a:rPr lang="en-GB" altLang="de-DE" sz="2933" b="1" baseline="30000" dirty="0">
                <a:solidFill>
                  <a:srgbClr val="004A6F"/>
                </a:solidFill>
                <a:latin typeface="Arial" panose="020B0604020202020204" pitchFamily="34" charset="0"/>
              </a:rPr>
              <a:t>-5</a:t>
            </a:r>
            <a:r>
              <a:rPr lang="en-GB" altLang="de-DE" sz="2933" b="1" dirty="0">
                <a:solidFill>
                  <a:srgbClr val="004A6F"/>
                </a:solidFill>
                <a:latin typeface="Arial" panose="020B0604020202020204" pitchFamily="34" charset="0"/>
              </a:rPr>
              <a:t>), was met in ITT analysis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B3D6D6A-EFF0-4E35-90F0-F9B74635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54" y="4261654"/>
            <a:ext cx="10033415" cy="14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marL="380986" indent="-380986" algn="ctr" defTabSz="914370" eaLnBrk="1" hangingPunct="1">
              <a:buFont typeface="Arial" panose="020B0604020202020204" pitchFamily="34" charset="0"/>
              <a:buChar char="•"/>
              <a:defRPr/>
            </a:pPr>
            <a:endParaRPr lang="en-GB" altLang="de-DE" sz="1867" dirty="0">
              <a:solidFill>
                <a:srgbClr val="004A6F"/>
              </a:solidFill>
              <a:latin typeface="Arial" panose="020B0604020202020204" pitchFamily="34" charset="0"/>
            </a:endParaRPr>
          </a:p>
          <a:p>
            <a:pPr algn="ctr" defTabSz="914370" eaLnBrk="1" hangingPunct="1">
              <a:defRPr/>
            </a:pPr>
            <a:r>
              <a:rPr lang="en-GB" altLang="de-DE" sz="1600" dirty="0">
                <a:solidFill>
                  <a:srgbClr val="004A6F"/>
                </a:solidFill>
                <a:latin typeface="Arial" panose="020B0604020202020204" pitchFamily="34" charset="0"/>
              </a:rPr>
              <a:t>Low number of not assessable/missing</a:t>
            </a:r>
            <a:r>
              <a:rPr lang="en-GB" altLang="de-DE" sz="1600" baseline="30000" dirty="0">
                <a:solidFill>
                  <a:srgbClr val="004A6F"/>
                </a:solidFill>
                <a:latin typeface="Arial" panose="020B0604020202020204" pitchFamily="34" charset="0"/>
              </a:rPr>
              <a:t>†</a:t>
            </a:r>
            <a:r>
              <a:rPr lang="en-GB" altLang="de-DE" sz="1600" dirty="0">
                <a:solidFill>
                  <a:srgbClr val="004A6F"/>
                </a:solidFill>
                <a:latin typeface="Arial" panose="020B0604020202020204" pitchFamily="34" charset="0"/>
              </a:rPr>
              <a:t> MRD status</a:t>
            </a:r>
            <a:r>
              <a:rPr lang="en-GB" altLang="de-DE" sz="1600">
                <a:solidFill>
                  <a:srgbClr val="004A6F"/>
                </a:solidFill>
                <a:latin typeface="Arial" panose="020B0604020202020204" pitchFamily="34" charset="0"/>
              </a:rPr>
              <a:t>: Isa-RVd </a:t>
            </a:r>
            <a:r>
              <a:rPr lang="en-GB" altLang="de-DE" sz="1600" dirty="0">
                <a:solidFill>
                  <a:srgbClr val="004A6F"/>
                </a:solidFill>
                <a:latin typeface="Arial" panose="020B0604020202020204" pitchFamily="34" charset="0"/>
              </a:rPr>
              <a:t>(10.6%) </a:t>
            </a:r>
            <a:r>
              <a:rPr lang="en-GB" altLang="de-DE" sz="1600">
                <a:solidFill>
                  <a:srgbClr val="004A6F"/>
                </a:solidFill>
                <a:latin typeface="Arial" panose="020B0604020202020204" pitchFamily="34" charset="0"/>
              </a:rPr>
              <a:t>and RVd </a:t>
            </a:r>
            <a:r>
              <a:rPr lang="en-GB" altLang="de-DE" sz="1600" dirty="0">
                <a:solidFill>
                  <a:srgbClr val="004A6F"/>
                </a:solidFill>
                <a:latin typeface="Arial" panose="020B0604020202020204" pitchFamily="34" charset="0"/>
              </a:rPr>
              <a:t>(15.2%)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3EFAE9-F47A-4043-9F1F-5E4C03367CE5}"/>
              </a:ext>
            </a:extLst>
          </p:cNvPr>
          <p:cNvSpPr txBox="1"/>
          <p:nvPr/>
        </p:nvSpPr>
        <p:spPr>
          <a:xfrm>
            <a:off x="722757" y="5010407"/>
            <a:ext cx="10033415" cy="1077026"/>
          </a:xfrm>
          <a:prstGeom prst="rect">
            <a:avLst/>
          </a:prstGeom>
          <a:solidFill>
            <a:srgbClr val="004A6F"/>
          </a:solidFill>
          <a:ln>
            <a:solidFill>
              <a:srgbClr val="004A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Isa-</a:t>
            </a:r>
            <a:r>
              <a:rPr lang="en-US" sz="21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first regimen to demonstrate a rapid and statistically significant benefit from treatment by reaching a MRD negativity of 50.1% at the end of induction and to show superiority vs. </a:t>
            </a:r>
            <a:r>
              <a:rPr lang="en-US" sz="21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Phase 3 trial </a:t>
            </a:r>
            <a:endParaRPr lang="en-GB" sz="21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10548B-DC5D-4208-A4F0-1A558B6D4A78}"/>
              </a:ext>
            </a:extLst>
          </p:cNvPr>
          <p:cNvGrpSpPr/>
          <p:nvPr/>
        </p:nvGrpSpPr>
        <p:grpSpPr>
          <a:xfrm>
            <a:off x="3151534" y="1552807"/>
            <a:ext cx="5237721" cy="3152629"/>
            <a:chOff x="2217268" y="1038211"/>
            <a:chExt cx="4663440" cy="2746950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8CAADB6E-DFF6-4238-B529-B95547141297}"/>
                </a:ext>
              </a:extLst>
            </p:cNvPr>
            <p:cNvGraphicFramePr/>
            <p:nvPr/>
          </p:nvGraphicFramePr>
          <p:xfrm>
            <a:off x="2217268" y="1038211"/>
            <a:ext cx="4663440" cy="2746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3EC417-95A2-4003-BAA4-1136B1DC8FE6}"/>
                </a:ext>
              </a:extLst>
            </p:cNvPr>
            <p:cNvGrpSpPr/>
            <p:nvPr/>
          </p:nvGrpSpPr>
          <p:grpSpPr>
            <a:xfrm>
              <a:off x="3237322" y="1393355"/>
              <a:ext cx="2332588" cy="366858"/>
              <a:chOff x="10932306" y="1146495"/>
              <a:chExt cx="2332588" cy="366858"/>
            </a:xfrm>
          </p:grpSpPr>
          <p:sp>
            <p:nvSpPr>
              <p:cNvPr id="18" name="Right Bracket 17">
                <a:extLst>
                  <a:ext uri="{FF2B5EF4-FFF2-40B4-BE49-F238E27FC236}">
                    <a16:creationId xmlns:a16="http://schemas.microsoft.com/office/drawing/2014/main" id="{ABC6719A-8C8C-40DC-971B-0E10B76D6601}"/>
                  </a:ext>
                </a:extLst>
              </p:cNvPr>
              <p:cNvSpPr/>
              <p:nvPr/>
            </p:nvSpPr>
            <p:spPr>
              <a:xfrm rot="16200000">
                <a:off x="12039052" y="964315"/>
                <a:ext cx="119096" cy="978979"/>
              </a:xfrm>
              <a:prstGeom prst="rightBracke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1D40A6-18C2-4424-85C7-982D1C008A88}"/>
                  </a:ext>
                </a:extLst>
              </p:cNvPr>
              <p:cNvSpPr txBox="1"/>
              <p:nvPr/>
            </p:nvSpPr>
            <p:spPr>
              <a:xfrm>
                <a:off x="10932306" y="1146495"/>
                <a:ext cx="2332588" cy="277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67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P</a:t>
                </a:r>
                <a:r>
                  <a:rPr lang="en-US" sz="14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&lt;0.0</a:t>
                </a:r>
                <a:r>
                  <a:rPr lang="en-US" sz="1467" b="1" dirty="0">
                    <a:solidFill>
                      <a:srgbClr val="595959"/>
                    </a:solidFill>
                    <a:cs typeface="Arial" panose="020B0604020202020204" pitchFamily="34" charset="0"/>
                  </a:rPr>
                  <a:t>0</a:t>
                </a:r>
                <a:r>
                  <a:rPr lang="en-US" sz="1467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1*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FDD1E4-AB74-43E1-B79C-710B1C3D32CF}"/>
              </a:ext>
            </a:extLst>
          </p:cNvPr>
          <p:cNvSpPr txBox="1"/>
          <p:nvPr/>
        </p:nvSpPr>
        <p:spPr>
          <a:xfrm>
            <a:off x="2722388" y="1344178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de-DE" sz="1467" dirty="0">
                <a:solidFill>
                  <a:srgbClr val="004A6F"/>
                </a:solidFill>
                <a:latin typeface="Arial" panose="020B0604020202020204" pitchFamily="34" charset="0"/>
              </a:rPr>
              <a:t>Patients with MRD negativity at the end of induction therapy</a:t>
            </a:r>
            <a:endParaRPr lang="en-US" sz="1467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72969F-331B-4371-808A-EFC7CFC749C7}"/>
              </a:ext>
            </a:extLst>
          </p:cNvPr>
          <p:cNvGrpSpPr/>
          <p:nvPr/>
        </p:nvGrpSpPr>
        <p:grpSpPr>
          <a:xfrm>
            <a:off x="-75964" y="17935"/>
            <a:ext cx="975360" cy="1155066"/>
            <a:chOff x="-36801" y="1"/>
            <a:chExt cx="731520" cy="676980"/>
          </a:xfrm>
        </p:grpSpPr>
        <p:pic>
          <p:nvPicPr>
            <p:cNvPr id="25" name="Bild 3">
              <a:extLst>
                <a:ext uri="{FF2B5EF4-FFF2-40B4-BE49-F238E27FC236}">
                  <a16:creationId xmlns:a16="http://schemas.microsoft.com/office/drawing/2014/main" id="{F7FFA68D-2ED0-45B5-B4F7-F751CF5CD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6" y="1"/>
              <a:ext cx="617626" cy="59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90224B-0F73-4C69-8042-D1AC345B636B}"/>
                </a:ext>
              </a:extLst>
            </p:cNvPr>
            <p:cNvSpPr txBox="1"/>
            <p:nvPr/>
          </p:nvSpPr>
          <p:spPr>
            <a:xfrm>
              <a:off x="-36801" y="526621"/>
              <a:ext cx="731520" cy="150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altLang="de-DE" sz="1067" b="1" dirty="0">
                  <a:latin typeface="Arial" panose="020B0604020202020204" pitchFamily="34" charset="0"/>
                </a:rPr>
                <a:t>HD7</a:t>
              </a:r>
              <a:endParaRPr lang="en-US" sz="1067" b="1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0F92A94-5E48-4C88-AFDB-1E32815BE045}"/>
              </a:ext>
            </a:extLst>
          </p:cNvPr>
          <p:cNvSpPr txBox="1"/>
          <p:nvPr/>
        </p:nvSpPr>
        <p:spPr>
          <a:xfrm>
            <a:off x="2596600" y="1732538"/>
            <a:ext cx="6134704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rgbClr val="595959"/>
                </a:solidFill>
                <a:cs typeface="Arial" panose="020B0604020202020204" pitchFamily="34" charset="0"/>
              </a:rPr>
              <a:t>OR 1.83 (95% CI 1.34–2.51)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133253-B6D9-4206-B64A-46D7F12D36AA}"/>
              </a:ext>
            </a:extLst>
          </p:cNvPr>
          <p:cNvSpPr txBox="1"/>
          <p:nvPr/>
        </p:nvSpPr>
        <p:spPr>
          <a:xfrm>
            <a:off x="4224000" y="6215537"/>
            <a:ext cx="712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*</a:t>
            </a:r>
            <a:r>
              <a:rPr lang="en-GB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value derived from stratified conditional logistic regression analysis</a:t>
            </a:r>
          </a:p>
          <a:p>
            <a:pPr>
              <a:lnSpc>
                <a:spcPct val="90000"/>
              </a:lnSpc>
            </a:pPr>
            <a:r>
              <a:rPr lang="en-GB" sz="8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†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Missing NGF-MRD values were due to either patients’ loss to follow-up during induction therapy or to missing bone marrow samples or technical failures in measurement counted as non-responders, i.e. NGF-MRD positive</a:t>
            </a:r>
          </a:p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CI, confidence interval; d, dexamethasone; Isa,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isatuximab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; ITT, intent-to-treat; MRD, minimal residual disease; NGF, </a:t>
            </a:r>
            <a:r>
              <a:rPr lang="en-GB" sz="800" dirty="0">
                <a:solidFill>
                  <a:srgbClr val="6B747B"/>
                </a:solidFill>
                <a:latin typeface="Arial" panose="020B0604020202020204"/>
                <a:ea typeface="+mn-ea"/>
                <a:cs typeface="+mn-cs"/>
              </a:rPr>
              <a:t>next-generation flow;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b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OR, odds ratio; R, lenalidomide; V, bortezomib</a:t>
            </a:r>
          </a:p>
        </p:txBody>
      </p:sp>
    </p:spTree>
    <p:extLst>
      <p:ext uri="{BB962C8B-B14F-4D97-AF65-F5344CB8AC3E}">
        <p14:creationId xmlns:p14="http://schemas.microsoft.com/office/powerpoint/2010/main" val="447282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53EE-56C5-66EC-71BB-0AB78EAF2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Isa-VRD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D12F-D1F8-E477-F9E9-E2B7FEAF4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phase 3 trial of quad we have seen data for</a:t>
            </a:r>
          </a:p>
          <a:p>
            <a:r>
              <a:rPr lang="en-US" dirty="0"/>
              <a:t>First study where MRD is primary endpoint</a:t>
            </a:r>
          </a:p>
          <a:p>
            <a:r>
              <a:rPr lang="en-US" dirty="0"/>
              <a:t>Very impressive primary endpoint results with 50% MRD neg after only 18 weeks of therapy</a:t>
            </a:r>
          </a:p>
          <a:p>
            <a:pPr lvl="1"/>
            <a:r>
              <a:rPr lang="en-US" dirty="0"/>
              <a:t>Significantly better than VRD</a:t>
            </a:r>
          </a:p>
          <a:p>
            <a:r>
              <a:rPr lang="en-US" dirty="0"/>
              <a:t>There seems to be no problem collecting stem cells (that is a problem with DVRD)</a:t>
            </a:r>
          </a:p>
          <a:p>
            <a:r>
              <a:rPr lang="en-US" dirty="0"/>
              <a:t>Will be important to see the impact of ASCT after induction</a:t>
            </a:r>
          </a:p>
          <a:p>
            <a:r>
              <a:rPr lang="en-US" dirty="0"/>
              <a:t>Further evidence we are moving to quads</a:t>
            </a:r>
          </a:p>
        </p:txBody>
      </p:sp>
    </p:spTree>
    <p:extLst>
      <p:ext uri="{BB962C8B-B14F-4D97-AF65-F5344CB8AC3E}">
        <p14:creationId xmlns:p14="http://schemas.microsoft.com/office/powerpoint/2010/main" val="2764074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C847E1-9FF9-4297-9C6D-6D0DF92B4D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521" y="5856519"/>
            <a:ext cx="11727723" cy="1001482"/>
          </a:xfrm>
        </p:spPr>
        <p:txBody>
          <a:bodyPr/>
          <a:lstStyle/>
          <a:p>
            <a:r>
              <a:rPr lang="en-US" sz="1067" b="0" dirty="0">
                <a:latin typeface="+mj-lt"/>
              </a:rPr>
              <a:t>*Cy-based mobilization was moved in an amendment to the time after 3 induction cycles.</a:t>
            </a:r>
          </a:p>
          <a:p>
            <a:r>
              <a:rPr lang="en-US" sz="1067" b="0" dirty="0">
                <a:latin typeface="+mj-lt"/>
              </a:rPr>
              <a:t>**Dose adaption of lenalidomide according to renal function.</a:t>
            </a:r>
          </a:p>
          <a:p>
            <a:r>
              <a:rPr lang="en-US" sz="1067" b="0" dirty="0">
                <a:latin typeface="+mj-lt"/>
              </a:rPr>
              <a:t>***20 mg in patients aged ≥75 years.</a:t>
            </a:r>
          </a:p>
          <a:p>
            <a:r>
              <a:rPr lang="en-US" sz="1067" dirty="0">
                <a:latin typeface="+mj-lt"/>
              </a:rPr>
              <a:t>Leypoldt LB, et al. </a:t>
            </a:r>
            <a:r>
              <a:rPr lang="en-US" sz="1067" i="1" dirty="0">
                <a:latin typeface="+mj-lt"/>
              </a:rPr>
              <a:t>Leukemia</a:t>
            </a:r>
            <a:r>
              <a:rPr lang="en-US" sz="1067" dirty="0">
                <a:latin typeface="+mj-lt"/>
              </a:rPr>
              <a:t>. 2022;36(3):885-888 [</a:t>
            </a:r>
            <a:r>
              <a:rPr lang="en-US" sz="1067" dirty="0" err="1">
                <a:latin typeface="+mj-lt"/>
              </a:rPr>
              <a:t>Epub</a:t>
            </a:r>
            <a:r>
              <a:rPr lang="en-US" sz="1067" dirty="0">
                <a:latin typeface="+mj-lt"/>
              </a:rPr>
              <a:t> ahead of print].</a:t>
            </a:r>
            <a:br>
              <a:rPr lang="en-US" sz="1067" b="0" dirty="0">
                <a:latin typeface="+mj-lt"/>
              </a:rPr>
            </a:br>
            <a:endParaRPr lang="en-US" sz="106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05EA6-5999-4104-8819-D0EA1C27D5A3}"/>
              </a:ext>
            </a:extLst>
          </p:cNvPr>
          <p:cNvSpPr txBox="1"/>
          <p:nvPr/>
        </p:nvSpPr>
        <p:spPr>
          <a:xfrm>
            <a:off x="2346132" y="800754"/>
            <a:ext cx="749973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GMMG CONCEPT: Phase 2,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Isatuximab-KRd</a:t>
            </a:r>
            <a:endParaRPr lang="en-US" sz="2667" b="1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44AE9-CE88-4AF8-833B-18F8F7310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01" y="1435178"/>
            <a:ext cx="10755155" cy="48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88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C4ED-5A8C-7E76-6066-A9B3C902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49354-25DA-4B40-24FC-7DA320A79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better options for high risk patients</a:t>
            </a:r>
          </a:p>
          <a:p>
            <a:r>
              <a:rPr lang="en-US" dirty="0"/>
              <a:t>quads very much preferred in this group</a:t>
            </a:r>
          </a:p>
          <a:p>
            <a:r>
              <a:rPr lang="en-US" dirty="0"/>
              <a:t>Carfilzomib is preferred over bortezomib</a:t>
            </a:r>
          </a:p>
          <a:p>
            <a:r>
              <a:rPr lang="en-US" dirty="0"/>
              <a:t>This concept trial demonstrates the feasibility of this quad, even in transplant ineligible patients</a:t>
            </a:r>
          </a:p>
          <a:p>
            <a:r>
              <a:rPr lang="en-US" dirty="0"/>
              <a:t>It would require a phase 3 for full proof</a:t>
            </a:r>
          </a:p>
        </p:txBody>
      </p:sp>
    </p:spTree>
    <p:extLst>
      <p:ext uri="{BB962C8B-B14F-4D97-AF65-F5344CB8AC3E}">
        <p14:creationId xmlns:p14="http://schemas.microsoft.com/office/powerpoint/2010/main" val="1856836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D0A6-E366-EE53-C8B2-0D9D46BA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C93C7-D138-EC55-358F-1822C8769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Touzeau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et al. All-oral triplet combination of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ixazomib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lenalidomide, and dexamethasone in newly diagnosed transplant-eligible multiple myeloma patients: Final results of the phase II IFM 2013-06 study.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Haematologica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2022;107(7):1693-7.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05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07E4-F8B8-7BF0-305F-BF5FEA6D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3FF78-8427-73BD-19FA-BEE14220A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ORR 92% - 44% CR or greater</a:t>
            </a:r>
          </a:p>
          <a:p>
            <a:r>
              <a:rPr lang="en-US" dirty="0"/>
              <a:t>Median PFS 41.8 months</a:t>
            </a:r>
          </a:p>
          <a:p>
            <a:r>
              <a:rPr lang="en-US" dirty="0"/>
              <a:t>3 year OS 92%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06338-8EBE-34C7-815A-88707A3EB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8309" y="2432483"/>
            <a:ext cx="7106645" cy="40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9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D12BD-7D8E-2C89-649B-C417CF97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</a:t>
            </a:r>
            <a:r>
              <a:rPr lang="en-US" dirty="0" err="1"/>
              <a:t>Ixa</a:t>
            </a:r>
            <a:r>
              <a:rPr lang="en-US" dirty="0"/>
              <a:t>-Len-</a:t>
            </a:r>
            <a:r>
              <a:rPr lang="en-US" dirty="0" err="1"/>
              <a:t>Dex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92E04-2174-1477-25CE-58B15BEE3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Attractive to use an all oral combination</a:t>
            </a:r>
          </a:p>
          <a:p>
            <a:r>
              <a:rPr lang="en-US" dirty="0"/>
              <a:t>Only 42 patients</a:t>
            </a:r>
          </a:p>
          <a:p>
            <a:r>
              <a:rPr lang="en-US" dirty="0"/>
              <a:t>Unusual to only have 1 year of maintenance </a:t>
            </a:r>
            <a:r>
              <a:rPr lang="en-US" dirty="0" err="1"/>
              <a:t>Ixa</a:t>
            </a:r>
            <a:endParaRPr lang="en-US" dirty="0"/>
          </a:p>
          <a:p>
            <a:r>
              <a:rPr lang="en-US" dirty="0"/>
              <a:t>Toxicities are predictable and </a:t>
            </a:r>
            <a:r>
              <a:rPr lang="en-US" dirty="0" err="1"/>
              <a:t>mangeable</a:t>
            </a:r>
            <a:endParaRPr lang="en-US" dirty="0"/>
          </a:p>
          <a:p>
            <a:r>
              <a:rPr lang="en-US" dirty="0"/>
              <a:t>However, the outcomes are clearly inferior to VRD and DRD</a:t>
            </a:r>
          </a:p>
          <a:p>
            <a:r>
              <a:rPr lang="en-US" dirty="0" err="1"/>
              <a:t>Ixazomib</a:t>
            </a:r>
            <a:r>
              <a:rPr lang="en-US" dirty="0"/>
              <a:t> has consistently not performed well in frontline and maintenance therapy</a:t>
            </a:r>
          </a:p>
        </p:txBody>
      </p:sp>
    </p:spTree>
    <p:extLst>
      <p:ext uri="{BB962C8B-B14F-4D97-AF65-F5344CB8AC3E}">
        <p14:creationId xmlns:p14="http://schemas.microsoft.com/office/powerpoint/2010/main" val="3608816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D633-C35D-4024-8F9A-B7E3C162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72" y="438898"/>
            <a:ext cx="11226801" cy="369332"/>
          </a:xfrm>
        </p:spPr>
        <p:txBody>
          <a:bodyPr/>
          <a:lstStyle/>
          <a:p>
            <a:r>
              <a:rPr lang="en-US" b="1" dirty="0"/>
              <a:t>Study design</a:t>
            </a:r>
            <a:endParaRPr lang="en-IN" b="1" dirty="0"/>
          </a:p>
        </p:txBody>
      </p: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F5AD2AC5-8829-4FAC-908B-099FE14D1A2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8367" y="67735"/>
            <a:ext cx="11226800" cy="370416"/>
          </a:xfrm>
        </p:spPr>
        <p:txBody>
          <a:bodyPr/>
          <a:lstStyle/>
          <a:p>
            <a:r>
              <a:rPr lang="en-IN" b="1" dirty="0"/>
              <a:t>ICARIA-MM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C68A5E-BDC4-6145-AB4D-321601F85A70}"/>
              </a:ext>
            </a:extLst>
          </p:cNvPr>
          <p:cNvGrpSpPr/>
          <p:nvPr/>
        </p:nvGrpSpPr>
        <p:grpSpPr>
          <a:xfrm>
            <a:off x="478367" y="1328278"/>
            <a:ext cx="11501958" cy="4024626"/>
            <a:chOff x="-2198453" y="1328277"/>
            <a:chExt cx="14178778" cy="4961267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44CD9E8D-DA4B-4890-8CB5-5B1CC5C571A6}"/>
                </a:ext>
              </a:extLst>
            </p:cNvPr>
            <p:cNvGrpSpPr/>
            <p:nvPr/>
          </p:nvGrpSpPr>
          <p:grpSpPr>
            <a:xfrm>
              <a:off x="10374" y="1798907"/>
              <a:ext cx="4300684" cy="1258827"/>
              <a:chOff x="3601279" y="2672176"/>
              <a:chExt cx="2612991" cy="679466"/>
            </a:xfrm>
          </p:grpSpPr>
          <p:sp>
            <p:nvSpPr>
              <p:cNvPr id="271" name="Arrow: Pentagon 270">
                <a:extLst>
                  <a:ext uri="{FF2B5EF4-FFF2-40B4-BE49-F238E27FC236}">
                    <a16:creationId xmlns:a16="http://schemas.microsoft.com/office/drawing/2014/main" id="{E96C7850-E5D6-4481-AB09-548CDE111287}"/>
                  </a:ext>
                </a:extLst>
              </p:cNvPr>
              <p:cNvSpPr/>
              <p:nvPr/>
            </p:nvSpPr>
            <p:spPr>
              <a:xfrm>
                <a:off x="3755516" y="2782368"/>
                <a:ext cx="2458754" cy="452501"/>
              </a:xfrm>
              <a:prstGeom prst="homePlate">
                <a:avLst/>
              </a:prstGeom>
              <a:solidFill>
                <a:srgbClr val="1E2C5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6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400">
                  <a:solidFill>
                    <a:srgbClr val="FFFFFF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272" name="Chevron 374">
                <a:extLst>
                  <a:ext uri="{FF2B5EF4-FFF2-40B4-BE49-F238E27FC236}">
                    <a16:creationId xmlns:a16="http://schemas.microsoft.com/office/drawing/2014/main" id="{E5B2AEFC-6957-4F47-B6C4-258CF9CF85B1}"/>
                  </a:ext>
                </a:extLst>
              </p:cNvPr>
              <p:cNvSpPr/>
              <p:nvPr/>
            </p:nvSpPr>
            <p:spPr>
              <a:xfrm rot="10800000" flipH="1">
                <a:off x="5676568" y="2782368"/>
                <a:ext cx="400228" cy="453050"/>
              </a:xfrm>
              <a:prstGeom prst="chevron">
                <a:avLst>
                  <a:gd name="adj" fmla="val 56589"/>
                </a:avLst>
              </a:prstGeom>
              <a:solidFill>
                <a:srgbClr val="1E2C5B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6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400">
                  <a:solidFill>
                    <a:srgbClr val="000000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50867C6A-C77F-4945-A8BD-43EAAC1DC3A4}"/>
                  </a:ext>
                </a:extLst>
              </p:cNvPr>
              <p:cNvSpPr/>
              <p:nvPr/>
            </p:nvSpPr>
            <p:spPr>
              <a:xfrm>
                <a:off x="3601279" y="2672176"/>
                <a:ext cx="679466" cy="67946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6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400" b="1">
                  <a:solidFill>
                    <a:srgbClr val="1E2C5B"/>
                  </a:solidFill>
                  <a:latin typeface="Trebuchet MS" panose="020B0603020202020204"/>
                </a:endParaRPr>
              </a:p>
            </p:txBody>
          </p:sp>
        </p:grpSp>
        <p:pic>
          <p:nvPicPr>
            <p:cNvPr id="260" name="Graphic 7" descr="Man and Woman">
              <a:extLst>
                <a:ext uri="{FF2B5EF4-FFF2-40B4-BE49-F238E27FC236}">
                  <a16:creationId xmlns:a16="http://schemas.microsoft.com/office/drawing/2014/main" id="{75138227-44AA-4963-9549-53EBB693F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3669" y="2013461"/>
              <a:ext cx="828947" cy="828947"/>
            </a:xfrm>
            <a:prstGeom prst="rect">
              <a:avLst/>
            </a:prstGeom>
          </p:spPr>
        </p:pic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EDA8481D-E451-4EE8-9DDC-0070C2E82423}"/>
                </a:ext>
              </a:extLst>
            </p:cNvPr>
            <p:cNvSpPr/>
            <p:nvPr/>
          </p:nvSpPr>
          <p:spPr>
            <a:xfrm>
              <a:off x="9349111" y="1560503"/>
              <a:ext cx="2578671" cy="1896372"/>
            </a:xfrm>
            <a:prstGeom prst="roundRect">
              <a:avLst>
                <a:gd name="adj" fmla="val 9364"/>
              </a:avLst>
            </a:prstGeom>
            <a:solidFill>
              <a:srgbClr val="1E2C5B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20" tIns="60960" rIns="121920" bIns="6096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0286" indent="-230286"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kern="0" dirty="0">
                  <a:solidFill>
                    <a:srgbClr val="1E2C5B"/>
                  </a:solidFill>
                  <a:latin typeface="Arial" panose="020B0604020202020204"/>
                </a:rPr>
                <a:t>Disease progression,</a:t>
              </a:r>
              <a:endParaRPr lang="fr-FR" sz="1600" dirty="0">
                <a:solidFill>
                  <a:srgbClr val="1E2C5B"/>
                </a:solidFill>
                <a:latin typeface="Arial" panose="020B0604020202020204"/>
              </a:endParaRPr>
            </a:p>
            <a:p>
              <a:pPr marL="230286" indent="-230286"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kern="0" dirty="0">
                  <a:solidFill>
                    <a:srgbClr val="1E2C5B"/>
                  </a:solidFill>
                  <a:latin typeface="Arial" panose="020B0604020202020204"/>
                </a:rPr>
                <a:t>unacceptable toxicities,</a:t>
              </a:r>
            </a:p>
            <a:p>
              <a:pPr marL="230286" indent="-230286"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kern="0" dirty="0">
                  <a:solidFill>
                    <a:srgbClr val="1E2C5B"/>
                  </a:solidFill>
                  <a:latin typeface="Arial" panose="020B0604020202020204"/>
                </a:rPr>
                <a:t>patient request</a:t>
              </a:r>
            </a:p>
          </p:txBody>
        </p:sp>
        <p:sp>
          <p:nvSpPr>
            <p:cNvPr id="262" name="Arrow: Pentagon 261">
              <a:extLst>
                <a:ext uri="{FF2B5EF4-FFF2-40B4-BE49-F238E27FC236}">
                  <a16:creationId xmlns:a16="http://schemas.microsoft.com/office/drawing/2014/main" id="{C70C3842-196E-45E4-A9B0-DD18694FC4EB}"/>
                </a:ext>
              </a:extLst>
            </p:cNvPr>
            <p:cNvSpPr/>
            <p:nvPr/>
          </p:nvSpPr>
          <p:spPr>
            <a:xfrm>
              <a:off x="5352098" y="1597822"/>
              <a:ext cx="3922583" cy="711199"/>
            </a:xfrm>
            <a:prstGeom prst="homePlate">
              <a:avLst/>
            </a:prstGeom>
            <a:solidFill>
              <a:srgbClr val="3E90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33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263" name="TextBox 71">
              <a:extLst>
                <a:ext uri="{FF2B5EF4-FFF2-40B4-BE49-F238E27FC236}">
                  <a16:creationId xmlns:a16="http://schemas.microsoft.com/office/drawing/2014/main" id="{B7C6E3B0-1C94-4706-BAB7-E416265D9B63}"/>
                </a:ext>
              </a:extLst>
            </p:cNvPr>
            <p:cNvSpPr txBox="1"/>
            <p:nvPr/>
          </p:nvSpPr>
          <p:spPr>
            <a:xfrm>
              <a:off x="1732592" y="2197488"/>
              <a:ext cx="140009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Arial" panose="020B0604020202020204"/>
                </a:rPr>
                <a:t>RRMM</a:t>
              </a:r>
            </a:p>
          </p:txBody>
        </p:sp>
        <p:sp>
          <p:nvSpPr>
            <p:cNvPr id="264" name="TextBox 73">
              <a:extLst>
                <a:ext uri="{FF2B5EF4-FFF2-40B4-BE49-F238E27FC236}">
                  <a16:creationId xmlns:a16="http://schemas.microsoft.com/office/drawing/2014/main" id="{B52383DB-E842-41ED-8F09-5A79962FBFC1}"/>
                </a:ext>
              </a:extLst>
            </p:cNvPr>
            <p:cNvSpPr txBox="1"/>
            <p:nvPr/>
          </p:nvSpPr>
          <p:spPr>
            <a:xfrm>
              <a:off x="4450241" y="3039640"/>
              <a:ext cx="766627" cy="673728"/>
            </a:xfrm>
            <a:prstGeom prst="ellipse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133" b="1">
                  <a:solidFill>
                    <a:srgbClr val="000000"/>
                  </a:solidFill>
                  <a:latin typeface="Trebuchet MS" panose="020B0603020202020204"/>
                </a:rPr>
                <a:t>1:1</a:t>
              </a:r>
            </a:p>
          </p:txBody>
        </p:sp>
        <p:sp>
          <p:nvSpPr>
            <p:cNvPr id="265" name="Chevron 374">
              <a:extLst>
                <a:ext uri="{FF2B5EF4-FFF2-40B4-BE49-F238E27FC236}">
                  <a16:creationId xmlns:a16="http://schemas.microsoft.com/office/drawing/2014/main" id="{5F35D801-788E-44A7-ABFE-71341C458436}"/>
                </a:ext>
              </a:extLst>
            </p:cNvPr>
            <p:cNvSpPr/>
            <p:nvPr/>
          </p:nvSpPr>
          <p:spPr>
            <a:xfrm rot="10800000" flipH="1">
              <a:off x="8065144" y="1596958"/>
              <a:ext cx="715317" cy="712927"/>
            </a:xfrm>
            <a:prstGeom prst="chevron">
              <a:avLst>
                <a:gd name="adj" fmla="val 56589"/>
              </a:avLst>
            </a:prstGeom>
            <a:solidFill>
              <a:srgbClr val="D8E9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33" dirty="0">
                <a:solidFill>
                  <a:srgbClr val="000000"/>
                </a:solidFill>
                <a:latin typeface="Trebuchet MS" panose="020B0603020202020204"/>
              </a:endParaRPr>
            </a:p>
          </p:txBody>
        </p:sp>
        <p:sp>
          <p:nvSpPr>
            <p:cNvPr id="266" name="TextBox 82">
              <a:extLst>
                <a:ext uri="{FF2B5EF4-FFF2-40B4-BE49-F238E27FC236}">
                  <a16:creationId xmlns:a16="http://schemas.microsoft.com/office/drawing/2014/main" id="{6721693A-AEFB-436A-931A-548721F4318E}"/>
                </a:ext>
              </a:extLst>
            </p:cNvPr>
            <p:cNvSpPr txBox="1"/>
            <p:nvPr/>
          </p:nvSpPr>
          <p:spPr>
            <a:xfrm>
              <a:off x="5748907" y="1563572"/>
              <a:ext cx="1822736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Arial" panose="020B0604020202020204"/>
                </a:rPr>
                <a:t>Isa-Pd</a:t>
              </a:r>
            </a:p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Arial" panose="020B0604020202020204"/>
                </a:rPr>
                <a:t>n=154</a:t>
              </a: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24FE3C1B-E956-4F73-BA01-F9D7F5BE4CDA}"/>
                </a:ext>
              </a:extLst>
            </p:cNvPr>
            <p:cNvSpPr/>
            <p:nvPr/>
          </p:nvSpPr>
          <p:spPr>
            <a:xfrm rot="16200000">
              <a:off x="3627454" y="2078987"/>
              <a:ext cx="2211524" cy="710103"/>
            </a:xfrm>
            <a:prstGeom prst="rect">
              <a:avLst/>
            </a:prstGeom>
            <a:solidFill>
              <a:srgbClr val="1E2C5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Arial" panose="020B0604020202020204"/>
                </a:rPr>
                <a:t>Randomization</a:t>
              </a:r>
            </a:p>
          </p:txBody>
        </p:sp>
        <p:sp>
          <p:nvSpPr>
            <p:cNvPr id="268" name="Arrow: Pentagon 267">
              <a:extLst>
                <a:ext uri="{FF2B5EF4-FFF2-40B4-BE49-F238E27FC236}">
                  <a16:creationId xmlns:a16="http://schemas.microsoft.com/office/drawing/2014/main" id="{76E679CD-B71A-493E-BF07-1FBDCF02C1D0}"/>
                </a:ext>
              </a:extLst>
            </p:cNvPr>
            <p:cNvSpPr/>
            <p:nvPr/>
          </p:nvSpPr>
          <p:spPr>
            <a:xfrm>
              <a:off x="5352098" y="2703973"/>
              <a:ext cx="3922583" cy="711199"/>
            </a:xfrm>
            <a:prstGeom prst="homePlate">
              <a:avLst/>
            </a:prstGeom>
            <a:solidFill>
              <a:srgbClr val="8F6EA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33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269" name="TextBox 69">
              <a:extLst>
                <a:ext uri="{FF2B5EF4-FFF2-40B4-BE49-F238E27FC236}">
                  <a16:creationId xmlns:a16="http://schemas.microsoft.com/office/drawing/2014/main" id="{4CCBFB40-FB05-448F-BA50-F3124C4587D6}"/>
                </a:ext>
              </a:extLst>
            </p:cNvPr>
            <p:cNvSpPr txBox="1"/>
            <p:nvPr/>
          </p:nvSpPr>
          <p:spPr>
            <a:xfrm>
              <a:off x="5426523" y="2669722"/>
              <a:ext cx="2467504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Arial" panose="020B0604020202020204"/>
                </a:rPr>
                <a:t>Pd</a:t>
              </a:r>
            </a:p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Arial" panose="020B0604020202020204"/>
                </a:rPr>
                <a:t>n=153</a:t>
              </a:r>
            </a:p>
          </p:txBody>
        </p:sp>
        <p:sp>
          <p:nvSpPr>
            <p:cNvPr id="270" name="Chevron 374">
              <a:extLst>
                <a:ext uri="{FF2B5EF4-FFF2-40B4-BE49-F238E27FC236}">
                  <a16:creationId xmlns:a16="http://schemas.microsoft.com/office/drawing/2014/main" id="{7B135638-7915-4C16-A568-B7D24F76749E}"/>
                </a:ext>
              </a:extLst>
            </p:cNvPr>
            <p:cNvSpPr/>
            <p:nvPr/>
          </p:nvSpPr>
          <p:spPr>
            <a:xfrm rot="10800000" flipH="1">
              <a:off x="8065144" y="2703536"/>
              <a:ext cx="715317" cy="712061"/>
            </a:xfrm>
            <a:prstGeom prst="chevron">
              <a:avLst>
                <a:gd name="adj" fmla="val 56589"/>
              </a:avLst>
            </a:prstGeom>
            <a:solidFill>
              <a:srgbClr val="E9E2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133">
                <a:solidFill>
                  <a:srgbClr val="000000"/>
                </a:solidFill>
                <a:latin typeface="Trebuchet MS" panose="020B0603020202020204"/>
              </a:endParaRPr>
            </a:p>
          </p:txBody>
        </p:sp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8D3DFFD4-CAB4-4601-8FE5-A83FC8DC1A5E}"/>
                </a:ext>
              </a:extLst>
            </p:cNvPr>
            <p:cNvGrpSpPr/>
            <p:nvPr/>
          </p:nvGrpSpPr>
          <p:grpSpPr>
            <a:xfrm>
              <a:off x="-2198453" y="3581457"/>
              <a:ext cx="14178778" cy="2708087"/>
              <a:chOff x="1260159" y="3392835"/>
              <a:chExt cx="5784479" cy="801114"/>
            </a:xfrm>
          </p:grpSpPr>
          <p:sp>
            <p:nvSpPr>
              <p:cNvPr id="320" name="TextBox 131">
                <a:extLst>
                  <a:ext uri="{FF2B5EF4-FFF2-40B4-BE49-F238E27FC236}">
                    <a16:creationId xmlns:a16="http://schemas.microsoft.com/office/drawing/2014/main" id="{8307E111-E74B-4A3F-A1B3-2F68B93B5D2A}"/>
                  </a:ext>
                </a:extLst>
              </p:cNvPr>
              <p:cNvSpPr txBox="1"/>
              <p:nvPr/>
            </p:nvSpPr>
            <p:spPr>
              <a:xfrm>
                <a:off x="2595866" y="4019622"/>
                <a:ext cx="173433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D8</a:t>
                </a:r>
                <a:endParaRPr lang="en-US" sz="1467" b="1" kern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21" name="TextBox 102">
                <a:extLst>
                  <a:ext uri="{FF2B5EF4-FFF2-40B4-BE49-F238E27FC236}">
                    <a16:creationId xmlns:a16="http://schemas.microsoft.com/office/drawing/2014/main" id="{577ADDDA-5CF1-46CE-B750-66B2B10A0718}"/>
                  </a:ext>
                </a:extLst>
              </p:cNvPr>
              <p:cNvSpPr txBox="1"/>
              <p:nvPr/>
            </p:nvSpPr>
            <p:spPr>
              <a:xfrm>
                <a:off x="3466744" y="3597715"/>
                <a:ext cx="215942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D22</a:t>
                </a:r>
                <a:endParaRPr lang="en-US" sz="1467" b="1" kern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22" name="TextBox 103">
                <a:extLst>
                  <a:ext uri="{FF2B5EF4-FFF2-40B4-BE49-F238E27FC236}">
                    <a16:creationId xmlns:a16="http://schemas.microsoft.com/office/drawing/2014/main" id="{C8C0BD6F-707F-4019-BC72-825FF7B49CA9}"/>
                  </a:ext>
                </a:extLst>
              </p:cNvPr>
              <p:cNvSpPr txBox="1"/>
              <p:nvPr/>
            </p:nvSpPr>
            <p:spPr>
              <a:xfrm>
                <a:off x="3467281" y="4019622"/>
                <a:ext cx="215942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D22</a:t>
                </a:r>
                <a:endParaRPr lang="en-US" sz="1467" b="1" kern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323" name="Straight Arrow Connector 322">
                <a:extLst>
                  <a:ext uri="{FF2B5EF4-FFF2-40B4-BE49-F238E27FC236}">
                    <a16:creationId xmlns:a16="http://schemas.microsoft.com/office/drawing/2014/main" id="{BF9C7001-74FD-4EF2-856C-B92DA6ED1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1758" y="3604437"/>
                <a:ext cx="1691734" cy="0"/>
              </a:xfrm>
              <a:prstGeom prst="straightConnector1">
                <a:avLst/>
              </a:prstGeom>
              <a:noFill/>
              <a:ln w="12700" cap="sq" cmpd="sng" algn="ctr">
                <a:solidFill>
                  <a:srgbClr val="525CA3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0D14074B-80B0-4C76-B821-5270393C24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1758" y="3531787"/>
                <a:ext cx="0" cy="72000"/>
              </a:xfrm>
              <a:prstGeom prst="line">
                <a:avLst/>
              </a:prstGeom>
              <a:noFill/>
              <a:ln w="12700" cap="flat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A4B121A2-0F80-4F94-8B8A-56FEBFACC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38091" y="3531787"/>
                <a:ext cx="0" cy="72000"/>
              </a:xfrm>
              <a:prstGeom prst="line">
                <a:avLst/>
              </a:prstGeom>
              <a:noFill/>
              <a:ln w="12700" cap="flat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CAD925D9-8EFD-4DAB-A22A-A59E48C18F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84424" y="3531787"/>
                <a:ext cx="0" cy="72000"/>
              </a:xfrm>
              <a:prstGeom prst="line">
                <a:avLst/>
              </a:prstGeom>
              <a:noFill/>
              <a:ln w="12700" cap="flat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0FB7AD2D-39A0-49FB-9CCD-8719F9DD34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30757" y="3531787"/>
                <a:ext cx="0" cy="72000"/>
              </a:xfrm>
              <a:prstGeom prst="line">
                <a:avLst/>
              </a:prstGeom>
              <a:noFill/>
              <a:ln w="12700" cap="flat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8" name="TextBox 110">
                <a:extLst>
                  <a:ext uri="{FF2B5EF4-FFF2-40B4-BE49-F238E27FC236}">
                    <a16:creationId xmlns:a16="http://schemas.microsoft.com/office/drawing/2014/main" id="{A176F066-7DA5-406C-85C1-A63DF94DB68C}"/>
                  </a:ext>
                </a:extLst>
              </p:cNvPr>
              <p:cNvSpPr txBox="1"/>
              <p:nvPr/>
            </p:nvSpPr>
            <p:spPr>
              <a:xfrm>
                <a:off x="2026281" y="3392835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1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329" name="TextBox 111">
                <a:extLst>
                  <a:ext uri="{FF2B5EF4-FFF2-40B4-BE49-F238E27FC236}">
                    <a16:creationId xmlns:a16="http://schemas.microsoft.com/office/drawing/2014/main" id="{ADA10CF8-8610-4E30-A2E6-C949C20C8272}"/>
                  </a:ext>
                </a:extLst>
              </p:cNvPr>
              <p:cNvSpPr txBox="1"/>
              <p:nvPr/>
            </p:nvSpPr>
            <p:spPr>
              <a:xfrm>
                <a:off x="2468321" y="3392835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2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330" name="TextBox 112">
                <a:extLst>
                  <a:ext uri="{FF2B5EF4-FFF2-40B4-BE49-F238E27FC236}">
                    <a16:creationId xmlns:a16="http://schemas.microsoft.com/office/drawing/2014/main" id="{EB5959F7-E3B6-492C-A5A6-3EE929B7A7B7}"/>
                  </a:ext>
                </a:extLst>
              </p:cNvPr>
              <p:cNvSpPr txBox="1"/>
              <p:nvPr/>
            </p:nvSpPr>
            <p:spPr>
              <a:xfrm>
                <a:off x="2910362" y="3392835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 dirty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3</a:t>
                </a:r>
                <a:endParaRPr lang="en-US" sz="1467" b="1" kern="0" dirty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331" name="TextBox 113">
                <a:extLst>
                  <a:ext uri="{FF2B5EF4-FFF2-40B4-BE49-F238E27FC236}">
                    <a16:creationId xmlns:a16="http://schemas.microsoft.com/office/drawing/2014/main" id="{BC6B8332-2EFD-4068-AF3D-5377F2BA5707}"/>
                  </a:ext>
                </a:extLst>
              </p:cNvPr>
              <p:cNvSpPr txBox="1"/>
              <p:nvPr/>
            </p:nvSpPr>
            <p:spPr>
              <a:xfrm>
                <a:off x="3352401" y="3392835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4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38C65543-799B-48FB-9555-DC5F18689F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87449" y="4019622"/>
                <a:ext cx="31647" cy="146221"/>
              </a:xfrm>
              <a:prstGeom prst="line">
                <a:avLst/>
              </a:prstGeom>
              <a:noFill/>
              <a:ln w="19050" cap="flat" cmpd="sng" algn="ctr">
                <a:noFill/>
                <a:prstDash val="solid"/>
              </a:ln>
              <a:effectLst/>
            </p:spPr>
          </p:cxnSp>
          <p:sp>
            <p:nvSpPr>
              <p:cNvPr id="333" name="TextBox 115">
                <a:extLst>
                  <a:ext uri="{FF2B5EF4-FFF2-40B4-BE49-F238E27FC236}">
                    <a16:creationId xmlns:a16="http://schemas.microsoft.com/office/drawing/2014/main" id="{70313302-8444-4EF8-BE21-969969BE20B5}"/>
                  </a:ext>
                </a:extLst>
              </p:cNvPr>
              <p:cNvSpPr txBox="1"/>
              <p:nvPr/>
            </p:nvSpPr>
            <p:spPr>
              <a:xfrm>
                <a:off x="3019132" y="4019622"/>
                <a:ext cx="215942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D15</a:t>
                </a:r>
                <a:endParaRPr lang="en-US" sz="1467" b="1" kern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34" name="TextBox 118">
                <a:extLst>
                  <a:ext uri="{FF2B5EF4-FFF2-40B4-BE49-F238E27FC236}">
                    <a16:creationId xmlns:a16="http://schemas.microsoft.com/office/drawing/2014/main" id="{DA66A310-D8CE-4DA8-8045-569E5C220962}"/>
                  </a:ext>
                </a:extLst>
              </p:cNvPr>
              <p:cNvSpPr txBox="1"/>
              <p:nvPr/>
            </p:nvSpPr>
            <p:spPr>
              <a:xfrm>
                <a:off x="1314575" y="3677941"/>
                <a:ext cx="830676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 dirty="0" err="1">
                    <a:solidFill>
                      <a:srgbClr val="BE006B"/>
                    </a:solidFill>
                    <a:latin typeface="Arial" panose="020B0604020202020204"/>
                  </a:rPr>
                  <a:t>Isatuximab</a:t>
                </a:r>
                <a:r>
                  <a:rPr lang="en-GB" sz="1467" b="1" kern="0" dirty="0">
                    <a:solidFill>
                      <a:srgbClr val="BE006B"/>
                    </a:solidFill>
                    <a:latin typeface="Arial" panose="020B0604020202020204"/>
                  </a:rPr>
                  <a:t> 10 mg/kg</a:t>
                </a:r>
                <a:endParaRPr lang="en-US" sz="1467" b="1" kern="0" dirty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35" name="TextBox 119">
                <a:extLst>
                  <a:ext uri="{FF2B5EF4-FFF2-40B4-BE49-F238E27FC236}">
                    <a16:creationId xmlns:a16="http://schemas.microsoft.com/office/drawing/2014/main" id="{A8F6B50C-5EC9-47FD-8F53-8610F6CD2B0A}"/>
                  </a:ext>
                </a:extLst>
              </p:cNvPr>
              <p:cNvSpPr txBox="1"/>
              <p:nvPr/>
            </p:nvSpPr>
            <p:spPr>
              <a:xfrm>
                <a:off x="2145166" y="3597715"/>
                <a:ext cx="173433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D1</a:t>
                </a:r>
                <a:endParaRPr lang="en-US" sz="1467" b="1" kern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36" name="TextBox 120">
                <a:extLst>
                  <a:ext uri="{FF2B5EF4-FFF2-40B4-BE49-F238E27FC236}">
                    <a16:creationId xmlns:a16="http://schemas.microsoft.com/office/drawing/2014/main" id="{10624B54-40FF-4C41-8E30-D3BCA9517CED}"/>
                  </a:ext>
                </a:extLst>
              </p:cNvPr>
              <p:cNvSpPr txBox="1"/>
              <p:nvPr/>
            </p:nvSpPr>
            <p:spPr>
              <a:xfrm>
                <a:off x="2592777" y="3597715"/>
                <a:ext cx="173433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D8</a:t>
                </a:r>
                <a:endParaRPr lang="en-US" sz="1467" b="1" kern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37" name="TextBox 121">
                <a:extLst>
                  <a:ext uri="{FF2B5EF4-FFF2-40B4-BE49-F238E27FC236}">
                    <a16:creationId xmlns:a16="http://schemas.microsoft.com/office/drawing/2014/main" id="{C4929D86-1903-41E2-A9D5-586451EB3353}"/>
                  </a:ext>
                </a:extLst>
              </p:cNvPr>
              <p:cNvSpPr txBox="1"/>
              <p:nvPr/>
            </p:nvSpPr>
            <p:spPr>
              <a:xfrm>
                <a:off x="3019134" y="3597715"/>
                <a:ext cx="215942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D15</a:t>
                </a:r>
                <a:endParaRPr lang="en-US" sz="1467" b="1" kern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38" name="TextBox 122">
                <a:extLst>
                  <a:ext uri="{FF2B5EF4-FFF2-40B4-BE49-F238E27FC236}">
                    <a16:creationId xmlns:a16="http://schemas.microsoft.com/office/drawing/2014/main" id="{3B3CAD61-3764-4EC9-9709-2BB5660C2144}"/>
                  </a:ext>
                </a:extLst>
              </p:cNvPr>
              <p:cNvSpPr txBox="1"/>
              <p:nvPr/>
            </p:nvSpPr>
            <p:spPr>
              <a:xfrm>
                <a:off x="1344004" y="3866708"/>
                <a:ext cx="801248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BCBC1C"/>
                    </a:solidFill>
                    <a:latin typeface="Arial" panose="020B0604020202020204"/>
                  </a:rPr>
                  <a:t>Pomalidomide 4 mg</a:t>
                </a:r>
                <a:endParaRPr lang="en-US" sz="1467" b="1" kern="0">
                  <a:solidFill>
                    <a:srgbClr val="BCBC1C"/>
                  </a:solidFill>
                  <a:latin typeface="Arial" panose="020B0604020202020204"/>
                </a:endParaRPr>
              </a:p>
            </p:txBody>
          </p:sp>
          <p:sp>
            <p:nvSpPr>
              <p:cNvPr id="339" name="TextBox 128">
                <a:extLst>
                  <a:ext uri="{FF2B5EF4-FFF2-40B4-BE49-F238E27FC236}">
                    <a16:creationId xmlns:a16="http://schemas.microsoft.com/office/drawing/2014/main" id="{7BE89893-3FEE-4C94-9830-588755EC2815}"/>
                  </a:ext>
                </a:extLst>
              </p:cNvPr>
              <p:cNvSpPr txBox="1"/>
              <p:nvPr/>
            </p:nvSpPr>
            <p:spPr>
              <a:xfrm>
                <a:off x="1260159" y="4099848"/>
                <a:ext cx="906537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 dirty="0">
                    <a:solidFill>
                      <a:srgbClr val="525CA3"/>
                    </a:solidFill>
                    <a:latin typeface="Arial" panose="020B0604020202020204"/>
                  </a:rPr>
                  <a:t>Dexamethasone 40 mg</a:t>
                </a:r>
                <a:endParaRPr lang="en-US" sz="1467" b="1" kern="0" dirty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40" name="TextBox 129">
                <a:extLst>
                  <a:ext uri="{FF2B5EF4-FFF2-40B4-BE49-F238E27FC236}">
                    <a16:creationId xmlns:a16="http://schemas.microsoft.com/office/drawing/2014/main" id="{29B842A0-2D1A-48A2-8B75-5339708FD461}"/>
                  </a:ext>
                </a:extLst>
              </p:cNvPr>
              <p:cNvSpPr txBox="1"/>
              <p:nvPr/>
            </p:nvSpPr>
            <p:spPr>
              <a:xfrm>
                <a:off x="2147417" y="4019622"/>
                <a:ext cx="173433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D1</a:t>
                </a:r>
                <a:endParaRPr lang="en-US" sz="1467" b="1" kern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41" name="TextBox 134">
                <a:extLst>
                  <a:ext uri="{FF2B5EF4-FFF2-40B4-BE49-F238E27FC236}">
                    <a16:creationId xmlns:a16="http://schemas.microsoft.com/office/drawing/2014/main" id="{AF7C2F30-452F-4DC6-9136-49563AD2BF73}"/>
                  </a:ext>
                </a:extLst>
              </p:cNvPr>
              <p:cNvSpPr txBox="1"/>
              <p:nvPr/>
            </p:nvSpPr>
            <p:spPr>
              <a:xfrm>
                <a:off x="1648499" y="3392835"/>
                <a:ext cx="344121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Cycle 1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cxnSp>
            <p:nvCxnSpPr>
              <p:cNvPr id="342" name="Straight Arrow Connector 341">
                <a:extLst>
                  <a:ext uri="{FF2B5EF4-FFF2-40B4-BE49-F238E27FC236}">
                    <a16:creationId xmlns:a16="http://schemas.microsoft.com/office/drawing/2014/main" id="{9410A1FA-733A-4D03-9727-F8F3DF3A3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2904" y="3604437"/>
                <a:ext cx="1691734" cy="0"/>
              </a:xfrm>
              <a:prstGeom prst="straightConnector1">
                <a:avLst/>
              </a:prstGeom>
              <a:noFill/>
              <a:ln w="12700" cap="sq" cmpd="sng" algn="ctr">
                <a:solidFill>
                  <a:srgbClr val="525CA3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225C14D6-1BBF-4159-B699-E2BBB7F19C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52904" y="3531787"/>
                <a:ext cx="0" cy="72000"/>
              </a:xfrm>
              <a:prstGeom prst="line">
                <a:avLst/>
              </a:prstGeom>
              <a:noFill/>
              <a:ln w="12700" cap="sq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2F1CA7F9-96FE-4196-ABCF-6F0DCE8F48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99237" y="3531787"/>
                <a:ext cx="0" cy="72000"/>
              </a:xfrm>
              <a:prstGeom prst="line">
                <a:avLst/>
              </a:prstGeom>
              <a:noFill/>
              <a:ln w="12700" cap="sq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DB506FCB-3C3E-4CA8-8119-2A73967C38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5570" y="3531787"/>
                <a:ext cx="0" cy="72000"/>
              </a:xfrm>
              <a:prstGeom prst="line">
                <a:avLst/>
              </a:prstGeom>
              <a:noFill/>
              <a:ln w="12700" cap="sq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F94A721D-44D0-4087-A06E-6690150F7C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1903" y="3531787"/>
                <a:ext cx="0" cy="72000"/>
              </a:xfrm>
              <a:prstGeom prst="line">
                <a:avLst/>
              </a:prstGeom>
              <a:noFill/>
              <a:ln w="12700" cap="sq" cmpd="sng" algn="ctr">
                <a:solidFill>
                  <a:srgbClr val="525CA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7" name="TextBox 142">
                <a:extLst>
                  <a:ext uri="{FF2B5EF4-FFF2-40B4-BE49-F238E27FC236}">
                    <a16:creationId xmlns:a16="http://schemas.microsoft.com/office/drawing/2014/main" id="{B5454D40-D2D0-4E96-A0C5-2EC91D851AF6}"/>
                  </a:ext>
                </a:extLst>
              </p:cNvPr>
              <p:cNvSpPr txBox="1"/>
              <p:nvPr/>
            </p:nvSpPr>
            <p:spPr>
              <a:xfrm>
                <a:off x="5187424" y="3397554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1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348" name="TextBox 143">
                <a:extLst>
                  <a:ext uri="{FF2B5EF4-FFF2-40B4-BE49-F238E27FC236}">
                    <a16:creationId xmlns:a16="http://schemas.microsoft.com/office/drawing/2014/main" id="{91F88FAA-E15D-42FA-B8AC-C8E1021B3C5D}"/>
                  </a:ext>
                </a:extLst>
              </p:cNvPr>
              <p:cNvSpPr txBox="1"/>
              <p:nvPr/>
            </p:nvSpPr>
            <p:spPr>
              <a:xfrm>
                <a:off x="5629466" y="3397554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2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349" name="TextBox 144">
                <a:extLst>
                  <a:ext uri="{FF2B5EF4-FFF2-40B4-BE49-F238E27FC236}">
                    <a16:creationId xmlns:a16="http://schemas.microsoft.com/office/drawing/2014/main" id="{C83D2CF6-A05A-47C5-9D35-01791B09CDCE}"/>
                  </a:ext>
                </a:extLst>
              </p:cNvPr>
              <p:cNvSpPr txBox="1"/>
              <p:nvPr/>
            </p:nvSpPr>
            <p:spPr>
              <a:xfrm>
                <a:off x="6071507" y="3397554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3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350" name="TextBox 145">
                <a:extLst>
                  <a:ext uri="{FF2B5EF4-FFF2-40B4-BE49-F238E27FC236}">
                    <a16:creationId xmlns:a16="http://schemas.microsoft.com/office/drawing/2014/main" id="{580A4959-631B-4755-9B17-CA2E590B5EC1}"/>
                  </a:ext>
                </a:extLst>
              </p:cNvPr>
              <p:cNvSpPr txBox="1"/>
              <p:nvPr/>
            </p:nvSpPr>
            <p:spPr>
              <a:xfrm>
                <a:off x="6513543" y="3397554"/>
                <a:ext cx="339543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Week 4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944FCD48-0CAC-44B0-9419-A2F2A5D077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48595" y="4024341"/>
                <a:ext cx="31647" cy="146221"/>
              </a:xfrm>
              <a:prstGeom prst="line">
                <a:avLst/>
              </a:prstGeom>
              <a:noFill/>
              <a:ln w="19050" cap="flat" cmpd="sng" algn="ctr">
                <a:noFill/>
                <a:prstDash val="solid"/>
              </a:ln>
              <a:effectLst/>
            </p:spPr>
          </p:cxnSp>
          <p:sp>
            <p:nvSpPr>
              <p:cNvPr id="352" name="TextBox 150">
                <a:extLst>
                  <a:ext uri="{FF2B5EF4-FFF2-40B4-BE49-F238E27FC236}">
                    <a16:creationId xmlns:a16="http://schemas.microsoft.com/office/drawing/2014/main" id="{A694BDB1-4D44-4FD4-870D-B0305AFA8ACD}"/>
                  </a:ext>
                </a:extLst>
              </p:cNvPr>
              <p:cNvSpPr txBox="1"/>
              <p:nvPr/>
            </p:nvSpPr>
            <p:spPr>
              <a:xfrm>
                <a:off x="4464162" y="3677941"/>
                <a:ext cx="830676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 dirty="0" err="1">
                    <a:solidFill>
                      <a:srgbClr val="BE006B"/>
                    </a:solidFill>
                    <a:latin typeface="Arial" panose="020B0604020202020204"/>
                  </a:rPr>
                  <a:t>Isatuximab</a:t>
                </a:r>
                <a:r>
                  <a:rPr lang="en-GB" sz="1467" b="1" kern="0" dirty="0">
                    <a:solidFill>
                      <a:srgbClr val="BE006B"/>
                    </a:solidFill>
                    <a:latin typeface="Arial" panose="020B0604020202020204"/>
                  </a:rPr>
                  <a:t> 10 mg/kg</a:t>
                </a:r>
                <a:endParaRPr lang="en-US" sz="1467" b="1" kern="0" dirty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53" name="TextBox 151">
                <a:extLst>
                  <a:ext uri="{FF2B5EF4-FFF2-40B4-BE49-F238E27FC236}">
                    <a16:creationId xmlns:a16="http://schemas.microsoft.com/office/drawing/2014/main" id="{FCD40A25-610C-492F-987C-7633E291489F}"/>
                  </a:ext>
                </a:extLst>
              </p:cNvPr>
              <p:cNvSpPr txBox="1"/>
              <p:nvPr/>
            </p:nvSpPr>
            <p:spPr>
              <a:xfrm>
                <a:off x="5306312" y="3597715"/>
                <a:ext cx="173433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D1</a:t>
                </a:r>
                <a:endParaRPr lang="en-US" sz="1467" b="1" kern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54" name="TextBox 152">
                <a:extLst>
                  <a:ext uri="{FF2B5EF4-FFF2-40B4-BE49-F238E27FC236}">
                    <a16:creationId xmlns:a16="http://schemas.microsoft.com/office/drawing/2014/main" id="{3CB7474C-B55B-48D0-A330-1FA58DCF0CD7}"/>
                  </a:ext>
                </a:extLst>
              </p:cNvPr>
              <p:cNvSpPr txBox="1"/>
              <p:nvPr/>
            </p:nvSpPr>
            <p:spPr>
              <a:xfrm>
                <a:off x="6180278" y="3597715"/>
                <a:ext cx="215942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BE006B"/>
                    </a:solidFill>
                    <a:latin typeface="Arial" panose="020B0604020202020204"/>
                    <a:sym typeface="Wingdings" panose="05000000000000000000" pitchFamily="2" charset="2"/>
                  </a:rPr>
                  <a:t>D15</a:t>
                </a:r>
                <a:endParaRPr lang="en-US" sz="1467" b="1" kern="0">
                  <a:solidFill>
                    <a:srgbClr val="BE006B"/>
                  </a:solidFill>
                  <a:latin typeface="Arial" panose="020B0604020202020204"/>
                </a:endParaRPr>
              </a:p>
            </p:txBody>
          </p:sp>
          <p:sp>
            <p:nvSpPr>
              <p:cNvPr id="355" name="TextBox 165">
                <a:extLst>
                  <a:ext uri="{FF2B5EF4-FFF2-40B4-BE49-F238E27FC236}">
                    <a16:creationId xmlns:a16="http://schemas.microsoft.com/office/drawing/2014/main" id="{E6E5EAE7-BEAC-4805-BB56-1487F54FAF33}"/>
                  </a:ext>
                </a:extLst>
              </p:cNvPr>
              <p:cNvSpPr txBox="1"/>
              <p:nvPr/>
            </p:nvSpPr>
            <p:spPr>
              <a:xfrm>
                <a:off x="4373007" y="3397554"/>
                <a:ext cx="770511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525CA3">
                        <a:lumMod val="50000"/>
                      </a:srgbClr>
                    </a:solidFill>
                    <a:latin typeface="Arial" panose="020B0604020202020204"/>
                  </a:rPr>
                  <a:t>Subsequent cycles</a:t>
                </a:r>
                <a:endParaRPr lang="en-US" sz="1467" b="1" kern="0">
                  <a:solidFill>
                    <a:srgbClr val="525CA3">
                      <a:lumMod val="50000"/>
                    </a:srgbClr>
                  </a:solidFill>
                  <a:latin typeface="Arial" panose="020B0604020202020204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208B9902-96EF-4DEE-B884-9AFD6E120942}"/>
                  </a:ext>
                </a:extLst>
              </p:cNvPr>
              <p:cNvSpPr/>
              <p:nvPr/>
            </p:nvSpPr>
            <p:spPr>
              <a:xfrm>
                <a:off x="2191758" y="3883599"/>
                <a:ext cx="1332587" cy="90204"/>
              </a:xfrm>
              <a:prstGeom prst="rect">
                <a:avLst/>
              </a:prstGeom>
              <a:solidFill>
                <a:srgbClr val="BCBC1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FFFFFF"/>
                    </a:solidFill>
                    <a:latin typeface="Arial" panose="020B0604020202020204"/>
                  </a:rPr>
                  <a:t>Days 1–21</a:t>
                </a:r>
                <a:endParaRPr lang="en-US" sz="1467" b="1" kern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357" name="TextBox 173">
                <a:extLst>
                  <a:ext uri="{FF2B5EF4-FFF2-40B4-BE49-F238E27FC236}">
                    <a16:creationId xmlns:a16="http://schemas.microsoft.com/office/drawing/2014/main" id="{21F0A1A1-45CB-4BD3-8556-0402209CF848}"/>
                  </a:ext>
                </a:extLst>
              </p:cNvPr>
              <p:cNvSpPr txBox="1"/>
              <p:nvPr/>
            </p:nvSpPr>
            <p:spPr>
              <a:xfrm>
                <a:off x="5760275" y="3996633"/>
                <a:ext cx="173433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kern="0" dirty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kern="0" dirty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 dirty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D8</a:t>
                </a:r>
                <a:endParaRPr lang="en-US" sz="1467" b="1" kern="0" dirty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58" name="TextBox 174">
                <a:extLst>
                  <a:ext uri="{FF2B5EF4-FFF2-40B4-BE49-F238E27FC236}">
                    <a16:creationId xmlns:a16="http://schemas.microsoft.com/office/drawing/2014/main" id="{D8173B74-9F41-4505-8FF8-ECAF347B9034}"/>
                  </a:ext>
                </a:extLst>
              </p:cNvPr>
              <p:cNvSpPr txBox="1"/>
              <p:nvPr/>
            </p:nvSpPr>
            <p:spPr>
              <a:xfrm>
                <a:off x="6631689" y="3996633"/>
                <a:ext cx="215942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D22</a:t>
                </a:r>
                <a:endParaRPr lang="en-US" sz="1467" b="1" kern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59" name="TextBox 175">
                <a:extLst>
                  <a:ext uri="{FF2B5EF4-FFF2-40B4-BE49-F238E27FC236}">
                    <a16:creationId xmlns:a16="http://schemas.microsoft.com/office/drawing/2014/main" id="{4A5A2357-AD26-4C6D-B94E-83B78132F293}"/>
                  </a:ext>
                </a:extLst>
              </p:cNvPr>
              <p:cNvSpPr txBox="1"/>
              <p:nvPr/>
            </p:nvSpPr>
            <p:spPr>
              <a:xfrm>
                <a:off x="6183543" y="3996633"/>
                <a:ext cx="215942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 dirty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 dirty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 dirty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D15</a:t>
                </a:r>
                <a:endParaRPr lang="en-US" sz="1467" b="1" kern="0" dirty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60" name="TextBox 176">
                <a:extLst>
                  <a:ext uri="{FF2B5EF4-FFF2-40B4-BE49-F238E27FC236}">
                    <a16:creationId xmlns:a16="http://schemas.microsoft.com/office/drawing/2014/main" id="{E1FB0244-5D59-440A-B36C-1DE4ED42D279}"/>
                  </a:ext>
                </a:extLst>
              </p:cNvPr>
              <p:cNvSpPr txBox="1"/>
              <p:nvPr/>
            </p:nvSpPr>
            <p:spPr>
              <a:xfrm>
                <a:off x="4493590" y="3866708"/>
                <a:ext cx="801248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 dirty="0">
                    <a:solidFill>
                      <a:srgbClr val="BCBC1C"/>
                    </a:solidFill>
                    <a:latin typeface="Arial" panose="020B0604020202020204"/>
                  </a:rPr>
                  <a:t>Pomalidomide 4 mg</a:t>
                </a:r>
                <a:endParaRPr lang="en-US" sz="1467" b="1" kern="0" dirty="0">
                  <a:solidFill>
                    <a:srgbClr val="BCBC1C"/>
                  </a:solidFill>
                  <a:latin typeface="Arial" panose="020B0604020202020204"/>
                </a:endParaRPr>
              </a:p>
            </p:txBody>
          </p:sp>
          <p:sp>
            <p:nvSpPr>
              <p:cNvPr id="361" name="TextBox 177">
                <a:extLst>
                  <a:ext uri="{FF2B5EF4-FFF2-40B4-BE49-F238E27FC236}">
                    <a16:creationId xmlns:a16="http://schemas.microsoft.com/office/drawing/2014/main" id="{066CB2F6-B354-4044-8F33-388EB47B5867}"/>
                  </a:ext>
                </a:extLst>
              </p:cNvPr>
              <p:cNvSpPr txBox="1"/>
              <p:nvPr/>
            </p:nvSpPr>
            <p:spPr>
              <a:xfrm>
                <a:off x="4388302" y="4076858"/>
                <a:ext cx="906537" cy="94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 dirty="0">
                    <a:solidFill>
                      <a:srgbClr val="525CA3"/>
                    </a:solidFill>
                    <a:latin typeface="Arial" panose="020B0604020202020204"/>
                  </a:rPr>
                  <a:t>Dexamethasone 40 mg</a:t>
                </a:r>
                <a:endParaRPr lang="en-US" sz="1467" b="1" kern="0" dirty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62" name="TextBox 178">
                <a:extLst>
                  <a:ext uri="{FF2B5EF4-FFF2-40B4-BE49-F238E27FC236}">
                    <a16:creationId xmlns:a16="http://schemas.microsoft.com/office/drawing/2014/main" id="{6A2CF3D8-9B86-4FF4-B4B4-43421D8E79CC}"/>
                  </a:ext>
                </a:extLst>
              </p:cNvPr>
              <p:cNvSpPr txBox="1"/>
              <p:nvPr/>
            </p:nvSpPr>
            <p:spPr>
              <a:xfrm>
                <a:off x="5311829" y="3996633"/>
                <a:ext cx="173433" cy="16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</a:t>
                </a:r>
                <a:b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</a:br>
                <a:r>
                  <a:rPr lang="en-US" sz="1467" b="1" kern="0">
                    <a:solidFill>
                      <a:srgbClr val="525CA3"/>
                    </a:solidFill>
                    <a:latin typeface="Arial" panose="020B0604020202020204"/>
                    <a:sym typeface="Wingdings" panose="05000000000000000000" pitchFamily="2" charset="2"/>
                  </a:rPr>
                  <a:t>D1</a:t>
                </a:r>
                <a:endParaRPr lang="en-US" sz="1467" b="1" kern="0">
                  <a:solidFill>
                    <a:srgbClr val="525CA3"/>
                  </a:solidFill>
                  <a:latin typeface="Arial" panose="020B0604020202020204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C75F31A-74C6-4FB9-B29D-BD1921B76677}"/>
                  </a:ext>
                </a:extLst>
              </p:cNvPr>
              <p:cNvSpPr/>
              <p:nvPr/>
            </p:nvSpPr>
            <p:spPr>
              <a:xfrm>
                <a:off x="5356168" y="3883599"/>
                <a:ext cx="1332587" cy="90204"/>
              </a:xfrm>
              <a:prstGeom prst="rect">
                <a:avLst/>
              </a:prstGeom>
              <a:solidFill>
                <a:srgbClr val="BCBC1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467" b="1" kern="0">
                    <a:solidFill>
                      <a:srgbClr val="FFFFFF"/>
                    </a:solidFill>
                    <a:latin typeface="Arial" panose="020B0604020202020204"/>
                  </a:rPr>
                  <a:t>Days 1–21</a:t>
                </a:r>
                <a:endParaRPr lang="en-US" sz="1467" b="1" kern="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22C5A-C8B7-E167-CAB8-67F3D4CF06B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78370" y="6236515"/>
            <a:ext cx="8639436" cy="369204"/>
          </a:xfrm>
        </p:spPr>
        <p:txBody>
          <a:bodyPr/>
          <a:lstStyle/>
          <a:p>
            <a:pPr defTabSz="91434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90D0"/>
              </a:buClr>
              <a:defRPr/>
            </a:pPr>
            <a:r>
              <a:rPr lang="en-IN" sz="1333" b="1" dirty="0">
                <a:solidFill>
                  <a:srgbClr val="040408"/>
                </a:solidFill>
                <a:latin typeface="Arial" panose="020B0604020202020204"/>
                <a:ea typeface="+mn-ea"/>
                <a:cs typeface="+mn-cs"/>
              </a:rPr>
              <a:t>NCT02990338.</a:t>
            </a:r>
          </a:p>
          <a:p>
            <a:pPr defTabSz="914346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90D0"/>
              </a:buClr>
              <a:defRPr/>
            </a:pPr>
            <a:r>
              <a:rPr lang="en-IN" sz="1333" b="1" dirty="0">
                <a:solidFill>
                  <a:srgbClr val="040408"/>
                </a:solidFill>
                <a:latin typeface="Arial" panose="020B0604020202020204"/>
                <a:ea typeface="+mn-ea"/>
                <a:cs typeface="+mn-cs"/>
              </a:rPr>
              <a:t>D, day; Isa-Pd, </a:t>
            </a:r>
            <a:r>
              <a:rPr lang="en-IN" sz="1333" b="1" dirty="0" err="1">
                <a:solidFill>
                  <a:srgbClr val="040408"/>
                </a:solidFill>
                <a:latin typeface="Arial" panose="020B0604020202020204"/>
                <a:ea typeface="+mn-ea"/>
                <a:cs typeface="+mn-cs"/>
              </a:rPr>
              <a:t>isatuximab</a:t>
            </a:r>
            <a:r>
              <a:rPr lang="en-IN" sz="1333" b="1" dirty="0">
                <a:solidFill>
                  <a:srgbClr val="040408"/>
                </a:solidFill>
                <a:latin typeface="Arial" panose="020B0604020202020204"/>
                <a:ea typeface="+mn-ea"/>
                <a:cs typeface="+mn-cs"/>
              </a:rPr>
              <a:t> plus pomalidomide and dexamethasone; Pd, pomalidomide and dexamethasone</a:t>
            </a:r>
            <a:r>
              <a:rPr lang="en-IN" b="1" dirty="0">
                <a:solidFill>
                  <a:srgbClr val="040408"/>
                </a:solidFill>
                <a:latin typeface="Arial" panose="020B0604020202020204"/>
                <a:ea typeface="+mn-ea"/>
                <a:cs typeface="+mn-cs"/>
              </a:rPr>
              <a:t>. </a:t>
            </a:r>
            <a:endParaRPr lang="en-US" b="1" dirty="0">
              <a:solidFill>
                <a:srgbClr val="040408"/>
              </a:solidFill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91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CE7866-359D-4752-8E0D-4BD72F4EA091}"/>
              </a:ext>
            </a:extLst>
          </p:cNvPr>
          <p:cNvSpPr txBox="1"/>
          <p:nvPr/>
        </p:nvSpPr>
        <p:spPr>
          <a:xfrm>
            <a:off x="477941" y="1273202"/>
            <a:ext cx="11226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600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220 OS events: 106 (68.8%) in Isa-Pd; 114 (74.5%) in Pd*</a:t>
            </a:r>
          </a:p>
        </p:txBody>
      </p:sp>
      <p:sp>
        <p:nvSpPr>
          <p:cNvPr id="145" name="Rectangle: Diagonal Corners Snipped 16">
            <a:extLst>
              <a:ext uri="{FF2B5EF4-FFF2-40B4-BE49-F238E27FC236}">
                <a16:creationId xmlns:a16="http://schemas.microsoft.com/office/drawing/2014/main" id="{0DFA9DD6-E255-4B15-BDB8-2566C4CFFADC}"/>
              </a:ext>
            </a:extLst>
          </p:cNvPr>
          <p:cNvSpPr/>
          <p:nvPr/>
        </p:nvSpPr>
        <p:spPr>
          <a:xfrm>
            <a:off x="478364" y="5589040"/>
            <a:ext cx="11235269" cy="38426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48000" rIns="0" bIns="48000" rtlCol="0" anchor="t" anchorCtr="0">
            <a:spAutoFit/>
          </a:bodyPr>
          <a:lstStyle/>
          <a:p>
            <a:pPr algn="ctr" defTabSz="1219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67" b="1" kern="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Clinically meaningful OS benefit, with 6.9-month improvement in median OS</a:t>
            </a:r>
          </a:p>
        </p:txBody>
      </p:sp>
      <p:sp>
        <p:nvSpPr>
          <p:cNvPr id="153" name="Title 1">
            <a:extLst>
              <a:ext uri="{FF2B5EF4-FFF2-40B4-BE49-F238E27FC236}">
                <a16:creationId xmlns:a16="http://schemas.microsoft.com/office/drawing/2014/main" id="{07DB5E26-B94B-44A7-80FC-6B5CB7D7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72" y="438898"/>
            <a:ext cx="11226801" cy="369332"/>
          </a:xfrm>
        </p:spPr>
        <p:txBody>
          <a:bodyPr/>
          <a:lstStyle/>
          <a:p>
            <a:r>
              <a:rPr lang="en-US" b="1" dirty="0"/>
              <a:t>Final OS analysis</a:t>
            </a:r>
            <a:endParaRPr lang="en-IN" b="1" dirty="0"/>
          </a:p>
        </p:txBody>
      </p:sp>
      <p:sp>
        <p:nvSpPr>
          <p:cNvPr id="154" name="Content Placeholder 6">
            <a:extLst>
              <a:ext uri="{FF2B5EF4-FFF2-40B4-BE49-F238E27FC236}">
                <a16:creationId xmlns:a16="http://schemas.microsoft.com/office/drawing/2014/main" id="{E581C5A1-853C-455C-ACEA-D7F02001762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78367" y="67735"/>
            <a:ext cx="11226800" cy="370416"/>
          </a:xfrm>
        </p:spPr>
        <p:txBody>
          <a:bodyPr/>
          <a:lstStyle/>
          <a:p>
            <a:r>
              <a:rPr lang="en-IN" b="1" dirty="0"/>
              <a:t>ICARIA-MM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45527E-618C-E26E-A413-6594C0BC89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78373" y="5990916"/>
            <a:ext cx="9275233" cy="656846"/>
          </a:xfrm>
        </p:spPr>
        <p:txBody>
          <a:bodyPr/>
          <a:lstStyle/>
          <a:p>
            <a:pPr defTabSz="1219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*Cutoff date: January 27, 2022.</a:t>
            </a:r>
          </a:p>
          <a:p>
            <a:pPr defTabSz="1219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baseline="30000" dirty="0">
                <a:solidFill>
                  <a:srgbClr val="000000"/>
                </a:solidFill>
                <a:latin typeface="Trebuchet MS" panose="020B0603020202020204"/>
                <a:ea typeface="+mn-ea"/>
                <a:cs typeface="+mn-cs"/>
              </a:rPr>
              <a:t>†</a:t>
            </a:r>
            <a:r>
              <a:rPr lang="en-US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One-sided p-value, significance level is set to 0.02.</a:t>
            </a:r>
          </a:p>
          <a:p>
            <a:pPr defTabSz="1219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CI, confidence interval; HR, hazard ratio; Isa-Pd,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isatuximab</a:t>
            </a:r>
            <a:r>
              <a:rPr lang="en-US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 plus pomalidomide and dexamethasone;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mOS</a:t>
            </a:r>
            <a:r>
              <a:rPr lang="en-US" b="1" dirty="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, median overall survival; OS, overall survival; Pd, pomalidomide and dexamethasone.</a:t>
            </a:r>
            <a:endParaRPr lang="fr-FR" b="1" dirty="0">
              <a:solidFill>
                <a:srgbClr val="000000"/>
              </a:solidFill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64" name="Group 763">
            <a:extLst>
              <a:ext uri="{FF2B5EF4-FFF2-40B4-BE49-F238E27FC236}">
                <a16:creationId xmlns:a16="http://schemas.microsoft.com/office/drawing/2014/main" id="{4105CAC3-8136-83A5-36A6-70FEF56F234E}"/>
              </a:ext>
            </a:extLst>
          </p:cNvPr>
          <p:cNvGrpSpPr/>
          <p:nvPr/>
        </p:nvGrpSpPr>
        <p:grpSpPr>
          <a:xfrm>
            <a:off x="2113571" y="4838470"/>
            <a:ext cx="7151547" cy="670078"/>
            <a:chOff x="1585177" y="3597851"/>
            <a:chExt cx="5363659" cy="502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9586FE-A74B-D6AF-5D18-86A70D59F453}"/>
                </a:ext>
              </a:extLst>
            </p:cNvPr>
            <p:cNvSpPr txBox="1"/>
            <p:nvPr/>
          </p:nvSpPr>
          <p:spPr>
            <a:xfrm>
              <a:off x="2490492" y="3882331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153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EFBF65-A65F-42E9-D4E4-48F830FC4692}"/>
                </a:ext>
              </a:extLst>
            </p:cNvPr>
            <p:cNvSpPr txBox="1"/>
            <p:nvPr/>
          </p:nvSpPr>
          <p:spPr>
            <a:xfrm>
              <a:off x="2728679" y="3882331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137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F6B2CF-C912-ED7B-9CF7-C4DB05FA246A}"/>
                </a:ext>
              </a:extLst>
            </p:cNvPr>
            <p:cNvSpPr txBox="1"/>
            <p:nvPr/>
          </p:nvSpPr>
          <p:spPr>
            <a:xfrm>
              <a:off x="2956661" y="3882331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116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26E289-E6F5-87AF-8482-D145C26A7D28}"/>
                </a:ext>
              </a:extLst>
            </p:cNvPr>
            <p:cNvSpPr txBox="1"/>
            <p:nvPr/>
          </p:nvSpPr>
          <p:spPr>
            <a:xfrm>
              <a:off x="3193479" y="3882331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103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C73CEE-386C-F027-8AA6-05941870EFC9}"/>
                </a:ext>
              </a:extLst>
            </p:cNvPr>
            <p:cNvSpPr txBox="1"/>
            <p:nvPr/>
          </p:nvSpPr>
          <p:spPr>
            <a:xfrm>
              <a:off x="3463501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93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DC947A-BDE8-BA46-9BDA-BAC8E8E924A5}"/>
                </a:ext>
              </a:extLst>
            </p:cNvPr>
            <p:cNvSpPr txBox="1"/>
            <p:nvPr/>
          </p:nvSpPr>
          <p:spPr>
            <a:xfrm>
              <a:off x="3701812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82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0A597E-6B2D-6E36-52A9-146E49507D52}"/>
                </a:ext>
              </a:extLst>
            </p:cNvPr>
            <p:cNvSpPr txBox="1"/>
            <p:nvPr/>
          </p:nvSpPr>
          <p:spPr>
            <a:xfrm>
              <a:off x="3915506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72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3737C8-D163-9125-DADA-223D1877A89E}"/>
                </a:ext>
              </a:extLst>
            </p:cNvPr>
            <p:cNvSpPr txBox="1"/>
            <p:nvPr/>
          </p:nvSpPr>
          <p:spPr>
            <a:xfrm>
              <a:off x="4152323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66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5229B6-8A08-9B67-2B32-E4AB9E62824C}"/>
                </a:ext>
              </a:extLst>
            </p:cNvPr>
            <p:cNvSpPr txBox="1"/>
            <p:nvPr/>
          </p:nvSpPr>
          <p:spPr>
            <a:xfrm>
              <a:off x="4380306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65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205723-CA7C-5C45-BC06-50C8AF484CCE}"/>
                </a:ext>
              </a:extLst>
            </p:cNvPr>
            <p:cNvSpPr txBox="1"/>
            <p:nvPr/>
          </p:nvSpPr>
          <p:spPr>
            <a:xfrm>
              <a:off x="4618492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58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3FEFF-2221-3121-AF3F-D566B6D0BAE5}"/>
                </a:ext>
              </a:extLst>
            </p:cNvPr>
            <p:cNvSpPr txBox="1"/>
            <p:nvPr/>
          </p:nvSpPr>
          <p:spPr>
            <a:xfrm>
              <a:off x="4846475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1859F6-2F2D-C47A-F3C1-468083DB3A4A}"/>
                </a:ext>
              </a:extLst>
            </p:cNvPr>
            <p:cNvSpPr txBox="1"/>
            <p:nvPr/>
          </p:nvSpPr>
          <p:spPr>
            <a:xfrm>
              <a:off x="5084661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014D53-536F-163F-D558-37EE095FA007}"/>
                </a:ext>
              </a:extLst>
            </p:cNvPr>
            <p:cNvSpPr txBox="1"/>
            <p:nvPr/>
          </p:nvSpPr>
          <p:spPr>
            <a:xfrm>
              <a:off x="5312768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CE492F-4A80-D12B-F7AB-FEB630BBF8EA}"/>
                </a:ext>
              </a:extLst>
            </p:cNvPr>
            <p:cNvSpPr txBox="1"/>
            <p:nvPr/>
          </p:nvSpPr>
          <p:spPr>
            <a:xfrm>
              <a:off x="5549586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02CCCD-1BC2-FBF6-D211-EB9081F8625E}"/>
                </a:ext>
              </a:extLst>
            </p:cNvPr>
            <p:cNvSpPr txBox="1"/>
            <p:nvPr/>
          </p:nvSpPr>
          <p:spPr>
            <a:xfrm>
              <a:off x="5777568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EC5162-7B9C-07EB-87E1-D146375177A9}"/>
                </a:ext>
              </a:extLst>
            </p:cNvPr>
            <p:cNvSpPr txBox="1"/>
            <p:nvPr/>
          </p:nvSpPr>
          <p:spPr>
            <a:xfrm>
              <a:off x="6015755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CA670B-6151-750C-61F1-DA8AB071BA30}"/>
                </a:ext>
              </a:extLst>
            </p:cNvPr>
            <p:cNvSpPr txBox="1"/>
            <p:nvPr/>
          </p:nvSpPr>
          <p:spPr>
            <a:xfrm>
              <a:off x="6252572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E5EE73-903B-B132-A285-EDB4D8AE28E0}"/>
                </a:ext>
              </a:extLst>
            </p:cNvPr>
            <p:cNvSpPr txBox="1"/>
            <p:nvPr/>
          </p:nvSpPr>
          <p:spPr>
            <a:xfrm>
              <a:off x="6480555" y="3882331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ECAE9D-9352-55FE-E2CE-020084F0868E}"/>
                </a:ext>
              </a:extLst>
            </p:cNvPr>
            <p:cNvSpPr txBox="1"/>
            <p:nvPr/>
          </p:nvSpPr>
          <p:spPr>
            <a:xfrm>
              <a:off x="6746617" y="3882331"/>
              <a:ext cx="202219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6D1BC7-D65C-9DE4-2DFE-0D6AC9CABC42}"/>
                </a:ext>
              </a:extLst>
            </p:cNvPr>
            <p:cNvSpPr txBox="1"/>
            <p:nvPr/>
          </p:nvSpPr>
          <p:spPr>
            <a:xfrm>
              <a:off x="2236798" y="3892660"/>
              <a:ext cx="27916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Pd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217B97-789A-2C4F-4BEF-DC314F7901DA}"/>
                </a:ext>
              </a:extLst>
            </p:cNvPr>
            <p:cNvSpPr txBox="1"/>
            <p:nvPr/>
          </p:nvSpPr>
          <p:spPr>
            <a:xfrm>
              <a:off x="2490492" y="3734864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154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A961786-3C37-A7C5-2F74-CCE8E5BB02DF}"/>
                </a:ext>
              </a:extLst>
            </p:cNvPr>
            <p:cNvSpPr txBox="1"/>
            <p:nvPr/>
          </p:nvSpPr>
          <p:spPr>
            <a:xfrm>
              <a:off x="2728679" y="3734864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145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A6EACD-7AA9-9057-CD4F-CF3EF496ECE4}"/>
                </a:ext>
              </a:extLst>
            </p:cNvPr>
            <p:cNvSpPr txBox="1"/>
            <p:nvPr/>
          </p:nvSpPr>
          <p:spPr>
            <a:xfrm>
              <a:off x="2956661" y="3734864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127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EDE35B-E8B3-67C6-41E6-F10635B5BFBC}"/>
                </a:ext>
              </a:extLst>
            </p:cNvPr>
            <p:cNvSpPr txBox="1"/>
            <p:nvPr/>
          </p:nvSpPr>
          <p:spPr>
            <a:xfrm>
              <a:off x="3193479" y="3734864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119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D9BCE1-AB26-40FF-9875-074BD8BEF25F}"/>
                </a:ext>
              </a:extLst>
            </p:cNvPr>
            <p:cNvSpPr txBox="1"/>
            <p:nvPr/>
          </p:nvSpPr>
          <p:spPr>
            <a:xfrm>
              <a:off x="3428192" y="3734864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109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00F2074-DB2E-D198-0B95-B8B371758D24}"/>
                </a:ext>
              </a:extLst>
            </p:cNvPr>
            <p:cNvSpPr txBox="1"/>
            <p:nvPr/>
          </p:nvSpPr>
          <p:spPr>
            <a:xfrm>
              <a:off x="3666379" y="3734864"/>
              <a:ext cx="32965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102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AF7818-7E3C-8A7A-9B7A-69A651A6D3C2}"/>
                </a:ext>
              </a:extLst>
            </p:cNvPr>
            <p:cNvSpPr txBox="1"/>
            <p:nvPr/>
          </p:nvSpPr>
          <p:spPr>
            <a:xfrm>
              <a:off x="3915381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91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82CE5E-C671-BA70-90CB-8171E709AD4F}"/>
                </a:ext>
              </a:extLst>
            </p:cNvPr>
            <p:cNvSpPr txBox="1"/>
            <p:nvPr/>
          </p:nvSpPr>
          <p:spPr>
            <a:xfrm>
              <a:off x="4152199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84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46B310-AE97-8356-0DC5-B4DD9BD99628}"/>
                </a:ext>
              </a:extLst>
            </p:cNvPr>
            <p:cNvSpPr txBox="1"/>
            <p:nvPr/>
          </p:nvSpPr>
          <p:spPr>
            <a:xfrm>
              <a:off x="4380306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75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5699598-B07E-CF7B-5F09-8796257D40A7}"/>
                </a:ext>
              </a:extLst>
            </p:cNvPr>
            <p:cNvSpPr txBox="1"/>
            <p:nvPr/>
          </p:nvSpPr>
          <p:spPr>
            <a:xfrm>
              <a:off x="4618492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68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08B782-CB31-7925-9070-9BCE5E9F97D0}"/>
                </a:ext>
              </a:extLst>
            </p:cNvPr>
            <p:cNvSpPr txBox="1"/>
            <p:nvPr/>
          </p:nvSpPr>
          <p:spPr>
            <a:xfrm>
              <a:off x="4846475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63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5174FF-28DD-7257-DF88-35D5B2C850E9}"/>
                </a:ext>
              </a:extLst>
            </p:cNvPr>
            <p:cNvSpPr txBox="1"/>
            <p:nvPr/>
          </p:nvSpPr>
          <p:spPr>
            <a:xfrm>
              <a:off x="5084661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61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5545B90-58EB-1756-CCBC-7FEB604DB42A}"/>
                </a:ext>
              </a:extLst>
            </p:cNvPr>
            <p:cNvSpPr txBox="1"/>
            <p:nvPr/>
          </p:nvSpPr>
          <p:spPr>
            <a:xfrm>
              <a:off x="5312643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54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65F78C-E50F-D220-7FB3-C1754FC26326}"/>
                </a:ext>
              </a:extLst>
            </p:cNvPr>
            <p:cNvSpPr txBox="1"/>
            <p:nvPr/>
          </p:nvSpPr>
          <p:spPr>
            <a:xfrm>
              <a:off x="5549461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50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7C3344-B9AB-05FE-1DF1-83A4D6452A90}"/>
                </a:ext>
              </a:extLst>
            </p:cNvPr>
            <p:cNvSpPr txBox="1"/>
            <p:nvPr/>
          </p:nvSpPr>
          <p:spPr>
            <a:xfrm>
              <a:off x="5777443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48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7D3C8B-F8DE-5971-EEBE-D7F1C493C63F}"/>
                </a:ext>
              </a:extLst>
            </p:cNvPr>
            <p:cNvSpPr txBox="1"/>
            <p:nvPr/>
          </p:nvSpPr>
          <p:spPr>
            <a:xfrm>
              <a:off x="6015755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D69A02-8E89-2BDF-E7FE-6D9288480307}"/>
                </a:ext>
              </a:extLst>
            </p:cNvPr>
            <p:cNvSpPr txBox="1"/>
            <p:nvPr/>
          </p:nvSpPr>
          <p:spPr>
            <a:xfrm>
              <a:off x="6252448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0580C7-72E3-505E-13CC-0E30BCC4CD3B}"/>
                </a:ext>
              </a:extLst>
            </p:cNvPr>
            <p:cNvSpPr txBox="1"/>
            <p:nvPr/>
          </p:nvSpPr>
          <p:spPr>
            <a:xfrm>
              <a:off x="6480555" y="3734864"/>
              <a:ext cx="26593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23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DDADAB-68FB-E439-C0E0-8C356041C0BD}"/>
                </a:ext>
              </a:extLst>
            </p:cNvPr>
            <p:cNvSpPr txBox="1"/>
            <p:nvPr/>
          </p:nvSpPr>
          <p:spPr>
            <a:xfrm>
              <a:off x="6746492" y="3734864"/>
              <a:ext cx="202219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8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453A468-6C86-1947-E1BB-AA15F28B97FC}"/>
                </a:ext>
              </a:extLst>
            </p:cNvPr>
            <p:cNvSpPr txBox="1"/>
            <p:nvPr/>
          </p:nvSpPr>
          <p:spPr>
            <a:xfrm>
              <a:off x="2044438" y="3745193"/>
              <a:ext cx="47152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Isa-Pd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5E138-A576-0F03-A535-AF9E617B32D4}"/>
                </a:ext>
              </a:extLst>
            </p:cNvPr>
            <p:cNvSpPr txBox="1"/>
            <p:nvPr/>
          </p:nvSpPr>
          <p:spPr>
            <a:xfrm>
              <a:off x="1585177" y="3597851"/>
              <a:ext cx="93078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Number at Risk</a:t>
              </a:r>
            </a:p>
          </p:txBody>
        </p:sp>
      </p:grpSp>
      <p:grpSp>
        <p:nvGrpSpPr>
          <p:cNvPr id="767" name="Group 766">
            <a:extLst>
              <a:ext uri="{FF2B5EF4-FFF2-40B4-BE49-F238E27FC236}">
                <a16:creationId xmlns:a16="http://schemas.microsoft.com/office/drawing/2014/main" id="{77F6C919-828D-C38F-A6F7-2D855E5EA606}"/>
              </a:ext>
            </a:extLst>
          </p:cNvPr>
          <p:cNvGrpSpPr/>
          <p:nvPr/>
        </p:nvGrpSpPr>
        <p:grpSpPr>
          <a:xfrm>
            <a:off x="2320252" y="1508475"/>
            <a:ext cx="7198586" cy="3421063"/>
            <a:chOff x="1740184" y="1067365"/>
            <a:chExt cx="5398940" cy="2740803"/>
          </a:xfrm>
        </p:grpSpPr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D46E3E5C-C3CE-0589-3DC1-CF47F5B5D574}"/>
                </a:ext>
              </a:extLst>
            </p:cNvPr>
            <p:cNvSpPr/>
            <p:nvPr/>
          </p:nvSpPr>
          <p:spPr>
            <a:xfrm>
              <a:off x="2666555" y="1189871"/>
              <a:ext cx="4358418" cy="2145795"/>
            </a:xfrm>
            <a:custGeom>
              <a:avLst/>
              <a:gdLst>
                <a:gd name="connsiteX0" fmla="*/ 0 w 4358418"/>
                <a:gd name="connsiteY0" fmla="*/ 0 h 2145795"/>
                <a:gd name="connsiteX1" fmla="*/ 29244 w 4358418"/>
                <a:gd name="connsiteY1" fmla="*/ 0 h 2145795"/>
                <a:gd name="connsiteX2" fmla="*/ 29244 w 4358418"/>
                <a:gd name="connsiteY2" fmla="*/ 14809 h 2145795"/>
                <a:gd name="connsiteX3" fmla="*/ 112622 w 4358418"/>
                <a:gd name="connsiteY3" fmla="*/ 14809 h 2145795"/>
                <a:gd name="connsiteX4" fmla="*/ 112622 w 4358418"/>
                <a:gd name="connsiteY4" fmla="*/ 28000 h 2145795"/>
                <a:gd name="connsiteX5" fmla="*/ 115484 w 4358418"/>
                <a:gd name="connsiteY5" fmla="*/ 28000 h 2145795"/>
                <a:gd name="connsiteX6" fmla="*/ 115484 w 4358418"/>
                <a:gd name="connsiteY6" fmla="*/ 42809 h 2145795"/>
                <a:gd name="connsiteX7" fmla="*/ 128676 w 4358418"/>
                <a:gd name="connsiteY7" fmla="*/ 42809 h 2145795"/>
                <a:gd name="connsiteX8" fmla="*/ 128676 w 4358418"/>
                <a:gd name="connsiteY8" fmla="*/ 56000 h 2145795"/>
                <a:gd name="connsiteX9" fmla="*/ 190027 w 4358418"/>
                <a:gd name="connsiteY9" fmla="*/ 56000 h 2145795"/>
                <a:gd name="connsiteX10" fmla="*/ 190027 w 4358418"/>
                <a:gd name="connsiteY10" fmla="*/ 70809 h 2145795"/>
                <a:gd name="connsiteX11" fmla="*/ 204711 w 4358418"/>
                <a:gd name="connsiteY11" fmla="*/ 70809 h 2145795"/>
                <a:gd name="connsiteX12" fmla="*/ 204711 w 4358418"/>
                <a:gd name="connsiteY12" fmla="*/ 84000 h 2145795"/>
                <a:gd name="connsiteX13" fmla="*/ 214916 w 4358418"/>
                <a:gd name="connsiteY13" fmla="*/ 84000 h 2145795"/>
                <a:gd name="connsiteX14" fmla="*/ 214916 w 4358418"/>
                <a:gd name="connsiteY14" fmla="*/ 98809 h 2145795"/>
                <a:gd name="connsiteX15" fmla="*/ 238311 w 4358418"/>
                <a:gd name="connsiteY15" fmla="*/ 98809 h 2145795"/>
                <a:gd name="connsiteX16" fmla="*/ 238311 w 4358418"/>
                <a:gd name="connsiteY16" fmla="*/ 113493 h 2145795"/>
                <a:gd name="connsiteX17" fmla="*/ 260213 w 4358418"/>
                <a:gd name="connsiteY17" fmla="*/ 113493 h 2145795"/>
                <a:gd name="connsiteX18" fmla="*/ 260213 w 4358418"/>
                <a:gd name="connsiteY18" fmla="*/ 126809 h 2145795"/>
                <a:gd name="connsiteX19" fmla="*/ 263076 w 4358418"/>
                <a:gd name="connsiteY19" fmla="*/ 126809 h 2145795"/>
                <a:gd name="connsiteX20" fmla="*/ 263076 w 4358418"/>
                <a:gd name="connsiteY20" fmla="*/ 141493 h 2145795"/>
                <a:gd name="connsiteX21" fmla="*/ 273404 w 4358418"/>
                <a:gd name="connsiteY21" fmla="*/ 141493 h 2145795"/>
                <a:gd name="connsiteX22" fmla="*/ 273404 w 4358418"/>
                <a:gd name="connsiteY22" fmla="*/ 154809 h 2145795"/>
                <a:gd name="connsiteX23" fmla="*/ 337618 w 4358418"/>
                <a:gd name="connsiteY23" fmla="*/ 154809 h 2145795"/>
                <a:gd name="connsiteX24" fmla="*/ 337618 w 4358418"/>
                <a:gd name="connsiteY24" fmla="*/ 169493 h 2145795"/>
                <a:gd name="connsiteX25" fmla="*/ 347822 w 4358418"/>
                <a:gd name="connsiteY25" fmla="*/ 169493 h 2145795"/>
                <a:gd name="connsiteX26" fmla="*/ 347822 w 4358418"/>
                <a:gd name="connsiteY26" fmla="*/ 182809 h 2145795"/>
                <a:gd name="connsiteX27" fmla="*/ 350809 w 4358418"/>
                <a:gd name="connsiteY27" fmla="*/ 182809 h 2145795"/>
                <a:gd name="connsiteX28" fmla="*/ 350809 w 4358418"/>
                <a:gd name="connsiteY28" fmla="*/ 197493 h 2145795"/>
                <a:gd name="connsiteX29" fmla="*/ 355164 w 4358418"/>
                <a:gd name="connsiteY29" fmla="*/ 197493 h 2145795"/>
                <a:gd name="connsiteX30" fmla="*/ 355164 w 4358418"/>
                <a:gd name="connsiteY30" fmla="*/ 210809 h 2145795"/>
                <a:gd name="connsiteX31" fmla="*/ 375698 w 4358418"/>
                <a:gd name="connsiteY31" fmla="*/ 210809 h 2145795"/>
                <a:gd name="connsiteX32" fmla="*/ 375698 w 4358418"/>
                <a:gd name="connsiteY32" fmla="*/ 240302 h 2145795"/>
                <a:gd name="connsiteX33" fmla="*/ 378560 w 4358418"/>
                <a:gd name="connsiteY33" fmla="*/ 240302 h 2145795"/>
                <a:gd name="connsiteX34" fmla="*/ 378560 w 4358418"/>
                <a:gd name="connsiteY34" fmla="*/ 253493 h 2145795"/>
                <a:gd name="connsiteX35" fmla="*/ 381547 w 4358418"/>
                <a:gd name="connsiteY35" fmla="*/ 253493 h 2145795"/>
                <a:gd name="connsiteX36" fmla="*/ 381547 w 4358418"/>
                <a:gd name="connsiteY36" fmla="*/ 268302 h 2145795"/>
                <a:gd name="connsiteX37" fmla="*/ 406311 w 4358418"/>
                <a:gd name="connsiteY37" fmla="*/ 268302 h 2145795"/>
                <a:gd name="connsiteX38" fmla="*/ 406311 w 4358418"/>
                <a:gd name="connsiteY38" fmla="*/ 281493 h 2145795"/>
                <a:gd name="connsiteX39" fmla="*/ 450240 w 4358418"/>
                <a:gd name="connsiteY39" fmla="*/ 281493 h 2145795"/>
                <a:gd name="connsiteX40" fmla="*/ 450240 w 4358418"/>
                <a:gd name="connsiteY40" fmla="*/ 310987 h 2145795"/>
                <a:gd name="connsiteX41" fmla="*/ 457458 w 4358418"/>
                <a:gd name="connsiteY41" fmla="*/ 310987 h 2145795"/>
                <a:gd name="connsiteX42" fmla="*/ 457458 w 4358418"/>
                <a:gd name="connsiteY42" fmla="*/ 325671 h 2145795"/>
                <a:gd name="connsiteX43" fmla="*/ 463307 w 4358418"/>
                <a:gd name="connsiteY43" fmla="*/ 325671 h 2145795"/>
                <a:gd name="connsiteX44" fmla="*/ 463307 w 4358418"/>
                <a:gd name="connsiteY44" fmla="*/ 338987 h 2145795"/>
                <a:gd name="connsiteX45" fmla="*/ 492551 w 4358418"/>
                <a:gd name="connsiteY45" fmla="*/ 338987 h 2145795"/>
                <a:gd name="connsiteX46" fmla="*/ 492551 w 4358418"/>
                <a:gd name="connsiteY46" fmla="*/ 353671 h 2145795"/>
                <a:gd name="connsiteX47" fmla="*/ 533493 w 4358418"/>
                <a:gd name="connsiteY47" fmla="*/ 353671 h 2145795"/>
                <a:gd name="connsiteX48" fmla="*/ 533493 w 4358418"/>
                <a:gd name="connsiteY48" fmla="*/ 368480 h 2145795"/>
                <a:gd name="connsiteX49" fmla="*/ 546685 w 4358418"/>
                <a:gd name="connsiteY49" fmla="*/ 368480 h 2145795"/>
                <a:gd name="connsiteX50" fmla="*/ 546685 w 4358418"/>
                <a:gd name="connsiteY50" fmla="*/ 381671 h 2145795"/>
                <a:gd name="connsiteX51" fmla="*/ 597831 w 4358418"/>
                <a:gd name="connsiteY51" fmla="*/ 381671 h 2145795"/>
                <a:gd name="connsiteX52" fmla="*/ 597831 w 4358418"/>
                <a:gd name="connsiteY52" fmla="*/ 396480 h 2145795"/>
                <a:gd name="connsiteX53" fmla="*/ 643129 w 4358418"/>
                <a:gd name="connsiteY53" fmla="*/ 396480 h 2145795"/>
                <a:gd name="connsiteX54" fmla="*/ 643129 w 4358418"/>
                <a:gd name="connsiteY54" fmla="*/ 409671 h 2145795"/>
                <a:gd name="connsiteX55" fmla="*/ 645991 w 4358418"/>
                <a:gd name="connsiteY55" fmla="*/ 409671 h 2145795"/>
                <a:gd name="connsiteX56" fmla="*/ 645991 w 4358418"/>
                <a:gd name="connsiteY56" fmla="*/ 424480 h 2145795"/>
                <a:gd name="connsiteX57" fmla="*/ 656320 w 4358418"/>
                <a:gd name="connsiteY57" fmla="*/ 424480 h 2145795"/>
                <a:gd name="connsiteX58" fmla="*/ 656320 w 4358418"/>
                <a:gd name="connsiteY58" fmla="*/ 439164 h 2145795"/>
                <a:gd name="connsiteX59" fmla="*/ 685440 w 4358418"/>
                <a:gd name="connsiteY59" fmla="*/ 439164 h 2145795"/>
                <a:gd name="connsiteX60" fmla="*/ 685440 w 4358418"/>
                <a:gd name="connsiteY60" fmla="*/ 452480 h 2145795"/>
                <a:gd name="connsiteX61" fmla="*/ 704480 w 4358418"/>
                <a:gd name="connsiteY61" fmla="*/ 452480 h 2145795"/>
                <a:gd name="connsiteX62" fmla="*/ 704480 w 4358418"/>
                <a:gd name="connsiteY62" fmla="*/ 467164 h 2145795"/>
                <a:gd name="connsiteX63" fmla="*/ 710329 w 4358418"/>
                <a:gd name="connsiteY63" fmla="*/ 467164 h 2145795"/>
                <a:gd name="connsiteX64" fmla="*/ 710329 w 4358418"/>
                <a:gd name="connsiteY64" fmla="*/ 481973 h 2145795"/>
                <a:gd name="connsiteX65" fmla="*/ 745422 w 4358418"/>
                <a:gd name="connsiteY65" fmla="*/ 481973 h 2145795"/>
                <a:gd name="connsiteX66" fmla="*/ 745422 w 4358418"/>
                <a:gd name="connsiteY66" fmla="*/ 495164 h 2145795"/>
                <a:gd name="connsiteX67" fmla="*/ 784871 w 4358418"/>
                <a:gd name="connsiteY67" fmla="*/ 495164 h 2145795"/>
                <a:gd name="connsiteX68" fmla="*/ 784871 w 4358418"/>
                <a:gd name="connsiteY68" fmla="*/ 509973 h 2145795"/>
                <a:gd name="connsiteX69" fmla="*/ 806773 w 4358418"/>
                <a:gd name="connsiteY69" fmla="*/ 509973 h 2145795"/>
                <a:gd name="connsiteX70" fmla="*/ 806773 w 4358418"/>
                <a:gd name="connsiteY70" fmla="*/ 524658 h 2145795"/>
                <a:gd name="connsiteX71" fmla="*/ 827307 w 4358418"/>
                <a:gd name="connsiteY71" fmla="*/ 524658 h 2145795"/>
                <a:gd name="connsiteX72" fmla="*/ 827307 w 4358418"/>
                <a:gd name="connsiteY72" fmla="*/ 537973 h 2145795"/>
                <a:gd name="connsiteX73" fmla="*/ 833156 w 4358418"/>
                <a:gd name="connsiteY73" fmla="*/ 537973 h 2145795"/>
                <a:gd name="connsiteX74" fmla="*/ 833156 w 4358418"/>
                <a:gd name="connsiteY74" fmla="*/ 552658 h 2145795"/>
                <a:gd name="connsiteX75" fmla="*/ 882809 w 4358418"/>
                <a:gd name="connsiteY75" fmla="*/ 552658 h 2145795"/>
                <a:gd name="connsiteX76" fmla="*/ 882809 w 4358418"/>
                <a:gd name="connsiteY76" fmla="*/ 567467 h 2145795"/>
                <a:gd name="connsiteX77" fmla="*/ 912053 w 4358418"/>
                <a:gd name="connsiteY77" fmla="*/ 567467 h 2145795"/>
                <a:gd name="connsiteX78" fmla="*/ 912053 w 4358418"/>
                <a:gd name="connsiteY78" fmla="*/ 582151 h 2145795"/>
                <a:gd name="connsiteX79" fmla="*/ 1002649 w 4358418"/>
                <a:gd name="connsiteY79" fmla="*/ 582151 h 2145795"/>
                <a:gd name="connsiteX80" fmla="*/ 1002649 w 4358418"/>
                <a:gd name="connsiteY80" fmla="*/ 595467 h 2145795"/>
                <a:gd name="connsiteX81" fmla="*/ 1103449 w 4358418"/>
                <a:gd name="connsiteY81" fmla="*/ 595467 h 2145795"/>
                <a:gd name="connsiteX82" fmla="*/ 1103449 w 4358418"/>
                <a:gd name="connsiteY82" fmla="*/ 610151 h 2145795"/>
                <a:gd name="connsiteX83" fmla="*/ 1107929 w 4358418"/>
                <a:gd name="connsiteY83" fmla="*/ 610151 h 2145795"/>
                <a:gd name="connsiteX84" fmla="*/ 1107929 w 4358418"/>
                <a:gd name="connsiteY84" fmla="*/ 624960 h 2145795"/>
                <a:gd name="connsiteX85" fmla="*/ 1120996 w 4358418"/>
                <a:gd name="connsiteY85" fmla="*/ 624960 h 2145795"/>
                <a:gd name="connsiteX86" fmla="*/ 1120996 w 4358418"/>
                <a:gd name="connsiteY86" fmla="*/ 639644 h 2145795"/>
                <a:gd name="connsiteX87" fmla="*/ 1122489 w 4358418"/>
                <a:gd name="connsiteY87" fmla="*/ 639644 h 2145795"/>
                <a:gd name="connsiteX88" fmla="*/ 1122489 w 4358418"/>
                <a:gd name="connsiteY88" fmla="*/ 654329 h 2145795"/>
                <a:gd name="connsiteX89" fmla="*/ 1164925 w 4358418"/>
                <a:gd name="connsiteY89" fmla="*/ 654329 h 2145795"/>
                <a:gd name="connsiteX90" fmla="*/ 1164925 w 4358418"/>
                <a:gd name="connsiteY90" fmla="*/ 669138 h 2145795"/>
                <a:gd name="connsiteX91" fmla="*/ 1189689 w 4358418"/>
                <a:gd name="connsiteY91" fmla="*/ 669138 h 2145795"/>
                <a:gd name="connsiteX92" fmla="*/ 1189689 w 4358418"/>
                <a:gd name="connsiteY92" fmla="*/ 682329 h 2145795"/>
                <a:gd name="connsiteX93" fmla="*/ 1192676 w 4358418"/>
                <a:gd name="connsiteY93" fmla="*/ 682329 h 2145795"/>
                <a:gd name="connsiteX94" fmla="*/ 1192676 w 4358418"/>
                <a:gd name="connsiteY94" fmla="*/ 697138 h 2145795"/>
                <a:gd name="connsiteX95" fmla="*/ 1195538 w 4358418"/>
                <a:gd name="connsiteY95" fmla="*/ 697138 h 2145795"/>
                <a:gd name="connsiteX96" fmla="*/ 1195538 w 4358418"/>
                <a:gd name="connsiteY96" fmla="*/ 711822 h 2145795"/>
                <a:gd name="connsiteX97" fmla="*/ 1210222 w 4358418"/>
                <a:gd name="connsiteY97" fmla="*/ 711822 h 2145795"/>
                <a:gd name="connsiteX98" fmla="*/ 1210222 w 4358418"/>
                <a:gd name="connsiteY98" fmla="*/ 726631 h 2145795"/>
                <a:gd name="connsiteX99" fmla="*/ 1258382 w 4358418"/>
                <a:gd name="connsiteY99" fmla="*/ 726631 h 2145795"/>
                <a:gd name="connsiteX100" fmla="*/ 1258382 w 4358418"/>
                <a:gd name="connsiteY100" fmla="*/ 741316 h 2145795"/>
                <a:gd name="connsiteX101" fmla="*/ 1268711 w 4358418"/>
                <a:gd name="connsiteY101" fmla="*/ 741316 h 2145795"/>
                <a:gd name="connsiteX102" fmla="*/ 1268711 w 4358418"/>
                <a:gd name="connsiteY102" fmla="*/ 756124 h 2145795"/>
                <a:gd name="connsiteX103" fmla="*/ 1287627 w 4358418"/>
                <a:gd name="connsiteY103" fmla="*/ 756124 h 2145795"/>
                <a:gd name="connsiteX104" fmla="*/ 1287627 w 4358418"/>
                <a:gd name="connsiteY104" fmla="*/ 769315 h 2145795"/>
                <a:gd name="connsiteX105" fmla="*/ 1332925 w 4358418"/>
                <a:gd name="connsiteY105" fmla="*/ 769315 h 2145795"/>
                <a:gd name="connsiteX106" fmla="*/ 1332925 w 4358418"/>
                <a:gd name="connsiteY106" fmla="*/ 784124 h 2145795"/>
                <a:gd name="connsiteX107" fmla="*/ 1343253 w 4358418"/>
                <a:gd name="connsiteY107" fmla="*/ 784124 h 2145795"/>
                <a:gd name="connsiteX108" fmla="*/ 1343253 w 4358418"/>
                <a:gd name="connsiteY108" fmla="*/ 798809 h 2145795"/>
                <a:gd name="connsiteX109" fmla="*/ 1375360 w 4358418"/>
                <a:gd name="connsiteY109" fmla="*/ 798809 h 2145795"/>
                <a:gd name="connsiteX110" fmla="*/ 1375360 w 4358418"/>
                <a:gd name="connsiteY110" fmla="*/ 813493 h 2145795"/>
                <a:gd name="connsiteX111" fmla="*/ 1391413 w 4358418"/>
                <a:gd name="connsiteY111" fmla="*/ 813493 h 2145795"/>
                <a:gd name="connsiteX112" fmla="*/ 1391413 w 4358418"/>
                <a:gd name="connsiteY112" fmla="*/ 828302 h 2145795"/>
                <a:gd name="connsiteX113" fmla="*/ 1432356 w 4358418"/>
                <a:gd name="connsiteY113" fmla="*/ 828302 h 2145795"/>
                <a:gd name="connsiteX114" fmla="*/ 1432356 w 4358418"/>
                <a:gd name="connsiteY114" fmla="*/ 842987 h 2145795"/>
                <a:gd name="connsiteX115" fmla="*/ 1455751 w 4358418"/>
                <a:gd name="connsiteY115" fmla="*/ 842987 h 2145795"/>
                <a:gd name="connsiteX116" fmla="*/ 1455751 w 4358418"/>
                <a:gd name="connsiteY116" fmla="*/ 857795 h 2145795"/>
                <a:gd name="connsiteX117" fmla="*/ 1552196 w 4358418"/>
                <a:gd name="connsiteY117" fmla="*/ 857795 h 2145795"/>
                <a:gd name="connsiteX118" fmla="*/ 1552196 w 4358418"/>
                <a:gd name="connsiteY118" fmla="*/ 870987 h 2145795"/>
                <a:gd name="connsiteX119" fmla="*/ 1575591 w 4358418"/>
                <a:gd name="connsiteY119" fmla="*/ 870987 h 2145795"/>
                <a:gd name="connsiteX120" fmla="*/ 1575591 w 4358418"/>
                <a:gd name="connsiteY120" fmla="*/ 887289 h 2145795"/>
                <a:gd name="connsiteX121" fmla="*/ 1577084 w 4358418"/>
                <a:gd name="connsiteY121" fmla="*/ 887289 h 2145795"/>
                <a:gd name="connsiteX122" fmla="*/ 1577084 w 4358418"/>
                <a:gd name="connsiteY122" fmla="*/ 900480 h 2145795"/>
                <a:gd name="connsiteX123" fmla="*/ 1600480 w 4358418"/>
                <a:gd name="connsiteY123" fmla="*/ 900480 h 2145795"/>
                <a:gd name="connsiteX124" fmla="*/ 1600480 w 4358418"/>
                <a:gd name="connsiteY124" fmla="*/ 915289 h 2145795"/>
                <a:gd name="connsiteX125" fmla="*/ 1641298 w 4358418"/>
                <a:gd name="connsiteY125" fmla="*/ 915289 h 2145795"/>
                <a:gd name="connsiteX126" fmla="*/ 1641298 w 4358418"/>
                <a:gd name="connsiteY126" fmla="*/ 929973 h 2145795"/>
                <a:gd name="connsiteX127" fmla="*/ 1644284 w 4358418"/>
                <a:gd name="connsiteY127" fmla="*/ 929973 h 2145795"/>
                <a:gd name="connsiteX128" fmla="*/ 1644284 w 4358418"/>
                <a:gd name="connsiteY128" fmla="*/ 944658 h 2145795"/>
                <a:gd name="connsiteX129" fmla="*/ 1661831 w 4358418"/>
                <a:gd name="connsiteY129" fmla="*/ 944658 h 2145795"/>
                <a:gd name="connsiteX130" fmla="*/ 1661831 w 4358418"/>
                <a:gd name="connsiteY130" fmla="*/ 959467 h 2145795"/>
                <a:gd name="connsiteX131" fmla="*/ 1667680 w 4358418"/>
                <a:gd name="connsiteY131" fmla="*/ 959467 h 2145795"/>
                <a:gd name="connsiteX132" fmla="*/ 1667680 w 4358418"/>
                <a:gd name="connsiteY132" fmla="*/ 974151 h 2145795"/>
                <a:gd name="connsiteX133" fmla="*/ 1686720 w 4358418"/>
                <a:gd name="connsiteY133" fmla="*/ 974151 h 2145795"/>
                <a:gd name="connsiteX134" fmla="*/ 1686720 w 4358418"/>
                <a:gd name="connsiteY134" fmla="*/ 988960 h 2145795"/>
                <a:gd name="connsiteX135" fmla="*/ 1689582 w 4358418"/>
                <a:gd name="connsiteY135" fmla="*/ 988960 h 2145795"/>
                <a:gd name="connsiteX136" fmla="*/ 1689582 w 4358418"/>
                <a:gd name="connsiteY136" fmla="*/ 1003644 h 2145795"/>
                <a:gd name="connsiteX137" fmla="*/ 1756782 w 4358418"/>
                <a:gd name="connsiteY137" fmla="*/ 1003644 h 2145795"/>
                <a:gd name="connsiteX138" fmla="*/ 1756782 w 4358418"/>
                <a:gd name="connsiteY138" fmla="*/ 1018453 h 2145795"/>
                <a:gd name="connsiteX139" fmla="*/ 1761262 w 4358418"/>
                <a:gd name="connsiteY139" fmla="*/ 1018453 h 2145795"/>
                <a:gd name="connsiteX140" fmla="*/ 1761262 w 4358418"/>
                <a:gd name="connsiteY140" fmla="*/ 1033138 h 2145795"/>
                <a:gd name="connsiteX141" fmla="*/ 1789013 w 4358418"/>
                <a:gd name="connsiteY141" fmla="*/ 1033138 h 2145795"/>
                <a:gd name="connsiteX142" fmla="*/ 1789013 w 4358418"/>
                <a:gd name="connsiteY142" fmla="*/ 1047822 h 2145795"/>
                <a:gd name="connsiteX143" fmla="*/ 1878116 w 4358418"/>
                <a:gd name="connsiteY143" fmla="*/ 1047822 h 2145795"/>
                <a:gd name="connsiteX144" fmla="*/ 1878116 w 4358418"/>
                <a:gd name="connsiteY144" fmla="*/ 1062631 h 2145795"/>
                <a:gd name="connsiteX145" fmla="*/ 1908853 w 4358418"/>
                <a:gd name="connsiteY145" fmla="*/ 1062631 h 2145795"/>
                <a:gd name="connsiteX146" fmla="*/ 1908853 w 4358418"/>
                <a:gd name="connsiteY146" fmla="*/ 1077316 h 2145795"/>
                <a:gd name="connsiteX147" fmla="*/ 1960000 w 4358418"/>
                <a:gd name="connsiteY147" fmla="*/ 1077316 h 2145795"/>
                <a:gd name="connsiteX148" fmla="*/ 1960000 w 4358418"/>
                <a:gd name="connsiteY148" fmla="*/ 1092124 h 2145795"/>
                <a:gd name="connsiteX149" fmla="*/ 1967342 w 4358418"/>
                <a:gd name="connsiteY149" fmla="*/ 1092124 h 2145795"/>
                <a:gd name="connsiteX150" fmla="*/ 1967342 w 4358418"/>
                <a:gd name="connsiteY150" fmla="*/ 1106809 h 2145795"/>
                <a:gd name="connsiteX151" fmla="*/ 1977547 w 4358418"/>
                <a:gd name="connsiteY151" fmla="*/ 1106809 h 2145795"/>
                <a:gd name="connsiteX152" fmla="*/ 1977547 w 4358418"/>
                <a:gd name="connsiteY152" fmla="*/ 1120124 h 2145795"/>
                <a:gd name="connsiteX153" fmla="*/ 2000942 w 4358418"/>
                <a:gd name="connsiteY153" fmla="*/ 1120124 h 2145795"/>
                <a:gd name="connsiteX154" fmla="*/ 2000942 w 4358418"/>
                <a:gd name="connsiteY154" fmla="*/ 1136302 h 2145795"/>
                <a:gd name="connsiteX155" fmla="*/ 2087182 w 4358418"/>
                <a:gd name="connsiteY155" fmla="*/ 1136302 h 2145795"/>
                <a:gd name="connsiteX156" fmla="*/ 2087182 w 4358418"/>
                <a:gd name="connsiteY156" fmla="*/ 1149618 h 2145795"/>
                <a:gd name="connsiteX157" fmla="*/ 2097387 w 4358418"/>
                <a:gd name="connsiteY157" fmla="*/ 1149618 h 2145795"/>
                <a:gd name="connsiteX158" fmla="*/ 2097387 w 4358418"/>
                <a:gd name="connsiteY158" fmla="*/ 1164302 h 2145795"/>
                <a:gd name="connsiteX159" fmla="*/ 2284427 w 4358418"/>
                <a:gd name="connsiteY159" fmla="*/ 1164302 h 2145795"/>
                <a:gd name="connsiteX160" fmla="*/ 2284427 w 4358418"/>
                <a:gd name="connsiteY160" fmla="*/ 1178987 h 2145795"/>
                <a:gd name="connsiteX161" fmla="*/ 2297618 w 4358418"/>
                <a:gd name="connsiteY161" fmla="*/ 1178987 h 2145795"/>
                <a:gd name="connsiteX162" fmla="*/ 2297618 w 4358418"/>
                <a:gd name="connsiteY162" fmla="*/ 1193796 h 2145795"/>
                <a:gd name="connsiteX163" fmla="*/ 2309316 w 4358418"/>
                <a:gd name="connsiteY163" fmla="*/ 1193796 h 2145795"/>
                <a:gd name="connsiteX164" fmla="*/ 2309316 w 4358418"/>
                <a:gd name="connsiteY164" fmla="*/ 1208480 h 2145795"/>
                <a:gd name="connsiteX165" fmla="*/ 2325369 w 4358418"/>
                <a:gd name="connsiteY165" fmla="*/ 1208480 h 2145795"/>
                <a:gd name="connsiteX166" fmla="*/ 2325369 w 4358418"/>
                <a:gd name="connsiteY166" fmla="*/ 1223289 h 2145795"/>
                <a:gd name="connsiteX167" fmla="*/ 2417458 w 4358418"/>
                <a:gd name="connsiteY167" fmla="*/ 1223289 h 2145795"/>
                <a:gd name="connsiteX168" fmla="*/ 2417458 w 4358418"/>
                <a:gd name="connsiteY168" fmla="*/ 1237973 h 2145795"/>
                <a:gd name="connsiteX169" fmla="*/ 2432018 w 4358418"/>
                <a:gd name="connsiteY169" fmla="*/ 1237973 h 2145795"/>
                <a:gd name="connsiteX170" fmla="*/ 2432018 w 4358418"/>
                <a:gd name="connsiteY170" fmla="*/ 1252782 h 2145795"/>
                <a:gd name="connsiteX171" fmla="*/ 2585458 w 4358418"/>
                <a:gd name="connsiteY171" fmla="*/ 1252782 h 2145795"/>
                <a:gd name="connsiteX172" fmla="*/ 2585458 w 4358418"/>
                <a:gd name="connsiteY172" fmla="*/ 1267467 h 2145795"/>
                <a:gd name="connsiteX173" fmla="*/ 2597156 w 4358418"/>
                <a:gd name="connsiteY173" fmla="*/ 1267467 h 2145795"/>
                <a:gd name="connsiteX174" fmla="*/ 2597156 w 4358418"/>
                <a:gd name="connsiteY174" fmla="*/ 1282151 h 2145795"/>
                <a:gd name="connsiteX175" fmla="*/ 2616196 w 4358418"/>
                <a:gd name="connsiteY175" fmla="*/ 1282151 h 2145795"/>
                <a:gd name="connsiteX176" fmla="*/ 2616196 w 4358418"/>
                <a:gd name="connsiteY176" fmla="*/ 1296960 h 2145795"/>
                <a:gd name="connsiteX177" fmla="*/ 2620551 w 4358418"/>
                <a:gd name="connsiteY177" fmla="*/ 1296960 h 2145795"/>
                <a:gd name="connsiteX178" fmla="*/ 2620551 w 4358418"/>
                <a:gd name="connsiteY178" fmla="*/ 1311644 h 2145795"/>
                <a:gd name="connsiteX179" fmla="*/ 2633742 w 4358418"/>
                <a:gd name="connsiteY179" fmla="*/ 1311644 h 2145795"/>
                <a:gd name="connsiteX180" fmla="*/ 2633742 w 4358418"/>
                <a:gd name="connsiteY180" fmla="*/ 1326453 h 2145795"/>
                <a:gd name="connsiteX181" fmla="*/ 2661494 w 4358418"/>
                <a:gd name="connsiteY181" fmla="*/ 1326453 h 2145795"/>
                <a:gd name="connsiteX182" fmla="*/ 2661494 w 4358418"/>
                <a:gd name="connsiteY182" fmla="*/ 1341138 h 2145795"/>
                <a:gd name="connsiteX183" fmla="*/ 2762418 w 4358418"/>
                <a:gd name="connsiteY183" fmla="*/ 1341138 h 2145795"/>
                <a:gd name="connsiteX184" fmla="*/ 2762418 w 4358418"/>
                <a:gd name="connsiteY184" fmla="*/ 1355947 h 2145795"/>
                <a:gd name="connsiteX185" fmla="*/ 2804729 w 4358418"/>
                <a:gd name="connsiteY185" fmla="*/ 1355947 h 2145795"/>
                <a:gd name="connsiteX186" fmla="*/ 2804729 w 4358418"/>
                <a:gd name="connsiteY186" fmla="*/ 1370631 h 2145795"/>
                <a:gd name="connsiteX187" fmla="*/ 2924569 w 4358418"/>
                <a:gd name="connsiteY187" fmla="*/ 1370631 h 2145795"/>
                <a:gd name="connsiteX188" fmla="*/ 2924569 w 4358418"/>
                <a:gd name="connsiteY188" fmla="*/ 1385316 h 2145795"/>
                <a:gd name="connsiteX189" fmla="*/ 2937760 w 4358418"/>
                <a:gd name="connsiteY189" fmla="*/ 1385316 h 2145795"/>
                <a:gd name="connsiteX190" fmla="*/ 2937760 w 4358418"/>
                <a:gd name="connsiteY190" fmla="*/ 1398631 h 2145795"/>
                <a:gd name="connsiteX191" fmla="*/ 2945102 w 4358418"/>
                <a:gd name="connsiteY191" fmla="*/ 1398631 h 2145795"/>
                <a:gd name="connsiteX192" fmla="*/ 2945102 w 4358418"/>
                <a:gd name="connsiteY192" fmla="*/ 1413316 h 2145795"/>
                <a:gd name="connsiteX193" fmla="*/ 3075147 w 4358418"/>
                <a:gd name="connsiteY193" fmla="*/ 1413316 h 2145795"/>
                <a:gd name="connsiteX194" fmla="*/ 3075147 w 4358418"/>
                <a:gd name="connsiteY194" fmla="*/ 1428124 h 2145795"/>
                <a:gd name="connsiteX195" fmla="*/ 3146702 w 4358418"/>
                <a:gd name="connsiteY195" fmla="*/ 1428124 h 2145795"/>
                <a:gd name="connsiteX196" fmla="*/ 3146702 w 4358418"/>
                <a:gd name="connsiteY196" fmla="*/ 1442809 h 2145795"/>
                <a:gd name="connsiteX197" fmla="*/ 3368960 w 4358418"/>
                <a:gd name="connsiteY197" fmla="*/ 1442809 h 2145795"/>
                <a:gd name="connsiteX198" fmla="*/ 3368960 w 4358418"/>
                <a:gd name="connsiteY198" fmla="*/ 1457618 h 2145795"/>
                <a:gd name="connsiteX199" fmla="*/ 3396711 w 4358418"/>
                <a:gd name="connsiteY199" fmla="*/ 1457618 h 2145795"/>
                <a:gd name="connsiteX200" fmla="*/ 3396711 w 4358418"/>
                <a:gd name="connsiteY200" fmla="*/ 1472302 h 2145795"/>
                <a:gd name="connsiteX201" fmla="*/ 3744534 w 4358418"/>
                <a:gd name="connsiteY201" fmla="*/ 1472302 h 2145795"/>
                <a:gd name="connsiteX202" fmla="*/ 3744534 w 4358418"/>
                <a:gd name="connsiteY202" fmla="*/ 1488480 h 2145795"/>
                <a:gd name="connsiteX203" fmla="*/ 4092356 w 4358418"/>
                <a:gd name="connsiteY203" fmla="*/ 1488480 h 2145795"/>
                <a:gd name="connsiteX204" fmla="*/ 4092356 w 4358418"/>
                <a:gd name="connsiteY204" fmla="*/ 1543111 h 2145795"/>
                <a:gd name="connsiteX205" fmla="*/ 4215183 w 4358418"/>
                <a:gd name="connsiteY205" fmla="*/ 1543111 h 2145795"/>
                <a:gd name="connsiteX206" fmla="*/ 4215183 w 4358418"/>
                <a:gd name="connsiteY206" fmla="*/ 1618276 h 2145795"/>
                <a:gd name="connsiteX207" fmla="*/ 4314489 w 4358418"/>
                <a:gd name="connsiteY207" fmla="*/ 1618276 h 2145795"/>
                <a:gd name="connsiteX208" fmla="*/ 4358418 w 4358418"/>
                <a:gd name="connsiteY208" fmla="*/ 1618276 h 2145795"/>
                <a:gd name="connsiteX209" fmla="*/ 4358418 w 4358418"/>
                <a:gd name="connsiteY209" fmla="*/ 2145796 h 214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4358418" h="2145795">
                  <a:moveTo>
                    <a:pt x="0" y="0"/>
                  </a:moveTo>
                  <a:lnTo>
                    <a:pt x="29244" y="0"/>
                  </a:lnTo>
                  <a:lnTo>
                    <a:pt x="29244" y="14809"/>
                  </a:lnTo>
                  <a:lnTo>
                    <a:pt x="112622" y="14809"/>
                  </a:lnTo>
                  <a:lnTo>
                    <a:pt x="112622" y="28000"/>
                  </a:lnTo>
                  <a:lnTo>
                    <a:pt x="115484" y="28000"/>
                  </a:lnTo>
                  <a:lnTo>
                    <a:pt x="115484" y="42809"/>
                  </a:lnTo>
                  <a:lnTo>
                    <a:pt x="128676" y="42809"/>
                  </a:lnTo>
                  <a:lnTo>
                    <a:pt x="128676" y="56000"/>
                  </a:lnTo>
                  <a:lnTo>
                    <a:pt x="190027" y="56000"/>
                  </a:lnTo>
                  <a:lnTo>
                    <a:pt x="190027" y="70809"/>
                  </a:lnTo>
                  <a:lnTo>
                    <a:pt x="204711" y="70809"/>
                  </a:lnTo>
                  <a:lnTo>
                    <a:pt x="204711" y="84000"/>
                  </a:lnTo>
                  <a:lnTo>
                    <a:pt x="214916" y="84000"/>
                  </a:lnTo>
                  <a:lnTo>
                    <a:pt x="214916" y="98809"/>
                  </a:lnTo>
                  <a:lnTo>
                    <a:pt x="238311" y="98809"/>
                  </a:lnTo>
                  <a:lnTo>
                    <a:pt x="238311" y="113493"/>
                  </a:lnTo>
                  <a:lnTo>
                    <a:pt x="260213" y="113493"/>
                  </a:lnTo>
                  <a:lnTo>
                    <a:pt x="260213" y="126809"/>
                  </a:lnTo>
                  <a:lnTo>
                    <a:pt x="263076" y="126809"/>
                  </a:lnTo>
                  <a:lnTo>
                    <a:pt x="263076" y="141493"/>
                  </a:lnTo>
                  <a:lnTo>
                    <a:pt x="273404" y="141493"/>
                  </a:lnTo>
                  <a:lnTo>
                    <a:pt x="273404" y="154809"/>
                  </a:lnTo>
                  <a:lnTo>
                    <a:pt x="337618" y="154809"/>
                  </a:lnTo>
                  <a:lnTo>
                    <a:pt x="337618" y="169493"/>
                  </a:lnTo>
                  <a:lnTo>
                    <a:pt x="347822" y="169493"/>
                  </a:lnTo>
                  <a:lnTo>
                    <a:pt x="347822" y="182809"/>
                  </a:lnTo>
                  <a:lnTo>
                    <a:pt x="350809" y="182809"/>
                  </a:lnTo>
                  <a:lnTo>
                    <a:pt x="350809" y="197493"/>
                  </a:lnTo>
                  <a:lnTo>
                    <a:pt x="355164" y="197493"/>
                  </a:lnTo>
                  <a:lnTo>
                    <a:pt x="355164" y="210809"/>
                  </a:lnTo>
                  <a:lnTo>
                    <a:pt x="375698" y="210809"/>
                  </a:lnTo>
                  <a:lnTo>
                    <a:pt x="375698" y="240302"/>
                  </a:lnTo>
                  <a:lnTo>
                    <a:pt x="378560" y="240302"/>
                  </a:lnTo>
                  <a:lnTo>
                    <a:pt x="378560" y="253493"/>
                  </a:lnTo>
                  <a:lnTo>
                    <a:pt x="381547" y="253493"/>
                  </a:lnTo>
                  <a:lnTo>
                    <a:pt x="381547" y="268302"/>
                  </a:lnTo>
                  <a:lnTo>
                    <a:pt x="406311" y="268302"/>
                  </a:lnTo>
                  <a:lnTo>
                    <a:pt x="406311" y="281493"/>
                  </a:lnTo>
                  <a:lnTo>
                    <a:pt x="450240" y="281493"/>
                  </a:lnTo>
                  <a:lnTo>
                    <a:pt x="450240" y="310987"/>
                  </a:lnTo>
                  <a:lnTo>
                    <a:pt x="457458" y="310987"/>
                  </a:lnTo>
                  <a:lnTo>
                    <a:pt x="457458" y="325671"/>
                  </a:lnTo>
                  <a:lnTo>
                    <a:pt x="463307" y="325671"/>
                  </a:lnTo>
                  <a:lnTo>
                    <a:pt x="463307" y="338987"/>
                  </a:lnTo>
                  <a:lnTo>
                    <a:pt x="492551" y="338987"/>
                  </a:lnTo>
                  <a:lnTo>
                    <a:pt x="492551" y="353671"/>
                  </a:lnTo>
                  <a:lnTo>
                    <a:pt x="533493" y="353671"/>
                  </a:lnTo>
                  <a:lnTo>
                    <a:pt x="533493" y="368480"/>
                  </a:lnTo>
                  <a:lnTo>
                    <a:pt x="546685" y="368480"/>
                  </a:lnTo>
                  <a:lnTo>
                    <a:pt x="546685" y="381671"/>
                  </a:lnTo>
                  <a:lnTo>
                    <a:pt x="597831" y="381671"/>
                  </a:lnTo>
                  <a:lnTo>
                    <a:pt x="597831" y="396480"/>
                  </a:lnTo>
                  <a:lnTo>
                    <a:pt x="643129" y="396480"/>
                  </a:lnTo>
                  <a:lnTo>
                    <a:pt x="643129" y="409671"/>
                  </a:lnTo>
                  <a:lnTo>
                    <a:pt x="645991" y="409671"/>
                  </a:lnTo>
                  <a:lnTo>
                    <a:pt x="645991" y="424480"/>
                  </a:lnTo>
                  <a:lnTo>
                    <a:pt x="656320" y="424480"/>
                  </a:lnTo>
                  <a:lnTo>
                    <a:pt x="656320" y="439164"/>
                  </a:lnTo>
                  <a:lnTo>
                    <a:pt x="685440" y="439164"/>
                  </a:lnTo>
                  <a:lnTo>
                    <a:pt x="685440" y="452480"/>
                  </a:lnTo>
                  <a:lnTo>
                    <a:pt x="704480" y="452480"/>
                  </a:lnTo>
                  <a:lnTo>
                    <a:pt x="704480" y="467164"/>
                  </a:lnTo>
                  <a:lnTo>
                    <a:pt x="710329" y="467164"/>
                  </a:lnTo>
                  <a:lnTo>
                    <a:pt x="710329" y="481973"/>
                  </a:lnTo>
                  <a:lnTo>
                    <a:pt x="745422" y="481973"/>
                  </a:lnTo>
                  <a:lnTo>
                    <a:pt x="745422" y="495164"/>
                  </a:lnTo>
                  <a:lnTo>
                    <a:pt x="784871" y="495164"/>
                  </a:lnTo>
                  <a:lnTo>
                    <a:pt x="784871" y="509973"/>
                  </a:lnTo>
                  <a:lnTo>
                    <a:pt x="806773" y="509973"/>
                  </a:lnTo>
                  <a:lnTo>
                    <a:pt x="806773" y="524658"/>
                  </a:lnTo>
                  <a:lnTo>
                    <a:pt x="827307" y="524658"/>
                  </a:lnTo>
                  <a:lnTo>
                    <a:pt x="827307" y="537973"/>
                  </a:lnTo>
                  <a:lnTo>
                    <a:pt x="833156" y="537973"/>
                  </a:lnTo>
                  <a:lnTo>
                    <a:pt x="833156" y="552658"/>
                  </a:lnTo>
                  <a:lnTo>
                    <a:pt x="882809" y="552658"/>
                  </a:lnTo>
                  <a:lnTo>
                    <a:pt x="882809" y="567467"/>
                  </a:lnTo>
                  <a:lnTo>
                    <a:pt x="912053" y="567467"/>
                  </a:lnTo>
                  <a:lnTo>
                    <a:pt x="912053" y="582151"/>
                  </a:lnTo>
                  <a:lnTo>
                    <a:pt x="1002649" y="582151"/>
                  </a:lnTo>
                  <a:lnTo>
                    <a:pt x="1002649" y="595467"/>
                  </a:lnTo>
                  <a:lnTo>
                    <a:pt x="1103449" y="595467"/>
                  </a:lnTo>
                  <a:lnTo>
                    <a:pt x="1103449" y="610151"/>
                  </a:lnTo>
                  <a:lnTo>
                    <a:pt x="1107929" y="610151"/>
                  </a:lnTo>
                  <a:lnTo>
                    <a:pt x="1107929" y="624960"/>
                  </a:lnTo>
                  <a:lnTo>
                    <a:pt x="1120996" y="624960"/>
                  </a:lnTo>
                  <a:lnTo>
                    <a:pt x="1120996" y="639644"/>
                  </a:lnTo>
                  <a:lnTo>
                    <a:pt x="1122489" y="639644"/>
                  </a:lnTo>
                  <a:lnTo>
                    <a:pt x="1122489" y="654329"/>
                  </a:lnTo>
                  <a:lnTo>
                    <a:pt x="1164925" y="654329"/>
                  </a:lnTo>
                  <a:lnTo>
                    <a:pt x="1164925" y="669138"/>
                  </a:lnTo>
                  <a:lnTo>
                    <a:pt x="1189689" y="669138"/>
                  </a:lnTo>
                  <a:lnTo>
                    <a:pt x="1189689" y="682329"/>
                  </a:lnTo>
                  <a:lnTo>
                    <a:pt x="1192676" y="682329"/>
                  </a:lnTo>
                  <a:lnTo>
                    <a:pt x="1192676" y="697138"/>
                  </a:lnTo>
                  <a:lnTo>
                    <a:pt x="1195538" y="697138"/>
                  </a:lnTo>
                  <a:lnTo>
                    <a:pt x="1195538" y="711822"/>
                  </a:lnTo>
                  <a:lnTo>
                    <a:pt x="1210222" y="711822"/>
                  </a:lnTo>
                  <a:lnTo>
                    <a:pt x="1210222" y="726631"/>
                  </a:lnTo>
                  <a:lnTo>
                    <a:pt x="1258382" y="726631"/>
                  </a:lnTo>
                  <a:lnTo>
                    <a:pt x="1258382" y="741316"/>
                  </a:lnTo>
                  <a:lnTo>
                    <a:pt x="1268711" y="741316"/>
                  </a:lnTo>
                  <a:lnTo>
                    <a:pt x="1268711" y="756124"/>
                  </a:lnTo>
                  <a:lnTo>
                    <a:pt x="1287627" y="756124"/>
                  </a:lnTo>
                  <a:lnTo>
                    <a:pt x="1287627" y="769315"/>
                  </a:lnTo>
                  <a:lnTo>
                    <a:pt x="1332925" y="769315"/>
                  </a:lnTo>
                  <a:lnTo>
                    <a:pt x="1332925" y="784124"/>
                  </a:lnTo>
                  <a:lnTo>
                    <a:pt x="1343253" y="784124"/>
                  </a:lnTo>
                  <a:lnTo>
                    <a:pt x="1343253" y="798809"/>
                  </a:lnTo>
                  <a:lnTo>
                    <a:pt x="1375360" y="798809"/>
                  </a:lnTo>
                  <a:lnTo>
                    <a:pt x="1375360" y="813493"/>
                  </a:lnTo>
                  <a:lnTo>
                    <a:pt x="1391413" y="813493"/>
                  </a:lnTo>
                  <a:lnTo>
                    <a:pt x="1391413" y="828302"/>
                  </a:lnTo>
                  <a:lnTo>
                    <a:pt x="1432356" y="828302"/>
                  </a:lnTo>
                  <a:lnTo>
                    <a:pt x="1432356" y="842987"/>
                  </a:lnTo>
                  <a:lnTo>
                    <a:pt x="1455751" y="842987"/>
                  </a:lnTo>
                  <a:lnTo>
                    <a:pt x="1455751" y="857795"/>
                  </a:lnTo>
                  <a:lnTo>
                    <a:pt x="1552196" y="857795"/>
                  </a:lnTo>
                  <a:lnTo>
                    <a:pt x="1552196" y="870987"/>
                  </a:lnTo>
                  <a:lnTo>
                    <a:pt x="1575591" y="870987"/>
                  </a:lnTo>
                  <a:lnTo>
                    <a:pt x="1575591" y="887289"/>
                  </a:lnTo>
                  <a:lnTo>
                    <a:pt x="1577084" y="887289"/>
                  </a:lnTo>
                  <a:lnTo>
                    <a:pt x="1577084" y="900480"/>
                  </a:lnTo>
                  <a:lnTo>
                    <a:pt x="1600480" y="900480"/>
                  </a:lnTo>
                  <a:lnTo>
                    <a:pt x="1600480" y="915289"/>
                  </a:lnTo>
                  <a:lnTo>
                    <a:pt x="1641298" y="915289"/>
                  </a:lnTo>
                  <a:lnTo>
                    <a:pt x="1641298" y="929973"/>
                  </a:lnTo>
                  <a:lnTo>
                    <a:pt x="1644284" y="929973"/>
                  </a:lnTo>
                  <a:lnTo>
                    <a:pt x="1644284" y="944658"/>
                  </a:lnTo>
                  <a:lnTo>
                    <a:pt x="1661831" y="944658"/>
                  </a:lnTo>
                  <a:lnTo>
                    <a:pt x="1661831" y="959467"/>
                  </a:lnTo>
                  <a:lnTo>
                    <a:pt x="1667680" y="959467"/>
                  </a:lnTo>
                  <a:lnTo>
                    <a:pt x="1667680" y="974151"/>
                  </a:lnTo>
                  <a:lnTo>
                    <a:pt x="1686720" y="974151"/>
                  </a:lnTo>
                  <a:lnTo>
                    <a:pt x="1686720" y="988960"/>
                  </a:lnTo>
                  <a:lnTo>
                    <a:pt x="1689582" y="988960"/>
                  </a:lnTo>
                  <a:lnTo>
                    <a:pt x="1689582" y="1003644"/>
                  </a:lnTo>
                  <a:lnTo>
                    <a:pt x="1756782" y="1003644"/>
                  </a:lnTo>
                  <a:lnTo>
                    <a:pt x="1756782" y="1018453"/>
                  </a:lnTo>
                  <a:lnTo>
                    <a:pt x="1761262" y="1018453"/>
                  </a:lnTo>
                  <a:lnTo>
                    <a:pt x="1761262" y="1033138"/>
                  </a:lnTo>
                  <a:lnTo>
                    <a:pt x="1789013" y="1033138"/>
                  </a:lnTo>
                  <a:lnTo>
                    <a:pt x="1789013" y="1047822"/>
                  </a:lnTo>
                  <a:lnTo>
                    <a:pt x="1878116" y="1047822"/>
                  </a:lnTo>
                  <a:lnTo>
                    <a:pt x="1878116" y="1062631"/>
                  </a:lnTo>
                  <a:lnTo>
                    <a:pt x="1908853" y="1062631"/>
                  </a:lnTo>
                  <a:lnTo>
                    <a:pt x="1908853" y="1077316"/>
                  </a:lnTo>
                  <a:lnTo>
                    <a:pt x="1960000" y="1077316"/>
                  </a:lnTo>
                  <a:lnTo>
                    <a:pt x="1960000" y="1092124"/>
                  </a:lnTo>
                  <a:lnTo>
                    <a:pt x="1967342" y="1092124"/>
                  </a:lnTo>
                  <a:lnTo>
                    <a:pt x="1967342" y="1106809"/>
                  </a:lnTo>
                  <a:lnTo>
                    <a:pt x="1977547" y="1106809"/>
                  </a:lnTo>
                  <a:lnTo>
                    <a:pt x="1977547" y="1120124"/>
                  </a:lnTo>
                  <a:lnTo>
                    <a:pt x="2000942" y="1120124"/>
                  </a:lnTo>
                  <a:lnTo>
                    <a:pt x="2000942" y="1136302"/>
                  </a:lnTo>
                  <a:lnTo>
                    <a:pt x="2087182" y="1136302"/>
                  </a:lnTo>
                  <a:lnTo>
                    <a:pt x="2087182" y="1149618"/>
                  </a:lnTo>
                  <a:lnTo>
                    <a:pt x="2097387" y="1149618"/>
                  </a:lnTo>
                  <a:lnTo>
                    <a:pt x="2097387" y="1164302"/>
                  </a:lnTo>
                  <a:lnTo>
                    <a:pt x="2284427" y="1164302"/>
                  </a:lnTo>
                  <a:lnTo>
                    <a:pt x="2284427" y="1178987"/>
                  </a:lnTo>
                  <a:lnTo>
                    <a:pt x="2297618" y="1178987"/>
                  </a:lnTo>
                  <a:lnTo>
                    <a:pt x="2297618" y="1193796"/>
                  </a:lnTo>
                  <a:lnTo>
                    <a:pt x="2309316" y="1193796"/>
                  </a:lnTo>
                  <a:lnTo>
                    <a:pt x="2309316" y="1208480"/>
                  </a:lnTo>
                  <a:lnTo>
                    <a:pt x="2325369" y="1208480"/>
                  </a:lnTo>
                  <a:lnTo>
                    <a:pt x="2325369" y="1223289"/>
                  </a:lnTo>
                  <a:lnTo>
                    <a:pt x="2417458" y="1223289"/>
                  </a:lnTo>
                  <a:lnTo>
                    <a:pt x="2417458" y="1237973"/>
                  </a:lnTo>
                  <a:lnTo>
                    <a:pt x="2432018" y="1237973"/>
                  </a:lnTo>
                  <a:lnTo>
                    <a:pt x="2432018" y="1252782"/>
                  </a:lnTo>
                  <a:lnTo>
                    <a:pt x="2585458" y="1252782"/>
                  </a:lnTo>
                  <a:lnTo>
                    <a:pt x="2585458" y="1267467"/>
                  </a:lnTo>
                  <a:lnTo>
                    <a:pt x="2597156" y="1267467"/>
                  </a:lnTo>
                  <a:lnTo>
                    <a:pt x="2597156" y="1282151"/>
                  </a:lnTo>
                  <a:lnTo>
                    <a:pt x="2616196" y="1282151"/>
                  </a:lnTo>
                  <a:lnTo>
                    <a:pt x="2616196" y="1296960"/>
                  </a:lnTo>
                  <a:lnTo>
                    <a:pt x="2620551" y="1296960"/>
                  </a:lnTo>
                  <a:lnTo>
                    <a:pt x="2620551" y="1311644"/>
                  </a:lnTo>
                  <a:lnTo>
                    <a:pt x="2633742" y="1311644"/>
                  </a:lnTo>
                  <a:lnTo>
                    <a:pt x="2633742" y="1326453"/>
                  </a:lnTo>
                  <a:lnTo>
                    <a:pt x="2661494" y="1326453"/>
                  </a:lnTo>
                  <a:lnTo>
                    <a:pt x="2661494" y="1341138"/>
                  </a:lnTo>
                  <a:lnTo>
                    <a:pt x="2762418" y="1341138"/>
                  </a:lnTo>
                  <a:lnTo>
                    <a:pt x="2762418" y="1355947"/>
                  </a:lnTo>
                  <a:lnTo>
                    <a:pt x="2804729" y="1355947"/>
                  </a:lnTo>
                  <a:lnTo>
                    <a:pt x="2804729" y="1370631"/>
                  </a:lnTo>
                  <a:lnTo>
                    <a:pt x="2924569" y="1370631"/>
                  </a:lnTo>
                  <a:lnTo>
                    <a:pt x="2924569" y="1385316"/>
                  </a:lnTo>
                  <a:lnTo>
                    <a:pt x="2937760" y="1385316"/>
                  </a:lnTo>
                  <a:lnTo>
                    <a:pt x="2937760" y="1398631"/>
                  </a:lnTo>
                  <a:lnTo>
                    <a:pt x="2945102" y="1398631"/>
                  </a:lnTo>
                  <a:lnTo>
                    <a:pt x="2945102" y="1413316"/>
                  </a:lnTo>
                  <a:lnTo>
                    <a:pt x="3075147" y="1413316"/>
                  </a:lnTo>
                  <a:lnTo>
                    <a:pt x="3075147" y="1428124"/>
                  </a:lnTo>
                  <a:lnTo>
                    <a:pt x="3146702" y="1428124"/>
                  </a:lnTo>
                  <a:lnTo>
                    <a:pt x="3146702" y="1442809"/>
                  </a:lnTo>
                  <a:lnTo>
                    <a:pt x="3368960" y="1442809"/>
                  </a:lnTo>
                  <a:lnTo>
                    <a:pt x="3368960" y="1457618"/>
                  </a:lnTo>
                  <a:lnTo>
                    <a:pt x="3396711" y="1457618"/>
                  </a:lnTo>
                  <a:lnTo>
                    <a:pt x="3396711" y="1472302"/>
                  </a:lnTo>
                  <a:lnTo>
                    <a:pt x="3744534" y="1472302"/>
                  </a:lnTo>
                  <a:lnTo>
                    <a:pt x="3744534" y="1488480"/>
                  </a:lnTo>
                  <a:lnTo>
                    <a:pt x="4092356" y="1488480"/>
                  </a:lnTo>
                  <a:lnTo>
                    <a:pt x="4092356" y="1543111"/>
                  </a:lnTo>
                  <a:lnTo>
                    <a:pt x="4215183" y="1543111"/>
                  </a:lnTo>
                  <a:lnTo>
                    <a:pt x="4215183" y="1618276"/>
                  </a:lnTo>
                  <a:lnTo>
                    <a:pt x="4314489" y="1618276"/>
                  </a:lnTo>
                  <a:lnTo>
                    <a:pt x="4358418" y="1618276"/>
                  </a:lnTo>
                  <a:lnTo>
                    <a:pt x="4358418" y="2145796"/>
                  </a:lnTo>
                </a:path>
              </a:pathLst>
            </a:custGeom>
            <a:noFill/>
            <a:ln w="8705" cap="sq">
              <a:solidFill>
                <a:srgbClr val="3E90D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20A2604D-C36C-80A7-38E3-D08ACB47D8B8}"/>
                </a:ext>
              </a:extLst>
            </p:cNvPr>
            <p:cNvGrpSpPr/>
            <p:nvPr/>
          </p:nvGrpSpPr>
          <p:grpSpPr>
            <a:xfrm>
              <a:off x="2659212" y="1172076"/>
              <a:ext cx="4340871" cy="1655484"/>
              <a:chOff x="2659212" y="1029491"/>
              <a:chExt cx="4340871" cy="1655484"/>
            </a:xfrm>
          </p:grpSpPr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73F5A0ED-BA5F-2B0F-686F-965468951358}"/>
                  </a:ext>
                </a:extLst>
              </p:cNvPr>
              <p:cNvSpPr/>
              <p:nvPr/>
            </p:nvSpPr>
            <p:spPr>
              <a:xfrm>
                <a:off x="2659337" y="1047162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569DD85-21CE-98E0-847D-B8E6C49C0C22}"/>
                  </a:ext>
                </a:extLst>
              </p:cNvPr>
              <p:cNvSpPr/>
              <p:nvPr/>
            </p:nvSpPr>
            <p:spPr>
              <a:xfrm>
                <a:off x="2676883" y="102949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07974C2A-FFAF-755B-6C9F-AA39A803E1FC}"/>
                  </a:ext>
                </a:extLst>
              </p:cNvPr>
              <p:cNvSpPr/>
              <p:nvPr/>
            </p:nvSpPr>
            <p:spPr>
              <a:xfrm>
                <a:off x="2861061" y="1131162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B6E66B9-90A0-FE83-2D48-0415B4EA53EB}"/>
                  </a:ext>
                </a:extLst>
              </p:cNvPr>
              <p:cNvSpPr/>
              <p:nvPr/>
            </p:nvSpPr>
            <p:spPr>
              <a:xfrm>
                <a:off x="2878608" y="111349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A78FEBD-1236-5BA5-13AD-03627C07ECF3}"/>
                  </a:ext>
                </a:extLst>
              </p:cNvPr>
              <p:cNvSpPr/>
              <p:nvPr/>
            </p:nvSpPr>
            <p:spPr>
              <a:xfrm>
                <a:off x="3039266" y="1315464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C11BE18E-4E41-F56F-5380-54DE144AADE7}"/>
                  </a:ext>
                </a:extLst>
              </p:cNvPr>
              <p:cNvSpPr/>
              <p:nvPr/>
            </p:nvSpPr>
            <p:spPr>
              <a:xfrm>
                <a:off x="3056812" y="1296300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795F17AB-1A64-36F6-C7A7-2502E0A90A58}"/>
                  </a:ext>
                </a:extLst>
              </p:cNvPr>
              <p:cNvSpPr/>
              <p:nvPr/>
            </p:nvSpPr>
            <p:spPr>
              <a:xfrm>
                <a:off x="3450057" y="155713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CAD0602F-30D4-12CF-9501-56CA62AA8C6C}"/>
                  </a:ext>
                </a:extLst>
              </p:cNvPr>
              <p:cNvSpPr/>
              <p:nvPr/>
            </p:nvSpPr>
            <p:spPr>
              <a:xfrm>
                <a:off x="3468972" y="153797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5C1F864-E561-A705-12F8-D90E511AAA92}"/>
                  </a:ext>
                </a:extLst>
              </p:cNvPr>
              <p:cNvSpPr/>
              <p:nvPr/>
            </p:nvSpPr>
            <p:spPr>
              <a:xfrm>
                <a:off x="3669203" y="1642629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D721D85-B3CD-1246-5B83-27B460C93EB3}"/>
                  </a:ext>
                </a:extLst>
              </p:cNvPr>
              <p:cNvSpPr/>
              <p:nvPr/>
            </p:nvSpPr>
            <p:spPr>
              <a:xfrm>
                <a:off x="3688243" y="1624957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04B33DD0-B656-25B5-640C-39D4C4D335F1}"/>
                  </a:ext>
                </a:extLst>
              </p:cNvPr>
              <p:cNvSpPr/>
              <p:nvPr/>
            </p:nvSpPr>
            <p:spPr>
              <a:xfrm>
                <a:off x="4082857" y="1890149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7F792195-3E98-D3D2-60E0-894E93567C63}"/>
                  </a:ext>
                </a:extLst>
              </p:cNvPr>
              <p:cNvSpPr/>
              <p:nvPr/>
            </p:nvSpPr>
            <p:spPr>
              <a:xfrm>
                <a:off x="4101897" y="1870984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91B7CD85-6147-CFC3-FEBE-6557DD810F0F}"/>
                  </a:ext>
                </a:extLst>
              </p:cNvPr>
              <p:cNvSpPr/>
              <p:nvPr/>
            </p:nvSpPr>
            <p:spPr>
              <a:xfrm>
                <a:off x="6047212" y="2519464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F4344DAB-73C3-3F82-0306-C5661404C0B6}"/>
                  </a:ext>
                </a:extLst>
              </p:cNvPr>
              <p:cNvSpPr/>
              <p:nvPr/>
            </p:nvSpPr>
            <p:spPr>
              <a:xfrm>
                <a:off x="6066252" y="2501793"/>
                <a:ext cx="12444" cy="35342"/>
              </a:xfrm>
              <a:custGeom>
                <a:avLst/>
                <a:gdLst>
                  <a:gd name="connsiteX0" fmla="*/ 0 w 12444"/>
                  <a:gd name="connsiteY0" fmla="*/ 0 h 35342"/>
                  <a:gd name="connsiteX1" fmla="*/ 0 w 12444"/>
                  <a:gd name="connsiteY1" fmla="*/ 35342 h 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5342">
                    <a:moveTo>
                      <a:pt x="0" y="0"/>
                    </a:moveTo>
                    <a:lnTo>
                      <a:pt x="0" y="35342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B858127-F0B7-BDF8-1C04-4E5DB91D1113}"/>
                  </a:ext>
                </a:extLst>
              </p:cNvPr>
              <p:cNvSpPr/>
              <p:nvPr/>
            </p:nvSpPr>
            <p:spPr>
              <a:xfrm>
                <a:off x="6279550" y="2519464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35E235AE-1003-8486-5329-CCDB55E3F27B}"/>
                  </a:ext>
                </a:extLst>
              </p:cNvPr>
              <p:cNvSpPr/>
              <p:nvPr/>
            </p:nvSpPr>
            <p:spPr>
              <a:xfrm>
                <a:off x="6298590" y="2501793"/>
                <a:ext cx="12444" cy="35342"/>
              </a:xfrm>
              <a:custGeom>
                <a:avLst/>
                <a:gdLst>
                  <a:gd name="connsiteX0" fmla="*/ 0 w 12444"/>
                  <a:gd name="connsiteY0" fmla="*/ 0 h 35342"/>
                  <a:gd name="connsiteX1" fmla="*/ 0 w 12444"/>
                  <a:gd name="connsiteY1" fmla="*/ 35342 h 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5342">
                    <a:moveTo>
                      <a:pt x="0" y="0"/>
                    </a:moveTo>
                    <a:lnTo>
                      <a:pt x="0" y="35342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82685715-D1CB-604E-A3F0-2F9C0BB93F2C}"/>
                  </a:ext>
                </a:extLst>
              </p:cNvPr>
              <p:cNvSpPr/>
              <p:nvPr/>
            </p:nvSpPr>
            <p:spPr>
              <a:xfrm>
                <a:off x="6381843" y="2519464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276E5CA8-011C-478A-F3A2-24BCB931BA33}"/>
                  </a:ext>
                </a:extLst>
              </p:cNvPr>
              <p:cNvSpPr/>
              <p:nvPr/>
            </p:nvSpPr>
            <p:spPr>
              <a:xfrm>
                <a:off x="6399390" y="2501793"/>
                <a:ext cx="12444" cy="35342"/>
              </a:xfrm>
              <a:custGeom>
                <a:avLst/>
                <a:gdLst>
                  <a:gd name="connsiteX0" fmla="*/ 0 w 12444"/>
                  <a:gd name="connsiteY0" fmla="*/ 0 h 35342"/>
                  <a:gd name="connsiteX1" fmla="*/ 0 w 12444"/>
                  <a:gd name="connsiteY1" fmla="*/ 35342 h 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5342">
                    <a:moveTo>
                      <a:pt x="0" y="0"/>
                    </a:moveTo>
                    <a:lnTo>
                      <a:pt x="0" y="35342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3941097C-8AC0-AC1E-2CE5-BD4FEC03FE0C}"/>
                  </a:ext>
                </a:extLst>
              </p:cNvPr>
              <p:cNvSpPr/>
              <p:nvPr/>
            </p:nvSpPr>
            <p:spPr>
              <a:xfrm>
                <a:off x="6427141" y="2535642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7E97440-3E36-C4F2-2A61-1C76D4C55EEF}"/>
                  </a:ext>
                </a:extLst>
              </p:cNvPr>
              <p:cNvSpPr/>
              <p:nvPr/>
            </p:nvSpPr>
            <p:spPr>
              <a:xfrm>
                <a:off x="6446181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EA266C85-17A9-3C72-602C-AD1C59DD67AA}"/>
                  </a:ext>
                </a:extLst>
              </p:cNvPr>
              <p:cNvSpPr/>
              <p:nvPr/>
            </p:nvSpPr>
            <p:spPr>
              <a:xfrm>
                <a:off x="6430128" y="2535642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74CF8C0F-2BAE-3A70-E065-FCA33387294D}"/>
                  </a:ext>
                </a:extLst>
              </p:cNvPr>
              <p:cNvSpPr/>
              <p:nvPr/>
            </p:nvSpPr>
            <p:spPr>
              <a:xfrm>
                <a:off x="6449168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79D1F3FB-27D0-CC30-0C89-171DA43501B8}"/>
                  </a:ext>
                </a:extLst>
              </p:cNvPr>
              <p:cNvSpPr/>
              <p:nvPr/>
            </p:nvSpPr>
            <p:spPr>
              <a:xfrm>
                <a:off x="6437470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1D9B4585-3362-9AB0-A4BD-A9AA5163F7F6}"/>
                  </a:ext>
                </a:extLst>
              </p:cNvPr>
              <p:cNvSpPr/>
              <p:nvPr/>
            </p:nvSpPr>
            <p:spPr>
              <a:xfrm>
                <a:off x="6456386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C57923C9-049E-2DA1-733B-3DB78195F8B2}"/>
                  </a:ext>
                </a:extLst>
              </p:cNvPr>
              <p:cNvSpPr/>
              <p:nvPr/>
            </p:nvSpPr>
            <p:spPr>
              <a:xfrm>
                <a:off x="6437470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F77DDAB7-0F34-87BB-A273-26D569D21A7B}"/>
                  </a:ext>
                </a:extLst>
              </p:cNvPr>
              <p:cNvSpPr/>
              <p:nvPr/>
            </p:nvSpPr>
            <p:spPr>
              <a:xfrm>
                <a:off x="6456386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C0F8CEE-57E8-52C2-7FF3-51B00A780DCE}"/>
                  </a:ext>
                </a:extLst>
              </p:cNvPr>
              <p:cNvSpPr/>
              <p:nvPr/>
            </p:nvSpPr>
            <p:spPr>
              <a:xfrm>
                <a:off x="6437470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C2117471-5E73-989D-16E3-9D8DDB220D12}"/>
                  </a:ext>
                </a:extLst>
              </p:cNvPr>
              <p:cNvSpPr/>
              <p:nvPr/>
            </p:nvSpPr>
            <p:spPr>
              <a:xfrm>
                <a:off x="6456386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DA78EAD3-AD3C-EA86-251B-661F1B1C4C24}"/>
                  </a:ext>
                </a:extLst>
              </p:cNvPr>
              <p:cNvSpPr/>
              <p:nvPr/>
            </p:nvSpPr>
            <p:spPr>
              <a:xfrm>
                <a:off x="6443319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4B61C368-668B-8EFF-4034-A598DE31459B}"/>
                  </a:ext>
                </a:extLst>
              </p:cNvPr>
              <p:cNvSpPr/>
              <p:nvPr/>
            </p:nvSpPr>
            <p:spPr>
              <a:xfrm>
                <a:off x="6460866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0918E95B-8145-65F9-2034-54E0C0916D52}"/>
                  </a:ext>
                </a:extLst>
              </p:cNvPr>
              <p:cNvSpPr/>
              <p:nvPr/>
            </p:nvSpPr>
            <p:spPr>
              <a:xfrm>
                <a:off x="6471070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64662F12-1C4D-CE26-6340-CE49E05EC7E0}"/>
                  </a:ext>
                </a:extLst>
              </p:cNvPr>
              <p:cNvSpPr/>
              <p:nvPr/>
            </p:nvSpPr>
            <p:spPr>
              <a:xfrm>
                <a:off x="6488617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18AE91-15B4-542E-81A5-D1238B47CA56}"/>
                  </a:ext>
                </a:extLst>
              </p:cNvPr>
              <p:cNvSpPr/>
              <p:nvPr/>
            </p:nvSpPr>
            <p:spPr>
              <a:xfrm>
                <a:off x="6478288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9D92F476-EE36-514B-807E-02AC2A35F4FA}"/>
                  </a:ext>
                </a:extLst>
              </p:cNvPr>
              <p:cNvSpPr/>
              <p:nvPr/>
            </p:nvSpPr>
            <p:spPr>
              <a:xfrm>
                <a:off x="6497328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63552D8A-F889-782A-AE54-3450D8E815B9}"/>
                  </a:ext>
                </a:extLst>
              </p:cNvPr>
              <p:cNvSpPr/>
              <p:nvPr/>
            </p:nvSpPr>
            <p:spPr>
              <a:xfrm>
                <a:off x="6481275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3F88BA81-DF1C-41F8-F725-C08EE9EE6E01}"/>
                  </a:ext>
                </a:extLst>
              </p:cNvPr>
              <p:cNvSpPr/>
              <p:nvPr/>
            </p:nvSpPr>
            <p:spPr>
              <a:xfrm>
                <a:off x="6498821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4AFF9411-6035-8F33-842B-89C2DE213B46}"/>
                  </a:ext>
                </a:extLst>
              </p:cNvPr>
              <p:cNvSpPr/>
              <p:nvPr/>
            </p:nvSpPr>
            <p:spPr>
              <a:xfrm>
                <a:off x="6494466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D974D48-1470-8703-7BA9-4FADE2BF5890}"/>
                  </a:ext>
                </a:extLst>
              </p:cNvPr>
              <p:cNvSpPr/>
              <p:nvPr/>
            </p:nvSpPr>
            <p:spPr>
              <a:xfrm>
                <a:off x="6512012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401C7D75-0DA3-9219-4809-F15E0932B14C}"/>
                  </a:ext>
                </a:extLst>
              </p:cNvPr>
              <p:cNvSpPr/>
              <p:nvPr/>
            </p:nvSpPr>
            <p:spPr>
              <a:xfrm>
                <a:off x="6509026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83A4C6-DE0B-E3E1-7A97-D22A1215CFE4}"/>
                  </a:ext>
                </a:extLst>
              </p:cNvPr>
              <p:cNvSpPr/>
              <p:nvPr/>
            </p:nvSpPr>
            <p:spPr>
              <a:xfrm>
                <a:off x="6528066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6BD97C74-26C4-A46A-9C64-F816618F27E1}"/>
                  </a:ext>
                </a:extLst>
              </p:cNvPr>
              <p:cNvSpPr/>
              <p:nvPr/>
            </p:nvSpPr>
            <p:spPr>
              <a:xfrm>
                <a:off x="6517861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56B313D4-5DDE-C535-438A-28A27934BC4D}"/>
                  </a:ext>
                </a:extLst>
              </p:cNvPr>
              <p:cNvSpPr/>
              <p:nvPr/>
            </p:nvSpPr>
            <p:spPr>
              <a:xfrm>
                <a:off x="6535408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11944C7F-70D2-69C9-3696-E9C62C55546E}"/>
                  </a:ext>
                </a:extLst>
              </p:cNvPr>
              <p:cNvSpPr/>
              <p:nvPr/>
            </p:nvSpPr>
            <p:spPr>
              <a:xfrm>
                <a:off x="6525079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293D66CD-BDEB-5EB5-9ABE-2C478A54CC67}"/>
                  </a:ext>
                </a:extLst>
              </p:cNvPr>
              <p:cNvSpPr/>
              <p:nvPr/>
            </p:nvSpPr>
            <p:spPr>
              <a:xfrm>
                <a:off x="6542626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5B8EB10B-B005-37C0-F2E1-596D3DBDEF6B}"/>
                  </a:ext>
                </a:extLst>
              </p:cNvPr>
              <p:cNvSpPr/>
              <p:nvPr/>
            </p:nvSpPr>
            <p:spPr>
              <a:xfrm>
                <a:off x="6535408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89015339-5E52-0398-3E60-39E564F179AE}"/>
                  </a:ext>
                </a:extLst>
              </p:cNvPr>
              <p:cNvSpPr/>
              <p:nvPr/>
            </p:nvSpPr>
            <p:spPr>
              <a:xfrm>
                <a:off x="6552830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3F9ACDB1-3D61-6DEE-A3E9-093EC568D7E1}"/>
                  </a:ext>
                </a:extLst>
              </p:cNvPr>
              <p:cNvSpPr/>
              <p:nvPr/>
            </p:nvSpPr>
            <p:spPr>
              <a:xfrm>
                <a:off x="6577719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CDFD29CB-32A2-BF7F-1178-CAFB4572525E}"/>
                  </a:ext>
                </a:extLst>
              </p:cNvPr>
              <p:cNvSpPr/>
              <p:nvPr/>
            </p:nvSpPr>
            <p:spPr>
              <a:xfrm>
                <a:off x="6596759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4BBF3178-6165-9E65-CA8F-22129D92AEA2}"/>
                  </a:ext>
                </a:extLst>
              </p:cNvPr>
              <p:cNvSpPr/>
              <p:nvPr/>
            </p:nvSpPr>
            <p:spPr>
              <a:xfrm>
                <a:off x="6580706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C073162C-35E1-2561-A712-60B3064CC828}"/>
                  </a:ext>
                </a:extLst>
              </p:cNvPr>
              <p:cNvSpPr/>
              <p:nvPr/>
            </p:nvSpPr>
            <p:spPr>
              <a:xfrm>
                <a:off x="6599621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5B913444-4D40-2B1A-E586-35ACBEE4C007}"/>
                  </a:ext>
                </a:extLst>
              </p:cNvPr>
              <p:cNvSpPr/>
              <p:nvPr/>
            </p:nvSpPr>
            <p:spPr>
              <a:xfrm>
                <a:off x="6580706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B8BFCA6C-55C2-FAD0-E4EF-0A4835D43ECF}"/>
                  </a:ext>
                </a:extLst>
              </p:cNvPr>
              <p:cNvSpPr/>
              <p:nvPr/>
            </p:nvSpPr>
            <p:spPr>
              <a:xfrm>
                <a:off x="6599621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4FB31771-ACA5-CF7E-417D-E7524B1DDDED}"/>
                  </a:ext>
                </a:extLst>
              </p:cNvPr>
              <p:cNvSpPr/>
              <p:nvPr/>
            </p:nvSpPr>
            <p:spPr>
              <a:xfrm>
                <a:off x="6587923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AAED8EF1-61EB-B20A-9070-84A7DB1A6242}"/>
                  </a:ext>
                </a:extLst>
              </p:cNvPr>
              <p:cNvSpPr/>
              <p:nvPr/>
            </p:nvSpPr>
            <p:spPr>
              <a:xfrm>
                <a:off x="6606963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7C4AF6A-F98C-23A3-CDA9-7249BF1E54F9}"/>
                  </a:ext>
                </a:extLst>
              </p:cNvPr>
              <p:cNvSpPr/>
              <p:nvPr/>
            </p:nvSpPr>
            <p:spPr>
              <a:xfrm>
                <a:off x="6605470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2F79BFBA-6391-7064-57C8-CE50325ABA20}"/>
                  </a:ext>
                </a:extLst>
              </p:cNvPr>
              <p:cNvSpPr/>
              <p:nvPr/>
            </p:nvSpPr>
            <p:spPr>
              <a:xfrm>
                <a:off x="6624510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56A9774E-879E-7873-FB52-CC4325B3DA37}"/>
                  </a:ext>
                </a:extLst>
              </p:cNvPr>
              <p:cNvSpPr/>
              <p:nvPr/>
            </p:nvSpPr>
            <p:spPr>
              <a:xfrm>
                <a:off x="6615675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4856692B-B093-BE20-EAB7-2EE96D7A8082}"/>
                  </a:ext>
                </a:extLst>
              </p:cNvPr>
              <p:cNvSpPr/>
              <p:nvPr/>
            </p:nvSpPr>
            <p:spPr>
              <a:xfrm>
                <a:off x="6634715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5B100B1D-5153-26A8-C274-530B8DD8CE10}"/>
                  </a:ext>
                </a:extLst>
              </p:cNvPr>
              <p:cNvSpPr/>
              <p:nvPr/>
            </p:nvSpPr>
            <p:spPr>
              <a:xfrm>
                <a:off x="6621523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364C83D1-5C2A-8C44-AEA9-7A9A147A69F0}"/>
                  </a:ext>
                </a:extLst>
              </p:cNvPr>
              <p:cNvSpPr/>
              <p:nvPr/>
            </p:nvSpPr>
            <p:spPr>
              <a:xfrm>
                <a:off x="6639070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D2B32AFA-9827-8B33-7863-FD31D4CE882F}"/>
                  </a:ext>
                </a:extLst>
              </p:cNvPr>
              <p:cNvSpPr/>
              <p:nvPr/>
            </p:nvSpPr>
            <p:spPr>
              <a:xfrm>
                <a:off x="6621523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E296C353-8019-C451-CE49-0097078E174A}"/>
                  </a:ext>
                </a:extLst>
              </p:cNvPr>
              <p:cNvSpPr/>
              <p:nvPr/>
            </p:nvSpPr>
            <p:spPr>
              <a:xfrm>
                <a:off x="6639070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46EF085F-F452-1E5D-26D4-A08FBA657E16}"/>
                  </a:ext>
                </a:extLst>
              </p:cNvPr>
              <p:cNvSpPr/>
              <p:nvPr/>
            </p:nvSpPr>
            <p:spPr>
              <a:xfrm>
                <a:off x="6634715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263B5A08-2EDF-54E9-51B4-654A1D54D394}"/>
                  </a:ext>
                </a:extLst>
              </p:cNvPr>
              <p:cNvSpPr/>
              <p:nvPr/>
            </p:nvSpPr>
            <p:spPr>
              <a:xfrm>
                <a:off x="6652261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B79F2E27-D8E0-A0BA-12BF-7613A19F633D}"/>
                  </a:ext>
                </a:extLst>
              </p:cNvPr>
              <p:cNvSpPr/>
              <p:nvPr/>
            </p:nvSpPr>
            <p:spPr>
              <a:xfrm>
                <a:off x="6659603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1F696DB-0E21-8883-2967-152F9639909A}"/>
                  </a:ext>
                </a:extLst>
              </p:cNvPr>
              <p:cNvSpPr/>
              <p:nvPr/>
            </p:nvSpPr>
            <p:spPr>
              <a:xfrm>
                <a:off x="6678519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53AA3BAC-1285-7BDE-5EFB-57339FC24F7C}"/>
                  </a:ext>
                </a:extLst>
              </p:cNvPr>
              <p:cNvSpPr/>
              <p:nvPr/>
            </p:nvSpPr>
            <p:spPr>
              <a:xfrm>
                <a:off x="6672670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85156D18-4DAA-4278-5591-6422737F1EF6}"/>
                  </a:ext>
                </a:extLst>
              </p:cNvPr>
              <p:cNvSpPr/>
              <p:nvPr/>
            </p:nvSpPr>
            <p:spPr>
              <a:xfrm>
                <a:off x="6690217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F2EACAB2-9603-E7E0-F38E-2A0AEE9A0A1F}"/>
                  </a:ext>
                </a:extLst>
              </p:cNvPr>
              <p:cNvSpPr/>
              <p:nvPr/>
            </p:nvSpPr>
            <p:spPr>
              <a:xfrm>
                <a:off x="6696066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940ACB11-364E-16A8-B2DD-F9F1CFA9D0DA}"/>
                  </a:ext>
                </a:extLst>
              </p:cNvPr>
              <p:cNvSpPr/>
              <p:nvPr/>
            </p:nvSpPr>
            <p:spPr>
              <a:xfrm>
                <a:off x="6713612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47C8514-EA90-C6F4-2664-2FDB91C6BCE4}"/>
                  </a:ext>
                </a:extLst>
              </p:cNvPr>
              <p:cNvSpPr/>
              <p:nvPr/>
            </p:nvSpPr>
            <p:spPr>
              <a:xfrm>
                <a:off x="6696066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5874C3A0-F943-2FB9-2BB7-71693269FBAF}"/>
                  </a:ext>
                </a:extLst>
              </p:cNvPr>
              <p:cNvSpPr/>
              <p:nvPr/>
            </p:nvSpPr>
            <p:spPr>
              <a:xfrm>
                <a:off x="6713612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5A37632E-6F03-D552-F3AE-33C500A7C009}"/>
                  </a:ext>
                </a:extLst>
              </p:cNvPr>
              <p:cNvSpPr/>
              <p:nvPr/>
            </p:nvSpPr>
            <p:spPr>
              <a:xfrm>
                <a:off x="6706395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7880A9F1-1D41-6EDE-01D2-4F8A2546BBCB}"/>
                  </a:ext>
                </a:extLst>
              </p:cNvPr>
              <p:cNvSpPr/>
              <p:nvPr/>
            </p:nvSpPr>
            <p:spPr>
              <a:xfrm>
                <a:off x="6723941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DBE9FE8D-29D6-FC50-A48E-1297285FE862}"/>
                  </a:ext>
                </a:extLst>
              </p:cNvPr>
              <p:cNvSpPr/>
              <p:nvPr/>
            </p:nvSpPr>
            <p:spPr>
              <a:xfrm>
                <a:off x="6710750" y="253576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E3732BA-4CE0-4A36-C75C-ABB535D7433A}"/>
                  </a:ext>
                </a:extLst>
              </p:cNvPr>
              <p:cNvSpPr/>
              <p:nvPr/>
            </p:nvSpPr>
            <p:spPr>
              <a:xfrm>
                <a:off x="6729790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C15CB6A1-EDA1-4686-0630-67497727698B}"/>
                  </a:ext>
                </a:extLst>
              </p:cNvPr>
              <p:cNvSpPr/>
              <p:nvPr/>
            </p:nvSpPr>
            <p:spPr>
              <a:xfrm>
                <a:off x="6731159" y="253576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AFB75A9F-2F86-AC20-F916-69B1BE2C1493}"/>
                  </a:ext>
                </a:extLst>
              </p:cNvPr>
              <p:cNvSpPr/>
              <p:nvPr/>
            </p:nvSpPr>
            <p:spPr>
              <a:xfrm>
                <a:off x="6748706" y="2516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9A511D39-8439-6B8E-62F4-4EB94106E788}"/>
                  </a:ext>
                </a:extLst>
              </p:cNvPr>
              <p:cNvSpPr/>
              <p:nvPr/>
            </p:nvSpPr>
            <p:spPr>
              <a:xfrm>
                <a:off x="6799852" y="2590273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3DF45A0-18C5-CB36-BE2A-53AA7F7CE886}"/>
                  </a:ext>
                </a:extLst>
              </p:cNvPr>
              <p:cNvSpPr/>
              <p:nvPr/>
            </p:nvSpPr>
            <p:spPr>
              <a:xfrm>
                <a:off x="6818892" y="2572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943B41ED-564A-75AD-93E3-AFF190EE4142}"/>
                  </a:ext>
                </a:extLst>
              </p:cNvPr>
              <p:cNvSpPr/>
              <p:nvPr/>
            </p:nvSpPr>
            <p:spPr>
              <a:xfrm>
                <a:off x="6820386" y="2590273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21FB11D8-52C0-6C55-F0AB-FF13330A88CE}"/>
                  </a:ext>
                </a:extLst>
              </p:cNvPr>
              <p:cNvSpPr/>
              <p:nvPr/>
            </p:nvSpPr>
            <p:spPr>
              <a:xfrm>
                <a:off x="6839301" y="2572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103E3CA2-6B85-6698-8BC8-899ED7C16EF9}"/>
                  </a:ext>
                </a:extLst>
              </p:cNvPr>
              <p:cNvSpPr/>
              <p:nvPr/>
            </p:nvSpPr>
            <p:spPr>
              <a:xfrm>
                <a:off x="6830590" y="2590273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9FA1F8E0-7874-6A3F-6E77-D540E2B83E91}"/>
                  </a:ext>
                </a:extLst>
              </p:cNvPr>
              <p:cNvSpPr/>
              <p:nvPr/>
            </p:nvSpPr>
            <p:spPr>
              <a:xfrm>
                <a:off x="6849630" y="2572602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A12C0340-AEB2-BAFF-F378-1C0F7CC0BAD3}"/>
                  </a:ext>
                </a:extLst>
              </p:cNvPr>
              <p:cNvSpPr/>
              <p:nvPr/>
            </p:nvSpPr>
            <p:spPr>
              <a:xfrm>
                <a:off x="6868546" y="2665437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DFCE3307-F340-A102-B12E-DE13AB49434A}"/>
                  </a:ext>
                </a:extLst>
              </p:cNvPr>
              <p:cNvSpPr/>
              <p:nvPr/>
            </p:nvSpPr>
            <p:spPr>
              <a:xfrm>
                <a:off x="6887586" y="26477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64C30138-4802-290C-0FAB-35B5239D0FBB}"/>
                  </a:ext>
                </a:extLst>
              </p:cNvPr>
              <p:cNvSpPr/>
              <p:nvPr/>
            </p:nvSpPr>
            <p:spPr>
              <a:xfrm>
                <a:off x="6909488" y="2665437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0605D8C5-B590-99C9-1A43-C74686E9A804}"/>
                  </a:ext>
                </a:extLst>
              </p:cNvPr>
              <p:cNvSpPr/>
              <p:nvPr/>
            </p:nvSpPr>
            <p:spPr>
              <a:xfrm>
                <a:off x="6928528" y="26477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4DBF72D-8591-1C8F-2188-EE50EF1FC647}"/>
                  </a:ext>
                </a:extLst>
              </p:cNvPr>
              <p:cNvSpPr/>
              <p:nvPr/>
            </p:nvSpPr>
            <p:spPr>
              <a:xfrm>
                <a:off x="6918323" y="2665437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6731C79B-DF9B-9434-1281-907A1E70D81F}"/>
                  </a:ext>
                </a:extLst>
              </p:cNvPr>
              <p:cNvSpPr/>
              <p:nvPr/>
            </p:nvSpPr>
            <p:spPr>
              <a:xfrm>
                <a:off x="6935746" y="26477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BFA1C583-F474-E07C-7B14-9B05CD1F6B58}"/>
                  </a:ext>
                </a:extLst>
              </p:cNvPr>
              <p:cNvSpPr/>
              <p:nvPr/>
            </p:nvSpPr>
            <p:spPr>
              <a:xfrm>
                <a:off x="6953292" y="2665437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D50C9808-5D3E-1557-5EDF-3106EDF0FCD7}"/>
                  </a:ext>
                </a:extLst>
              </p:cNvPr>
              <p:cNvSpPr/>
              <p:nvPr/>
            </p:nvSpPr>
            <p:spPr>
              <a:xfrm>
                <a:off x="6970839" y="26477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10F42349-A083-81E2-914A-254E81259AF4}"/>
                  </a:ext>
                </a:extLst>
              </p:cNvPr>
              <p:cNvSpPr/>
              <p:nvPr/>
            </p:nvSpPr>
            <p:spPr>
              <a:xfrm>
                <a:off x="6953292" y="2665437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D08DA0-0EEE-77AC-F84E-9D811DAE96B9}"/>
                  </a:ext>
                </a:extLst>
              </p:cNvPr>
              <p:cNvSpPr/>
              <p:nvPr/>
            </p:nvSpPr>
            <p:spPr>
              <a:xfrm>
                <a:off x="6970839" y="26477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F839A6-5F83-AF09-C598-8FAE0F3E8078}"/>
                  </a:ext>
                </a:extLst>
              </p:cNvPr>
              <p:cNvSpPr/>
              <p:nvPr/>
            </p:nvSpPr>
            <p:spPr>
              <a:xfrm>
                <a:off x="6963621" y="2665437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EFF914A-5E35-EF72-F969-7A62A6316F69}"/>
                  </a:ext>
                </a:extLst>
              </p:cNvPr>
              <p:cNvSpPr/>
              <p:nvPr/>
            </p:nvSpPr>
            <p:spPr>
              <a:xfrm>
                <a:off x="6981168" y="26477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62C1A098-A92A-31F4-2F8F-B5B25F073588}"/>
                  </a:ext>
                </a:extLst>
              </p:cNvPr>
              <p:cNvSpPr/>
              <p:nvPr/>
            </p:nvSpPr>
            <p:spPr>
              <a:xfrm>
                <a:off x="2659212" y="104753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1E52EBD7-40CE-6951-CDC2-49D7FD3CB5DB}"/>
                  </a:ext>
                </a:extLst>
              </p:cNvPr>
              <p:cNvSpPr/>
              <p:nvPr/>
            </p:nvSpPr>
            <p:spPr>
              <a:xfrm>
                <a:off x="2676759" y="1029864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F34CD01E-628F-0916-BCD5-9B8DD80E2C93}"/>
                  </a:ext>
                </a:extLst>
              </p:cNvPr>
              <p:cNvSpPr/>
              <p:nvPr/>
            </p:nvSpPr>
            <p:spPr>
              <a:xfrm>
                <a:off x="2860937" y="113153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0709C89E-2A5E-C27C-643F-915BA2AE2F11}"/>
                  </a:ext>
                </a:extLst>
              </p:cNvPr>
              <p:cNvSpPr/>
              <p:nvPr/>
            </p:nvSpPr>
            <p:spPr>
              <a:xfrm>
                <a:off x="2878483" y="1113864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1497DD2-453F-1EC8-CE92-8682F666A211}"/>
                  </a:ext>
                </a:extLst>
              </p:cNvPr>
              <p:cNvSpPr/>
              <p:nvPr/>
            </p:nvSpPr>
            <p:spPr>
              <a:xfrm>
                <a:off x="3039266" y="1315713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D9D3DC22-31E7-846D-FCED-85D5940110AA}"/>
                  </a:ext>
                </a:extLst>
              </p:cNvPr>
              <p:cNvSpPr/>
              <p:nvPr/>
            </p:nvSpPr>
            <p:spPr>
              <a:xfrm>
                <a:off x="3056812" y="1296549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E1BD88E0-D43C-BC26-B335-965E5404E857}"/>
                  </a:ext>
                </a:extLst>
              </p:cNvPr>
              <p:cNvSpPr/>
              <p:nvPr/>
            </p:nvSpPr>
            <p:spPr>
              <a:xfrm>
                <a:off x="3449932" y="1557384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7A6E824E-76C2-B3A0-7A4F-11223FB09DC8}"/>
                  </a:ext>
                </a:extLst>
              </p:cNvPr>
              <p:cNvSpPr/>
              <p:nvPr/>
            </p:nvSpPr>
            <p:spPr>
              <a:xfrm>
                <a:off x="3468972" y="1538220"/>
                <a:ext cx="12444" cy="36959"/>
              </a:xfrm>
              <a:custGeom>
                <a:avLst/>
                <a:gdLst>
                  <a:gd name="connsiteX0" fmla="*/ 0 w 12444"/>
                  <a:gd name="connsiteY0" fmla="*/ 0 h 36959"/>
                  <a:gd name="connsiteX1" fmla="*/ 0 w 12444"/>
                  <a:gd name="connsiteY1" fmla="*/ 36960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959">
                    <a:moveTo>
                      <a:pt x="0" y="0"/>
                    </a:moveTo>
                    <a:lnTo>
                      <a:pt x="0" y="3696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C2C1AB81-0509-D4D2-D643-DAE8E7801F44}"/>
                  </a:ext>
                </a:extLst>
              </p:cNvPr>
              <p:cNvSpPr/>
              <p:nvPr/>
            </p:nvSpPr>
            <p:spPr>
              <a:xfrm>
                <a:off x="3669203" y="1642877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3D00EA6-8C34-CA3C-06B7-358063061D9B}"/>
                  </a:ext>
                </a:extLst>
              </p:cNvPr>
              <p:cNvSpPr/>
              <p:nvPr/>
            </p:nvSpPr>
            <p:spPr>
              <a:xfrm>
                <a:off x="3688119" y="162520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F584A422-3355-6121-45CE-9C2E2733F3BE}"/>
                  </a:ext>
                </a:extLst>
              </p:cNvPr>
              <p:cNvSpPr/>
              <p:nvPr/>
            </p:nvSpPr>
            <p:spPr>
              <a:xfrm>
                <a:off x="4082732" y="1890522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8AAF7E13-9163-FF3F-6575-5C969682FB2B}"/>
                  </a:ext>
                </a:extLst>
              </p:cNvPr>
              <p:cNvSpPr/>
              <p:nvPr/>
            </p:nvSpPr>
            <p:spPr>
              <a:xfrm>
                <a:off x="4101772" y="1871357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5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5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D8AD8473-2B0A-52D6-7F93-AA910E414D14}"/>
                  </a:ext>
                </a:extLst>
              </p:cNvPr>
              <p:cNvSpPr/>
              <p:nvPr/>
            </p:nvSpPr>
            <p:spPr>
              <a:xfrm>
                <a:off x="6047088" y="2519837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2E87734-5AD6-F84E-1F7F-E2382381390C}"/>
                  </a:ext>
                </a:extLst>
              </p:cNvPr>
              <p:cNvSpPr/>
              <p:nvPr/>
            </p:nvSpPr>
            <p:spPr>
              <a:xfrm>
                <a:off x="6066128" y="2502166"/>
                <a:ext cx="12444" cy="35342"/>
              </a:xfrm>
              <a:custGeom>
                <a:avLst/>
                <a:gdLst>
                  <a:gd name="connsiteX0" fmla="*/ 0 w 12444"/>
                  <a:gd name="connsiteY0" fmla="*/ 0 h 35342"/>
                  <a:gd name="connsiteX1" fmla="*/ 0 w 12444"/>
                  <a:gd name="connsiteY1" fmla="*/ 35342 h 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5342">
                    <a:moveTo>
                      <a:pt x="0" y="0"/>
                    </a:moveTo>
                    <a:lnTo>
                      <a:pt x="0" y="35342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06351F43-918E-CAEC-F939-0BB46CFC1CF8}"/>
                  </a:ext>
                </a:extLst>
              </p:cNvPr>
              <p:cNvSpPr/>
              <p:nvPr/>
            </p:nvSpPr>
            <p:spPr>
              <a:xfrm>
                <a:off x="6279550" y="2519837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EEBA3E84-45A8-AF4F-29D1-4AF9E8DEB690}"/>
                  </a:ext>
                </a:extLst>
              </p:cNvPr>
              <p:cNvSpPr/>
              <p:nvPr/>
            </p:nvSpPr>
            <p:spPr>
              <a:xfrm>
                <a:off x="6298466" y="2502166"/>
                <a:ext cx="12444" cy="35342"/>
              </a:xfrm>
              <a:custGeom>
                <a:avLst/>
                <a:gdLst>
                  <a:gd name="connsiteX0" fmla="*/ 0 w 12444"/>
                  <a:gd name="connsiteY0" fmla="*/ 0 h 35342"/>
                  <a:gd name="connsiteX1" fmla="*/ 0 w 12444"/>
                  <a:gd name="connsiteY1" fmla="*/ 35342 h 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5342">
                    <a:moveTo>
                      <a:pt x="0" y="0"/>
                    </a:moveTo>
                    <a:lnTo>
                      <a:pt x="0" y="35342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4887F6B-6B64-DDA6-724F-E992BA7AA686}"/>
                  </a:ext>
                </a:extLst>
              </p:cNvPr>
              <p:cNvSpPr/>
              <p:nvPr/>
            </p:nvSpPr>
            <p:spPr>
              <a:xfrm>
                <a:off x="6381843" y="2519837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1A361DB7-E092-2F99-7984-4CFAFC7FE246}"/>
                  </a:ext>
                </a:extLst>
              </p:cNvPr>
              <p:cNvSpPr/>
              <p:nvPr/>
            </p:nvSpPr>
            <p:spPr>
              <a:xfrm>
                <a:off x="6399390" y="2502166"/>
                <a:ext cx="12444" cy="35342"/>
              </a:xfrm>
              <a:custGeom>
                <a:avLst/>
                <a:gdLst>
                  <a:gd name="connsiteX0" fmla="*/ 0 w 12444"/>
                  <a:gd name="connsiteY0" fmla="*/ 0 h 35342"/>
                  <a:gd name="connsiteX1" fmla="*/ 0 w 12444"/>
                  <a:gd name="connsiteY1" fmla="*/ 35342 h 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5342">
                    <a:moveTo>
                      <a:pt x="0" y="0"/>
                    </a:moveTo>
                    <a:lnTo>
                      <a:pt x="0" y="35342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1A77A62A-8163-3249-29BC-B8CB1FD0E0C4}"/>
                  </a:ext>
                </a:extLst>
              </p:cNvPr>
              <p:cNvSpPr/>
              <p:nvPr/>
            </p:nvSpPr>
            <p:spPr>
              <a:xfrm>
                <a:off x="6427141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6D501B06-91C1-7D64-4B73-7A5E79F56489}"/>
                  </a:ext>
                </a:extLst>
              </p:cNvPr>
              <p:cNvSpPr/>
              <p:nvPr/>
            </p:nvSpPr>
            <p:spPr>
              <a:xfrm>
                <a:off x="6446057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AFBF6845-40AF-8A53-3188-A7769CC51EFC}"/>
                  </a:ext>
                </a:extLst>
              </p:cNvPr>
              <p:cNvSpPr/>
              <p:nvPr/>
            </p:nvSpPr>
            <p:spPr>
              <a:xfrm>
                <a:off x="6430003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8EABD18C-B5D0-F413-663B-B6AA877E6905}"/>
                  </a:ext>
                </a:extLst>
              </p:cNvPr>
              <p:cNvSpPr/>
              <p:nvPr/>
            </p:nvSpPr>
            <p:spPr>
              <a:xfrm>
                <a:off x="6449043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602F5EC1-EFE7-DDC5-0108-A837212E52C4}"/>
                  </a:ext>
                </a:extLst>
              </p:cNvPr>
              <p:cNvSpPr/>
              <p:nvPr/>
            </p:nvSpPr>
            <p:spPr>
              <a:xfrm>
                <a:off x="6437346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A00402D0-074A-10E1-0E7E-BF996B149358}"/>
                  </a:ext>
                </a:extLst>
              </p:cNvPr>
              <p:cNvSpPr/>
              <p:nvPr/>
            </p:nvSpPr>
            <p:spPr>
              <a:xfrm>
                <a:off x="6456386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2EFBD05-356D-2138-8DD2-5436F7452FA1}"/>
                  </a:ext>
                </a:extLst>
              </p:cNvPr>
              <p:cNvSpPr/>
              <p:nvPr/>
            </p:nvSpPr>
            <p:spPr>
              <a:xfrm>
                <a:off x="6437346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30D4279E-5EC0-9C3C-7361-87F55F51AB22}"/>
                  </a:ext>
                </a:extLst>
              </p:cNvPr>
              <p:cNvSpPr/>
              <p:nvPr/>
            </p:nvSpPr>
            <p:spPr>
              <a:xfrm>
                <a:off x="6456386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1B41B21-56C7-D4F9-0F18-2078D99BB845}"/>
                  </a:ext>
                </a:extLst>
              </p:cNvPr>
              <p:cNvSpPr/>
              <p:nvPr/>
            </p:nvSpPr>
            <p:spPr>
              <a:xfrm>
                <a:off x="6437346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AB547D3A-1939-2B26-9E3B-FA70D7DBF6FF}"/>
                  </a:ext>
                </a:extLst>
              </p:cNvPr>
              <p:cNvSpPr/>
              <p:nvPr/>
            </p:nvSpPr>
            <p:spPr>
              <a:xfrm>
                <a:off x="6456386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0CBC8686-F0FA-C983-AB22-A29A4118BDDE}"/>
                  </a:ext>
                </a:extLst>
              </p:cNvPr>
              <p:cNvSpPr/>
              <p:nvPr/>
            </p:nvSpPr>
            <p:spPr>
              <a:xfrm>
                <a:off x="6443195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7B08838-A15D-D9A9-D7A8-273624F50900}"/>
                  </a:ext>
                </a:extLst>
              </p:cNvPr>
              <p:cNvSpPr/>
              <p:nvPr/>
            </p:nvSpPr>
            <p:spPr>
              <a:xfrm>
                <a:off x="6460741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CBA4FFB5-E8EB-224A-C852-0435D49574A0}"/>
                  </a:ext>
                </a:extLst>
              </p:cNvPr>
              <p:cNvSpPr/>
              <p:nvPr/>
            </p:nvSpPr>
            <p:spPr>
              <a:xfrm>
                <a:off x="6470946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CE33F47-FCB6-ADD8-3BB7-46AA18C779F0}"/>
                  </a:ext>
                </a:extLst>
              </p:cNvPr>
              <p:cNvSpPr/>
              <p:nvPr/>
            </p:nvSpPr>
            <p:spPr>
              <a:xfrm>
                <a:off x="6488492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FA826814-8C74-7365-82DB-B3179712059D}"/>
                  </a:ext>
                </a:extLst>
              </p:cNvPr>
              <p:cNvSpPr/>
              <p:nvPr/>
            </p:nvSpPr>
            <p:spPr>
              <a:xfrm>
                <a:off x="6478288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3BD41035-CB0D-5C86-9E21-871AC8B32FF0}"/>
                  </a:ext>
                </a:extLst>
              </p:cNvPr>
              <p:cNvSpPr/>
              <p:nvPr/>
            </p:nvSpPr>
            <p:spPr>
              <a:xfrm>
                <a:off x="6497203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0C0B4CA-C022-3DB7-59CA-B5202BC44F3F}"/>
                  </a:ext>
                </a:extLst>
              </p:cNvPr>
              <p:cNvSpPr/>
              <p:nvPr/>
            </p:nvSpPr>
            <p:spPr>
              <a:xfrm>
                <a:off x="6481150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D5111744-5CF0-BE27-4275-CAEC7B797635}"/>
                  </a:ext>
                </a:extLst>
              </p:cNvPr>
              <p:cNvSpPr/>
              <p:nvPr/>
            </p:nvSpPr>
            <p:spPr>
              <a:xfrm>
                <a:off x="6498697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B6AA3FDA-AB59-96D7-66DE-1F693810D994}"/>
                  </a:ext>
                </a:extLst>
              </p:cNvPr>
              <p:cNvSpPr/>
              <p:nvPr/>
            </p:nvSpPr>
            <p:spPr>
              <a:xfrm>
                <a:off x="6494341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EBFD0CB8-429B-5AA9-D832-0C41EF0E016E}"/>
                  </a:ext>
                </a:extLst>
              </p:cNvPr>
              <p:cNvSpPr/>
              <p:nvPr/>
            </p:nvSpPr>
            <p:spPr>
              <a:xfrm>
                <a:off x="6511888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41F7EE1-1B4F-48E6-59FD-69DC95ACF82D}"/>
                  </a:ext>
                </a:extLst>
              </p:cNvPr>
              <p:cNvSpPr/>
              <p:nvPr/>
            </p:nvSpPr>
            <p:spPr>
              <a:xfrm>
                <a:off x="6508901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365F9078-2839-A880-2065-4C8AEEE909E5}"/>
                  </a:ext>
                </a:extLst>
              </p:cNvPr>
              <p:cNvSpPr/>
              <p:nvPr/>
            </p:nvSpPr>
            <p:spPr>
              <a:xfrm>
                <a:off x="6527941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AB8AAECB-0897-2F3F-F737-457417465C01}"/>
                  </a:ext>
                </a:extLst>
              </p:cNvPr>
              <p:cNvSpPr/>
              <p:nvPr/>
            </p:nvSpPr>
            <p:spPr>
              <a:xfrm>
                <a:off x="6517737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C754DE91-2157-45EB-7A27-249DBCCF8B21}"/>
                  </a:ext>
                </a:extLst>
              </p:cNvPr>
              <p:cNvSpPr/>
              <p:nvPr/>
            </p:nvSpPr>
            <p:spPr>
              <a:xfrm>
                <a:off x="6535283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732AC3D5-C5B2-CA1F-896D-C79967950075}"/>
                  </a:ext>
                </a:extLst>
              </p:cNvPr>
              <p:cNvSpPr/>
              <p:nvPr/>
            </p:nvSpPr>
            <p:spPr>
              <a:xfrm>
                <a:off x="6525079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2AA51649-66D6-F720-9C65-5E8BD84AF757}"/>
                  </a:ext>
                </a:extLst>
              </p:cNvPr>
              <p:cNvSpPr/>
              <p:nvPr/>
            </p:nvSpPr>
            <p:spPr>
              <a:xfrm>
                <a:off x="6542626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F045E124-36FC-B26E-979A-CC7635D245EA}"/>
                  </a:ext>
                </a:extLst>
              </p:cNvPr>
              <p:cNvSpPr/>
              <p:nvPr/>
            </p:nvSpPr>
            <p:spPr>
              <a:xfrm>
                <a:off x="6535283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EE242081-A825-03E9-16FA-B044614B4DFE}"/>
                  </a:ext>
                </a:extLst>
              </p:cNvPr>
              <p:cNvSpPr/>
              <p:nvPr/>
            </p:nvSpPr>
            <p:spPr>
              <a:xfrm>
                <a:off x="6552830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79685295-C215-C27A-B1B0-0A3D2CC12DDE}"/>
                  </a:ext>
                </a:extLst>
              </p:cNvPr>
              <p:cNvSpPr/>
              <p:nvPr/>
            </p:nvSpPr>
            <p:spPr>
              <a:xfrm>
                <a:off x="6577595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73388128-85E5-4E5F-8BA0-80D654C1B57B}"/>
                  </a:ext>
                </a:extLst>
              </p:cNvPr>
              <p:cNvSpPr/>
              <p:nvPr/>
            </p:nvSpPr>
            <p:spPr>
              <a:xfrm>
                <a:off x="6596635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D8BC0C4D-3299-0289-66E2-5B6439F753F2}"/>
                  </a:ext>
                </a:extLst>
              </p:cNvPr>
              <p:cNvSpPr/>
              <p:nvPr/>
            </p:nvSpPr>
            <p:spPr>
              <a:xfrm>
                <a:off x="6580581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C376127D-C9A2-D030-B74C-E5102C7067B4}"/>
                  </a:ext>
                </a:extLst>
              </p:cNvPr>
              <p:cNvSpPr/>
              <p:nvPr/>
            </p:nvSpPr>
            <p:spPr>
              <a:xfrm>
                <a:off x="6599621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78BF4CB6-49E6-D40F-27DA-29BD5B17679D}"/>
                  </a:ext>
                </a:extLst>
              </p:cNvPr>
              <p:cNvSpPr/>
              <p:nvPr/>
            </p:nvSpPr>
            <p:spPr>
              <a:xfrm>
                <a:off x="6580581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AFFB2CF5-C0D8-0711-5E95-6BC357E7158A}"/>
                  </a:ext>
                </a:extLst>
              </p:cNvPr>
              <p:cNvSpPr/>
              <p:nvPr/>
            </p:nvSpPr>
            <p:spPr>
              <a:xfrm>
                <a:off x="6599621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DFC605CA-F997-BFF9-F879-21E8F6F9EE93}"/>
                  </a:ext>
                </a:extLst>
              </p:cNvPr>
              <p:cNvSpPr/>
              <p:nvPr/>
            </p:nvSpPr>
            <p:spPr>
              <a:xfrm>
                <a:off x="6587923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DB01352D-9D4C-D6E6-61CC-EF69445E1015}"/>
                  </a:ext>
                </a:extLst>
              </p:cNvPr>
              <p:cNvSpPr/>
              <p:nvPr/>
            </p:nvSpPr>
            <p:spPr>
              <a:xfrm>
                <a:off x="6606839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885CD182-9376-9D50-F51C-67EFD54F3AEB}"/>
                  </a:ext>
                </a:extLst>
              </p:cNvPr>
              <p:cNvSpPr/>
              <p:nvPr/>
            </p:nvSpPr>
            <p:spPr>
              <a:xfrm>
                <a:off x="6605470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665AD553-B2CA-2FFD-EDBE-24AB665924F7}"/>
                  </a:ext>
                </a:extLst>
              </p:cNvPr>
              <p:cNvSpPr/>
              <p:nvPr/>
            </p:nvSpPr>
            <p:spPr>
              <a:xfrm>
                <a:off x="6624386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66AB1458-210B-23AF-2EB5-DDED89276D0D}"/>
                  </a:ext>
                </a:extLst>
              </p:cNvPr>
              <p:cNvSpPr/>
              <p:nvPr/>
            </p:nvSpPr>
            <p:spPr>
              <a:xfrm>
                <a:off x="6615675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4B66E6D8-573C-B0E3-58D7-81BF907BF5CD}"/>
                  </a:ext>
                </a:extLst>
              </p:cNvPr>
              <p:cNvSpPr/>
              <p:nvPr/>
            </p:nvSpPr>
            <p:spPr>
              <a:xfrm>
                <a:off x="6634590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AEFD01B1-6F1E-9A76-890E-43F488434877}"/>
                  </a:ext>
                </a:extLst>
              </p:cNvPr>
              <p:cNvSpPr/>
              <p:nvPr/>
            </p:nvSpPr>
            <p:spPr>
              <a:xfrm>
                <a:off x="6621523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AD549B82-37E8-B09D-EC79-799D7D711F30}"/>
                  </a:ext>
                </a:extLst>
              </p:cNvPr>
              <p:cNvSpPr/>
              <p:nvPr/>
            </p:nvSpPr>
            <p:spPr>
              <a:xfrm>
                <a:off x="6639070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5DB946C9-FECB-0448-143A-FFE1B3B9494E}"/>
                  </a:ext>
                </a:extLst>
              </p:cNvPr>
              <p:cNvSpPr/>
              <p:nvPr/>
            </p:nvSpPr>
            <p:spPr>
              <a:xfrm>
                <a:off x="6621523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AD4EB39-4536-0F0C-57A7-5558338323D8}"/>
                  </a:ext>
                </a:extLst>
              </p:cNvPr>
              <p:cNvSpPr/>
              <p:nvPr/>
            </p:nvSpPr>
            <p:spPr>
              <a:xfrm>
                <a:off x="6639070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03C4EC65-C3DF-5E0A-C12A-B2CEA925446A}"/>
                  </a:ext>
                </a:extLst>
              </p:cNvPr>
              <p:cNvSpPr/>
              <p:nvPr/>
            </p:nvSpPr>
            <p:spPr>
              <a:xfrm>
                <a:off x="6634590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5A645D17-099A-899C-DB74-6AD4805BC4E3}"/>
                  </a:ext>
                </a:extLst>
              </p:cNvPr>
              <p:cNvSpPr/>
              <p:nvPr/>
            </p:nvSpPr>
            <p:spPr>
              <a:xfrm>
                <a:off x="6652137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FD3BC475-4DC9-1833-1E90-9D435581776D}"/>
                  </a:ext>
                </a:extLst>
              </p:cNvPr>
              <p:cNvSpPr/>
              <p:nvPr/>
            </p:nvSpPr>
            <p:spPr>
              <a:xfrm>
                <a:off x="6659479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A3A37343-F722-559E-2FA1-1037CA2FAC46}"/>
                  </a:ext>
                </a:extLst>
              </p:cNvPr>
              <p:cNvSpPr/>
              <p:nvPr/>
            </p:nvSpPr>
            <p:spPr>
              <a:xfrm>
                <a:off x="6678519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F8A09AE8-B4E3-900C-163A-FAC63F054A1A}"/>
                  </a:ext>
                </a:extLst>
              </p:cNvPr>
              <p:cNvSpPr/>
              <p:nvPr/>
            </p:nvSpPr>
            <p:spPr>
              <a:xfrm>
                <a:off x="6672670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24D01E95-5FBA-6B60-16E2-A18E8FE948A2}"/>
                  </a:ext>
                </a:extLst>
              </p:cNvPr>
              <p:cNvSpPr/>
              <p:nvPr/>
            </p:nvSpPr>
            <p:spPr>
              <a:xfrm>
                <a:off x="6690217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4AAC399D-2820-6DB1-EC44-B4478EA24B96}"/>
                  </a:ext>
                </a:extLst>
              </p:cNvPr>
              <p:cNvSpPr/>
              <p:nvPr/>
            </p:nvSpPr>
            <p:spPr>
              <a:xfrm>
                <a:off x="6696066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19359CA7-5C7B-B160-D96E-82C8E2177460}"/>
                  </a:ext>
                </a:extLst>
              </p:cNvPr>
              <p:cNvSpPr/>
              <p:nvPr/>
            </p:nvSpPr>
            <p:spPr>
              <a:xfrm>
                <a:off x="6713612" y="2516851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264515CC-B18B-3210-815B-431048E55881}"/>
                  </a:ext>
                </a:extLst>
              </p:cNvPr>
              <p:cNvSpPr/>
              <p:nvPr/>
            </p:nvSpPr>
            <p:spPr>
              <a:xfrm>
                <a:off x="6696066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75E9240A-F4F6-3997-2E22-EF183250A497}"/>
                  </a:ext>
                </a:extLst>
              </p:cNvPr>
              <p:cNvSpPr/>
              <p:nvPr/>
            </p:nvSpPr>
            <p:spPr>
              <a:xfrm>
                <a:off x="6713612" y="2516851"/>
                <a:ext cx="12444" cy="36959"/>
              </a:xfrm>
              <a:custGeom>
                <a:avLst/>
                <a:gdLst>
                  <a:gd name="connsiteX0" fmla="*/ 0 w 12444"/>
                  <a:gd name="connsiteY0" fmla="*/ 0 h 36959"/>
                  <a:gd name="connsiteX1" fmla="*/ 0 w 12444"/>
                  <a:gd name="connsiteY1" fmla="*/ 36960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959">
                    <a:moveTo>
                      <a:pt x="0" y="0"/>
                    </a:moveTo>
                    <a:lnTo>
                      <a:pt x="0" y="3696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97768E0A-2E00-7543-1B09-73DC0586014D}"/>
                  </a:ext>
                </a:extLst>
              </p:cNvPr>
              <p:cNvSpPr/>
              <p:nvPr/>
            </p:nvSpPr>
            <p:spPr>
              <a:xfrm>
                <a:off x="6706270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2165C817-590C-432B-AAF5-56F490BCF9FA}"/>
                  </a:ext>
                </a:extLst>
              </p:cNvPr>
              <p:cNvSpPr/>
              <p:nvPr/>
            </p:nvSpPr>
            <p:spPr>
              <a:xfrm>
                <a:off x="6723817" y="2516851"/>
                <a:ext cx="12444" cy="36959"/>
              </a:xfrm>
              <a:custGeom>
                <a:avLst/>
                <a:gdLst>
                  <a:gd name="connsiteX0" fmla="*/ 0 w 12444"/>
                  <a:gd name="connsiteY0" fmla="*/ 0 h 36959"/>
                  <a:gd name="connsiteX1" fmla="*/ 0 w 12444"/>
                  <a:gd name="connsiteY1" fmla="*/ 36960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959">
                    <a:moveTo>
                      <a:pt x="0" y="0"/>
                    </a:moveTo>
                    <a:lnTo>
                      <a:pt x="0" y="3696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1EDDE951-2954-6008-2462-9BE8D0552D67}"/>
                  </a:ext>
                </a:extLst>
              </p:cNvPr>
              <p:cNvSpPr/>
              <p:nvPr/>
            </p:nvSpPr>
            <p:spPr>
              <a:xfrm>
                <a:off x="6710626" y="2536015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1CB7ADB6-9E1D-BFB8-832C-E3AF70B6E5B1}"/>
                  </a:ext>
                </a:extLst>
              </p:cNvPr>
              <p:cNvSpPr/>
              <p:nvPr/>
            </p:nvSpPr>
            <p:spPr>
              <a:xfrm>
                <a:off x="6729666" y="2516851"/>
                <a:ext cx="12444" cy="36959"/>
              </a:xfrm>
              <a:custGeom>
                <a:avLst/>
                <a:gdLst>
                  <a:gd name="connsiteX0" fmla="*/ 0 w 12444"/>
                  <a:gd name="connsiteY0" fmla="*/ 0 h 36959"/>
                  <a:gd name="connsiteX1" fmla="*/ 0 w 12444"/>
                  <a:gd name="connsiteY1" fmla="*/ 36960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959">
                    <a:moveTo>
                      <a:pt x="0" y="0"/>
                    </a:moveTo>
                    <a:lnTo>
                      <a:pt x="0" y="3696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943BFEBE-A131-482D-D2FA-B982633E86CA}"/>
                  </a:ext>
                </a:extLst>
              </p:cNvPr>
              <p:cNvSpPr/>
              <p:nvPr/>
            </p:nvSpPr>
            <p:spPr>
              <a:xfrm>
                <a:off x="6731159" y="2536015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0B49509E-506B-A331-82AA-8F1A7A919F5D}"/>
                  </a:ext>
                </a:extLst>
              </p:cNvPr>
              <p:cNvSpPr/>
              <p:nvPr/>
            </p:nvSpPr>
            <p:spPr>
              <a:xfrm>
                <a:off x="6748581" y="2516851"/>
                <a:ext cx="12444" cy="36959"/>
              </a:xfrm>
              <a:custGeom>
                <a:avLst/>
                <a:gdLst>
                  <a:gd name="connsiteX0" fmla="*/ 0 w 12444"/>
                  <a:gd name="connsiteY0" fmla="*/ 0 h 36959"/>
                  <a:gd name="connsiteX1" fmla="*/ 0 w 12444"/>
                  <a:gd name="connsiteY1" fmla="*/ 36960 h 3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959">
                    <a:moveTo>
                      <a:pt x="0" y="0"/>
                    </a:moveTo>
                    <a:lnTo>
                      <a:pt x="0" y="3696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F1DDED8C-FF91-E302-A058-622D990E2909}"/>
                  </a:ext>
                </a:extLst>
              </p:cNvPr>
              <p:cNvSpPr/>
              <p:nvPr/>
            </p:nvSpPr>
            <p:spPr>
              <a:xfrm>
                <a:off x="6799852" y="2590646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BDD86899-0B7F-3DBD-785C-74DCCA4B5EDC}"/>
                  </a:ext>
                </a:extLst>
              </p:cNvPr>
              <p:cNvSpPr/>
              <p:nvPr/>
            </p:nvSpPr>
            <p:spPr>
              <a:xfrm>
                <a:off x="6818768" y="2572975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423EA2DF-CCF5-38B6-7477-563211765BD4}"/>
                  </a:ext>
                </a:extLst>
              </p:cNvPr>
              <p:cNvSpPr/>
              <p:nvPr/>
            </p:nvSpPr>
            <p:spPr>
              <a:xfrm>
                <a:off x="6820261" y="259064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49D44009-2E61-C2F4-86AB-5C32E148DFAF}"/>
                  </a:ext>
                </a:extLst>
              </p:cNvPr>
              <p:cNvSpPr/>
              <p:nvPr/>
            </p:nvSpPr>
            <p:spPr>
              <a:xfrm>
                <a:off x="6839301" y="2572975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C00366E3-0AAB-05B8-EE9B-0D3042C90C1B}"/>
                  </a:ext>
                </a:extLst>
              </p:cNvPr>
              <p:cNvSpPr/>
              <p:nvPr/>
            </p:nvSpPr>
            <p:spPr>
              <a:xfrm>
                <a:off x="6830466" y="2590646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5B4B22BD-55F7-7EC9-1721-65A1B8477C2E}"/>
                  </a:ext>
                </a:extLst>
              </p:cNvPr>
              <p:cNvSpPr/>
              <p:nvPr/>
            </p:nvSpPr>
            <p:spPr>
              <a:xfrm>
                <a:off x="6849506" y="2572975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2447B67B-EF9C-48B9-8FE4-BB6CFF4049F0}"/>
                  </a:ext>
                </a:extLst>
              </p:cNvPr>
              <p:cNvSpPr/>
              <p:nvPr/>
            </p:nvSpPr>
            <p:spPr>
              <a:xfrm>
                <a:off x="6868546" y="2665811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4B6FF0D6-575B-26D0-E9E6-2F6DA02E6F42}"/>
                  </a:ext>
                </a:extLst>
              </p:cNvPr>
              <p:cNvSpPr/>
              <p:nvPr/>
            </p:nvSpPr>
            <p:spPr>
              <a:xfrm>
                <a:off x="6887461" y="2648140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A076DBAD-6E97-B058-6E1D-74989100043C}"/>
                  </a:ext>
                </a:extLst>
              </p:cNvPr>
              <p:cNvSpPr/>
              <p:nvPr/>
            </p:nvSpPr>
            <p:spPr>
              <a:xfrm>
                <a:off x="6909363" y="2665811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615115EC-4004-C65E-A1B1-56BA8633469D}"/>
                  </a:ext>
                </a:extLst>
              </p:cNvPr>
              <p:cNvSpPr/>
              <p:nvPr/>
            </p:nvSpPr>
            <p:spPr>
              <a:xfrm>
                <a:off x="6928403" y="2648140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7C314880-8C64-91C9-D9B6-11A6BE0EC8F8}"/>
                  </a:ext>
                </a:extLst>
              </p:cNvPr>
              <p:cNvSpPr/>
              <p:nvPr/>
            </p:nvSpPr>
            <p:spPr>
              <a:xfrm>
                <a:off x="6918199" y="2665811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6081A717-342B-A56F-F60E-41C0664C9659}"/>
                  </a:ext>
                </a:extLst>
              </p:cNvPr>
              <p:cNvSpPr/>
              <p:nvPr/>
            </p:nvSpPr>
            <p:spPr>
              <a:xfrm>
                <a:off x="6935746" y="2648140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7B0F1782-FB4F-ABB7-8672-5698EC1F8DB3}"/>
                  </a:ext>
                </a:extLst>
              </p:cNvPr>
              <p:cNvSpPr/>
              <p:nvPr/>
            </p:nvSpPr>
            <p:spPr>
              <a:xfrm>
                <a:off x="6953292" y="2665811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F91171B2-3F39-7F29-BD49-273CB19D7A75}"/>
                  </a:ext>
                </a:extLst>
              </p:cNvPr>
              <p:cNvSpPr/>
              <p:nvPr/>
            </p:nvSpPr>
            <p:spPr>
              <a:xfrm>
                <a:off x="6970839" y="2648140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5AC882CC-4BBE-DDFC-86DE-D42D52F02532}"/>
                  </a:ext>
                </a:extLst>
              </p:cNvPr>
              <p:cNvSpPr/>
              <p:nvPr/>
            </p:nvSpPr>
            <p:spPr>
              <a:xfrm>
                <a:off x="6953292" y="2665811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CB9FE55-3207-71EC-25A8-40DDF5AC7AAB}"/>
                  </a:ext>
                </a:extLst>
              </p:cNvPr>
              <p:cNvSpPr/>
              <p:nvPr/>
            </p:nvSpPr>
            <p:spPr>
              <a:xfrm>
                <a:off x="6970839" y="2648140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150828AD-558A-85F5-0FC3-CF0F43FADE35}"/>
                  </a:ext>
                </a:extLst>
              </p:cNvPr>
              <p:cNvSpPr/>
              <p:nvPr/>
            </p:nvSpPr>
            <p:spPr>
              <a:xfrm>
                <a:off x="6963497" y="2665811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D09971C9-EC5A-2988-53B3-EF62AF1EBEBC}"/>
                  </a:ext>
                </a:extLst>
              </p:cNvPr>
              <p:cNvSpPr/>
              <p:nvPr/>
            </p:nvSpPr>
            <p:spPr>
              <a:xfrm>
                <a:off x="6981043" y="2648140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7F9E046-C0CF-D6B2-3735-49612AE9B42F}"/>
                </a:ext>
              </a:extLst>
            </p:cNvPr>
            <p:cNvSpPr/>
            <p:nvPr/>
          </p:nvSpPr>
          <p:spPr>
            <a:xfrm>
              <a:off x="4633162" y="1641401"/>
              <a:ext cx="2141926" cy="517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Isa-Pd: </a:t>
              </a:r>
            </a:p>
            <a:p>
              <a:pPr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 err="1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mOS</a:t>
              </a:r>
              <a:r>
                <a:rPr lang="en-GB" sz="1200" b="1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: </a:t>
              </a:r>
              <a:r>
                <a:rPr lang="fr-FR" sz="1200" b="1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24.57 </a:t>
              </a:r>
              <a:r>
                <a:rPr lang="fr-FR" sz="1200" b="1" dirty="0" err="1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months</a:t>
              </a:r>
              <a:r>
                <a:rPr lang="pl-PL" sz="1200" b="1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 </a:t>
              </a:r>
              <a:endParaRPr lang="fr-FR" sz="1200" b="1" dirty="0">
                <a:solidFill>
                  <a:srgbClr val="3E90D0"/>
                </a:solidFill>
                <a:latin typeface="Arial" panose="020B0604020202020204"/>
                <a:ea typeface="+mn-ea"/>
                <a:cs typeface="+mn-cs"/>
              </a:endParaRPr>
            </a:p>
            <a:p>
              <a:pPr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200" b="1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(95% CI</a:t>
              </a:r>
              <a:r>
                <a:rPr lang="en-US" sz="1200" b="1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: 20.304–</a:t>
              </a:r>
              <a:r>
                <a:rPr lang="fr-FR" sz="1200" b="1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31.310</a:t>
              </a:r>
              <a:r>
                <a:rPr lang="pl-PL" sz="1200" dirty="0">
                  <a:solidFill>
                    <a:srgbClr val="3E90D0"/>
                  </a:solidFill>
                  <a:latin typeface="Arial" panose="020B060402020202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E256712-4362-9744-AFA2-439B5268BFCD}"/>
                </a:ext>
              </a:extLst>
            </p:cNvPr>
            <p:cNvSpPr/>
            <p:nvPr/>
          </p:nvSpPr>
          <p:spPr>
            <a:xfrm>
              <a:off x="3185915" y="2363783"/>
              <a:ext cx="2103436" cy="517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  <a:t>Pd: </a:t>
              </a:r>
            </a:p>
            <a:p>
              <a:pPr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 err="1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  <a:t>mOS</a:t>
              </a:r>
              <a:r>
                <a:rPr lang="en-GB" sz="1200" b="1" dirty="0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  <a:t>: 17.71 months </a:t>
              </a:r>
            </a:p>
            <a:p>
              <a:pPr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solidFill>
                    <a:srgbClr val="8F6EAA"/>
                  </a:solidFill>
                  <a:latin typeface="Arial" panose="020B0604020202020204"/>
                  <a:ea typeface="+mn-ea"/>
                  <a:cs typeface="+mn-cs"/>
                </a:rPr>
                <a:t>(95% CI: 14.390–26.218)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CE0FDC5-49D1-F037-BAE3-1F03CE9CFECD}"/>
                </a:ext>
              </a:extLst>
            </p:cNvPr>
            <p:cNvSpPr/>
            <p:nvPr/>
          </p:nvSpPr>
          <p:spPr>
            <a:xfrm>
              <a:off x="2461712" y="3116545"/>
              <a:ext cx="3075602" cy="22191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 defTabSz="12191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rPr>
                <a:t>HR = 0.776 (95% CI: 0.594–1.1015); log-rank p=0.0319</a:t>
              </a:r>
              <a:r>
                <a:rPr lang="en-US" sz="1200" b="1" kern="0" baseline="30000" dirty="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rPr>
                <a:t>†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BE145BE-3D3E-9C43-027B-ED3324AA0E67}"/>
                </a:ext>
              </a:extLst>
            </p:cNvPr>
            <p:cNvSpPr/>
            <p:nvPr/>
          </p:nvSpPr>
          <p:spPr>
            <a:xfrm>
              <a:off x="2700279" y="1228076"/>
              <a:ext cx="12444" cy="36835"/>
            </a:xfrm>
            <a:custGeom>
              <a:avLst/>
              <a:gdLst>
                <a:gd name="connsiteX0" fmla="*/ 0 w 12444"/>
                <a:gd name="connsiteY0" fmla="*/ 0 h 36835"/>
                <a:gd name="connsiteX1" fmla="*/ 0 w 12444"/>
                <a:gd name="connsiteY1" fmla="*/ 36836 h 3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44" h="36835">
                  <a:moveTo>
                    <a:pt x="0" y="0"/>
                  </a:moveTo>
                  <a:lnTo>
                    <a:pt x="0" y="36836"/>
                  </a:lnTo>
                </a:path>
              </a:pathLst>
            </a:custGeom>
            <a:ln w="8705" cap="sq">
              <a:solidFill>
                <a:srgbClr val="0000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59FFAC16-3D45-4695-C661-6729844CB61F}"/>
                </a:ext>
              </a:extLst>
            </p:cNvPr>
            <p:cNvSpPr txBox="1"/>
            <p:nvPr/>
          </p:nvSpPr>
          <p:spPr>
            <a:xfrm>
              <a:off x="2545995" y="3426836"/>
              <a:ext cx="202220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0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B83A62ED-8EEB-6DB4-8120-53BEE0C59477}"/>
                </a:ext>
              </a:extLst>
            </p:cNvPr>
            <p:cNvSpPr txBox="1"/>
            <p:nvPr/>
          </p:nvSpPr>
          <p:spPr>
            <a:xfrm>
              <a:off x="2782688" y="3426836"/>
              <a:ext cx="202220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2CD2B03F-187B-0750-B220-880B7DF82FBB}"/>
                </a:ext>
              </a:extLst>
            </p:cNvPr>
            <p:cNvSpPr txBox="1"/>
            <p:nvPr/>
          </p:nvSpPr>
          <p:spPr>
            <a:xfrm>
              <a:off x="3010670" y="3426836"/>
              <a:ext cx="202220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6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1EE1E581-6BB1-98F7-0577-8F666305D066}"/>
                </a:ext>
              </a:extLst>
            </p:cNvPr>
            <p:cNvSpPr txBox="1"/>
            <p:nvPr/>
          </p:nvSpPr>
          <p:spPr>
            <a:xfrm>
              <a:off x="3248981" y="3426836"/>
              <a:ext cx="202220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9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D5970025-BF0F-B9C9-5D7C-33215A258D75}"/>
                </a:ext>
              </a:extLst>
            </p:cNvPr>
            <p:cNvSpPr txBox="1"/>
            <p:nvPr/>
          </p:nvSpPr>
          <p:spPr>
            <a:xfrm>
              <a:off x="3449212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12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4E916606-45C4-FCED-BA7F-DEE98B60B275}"/>
                </a:ext>
              </a:extLst>
            </p:cNvPr>
            <p:cNvSpPr txBox="1"/>
            <p:nvPr/>
          </p:nvSpPr>
          <p:spPr>
            <a:xfrm>
              <a:off x="3687399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15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E6CE17EB-59CF-DD5A-5593-3073305381FA}"/>
                </a:ext>
              </a:extLst>
            </p:cNvPr>
            <p:cNvSpPr txBox="1"/>
            <p:nvPr/>
          </p:nvSpPr>
          <p:spPr>
            <a:xfrm>
              <a:off x="3915381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18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50AE7BDD-82E4-51AF-CFCD-A80FE4495919}"/>
                </a:ext>
              </a:extLst>
            </p:cNvPr>
            <p:cNvSpPr txBox="1"/>
            <p:nvPr/>
          </p:nvSpPr>
          <p:spPr>
            <a:xfrm>
              <a:off x="4152199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21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EC2237D3-0C49-C92D-8DF7-D824A2B4FF06}"/>
                </a:ext>
              </a:extLst>
            </p:cNvPr>
            <p:cNvSpPr txBox="1"/>
            <p:nvPr/>
          </p:nvSpPr>
          <p:spPr>
            <a:xfrm>
              <a:off x="4380181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24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DFFB76F7-B194-9190-C608-EDE1AD1D49E8}"/>
                </a:ext>
              </a:extLst>
            </p:cNvPr>
            <p:cNvSpPr txBox="1"/>
            <p:nvPr/>
          </p:nvSpPr>
          <p:spPr>
            <a:xfrm>
              <a:off x="4618368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27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FC46F50D-4579-07AF-65CD-33A2A8CBBAA8}"/>
                </a:ext>
              </a:extLst>
            </p:cNvPr>
            <p:cNvSpPr txBox="1"/>
            <p:nvPr/>
          </p:nvSpPr>
          <p:spPr>
            <a:xfrm>
              <a:off x="4846475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30</a:t>
              </a:r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05E2F517-3C27-B574-9FF1-A2A857E2DBD6}"/>
                </a:ext>
              </a:extLst>
            </p:cNvPr>
            <p:cNvSpPr txBox="1"/>
            <p:nvPr/>
          </p:nvSpPr>
          <p:spPr>
            <a:xfrm>
              <a:off x="5084661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33</a:t>
              </a: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9C93CC80-D4B4-7723-90F8-C55881D99F86}"/>
                </a:ext>
              </a:extLst>
            </p:cNvPr>
            <p:cNvSpPr txBox="1"/>
            <p:nvPr/>
          </p:nvSpPr>
          <p:spPr>
            <a:xfrm>
              <a:off x="5312643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36</a:t>
              </a: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70FAB00C-42CF-40BD-85E8-702A7D7C4623}"/>
                </a:ext>
              </a:extLst>
            </p:cNvPr>
            <p:cNvSpPr txBox="1"/>
            <p:nvPr/>
          </p:nvSpPr>
          <p:spPr>
            <a:xfrm>
              <a:off x="5549461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39</a:t>
              </a: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A50CABA2-6CD6-8C5B-872E-EE1F6383B6CA}"/>
                </a:ext>
              </a:extLst>
            </p:cNvPr>
            <p:cNvSpPr txBox="1"/>
            <p:nvPr/>
          </p:nvSpPr>
          <p:spPr>
            <a:xfrm>
              <a:off x="5777443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42</a:t>
              </a: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14157680-FCA2-7B1A-79ED-91B94A3C94A5}"/>
                </a:ext>
              </a:extLst>
            </p:cNvPr>
            <p:cNvSpPr txBox="1"/>
            <p:nvPr/>
          </p:nvSpPr>
          <p:spPr>
            <a:xfrm>
              <a:off x="6015630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45</a:t>
              </a: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C3B299CF-EEDF-930A-9E74-A88B9AB6F852}"/>
                </a:ext>
              </a:extLst>
            </p:cNvPr>
            <p:cNvSpPr txBox="1"/>
            <p:nvPr/>
          </p:nvSpPr>
          <p:spPr>
            <a:xfrm>
              <a:off x="6252448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48</a:t>
              </a:r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355D8C58-7C18-25F9-4F9D-BE87D5B3C0CF}"/>
                </a:ext>
              </a:extLst>
            </p:cNvPr>
            <p:cNvSpPr txBox="1"/>
            <p:nvPr/>
          </p:nvSpPr>
          <p:spPr>
            <a:xfrm>
              <a:off x="6480430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51</a:t>
              </a: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5669D8B2-590C-B6B0-2F93-80848AA206F3}"/>
                </a:ext>
              </a:extLst>
            </p:cNvPr>
            <p:cNvSpPr txBox="1"/>
            <p:nvPr/>
          </p:nvSpPr>
          <p:spPr>
            <a:xfrm>
              <a:off x="6718617" y="342683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54</a:t>
              </a:r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44522EC5-3E3C-97BA-089B-B88BBAAC429E}"/>
                </a:ext>
              </a:extLst>
            </p:cNvPr>
            <p:cNvSpPr txBox="1"/>
            <p:nvPr/>
          </p:nvSpPr>
          <p:spPr>
            <a:xfrm>
              <a:off x="2052819" y="3207495"/>
              <a:ext cx="264737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  0</a:t>
              </a: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95489F09-BE77-8427-ADD2-A5E754316F03}"/>
                </a:ext>
              </a:extLst>
            </p:cNvPr>
            <p:cNvSpPr txBox="1"/>
            <p:nvPr/>
          </p:nvSpPr>
          <p:spPr>
            <a:xfrm>
              <a:off x="2057335" y="2993483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10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BAD66C6E-668D-A591-A676-F78CEFA1FE44}"/>
                </a:ext>
              </a:extLst>
            </p:cNvPr>
            <p:cNvSpPr txBox="1"/>
            <p:nvPr/>
          </p:nvSpPr>
          <p:spPr>
            <a:xfrm>
              <a:off x="2057335" y="2779470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20</a:t>
              </a: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8C051182-ED4C-7D98-C1C9-14D29F3E280C}"/>
                </a:ext>
              </a:extLst>
            </p:cNvPr>
            <p:cNvSpPr txBox="1"/>
            <p:nvPr/>
          </p:nvSpPr>
          <p:spPr>
            <a:xfrm>
              <a:off x="2057335" y="2565456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30</a:t>
              </a: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69541C54-5353-CEA7-DB17-B3AD3C67D866}"/>
                </a:ext>
              </a:extLst>
            </p:cNvPr>
            <p:cNvSpPr txBox="1"/>
            <p:nvPr/>
          </p:nvSpPr>
          <p:spPr>
            <a:xfrm>
              <a:off x="2057335" y="2351443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40</a:t>
              </a: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FD8009AB-17FA-F089-1515-6BD30DF56637}"/>
                </a:ext>
              </a:extLst>
            </p:cNvPr>
            <p:cNvSpPr txBox="1"/>
            <p:nvPr/>
          </p:nvSpPr>
          <p:spPr>
            <a:xfrm>
              <a:off x="2057335" y="2137429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50</a:t>
              </a: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1D4AF913-EDE5-17F1-863B-DAA30D4F5E9B}"/>
                </a:ext>
              </a:extLst>
            </p:cNvPr>
            <p:cNvSpPr txBox="1"/>
            <p:nvPr/>
          </p:nvSpPr>
          <p:spPr>
            <a:xfrm>
              <a:off x="2057335" y="1923415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60</a:t>
              </a: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21D12423-3DE6-8A72-6F69-97EBB923EB4F}"/>
                </a:ext>
              </a:extLst>
            </p:cNvPr>
            <p:cNvSpPr txBox="1"/>
            <p:nvPr/>
          </p:nvSpPr>
          <p:spPr>
            <a:xfrm>
              <a:off x="2057335" y="1709401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70</a:t>
              </a: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39574710-ADD0-FF48-0F27-34F40C607AF5}"/>
                </a:ext>
              </a:extLst>
            </p:cNvPr>
            <p:cNvSpPr txBox="1"/>
            <p:nvPr/>
          </p:nvSpPr>
          <p:spPr>
            <a:xfrm>
              <a:off x="2057335" y="1495387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80</a:t>
              </a:r>
            </a:p>
          </p:txBody>
        </p: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32EF36AE-3D7D-CAE5-0D40-6D4BDB4EF66E}"/>
                </a:ext>
              </a:extLst>
            </p:cNvPr>
            <p:cNvSpPr txBox="1"/>
            <p:nvPr/>
          </p:nvSpPr>
          <p:spPr>
            <a:xfrm>
              <a:off x="2057335" y="1281374"/>
              <a:ext cx="26593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90</a:t>
              </a:r>
            </a:p>
          </p:txBody>
        </p: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FD283C9F-2654-144C-00CC-AD354C4CFED4}"/>
                </a:ext>
              </a:extLst>
            </p:cNvPr>
            <p:cNvGrpSpPr/>
            <p:nvPr/>
          </p:nvGrpSpPr>
          <p:grpSpPr>
            <a:xfrm>
              <a:off x="2350999" y="1138600"/>
              <a:ext cx="4788125" cy="2285795"/>
              <a:chOff x="2350999" y="996015"/>
              <a:chExt cx="4788125" cy="2285795"/>
            </a:xfrm>
          </p:grpSpPr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B4A57D28-D675-B5C4-1E09-9F000359E1B5}"/>
                  </a:ext>
                </a:extLst>
              </p:cNvPr>
              <p:cNvSpPr/>
              <p:nvPr/>
            </p:nvSpPr>
            <p:spPr>
              <a:xfrm>
                <a:off x="2397791" y="3234646"/>
                <a:ext cx="4741333" cy="12444"/>
              </a:xfrm>
              <a:custGeom>
                <a:avLst/>
                <a:gdLst>
                  <a:gd name="connsiteX0" fmla="*/ 0 w 4741333"/>
                  <a:gd name="connsiteY0" fmla="*/ 0 h 12444"/>
                  <a:gd name="connsiteX1" fmla="*/ 4741334 w 4741333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41333" h="12444">
                    <a:moveTo>
                      <a:pt x="0" y="0"/>
                    </a:moveTo>
                    <a:lnTo>
                      <a:pt x="4741334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21BF7FF0-C391-49A3-26F9-C571A245142E}"/>
                  </a:ext>
                </a:extLst>
              </p:cNvPr>
              <p:cNvSpPr/>
              <p:nvPr/>
            </p:nvSpPr>
            <p:spPr>
              <a:xfrm>
                <a:off x="2397791" y="996015"/>
                <a:ext cx="12444" cy="2238631"/>
              </a:xfrm>
              <a:custGeom>
                <a:avLst/>
                <a:gdLst>
                  <a:gd name="connsiteX0" fmla="*/ 0 w 12444"/>
                  <a:gd name="connsiteY0" fmla="*/ 2238631 h 2238631"/>
                  <a:gd name="connsiteX1" fmla="*/ 0 w 12444"/>
                  <a:gd name="connsiteY1" fmla="*/ 0 h 223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238631">
                    <a:moveTo>
                      <a:pt x="0" y="2238631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5D08B61C-D160-C5F4-8CF3-0B4774FE377E}"/>
                  </a:ext>
                </a:extLst>
              </p:cNvPr>
              <p:cNvSpPr/>
              <p:nvPr/>
            </p:nvSpPr>
            <p:spPr>
              <a:xfrm>
                <a:off x="2788048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19BB8354-A2B8-52EC-82E8-1004C59C367E}"/>
                  </a:ext>
                </a:extLst>
              </p:cNvPr>
              <p:cNvSpPr/>
              <p:nvPr/>
            </p:nvSpPr>
            <p:spPr>
              <a:xfrm>
                <a:off x="3021879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F92BEB98-5C4B-78B9-0D6E-2A9470158DCD}"/>
                  </a:ext>
                </a:extLst>
              </p:cNvPr>
              <p:cNvSpPr/>
              <p:nvPr/>
            </p:nvSpPr>
            <p:spPr>
              <a:xfrm>
                <a:off x="3254342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55119F3-B621-AF75-C4DA-F629CBD4DF23}"/>
                  </a:ext>
                </a:extLst>
              </p:cNvPr>
              <p:cNvSpPr/>
              <p:nvPr/>
            </p:nvSpPr>
            <p:spPr>
              <a:xfrm>
                <a:off x="3486679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2195BC29-1E90-DE8F-0894-BBA861059B6C}"/>
                  </a:ext>
                </a:extLst>
              </p:cNvPr>
              <p:cNvSpPr/>
              <p:nvPr/>
            </p:nvSpPr>
            <p:spPr>
              <a:xfrm>
                <a:off x="3720511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9BB42574-EA06-DDBD-F928-B7E5B47223F0}"/>
                  </a:ext>
                </a:extLst>
              </p:cNvPr>
              <p:cNvSpPr/>
              <p:nvPr/>
            </p:nvSpPr>
            <p:spPr>
              <a:xfrm>
                <a:off x="3952848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6613D8F-508B-4DD9-2ABE-44583F25DB56}"/>
                  </a:ext>
                </a:extLst>
              </p:cNvPr>
              <p:cNvSpPr/>
              <p:nvPr/>
            </p:nvSpPr>
            <p:spPr>
              <a:xfrm>
                <a:off x="4186804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D681C0B9-4217-BFC5-DB75-5DADD0D8FE79}"/>
                  </a:ext>
                </a:extLst>
              </p:cNvPr>
              <p:cNvSpPr/>
              <p:nvPr/>
            </p:nvSpPr>
            <p:spPr>
              <a:xfrm>
                <a:off x="4419142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37846D5-9E60-DEAF-30B9-2D223EBF6F85}"/>
                  </a:ext>
                </a:extLst>
              </p:cNvPr>
              <p:cNvSpPr/>
              <p:nvPr/>
            </p:nvSpPr>
            <p:spPr>
              <a:xfrm>
                <a:off x="4651479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158BD75-AD0C-47C5-672E-DE9C7565FC5E}"/>
                  </a:ext>
                </a:extLst>
              </p:cNvPr>
              <p:cNvSpPr/>
              <p:nvPr/>
            </p:nvSpPr>
            <p:spPr>
              <a:xfrm>
                <a:off x="4885435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7FD574BD-00DE-5354-6F5F-668878D791D7}"/>
                  </a:ext>
                </a:extLst>
              </p:cNvPr>
              <p:cNvSpPr/>
              <p:nvPr/>
            </p:nvSpPr>
            <p:spPr>
              <a:xfrm>
                <a:off x="5117773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3847EFF3-5673-DAD2-AB51-F87829B3D626}"/>
                  </a:ext>
                </a:extLst>
              </p:cNvPr>
              <p:cNvSpPr/>
              <p:nvPr/>
            </p:nvSpPr>
            <p:spPr>
              <a:xfrm>
                <a:off x="5351604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1FFC958-5D10-F3C0-1F3D-309E5CBC45C0}"/>
                  </a:ext>
                </a:extLst>
              </p:cNvPr>
              <p:cNvSpPr/>
              <p:nvPr/>
            </p:nvSpPr>
            <p:spPr>
              <a:xfrm>
                <a:off x="5583942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C6331216-6876-8DD1-5B81-8F37C5ADB4F5}"/>
                  </a:ext>
                </a:extLst>
              </p:cNvPr>
              <p:cNvSpPr/>
              <p:nvPr/>
            </p:nvSpPr>
            <p:spPr>
              <a:xfrm>
                <a:off x="5816404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D5A7F8C8-EA59-96BC-F835-C867EB08BE4D}"/>
                  </a:ext>
                </a:extLst>
              </p:cNvPr>
              <p:cNvSpPr/>
              <p:nvPr/>
            </p:nvSpPr>
            <p:spPr>
              <a:xfrm>
                <a:off x="6050235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A90BFF8D-C940-CCA6-DB0C-364ACFDD9E8D}"/>
                  </a:ext>
                </a:extLst>
              </p:cNvPr>
              <p:cNvSpPr/>
              <p:nvPr/>
            </p:nvSpPr>
            <p:spPr>
              <a:xfrm>
                <a:off x="6282573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FB3AF380-6ECE-9DEE-E7F0-6042158A66BA}"/>
                  </a:ext>
                </a:extLst>
              </p:cNvPr>
              <p:cNvSpPr/>
              <p:nvPr/>
            </p:nvSpPr>
            <p:spPr>
              <a:xfrm>
                <a:off x="6516528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0CEEDBE7-AC26-782F-7152-4BFA63447E4A}"/>
                  </a:ext>
                </a:extLst>
              </p:cNvPr>
              <p:cNvSpPr/>
              <p:nvPr/>
            </p:nvSpPr>
            <p:spPr>
              <a:xfrm>
                <a:off x="6748866" y="3234646"/>
                <a:ext cx="12444" cy="23519"/>
              </a:xfrm>
              <a:custGeom>
                <a:avLst/>
                <a:gdLst>
                  <a:gd name="connsiteX0" fmla="*/ 0 w 12444"/>
                  <a:gd name="connsiteY0" fmla="*/ 0 h 23519"/>
                  <a:gd name="connsiteX1" fmla="*/ 0 w 12444"/>
                  <a:gd name="connsiteY1" fmla="*/ 23520 h 2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23519">
                    <a:moveTo>
                      <a:pt x="0" y="0"/>
                    </a:moveTo>
                    <a:lnTo>
                      <a:pt x="0" y="2352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ECBCDBB9-0B5B-CDF1-D49A-F710F2340E8F}"/>
                  </a:ext>
                </a:extLst>
              </p:cNvPr>
              <p:cNvSpPr/>
              <p:nvPr/>
            </p:nvSpPr>
            <p:spPr>
              <a:xfrm>
                <a:off x="2671071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E8079D78-F46E-0C38-F527-070A61F192D6}"/>
                  </a:ext>
                </a:extLst>
              </p:cNvPr>
              <p:cNvSpPr/>
              <p:nvPr/>
            </p:nvSpPr>
            <p:spPr>
              <a:xfrm>
                <a:off x="2905026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43CDFAC4-F439-49BB-1B4E-728AB091E6CC}"/>
                  </a:ext>
                </a:extLst>
              </p:cNvPr>
              <p:cNvSpPr/>
              <p:nvPr/>
            </p:nvSpPr>
            <p:spPr>
              <a:xfrm>
                <a:off x="3137364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84B22206-8FB7-990B-0FF4-8982385627D6}"/>
                  </a:ext>
                </a:extLst>
              </p:cNvPr>
              <p:cNvSpPr/>
              <p:nvPr/>
            </p:nvSpPr>
            <p:spPr>
              <a:xfrm>
                <a:off x="3371195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BA61E25-2D50-29E7-9B0C-60E6F0BF04F8}"/>
                  </a:ext>
                </a:extLst>
              </p:cNvPr>
              <p:cNvSpPr/>
              <p:nvPr/>
            </p:nvSpPr>
            <p:spPr>
              <a:xfrm>
                <a:off x="3603533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68447153-B8EC-B9F1-6E7F-F6ED302DFDB2}"/>
                  </a:ext>
                </a:extLst>
              </p:cNvPr>
              <p:cNvSpPr/>
              <p:nvPr/>
            </p:nvSpPr>
            <p:spPr>
              <a:xfrm>
                <a:off x="3835995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C2DB7EA-9860-3F86-1C4E-BE79B44303C9}"/>
                  </a:ext>
                </a:extLst>
              </p:cNvPr>
              <p:cNvSpPr/>
              <p:nvPr/>
            </p:nvSpPr>
            <p:spPr>
              <a:xfrm>
                <a:off x="4069826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DF9B4B4-8FE7-CD2C-BD56-ACD8F35114BE}"/>
                  </a:ext>
                </a:extLst>
              </p:cNvPr>
              <p:cNvSpPr/>
              <p:nvPr/>
            </p:nvSpPr>
            <p:spPr>
              <a:xfrm>
                <a:off x="4302164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97D60F39-9601-18FC-0D68-F5A2B994C9FC}"/>
                  </a:ext>
                </a:extLst>
              </p:cNvPr>
              <p:cNvSpPr/>
              <p:nvPr/>
            </p:nvSpPr>
            <p:spPr>
              <a:xfrm>
                <a:off x="4536119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38CD2E7-572C-7716-50C1-354ECBE48EEC}"/>
                  </a:ext>
                </a:extLst>
              </p:cNvPr>
              <p:cNvSpPr/>
              <p:nvPr/>
            </p:nvSpPr>
            <p:spPr>
              <a:xfrm>
                <a:off x="4768457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815D655-52AA-5B3E-0606-D514069989E3}"/>
                  </a:ext>
                </a:extLst>
              </p:cNvPr>
              <p:cNvSpPr/>
              <p:nvPr/>
            </p:nvSpPr>
            <p:spPr>
              <a:xfrm>
                <a:off x="5002288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886554F3-590A-C1EC-3B2E-ED7622A5226F}"/>
                  </a:ext>
                </a:extLst>
              </p:cNvPr>
              <p:cNvSpPr/>
              <p:nvPr/>
            </p:nvSpPr>
            <p:spPr>
              <a:xfrm>
                <a:off x="5234626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DC3E36A-9693-D39C-EA3B-75C6CD427201}"/>
                  </a:ext>
                </a:extLst>
              </p:cNvPr>
              <p:cNvSpPr/>
              <p:nvPr/>
            </p:nvSpPr>
            <p:spPr>
              <a:xfrm>
                <a:off x="5467088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3CEB8107-1E58-0EE3-F144-D89F89BF2863}"/>
                  </a:ext>
                </a:extLst>
              </p:cNvPr>
              <p:cNvSpPr/>
              <p:nvPr/>
            </p:nvSpPr>
            <p:spPr>
              <a:xfrm>
                <a:off x="5700919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9AE87BF-0C6F-583D-8B28-559AA9D05F83}"/>
                  </a:ext>
                </a:extLst>
              </p:cNvPr>
              <p:cNvSpPr/>
              <p:nvPr/>
            </p:nvSpPr>
            <p:spPr>
              <a:xfrm>
                <a:off x="5933257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6C6C4DC5-5E9D-7262-0917-DC0F0ED33218}"/>
                  </a:ext>
                </a:extLst>
              </p:cNvPr>
              <p:cNvSpPr/>
              <p:nvPr/>
            </p:nvSpPr>
            <p:spPr>
              <a:xfrm>
                <a:off x="6167088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EA79DBB1-FF30-F838-53A0-B5735BDE77DC}"/>
                  </a:ext>
                </a:extLst>
              </p:cNvPr>
              <p:cNvSpPr/>
              <p:nvPr/>
            </p:nvSpPr>
            <p:spPr>
              <a:xfrm>
                <a:off x="6399551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914B3CB2-B7A6-1D39-19C1-165238E5C47A}"/>
                  </a:ext>
                </a:extLst>
              </p:cNvPr>
              <p:cNvSpPr/>
              <p:nvPr/>
            </p:nvSpPr>
            <p:spPr>
              <a:xfrm>
                <a:off x="6631888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FF504E40-25A2-8EBE-E22B-5B393C117022}"/>
                  </a:ext>
                </a:extLst>
              </p:cNvPr>
              <p:cNvSpPr/>
              <p:nvPr/>
            </p:nvSpPr>
            <p:spPr>
              <a:xfrm>
                <a:off x="6865719" y="3234646"/>
                <a:ext cx="12444" cy="47164"/>
              </a:xfrm>
              <a:custGeom>
                <a:avLst/>
                <a:gdLst>
                  <a:gd name="connsiteX0" fmla="*/ 0 w 12444"/>
                  <a:gd name="connsiteY0" fmla="*/ 0 h 47164"/>
                  <a:gd name="connsiteX1" fmla="*/ 0 w 12444"/>
                  <a:gd name="connsiteY1" fmla="*/ 4716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47164">
                    <a:moveTo>
                      <a:pt x="0" y="0"/>
                    </a:moveTo>
                    <a:lnTo>
                      <a:pt x="0" y="47164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5F2782E5-5C97-A2B1-2EA5-CA4F2C96A2E5}"/>
                  </a:ext>
                </a:extLst>
              </p:cNvPr>
              <p:cNvSpPr/>
              <p:nvPr/>
            </p:nvSpPr>
            <p:spPr>
              <a:xfrm>
                <a:off x="2350999" y="3187482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8E6C08C7-90E4-4CAA-9AC3-81D80B1A03BE}"/>
                  </a:ext>
                </a:extLst>
              </p:cNvPr>
              <p:cNvSpPr/>
              <p:nvPr/>
            </p:nvSpPr>
            <p:spPr>
              <a:xfrm>
                <a:off x="2350999" y="2973811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1B014FCA-F3C7-2DB1-636B-9FC8BE91C4D3}"/>
                  </a:ext>
                </a:extLst>
              </p:cNvPr>
              <p:cNvSpPr/>
              <p:nvPr/>
            </p:nvSpPr>
            <p:spPr>
              <a:xfrm>
                <a:off x="2350999" y="2758646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8F8295A-C305-7EBE-FA0B-9502ABAD4796}"/>
                  </a:ext>
                </a:extLst>
              </p:cNvPr>
              <p:cNvSpPr/>
              <p:nvPr/>
            </p:nvSpPr>
            <p:spPr>
              <a:xfrm>
                <a:off x="2350999" y="2544975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57153CFD-9E68-A9F4-F9A8-8175417F4F3E}"/>
                  </a:ext>
                </a:extLst>
              </p:cNvPr>
              <p:cNvSpPr/>
              <p:nvPr/>
            </p:nvSpPr>
            <p:spPr>
              <a:xfrm>
                <a:off x="2350999" y="2329811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03AE7500-3D52-E40E-C652-15BBD4E1A280}"/>
                  </a:ext>
                </a:extLst>
              </p:cNvPr>
              <p:cNvSpPr/>
              <p:nvPr/>
            </p:nvSpPr>
            <p:spPr>
              <a:xfrm>
                <a:off x="2350999" y="2114646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01E3C23-4EB4-6816-7B90-712B166679B3}"/>
                  </a:ext>
                </a:extLst>
              </p:cNvPr>
              <p:cNvSpPr/>
              <p:nvPr/>
            </p:nvSpPr>
            <p:spPr>
              <a:xfrm>
                <a:off x="2350999" y="1899482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3ED46E64-D1B5-09C1-2D92-9E0F279251F9}"/>
                  </a:ext>
                </a:extLst>
              </p:cNvPr>
              <p:cNvSpPr/>
              <p:nvPr/>
            </p:nvSpPr>
            <p:spPr>
              <a:xfrm>
                <a:off x="2350999" y="1685686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BADF7CAF-74C8-5206-C8DD-FCD771BB1BBB}"/>
                  </a:ext>
                </a:extLst>
              </p:cNvPr>
              <p:cNvSpPr/>
              <p:nvPr/>
            </p:nvSpPr>
            <p:spPr>
              <a:xfrm>
                <a:off x="2350999" y="1470522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0879BA51-2191-695E-870E-6F6B052ED5FC}"/>
                  </a:ext>
                </a:extLst>
              </p:cNvPr>
              <p:cNvSpPr/>
              <p:nvPr/>
            </p:nvSpPr>
            <p:spPr>
              <a:xfrm>
                <a:off x="2350999" y="1256851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EF9FA014-A578-9506-5234-E6E692DA9690}"/>
                  </a:ext>
                </a:extLst>
              </p:cNvPr>
              <p:cNvSpPr/>
              <p:nvPr/>
            </p:nvSpPr>
            <p:spPr>
              <a:xfrm>
                <a:off x="2350999" y="1041686"/>
                <a:ext cx="46791" cy="12444"/>
              </a:xfrm>
              <a:custGeom>
                <a:avLst/>
                <a:gdLst>
                  <a:gd name="connsiteX0" fmla="*/ 46791 w 46791"/>
                  <a:gd name="connsiteY0" fmla="*/ 0 h 12444"/>
                  <a:gd name="connsiteX1" fmla="*/ 0 w 4679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791" h="12444">
                    <a:moveTo>
                      <a:pt x="46791" y="0"/>
                    </a:moveTo>
                    <a:lnTo>
                      <a:pt x="0" y="0"/>
                    </a:lnTo>
                  </a:path>
                </a:pathLst>
              </a:custGeom>
              <a:ln w="8705" cap="sq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id="{49CD90EF-1A3C-DEB9-5DB4-17D9C8D055AD}"/>
                </a:ext>
              </a:extLst>
            </p:cNvPr>
            <p:cNvSpPr txBox="1"/>
            <p:nvPr/>
          </p:nvSpPr>
          <p:spPr>
            <a:xfrm>
              <a:off x="2025805" y="1067365"/>
              <a:ext cx="329658" cy="221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dirty="0">
                  <a:ln/>
                  <a:solidFill>
                    <a:srgbClr val="000000"/>
                  </a:solidFill>
                  <a:latin typeface="Microsoft Sans Serif"/>
                  <a:ea typeface="Microsoft Sans Serif"/>
                  <a:cs typeface="Microsoft Sans Serif"/>
                  <a:sym typeface="Microsoft Sans Serif"/>
                  <a:rtl val="0"/>
                </a:rPr>
                <a:t>100</a:t>
              </a: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64332484-0D6C-9165-FBE3-1BBF4A90E3F1}"/>
                </a:ext>
              </a:extLst>
            </p:cNvPr>
            <p:cNvSpPr/>
            <p:nvPr/>
          </p:nvSpPr>
          <p:spPr>
            <a:xfrm>
              <a:off x="2666555" y="1189871"/>
              <a:ext cx="4256124" cy="1907111"/>
            </a:xfrm>
            <a:custGeom>
              <a:avLst/>
              <a:gdLst>
                <a:gd name="connsiteX0" fmla="*/ 0 w 4256124"/>
                <a:gd name="connsiteY0" fmla="*/ 0 h 1907111"/>
                <a:gd name="connsiteX1" fmla="*/ 19040 w 4256124"/>
                <a:gd name="connsiteY1" fmla="*/ 0 h 1907111"/>
                <a:gd name="connsiteX2" fmla="*/ 19040 w 4256124"/>
                <a:gd name="connsiteY2" fmla="*/ 14809 h 1907111"/>
                <a:gd name="connsiteX3" fmla="*/ 29244 w 4256124"/>
                <a:gd name="connsiteY3" fmla="*/ 14809 h 1907111"/>
                <a:gd name="connsiteX4" fmla="*/ 29244 w 4256124"/>
                <a:gd name="connsiteY4" fmla="*/ 28000 h 1907111"/>
                <a:gd name="connsiteX5" fmla="*/ 30738 w 4256124"/>
                <a:gd name="connsiteY5" fmla="*/ 28000 h 1907111"/>
                <a:gd name="connsiteX6" fmla="*/ 30738 w 4256124"/>
                <a:gd name="connsiteY6" fmla="*/ 42809 h 1907111"/>
                <a:gd name="connsiteX7" fmla="*/ 33600 w 4256124"/>
                <a:gd name="connsiteY7" fmla="*/ 42809 h 1907111"/>
                <a:gd name="connsiteX8" fmla="*/ 33600 w 4256124"/>
                <a:gd name="connsiteY8" fmla="*/ 56000 h 1907111"/>
                <a:gd name="connsiteX9" fmla="*/ 54133 w 4256124"/>
                <a:gd name="connsiteY9" fmla="*/ 56000 h 1907111"/>
                <a:gd name="connsiteX10" fmla="*/ 54133 w 4256124"/>
                <a:gd name="connsiteY10" fmla="*/ 70809 h 1907111"/>
                <a:gd name="connsiteX11" fmla="*/ 74542 w 4256124"/>
                <a:gd name="connsiteY11" fmla="*/ 70809 h 1907111"/>
                <a:gd name="connsiteX12" fmla="*/ 74542 w 4256124"/>
                <a:gd name="connsiteY12" fmla="*/ 84000 h 1907111"/>
                <a:gd name="connsiteX13" fmla="*/ 97938 w 4256124"/>
                <a:gd name="connsiteY13" fmla="*/ 84000 h 1907111"/>
                <a:gd name="connsiteX14" fmla="*/ 97938 w 4256124"/>
                <a:gd name="connsiteY14" fmla="*/ 98809 h 1907111"/>
                <a:gd name="connsiteX15" fmla="*/ 115484 w 4256124"/>
                <a:gd name="connsiteY15" fmla="*/ 98809 h 1907111"/>
                <a:gd name="connsiteX16" fmla="*/ 115484 w 4256124"/>
                <a:gd name="connsiteY16" fmla="*/ 113493 h 1907111"/>
                <a:gd name="connsiteX17" fmla="*/ 150578 w 4256124"/>
                <a:gd name="connsiteY17" fmla="*/ 113493 h 1907111"/>
                <a:gd name="connsiteX18" fmla="*/ 150578 w 4256124"/>
                <a:gd name="connsiteY18" fmla="*/ 126809 h 1907111"/>
                <a:gd name="connsiteX19" fmla="*/ 156427 w 4256124"/>
                <a:gd name="connsiteY19" fmla="*/ 126809 h 1907111"/>
                <a:gd name="connsiteX20" fmla="*/ 156427 w 4256124"/>
                <a:gd name="connsiteY20" fmla="*/ 141493 h 1907111"/>
                <a:gd name="connsiteX21" fmla="*/ 162275 w 4256124"/>
                <a:gd name="connsiteY21" fmla="*/ 141493 h 1907111"/>
                <a:gd name="connsiteX22" fmla="*/ 162275 w 4256124"/>
                <a:gd name="connsiteY22" fmla="*/ 154809 h 1907111"/>
                <a:gd name="connsiteX23" fmla="*/ 197369 w 4256124"/>
                <a:gd name="connsiteY23" fmla="*/ 154809 h 1907111"/>
                <a:gd name="connsiteX24" fmla="*/ 197369 w 4256124"/>
                <a:gd name="connsiteY24" fmla="*/ 169493 h 1907111"/>
                <a:gd name="connsiteX25" fmla="*/ 203218 w 4256124"/>
                <a:gd name="connsiteY25" fmla="*/ 169493 h 1907111"/>
                <a:gd name="connsiteX26" fmla="*/ 203218 w 4256124"/>
                <a:gd name="connsiteY26" fmla="*/ 184302 h 1907111"/>
                <a:gd name="connsiteX27" fmla="*/ 220764 w 4256124"/>
                <a:gd name="connsiteY27" fmla="*/ 184302 h 1907111"/>
                <a:gd name="connsiteX28" fmla="*/ 220764 w 4256124"/>
                <a:gd name="connsiteY28" fmla="*/ 197493 h 1907111"/>
                <a:gd name="connsiteX29" fmla="*/ 225120 w 4256124"/>
                <a:gd name="connsiteY29" fmla="*/ 197493 h 1907111"/>
                <a:gd name="connsiteX30" fmla="*/ 225120 w 4256124"/>
                <a:gd name="connsiteY30" fmla="*/ 212302 h 1907111"/>
                <a:gd name="connsiteX31" fmla="*/ 266062 w 4256124"/>
                <a:gd name="connsiteY31" fmla="*/ 212302 h 1907111"/>
                <a:gd name="connsiteX32" fmla="*/ 266062 w 4256124"/>
                <a:gd name="connsiteY32" fmla="*/ 225493 h 1907111"/>
                <a:gd name="connsiteX33" fmla="*/ 292320 w 4256124"/>
                <a:gd name="connsiteY33" fmla="*/ 225493 h 1907111"/>
                <a:gd name="connsiteX34" fmla="*/ 292320 w 4256124"/>
                <a:gd name="connsiteY34" fmla="*/ 240302 h 1907111"/>
                <a:gd name="connsiteX35" fmla="*/ 312853 w 4256124"/>
                <a:gd name="connsiteY35" fmla="*/ 240302 h 1907111"/>
                <a:gd name="connsiteX36" fmla="*/ 312853 w 4256124"/>
                <a:gd name="connsiteY36" fmla="*/ 254987 h 1907111"/>
                <a:gd name="connsiteX37" fmla="*/ 314222 w 4256124"/>
                <a:gd name="connsiteY37" fmla="*/ 254987 h 1907111"/>
                <a:gd name="connsiteX38" fmla="*/ 314222 w 4256124"/>
                <a:gd name="connsiteY38" fmla="*/ 268302 h 1907111"/>
                <a:gd name="connsiteX39" fmla="*/ 323058 w 4256124"/>
                <a:gd name="connsiteY39" fmla="*/ 268302 h 1907111"/>
                <a:gd name="connsiteX40" fmla="*/ 323058 w 4256124"/>
                <a:gd name="connsiteY40" fmla="*/ 282987 h 1907111"/>
                <a:gd name="connsiteX41" fmla="*/ 347822 w 4256124"/>
                <a:gd name="connsiteY41" fmla="*/ 282987 h 1907111"/>
                <a:gd name="connsiteX42" fmla="*/ 347822 w 4256124"/>
                <a:gd name="connsiteY42" fmla="*/ 325671 h 1907111"/>
                <a:gd name="connsiteX43" fmla="*/ 355164 w 4256124"/>
                <a:gd name="connsiteY43" fmla="*/ 325671 h 1907111"/>
                <a:gd name="connsiteX44" fmla="*/ 355164 w 4256124"/>
                <a:gd name="connsiteY44" fmla="*/ 340480 h 1907111"/>
                <a:gd name="connsiteX45" fmla="*/ 358151 w 4256124"/>
                <a:gd name="connsiteY45" fmla="*/ 340480 h 1907111"/>
                <a:gd name="connsiteX46" fmla="*/ 358151 w 4256124"/>
                <a:gd name="connsiteY46" fmla="*/ 355164 h 1907111"/>
                <a:gd name="connsiteX47" fmla="*/ 371218 w 4256124"/>
                <a:gd name="connsiteY47" fmla="*/ 355164 h 1907111"/>
                <a:gd name="connsiteX48" fmla="*/ 371218 w 4256124"/>
                <a:gd name="connsiteY48" fmla="*/ 369973 h 1907111"/>
                <a:gd name="connsiteX49" fmla="*/ 381547 w 4256124"/>
                <a:gd name="connsiteY49" fmla="*/ 369973 h 1907111"/>
                <a:gd name="connsiteX50" fmla="*/ 381547 w 4256124"/>
                <a:gd name="connsiteY50" fmla="*/ 383164 h 1907111"/>
                <a:gd name="connsiteX51" fmla="*/ 390258 w 4256124"/>
                <a:gd name="connsiteY51" fmla="*/ 383164 h 1907111"/>
                <a:gd name="connsiteX52" fmla="*/ 390258 w 4256124"/>
                <a:gd name="connsiteY52" fmla="*/ 397973 h 1907111"/>
                <a:gd name="connsiteX53" fmla="*/ 396107 w 4256124"/>
                <a:gd name="connsiteY53" fmla="*/ 397973 h 1907111"/>
                <a:gd name="connsiteX54" fmla="*/ 396107 w 4256124"/>
                <a:gd name="connsiteY54" fmla="*/ 412658 h 1907111"/>
                <a:gd name="connsiteX55" fmla="*/ 399093 w 4256124"/>
                <a:gd name="connsiteY55" fmla="*/ 412658 h 1907111"/>
                <a:gd name="connsiteX56" fmla="*/ 399093 w 4256124"/>
                <a:gd name="connsiteY56" fmla="*/ 425973 h 1907111"/>
                <a:gd name="connsiteX57" fmla="*/ 401956 w 4256124"/>
                <a:gd name="connsiteY57" fmla="*/ 425973 h 1907111"/>
                <a:gd name="connsiteX58" fmla="*/ 401956 w 4256124"/>
                <a:gd name="connsiteY58" fmla="*/ 455467 h 1907111"/>
                <a:gd name="connsiteX59" fmla="*/ 453102 w 4256124"/>
                <a:gd name="connsiteY59" fmla="*/ 455467 h 1907111"/>
                <a:gd name="connsiteX60" fmla="*/ 453102 w 4256124"/>
                <a:gd name="connsiteY60" fmla="*/ 470151 h 1907111"/>
                <a:gd name="connsiteX61" fmla="*/ 470649 w 4256124"/>
                <a:gd name="connsiteY61" fmla="*/ 470151 h 1907111"/>
                <a:gd name="connsiteX62" fmla="*/ 470649 w 4256124"/>
                <a:gd name="connsiteY62" fmla="*/ 484836 h 1907111"/>
                <a:gd name="connsiteX63" fmla="*/ 485209 w 4256124"/>
                <a:gd name="connsiteY63" fmla="*/ 484836 h 1907111"/>
                <a:gd name="connsiteX64" fmla="*/ 485209 w 4256124"/>
                <a:gd name="connsiteY64" fmla="*/ 499644 h 1907111"/>
                <a:gd name="connsiteX65" fmla="*/ 495538 w 4256124"/>
                <a:gd name="connsiteY65" fmla="*/ 499644 h 1907111"/>
                <a:gd name="connsiteX66" fmla="*/ 495538 w 4256124"/>
                <a:gd name="connsiteY66" fmla="*/ 512836 h 1907111"/>
                <a:gd name="connsiteX67" fmla="*/ 502756 w 4256124"/>
                <a:gd name="connsiteY67" fmla="*/ 512836 h 1907111"/>
                <a:gd name="connsiteX68" fmla="*/ 502756 w 4256124"/>
                <a:gd name="connsiteY68" fmla="*/ 527644 h 1907111"/>
                <a:gd name="connsiteX69" fmla="*/ 513084 w 4256124"/>
                <a:gd name="connsiteY69" fmla="*/ 527644 h 1907111"/>
                <a:gd name="connsiteX70" fmla="*/ 513084 w 4256124"/>
                <a:gd name="connsiteY70" fmla="*/ 542329 h 1907111"/>
                <a:gd name="connsiteX71" fmla="*/ 567093 w 4256124"/>
                <a:gd name="connsiteY71" fmla="*/ 542329 h 1907111"/>
                <a:gd name="connsiteX72" fmla="*/ 567093 w 4256124"/>
                <a:gd name="connsiteY72" fmla="*/ 557138 h 1907111"/>
                <a:gd name="connsiteX73" fmla="*/ 574435 w 4256124"/>
                <a:gd name="connsiteY73" fmla="*/ 557138 h 1907111"/>
                <a:gd name="connsiteX74" fmla="*/ 574435 w 4256124"/>
                <a:gd name="connsiteY74" fmla="*/ 570329 h 1907111"/>
                <a:gd name="connsiteX75" fmla="*/ 600693 w 4256124"/>
                <a:gd name="connsiteY75" fmla="*/ 570329 h 1907111"/>
                <a:gd name="connsiteX76" fmla="*/ 600693 w 4256124"/>
                <a:gd name="connsiteY76" fmla="*/ 585138 h 1907111"/>
                <a:gd name="connsiteX77" fmla="*/ 608036 w 4256124"/>
                <a:gd name="connsiteY77" fmla="*/ 585138 h 1907111"/>
                <a:gd name="connsiteX78" fmla="*/ 608036 w 4256124"/>
                <a:gd name="connsiteY78" fmla="*/ 599822 h 1907111"/>
                <a:gd name="connsiteX79" fmla="*/ 618240 w 4256124"/>
                <a:gd name="connsiteY79" fmla="*/ 599822 h 1907111"/>
                <a:gd name="connsiteX80" fmla="*/ 618240 w 4256124"/>
                <a:gd name="connsiteY80" fmla="*/ 614631 h 1907111"/>
                <a:gd name="connsiteX81" fmla="*/ 662169 w 4256124"/>
                <a:gd name="connsiteY81" fmla="*/ 614631 h 1907111"/>
                <a:gd name="connsiteX82" fmla="*/ 662169 w 4256124"/>
                <a:gd name="connsiteY82" fmla="*/ 629316 h 1907111"/>
                <a:gd name="connsiteX83" fmla="*/ 672373 w 4256124"/>
                <a:gd name="connsiteY83" fmla="*/ 629316 h 1907111"/>
                <a:gd name="connsiteX84" fmla="*/ 672373 w 4256124"/>
                <a:gd name="connsiteY84" fmla="*/ 644000 h 1907111"/>
                <a:gd name="connsiteX85" fmla="*/ 704480 w 4256124"/>
                <a:gd name="connsiteY85" fmla="*/ 644000 h 1907111"/>
                <a:gd name="connsiteX86" fmla="*/ 704480 w 4256124"/>
                <a:gd name="connsiteY86" fmla="*/ 658809 h 1907111"/>
                <a:gd name="connsiteX87" fmla="*/ 779022 w 4256124"/>
                <a:gd name="connsiteY87" fmla="*/ 658809 h 1907111"/>
                <a:gd name="connsiteX88" fmla="*/ 779022 w 4256124"/>
                <a:gd name="connsiteY88" fmla="*/ 673493 h 1907111"/>
                <a:gd name="connsiteX89" fmla="*/ 784871 w 4256124"/>
                <a:gd name="connsiteY89" fmla="*/ 673493 h 1907111"/>
                <a:gd name="connsiteX90" fmla="*/ 784871 w 4256124"/>
                <a:gd name="connsiteY90" fmla="*/ 688302 h 1907111"/>
                <a:gd name="connsiteX91" fmla="*/ 796569 w 4256124"/>
                <a:gd name="connsiteY91" fmla="*/ 688302 h 1907111"/>
                <a:gd name="connsiteX92" fmla="*/ 796569 w 4256124"/>
                <a:gd name="connsiteY92" fmla="*/ 702987 h 1907111"/>
                <a:gd name="connsiteX93" fmla="*/ 806773 w 4256124"/>
                <a:gd name="connsiteY93" fmla="*/ 702987 h 1907111"/>
                <a:gd name="connsiteX94" fmla="*/ 806773 w 4256124"/>
                <a:gd name="connsiteY94" fmla="*/ 717796 h 1907111"/>
                <a:gd name="connsiteX95" fmla="*/ 860907 w 4256124"/>
                <a:gd name="connsiteY95" fmla="*/ 717796 h 1907111"/>
                <a:gd name="connsiteX96" fmla="*/ 860907 w 4256124"/>
                <a:gd name="connsiteY96" fmla="*/ 732480 h 1907111"/>
                <a:gd name="connsiteX97" fmla="*/ 872605 w 4256124"/>
                <a:gd name="connsiteY97" fmla="*/ 732480 h 1907111"/>
                <a:gd name="connsiteX98" fmla="*/ 872605 w 4256124"/>
                <a:gd name="connsiteY98" fmla="*/ 747164 h 1907111"/>
                <a:gd name="connsiteX99" fmla="*/ 898862 w 4256124"/>
                <a:gd name="connsiteY99" fmla="*/ 747164 h 1907111"/>
                <a:gd name="connsiteX100" fmla="*/ 898862 w 4256124"/>
                <a:gd name="connsiteY100" fmla="*/ 761973 h 1907111"/>
                <a:gd name="connsiteX101" fmla="*/ 967555 w 4256124"/>
                <a:gd name="connsiteY101" fmla="*/ 761973 h 1907111"/>
                <a:gd name="connsiteX102" fmla="*/ 967555 w 4256124"/>
                <a:gd name="connsiteY102" fmla="*/ 776658 h 1907111"/>
                <a:gd name="connsiteX103" fmla="*/ 998293 w 4256124"/>
                <a:gd name="connsiteY103" fmla="*/ 776658 h 1907111"/>
                <a:gd name="connsiteX104" fmla="*/ 998293 w 4256124"/>
                <a:gd name="connsiteY104" fmla="*/ 792960 h 1907111"/>
                <a:gd name="connsiteX105" fmla="*/ 1001156 w 4256124"/>
                <a:gd name="connsiteY105" fmla="*/ 792960 h 1907111"/>
                <a:gd name="connsiteX106" fmla="*/ 1001156 w 4256124"/>
                <a:gd name="connsiteY106" fmla="*/ 807644 h 1907111"/>
                <a:gd name="connsiteX107" fmla="*/ 1042098 w 4256124"/>
                <a:gd name="connsiteY107" fmla="*/ 807644 h 1907111"/>
                <a:gd name="connsiteX108" fmla="*/ 1042098 w 4256124"/>
                <a:gd name="connsiteY108" fmla="*/ 822329 h 1907111"/>
                <a:gd name="connsiteX109" fmla="*/ 1080178 w 4256124"/>
                <a:gd name="connsiteY109" fmla="*/ 822329 h 1907111"/>
                <a:gd name="connsiteX110" fmla="*/ 1080178 w 4256124"/>
                <a:gd name="connsiteY110" fmla="*/ 837138 h 1907111"/>
                <a:gd name="connsiteX111" fmla="*/ 1084534 w 4256124"/>
                <a:gd name="connsiteY111" fmla="*/ 837138 h 1907111"/>
                <a:gd name="connsiteX112" fmla="*/ 1084534 w 4256124"/>
                <a:gd name="connsiteY112" fmla="*/ 851822 h 1907111"/>
                <a:gd name="connsiteX113" fmla="*/ 1113778 w 4256124"/>
                <a:gd name="connsiteY113" fmla="*/ 851822 h 1907111"/>
                <a:gd name="connsiteX114" fmla="*/ 1113778 w 4256124"/>
                <a:gd name="connsiteY114" fmla="*/ 866631 h 1907111"/>
                <a:gd name="connsiteX115" fmla="*/ 1115147 w 4256124"/>
                <a:gd name="connsiteY115" fmla="*/ 866631 h 1907111"/>
                <a:gd name="connsiteX116" fmla="*/ 1115147 w 4256124"/>
                <a:gd name="connsiteY116" fmla="*/ 881315 h 1907111"/>
                <a:gd name="connsiteX117" fmla="*/ 1118133 w 4256124"/>
                <a:gd name="connsiteY117" fmla="*/ 881315 h 1907111"/>
                <a:gd name="connsiteX118" fmla="*/ 1118133 w 4256124"/>
                <a:gd name="connsiteY118" fmla="*/ 896124 h 1907111"/>
                <a:gd name="connsiteX119" fmla="*/ 1125475 w 4256124"/>
                <a:gd name="connsiteY119" fmla="*/ 896124 h 1907111"/>
                <a:gd name="connsiteX120" fmla="*/ 1125475 w 4256124"/>
                <a:gd name="connsiteY120" fmla="*/ 910809 h 1907111"/>
                <a:gd name="connsiteX121" fmla="*/ 1164925 w 4256124"/>
                <a:gd name="connsiteY121" fmla="*/ 910809 h 1907111"/>
                <a:gd name="connsiteX122" fmla="*/ 1164925 w 4256124"/>
                <a:gd name="connsiteY122" fmla="*/ 926987 h 1907111"/>
                <a:gd name="connsiteX123" fmla="*/ 1210222 w 4256124"/>
                <a:gd name="connsiteY123" fmla="*/ 926987 h 1907111"/>
                <a:gd name="connsiteX124" fmla="*/ 1210222 w 4256124"/>
                <a:gd name="connsiteY124" fmla="*/ 941795 h 1907111"/>
                <a:gd name="connsiteX125" fmla="*/ 1217565 w 4256124"/>
                <a:gd name="connsiteY125" fmla="*/ 941795 h 1907111"/>
                <a:gd name="connsiteX126" fmla="*/ 1217565 w 4256124"/>
                <a:gd name="connsiteY126" fmla="*/ 956480 h 1907111"/>
                <a:gd name="connsiteX127" fmla="*/ 1252534 w 4256124"/>
                <a:gd name="connsiteY127" fmla="*/ 956480 h 1907111"/>
                <a:gd name="connsiteX128" fmla="*/ 1252534 w 4256124"/>
                <a:gd name="connsiteY128" fmla="*/ 971289 h 1907111"/>
                <a:gd name="connsiteX129" fmla="*/ 1265725 w 4256124"/>
                <a:gd name="connsiteY129" fmla="*/ 971289 h 1907111"/>
                <a:gd name="connsiteX130" fmla="*/ 1265725 w 4256124"/>
                <a:gd name="connsiteY130" fmla="*/ 985973 h 1907111"/>
                <a:gd name="connsiteX131" fmla="*/ 1268711 w 4256124"/>
                <a:gd name="connsiteY131" fmla="*/ 985973 h 1907111"/>
                <a:gd name="connsiteX132" fmla="*/ 1268711 w 4256124"/>
                <a:gd name="connsiteY132" fmla="*/ 1000658 h 1907111"/>
                <a:gd name="connsiteX133" fmla="*/ 1332925 w 4256124"/>
                <a:gd name="connsiteY133" fmla="*/ 1000658 h 1907111"/>
                <a:gd name="connsiteX134" fmla="*/ 1332925 w 4256124"/>
                <a:gd name="connsiteY134" fmla="*/ 1015467 h 1907111"/>
                <a:gd name="connsiteX135" fmla="*/ 1347609 w 4256124"/>
                <a:gd name="connsiteY135" fmla="*/ 1015467 h 1907111"/>
                <a:gd name="connsiteX136" fmla="*/ 1347609 w 4256124"/>
                <a:gd name="connsiteY136" fmla="*/ 1030151 h 1907111"/>
                <a:gd name="connsiteX137" fmla="*/ 1363662 w 4256124"/>
                <a:gd name="connsiteY137" fmla="*/ 1030151 h 1907111"/>
                <a:gd name="connsiteX138" fmla="*/ 1363662 w 4256124"/>
                <a:gd name="connsiteY138" fmla="*/ 1044960 h 1907111"/>
                <a:gd name="connsiteX139" fmla="*/ 1375360 w 4256124"/>
                <a:gd name="connsiteY139" fmla="*/ 1044960 h 1907111"/>
                <a:gd name="connsiteX140" fmla="*/ 1375360 w 4256124"/>
                <a:gd name="connsiteY140" fmla="*/ 1075822 h 1907111"/>
                <a:gd name="connsiteX141" fmla="*/ 1408960 w 4256124"/>
                <a:gd name="connsiteY141" fmla="*/ 1075822 h 1907111"/>
                <a:gd name="connsiteX142" fmla="*/ 1408960 w 4256124"/>
                <a:gd name="connsiteY142" fmla="*/ 1089138 h 1907111"/>
                <a:gd name="connsiteX143" fmla="*/ 1442560 w 4256124"/>
                <a:gd name="connsiteY143" fmla="*/ 1089138 h 1907111"/>
                <a:gd name="connsiteX144" fmla="*/ 1442560 w 4256124"/>
                <a:gd name="connsiteY144" fmla="*/ 1105316 h 1907111"/>
                <a:gd name="connsiteX145" fmla="*/ 1539004 w 4256124"/>
                <a:gd name="connsiteY145" fmla="*/ 1105316 h 1907111"/>
                <a:gd name="connsiteX146" fmla="*/ 1539004 w 4256124"/>
                <a:gd name="connsiteY146" fmla="*/ 1120124 h 1907111"/>
                <a:gd name="connsiteX147" fmla="*/ 1547840 w 4256124"/>
                <a:gd name="connsiteY147" fmla="*/ 1120124 h 1907111"/>
                <a:gd name="connsiteX148" fmla="*/ 1547840 w 4256124"/>
                <a:gd name="connsiteY148" fmla="*/ 1134809 h 1907111"/>
                <a:gd name="connsiteX149" fmla="*/ 1603342 w 4256124"/>
                <a:gd name="connsiteY149" fmla="*/ 1134809 h 1907111"/>
                <a:gd name="connsiteX150" fmla="*/ 1603342 w 4256124"/>
                <a:gd name="connsiteY150" fmla="*/ 1149618 h 1907111"/>
                <a:gd name="connsiteX151" fmla="*/ 1628231 w 4256124"/>
                <a:gd name="connsiteY151" fmla="*/ 1149618 h 1907111"/>
                <a:gd name="connsiteX152" fmla="*/ 1628231 w 4256124"/>
                <a:gd name="connsiteY152" fmla="*/ 1164302 h 1907111"/>
                <a:gd name="connsiteX153" fmla="*/ 1764124 w 4256124"/>
                <a:gd name="connsiteY153" fmla="*/ 1164302 h 1907111"/>
                <a:gd name="connsiteX154" fmla="*/ 1764124 w 4256124"/>
                <a:gd name="connsiteY154" fmla="*/ 1178987 h 1907111"/>
                <a:gd name="connsiteX155" fmla="*/ 1945316 w 4256124"/>
                <a:gd name="connsiteY155" fmla="*/ 1178987 h 1907111"/>
                <a:gd name="connsiteX156" fmla="*/ 1945316 w 4256124"/>
                <a:gd name="connsiteY156" fmla="*/ 1193796 h 1907111"/>
                <a:gd name="connsiteX157" fmla="*/ 1990613 w 4256124"/>
                <a:gd name="connsiteY157" fmla="*/ 1193796 h 1907111"/>
                <a:gd name="connsiteX158" fmla="*/ 1990613 w 4256124"/>
                <a:gd name="connsiteY158" fmla="*/ 1208480 h 1907111"/>
                <a:gd name="connsiteX159" fmla="*/ 2019858 w 4256124"/>
                <a:gd name="connsiteY159" fmla="*/ 1208480 h 1907111"/>
                <a:gd name="connsiteX160" fmla="*/ 2019858 w 4256124"/>
                <a:gd name="connsiteY160" fmla="*/ 1223289 h 1907111"/>
                <a:gd name="connsiteX161" fmla="*/ 2024338 w 4256124"/>
                <a:gd name="connsiteY161" fmla="*/ 1223289 h 1907111"/>
                <a:gd name="connsiteX162" fmla="*/ 2024338 w 4256124"/>
                <a:gd name="connsiteY162" fmla="*/ 1239467 h 1907111"/>
                <a:gd name="connsiteX163" fmla="*/ 2037404 w 4256124"/>
                <a:gd name="connsiteY163" fmla="*/ 1239467 h 1907111"/>
                <a:gd name="connsiteX164" fmla="*/ 2037404 w 4256124"/>
                <a:gd name="connsiteY164" fmla="*/ 1254151 h 1907111"/>
                <a:gd name="connsiteX165" fmla="*/ 2044747 w 4256124"/>
                <a:gd name="connsiteY165" fmla="*/ 1254151 h 1907111"/>
                <a:gd name="connsiteX166" fmla="*/ 2044747 w 4256124"/>
                <a:gd name="connsiteY166" fmla="*/ 1268960 h 1907111"/>
                <a:gd name="connsiteX167" fmla="*/ 2049102 w 4256124"/>
                <a:gd name="connsiteY167" fmla="*/ 1268960 h 1907111"/>
                <a:gd name="connsiteX168" fmla="*/ 2049102 w 4256124"/>
                <a:gd name="connsiteY168" fmla="*/ 1283644 h 1907111"/>
                <a:gd name="connsiteX169" fmla="*/ 2116302 w 4256124"/>
                <a:gd name="connsiteY169" fmla="*/ 1283644 h 1907111"/>
                <a:gd name="connsiteX170" fmla="*/ 2116302 w 4256124"/>
                <a:gd name="connsiteY170" fmla="*/ 1298453 h 1907111"/>
                <a:gd name="connsiteX171" fmla="*/ 2139698 w 4256124"/>
                <a:gd name="connsiteY171" fmla="*/ 1298453 h 1907111"/>
                <a:gd name="connsiteX172" fmla="*/ 2139698 w 4256124"/>
                <a:gd name="connsiteY172" fmla="*/ 1313138 h 1907111"/>
                <a:gd name="connsiteX173" fmla="*/ 2144178 w 4256124"/>
                <a:gd name="connsiteY173" fmla="*/ 1313138 h 1907111"/>
                <a:gd name="connsiteX174" fmla="*/ 2144178 w 4256124"/>
                <a:gd name="connsiteY174" fmla="*/ 1327947 h 1907111"/>
                <a:gd name="connsiteX175" fmla="*/ 2168942 w 4256124"/>
                <a:gd name="connsiteY175" fmla="*/ 1327947 h 1907111"/>
                <a:gd name="connsiteX176" fmla="*/ 2168942 w 4256124"/>
                <a:gd name="connsiteY176" fmla="*/ 1342631 h 1907111"/>
                <a:gd name="connsiteX177" fmla="*/ 2261031 w 4256124"/>
                <a:gd name="connsiteY177" fmla="*/ 1342631 h 1907111"/>
                <a:gd name="connsiteX178" fmla="*/ 2261031 w 4256124"/>
                <a:gd name="connsiteY178" fmla="*/ 1357316 h 1907111"/>
                <a:gd name="connsiteX179" fmla="*/ 2299111 w 4256124"/>
                <a:gd name="connsiteY179" fmla="*/ 1357316 h 1907111"/>
                <a:gd name="connsiteX180" fmla="*/ 2299111 w 4256124"/>
                <a:gd name="connsiteY180" fmla="*/ 1372124 h 1907111"/>
                <a:gd name="connsiteX181" fmla="*/ 2309316 w 4256124"/>
                <a:gd name="connsiteY181" fmla="*/ 1372124 h 1907111"/>
                <a:gd name="connsiteX182" fmla="*/ 2309316 w 4256124"/>
                <a:gd name="connsiteY182" fmla="*/ 1388302 h 1907111"/>
                <a:gd name="connsiteX183" fmla="*/ 2325369 w 4256124"/>
                <a:gd name="connsiteY183" fmla="*/ 1388302 h 1907111"/>
                <a:gd name="connsiteX184" fmla="*/ 2325369 w 4256124"/>
                <a:gd name="connsiteY184" fmla="*/ 1403111 h 1907111"/>
                <a:gd name="connsiteX185" fmla="*/ 2328231 w 4256124"/>
                <a:gd name="connsiteY185" fmla="*/ 1403111 h 1907111"/>
                <a:gd name="connsiteX186" fmla="*/ 2328231 w 4256124"/>
                <a:gd name="connsiteY186" fmla="*/ 1417796 h 1907111"/>
                <a:gd name="connsiteX187" fmla="*/ 2357476 w 4256124"/>
                <a:gd name="connsiteY187" fmla="*/ 1417796 h 1907111"/>
                <a:gd name="connsiteX188" fmla="*/ 2357476 w 4256124"/>
                <a:gd name="connsiteY188" fmla="*/ 1432480 h 1907111"/>
                <a:gd name="connsiteX189" fmla="*/ 2367805 w 4256124"/>
                <a:gd name="connsiteY189" fmla="*/ 1432480 h 1907111"/>
                <a:gd name="connsiteX190" fmla="*/ 2367805 w 4256124"/>
                <a:gd name="connsiteY190" fmla="*/ 1447289 h 1907111"/>
                <a:gd name="connsiteX191" fmla="*/ 2401404 w 4256124"/>
                <a:gd name="connsiteY191" fmla="*/ 1447289 h 1907111"/>
                <a:gd name="connsiteX192" fmla="*/ 2401404 w 4256124"/>
                <a:gd name="connsiteY192" fmla="*/ 1476782 h 1907111"/>
                <a:gd name="connsiteX193" fmla="*/ 2548996 w 4256124"/>
                <a:gd name="connsiteY193" fmla="*/ 1476782 h 1907111"/>
                <a:gd name="connsiteX194" fmla="*/ 2548996 w 4256124"/>
                <a:gd name="connsiteY194" fmla="*/ 1491467 h 1907111"/>
                <a:gd name="connsiteX195" fmla="*/ 2636729 w 4256124"/>
                <a:gd name="connsiteY195" fmla="*/ 1491467 h 1907111"/>
                <a:gd name="connsiteX196" fmla="*/ 2636729 w 4256124"/>
                <a:gd name="connsiteY196" fmla="*/ 1506151 h 1907111"/>
                <a:gd name="connsiteX197" fmla="*/ 2654151 w 4256124"/>
                <a:gd name="connsiteY197" fmla="*/ 1506151 h 1907111"/>
                <a:gd name="connsiteX198" fmla="*/ 2654151 w 4256124"/>
                <a:gd name="connsiteY198" fmla="*/ 1522453 h 1907111"/>
                <a:gd name="connsiteX199" fmla="*/ 2814933 w 4256124"/>
                <a:gd name="connsiteY199" fmla="*/ 1522453 h 1907111"/>
                <a:gd name="connsiteX200" fmla="*/ 2814933 w 4256124"/>
                <a:gd name="connsiteY200" fmla="*/ 1535644 h 1907111"/>
                <a:gd name="connsiteX201" fmla="*/ 2882258 w 4256124"/>
                <a:gd name="connsiteY201" fmla="*/ 1535644 h 1907111"/>
                <a:gd name="connsiteX202" fmla="*/ 2882258 w 4256124"/>
                <a:gd name="connsiteY202" fmla="*/ 1550453 h 1907111"/>
                <a:gd name="connsiteX203" fmla="*/ 2937760 w 4256124"/>
                <a:gd name="connsiteY203" fmla="*/ 1550453 h 1907111"/>
                <a:gd name="connsiteX204" fmla="*/ 2937760 w 4256124"/>
                <a:gd name="connsiteY204" fmla="*/ 1566631 h 1907111"/>
                <a:gd name="connsiteX205" fmla="*/ 3157031 w 4256124"/>
                <a:gd name="connsiteY205" fmla="*/ 1566631 h 1907111"/>
                <a:gd name="connsiteX206" fmla="*/ 3157031 w 4256124"/>
                <a:gd name="connsiteY206" fmla="*/ 1581316 h 1907111"/>
                <a:gd name="connsiteX207" fmla="*/ 3190631 w 4256124"/>
                <a:gd name="connsiteY207" fmla="*/ 1581316 h 1907111"/>
                <a:gd name="connsiteX208" fmla="*/ 3190631 w 4256124"/>
                <a:gd name="connsiteY208" fmla="*/ 1596124 h 1907111"/>
                <a:gd name="connsiteX209" fmla="*/ 3208178 w 4256124"/>
                <a:gd name="connsiteY209" fmla="*/ 1596124 h 1907111"/>
                <a:gd name="connsiteX210" fmla="*/ 3208178 w 4256124"/>
                <a:gd name="connsiteY210" fmla="*/ 1610809 h 1907111"/>
                <a:gd name="connsiteX211" fmla="*/ 3529742 w 4256124"/>
                <a:gd name="connsiteY211" fmla="*/ 1610809 h 1907111"/>
                <a:gd name="connsiteX212" fmla="*/ 3529742 w 4256124"/>
                <a:gd name="connsiteY212" fmla="*/ 1625618 h 1907111"/>
                <a:gd name="connsiteX213" fmla="*/ 3858524 w 4256124"/>
                <a:gd name="connsiteY213" fmla="*/ 1625618 h 1907111"/>
                <a:gd name="connsiteX214" fmla="*/ 3858524 w 4256124"/>
                <a:gd name="connsiteY214" fmla="*/ 1644782 h 1907111"/>
                <a:gd name="connsiteX215" fmla="*/ 3903822 w 4256124"/>
                <a:gd name="connsiteY215" fmla="*/ 1644782 h 1907111"/>
                <a:gd name="connsiteX216" fmla="*/ 3903822 w 4256124"/>
                <a:gd name="connsiteY216" fmla="*/ 1668302 h 1907111"/>
                <a:gd name="connsiteX217" fmla="*/ 4212196 w 4256124"/>
                <a:gd name="connsiteY217" fmla="*/ 1668302 h 1907111"/>
                <a:gd name="connsiteX218" fmla="*/ 4212196 w 4256124"/>
                <a:gd name="connsiteY218" fmla="*/ 1907111 h 1907111"/>
                <a:gd name="connsiteX219" fmla="*/ 4256125 w 4256124"/>
                <a:gd name="connsiteY219" fmla="*/ 1907111 h 190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4256124" h="1907111">
                  <a:moveTo>
                    <a:pt x="0" y="0"/>
                  </a:moveTo>
                  <a:lnTo>
                    <a:pt x="19040" y="0"/>
                  </a:lnTo>
                  <a:lnTo>
                    <a:pt x="19040" y="14809"/>
                  </a:lnTo>
                  <a:lnTo>
                    <a:pt x="29244" y="14809"/>
                  </a:lnTo>
                  <a:lnTo>
                    <a:pt x="29244" y="28000"/>
                  </a:lnTo>
                  <a:lnTo>
                    <a:pt x="30738" y="28000"/>
                  </a:lnTo>
                  <a:lnTo>
                    <a:pt x="30738" y="42809"/>
                  </a:lnTo>
                  <a:lnTo>
                    <a:pt x="33600" y="42809"/>
                  </a:lnTo>
                  <a:lnTo>
                    <a:pt x="33600" y="56000"/>
                  </a:lnTo>
                  <a:lnTo>
                    <a:pt x="54133" y="56000"/>
                  </a:lnTo>
                  <a:lnTo>
                    <a:pt x="54133" y="70809"/>
                  </a:lnTo>
                  <a:lnTo>
                    <a:pt x="74542" y="70809"/>
                  </a:lnTo>
                  <a:lnTo>
                    <a:pt x="74542" y="84000"/>
                  </a:lnTo>
                  <a:lnTo>
                    <a:pt x="97938" y="84000"/>
                  </a:lnTo>
                  <a:lnTo>
                    <a:pt x="97938" y="98809"/>
                  </a:lnTo>
                  <a:lnTo>
                    <a:pt x="115484" y="98809"/>
                  </a:lnTo>
                  <a:lnTo>
                    <a:pt x="115484" y="113493"/>
                  </a:lnTo>
                  <a:lnTo>
                    <a:pt x="150578" y="113493"/>
                  </a:lnTo>
                  <a:lnTo>
                    <a:pt x="150578" y="126809"/>
                  </a:lnTo>
                  <a:lnTo>
                    <a:pt x="156427" y="126809"/>
                  </a:lnTo>
                  <a:lnTo>
                    <a:pt x="156427" y="141493"/>
                  </a:lnTo>
                  <a:lnTo>
                    <a:pt x="162275" y="141493"/>
                  </a:lnTo>
                  <a:lnTo>
                    <a:pt x="162275" y="154809"/>
                  </a:lnTo>
                  <a:lnTo>
                    <a:pt x="197369" y="154809"/>
                  </a:lnTo>
                  <a:lnTo>
                    <a:pt x="197369" y="169493"/>
                  </a:lnTo>
                  <a:lnTo>
                    <a:pt x="203218" y="169493"/>
                  </a:lnTo>
                  <a:lnTo>
                    <a:pt x="203218" y="184302"/>
                  </a:lnTo>
                  <a:lnTo>
                    <a:pt x="220764" y="184302"/>
                  </a:lnTo>
                  <a:lnTo>
                    <a:pt x="220764" y="197493"/>
                  </a:lnTo>
                  <a:lnTo>
                    <a:pt x="225120" y="197493"/>
                  </a:lnTo>
                  <a:lnTo>
                    <a:pt x="225120" y="212302"/>
                  </a:lnTo>
                  <a:lnTo>
                    <a:pt x="266062" y="212302"/>
                  </a:lnTo>
                  <a:lnTo>
                    <a:pt x="266062" y="225493"/>
                  </a:lnTo>
                  <a:lnTo>
                    <a:pt x="292320" y="225493"/>
                  </a:lnTo>
                  <a:lnTo>
                    <a:pt x="292320" y="240302"/>
                  </a:lnTo>
                  <a:lnTo>
                    <a:pt x="312853" y="240302"/>
                  </a:lnTo>
                  <a:lnTo>
                    <a:pt x="312853" y="254987"/>
                  </a:lnTo>
                  <a:lnTo>
                    <a:pt x="314222" y="254987"/>
                  </a:lnTo>
                  <a:lnTo>
                    <a:pt x="314222" y="268302"/>
                  </a:lnTo>
                  <a:lnTo>
                    <a:pt x="323058" y="268302"/>
                  </a:lnTo>
                  <a:lnTo>
                    <a:pt x="323058" y="282987"/>
                  </a:lnTo>
                  <a:lnTo>
                    <a:pt x="347822" y="282987"/>
                  </a:lnTo>
                  <a:lnTo>
                    <a:pt x="347822" y="325671"/>
                  </a:lnTo>
                  <a:lnTo>
                    <a:pt x="355164" y="325671"/>
                  </a:lnTo>
                  <a:lnTo>
                    <a:pt x="355164" y="340480"/>
                  </a:lnTo>
                  <a:lnTo>
                    <a:pt x="358151" y="340480"/>
                  </a:lnTo>
                  <a:lnTo>
                    <a:pt x="358151" y="355164"/>
                  </a:lnTo>
                  <a:lnTo>
                    <a:pt x="371218" y="355164"/>
                  </a:lnTo>
                  <a:lnTo>
                    <a:pt x="371218" y="369973"/>
                  </a:lnTo>
                  <a:lnTo>
                    <a:pt x="381547" y="369973"/>
                  </a:lnTo>
                  <a:lnTo>
                    <a:pt x="381547" y="383164"/>
                  </a:lnTo>
                  <a:lnTo>
                    <a:pt x="390258" y="383164"/>
                  </a:lnTo>
                  <a:lnTo>
                    <a:pt x="390258" y="397973"/>
                  </a:lnTo>
                  <a:lnTo>
                    <a:pt x="396107" y="397973"/>
                  </a:lnTo>
                  <a:lnTo>
                    <a:pt x="396107" y="412658"/>
                  </a:lnTo>
                  <a:lnTo>
                    <a:pt x="399093" y="412658"/>
                  </a:lnTo>
                  <a:lnTo>
                    <a:pt x="399093" y="425973"/>
                  </a:lnTo>
                  <a:lnTo>
                    <a:pt x="401956" y="425973"/>
                  </a:lnTo>
                  <a:lnTo>
                    <a:pt x="401956" y="455467"/>
                  </a:lnTo>
                  <a:lnTo>
                    <a:pt x="453102" y="455467"/>
                  </a:lnTo>
                  <a:lnTo>
                    <a:pt x="453102" y="470151"/>
                  </a:lnTo>
                  <a:lnTo>
                    <a:pt x="470649" y="470151"/>
                  </a:lnTo>
                  <a:lnTo>
                    <a:pt x="470649" y="484836"/>
                  </a:lnTo>
                  <a:lnTo>
                    <a:pt x="485209" y="484836"/>
                  </a:lnTo>
                  <a:lnTo>
                    <a:pt x="485209" y="499644"/>
                  </a:lnTo>
                  <a:lnTo>
                    <a:pt x="495538" y="499644"/>
                  </a:lnTo>
                  <a:lnTo>
                    <a:pt x="495538" y="512836"/>
                  </a:lnTo>
                  <a:lnTo>
                    <a:pt x="502756" y="512836"/>
                  </a:lnTo>
                  <a:lnTo>
                    <a:pt x="502756" y="527644"/>
                  </a:lnTo>
                  <a:lnTo>
                    <a:pt x="513084" y="527644"/>
                  </a:lnTo>
                  <a:lnTo>
                    <a:pt x="513084" y="542329"/>
                  </a:lnTo>
                  <a:lnTo>
                    <a:pt x="567093" y="542329"/>
                  </a:lnTo>
                  <a:lnTo>
                    <a:pt x="567093" y="557138"/>
                  </a:lnTo>
                  <a:lnTo>
                    <a:pt x="574435" y="557138"/>
                  </a:lnTo>
                  <a:lnTo>
                    <a:pt x="574435" y="570329"/>
                  </a:lnTo>
                  <a:lnTo>
                    <a:pt x="600693" y="570329"/>
                  </a:lnTo>
                  <a:lnTo>
                    <a:pt x="600693" y="585138"/>
                  </a:lnTo>
                  <a:lnTo>
                    <a:pt x="608036" y="585138"/>
                  </a:lnTo>
                  <a:lnTo>
                    <a:pt x="608036" y="599822"/>
                  </a:lnTo>
                  <a:lnTo>
                    <a:pt x="618240" y="599822"/>
                  </a:lnTo>
                  <a:lnTo>
                    <a:pt x="618240" y="614631"/>
                  </a:lnTo>
                  <a:lnTo>
                    <a:pt x="662169" y="614631"/>
                  </a:lnTo>
                  <a:lnTo>
                    <a:pt x="662169" y="629316"/>
                  </a:lnTo>
                  <a:lnTo>
                    <a:pt x="672373" y="629316"/>
                  </a:lnTo>
                  <a:lnTo>
                    <a:pt x="672373" y="644000"/>
                  </a:lnTo>
                  <a:lnTo>
                    <a:pt x="704480" y="644000"/>
                  </a:lnTo>
                  <a:lnTo>
                    <a:pt x="704480" y="658809"/>
                  </a:lnTo>
                  <a:lnTo>
                    <a:pt x="779022" y="658809"/>
                  </a:lnTo>
                  <a:lnTo>
                    <a:pt x="779022" y="673493"/>
                  </a:lnTo>
                  <a:lnTo>
                    <a:pt x="784871" y="673493"/>
                  </a:lnTo>
                  <a:lnTo>
                    <a:pt x="784871" y="688302"/>
                  </a:lnTo>
                  <a:lnTo>
                    <a:pt x="796569" y="688302"/>
                  </a:lnTo>
                  <a:lnTo>
                    <a:pt x="796569" y="702987"/>
                  </a:lnTo>
                  <a:lnTo>
                    <a:pt x="806773" y="702987"/>
                  </a:lnTo>
                  <a:lnTo>
                    <a:pt x="806773" y="717796"/>
                  </a:lnTo>
                  <a:lnTo>
                    <a:pt x="860907" y="717796"/>
                  </a:lnTo>
                  <a:lnTo>
                    <a:pt x="860907" y="732480"/>
                  </a:lnTo>
                  <a:lnTo>
                    <a:pt x="872605" y="732480"/>
                  </a:lnTo>
                  <a:lnTo>
                    <a:pt x="872605" y="747164"/>
                  </a:lnTo>
                  <a:lnTo>
                    <a:pt x="898862" y="747164"/>
                  </a:lnTo>
                  <a:lnTo>
                    <a:pt x="898862" y="761973"/>
                  </a:lnTo>
                  <a:lnTo>
                    <a:pt x="967555" y="761973"/>
                  </a:lnTo>
                  <a:lnTo>
                    <a:pt x="967555" y="776658"/>
                  </a:lnTo>
                  <a:lnTo>
                    <a:pt x="998293" y="776658"/>
                  </a:lnTo>
                  <a:lnTo>
                    <a:pt x="998293" y="792960"/>
                  </a:lnTo>
                  <a:lnTo>
                    <a:pt x="1001156" y="792960"/>
                  </a:lnTo>
                  <a:lnTo>
                    <a:pt x="1001156" y="807644"/>
                  </a:lnTo>
                  <a:lnTo>
                    <a:pt x="1042098" y="807644"/>
                  </a:lnTo>
                  <a:lnTo>
                    <a:pt x="1042098" y="822329"/>
                  </a:lnTo>
                  <a:lnTo>
                    <a:pt x="1080178" y="822329"/>
                  </a:lnTo>
                  <a:lnTo>
                    <a:pt x="1080178" y="837138"/>
                  </a:lnTo>
                  <a:lnTo>
                    <a:pt x="1084534" y="837138"/>
                  </a:lnTo>
                  <a:lnTo>
                    <a:pt x="1084534" y="851822"/>
                  </a:lnTo>
                  <a:lnTo>
                    <a:pt x="1113778" y="851822"/>
                  </a:lnTo>
                  <a:lnTo>
                    <a:pt x="1113778" y="866631"/>
                  </a:lnTo>
                  <a:lnTo>
                    <a:pt x="1115147" y="866631"/>
                  </a:lnTo>
                  <a:lnTo>
                    <a:pt x="1115147" y="881315"/>
                  </a:lnTo>
                  <a:lnTo>
                    <a:pt x="1118133" y="881315"/>
                  </a:lnTo>
                  <a:lnTo>
                    <a:pt x="1118133" y="896124"/>
                  </a:lnTo>
                  <a:lnTo>
                    <a:pt x="1125475" y="896124"/>
                  </a:lnTo>
                  <a:lnTo>
                    <a:pt x="1125475" y="910809"/>
                  </a:lnTo>
                  <a:lnTo>
                    <a:pt x="1164925" y="910809"/>
                  </a:lnTo>
                  <a:lnTo>
                    <a:pt x="1164925" y="926987"/>
                  </a:lnTo>
                  <a:lnTo>
                    <a:pt x="1210222" y="926987"/>
                  </a:lnTo>
                  <a:lnTo>
                    <a:pt x="1210222" y="941795"/>
                  </a:lnTo>
                  <a:lnTo>
                    <a:pt x="1217565" y="941795"/>
                  </a:lnTo>
                  <a:lnTo>
                    <a:pt x="1217565" y="956480"/>
                  </a:lnTo>
                  <a:lnTo>
                    <a:pt x="1252534" y="956480"/>
                  </a:lnTo>
                  <a:lnTo>
                    <a:pt x="1252534" y="971289"/>
                  </a:lnTo>
                  <a:lnTo>
                    <a:pt x="1265725" y="971289"/>
                  </a:lnTo>
                  <a:lnTo>
                    <a:pt x="1265725" y="985973"/>
                  </a:lnTo>
                  <a:lnTo>
                    <a:pt x="1268711" y="985973"/>
                  </a:lnTo>
                  <a:lnTo>
                    <a:pt x="1268711" y="1000658"/>
                  </a:lnTo>
                  <a:lnTo>
                    <a:pt x="1332925" y="1000658"/>
                  </a:lnTo>
                  <a:lnTo>
                    <a:pt x="1332925" y="1015467"/>
                  </a:lnTo>
                  <a:lnTo>
                    <a:pt x="1347609" y="1015467"/>
                  </a:lnTo>
                  <a:lnTo>
                    <a:pt x="1347609" y="1030151"/>
                  </a:lnTo>
                  <a:lnTo>
                    <a:pt x="1363662" y="1030151"/>
                  </a:lnTo>
                  <a:lnTo>
                    <a:pt x="1363662" y="1044960"/>
                  </a:lnTo>
                  <a:lnTo>
                    <a:pt x="1375360" y="1044960"/>
                  </a:lnTo>
                  <a:lnTo>
                    <a:pt x="1375360" y="1075822"/>
                  </a:lnTo>
                  <a:lnTo>
                    <a:pt x="1408960" y="1075822"/>
                  </a:lnTo>
                  <a:lnTo>
                    <a:pt x="1408960" y="1089138"/>
                  </a:lnTo>
                  <a:lnTo>
                    <a:pt x="1442560" y="1089138"/>
                  </a:lnTo>
                  <a:lnTo>
                    <a:pt x="1442560" y="1105316"/>
                  </a:lnTo>
                  <a:lnTo>
                    <a:pt x="1539004" y="1105316"/>
                  </a:lnTo>
                  <a:lnTo>
                    <a:pt x="1539004" y="1120124"/>
                  </a:lnTo>
                  <a:lnTo>
                    <a:pt x="1547840" y="1120124"/>
                  </a:lnTo>
                  <a:lnTo>
                    <a:pt x="1547840" y="1134809"/>
                  </a:lnTo>
                  <a:lnTo>
                    <a:pt x="1603342" y="1134809"/>
                  </a:lnTo>
                  <a:lnTo>
                    <a:pt x="1603342" y="1149618"/>
                  </a:lnTo>
                  <a:lnTo>
                    <a:pt x="1628231" y="1149618"/>
                  </a:lnTo>
                  <a:lnTo>
                    <a:pt x="1628231" y="1164302"/>
                  </a:lnTo>
                  <a:lnTo>
                    <a:pt x="1764124" y="1164302"/>
                  </a:lnTo>
                  <a:lnTo>
                    <a:pt x="1764124" y="1178987"/>
                  </a:lnTo>
                  <a:lnTo>
                    <a:pt x="1945316" y="1178987"/>
                  </a:lnTo>
                  <a:lnTo>
                    <a:pt x="1945316" y="1193796"/>
                  </a:lnTo>
                  <a:lnTo>
                    <a:pt x="1990613" y="1193796"/>
                  </a:lnTo>
                  <a:lnTo>
                    <a:pt x="1990613" y="1208480"/>
                  </a:lnTo>
                  <a:lnTo>
                    <a:pt x="2019858" y="1208480"/>
                  </a:lnTo>
                  <a:lnTo>
                    <a:pt x="2019858" y="1223289"/>
                  </a:lnTo>
                  <a:lnTo>
                    <a:pt x="2024338" y="1223289"/>
                  </a:lnTo>
                  <a:lnTo>
                    <a:pt x="2024338" y="1239467"/>
                  </a:lnTo>
                  <a:lnTo>
                    <a:pt x="2037404" y="1239467"/>
                  </a:lnTo>
                  <a:lnTo>
                    <a:pt x="2037404" y="1254151"/>
                  </a:lnTo>
                  <a:lnTo>
                    <a:pt x="2044747" y="1254151"/>
                  </a:lnTo>
                  <a:lnTo>
                    <a:pt x="2044747" y="1268960"/>
                  </a:lnTo>
                  <a:lnTo>
                    <a:pt x="2049102" y="1268960"/>
                  </a:lnTo>
                  <a:lnTo>
                    <a:pt x="2049102" y="1283644"/>
                  </a:lnTo>
                  <a:lnTo>
                    <a:pt x="2116302" y="1283644"/>
                  </a:lnTo>
                  <a:lnTo>
                    <a:pt x="2116302" y="1298453"/>
                  </a:lnTo>
                  <a:lnTo>
                    <a:pt x="2139698" y="1298453"/>
                  </a:lnTo>
                  <a:lnTo>
                    <a:pt x="2139698" y="1313138"/>
                  </a:lnTo>
                  <a:lnTo>
                    <a:pt x="2144178" y="1313138"/>
                  </a:lnTo>
                  <a:lnTo>
                    <a:pt x="2144178" y="1327947"/>
                  </a:lnTo>
                  <a:lnTo>
                    <a:pt x="2168942" y="1327947"/>
                  </a:lnTo>
                  <a:lnTo>
                    <a:pt x="2168942" y="1342631"/>
                  </a:lnTo>
                  <a:lnTo>
                    <a:pt x="2261031" y="1342631"/>
                  </a:lnTo>
                  <a:lnTo>
                    <a:pt x="2261031" y="1357316"/>
                  </a:lnTo>
                  <a:lnTo>
                    <a:pt x="2299111" y="1357316"/>
                  </a:lnTo>
                  <a:lnTo>
                    <a:pt x="2299111" y="1372124"/>
                  </a:lnTo>
                  <a:lnTo>
                    <a:pt x="2309316" y="1372124"/>
                  </a:lnTo>
                  <a:lnTo>
                    <a:pt x="2309316" y="1388302"/>
                  </a:lnTo>
                  <a:lnTo>
                    <a:pt x="2325369" y="1388302"/>
                  </a:lnTo>
                  <a:lnTo>
                    <a:pt x="2325369" y="1403111"/>
                  </a:lnTo>
                  <a:lnTo>
                    <a:pt x="2328231" y="1403111"/>
                  </a:lnTo>
                  <a:lnTo>
                    <a:pt x="2328231" y="1417796"/>
                  </a:lnTo>
                  <a:lnTo>
                    <a:pt x="2357476" y="1417796"/>
                  </a:lnTo>
                  <a:lnTo>
                    <a:pt x="2357476" y="1432480"/>
                  </a:lnTo>
                  <a:lnTo>
                    <a:pt x="2367805" y="1432480"/>
                  </a:lnTo>
                  <a:lnTo>
                    <a:pt x="2367805" y="1447289"/>
                  </a:lnTo>
                  <a:lnTo>
                    <a:pt x="2401404" y="1447289"/>
                  </a:lnTo>
                  <a:lnTo>
                    <a:pt x="2401404" y="1476782"/>
                  </a:lnTo>
                  <a:lnTo>
                    <a:pt x="2548996" y="1476782"/>
                  </a:lnTo>
                  <a:lnTo>
                    <a:pt x="2548996" y="1491467"/>
                  </a:lnTo>
                  <a:lnTo>
                    <a:pt x="2636729" y="1491467"/>
                  </a:lnTo>
                  <a:lnTo>
                    <a:pt x="2636729" y="1506151"/>
                  </a:lnTo>
                  <a:lnTo>
                    <a:pt x="2654151" y="1506151"/>
                  </a:lnTo>
                  <a:lnTo>
                    <a:pt x="2654151" y="1522453"/>
                  </a:lnTo>
                  <a:lnTo>
                    <a:pt x="2814933" y="1522453"/>
                  </a:lnTo>
                  <a:lnTo>
                    <a:pt x="2814933" y="1535644"/>
                  </a:lnTo>
                  <a:lnTo>
                    <a:pt x="2882258" y="1535644"/>
                  </a:lnTo>
                  <a:lnTo>
                    <a:pt x="2882258" y="1550453"/>
                  </a:lnTo>
                  <a:lnTo>
                    <a:pt x="2937760" y="1550453"/>
                  </a:lnTo>
                  <a:lnTo>
                    <a:pt x="2937760" y="1566631"/>
                  </a:lnTo>
                  <a:lnTo>
                    <a:pt x="3157031" y="1566631"/>
                  </a:lnTo>
                  <a:lnTo>
                    <a:pt x="3157031" y="1581316"/>
                  </a:lnTo>
                  <a:lnTo>
                    <a:pt x="3190631" y="1581316"/>
                  </a:lnTo>
                  <a:lnTo>
                    <a:pt x="3190631" y="1596124"/>
                  </a:lnTo>
                  <a:lnTo>
                    <a:pt x="3208178" y="1596124"/>
                  </a:lnTo>
                  <a:lnTo>
                    <a:pt x="3208178" y="1610809"/>
                  </a:lnTo>
                  <a:lnTo>
                    <a:pt x="3529742" y="1610809"/>
                  </a:lnTo>
                  <a:lnTo>
                    <a:pt x="3529742" y="1625618"/>
                  </a:lnTo>
                  <a:lnTo>
                    <a:pt x="3858524" y="1625618"/>
                  </a:lnTo>
                  <a:lnTo>
                    <a:pt x="3858524" y="1644782"/>
                  </a:lnTo>
                  <a:lnTo>
                    <a:pt x="3903822" y="1644782"/>
                  </a:lnTo>
                  <a:lnTo>
                    <a:pt x="3903822" y="1668302"/>
                  </a:lnTo>
                  <a:lnTo>
                    <a:pt x="4212196" y="1668302"/>
                  </a:lnTo>
                  <a:lnTo>
                    <a:pt x="4212196" y="1907111"/>
                  </a:lnTo>
                  <a:lnTo>
                    <a:pt x="4256125" y="1907111"/>
                  </a:lnTo>
                </a:path>
              </a:pathLst>
            </a:custGeom>
            <a:noFill/>
            <a:ln w="8705" cap="sq">
              <a:solidFill>
                <a:srgbClr val="8F6EAA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2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46898DC4-1271-1370-B9E2-1D8EBFBF9470}"/>
                </a:ext>
              </a:extLst>
            </p:cNvPr>
            <p:cNvGrpSpPr/>
            <p:nvPr/>
          </p:nvGrpSpPr>
          <p:grpSpPr>
            <a:xfrm>
              <a:off x="2682608" y="1228325"/>
              <a:ext cx="4259110" cy="1887946"/>
              <a:chOff x="2682608" y="1085740"/>
              <a:chExt cx="4259110" cy="1887946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119C4BBC-C94B-731F-EC62-C82E866C6F66}"/>
                  </a:ext>
                </a:extLst>
              </p:cNvPr>
              <p:cNvSpPr/>
              <p:nvPr/>
            </p:nvSpPr>
            <p:spPr>
              <a:xfrm>
                <a:off x="6817399" y="2715464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6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6" y="0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9A0E2AD9-D98C-A2DC-9013-656CF1BD8E75}"/>
                  </a:ext>
                </a:extLst>
              </p:cNvPr>
              <p:cNvSpPr/>
              <p:nvPr/>
            </p:nvSpPr>
            <p:spPr>
              <a:xfrm>
                <a:off x="6836439" y="2697793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C863F31-A6ED-FADD-92FE-1665ADB07158}"/>
                  </a:ext>
                </a:extLst>
              </p:cNvPr>
              <p:cNvSpPr/>
              <p:nvPr/>
            </p:nvSpPr>
            <p:spPr>
              <a:xfrm>
                <a:off x="6820386" y="2715464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B0EE8E3C-B3F0-C208-C0A1-9AA26D376F29}"/>
                  </a:ext>
                </a:extLst>
              </p:cNvPr>
              <p:cNvSpPr/>
              <p:nvPr/>
            </p:nvSpPr>
            <p:spPr>
              <a:xfrm>
                <a:off x="6839301" y="2697793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966BAAF-9E70-E235-8BA6-F19900667A01}"/>
                  </a:ext>
                </a:extLst>
              </p:cNvPr>
              <p:cNvSpPr/>
              <p:nvPr/>
            </p:nvSpPr>
            <p:spPr>
              <a:xfrm>
                <a:off x="6845150" y="2715464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98D72776-6990-2199-F500-21FEE8052443}"/>
                  </a:ext>
                </a:extLst>
              </p:cNvPr>
              <p:cNvSpPr/>
              <p:nvPr/>
            </p:nvSpPr>
            <p:spPr>
              <a:xfrm>
                <a:off x="6817399" y="2715837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3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3" y="0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D3DCA454-6A72-A1D8-769D-10F752DB2A65}"/>
                  </a:ext>
                </a:extLst>
              </p:cNvPr>
              <p:cNvSpPr/>
              <p:nvPr/>
            </p:nvSpPr>
            <p:spPr>
              <a:xfrm>
                <a:off x="6836315" y="26981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B4A8B75C-4992-271E-1628-DFCB90EF1D13}"/>
                  </a:ext>
                </a:extLst>
              </p:cNvPr>
              <p:cNvSpPr/>
              <p:nvPr/>
            </p:nvSpPr>
            <p:spPr>
              <a:xfrm>
                <a:off x="6820261" y="2715837"/>
                <a:ext cx="36586" cy="12444"/>
              </a:xfrm>
              <a:custGeom>
                <a:avLst/>
                <a:gdLst>
                  <a:gd name="connsiteX0" fmla="*/ 0 w 36586"/>
                  <a:gd name="connsiteY0" fmla="*/ 0 h 12444"/>
                  <a:gd name="connsiteX1" fmla="*/ 36587 w 36586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586" h="12444">
                    <a:moveTo>
                      <a:pt x="0" y="0"/>
                    </a:moveTo>
                    <a:lnTo>
                      <a:pt x="36587" y="0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E304046F-E928-4F65-D971-E2EF19FFC669}"/>
                  </a:ext>
                </a:extLst>
              </p:cNvPr>
              <p:cNvSpPr/>
              <p:nvPr/>
            </p:nvSpPr>
            <p:spPr>
              <a:xfrm>
                <a:off x="6839301" y="2698166"/>
                <a:ext cx="12444" cy="36835"/>
              </a:xfrm>
              <a:custGeom>
                <a:avLst/>
                <a:gdLst>
                  <a:gd name="connsiteX0" fmla="*/ 0 w 12444"/>
                  <a:gd name="connsiteY0" fmla="*/ 0 h 36835"/>
                  <a:gd name="connsiteX1" fmla="*/ 0 w 12444"/>
                  <a:gd name="connsiteY1" fmla="*/ 36836 h 3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835">
                    <a:moveTo>
                      <a:pt x="0" y="0"/>
                    </a:moveTo>
                    <a:lnTo>
                      <a:pt x="0" y="36836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D05BEC1-E955-EC9F-AD38-FCCCC59F0005}"/>
                  </a:ext>
                </a:extLst>
              </p:cNvPr>
              <p:cNvSpPr/>
              <p:nvPr/>
            </p:nvSpPr>
            <p:spPr>
              <a:xfrm>
                <a:off x="6845150" y="2715837"/>
                <a:ext cx="36462" cy="12444"/>
              </a:xfrm>
              <a:custGeom>
                <a:avLst/>
                <a:gdLst>
                  <a:gd name="connsiteX0" fmla="*/ 0 w 36462"/>
                  <a:gd name="connsiteY0" fmla="*/ 0 h 12444"/>
                  <a:gd name="connsiteX1" fmla="*/ 36462 w 36462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62" h="12444">
                    <a:moveTo>
                      <a:pt x="0" y="0"/>
                    </a:moveTo>
                    <a:lnTo>
                      <a:pt x="36462" y="0"/>
                    </a:lnTo>
                  </a:path>
                </a:pathLst>
              </a:custGeom>
              <a:ln w="8705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18FD5AE2-DEA6-BCB0-83C4-4CB8DE0101BB}"/>
                  </a:ext>
                </a:extLst>
              </p:cNvPr>
              <p:cNvGrpSpPr/>
              <p:nvPr/>
            </p:nvGrpSpPr>
            <p:grpSpPr>
              <a:xfrm>
                <a:off x="2682608" y="1085740"/>
                <a:ext cx="4259110" cy="1887946"/>
                <a:chOff x="2682608" y="1085740"/>
                <a:chExt cx="4259110" cy="188794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FEE6E106-DB3D-4EE7-D002-BBAF3EBDB3F3}"/>
                    </a:ext>
                  </a:extLst>
                </p:cNvPr>
                <p:cNvSpPr/>
                <p:nvPr/>
              </p:nvSpPr>
              <p:spPr>
                <a:xfrm>
                  <a:off x="2682732" y="1103162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55C19FC8-74FB-7721-F710-5B90A8C24830}"/>
                    </a:ext>
                  </a:extLst>
                </p:cNvPr>
                <p:cNvSpPr/>
                <p:nvPr/>
              </p:nvSpPr>
              <p:spPr>
                <a:xfrm>
                  <a:off x="2884457" y="1259340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055EFF66-A308-D5C1-AC1F-1DA9F2866D4B}"/>
                    </a:ext>
                  </a:extLst>
                </p:cNvPr>
                <p:cNvSpPr/>
                <p:nvPr/>
              </p:nvSpPr>
              <p:spPr>
                <a:xfrm>
                  <a:off x="2902003" y="1240175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F5F159EF-B0DF-71FD-62E3-8DA40B054F7A}"/>
                    </a:ext>
                  </a:extLst>
                </p:cNvPr>
                <p:cNvSpPr/>
                <p:nvPr/>
              </p:nvSpPr>
              <p:spPr>
                <a:xfrm>
                  <a:off x="2902003" y="1259340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7C6C9C5-FAC7-6ADA-51DA-05DD43ECE5F5}"/>
                    </a:ext>
                  </a:extLst>
                </p:cNvPr>
                <p:cNvSpPr/>
                <p:nvPr/>
              </p:nvSpPr>
              <p:spPr>
                <a:xfrm>
                  <a:off x="2919550" y="1240175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754E1776-654C-8028-BEC3-E715BD561898}"/>
                    </a:ext>
                  </a:extLst>
                </p:cNvPr>
                <p:cNvSpPr/>
                <p:nvPr/>
              </p:nvSpPr>
              <p:spPr>
                <a:xfrm>
                  <a:off x="3080208" y="1502504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42BB1D4-2588-B904-A2C5-50D0C7954D8D}"/>
                    </a:ext>
                  </a:extLst>
                </p:cNvPr>
                <p:cNvSpPr/>
                <p:nvPr/>
              </p:nvSpPr>
              <p:spPr>
                <a:xfrm>
                  <a:off x="3099248" y="1483340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04140F71-5444-A11E-7464-4D52B333565E}"/>
                    </a:ext>
                  </a:extLst>
                </p:cNvPr>
                <p:cNvSpPr/>
                <p:nvPr/>
              </p:nvSpPr>
              <p:spPr>
                <a:xfrm>
                  <a:off x="3248332" y="1632175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AABF5C2F-27B5-EBDE-1622-919AE67ACF3F}"/>
                    </a:ext>
                  </a:extLst>
                </p:cNvPr>
                <p:cNvSpPr/>
                <p:nvPr/>
              </p:nvSpPr>
              <p:spPr>
                <a:xfrm>
                  <a:off x="3267372" y="161450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AD9FC5F-E9F3-4FAC-D63B-D7827EB4789C}"/>
                    </a:ext>
                  </a:extLst>
                </p:cNvPr>
                <p:cNvSpPr/>
                <p:nvPr/>
              </p:nvSpPr>
              <p:spPr>
                <a:xfrm>
                  <a:off x="3360830" y="1705846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41F1715-054B-7D78-B24D-462B216713D0}"/>
                    </a:ext>
                  </a:extLst>
                </p:cNvPr>
                <p:cNvSpPr/>
                <p:nvPr/>
              </p:nvSpPr>
              <p:spPr>
                <a:xfrm>
                  <a:off x="3379870" y="168680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1DBC82FB-8BF5-95F5-A510-176B2CBD5B6A}"/>
                    </a:ext>
                  </a:extLst>
                </p:cNvPr>
                <p:cNvSpPr/>
                <p:nvPr/>
              </p:nvSpPr>
              <p:spPr>
                <a:xfrm>
                  <a:off x="3384226" y="1705846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6F9F23EE-CB02-FE7F-4B50-C0AA8AE3DB96}"/>
                    </a:ext>
                  </a:extLst>
                </p:cNvPr>
                <p:cNvSpPr/>
                <p:nvPr/>
              </p:nvSpPr>
              <p:spPr>
                <a:xfrm>
                  <a:off x="3401772" y="168680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98ECEDD9-C0F3-E3A6-66D4-CA68AF40B888}"/>
                    </a:ext>
                  </a:extLst>
                </p:cNvPr>
                <p:cNvSpPr/>
                <p:nvPr/>
              </p:nvSpPr>
              <p:spPr>
                <a:xfrm>
                  <a:off x="6193310" y="2672655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05339D0-2039-8E88-9F03-236301687DD9}"/>
                    </a:ext>
                  </a:extLst>
                </p:cNvPr>
                <p:cNvSpPr/>
                <p:nvPr/>
              </p:nvSpPr>
              <p:spPr>
                <a:xfrm>
                  <a:off x="6210857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565E11F5-F8E5-9BCD-E59F-F1BDA53EE4B8}"/>
                    </a:ext>
                  </a:extLst>
                </p:cNvPr>
                <p:cNvSpPr/>
                <p:nvPr/>
              </p:nvSpPr>
              <p:spPr>
                <a:xfrm>
                  <a:off x="6364421" y="2672655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C359E5-A861-39E8-4F77-835E01967A2D}"/>
                    </a:ext>
                  </a:extLst>
                </p:cNvPr>
                <p:cNvSpPr/>
                <p:nvPr/>
              </p:nvSpPr>
              <p:spPr>
                <a:xfrm>
                  <a:off x="6381843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204AF99-D6B0-4DE8-6932-5AA4E40BE129}"/>
                    </a:ext>
                  </a:extLst>
                </p:cNvPr>
                <p:cNvSpPr/>
                <p:nvPr/>
              </p:nvSpPr>
              <p:spPr>
                <a:xfrm>
                  <a:off x="6435977" y="2672655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33797F86-14E2-65DC-FF3D-CB426B9C54DC}"/>
                    </a:ext>
                  </a:extLst>
                </p:cNvPr>
                <p:cNvSpPr/>
                <p:nvPr/>
              </p:nvSpPr>
              <p:spPr>
                <a:xfrm>
                  <a:off x="6453523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CB8F9D08-05E4-4614-6B7D-DEBA774E5B54}"/>
                    </a:ext>
                  </a:extLst>
                </p:cNvPr>
                <p:cNvSpPr/>
                <p:nvPr/>
              </p:nvSpPr>
              <p:spPr>
                <a:xfrm>
                  <a:off x="6435977" y="2672655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632FF202-ECE6-93B1-EF94-368122DF141A}"/>
                    </a:ext>
                  </a:extLst>
                </p:cNvPr>
                <p:cNvSpPr/>
                <p:nvPr/>
              </p:nvSpPr>
              <p:spPr>
                <a:xfrm>
                  <a:off x="6453523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D2423907-C810-EF24-3FC9-73CAB406B73D}"/>
                    </a:ext>
                  </a:extLst>
                </p:cNvPr>
                <p:cNvSpPr/>
                <p:nvPr/>
              </p:nvSpPr>
              <p:spPr>
                <a:xfrm>
                  <a:off x="6453523" y="2672655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4BAA199C-833C-F8DD-25CA-967EF3FBAC7C}"/>
                    </a:ext>
                  </a:extLst>
                </p:cNvPr>
                <p:cNvSpPr/>
                <p:nvPr/>
              </p:nvSpPr>
              <p:spPr>
                <a:xfrm>
                  <a:off x="6471070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2CFD1C6B-E542-C789-D4E8-2EF7CBDE0ECD}"/>
                    </a:ext>
                  </a:extLst>
                </p:cNvPr>
                <p:cNvSpPr/>
                <p:nvPr/>
              </p:nvSpPr>
              <p:spPr>
                <a:xfrm>
                  <a:off x="6471070" y="2672655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AA3CC2CC-C987-2A95-4CFD-56DC0C0DBA17}"/>
                    </a:ext>
                  </a:extLst>
                </p:cNvPr>
                <p:cNvSpPr/>
                <p:nvPr/>
              </p:nvSpPr>
              <p:spPr>
                <a:xfrm>
                  <a:off x="6488617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CDF900B7-3D65-699C-07D4-82526BB460A7}"/>
                    </a:ext>
                  </a:extLst>
                </p:cNvPr>
                <p:cNvSpPr/>
                <p:nvPr/>
              </p:nvSpPr>
              <p:spPr>
                <a:xfrm>
                  <a:off x="6478412" y="2672655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92302DEF-EB48-59A6-377B-C0F8082B9F17}"/>
                    </a:ext>
                  </a:extLst>
                </p:cNvPr>
                <p:cNvSpPr/>
                <p:nvPr/>
              </p:nvSpPr>
              <p:spPr>
                <a:xfrm>
                  <a:off x="6497328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43477EA9-6CA1-DAF2-E7F3-BD2E8C1E8F6B}"/>
                    </a:ext>
                  </a:extLst>
                </p:cNvPr>
                <p:cNvSpPr/>
                <p:nvPr/>
              </p:nvSpPr>
              <p:spPr>
                <a:xfrm>
                  <a:off x="6478412" y="2672655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D4E8EE2F-E0D6-52AE-81F0-2D11152A59F8}"/>
                    </a:ext>
                  </a:extLst>
                </p:cNvPr>
                <p:cNvSpPr/>
                <p:nvPr/>
              </p:nvSpPr>
              <p:spPr>
                <a:xfrm>
                  <a:off x="6497328" y="2654984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3722D02-F202-1D73-2EA5-977455E2A95A}"/>
                    </a:ext>
                  </a:extLst>
                </p:cNvPr>
                <p:cNvSpPr/>
                <p:nvPr/>
              </p:nvSpPr>
              <p:spPr>
                <a:xfrm>
                  <a:off x="6514875" y="2691820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BD24879F-7450-3B77-2D06-A5F20985AF15}"/>
                    </a:ext>
                  </a:extLst>
                </p:cNvPr>
                <p:cNvSpPr/>
                <p:nvPr/>
              </p:nvSpPr>
              <p:spPr>
                <a:xfrm>
                  <a:off x="6532421" y="2674149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74CFABA1-4A3C-E3CD-086B-D360FB00E1E6}"/>
                    </a:ext>
                  </a:extLst>
                </p:cNvPr>
                <p:cNvSpPr/>
                <p:nvPr/>
              </p:nvSpPr>
              <p:spPr>
                <a:xfrm>
                  <a:off x="6532421" y="2691820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D1AD1807-AE8B-A2C9-B0E6-27F3CD8E6DD3}"/>
                    </a:ext>
                  </a:extLst>
                </p:cNvPr>
                <p:cNvSpPr/>
                <p:nvPr/>
              </p:nvSpPr>
              <p:spPr>
                <a:xfrm>
                  <a:off x="6551461" y="2674149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3D193802-F53C-91DD-25F6-446A3D7AC5F9}"/>
                    </a:ext>
                  </a:extLst>
                </p:cNvPr>
                <p:cNvSpPr/>
                <p:nvPr/>
              </p:nvSpPr>
              <p:spPr>
                <a:xfrm>
                  <a:off x="6535408" y="2691820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2863CB67-F695-62A2-5E28-99605ABD5AB7}"/>
                    </a:ext>
                  </a:extLst>
                </p:cNvPr>
                <p:cNvSpPr/>
                <p:nvPr/>
              </p:nvSpPr>
              <p:spPr>
                <a:xfrm>
                  <a:off x="6552955" y="2674149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79035D6D-2331-A344-2B4B-1D6537A5A305}"/>
                    </a:ext>
                  </a:extLst>
                </p:cNvPr>
                <p:cNvSpPr/>
                <p:nvPr/>
              </p:nvSpPr>
              <p:spPr>
                <a:xfrm>
                  <a:off x="6542626" y="2691820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B68989D5-DE58-196D-4749-3CE8E4D76586}"/>
                    </a:ext>
                  </a:extLst>
                </p:cNvPr>
                <p:cNvSpPr/>
                <p:nvPr/>
              </p:nvSpPr>
              <p:spPr>
                <a:xfrm>
                  <a:off x="6560172" y="2674149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5BF44D69-0BD2-0EB6-820A-89E720001E30}"/>
                    </a:ext>
                  </a:extLst>
                </p:cNvPr>
                <p:cNvSpPr/>
                <p:nvPr/>
              </p:nvSpPr>
              <p:spPr>
                <a:xfrm>
                  <a:off x="6547106" y="2691820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CCD08093-7338-9BFF-9109-6F2C2C28D411}"/>
                    </a:ext>
                  </a:extLst>
                </p:cNvPr>
                <p:cNvSpPr/>
                <p:nvPr/>
              </p:nvSpPr>
              <p:spPr>
                <a:xfrm>
                  <a:off x="6566021" y="2674149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FEF12043-B265-187F-4C8B-4FBCE6A85556}"/>
                    </a:ext>
                  </a:extLst>
                </p:cNvPr>
                <p:cNvSpPr/>
                <p:nvPr/>
              </p:nvSpPr>
              <p:spPr>
                <a:xfrm>
                  <a:off x="6576226" y="2715464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D4519D37-F07F-7167-C485-BD5659C96152}"/>
                    </a:ext>
                  </a:extLst>
                </p:cNvPr>
                <p:cNvSpPr/>
                <p:nvPr/>
              </p:nvSpPr>
              <p:spPr>
                <a:xfrm>
                  <a:off x="6593772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5340BB36-FAF4-445C-8762-30C2C1CF5A0C}"/>
                    </a:ext>
                  </a:extLst>
                </p:cNvPr>
                <p:cNvSpPr/>
                <p:nvPr/>
              </p:nvSpPr>
              <p:spPr>
                <a:xfrm>
                  <a:off x="6598252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2FF14264-DB77-6605-7959-75E007D0C7F8}"/>
                    </a:ext>
                  </a:extLst>
                </p:cNvPr>
                <p:cNvSpPr/>
                <p:nvPr/>
              </p:nvSpPr>
              <p:spPr>
                <a:xfrm>
                  <a:off x="6617168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B56B5848-0426-BC9E-6C5D-236976B5D9E2}"/>
                    </a:ext>
                  </a:extLst>
                </p:cNvPr>
                <p:cNvSpPr/>
                <p:nvPr/>
              </p:nvSpPr>
              <p:spPr>
                <a:xfrm>
                  <a:off x="6618661" y="2715464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6B30A63A-C75C-0266-9577-4FE68BCB2BC0}"/>
                    </a:ext>
                  </a:extLst>
                </p:cNvPr>
                <p:cNvSpPr/>
                <p:nvPr/>
              </p:nvSpPr>
              <p:spPr>
                <a:xfrm>
                  <a:off x="6637701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8B070304-859B-B5E7-F193-BFF0818894C5}"/>
                    </a:ext>
                  </a:extLst>
                </p:cNvPr>
                <p:cNvSpPr/>
                <p:nvPr/>
              </p:nvSpPr>
              <p:spPr>
                <a:xfrm>
                  <a:off x="6631852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D860CC8A-12F2-E300-B075-34152DC5A6CC}"/>
                    </a:ext>
                  </a:extLst>
                </p:cNvPr>
                <p:cNvSpPr/>
                <p:nvPr/>
              </p:nvSpPr>
              <p:spPr>
                <a:xfrm>
                  <a:off x="6650768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801BAEAC-378E-73A9-B165-B12AA3C2738F}"/>
                    </a:ext>
                  </a:extLst>
                </p:cNvPr>
                <p:cNvSpPr/>
                <p:nvPr/>
              </p:nvSpPr>
              <p:spPr>
                <a:xfrm>
                  <a:off x="6637701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3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3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4B9DC666-955A-793C-6C88-40F95CAA7093}"/>
                    </a:ext>
                  </a:extLst>
                </p:cNvPr>
                <p:cNvSpPr/>
                <p:nvPr/>
              </p:nvSpPr>
              <p:spPr>
                <a:xfrm>
                  <a:off x="6655248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8E89D95F-BED7-77EB-D54E-B77C52D74CBE}"/>
                    </a:ext>
                  </a:extLst>
                </p:cNvPr>
                <p:cNvSpPr/>
                <p:nvPr/>
              </p:nvSpPr>
              <p:spPr>
                <a:xfrm>
                  <a:off x="6677150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951CA2F-346A-4480-6EAC-DF35D20E266C}"/>
                    </a:ext>
                  </a:extLst>
                </p:cNvPr>
                <p:cNvSpPr/>
                <p:nvPr/>
              </p:nvSpPr>
              <p:spPr>
                <a:xfrm>
                  <a:off x="6696190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B7D9BB16-8DDA-90BA-9C25-7D74BA54791B}"/>
                    </a:ext>
                  </a:extLst>
                </p:cNvPr>
                <p:cNvSpPr/>
                <p:nvPr/>
              </p:nvSpPr>
              <p:spPr>
                <a:xfrm>
                  <a:off x="6677150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3EFB8455-3E50-F148-DA0C-298F987A301F}"/>
                    </a:ext>
                  </a:extLst>
                </p:cNvPr>
                <p:cNvSpPr/>
                <p:nvPr/>
              </p:nvSpPr>
              <p:spPr>
                <a:xfrm>
                  <a:off x="6696190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0662BE2F-7B39-0FC4-447A-1B9D74D9EE8D}"/>
                    </a:ext>
                  </a:extLst>
                </p:cNvPr>
                <p:cNvSpPr/>
                <p:nvPr/>
              </p:nvSpPr>
              <p:spPr>
                <a:xfrm>
                  <a:off x="6685861" y="2715464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E6E8EAE-1EFD-E5FE-8E4A-63DE17441326}"/>
                    </a:ext>
                  </a:extLst>
                </p:cNvPr>
                <p:cNvSpPr/>
                <p:nvPr/>
              </p:nvSpPr>
              <p:spPr>
                <a:xfrm>
                  <a:off x="6703408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8845DE1-ACC5-873B-7869-EE13D5772FD4}"/>
                    </a:ext>
                  </a:extLst>
                </p:cNvPr>
                <p:cNvSpPr/>
                <p:nvPr/>
              </p:nvSpPr>
              <p:spPr>
                <a:xfrm>
                  <a:off x="6707763" y="2715464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A042A8B7-EEFC-1617-EC6F-1B903A6F1474}"/>
                    </a:ext>
                  </a:extLst>
                </p:cNvPr>
                <p:cNvSpPr/>
                <p:nvPr/>
              </p:nvSpPr>
              <p:spPr>
                <a:xfrm>
                  <a:off x="6726803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F11A7325-3678-61AD-136B-FC3C1068B87B}"/>
                    </a:ext>
                  </a:extLst>
                </p:cNvPr>
                <p:cNvSpPr/>
                <p:nvPr/>
              </p:nvSpPr>
              <p:spPr>
                <a:xfrm>
                  <a:off x="6757541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26675C-18AA-869F-5A1C-E63176BDB7AA}"/>
                    </a:ext>
                  </a:extLst>
                </p:cNvPr>
                <p:cNvSpPr/>
                <p:nvPr/>
              </p:nvSpPr>
              <p:spPr>
                <a:xfrm>
                  <a:off x="6775088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8C0FBA2C-0306-E39E-5506-5B1F6A0ED96B}"/>
                    </a:ext>
                  </a:extLst>
                </p:cNvPr>
                <p:cNvSpPr/>
                <p:nvPr/>
              </p:nvSpPr>
              <p:spPr>
                <a:xfrm>
                  <a:off x="6767746" y="2715464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50003E97-1010-CDB0-CCC3-D02A54E6861A}"/>
                    </a:ext>
                  </a:extLst>
                </p:cNvPr>
                <p:cNvSpPr/>
                <p:nvPr/>
              </p:nvSpPr>
              <p:spPr>
                <a:xfrm>
                  <a:off x="6785292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F26C8E8F-1AD5-D101-FC1F-D73B101482BB}"/>
                    </a:ext>
                  </a:extLst>
                </p:cNvPr>
                <p:cNvSpPr/>
                <p:nvPr/>
              </p:nvSpPr>
              <p:spPr>
                <a:xfrm>
                  <a:off x="6792635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AE1392DA-00CF-698E-C7C4-C9F264136A6A}"/>
                    </a:ext>
                  </a:extLst>
                </p:cNvPr>
                <p:cNvSpPr/>
                <p:nvPr/>
              </p:nvSpPr>
              <p:spPr>
                <a:xfrm>
                  <a:off x="6811550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9030CA9-9A55-4110-6E09-26868914501B}"/>
                    </a:ext>
                  </a:extLst>
                </p:cNvPr>
                <p:cNvSpPr/>
                <p:nvPr/>
              </p:nvSpPr>
              <p:spPr>
                <a:xfrm>
                  <a:off x="6798483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D6D5576D-DCCA-89D1-1AF3-5595A0BE7B8C}"/>
                    </a:ext>
                  </a:extLst>
                </p:cNvPr>
                <p:cNvSpPr/>
                <p:nvPr/>
              </p:nvSpPr>
              <p:spPr>
                <a:xfrm>
                  <a:off x="6816030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99C95508-626C-4495-3CF9-115F5441337B}"/>
                    </a:ext>
                  </a:extLst>
                </p:cNvPr>
                <p:cNvSpPr/>
                <p:nvPr/>
              </p:nvSpPr>
              <p:spPr>
                <a:xfrm>
                  <a:off x="6798483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D195C6FF-B70D-E7B9-832D-DA2F23A43DBC}"/>
                    </a:ext>
                  </a:extLst>
                </p:cNvPr>
                <p:cNvSpPr/>
                <p:nvPr/>
              </p:nvSpPr>
              <p:spPr>
                <a:xfrm>
                  <a:off x="6816030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2F3E2B4E-72D8-C2F2-93F8-2DD725F0D1F2}"/>
                    </a:ext>
                  </a:extLst>
                </p:cNvPr>
                <p:cNvSpPr/>
                <p:nvPr/>
              </p:nvSpPr>
              <p:spPr>
                <a:xfrm>
                  <a:off x="6798483" y="2715464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5627DD1A-019A-EEC0-213B-96ABCB22DCB4}"/>
                    </a:ext>
                  </a:extLst>
                </p:cNvPr>
                <p:cNvSpPr/>
                <p:nvPr/>
              </p:nvSpPr>
              <p:spPr>
                <a:xfrm>
                  <a:off x="6816030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7E3D98D7-7D66-41E1-57FA-A3DB428BB22B}"/>
                    </a:ext>
                  </a:extLst>
                </p:cNvPr>
                <p:cNvSpPr/>
                <p:nvPr/>
              </p:nvSpPr>
              <p:spPr>
                <a:xfrm>
                  <a:off x="6864190" y="269779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23DCEC41-0347-48C9-BD02-9EA7776B3F50}"/>
                    </a:ext>
                  </a:extLst>
                </p:cNvPr>
                <p:cNvSpPr/>
                <p:nvPr/>
              </p:nvSpPr>
              <p:spPr>
                <a:xfrm>
                  <a:off x="6905132" y="2954273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9CFC1269-B477-E144-3F2D-00EADDC1681E}"/>
                    </a:ext>
                  </a:extLst>
                </p:cNvPr>
                <p:cNvSpPr/>
                <p:nvPr/>
              </p:nvSpPr>
              <p:spPr>
                <a:xfrm>
                  <a:off x="6922679" y="2936602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2868549F-28A7-EC66-69A8-44FF48471D90}"/>
                    </a:ext>
                  </a:extLst>
                </p:cNvPr>
                <p:cNvSpPr/>
                <p:nvPr/>
              </p:nvSpPr>
              <p:spPr>
                <a:xfrm>
                  <a:off x="2682608" y="1103411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8D1989A4-03D0-9EF0-85C2-5EFC40660032}"/>
                    </a:ext>
                  </a:extLst>
                </p:cNvPr>
                <p:cNvSpPr/>
                <p:nvPr/>
              </p:nvSpPr>
              <p:spPr>
                <a:xfrm>
                  <a:off x="2700155" y="1085740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D7C8FBC1-04C8-46E9-9666-CFCEA76517EE}"/>
                    </a:ext>
                  </a:extLst>
                </p:cNvPr>
                <p:cNvSpPr/>
                <p:nvPr/>
              </p:nvSpPr>
              <p:spPr>
                <a:xfrm>
                  <a:off x="2884332" y="1259713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8F1C2E1D-258E-903E-DF92-E56A5E2CC1D9}"/>
                    </a:ext>
                  </a:extLst>
                </p:cNvPr>
                <p:cNvSpPr/>
                <p:nvPr/>
              </p:nvSpPr>
              <p:spPr>
                <a:xfrm>
                  <a:off x="2901879" y="1240549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B4B246A6-E33F-4A3C-FD4F-51E55CED31A6}"/>
                    </a:ext>
                  </a:extLst>
                </p:cNvPr>
                <p:cNvSpPr/>
                <p:nvPr/>
              </p:nvSpPr>
              <p:spPr>
                <a:xfrm>
                  <a:off x="2901879" y="1259713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301411B7-84C9-80C0-B5FF-B8E15078F902}"/>
                    </a:ext>
                  </a:extLst>
                </p:cNvPr>
                <p:cNvSpPr/>
                <p:nvPr/>
              </p:nvSpPr>
              <p:spPr>
                <a:xfrm>
                  <a:off x="2919426" y="1240549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E5F70F93-A71B-F6D6-0A49-AAC20C9176B6}"/>
                    </a:ext>
                  </a:extLst>
                </p:cNvPr>
                <p:cNvSpPr/>
                <p:nvPr/>
              </p:nvSpPr>
              <p:spPr>
                <a:xfrm>
                  <a:off x="3080208" y="1502877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4FED0A83-2A53-30C3-C623-3985132EAD4B}"/>
                    </a:ext>
                  </a:extLst>
                </p:cNvPr>
                <p:cNvSpPr/>
                <p:nvPr/>
              </p:nvSpPr>
              <p:spPr>
                <a:xfrm>
                  <a:off x="3099123" y="1483713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20D0FF72-8098-DE67-C210-8B73D2FEF03E}"/>
                    </a:ext>
                  </a:extLst>
                </p:cNvPr>
                <p:cNvSpPr/>
                <p:nvPr/>
              </p:nvSpPr>
              <p:spPr>
                <a:xfrm>
                  <a:off x="3248208" y="1632549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D0F2FB9F-1256-09B5-CBB9-6E1517B128EF}"/>
                    </a:ext>
                  </a:extLst>
                </p:cNvPr>
                <p:cNvSpPr/>
                <p:nvPr/>
              </p:nvSpPr>
              <p:spPr>
                <a:xfrm>
                  <a:off x="3267248" y="161487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87C5EE07-CD10-8345-7010-EF79F4EB285D}"/>
                    </a:ext>
                  </a:extLst>
                </p:cNvPr>
                <p:cNvSpPr/>
                <p:nvPr/>
              </p:nvSpPr>
              <p:spPr>
                <a:xfrm>
                  <a:off x="3360830" y="1706220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9C42706A-83CE-07EE-30C1-BADE0AB408CB}"/>
                    </a:ext>
                  </a:extLst>
                </p:cNvPr>
                <p:cNvSpPr/>
                <p:nvPr/>
              </p:nvSpPr>
              <p:spPr>
                <a:xfrm>
                  <a:off x="3379746" y="1687055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064D16DD-2F69-BF7D-9541-022CA6E4146A}"/>
                    </a:ext>
                  </a:extLst>
                </p:cNvPr>
                <p:cNvSpPr/>
                <p:nvPr/>
              </p:nvSpPr>
              <p:spPr>
                <a:xfrm>
                  <a:off x="3384226" y="1706220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A9F24ABB-A649-2E30-D126-C3F2B9977169}"/>
                    </a:ext>
                  </a:extLst>
                </p:cNvPr>
                <p:cNvSpPr/>
                <p:nvPr/>
              </p:nvSpPr>
              <p:spPr>
                <a:xfrm>
                  <a:off x="3401772" y="1687055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FE1444F4-1FC1-D4B3-38C8-3CAE563DBDB1}"/>
                    </a:ext>
                  </a:extLst>
                </p:cNvPr>
                <p:cNvSpPr/>
                <p:nvPr/>
              </p:nvSpPr>
              <p:spPr>
                <a:xfrm>
                  <a:off x="6193310" y="2673029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6BAD6D04-A0F6-1521-04AE-C1A2C2B35BD7}"/>
                    </a:ext>
                  </a:extLst>
                </p:cNvPr>
                <p:cNvSpPr/>
                <p:nvPr/>
              </p:nvSpPr>
              <p:spPr>
                <a:xfrm>
                  <a:off x="6210857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5D9DB604-4275-4CB3-D8B9-969F4B2821AB}"/>
                    </a:ext>
                  </a:extLst>
                </p:cNvPr>
                <p:cNvSpPr/>
                <p:nvPr/>
              </p:nvSpPr>
              <p:spPr>
                <a:xfrm>
                  <a:off x="6364297" y="2673029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8F5CBD52-A7A3-BBBB-F19A-DD11A640786E}"/>
                    </a:ext>
                  </a:extLst>
                </p:cNvPr>
                <p:cNvSpPr/>
                <p:nvPr/>
              </p:nvSpPr>
              <p:spPr>
                <a:xfrm>
                  <a:off x="6381843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36DDC498-1FB0-6153-6957-8EC0327CF98C}"/>
                    </a:ext>
                  </a:extLst>
                </p:cNvPr>
                <p:cNvSpPr/>
                <p:nvPr/>
              </p:nvSpPr>
              <p:spPr>
                <a:xfrm>
                  <a:off x="6435852" y="2673029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B564D7A9-65FD-F872-1C1F-FBF5F55969A9}"/>
                    </a:ext>
                  </a:extLst>
                </p:cNvPr>
                <p:cNvSpPr/>
                <p:nvPr/>
              </p:nvSpPr>
              <p:spPr>
                <a:xfrm>
                  <a:off x="6453399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96931FAC-4B93-E8EC-0DC7-7EA9F5E74677}"/>
                    </a:ext>
                  </a:extLst>
                </p:cNvPr>
                <p:cNvSpPr/>
                <p:nvPr/>
              </p:nvSpPr>
              <p:spPr>
                <a:xfrm>
                  <a:off x="6435852" y="2673029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ABB3085B-EA4F-00F6-A609-5A062E8593B3}"/>
                    </a:ext>
                  </a:extLst>
                </p:cNvPr>
                <p:cNvSpPr/>
                <p:nvPr/>
              </p:nvSpPr>
              <p:spPr>
                <a:xfrm>
                  <a:off x="6453399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6F202B94-4B97-23B3-ACF2-F35AB708731C}"/>
                    </a:ext>
                  </a:extLst>
                </p:cNvPr>
                <p:cNvSpPr/>
                <p:nvPr/>
              </p:nvSpPr>
              <p:spPr>
                <a:xfrm>
                  <a:off x="6453399" y="2673029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AB37C926-CF2B-8D08-9EAB-563BFC6AF35D}"/>
                    </a:ext>
                  </a:extLst>
                </p:cNvPr>
                <p:cNvSpPr/>
                <p:nvPr/>
              </p:nvSpPr>
              <p:spPr>
                <a:xfrm>
                  <a:off x="6470946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08F7C032-8E52-8D3D-43AC-2B1519776FC6}"/>
                    </a:ext>
                  </a:extLst>
                </p:cNvPr>
                <p:cNvSpPr/>
                <p:nvPr/>
              </p:nvSpPr>
              <p:spPr>
                <a:xfrm>
                  <a:off x="6470946" y="2673029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4EA57337-972F-BC29-BB88-BE1B163DBF1C}"/>
                    </a:ext>
                  </a:extLst>
                </p:cNvPr>
                <p:cNvSpPr/>
                <p:nvPr/>
              </p:nvSpPr>
              <p:spPr>
                <a:xfrm>
                  <a:off x="6488492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2F5F6866-3653-A532-85D3-818BAC8DA470}"/>
                    </a:ext>
                  </a:extLst>
                </p:cNvPr>
                <p:cNvSpPr/>
                <p:nvPr/>
              </p:nvSpPr>
              <p:spPr>
                <a:xfrm>
                  <a:off x="6478288" y="2673029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B9603A53-B50B-810A-0C07-7A75C2BCE81B}"/>
                    </a:ext>
                  </a:extLst>
                </p:cNvPr>
                <p:cNvSpPr/>
                <p:nvPr/>
              </p:nvSpPr>
              <p:spPr>
                <a:xfrm>
                  <a:off x="6497328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93E14E95-149C-86CE-BB20-A526BF4EE742}"/>
                    </a:ext>
                  </a:extLst>
                </p:cNvPr>
                <p:cNvSpPr/>
                <p:nvPr/>
              </p:nvSpPr>
              <p:spPr>
                <a:xfrm>
                  <a:off x="6478288" y="2673029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66239880-0FD6-4421-9F63-2C05A6377071}"/>
                    </a:ext>
                  </a:extLst>
                </p:cNvPr>
                <p:cNvSpPr/>
                <p:nvPr/>
              </p:nvSpPr>
              <p:spPr>
                <a:xfrm>
                  <a:off x="6497328" y="2655357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5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5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B13B811B-FADC-8AB3-7A11-61D793DAF7D8}"/>
                    </a:ext>
                  </a:extLst>
                </p:cNvPr>
                <p:cNvSpPr/>
                <p:nvPr/>
              </p:nvSpPr>
              <p:spPr>
                <a:xfrm>
                  <a:off x="6514875" y="2692193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DD9D5052-4D2B-0984-D34F-C379BFE1B2FB}"/>
                    </a:ext>
                  </a:extLst>
                </p:cNvPr>
                <p:cNvSpPr/>
                <p:nvPr/>
              </p:nvSpPr>
              <p:spPr>
                <a:xfrm>
                  <a:off x="6532297" y="2674522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AAE5AEE3-77FC-F841-2343-9DA68FA205A4}"/>
                    </a:ext>
                  </a:extLst>
                </p:cNvPr>
                <p:cNvSpPr/>
                <p:nvPr/>
              </p:nvSpPr>
              <p:spPr>
                <a:xfrm>
                  <a:off x="6532297" y="2692193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F4896949-43A2-8470-6BBF-D5FFEB2F5B8E}"/>
                    </a:ext>
                  </a:extLst>
                </p:cNvPr>
                <p:cNvSpPr/>
                <p:nvPr/>
              </p:nvSpPr>
              <p:spPr>
                <a:xfrm>
                  <a:off x="6551337" y="2674522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D0268650-8706-5FA0-5DA0-D02D976ABA98}"/>
                    </a:ext>
                  </a:extLst>
                </p:cNvPr>
                <p:cNvSpPr/>
                <p:nvPr/>
              </p:nvSpPr>
              <p:spPr>
                <a:xfrm>
                  <a:off x="6535283" y="2692193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72ED2505-415D-A441-130F-094B95964777}"/>
                    </a:ext>
                  </a:extLst>
                </p:cNvPr>
                <p:cNvSpPr/>
                <p:nvPr/>
              </p:nvSpPr>
              <p:spPr>
                <a:xfrm>
                  <a:off x="6552830" y="2674522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E3FBDF50-3D1E-8BE8-91F6-BDE2966FA08F}"/>
                    </a:ext>
                  </a:extLst>
                </p:cNvPr>
                <p:cNvSpPr/>
                <p:nvPr/>
              </p:nvSpPr>
              <p:spPr>
                <a:xfrm>
                  <a:off x="6542626" y="2692193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5DE99CB2-08FB-6D4F-5E57-2ECA5B1AFAEE}"/>
                    </a:ext>
                  </a:extLst>
                </p:cNvPr>
                <p:cNvSpPr/>
                <p:nvPr/>
              </p:nvSpPr>
              <p:spPr>
                <a:xfrm>
                  <a:off x="6560172" y="2674522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F2FE19AB-D941-F6BB-DBAF-2A03973C7EAF}"/>
                    </a:ext>
                  </a:extLst>
                </p:cNvPr>
                <p:cNvSpPr/>
                <p:nvPr/>
              </p:nvSpPr>
              <p:spPr>
                <a:xfrm>
                  <a:off x="6546981" y="2692193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21B3315F-9705-62B5-6B4C-43A3400FF93A}"/>
                    </a:ext>
                  </a:extLst>
                </p:cNvPr>
                <p:cNvSpPr/>
                <p:nvPr/>
              </p:nvSpPr>
              <p:spPr>
                <a:xfrm>
                  <a:off x="6566021" y="2674522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294F120C-BF08-9121-40B2-504FE4295B6F}"/>
                    </a:ext>
                  </a:extLst>
                </p:cNvPr>
                <p:cNvSpPr/>
                <p:nvPr/>
              </p:nvSpPr>
              <p:spPr>
                <a:xfrm>
                  <a:off x="6576226" y="2715837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3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3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7752053F-C78C-A8BD-ADC2-B35C04F93A3A}"/>
                    </a:ext>
                  </a:extLst>
                </p:cNvPr>
                <p:cNvSpPr/>
                <p:nvPr/>
              </p:nvSpPr>
              <p:spPr>
                <a:xfrm>
                  <a:off x="6593772" y="2698042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64766704-9745-DABD-5B32-D2931CAB8D0C}"/>
                    </a:ext>
                  </a:extLst>
                </p:cNvPr>
                <p:cNvSpPr/>
                <p:nvPr/>
              </p:nvSpPr>
              <p:spPr>
                <a:xfrm>
                  <a:off x="6598128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7B5430B2-AC1A-0C92-502E-DC9CAAD5E040}"/>
                    </a:ext>
                  </a:extLst>
                </p:cNvPr>
                <p:cNvSpPr/>
                <p:nvPr/>
              </p:nvSpPr>
              <p:spPr>
                <a:xfrm>
                  <a:off x="6617168" y="2698042"/>
                  <a:ext cx="12444" cy="36959"/>
                </a:xfrm>
                <a:custGeom>
                  <a:avLst/>
                  <a:gdLst>
                    <a:gd name="connsiteX0" fmla="*/ 0 w 12444"/>
                    <a:gd name="connsiteY0" fmla="*/ 0 h 36959"/>
                    <a:gd name="connsiteX1" fmla="*/ 0 w 12444"/>
                    <a:gd name="connsiteY1" fmla="*/ 36960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959">
                      <a:moveTo>
                        <a:pt x="0" y="0"/>
                      </a:moveTo>
                      <a:lnTo>
                        <a:pt x="0" y="3696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A7BD1EBC-EB7E-FF80-4FCA-CEAA9C84FA54}"/>
                    </a:ext>
                  </a:extLst>
                </p:cNvPr>
                <p:cNvSpPr/>
                <p:nvPr/>
              </p:nvSpPr>
              <p:spPr>
                <a:xfrm>
                  <a:off x="6618537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A002B9D3-D7C6-CD1D-83DF-F5F0428B5C29}"/>
                    </a:ext>
                  </a:extLst>
                </p:cNvPr>
                <p:cNvSpPr/>
                <p:nvPr/>
              </p:nvSpPr>
              <p:spPr>
                <a:xfrm>
                  <a:off x="6637577" y="2698042"/>
                  <a:ext cx="12444" cy="36959"/>
                </a:xfrm>
                <a:custGeom>
                  <a:avLst/>
                  <a:gdLst>
                    <a:gd name="connsiteX0" fmla="*/ 0 w 12444"/>
                    <a:gd name="connsiteY0" fmla="*/ 0 h 36959"/>
                    <a:gd name="connsiteX1" fmla="*/ 0 w 12444"/>
                    <a:gd name="connsiteY1" fmla="*/ 36960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959">
                      <a:moveTo>
                        <a:pt x="0" y="0"/>
                      </a:moveTo>
                      <a:lnTo>
                        <a:pt x="0" y="3696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47F61677-53BF-6591-49B9-C60F6037C7C5}"/>
                    </a:ext>
                  </a:extLst>
                </p:cNvPr>
                <p:cNvSpPr/>
                <p:nvPr/>
              </p:nvSpPr>
              <p:spPr>
                <a:xfrm>
                  <a:off x="6631728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C34AE082-0A7B-5579-B0D4-A689FF7D4825}"/>
                    </a:ext>
                  </a:extLst>
                </p:cNvPr>
                <p:cNvSpPr/>
                <p:nvPr/>
              </p:nvSpPr>
              <p:spPr>
                <a:xfrm>
                  <a:off x="6650768" y="2698042"/>
                  <a:ext cx="12444" cy="36959"/>
                </a:xfrm>
                <a:custGeom>
                  <a:avLst/>
                  <a:gdLst>
                    <a:gd name="connsiteX0" fmla="*/ 0 w 12444"/>
                    <a:gd name="connsiteY0" fmla="*/ 0 h 36959"/>
                    <a:gd name="connsiteX1" fmla="*/ 0 w 12444"/>
                    <a:gd name="connsiteY1" fmla="*/ 36960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959">
                      <a:moveTo>
                        <a:pt x="0" y="0"/>
                      </a:moveTo>
                      <a:lnTo>
                        <a:pt x="0" y="3696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32CD4F65-153C-CB57-4F20-101674DCC4B1}"/>
                    </a:ext>
                  </a:extLst>
                </p:cNvPr>
                <p:cNvSpPr/>
                <p:nvPr/>
              </p:nvSpPr>
              <p:spPr>
                <a:xfrm>
                  <a:off x="6637577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74A09245-ED02-5D43-3229-5A9BFD57237E}"/>
                    </a:ext>
                  </a:extLst>
                </p:cNvPr>
                <p:cNvSpPr/>
                <p:nvPr/>
              </p:nvSpPr>
              <p:spPr>
                <a:xfrm>
                  <a:off x="6655123" y="2698042"/>
                  <a:ext cx="12444" cy="36959"/>
                </a:xfrm>
                <a:custGeom>
                  <a:avLst/>
                  <a:gdLst>
                    <a:gd name="connsiteX0" fmla="*/ 0 w 12444"/>
                    <a:gd name="connsiteY0" fmla="*/ 0 h 36959"/>
                    <a:gd name="connsiteX1" fmla="*/ 0 w 12444"/>
                    <a:gd name="connsiteY1" fmla="*/ 36960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959">
                      <a:moveTo>
                        <a:pt x="0" y="0"/>
                      </a:moveTo>
                      <a:lnTo>
                        <a:pt x="0" y="3696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BB9940DE-0B74-EB93-A663-ED0942489243}"/>
                    </a:ext>
                  </a:extLst>
                </p:cNvPr>
                <p:cNvSpPr/>
                <p:nvPr/>
              </p:nvSpPr>
              <p:spPr>
                <a:xfrm>
                  <a:off x="6677026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ED839C5F-1E2B-388E-40D6-86E0BF3DB3AB}"/>
                    </a:ext>
                  </a:extLst>
                </p:cNvPr>
                <p:cNvSpPr/>
                <p:nvPr/>
              </p:nvSpPr>
              <p:spPr>
                <a:xfrm>
                  <a:off x="6696066" y="2698042"/>
                  <a:ext cx="12444" cy="36959"/>
                </a:xfrm>
                <a:custGeom>
                  <a:avLst/>
                  <a:gdLst>
                    <a:gd name="connsiteX0" fmla="*/ 0 w 12444"/>
                    <a:gd name="connsiteY0" fmla="*/ 0 h 36959"/>
                    <a:gd name="connsiteX1" fmla="*/ 0 w 12444"/>
                    <a:gd name="connsiteY1" fmla="*/ 36960 h 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959">
                      <a:moveTo>
                        <a:pt x="0" y="0"/>
                      </a:moveTo>
                      <a:lnTo>
                        <a:pt x="0" y="3696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7878BF3F-3EE7-9E7D-4A7B-897592C649A4}"/>
                    </a:ext>
                  </a:extLst>
                </p:cNvPr>
                <p:cNvSpPr/>
                <p:nvPr/>
              </p:nvSpPr>
              <p:spPr>
                <a:xfrm>
                  <a:off x="6677026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4517EB5C-5778-8051-557F-F5805387581C}"/>
                    </a:ext>
                  </a:extLst>
                </p:cNvPr>
                <p:cNvSpPr/>
                <p:nvPr/>
              </p:nvSpPr>
              <p:spPr>
                <a:xfrm>
                  <a:off x="6696066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044DF319-EB2F-1BC3-5FAF-AB60D7DEAF47}"/>
                    </a:ext>
                  </a:extLst>
                </p:cNvPr>
                <p:cNvSpPr/>
                <p:nvPr/>
              </p:nvSpPr>
              <p:spPr>
                <a:xfrm>
                  <a:off x="6685861" y="2715837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7E5E5C88-094C-6F23-ADE1-1D7EB9CEC4A9}"/>
                    </a:ext>
                  </a:extLst>
                </p:cNvPr>
                <p:cNvSpPr/>
                <p:nvPr/>
              </p:nvSpPr>
              <p:spPr>
                <a:xfrm>
                  <a:off x="6703408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07C097A7-07BF-F69B-4F7D-167E2E5E7E8E}"/>
                    </a:ext>
                  </a:extLst>
                </p:cNvPr>
                <p:cNvSpPr/>
                <p:nvPr/>
              </p:nvSpPr>
              <p:spPr>
                <a:xfrm>
                  <a:off x="6707763" y="2715837"/>
                  <a:ext cx="36462" cy="12444"/>
                </a:xfrm>
                <a:custGeom>
                  <a:avLst/>
                  <a:gdLst>
                    <a:gd name="connsiteX0" fmla="*/ 0 w 36462"/>
                    <a:gd name="connsiteY0" fmla="*/ 0 h 12444"/>
                    <a:gd name="connsiteX1" fmla="*/ 36462 w 36462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462" h="12444">
                      <a:moveTo>
                        <a:pt x="0" y="0"/>
                      </a:moveTo>
                      <a:lnTo>
                        <a:pt x="36462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BE716481-21CC-2467-98D1-0550064014FD}"/>
                    </a:ext>
                  </a:extLst>
                </p:cNvPr>
                <p:cNvSpPr/>
                <p:nvPr/>
              </p:nvSpPr>
              <p:spPr>
                <a:xfrm>
                  <a:off x="6726679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F0F4A13D-E220-8C17-7D16-24BEA502AFBF}"/>
                    </a:ext>
                  </a:extLst>
                </p:cNvPr>
                <p:cNvSpPr/>
                <p:nvPr/>
              </p:nvSpPr>
              <p:spPr>
                <a:xfrm>
                  <a:off x="6757417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6DCB414D-0EF4-E1F9-1A9A-8514402F86CE}"/>
                    </a:ext>
                  </a:extLst>
                </p:cNvPr>
                <p:cNvSpPr/>
                <p:nvPr/>
              </p:nvSpPr>
              <p:spPr>
                <a:xfrm>
                  <a:off x="6774963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42BEAC0A-24C7-F303-39D6-21BE656000C1}"/>
                    </a:ext>
                  </a:extLst>
                </p:cNvPr>
                <p:cNvSpPr/>
                <p:nvPr/>
              </p:nvSpPr>
              <p:spPr>
                <a:xfrm>
                  <a:off x="6767621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C391ADF0-24B1-CC70-462C-420506700FC2}"/>
                    </a:ext>
                  </a:extLst>
                </p:cNvPr>
                <p:cNvSpPr/>
                <p:nvPr/>
              </p:nvSpPr>
              <p:spPr>
                <a:xfrm>
                  <a:off x="6785168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B8BB72C0-803C-B570-A60C-C5E3A3AD032C}"/>
                    </a:ext>
                  </a:extLst>
                </p:cNvPr>
                <p:cNvSpPr/>
                <p:nvPr/>
              </p:nvSpPr>
              <p:spPr>
                <a:xfrm>
                  <a:off x="6792510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6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6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627E369B-BCC7-B734-F331-03CB7BC28C66}"/>
                    </a:ext>
                  </a:extLst>
                </p:cNvPr>
                <p:cNvSpPr/>
                <p:nvPr/>
              </p:nvSpPr>
              <p:spPr>
                <a:xfrm>
                  <a:off x="6811550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94D969A9-9AB8-E3E2-2BE4-4693694BE4E5}"/>
                    </a:ext>
                  </a:extLst>
                </p:cNvPr>
                <p:cNvSpPr/>
                <p:nvPr/>
              </p:nvSpPr>
              <p:spPr>
                <a:xfrm>
                  <a:off x="6798359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5C85DD2F-06F8-E0A6-9DA0-43BD8CEA7DB2}"/>
                    </a:ext>
                  </a:extLst>
                </p:cNvPr>
                <p:cNvSpPr/>
                <p:nvPr/>
              </p:nvSpPr>
              <p:spPr>
                <a:xfrm>
                  <a:off x="6815906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1F29C779-AAF8-2623-E199-53AA3436915A}"/>
                    </a:ext>
                  </a:extLst>
                </p:cNvPr>
                <p:cNvSpPr/>
                <p:nvPr/>
              </p:nvSpPr>
              <p:spPr>
                <a:xfrm>
                  <a:off x="6798359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C1A49617-86D9-867D-236F-9A8F17F9E83F}"/>
                    </a:ext>
                  </a:extLst>
                </p:cNvPr>
                <p:cNvSpPr/>
                <p:nvPr/>
              </p:nvSpPr>
              <p:spPr>
                <a:xfrm>
                  <a:off x="6815906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20D14DE4-F94F-4AA1-6E45-3FFEBDEB3841}"/>
                    </a:ext>
                  </a:extLst>
                </p:cNvPr>
                <p:cNvSpPr/>
                <p:nvPr/>
              </p:nvSpPr>
              <p:spPr>
                <a:xfrm>
                  <a:off x="6798359" y="2715837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3C5F0F33-2B7F-6E0B-C798-D4AFF41D19CB}"/>
                    </a:ext>
                  </a:extLst>
                </p:cNvPr>
                <p:cNvSpPr/>
                <p:nvPr/>
              </p:nvSpPr>
              <p:spPr>
                <a:xfrm>
                  <a:off x="6815906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3AE94FD5-2181-6883-BFC6-A2590200DA6F}"/>
                    </a:ext>
                  </a:extLst>
                </p:cNvPr>
                <p:cNvSpPr/>
                <p:nvPr/>
              </p:nvSpPr>
              <p:spPr>
                <a:xfrm>
                  <a:off x="6864066" y="2698166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F0A46AA5-995D-DF96-EC6A-3EFBDD983003}"/>
                    </a:ext>
                  </a:extLst>
                </p:cNvPr>
                <p:cNvSpPr/>
                <p:nvPr/>
              </p:nvSpPr>
              <p:spPr>
                <a:xfrm>
                  <a:off x="6905008" y="2954522"/>
                  <a:ext cx="36586" cy="12444"/>
                </a:xfrm>
                <a:custGeom>
                  <a:avLst/>
                  <a:gdLst>
                    <a:gd name="connsiteX0" fmla="*/ 0 w 36586"/>
                    <a:gd name="connsiteY0" fmla="*/ 0 h 12444"/>
                    <a:gd name="connsiteX1" fmla="*/ 36587 w 36586"/>
                    <a:gd name="connsiteY1" fmla="*/ 0 h 1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586" h="12444">
                      <a:moveTo>
                        <a:pt x="0" y="0"/>
                      </a:moveTo>
                      <a:lnTo>
                        <a:pt x="36587" y="0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4607136E-B818-1DF9-5E5F-C271A5AE2DE0}"/>
                    </a:ext>
                  </a:extLst>
                </p:cNvPr>
                <p:cNvSpPr/>
                <p:nvPr/>
              </p:nvSpPr>
              <p:spPr>
                <a:xfrm>
                  <a:off x="6922555" y="2936851"/>
                  <a:ext cx="12444" cy="36835"/>
                </a:xfrm>
                <a:custGeom>
                  <a:avLst/>
                  <a:gdLst>
                    <a:gd name="connsiteX0" fmla="*/ 0 w 12444"/>
                    <a:gd name="connsiteY0" fmla="*/ 0 h 36835"/>
                    <a:gd name="connsiteX1" fmla="*/ 0 w 12444"/>
                    <a:gd name="connsiteY1" fmla="*/ 36836 h 3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444" h="36835">
                      <a:moveTo>
                        <a:pt x="0" y="0"/>
                      </a:moveTo>
                      <a:lnTo>
                        <a:pt x="0" y="36836"/>
                      </a:lnTo>
                    </a:path>
                  </a:pathLst>
                </a:custGeom>
                <a:ln w="8705" cap="sq">
                  <a:solidFill>
                    <a:srgbClr val="8F6EA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20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3B1B8982-C72C-190D-1B0D-ECE2693490BE}"/>
                </a:ext>
              </a:extLst>
            </p:cNvPr>
            <p:cNvSpPr txBox="1"/>
            <p:nvPr/>
          </p:nvSpPr>
          <p:spPr>
            <a:xfrm>
              <a:off x="2394243" y="3586249"/>
              <a:ext cx="4744881" cy="221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Arial"/>
                  <a:ea typeface="+mn-ea"/>
                  <a:cs typeface="Arial"/>
                  <a:sym typeface="Arial"/>
                  <a:rtl val="0"/>
                </a:rPr>
                <a:t>Time (Months)</a:t>
              </a:r>
            </a:p>
          </p:txBody>
        </p:sp>
        <p:sp>
          <p:nvSpPr>
            <p:cNvPr id="559" name="TextBox 558">
              <a:extLst>
                <a:ext uri="{FF2B5EF4-FFF2-40B4-BE49-F238E27FC236}">
                  <a16:creationId xmlns:a16="http://schemas.microsoft.com/office/drawing/2014/main" id="{F3017C47-B11D-97F3-9092-DE8286E4C3D8}"/>
                </a:ext>
              </a:extLst>
            </p:cNvPr>
            <p:cNvSpPr txBox="1"/>
            <p:nvPr/>
          </p:nvSpPr>
          <p:spPr>
            <a:xfrm rot="16200000">
              <a:off x="724744" y="2155418"/>
              <a:ext cx="223863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ln/>
                  <a:solidFill>
                    <a:srgbClr val="000000"/>
                  </a:solidFill>
                  <a:latin typeface="Arial"/>
                  <a:ea typeface="+mn-ea"/>
                  <a:cs typeface="Arial"/>
                  <a:sym typeface="Arial"/>
                  <a:rtl val="0"/>
                </a:rPr>
                <a:t>Overall survival (%)</a:t>
              </a:r>
            </a:p>
          </p:txBody>
        </p:sp>
        <p:grpSp>
          <p:nvGrpSpPr>
            <p:cNvPr id="758" name="Group 757">
              <a:extLst>
                <a:ext uri="{FF2B5EF4-FFF2-40B4-BE49-F238E27FC236}">
                  <a16:creationId xmlns:a16="http://schemas.microsoft.com/office/drawing/2014/main" id="{49442E2F-ED72-A998-F4C4-2E978711D1F9}"/>
                </a:ext>
              </a:extLst>
            </p:cNvPr>
            <p:cNvGrpSpPr/>
            <p:nvPr/>
          </p:nvGrpSpPr>
          <p:grpSpPr>
            <a:xfrm>
              <a:off x="6216887" y="1127577"/>
              <a:ext cx="922237" cy="504754"/>
              <a:chOff x="6256736" y="2720953"/>
              <a:chExt cx="922237" cy="504754"/>
            </a:xfrm>
          </p:grpSpPr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46E397ED-E319-391E-2A88-DD25DF7CFFFE}"/>
                  </a:ext>
                </a:extLst>
              </p:cNvPr>
              <p:cNvSpPr/>
              <p:nvPr/>
            </p:nvSpPr>
            <p:spPr>
              <a:xfrm>
                <a:off x="6434720" y="3096382"/>
                <a:ext cx="37208" cy="12444"/>
              </a:xfrm>
              <a:custGeom>
                <a:avLst/>
                <a:gdLst>
                  <a:gd name="connsiteX0" fmla="*/ 0 w 37208"/>
                  <a:gd name="connsiteY0" fmla="*/ 0 h 12444"/>
                  <a:gd name="connsiteX1" fmla="*/ 37209 w 37208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08" h="12444">
                    <a:moveTo>
                      <a:pt x="0" y="0"/>
                    </a:moveTo>
                    <a:lnTo>
                      <a:pt x="37209" y="0"/>
                    </a:lnTo>
                  </a:path>
                </a:pathLst>
              </a:custGeom>
              <a:ln w="932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924CA2C0-E98C-AFF4-811B-455AC9326FA5}"/>
                  </a:ext>
                </a:extLst>
              </p:cNvPr>
              <p:cNvSpPr/>
              <p:nvPr/>
            </p:nvSpPr>
            <p:spPr>
              <a:xfrm>
                <a:off x="6453387" y="3078089"/>
                <a:ext cx="12444" cy="36586"/>
              </a:xfrm>
              <a:custGeom>
                <a:avLst/>
                <a:gdLst>
                  <a:gd name="connsiteX0" fmla="*/ 0 w 12444"/>
                  <a:gd name="connsiteY0" fmla="*/ 0 h 36586"/>
                  <a:gd name="connsiteX1" fmla="*/ 0 w 12444"/>
                  <a:gd name="connsiteY1" fmla="*/ 36587 h 3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4" h="36586">
                    <a:moveTo>
                      <a:pt x="0" y="0"/>
                    </a:moveTo>
                    <a:lnTo>
                      <a:pt x="0" y="36587"/>
                    </a:lnTo>
                  </a:path>
                </a:pathLst>
              </a:custGeom>
              <a:ln w="932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83C603FC-A1CD-9EEF-BEA7-E3A72E1D5D93}"/>
                  </a:ext>
                </a:extLst>
              </p:cNvPr>
              <p:cNvSpPr/>
              <p:nvPr/>
            </p:nvSpPr>
            <p:spPr>
              <a:xfrm>
                <a:off x="6266969" y="2824272"/>
                <a:ext cx="372711" cy="12444"/>
              </a:xfrm>
              <a:custGeom>
                <a:avLst/>
                <a:gdLst>
                  <a:gd name="connsiteX0" fmla="*/ 0 w 372711"/>
                  <a:gd name="connsiteY0" fmla="*/ 0 h 12444"/>
                  <a:gd name="connsiteX1" fmla="*/ 372711 w 37271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711" h="12444">
                    <a:moveTo>
                      <a:pt x="0" y="0"/>
                    </a:moveTo>
                    <a:lnTo>
                      <a:pt x="372711" y="0"/>
                    </a:lnTo>
                  </a:path>
                </a:pathLst>
              </a:custGeom>
              <a:ln w="9327" cap="sq">
                <a:solidFill>
                  <a:srgbClr val="3E90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75BEC58F-2DBC-5CFC-D540-3A836FBE5823}"/>
                  </a:ext>
                </a:extLst>
              </p:cNvPr>
              <p:cNvSpPr/>
              <p:nvPr/>
            </p:nvSpPr>
            <p:spPr>
              <a:xfrm>
                <a:off x="6256736" y="2978219"/>
                <a:ext cx="372711" cy="247488"/>
              </a:xfrm>
              <a:custGeom>
                <a:avLst/>
                <a:gdLst>
                  <a:gd name="connsiteX0" fmla="*/ 0 w 372711"/>
                  <a:gd name="connsiteY0" fmla="*/ 0 h 12444"/>
                  <a:gd name="connsiteX1" fmla="*/ 372711 w 372711"/>
                  <a:gd name="connsiteY1" fmla="*/ 0 h 1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711" h="12444">
                    <a:moveTo>
                      <a:pt x="0" y="0"/>
                    </a:moveTo>
                    <a:lnTo>
                      <a:pt x="372711" y="0"/>
                    </a:lnTo>
                  </a:path>
                </a:pathLst>
              </a:custGeom>
              <a:ln w="9327" cap="sq">
                <a:solidFill>
                  <a:srgbClr val="8F6EA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43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 dirty="0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63" name="TextBox 762">
                <a:extLst>
                  <a:ext uri="{FF2B5EF4-FFF2-40B4-BE49-F238E27FC236}">
                    <a16:creationId xmlns:a16="http://schemas.microsoft.com/office/drawing/2014/main" id="{38F2DB89-5E55-6A48-2EF8-1C7D8D781D56}"/>
                  </a:ext>
                </a:extLst>
              </p:cNvPr>
              <p:cNvSpPr txBox="1"/>
              <p:nvPr/>
            </p:nvSpPr>
            <p:spPr>
              <a:xfrm>
                <a:off x="6636023" y="2720953"/>
                <a:ext cx="542950" cy="466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0" fontAlgn="auto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67" b="1" dirty="0">
                    <a:ln/>
                    <a:solidFill>
                      <a:srgbClr val="000000"/>
                    </a:solidFill>
                    <a:latin typeface="Arial"/>
                    <a:ea typeface="+mn-ea"/>
                    <a:cs typeface="Arial"/>
                    <a:sym typeface="Arial"/>
                    <a:rtl val="0"/>
                  </a:rPr>
                  <a:t>Isa-Pd</a:t>
                </a:r>
              </a:p>
              <a:p>
                <a:pPr defTabSz="914370" fontAlgn="auto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67" b="1" dirty="0">
                    <a:ln/>
                    <a:solidFill>
                      <a:srgbClr val="000000"/>
                    </a:solidFill>
                    <a:latin typeface="Arial"/>
                    <a:ea typeface="+mn-ea"/>
                    <a:cs typeface="Arial"/>
                    <a:sym typeface="Arial"/>
                    <a:rtl val="0"/>
                  </a:rPr>
                  <a:t>Pd</a:t>
                </a:r>
              </a:p>
              <a:p>
                <a:pPr defTabSz="914370" fontAlgn="auto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67" b="1" dirty="0">
                    <a:ln/>
                    <a:solidFill>
                      <a:srgbClr val="000000"/>
                    </a:solidFill>
                    <a:latin typeface="Arial"/>
                    <a:ea typeface="+mn-ea"/>
                    <a:cs typeface="Arial"/>
                    <a:sym typeface="Arial"/>
                    <a:rtl val="0"/>
                  </a:rPr>
                  <a:t>Censor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728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DB926-26D5-4EB5-22A5-CEC01A7B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ICARIA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2D12EF-1398-3DAE-AF05-F312EE81A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322" y="1600201"/>
            <a:ext cx="10447974" cy="4525963"/>
          </a:xfrm>
        </p:spPr>
        <p:txBody>
          <a:bodyPr/>
          <a:lstStyle/>
          <a:p>
            <a:r>
              <a:rPr lang="en-US" dirty="0"/>
              <a:t>Good to see an OS advantage in later relapse MM</a:t>
            </a:r>
          </a:p>
          <a:p>
            <a:r>
              <a:rPr lang="en-US" dirty="0"/>
              <a:t>7 month improvement is clinically significant</a:t>
            </a:r>
          </a:p>
          <a:p>
            <a:r>
              <a:rPr lang="en-US" dirty="0"/>
              <a:t>No unusual long term safety signals</a:t>
            </a:r>
          </a:p>
          <a:p>
            <a:r>
              <a:rPr lang="en-US" dirty="0"/>
              <a:t>We still have a lot to learn about the potential of switching CD38 Abs or re-using them</a:t>
            </a:r>
          </a:p>
        </p:txBody>
      </p:sp>
    </p:spTree>
    <p:extLst>
      <p:ext uri="{BB962C8B-B14F-4D97-AF65-F5344CB8AC3E}">
        <p14:creationId xmlns:p14="http://schemas.microsoft.com/office/powerpoint/2010/main" val="248270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703E25-30B4-4072-A772-6B36373F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565" y="217035"/>
            <a:ext cx="874487" cy="365125"/>
          </a:xfrm>
        </p:spPr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fld id="{BE33F7A0-71F0-446B-9DE8-6D75BE64EE0F}" type="slidenum">
              <a:rPr lang="en-US">
                <a:solidFill>
                  <a:prstClr val="white"/>
                </a:solidFill>
              </a:rPr>
              <a:pPr defTabSz="914377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9" name="Text Placeholder 188">
            <a:extLst>
              <a:ext uri="{FF2B5EF4-FFF2-40B4-BE49-F238E27FC236}">
                <a16:creationId xmlns:a16="http://schemas.microsoft.com/office/drawing/2014/main" id="{AB0E8635-974F-4420-94A9-991D4306A4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Paul G. Richardson, MD</a:t>
            </a:r>
          </a:p>
        </p:txBody>
      </p:sp>
      <p:sp>
        <p:nvSpPr>
          <p:cNvPr id="190" name="Content Placeholder 189">
            <a:extLst>
              <a:ext uri="{FF2B5EF4-FFF2-40B4-BE49-F238E27FC236}">
                <a16:creationId xmlns:a16="http://schemas.microsoft.com/office/drawing/2014/main" id="{DA86ABE8-AD2E-46CC-83DD-6535B2091EB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1541" y="5943601"/>
            <a:ext cx="12054899" cy="215900"/>
          </a:xfrm>
        </p:spPr>
        <p:txBody>
          <a:bodyPr/>
          <a:lstStyle/>
          <a:p>
            <a:r>
              <a:rPr lang="en-US" sz="1000" b="1" dirty="0"/>
              <a:t>d/</a:t>
            </a:r>
            <a:r>
              <a:rPr lang="en-US" sz="1000" b="1" dirty="0" err="1"/>
              <a:t>Dex</a:t>
            </a:r>
            <a:r>
              <a:rPr lang="en-US" sz="1000" b="1" dirty="0"/>
              <a:t>, dexamethasone; DOR, duration of response; ISS, International Staging System; IV, intravenous; PO, orally; R, lenalidomide; SC, subcutaneous; TTP, time to progression; V, bortezomib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0F31A-19BC-48B4-B817-FA6CD9F2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-36296"/>
            <a:ext cx="10972800" cy="1371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DETERMINATION: study design and patient disposition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BB58AC-E17E-404C-A2FC-8BA6FFD461C7}"/>
              </a:ext>
            </a:extLst>
          </p:cNvPr>
          <p:cNvSpPr/>
          <p:nvPr/>
        </p:nvSpPr>
        <p:spPr>
          <a:xfrm>
            <a:off x="630738" y="1439607"/>
            <a:ext cx="1235737" cy="576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1 (N=729)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826683-BA24-4A13-B69A-274B4A2EA7D7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flipH="1">
            <a:off x="1248606" y="2015609"/>
            <a:ext cx="1" cy="2849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4A4161-9489-44F0-94EE-4A8728AA3553}"/>
              </a:ext>
            </a:extLst>
          </p:cNvPr>
          <p:cNvSpPr/>
          <p:nvPr/>
        </p:nvSpPr>
        <p:spPr>
          <a:xfrm>
            <a:off x="527213" y="2300551"/>
            <a:ext cx="1442784" cy="576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Randomization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(N=722)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C274BF-E6CD-4154-B265-BFE16D1C04DD}"/>
              </a:ext>
            </a:extLst>
          </p:cNvPr>
          <p:cNvSpPr/>
          <p:nvPr/>
        </p:nvSpPr>
        <p:spPr>
          <a:xfrm>
            <a:off x="3980075" y="1729504"/>
            <a:ext cx="1043215" cy="576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cycles 2-3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7865B4A-B7CA-4FFD-88E6-EBFF12737B4D}"/>
              </a:ext>
            </a:extLst>
          </p:cNvPr>
          <p:cNvCxnSpPr>
            <a:cxnSpLocks/>
            <a:stCxn id="12" idx="3"/>
            <a:endCxn id="90" idx="1"/>
          </p:cNvCxnSpPr>
          <p:nvPr/>
        </p:nvCxnSpPr>
        <p:spPr>
          <a:xfrm>
            <a:off x="1969998" y="2588551"/>
            <a:ext cx="286989" cy="66739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0CBEF2C-CE38-401C-A233-9A278C2C30F7}"/>
              </a:ext>
            </a:extLst>
          </p:cNvPr>
          <p:cNvCxnSpPr>
            <a:cxnSpLocks/>
            <a:stCxn id="12" idx="3"/>
            <a:endCxn id="35" idx="1"/>
          </p:cNvCxnSpPr>
          <p:nvPr/>
        </p:nvCxnSpPr>
        <p:spPr>
          <a:xfrm flipV="1">
            <a:off x="1969998" y="2017505"/>
            <a:ext cx="286989" cy="57104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4FCA9E-1C8D-4A95-B7C4-E27D2C011A80}"/>
              </a:ext>
            </a:extLst>
          </p:cNvPr>
          <p:cNvSpPr/>
          <p:nvPr/>
        </p:nvSpPr>
        <p:spPr>
          <a:xfrm>
            <a:off x="9272201" y="3849857"/>
            <a:ext cx="2854241" cy="10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Lenalidomide maintenance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1-3: 10 mg/day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4 onwards: 15 mg/day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D4B021-AB6E-4EBD-BC88-8AEA103D9D3E}"/>
              </a:ext>
            </a:extLst>
          </p:cNvPr>
          <p:cNvSpPr/>
          <p:nvPr/>
        </p:nvSpPr>
        <p:spPr>
          <a:xfrm>
            <a:off x="6669048" y="2884783"/>
            <a:ext cx="1881037" cy="5714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Melphalan 200 mg/m</a:t>
            </a:r>
            <a:r>
              <a:rPr lang="en-US" sz="14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ASCT (N=310)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9866E68-A778-4984-AE18-7159A10E5D17}"/>
              </a:ext>
            </a:extLst>
          </p:cNvPr>
          <p:cNvSpPr/>
          <p:nvPr/>
        </p:nvSpPr>
        <p:spPr>
          <a:xfrm>
            <a:off x="2256987" y="1729504"/>
            <a:ext cx="1436100" cy="576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 A: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-alone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(N=357)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C2DEA10-E35E-444B-8ED8-084D270C9A79}"/>
              </a:ext>
            </a:extLst>
          </p:cNvPr>
          <p:cNvCxnSpPr>
            <a:cxnSpLocks/>
          </p:cNvCxnSpPr>
          <p:nvPr/>
        </p:nvCxnSpPr>
        <p:spPr>
          <a:xfrm>
            <a:off x="3693087" y="3169616"/>
            <a:ext cx="286989" cy="1765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464861A-21B2-402F-B1AE-503444CD94E2}"/>
              </a:ext>
            </a:extLst>
          </p:cNvPr>
          <p:cNvCxnSpPr>
            <a:cxnSpLocks/>
          </p:cNvCxnSpPr>
          <p:nvPr/>
        </p:nvCxnSpPr>
        <p:spPr>
          <a:xfrm>
            <a:off x="3693087" y="2016623"/>
            <a:ext cx="286989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9447943-6F96-48E9-9DEC-98C1A351F48E}"/>
              </a:ext>
            </a:extLst>
          </p:cNvPr>
          <p:cNvSpPr/>
          <p:nvPr/>
        </p:nvSpPr>
        <p:spPr>
          <a:xfrm>
            <a:off x="2256987" y="2967949"/>
            <a:ext cx="14361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 B: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RVd+ASCT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(N=365)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D002504-29F3-457E-98B5-F592C65E9FF6}"/>
              </a:ext>
            </a:extLst>
          </p:cNvPr>
          <p:cNvSpPr/>
          <p:nvPr/>
        </p:nvSpPr>
        <p:spPr>
          <a:xfrm>
            <a:off x="168923" y="3849857"/>
            <a:ext cx="3793628" cy="10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(21 days):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25 mg/day PO, days 1-14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1.3 mg/m</a:t>
            </a:r>
            <a:r>
              <a:rPr lang="en-US" sz="12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IV/SC, days 1, 4, 8, 11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20/10 mg PO, days 1, 2, 4, 5, 8, 9, 11, 12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59FCF5DF-5748-40F9-BD17-C504F9D499BD}"/>
              </a:ext>
            </a:extLst>
          </p:cNvPr>
          <p:cNvSpPr/>
          <p:nvPr/>
        </p:nvSpPr>
        <p:spPr>
          <a:xfrm>
            <a:off x="3980075" y="2882499"/>
            <a:ext cx="1043215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cycles 2-3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9AD45A0A-F9E5-40DD-A785-E43C0000AAEB}"/>
              </a:ext>
            </a:extLst>
          </p:cNvPr>
          <p:cNvSpPr/>
          <p:nvPr/>
        </p:nvSpPr>
        <p:spPr>
          <a:xfrm>
            <a:off x="5319455" y="1729504"/>
            <a:ext cx="1043215" cy="576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cell collection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CBA76F8-34DA-4B7E-9A69-97ED598F65E4}"/>
              </a:ext>
            </a:extLst>
          </p:cNvPr>
          <p:cNvSpPr/>
          <p:nvPr/>
        </p:nvSpPr>
        <p:spPr>
          <a:xfrm>
            <a:off x="5319455" y="2882499"/>
            <a:ext cx="1043215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cell collection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25C82FFA-7BA8-4940-A88C-F4334D80F94A}"/>
              </a:ext>
            </a:extLst>
          </p:cNvPr>
          <p:cNvSpPr/>
          <p:nvPr/>
        </p:nvSpPr>
        <p:spPr>
          <a:xfrm>
            <a:off x="6669048" y="1729504"/>
            <a:ext cx="2066043" cy="576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cycles 4-8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A30994C-B13E-4A41-8AD8-F0DCEDBCDAEA}"/>
              </a:ext>
            </a:extLst>
          </p:cNvPr>
          <p:cNvSpPr/>
          <p:nvPr/>
        </p:nvSpPr>
        <p:spPr>
          <a:xfrm>
            <a:off x="10080079" y="1729504"/>
            <a:ext cx="1478141" cy="576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maintenance (N=291)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3F993AEE-75FB-441D-A7DF-2FF1D3E4A52D}"/>
              </a:ext>
            </a:extLst>
          </p:cNvPr>
          <p:cNvSpPr/>
          <p:nvPr/>
        </p:nvSpPr>
        <p:spPr>
          <a:xfrm>
            <a:off x="10080079" y="2882499"/>
            <a:ext cx="1478141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maintenance (N=289)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D9D24389-1B7B-42FE-BEE2-DA0C0A54671C}"/>
              </a:ext>
            </a:extLst>
          </p:cNvPr>
          <p:cNvSpPr/>
          <p:nvPr/>
        </p:nvSpPr>
        <p:spPr>
          <a:xfrm>
            <a:off x="8825147" y="2882499"/>
            <a:ext cx="1043215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cycles 4-5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7FA5203-F5AD-4788-8000-E29D1FD8FD4F}"/>
              </a:ext>
            </a:extLst>
          </p:cNvPr>
          <p:cNvCxnSpPr>
            <a:cxnSpLocks/>
          </p:cNvCxnSpPr>
          <p:nvPr/>
        </p:nvCxnSpPr>
        <p:spPr>
          <a:xfrm>
            <a:off x="5023290" y="2016623"/>
            <a:ext cx="286989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15AF49F6-CCD8-416E-9D5B-34E33DD6842C}"/>
              </a:ext>
            </a:extLst>
          </p:cNvPr>
          <p:cNvCxnSpPr>
            <a:cxnSpLocks/>
          </p:cNvCxnSpPr>
          <p:nvPr/>
        </p:nvCxnSpPr>
        <p:spPr>
          <a:xfrm>
            <a:off x="5023290" y="3169616"/>
            <a:ext cx="305343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D0FCFBE2-B563-48A4-B4FE-2E8651D4AC1F}"/>
              </a:ext>
            </a:extLst>
          </p:cNvPr>
          <p:cNvCxnSpPr>
            <a:cxnSpLocks/>
          </p:cNvCxnSpPr>
          <p:nvPr/>
        </p:nvCxnSpPr>
        <p:spPr>
          <a:xfrm>
            <a:off x="8578334" y="3161567"/>
            <a:ext cx="246815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864E0D3-70CE-4021-915B-2C241417BF7C}"/>
              </a:ext>
            </a:extLst>
          </p:cNvPr>
          <p:cNvCxnSpPr>
            <a:cxnSpLocks/>
          </p:cNvCxnSpPr>
          <p:nvPr/>
        </p:nvCxnSpPr>
        <p:spPr>
          <a:xfrm>
            <a:off x="6371845" y="3169356"/>
            <a:ext cx="325451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C5139CC-34AC-419A-8D55-300C94A2FE9F}"/>
              </a:ext>
            </a:extLst>
          </p:cNvPr>
          <p:cNvCxnSpPr>
            <a:cxnSpLocks/>
          </p:cNvCxnSpPr>
          <p:nvPr/>
        </p:nvCxnSpPr>
        <p:spPr>
          <a:xfrm>
            <a:off x="9868362" y="3170499"/>
            <a:ext cx="211717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49F57F50-0AD1-4D78-861F-B6B9DA217DA3}"/>
              </a:ext>
            </a:extLst>
          </p:cNvPr>
          <p:cNvCxnSpPr>
            <a:cxnSpLocks/>
          </p:cNvCxnSpPr>
          <p:nvPr/>
        </p:nvCxnSpPr>
        <p:spPr>
          <a:xfrm>
            <a:off x="6353493" y="2005437"/>
            <a:ext cx="315556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2F5D5CB-C7C5-4023-AF19-F745C7471381}"/>
              </a:ext>
            </a:extLst>
          </p:cNvPr>
          <p:cNvCxnSpPr>
            <a:cxnSpLocks/>
          </p:cNvCxnSpPr>
          <p:nvPr/>
        </p:nvCxnSpPr>
        <p:spPr>
          <a:xfrm>
            <a:off x="8735089" y="1981959"/>
            <a:ext cx="1329171" cy="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C4383E9-00EA-4EC3-A13D-A89BD4EFFAC3}"/>
              </a:ext>
            </a:extLst>
          </p:cNvPr>
          <p:cNvCxnSpPr>
            <a:cxnSpLocks/>
            <a:stCxn id="121" idx="3"/>
          </p:cNvCxnSpPr>
          <p:nvPr/>
        </p:nvCxnSpPr>
        <p:spPr>
          <a:xfrm flipV="1">
            <a:off x="11558219" y="2016621"/>
            <a:ext cx="360000" cy="883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D2E3F6F3-D19D-4028-9F76-DAC4C381CE77}"/>
              </a:ext>
            </a:extLst>
          </p:cNvPr>
          <p:cNvCxnSpPr>
            <a:cxnSpLocks/>
            <a:stCxn id="122" idx="3"/>
          </p:cNvCxnSpPr>
          <p:nvPr/>
        </p:nvCxnSpPr>
        <p:spPr>
          <a:xfrm flipV="1">
            <a:off x="11558219" y="3169357"/>
            <a:ext cx="360000" cy="1143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8D05A78C-82CC-4C55-AF26-6FD9277B1B74}"/>
              </a:ext>
            </a:extLst>
          </p:cNvPr>
          <p:cNvSpPr/>
          <p:nvPr/>
        </p:nvSpPr>
        <p:spPr>
          <a:xfrm>
            <a:off x="406400" y="1320802"/>
            <a:ext cx="9556323" cy="2327271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AE8C2E26-E93A-4BA8-BC5C-E42311FC815C}"/>
              </a:ext>
            </a:extLst>
          </p:cNvPr>
          <p:cNvSpPr/>
          <p:nvPr/>
        </p:nvSpPr>
        <p:spPr>
          <a:xfrm>
            <a:off x="4944726" y="3849857"/>
            <a:ext cx="2854241" cy="1080000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± ASCT + consolidation treatment duration = ~6 months</a:t>
            </a:r>
            <a:endParaRPr lang="en-US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B3E50057-A70C-4B9E-9A3A-348EA1A9C3DC}"/>
              </a:ext>
            </a:extLst>
          </p:cNvPr>
          <p:cNvCxnSpPr>
            <a:stCxn id="180" idx="0"/>
            <a:endCxn id="180" idx="0"/>
          </p:cNvCxnSpPr>
          <p:nvPr/>
        </p:nvCxnSpPr>
        <p:spPr>
          <a:xfrm>
            <a:off x="6371847" y="384985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or: Elbow 183">
            <a:extLst>
              <a:ext uri="{FF2B5EF4-FFF2-40B4-BE49-F238E27FC236}">
                <a16:creationId xmlns:a16="http://schemas.microsoft.com/office/drawing/2014/main" id="{D73E80DC-C45D-4D77-96F0-A0EE2F5E2510}"/>
              </a:ext>
            </a:extLst>
          </p:cNvPr>
          <p:cNvCxnSpPr>
            <a:cxnSpLocks/>
            <a:stCxn id="180" idx="0"/>
            <a:endCxn id="179" idx="2"/>
          </p:cNvCxnSpPr>
          <p:nvPr/>
        </p:nvCxnSpPr>
        <p:spPr>
          <a:xfrm rot="16200000" flipV="1">
            <a:off x="5677311" y="3155322"/>
            <a:ext cx="201787" cy="1187285"/>
          </a:xfrm>
          <a:prstGeom prst="bentConnector3">
            <a:avLst/>
          </a:prstGeom>
          <a:ln w="2857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FAF9BAA2-F4AA-414C-A2A5-26AEF9FE6250}"/>
              </a:ext>
            </a:extLst>
          </p:cNvPr>
          <p:cNvSpPr/>
          <p:nvPr/>
        </p:nvSpPr>
        <p:spPr>
          <a:xfrm>
            <a:off x="504806" y="2879524"/>
            <a:ext cx="1469311" cy="59262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72000" rIns="36000" bIns="72000" rtlCol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Stratified by: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disease stage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Cytogenetic risk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6" name="Diagram 195">
            <a:extLst>
              <a:ext uri="{FF2B5EF4-FFF2-40B4-BE49-F238E27FC236}">
                <a16:creationId xmlns:a16="http://schemas.microsoft.com/office/drawing/2014/main" id="{5438EEDA-8B98-4041-8049-07D920FC28BE}"/>
              </a:ext>
            </a:extLst>
          </p:cNvPr>
          <p:cNvGraphicFramePr/>
          <p:nvPr/>
        </p:nvGraphicFramePr>
        <p:xfrm>
          <a:off x="2843085" y="5038494"/>
          <a:ext cx="6503671" cy="81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4A7A19-9361-4785-AECC-DF5997CE0507}"/>
              </a:ext>
            </a:extLst>
          </p:cNvPr>
          <p:cNvSpPr txBox="1"/>
          <p:nvPr/>
        </p:nvSpPr>
        <p:spPr>
          <a:xfrm>
            <a:off x="809996" y="914890"/>
            <a:ext cx="1063233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DETERMINATION: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/>
              </a:rPr>
              <a:t>D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elayed vs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/>
              </a:rPr>
              <a:t>E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arly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/>
              </a:rPr>
              <a:t>T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ransplant with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/>
              </a:rPr>
              <a:t>R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evlimid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/>
              </a:rPr>
              <a:t>M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aintenance and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/>
              </a:rPr>
              <a:t>A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ntimyeloma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/>
              </a:rPr>
              <a:t>T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/>
              </a:rPr>
              <a:t>riple Therapy</a:t>
            </a:r>
          </a:p>
        </p:txBody>
      </p:sp>
    </p:spTree>
    <p:extLst>
      <p:ext uri="{BB962C8B-B14F-4D97-AF65-F5344CB8AC3E}">
        <p14:creationId xmlns:p14="http://schemas.microsoft.com/office/powerpoint/2010/main" val="41249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F76933-6E91-F446-97E3-BA809E884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Updated Progression-free Survival (PFS) and Depth of Response in IKEMA, a Randomized Phase 3 Trial of Isatuximab, Carfilzomib and Dexamethasone </a:t>
            </a:r>
            <a:br>
              <a:rPr lang="en-US" dirty="0"/>
            </a:br>
            <a:r>
              <a:rPr lang="en-US" dirty="0"/>
              <a:t>(Isa-Kd) vs Kd in Relapsed Multiple Myeloma (MM)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6F53E-28CB-FD4A-8B4D-3B1C32379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57" y="4952770"/>
            <a:ext cx="10416864" cy="431108"/>
          </a:xfrm>
        </p:spPr>
        <p:txBody>
          <a:bodyPr/>
          <a:lstStyle/>
          <a:p>
            <a:r>
              <a:rPr lang="en-US" sz="1667" dirty="0"/>
              <a:t>Joseph Mikhael, </a:t>
            </a:r>
            <a:r>
              <a:rPr lang="en-US" sz="1251" dirty="0"/>
              <a:t>MD, MEd, FRCPC, FACP</a:t>
            </a:r>
          </a:p>
          <a:p>
            <a:r>
              <a:rPr lang="en-IN" sz="952" dirty="0">
                <a:solidFill>
                  <a:schemeClr val="tx1"/>
                </a:solidFill>
              </a:rPr>
              <a:t>Translational Genomics Research Institute, City of Hope Cancer </a:t>
            </a:r>
            <a:r>
              <a:rPr lang="en-US" sz="952" dirty="0">
                <a:solidFill>
                  <a:schemeClr val="tx1"/>
                </a:solidFill>
              </a:rPr>
              <a:t>Center, </a:t>
            </a:r>
            <a:r>
              <a:rPr lang="en-IN" sz="952" dirty="0">
                <a:solidFill>
                  <a:schemeClr val="tx1"/>
                </a:solidFill>
              </a:rPr>
              <a:t>Phoenix, AZ, USA</a:t>
            </a:r>
            <a:endParaRPr lang="en-US" sz="1667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EB0D1-A78A-2D44-B304-A53703ADE3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557" y="5415122"/>
            <a:ext cx="10416864" cy="100687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Joseph Mikhael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1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Philippe Moreau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2*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Meletios-Athanasios Dimopoulos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3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Kwee Yong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4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Marcelo Capra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5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Thierry Facon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6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Roman Hajek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7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Ivan Špička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8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France Casca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9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Sandrine Macé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10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, Marie-Laure Risse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11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 &amp; Thomas Martin</a:t>
            </a:r>
            <a:r>
              <a:rPr lang="en-US" sz="1072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12* </a:t>
            </a:r>
            <a:r>
              <a:rPr lang="en-US" sz="1072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on behalf of the IKEMA study group.</a:t>
            </a:r>
          </a:p>
          <a:p>
            <a:pPr>
              <a:spcBef>
                <a:spcPts val="0"/>
              </a:spcBef>
            </a:pPr>
            <a:endParaRPr lang="en-US" sz="476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Shaker 2 Lancet"/>
            </a:endParaRPr>
          </a:p>
          <a:p>
            <a:pPr>
              <a:spcBef>
                <a:spcPts val="0"/>
              </a:spcBef>
            </a:pPr>
            <a:r>
              <a:rPr lang="en-US" sz="833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haker 2 Lancet"/>
              </a:rPr>
              <a:t>*Co-primary investigators;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Translational Genomics Research Institute, City of Hope Cancer Center, Phoenix, AZ, USA;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Hematology, University Hospital Hôtel-Dieu, Nantes, Pays de la Loire, France;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Clinical Therapeutics, The National and </a:t>
            </a:r>
            <a:r>
              <a:rPr lang="en-US" sz="833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Kapodistrian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of Athens, Athens, Greece;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Hematology, University College Hospital, London, UK;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 </a:t>
            </a:r>
            <a:r>
              <a:rPr lang="en-US" sz="833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Integrado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833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Hematologia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833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Oncologia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Hospital </a:t>
            </a:r>
            <a:r>
              <a:rPr lang="en-US" sz="833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Mãe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Deus, Porto Alegre, Rio Grande do Sul, Brazil;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833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Hematology,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Lille University Hospital, Lille, Hauts-de-France, France;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</a:t>
            </a:r>
            <a:r>
              <a:rPr lang="en-US" sz="833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Hemato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-Oncology, University Hospital Ostrava and Faculty of Medicine, University of Ostrava, Ostrava, Czech Republic;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1st Department of Medicine, Department of Hematology, 1st Faculty of Medicine, Charles University and General Hospital, Prague, Czech Republic; </a:t>
            </a:r>
            <a:r>
              <a:rPr lang="en-US" sz="833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Ividata Life Science, Levallois-Perret, Ile-de-France, France, contracted by Sanofi; </a:t>
            </a:r>
            <a:r>
              <a:rPr lang="en-US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Sanofi, R&amp;D Translational Medicine, Chilly-Mazarin, Ile-de-France, France; </a:t>
            </a:r>
            <a:r>
              <a:rPr lang="fr-FR" sz="833" baseline="30000" dirty="0">
                <a:solidFill>
                  <a:srgbClr val="21212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fr-FR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Sanofi, R&amp;D, Vitry-sur-Seine, France; </a:t>
            </a:r>
            <a:r>
              <a:rPr lang="en-US" sz="833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833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Hematology, University of California at San Francisco, San Francisco, CA, USA.</a:t>
            </a:r>
            <a:endParaRPr lang="en-US" sz="8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1191" dirty="0"/>
          </a:p>
        </p:txBody>
      </p:sp>
      <p:pic>
        <p:nvPicPr>
          <p:cNvPr id="5" name="Picture 2" descr="C:\Users\I0293186\AppData\Local\Microsoft\Windows\Temporary Internet Files\Content.Outlook\19K2FFCW\IKEMA_Logo_CMYK (8).png">
            <a:extLst>
              <a:ext uri="{FF2B5EF4-FFF2-40B4-BE49-F238E27FC236}">
                <a16:creationId xmlns:a16="http://schemas.microsoft.com/office/drawing/2014/main" id="{058660F2-7752-4C41-B63D-0BF1523B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5" y="1192840"/>
            <a:ext cx="3036576" cy="6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86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65EA37-575E-AF41-AAEE-598FFA670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860" y="6177903"/>
            <a:ext cx="10018997" cy="506373"/>
          </a:xfrm>
        </p:spPr>
        <p:txBody>
          <a:bodyPr anchor="b"/>
          <a:lstStyle/>
          <a:p>
            <a:r>
              <a:rPr lang="en-US" sz="952" b="0" dirty="0"/>
              <a:t>CI, confidence interval; d, dexamethasone; HR, hazard ratio; IRC, Independent Review Committee; Isa, isatuximab; ITT, intent to treat; K, carfilzomib; m, median; </a:t>
            </a:r>
            <a:br>
              <a:rPr lang="en-US" sz="952" b="0" dirty="0"/>
            </a:br>
            <a:r>
              <a:rPr lang="en-US" sz="952" b="0" dirty="0"/>
              <a:t>MM, multiple myeloma; PFS, progression-free survival; PI, proteasome inhibitor.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ED1CB7-86A9-F64F-A252-DE34077C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481" dirty="0"/>
              <a:t>Updated PFS (primary endpoint) – IRC assessment (Original ITT population)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0D23C7-37C5-467E-BE9A-9A5CB7D104B2}"/>
              </a:ext>
            </a:extLst>
          </p:cNvPr>
          <p:cNvGrpSpPr/>
          <p:nvPr/>
        </p:nvGrpSpPr>
        <p:grpSpPr>
          <a:xfrm>
            <a:off x="887575" y="1615185"/>
            <a:ext cx="10416863" cy="3787726"/>
            <a:chOff x="1333037" y="735185"/>
            <a:chExt cx="7419647" cy="349130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0F413ED-F17B-44C8-BB5C-215FA9B3B09F}"/>
                </a:ext>
              </a:extLst>
            </p:cNvPr>
            <p:cNvSpPr/>
            <p:nvPr/>
          </p:nvSpPr>
          <p:spPr>
            <a:xfrm>
              <a:off x="6803999" y="1662127"/>
              <a:ext cx="1948685" cy="677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680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92" b="1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Isa-</a:t>
              </a:r>
              <a:r>
                <a:rPr lang="en-GB" sz="1392" b="1" dirty="0" err="1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Kd</a:t>
              </a:r>
              <a:endParaRPr lang="en-GB" sz="1392" b="1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</a:endParaRPr>
            </a:p>
            <a:p>
              <a:pPr defTabSz="8680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92" b="1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mPFS: 35.7 months</a:t>
              </a:r>
            </a:p>
            <a:p>
              <a:pPr defTabSz="8680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92" b="1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(95% CI: 25.8–44.0)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665B76-B922-4BFA-8B29-911C3C3C5B9C}"/>
                </a:ext>
              </a:extLst>
            </p:cNvPr>
            <p:cNvSpPr/>
            <p:nvPr/>
          </p:nvSpPr>
          <p:spPr>
            <a:xfrm>
              <a:off x="6804000" y="2475114"/>
              <a:ext cx="1948684" cy="677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680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92" b="1" dirty="0" err="1">
                  <a:solidFill>
                    <a:srgbClr val="BE006B"/>
                  </a:solidFill>
                  <a:latin typeface="Arial" panose="020B0604020202020204"/>
                  <a:ea typeface="+mn-ea"/>
                  <a:cs typeface="Arial" panose="020B0604020202020204" pitchFamily="34" charset="0"/>
                </a:rPr>
                <a:t>Kd</a:t>
              </a:r>
              <a:endParaRPr lang="en-GB" sz="1392" b="1" dirty="0">
                <a:solidFill>
                  <a:srgbClr val="BE006B"/>
                </a:solidFill>
                <a:latin typeface="Arial" panose="020B0604020202020204"/>
                <a:ea typeface="+mn-ea"/>
                <a:cs typeface="Arial" panose="020B0604020202020204" pitchFamily="34" charset="0"/>
              </a:endParaRPr>
            </a:p>
            <a:p>
              <a:pPr defTabSz="58971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92" b="1" dirty="0">
                  <a:solidFill>
                    <a:srgbClr val="BE006B"/>
                  </a:solidFill>
                  <a:latin typeface="Arial" panose="020B0604020202020204"/>
                  <a:ea typeface="+mn-ea"/>
                  <a:cs typeface="Arial" panose="020B0604020202020204" pitchFamily="34" charset="0"/>
                </a:rPr>
                <a:t>mPFS: 19.2 months </a:t>
              </a:r>
              <a:br>
                <a:rPr lang="en-GB" sz="1392" b="1" dirty="0">
                  <a:solidFill>
                    <a:srgbClr val="BE006B"/>
                  </a:solidFill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lang="en-GB" sz="1392" b="1" dirty="0">
                  <a:solidFill>
                    <a:srgbClr val="BE006B"/>
                  </a:solidFill>
                  <a:latin typeface="Arial" panose="020B0604020202020204"/>
                  <a:ea typeface="+mn-ea"/>
                  <a:cs typeface="Arial" panose="020B0604020202020204" pitchFamily="34" charset="0"/>
                </a:rPr>
                <a:t>(95% CI: </a:t>
              </a:r>
              <a:r>
                <a:rPr lang="fr-FR" sz="1392" b="1" dirty="0">
                  <a:solidFill>
                    <a:srgbClr val="BE006B"/>
                  </a:solidFill>
                  <a:latin typeface="Arial" panose="020B0604020202020204"/>
                  <a:ea typeface="+mn-ea"/>
                  <a:cs typeface="Arial" panose="020B0604020202020204" pitchFamily="34" charset="0"/>
                </a:rPr>
                <a:t>15.8</a:t>
              </a:r>
              <a:r>
                <a:rPr lang="en-US" sz="1392" b="1" dirty="0">
                  <a:solidFill>
                    <a:srgbClr val="BE006B"/>
                  </a:solidFill>
                  <a:latin typeface="Arial" panose="020B0604020202020204"/>
                  <a:ea typeface="+mn-ea"/>
                  <a:cs typeface="Arial" panose="020B0604020202020204" pitchFamily="34" charset="0"/>
                </a:rPr>
                <a:t>–</a:t>
              </a:r>
              <a:r>
                <a:rPr lang="fr-FR" sz="1392" b="1" dirty="0">
                  <a:solidFill>
                    <a:srgbClr val="BE006B"/>
                  </a:solidFill>
                  <a:latin typeface="Arial" panose="020B0604020202020204"/>
                  <a:ea typeface="+mn-ea"/>
                  <a:cs typeface="Arial" panose="020B0604020202020204" pitchFamily="34" charset="0"/>
                </a:rPr>
                <a:t>25.0)</a:t>
              </a:r>
              <a:endParaRPr lang="en-GB" sz="1392" b="1" dirty="0">
                <a:solidFill>
                  <a:srgbClr val="BE006B"/>
                </a:solidFill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07DA0E-BFDC-42AE-8538-B119AC0D9394}"/>
                </a:ext>
              </a:extLst>
            </p:cNvPr>
            <p:cNvSpPr txBox="1"/>
            <p:nvPr/>
          </p:nvSpPr>
          <p:spPr>
            <a:xfrm>
              <a:off x="2769120" y="2572115"/>
              <a:ext cx="1884157" cy="48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680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92" b="1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  <a:t>HR 0.58 (95.4% CI: 0.42–0.79)</a:t>
              </a:r>
              <a:br>
                <a:rPr lang="en-US" sz="1392" b="1" dirty="0">
                  <a:solidFill>
                    <a:srgbClr val="525CA3"/>
                  </a:solidFill>
                  <a:latin typeface="Arial" panose="020B0604020202020204"/>
                  <a:ea typeface="+mn-ea"/>
                  <a:cs typeface="+mn-cs"/>
                </a:rPr>
              </a:br>
              <a:endParaRPr lang="en-GB" sz="1392" b="1" dirty="0">
                <a:solidFill>
                  <a:srgbClr val="525CA3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794021C9-6999-46CC-989D-D6A2C77E81E8}"/>
                </a:ext>
              </a:extLst>
            </p:cNvPr>
            <p:cNvGrpSpPr/>
            <p:nvPr/>
          </p:nvGrpSpPr>
          <p:grpSpPr>
            <a:xfrm>
              <a:off x="1333037" y="3675103"/>
              <a:ext cx="5272921" cy="551387"/>
              <a:chOff x="1333037" y="3675103"/>
              <a:chExt cx="5272921" cy="551387"/>
            </a:xfrm>
            <a:solidFill>
              <a:srgbClr val="000000"/>
            </a:solidFill>
          </p:grpSpPr>
          <p:sp>
            <p:nvSpPr>
              <p:cNvPr id="596" name="TextBox 595">
                <a:extLst>
                  <a:ext uri="{FF2B5EF4-FFF2-40B4-BE49-F238E27FC236}">
                    <a16:creationId xmlns:a16="http://schemas.microsoft.com/office/drawing/2014/main" id="{22EAA6B0-72A8-400A-9259-7B48F56962F0}"/>
                  </a:ext>
                </a:extLst>
              </p:cNvPr>
              <p:cNvSpPr txBox="1"/>
              <p:nvPr/>
            </p:nvSpPr>
            <p:spPr>
              <a:xfrm>
                <a:off x="2126829" y="3961946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123</a:t>
                </a:r>
              </a:p>
            </p:txBody>
          </p:sp>
          <p:sp>
            <p:nvSpPr>
              <p:cNvPr id="597" name="TextBox 596">
                <a:extLst>
                  <a:ext uri="{FF2B5EF4-FFF2-40B4-BE49-F238E27FC236}">
                    <a16:creationId xmlns:a16="http://schemas.microsoft.com/office/drawing/2014/main" id="{658CE4F6-04AA-4D9A-9FD3-CD2319FE70D6}"/>
                  </a:ext>
                </a:extLst>
              </p:cNvPr>
              <p:cNvSpPr txBox="1"/>
              <p:nvPr/>
            </p:nvSpPr>
            <p:spPr>
              <a:xfrm>
                <a:off x="2390956" y="3961948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108</a:t>
                </a:r>
              </a:p>
            </p:txBody>
          </p:sp>
          <p:sp>
            <p:nvSpPr>
              <p:cNvPr id="598" name="TextBox 597">
                <a:extLst>
                  <a:ext uri="{FF2B5EF4-FFF2-40B4-BE49-F238E27FC236}">
                    <a16:creationId xmlns:a16="http://schemas.microsoft.com/office/drawing/2014/main" id="{2552FFEE-BCA9-4248-90A6-7926E58E3C13}"/>
                  </a:ext>
                </a:extLst>
              </p:cNvPr>
              <p:cNvSpPr txBox="1"/>
              <p:nvPr/>
            </p:nvSpPr>
            <p:spPr>
              <a:xfrm>
                <a:off x="2683831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99</a:t>
                </a:r>
              </a:p>
            </p:txBody>
          </p:sp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7BBEA577-7998-4A32-B5FD-C491B04346F0}"/>
                  </a:ext>
                </a:extLst>
              </p:cNvPr>
              <p:cNvSpPr txBox="1"/>
              <p:nvPr/>
            </p:nvSpPr>
            <p:spPr>
              <a:xfrm>
                <a:off x="2947957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85</a:t>
                </a:r>
              </a:p>
            </p:txBody>
          </p:sp>
          <p:sp>
            <p:nvSpPr>
              <p:cNvPr id="600" name="TextBox 599">
                <a:extLst>
                  <a:ext uri="{FF2B5EF4-FFF2-40B4-BE49-F238E27FC236}">
                    <a16:creationId xmlns:a16="http://schemas.microsoft.com/office/drawing/2014/main" id="{6B075E9A-C302-46B6-85A9-1375F059A982}"/>
                  </a:ext>
                </a:extLst>
              </p:cNvPr>
              <p:cNvSpPr txBox="1"/>
              <p:nvPr/>
            </p:nvSpPr>
            <p:spPr>
              <a:xfrm>
                <a:off x="3201433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73</a:t>
                </a:r>
              </a:p>
            </p:txBody>
          </p:sp>
          <p:sp>
            <p:nvSpPr>
              <p:cNvPr id="601" name="TextBox 600">
                <a:extLst>
                  <a:ext uri="{FF2B5EF4-FFF2-40B4-BE49-F238E27FC236}">
                    <a16:creationId xmlns:a16="http://schemas.microsoft.com/office/drawing/2014/main" id="{B44CDCFD-1A00-46C5-940D-02E64C6D39AA}"/>
                  </a:ext>
                </a:extLst>
              </p:cNvPr>
              <p:cNvSpPr txBox="1"/>
              <p:nvPr/>
            </p:nvSpPr>
            <p:spPr>
              <a:xfrm>
                <a:off x="3465688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63</a:t>
                </a:r>
              </a:p>
            </p:txBody>
          </p:sp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464A8C68-279B-44BD-B6FC-BBB9B304D89D}"/>
                  </a:ext>
                </a:extLst>
              </p:cNvPr>
              <p:cNvSpPr txBox="1"/>
              <p:nvPr/>
            </p:nvSpPr>
            <p:spPr>
              <a:xfrm>
                <a:off x="3729943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53</a:t>
                </a:r>
              </a:p>
            </p:txBody>
          </p:sp>
          <p:sp>
            <p:nvSpPr>
              <p:cNvPr id="603" name="TextBox 602">
                <a:extLst>
                  <a:ext uri="{FF2B5EF4-FFF2-40B4-BE49-F238E27FC236}">
                    <a16:creationId xmlns:a16="http://schemas.microsoft.com/office/drawing/2014/main" id="{3188B04A-5074-41F9-8ADD-A51DC8811ADA}"/>
                  </a:ext>
                </a:extLst>
              </p:cNvPr>
              <p:cNvSpPr txBox="1"/>
              <p:nvPr/>
            </p:nvSpPr>
            <p:spPr>
              <a:xfrm>
                <a:off x="3994072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43</a:t>
                </a:r>
              </a:p>
            </p:txBody>
          </p:sp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1435D3FC-03EA-4188-B7AF-3F603066D04C}"/>
                  </a:ext>
                </a:extLst>
              </p:cNvPr>
              <p:cNvSpPr txBox="1"/>
              <p:nvPr/>
            </p:nvSpPr>
            <p:spPr>
              <a:xfrm>
                <a:off x="4265128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39</a:t>
                </a:r>
              </a:p>
            </p:txBody>
          </p:sp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087472E7-BB0D-4701-AAE7-DA1E9BD52CB6}"/>
                  </a:ext>
                </a:extLst>
              </p:cNvPr>
              <p:cNvSpPr txBox="1"/>
              <p:nvPr/>
            </p:nvSpPr>
            <p:spPr>
              <a:xfrm>
                <a:off x="4530153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32</a:t>
                </a:r>
              </a:p>
            </p:txBody>
          </p:sp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89C3DEC0-01EE-4D25-B3D4-D83FD86FA14E}"/>
                  </a:ext>
                </a:extLst>
              </p:cNvPr>
              <p:cNvSpPr txBox="1"/>
              <p:nvPr/>
            </p:nvSpPr>
            <p:spPr>
              <a:xfrm>
                <a:off x="4798772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29</a:t>
                </a:r>
              </a:p>
            </p:txBody>
          </p:sp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440F42E7-347E-4A42-8FBD-FAF4655DE65A}"/>
                  </a:ext>
                </a:extLst>
              </p:cNvPr>
              <p:cNvSpPr txBox="1"/>
              <p:nvPr/>
            </p:nvSpPr>
            <p:spPr>
              <a:xfrm>
                <a:off x="5061487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23</a:t>
                </a:r>
              </a:p>
            </p:txBody>
          </p:sp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A4785340-FAB8-4F73-A8CC-694A9CC7874E}"/>
                  </a:ext>
                </a:extLst>
              </p:cNvPr>
              <p:cNvSpPr txBox="1"/>
              <p:nvPr/>
            </p:nvSpPr>
            <p:spPr>
              <a:xfrm>
                <a:off x="5324074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21</a:t>
                </a:r>
              </a:p>
            </p:txBody>
          </p:sp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69C6073C-C781-46C0-B93D-E072B5F481A0}"/>
                  </a:ext>
                </a:extLst>
              </p:cNvPr>
              <p:cNvSpPr txBox="1"/>
              <p:nvPr/>
            </p:nvSpPr>
            <p:spPr>
              <a:xfrm>
                <a:off x="5593976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16</a:t>
                </a:r>
              </a:p>
            </p:txBody>
          </p:sp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BD51096B-7EA7-498D-AEDC-3216632E25F7}"/>
                  </a:ext>
                </a:extLst>
              </p:cNvPr>
              <p:cNvSpPr txBox="1"/>
              <p:nvPr/>
            </p:nvSpPr>
            <p:spPr>
              <a:xfrm>
                <a:off x="5852970" y="3961947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10</a:t>
                </a:r>
              </a:p>
            </p:txBody>
          </p:sp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874BB462-61FF-4353-A6FD-8687D2A2B7A1}"/>
                  </a:ext>
                </a:extLst>
              </p:cNvPr>
              <p:cNvSpPr txBox="1"/>
              <p:nvPr/>
            </p:nvSpPr>
            <p:spPr>
              <a:xfrm>
                <a:off x="6148925" y="3961947"/>
                <a:ext cx="195472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</a:t>
                </a:r>
              </a:p>
            </p:txBody>
          </p:sp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C572F446-28F3-4137-A519-4AE9F7265EB8}"/>
                  </a:ext>
                </a:extLst>
              </p:cNvPr>
              <p:cNvSpPr txBox="1"/>
              <p:nvPr/>
            </p:nvSpPr>
            <p:spPr>
              <a:xfrm>
                <a:off x="6410486" y="3961947"/>
                <a:ext cx="195472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613" name="TextBox 612">
                <a:extLst>
                  <a:ext uri="{FF2B5EF4-FFF2-40B4-BE49-F238E27FC236}">
                    <a16:creationId xmlns:a16="http://schemas.microsoft.com/office/drawing/2014/main" id="{10993236-4FF3-4615-9D9C-448D3BBF734D}"/>
                  </a:ext>
                </a:extLst>
              </p:cNvPr>
              <p:cNvSpPr txBox="1"/>
              <p:nvPr/>
            </p:nvSpPr>
            <p:spPr>
              <a:xfrm>
                <a:off x="2126829" y="3818461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179</a:t>
                </a:r>
              </a:p>
            </p:txBody>
          </p:sp>
          <p:sp>
            <p:nvSpPr>
              <p:cNvPr id="614" name="TextBox 613">
                <a:extLst>
                  <a:ext uri="{FF2B5EF4-FFF2-40B4-BE49-F238E27FC236}">
                    <a16:creationId xmlns:a16="http://schemas.microsoft.com/office/drawing/2014/main" id="{BE504389-4195-41B9-9F9E-7B3214BCA934}"/>
                  </a:ext>
                </a:extLst>
              </p:cNvPr>
              <p:cNvSpPr txBox="1"/>
              <p:nvPr/>
            </p:nvSpPr>
            <p:spPr>
              <a:xfrm>
                <a:off x="1755667" y="3817216"/>
                <a:ext cx="46493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Isa-Kd</a:t>
                </a:r>
              </a:p>
            </p:txBody>
          </p:sp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E2B1C489-26E0-4389-B982-3D32BB01C3EE}"/>
                  </a:ext>
                </a:extLst>
              </p:cNvPr>
              <p:cNvSpPr txBox="1"/>
              <p:nvPr/>
            </p:nvSpPr>
            <p:spPr>
              <a:xfrm>
                <a:off x="1333037" y="3675103"/>
                <a:ext cx="926208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Number at Risk</a:t>
                </a:r>
              </a:p>
            </p:txBody>
          </p:sp>
          <p:sp>
            <p:nvSpPr>
              <p:cNvPr id="616" name="TextBox 615">
                <a:extLst>
                  <a:ext uri="{FF2B5EF4-FFF2-40B4-BE49-F238E27FC236}">
                    <a16:creationId xmlns:a16="http://schemas.microsoft.com/office/drawing/2014/main" id="{E893E096-D7AC-4FF1-A8F3-B7ADF24BBAD8}"/>
                  </a:ext>
                </a:extLst>
              </p:cNvPr>
              <p:cNvSpPr txBox="1"/>
              <p:nvPr/>
            </p:nvSpPr>
            <p:spPr>
              <a:xfrm>
                <a:off x="1914937" y="3961947"/>
                <a:ext cx="27197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Kd</a:t>
                </a:r>
              </a:p>
            </p:txBody>
          </p:sp>
          <p:sp>
            <p:nvSpPr>
              <p:cNvPr id="617" name="TextBox 616">
                <a:extLst>
                  <a:ext uri="{FF2B5EF4-FFF2-40B4-BE49-F238E27FC236}">
                    <a16:creationId xmlns:a16="http://schemas.microsoft.com/office/drawing/2014/main" id="{709A720D-6AAB-4828-8DBC-285A73439191}"/>
                  </a:ext>
                </a:extLst>
              </p:cNvPr>
              <p:cNvSpPr txBox="1"/>
              <p:nvPr/>
            </p:nvSpPr>
            <p:spPr>
              <a:xfrm>
                <a:off x="2390956" y="3818461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164</a:t>
                </a:r>
              </a:p>
            </p:txBody>
          </p:sp>
          <p:sp>
            <p:nvSpPr>
              <p:cNvPr id="618" name="TextBox 617">
                <a:extLst>
                  <a:ext uri="{FF2B5EF4-FFF2-40B4-BE49-F238E27FC236}">
                    <a16:creationId xmlns:a16="http://schemas.microsoft.com/office/drawing/2014/main" id="{A1A14438-2FF4-45C6-ADA6-313D08E1522A}"/>
                  </a:ext>
                </a:extLst>
              </p:cNvPr>
              <p:cNvSpPr txBox="1"/>
              <p:nvPr/>
            </p:nvSpPr>
            <p:spPr>
              <a:xfrm>
                <a:off x="2655211" y="3818461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151</a:t>
                </a:r>
              </a:p>
            </p:txBody>
          </p:sp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6B5CF272-9D01-4F1F-95AE-09BF57E14E3E}"/>
                  </a:ext>
                </a:extLst>
              </p:cNvPr>
              <p:cNvSpPr txBox="1"/>
              <p:nvPr/>
            </p:nvSpPr>
            <p:spPr>
              <a:xfrm>
                <a:off x="2919467" y="3818461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136</a:t>
                </a:r>
              </a:p>
            </p:txBody>
          </p:sp>
          <p:sp>
            <p:nvSpPr>
              <p:cNvPr id="620" name="TextBox 619">
                <a:extLst>
                  <a:ext uri="{FF2B5EF4-FFF2-40B4-BE49-F238E27FC236}">
                    <a16:creationId xmlns:a16="http://schemas.microsoft.com/office/drawing/2014/main" id="{F85EF934-9F8D-45F7-86F5-D1909866B727}"/>
                  </a:ext>
                </a:extLst>
              </p:cNvPr>
              <p:cNvSpPr txBox="1"/>
              <p:nvPr/>
            </p:nvSpPr>
            <p:spPr>
              <a:xfrm>
                <a:off x="3172942" y="3818461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127</a:t>
                </a:r>
              </a:p>
            </p:txBody>
          </p:sp>
          <p:sp>
            <p:nvSpPr>
              <p:cNvPr id="621" name="TextBox 620">
                <a:extLst>
                  <a:ext uri="{FF2B5EF4-FFF2-40B4-BE49-F238E27FC236}">
                    <a16:creationId xmlns:a16="http://schemas.microsoft.com/office/drawing/2014/main" id="{A4BAF7E8-90CC-47B3-B2EB-BCAB3E22BDEF}"/>
                  </a:ext>
                </a:extLst>
              </p:cNvPr>
              <p:cNvSpPr txBox="1"/>
              <p:nvPr/>
            </p:nvSpPr>
            <p:spPr>
              <a:xfrm>
                <a:off x="3440918" y="3818461"/>
                <a:ext cx="188895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 spc="-7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622" name="TextBox 621">
                <a:extLst>
                  <a:ext uri="{FF2B5EF4-FFF2-40B4-BE49-F238E27FC236}">
                    <a16:creationId xmlns:a16="http://schemas.microsoft.com/office/drawing/2014/main" id="{0F16B281-A7F4-4480-B6ED-F897B955E43D}"/>
                  </a:ext>
                </a:extLst>
              </p:cNvPr>
              <p:cNvSpPr txBox="1"/>
              <p:nvPr/>
            </p:nvSpPr>
            <p:spPr>
              <a:xfrm>
                <a:off x="3490458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14</a:t>
                </a:r>
              </a:p>
            </p:txBody>
          </p:sp>
          <p:sp>
            <p:nvSpPr>
              <p:cNvPr id="623" name="TextBox 622">
                <a:extLst>
                  <a:ext uri="{FF2B5EF4-FFF2-40B4-BE49-F238E27FC236}">
                    <a16:creationId xmlns:a16="http://schemas.microsoft.com/office/drawing/2014/main" id="{FB5805E8-A1D6-463F-9C0C-3E3A1888D8A4}"/>
                  </a:ext>
                </a:extLst>
              </p:cNvPr>
              <p:cNvSpPr txBox="1"/>
              <p:nvPr/>
            </p:nvSpPr>
            <p:spPr>
              <a:xfrm>
                <a:off x="3701323" y="3818461"/>
                <a:ext cx="323350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108</a:t>
                </a:r>
              </a:p>
            </p:txBody>
          </p:sp>
          <p:sp>
            <p:nvSpPr>
              <p:cNvPr id="624" name="TextBox 623">
                <a:extLst>
                  <a:ext uri="{FF2B5EF4-FFF2-40B4-BE49-F238E27FC236}">
                    <a16:creationId xmlns:a16="http://schemas.microsoft.com/office/drawing/2014/main" id="{B0FE693C-26DF-4C47-8D05-949D584E52E5}"/>
                  </a:ext>
                </a:extLst>
              </p:cNvPr>
              <p:cNvSpPr txBox="1"/>
              <p:nvPr/>
            </p:nvSpPr>
            <p:spPr>
              <a:xfrm>
                <a:off x="3994071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95</a:t>
                </a:r>
              </a:p>
            </p:txBody>
          </p:sp>
          <p:sp>
            <p:nvSpPr>
              <p:cNvPr id="625" name="TextBox 624">
                <a:extLst>
                  <a:ext uri="{FF2B5EF4-FFF2-40B4-BE49-F238E27FC236}">
                    <a16:creationId xmlns:a16="http://schemas.microsoft.com/office/drawing/2014/main" id="{05D903BA-BE86-4EFA-8B38-6377B312E6CB}"/>
                  </a:ext>
                </a:extLst>
              </p:cNvPr>
              <p:cNvSpPr txBox="1"/>
              <p:nvPr/>
            </p:nvSpPr>
            <p:spPr>
              <a:xfrm>
                <a:off x="4265127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88</a:t>
                </a:r>
              </a:p>
            </p:txBody>
          </p:sp>
          <p:sp>
            <p:nvSpPr>
              <p:cNvPr id="626" name="TextBox 625">
                <a:extLst>
                  <a:ext uri="{FF2B5EF4-FFF2-40B4-BE49-F238E27FC236}">
                    <a16:creationId xmlns:a16="http://schemas.microsoft.com/office/drawing/2014/main" id="{61679DFE-D46C-414F-A95D-65B77CCDFCE2}"/>
                  </a:ext>
                </a:extLst>
              </p:cNvPr>
              <p:cNvSpPr txBox="1"/>
              <p:nvPr/>
            </p:nvSpPr>
            <p:spPr>
              <a:xfrm>
                <a:off x="4530152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81</a:t>
                </a:r>
              </a:p>
            </p:txBody>
          </p:sp>
          <p:sp>
            <p:nvSpPr>
              <p:cNvPr id="627" name="TextBox 626">
                <a:extLst>
                  <a:ext uri="{FF2B5EF4-FFF2-40B4-BE49-F238E27FC236}">
                    <a16:creationId xmlns:a16="http://schemas.microsoft.com/office/drawing/2014/main" id="{A4F35AFC-A884-4B22-AB99-C5A6513A1C79}"/>
                  </a:ext>
                </a:extLst>
              </p:cNvPr>
              <p:cNvSpPr txBox="1"/>
              <p:nvPr/>
            </p:nvSpPr>
            <p:spPr>
              <a:xfrm>
                <a:off x="4798772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75</a:t>
                </a:r>
              </a:p>
            </p:txBody>
          </p:sp>
          <p:sp>
            <p:nvSpPr>
              <p:cNvPr id="628" name="TextBox 627">
                <a:extLst>
                  <a:ext uri="{FF2B5EF4-FFF2-40B4-BE49-F238E27FC236}">
                    <a16:creationId xmlns:a16="http://schemas.microsoft.com/office/drawing/2014/main" id="{CDEA918A-FF20-4612-97C2-F319D685ADAC}"/>
                  </a:ext>
                </a:extLst>
              </p:cNvPr>
              <p:cNvSpPr txBox="1"/>
              <p:nvPr/>
            </p:nvSpPr>
            <p:spPr>
              <a:xfrm>
                <a:off x="5061487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72</a:t>
                </a:r>
              </a:p>
            </p:txBody>
          </p:sp>
          <p:sp>
            <p:nvSpPr>
              <p:cNvPr id="629" name="TextBox 628">
                <a:extLst>
                  <a:ext uri="{FF2B5EF4-FFF2-40B4-BE49-F238E27FC236}">
                    <a16:creationId xmlns:a16="http://schemas.microsoft.com/office/drawing/2014/main" id="{0B92D805-D12C-4F44-936E-F3801DA41B32}"/>
                  </a:ext>
                </a:extLst>
              </p:cNvPr>
              <p:cNvSpPr txBox="1"/>
              <p:nvPr/>
            </p:nvSpPr>
            <p:spPr>
              <a:xfrm>
                <a:off x="5324074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64</a:t>
                </a:r>
              </a:p>
            </p:txBody>
          </p:sp>
          <p:sp>
            <p:nvSpPr>
              <p:cNvPr id="630" name="TextBox 629">
                <a:extLst>
                  <a:ext uri="{FF2B5EF4-FFF2-40B4-BE49-F238E27FC236}">
                    <a16:creationId xmlns:a16="http://schemas.microsoft.com/office/drawing/2014/main" id="{1627881B-F7F5-4EE4-A38D-0B1E1F922415}"/>
                  </a:ext>
                </a:extLst>
              </p:cNvPr>
              <p:cNvSpPr txBox="1"/>
              <p:nvPr/>
            </p:nvSpPr>
            <p:spPr>
              <a:xfrm>
                <a:off x="5593976" y="3818461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62</a:t>
                </a:r>
              </a:p>
            </p:txBody>
          </p:sp>
          <p:sp>
            <p:nvSpPr>
              <p:cNvPr id="631" name="TextBox 630">
                <a:extLst>
                  <a:ext uri="{FF2B5EF4-FFF2-40B4-BE49-F238E27FC236}">
                    <a16:creationId xmlns:a16="http://schemas.microsoft.com/office/drawing/2014/main" id="{866DF1ED-F81D-4AA6-BC38-97266C482D36}"/>
                  </a:ext>
                </a:extLst>
              </p:cNvPr>
              <p:cNvSpPr txBox="1"/>
              <p:nvPr/>
            </p:nvSpPr>
            <p:spPr>
              <a:xfrm>
                <a:off x="5852970" y="3819616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50</a:t>
                </a:r>
              </a:p>
            </p:txBody>
          </p:sp>
          <p:sp>
            <p:nvSpPr>
              <p:cNvPr id="632" name="TextBox 631">
                <a:extLst>
                  <a:ext uri="{FF2B5EF4-FFF2-40B4-BE49-F238E27FC236}">
                    <a16:creationId xmlns:a16="http://schemas.microsoft.com/office/drawing/2014/main" id="{AE9F9510-6E9E-4619-9E14-BA8CAB0F25F3}"/>
                  </a:ext>
                </a:extLst>
              </p:cNvPr>
              <p:cNvSpPr txBox="1"/>
              <p:nvPr/>
            </p:nvSpPr>
            <p:spPr>
              <a:xfrm>
                <a:off x="6120434" y="3819616"/>
                <a:ext cx="25941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633" name="TextBox 632">
                <a:extLst>
                  <a:ext uri="{FF2B5EF4-FFF2-40B4-BE49-F238E27FC236}">
                    <a16:creationId xmlns:a16="http://schemas.microsoft.com/office/drawing/2014/main" id="{DBC4A03F-ACF1-4D14-B499-D5B5FF70D499}"/>
                  </a:ext>
                </a:extLst>
              </p:cNvPr>
              <p:cNvSpPr txBox="1"/>
              <p:nvPr/>
            </p:nvSpPr>
            <p:spPr>
              <a:xfrm>
                <a:off x="6410485" y="3819616"/>
                <a:ext cx="195472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</a:t>
                </a:r>
              </a:p>
            </p:txBody>
          </p:sp>
        </p:grpSp>
        <p:grpSp>
          <p:nvGrpSpPr>
            <p:cNvPr id="33" name="Graphic 5">
              <a:extLst>
                <a:ext uri="{FF2B5EF4-FFF2-40B4-BE49-F238E27FC236}">
                  <a16:creationId xmlns:a16="http://schemas.microsoft.com/office/drawing/2014/main" id="{71D90ADA-23EE-4A02-A4DC-2732DF5ACAE3}"/>
                </a:ext>
              </a:extLst>
            </p:cNvPr>
            <p:cNvGrpSpPr/>
            <p:nvPr/>
          </p:nvGrpSpPr>
          <p:grpSpPr>
            <a:xfrm>
              <a:off x="1690315" y="735185"/>
              <a:ext cx="558798" cy="2714513"/>
              <a:chOff x="1690315" y="742113"/>
              <a:chExt cx="558798" cy="2714513"/>
            </a:xfrm>
            <a:solidFill>
              <a:srgbClr val="000000"/>
            </a:solidFill>
          </p:grpSpPr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499A76EF-2A92-4F49-A0C4-17C8E406F079}"/>
                  </a:ext>
                </a:extLst>
              </p:cNvPr>
              <p:cNvSpPr txBox="1"/>
              <p:nvPr/>
            </p:nvSpPr>
            <p:spPr>
              <a:xfrm rot="16200000">
                <a:off x="889909" y="1923442"/>
                <a:ext cx="1819165" cy="218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Kaplan-Meier estimate</a:t>
                </a:r>
              </a:p>
            </p:txBody>
          </p:sp>
          <p:grpSp>
            <p:nvGrpSpPr>
              <p:cNvPr id="584" name="Graphic 5">
                <a:extLst>
                  <a:ext uri="{FF2B5EF4-FFF2-40B4-BE49-F238E27FC236}">
                    <a16:creationId xmlns:a16="http://schemas.microsoft.com/office/drawing/2014/main" id="{F9F2526C-3AE9-422D-8DFC-4055A94727D6}"/>
                  </a:ext>
                </a:extLst>
              </p:cNvPr>
              <p:cNvGrpSpPr/>
              <p:nvPr/>
            </p:nvGrpSpPr>
            <p:grpSpPr>
              <a:xfrm>
                <a:off x="1940605" y="742113"/>
                <a:ext cx="308508" cy="2714513"/>
                <a:chOff x="1940605" y="742113"/>
                <a:chExt cx="308508" cy="2714513"/>
              </a:xfrm>
              <a:solidFill>
                <a:srgbClr val="000000"/>
              </a:solidFill>
            </p:grpSpPr>
            <p:sp>
              <p:nvSpPr>
                <p:cNvPr id="585" name="TextBox 584">
                  <a:extLst>
                    <a:ext uri="{FF2B5EF4-FFF2-40B4-BE49-F238E27FC236}">
                      <a16:creationId xmlns:a16="http://schemas.microsoft.com/office/drawing/2014/main" id="{06B797C4-A810-4520-ACF6-C88116FE02E7}"/>
                    </a:ext>
                  </a:extLst>
                </p:cNvPr>
                <p:cNvSpPr txBox="1"/>
                <p:nvPr/>
              </p:nvSpPr>
              <p:spPr>
                <a:xfrm>
                  <a:off x="1940605" y="742113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 dirty="0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1.0</a:t>
                  </a:r>
                </a:p>
              </p:txBody>
            </p:sp>
            <p:sp>
              <p:nvSpPr>
                <p:cNvPr id="586" name="TextBox 585">
                  <a:extLst>
                    <a:ext uri="{FF2B5EF4-FFF2-40B4-BE49-F238E27FC236}">
                      <a16:creationId xmlns:a16="http://schemas.microsoft.com/office/drawing/2014/main" id="{1EC0C30B-B84D-4075-98ED-DEA1EBDFA15A}"/>
                    </a:ext>
                  </a:extLst>
                </p:cNvPr>
                <p:cNvSpPr txBox="1"/>
                <p:nvPr/>
              </p:nvSpPr>
              <p:spPr>
                <a:xfrm>
                  <a:off x="1940605" y="983652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 dirty="0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0.9</a:t>
                  </a:r>
                </a:p>
              </p:txBody>
            </p:sp>
            <p:sp>
              <p:nvSpPr>
                <p:cNvPr id="587" name="TextBox 586">
                  <a:extLst>
                    <a:ext uri="{FF2B5EF4-FFF2-40B4-BE49-F238E27FC236}">
                      <a16:creationId xmlns:a16="http://schemas.microsoft.com/office/drawing/2014/main" id="{799490BE-F209-4586-9131-1370B4DAF953}"/>
                    </a:ext>
                  </a:extLst>
                </p:cNvPr>
                <p:cNvSpPr txBox="1"/>
                <p:nvPr/>
              </p:nvSpPr>
              <p:spPr>
                <a:xfrm>
                  <a:off x="1940605" y="1227116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0.8</a:t>
                  </a:r>
                </a:p>
              </p:txBody>
            </p:sp>
            <p:sp>
              <p:nvSpPr>
                <p:cNvPr id="588" name="TextBox 587">
                  <a:extLst>
                    <a:ext uri="{FF2B5EF4-FFF2-40B4-BE49-F238E27FC236}">
                      <a16:creationId xmlns:a16="http://schemas.microsoft.com/office/drawing/2014/main" id="{7CCD50D8-1DD1-472F-86F5-D16774229232}"/>
                    </a:ext>
                  </a:extLst>
                </p:cNvPr>
                <p:cNvSpPr txBox="1"/>
                <p:nvPr/>
              </p:nvSpPr>
              <p:spPr>
                <a:xfrm>
                  <a:off x="1940605" y="1466730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 dirty="0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0.7</a:t>
                  </a:r>
                </a:p>
              </p:txBody>
            </p:sp>
            <p:sp>
              <p:nvSpPr>
                <p:cNvPr id="589" name="TextBox 588">
                  <a:extLst>
                    <a:ext uri="{FF2B5EF4-FFF2-40B4-BE49-F238E27FC236}">
                      <a16:creationId xmlns:a16="http://schemas.microsoft.com/office/drawing/2014/main" id="{BB7042D7-915E-4FF7-9103-1D686C89861A}"/>
                    </a:ext>
                  </a:extLst>
                </p:cNvPr>
                <p:cNvSpPr txBox="1"/>
                <p:nvPr/>
              </p:nvSpPr>
              <p:spPr>
                <a:xfrm>
                  <a:off x="1940605" y="1712760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 dirty="0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0.6</a:t>
                  </a:r>
                </a:p>
              </p:txBody>
            </p:sp>
            <p:sp>
              <p:nvSpPr>
                <p:cNvPr id="590" name="TextBox 589">
                  <a:extLst>
                    <a:ext uri="{FF2B5EF4-FFF2-40B4-BE49-F238E27FC236}">
                      <a16:creationId xmlns:a16="http://schemas.microsoft.com/office/drawing/2014/main" id="{167B426E-32CC-4F8A-B133-5579282CF686}"/>
                    </a:ext>
                  </a:extLst>
                </p:cNvPr>
                <p:cNvSpPr txBox="1"/>
                <p:nvPr/>
              </p:nvSpPr>
              <p:spPr>
                <a:xfrm>
                  <a:off x="1940605" y="1955326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0.5</a:t>
                  </a:r>
                </a:p>
              </p:txBody>
            </p:sp>
            <p:sp>
              <p:nvSpPr>
                <p:cNvPr id="591" name="TextBox 590">
                  <a:extLst>
                    <a:ext uri="{FF2B5EF4-FFF2-40B4-BE49-F238E27FC236}">
                      <a16:creationId xmlns:a16="http://schemas.microsoft.com/office/drawing/2014/main" id="{41E5978D-9A8F-43BE-8937-D11405EDC0E3}"/>
                    </a:ext>
                  </a:extLst>
                </p:cNvPr>
                <p:cNvSpPr txBox="1"/>
                <p:nvPr/>
              </p:nvSpPr>
              <p:spPr>
                <a:xfrm>
                  <a:off x="1940605" y="2203922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0.4</a:t>
                  </a:r>
                </a:p>
              </p:txBody>
            </p:sp>
            <p:sp>
              <p:nvSpPr>
                <p:cNvPr id="592" name="TextBox 591">
                  <a:extLst>
                    <a:ext uri="{FF2B5EF4-FFF2-40B4-BE49-F238E27FC236}">
                      <a16:creationId xmlns:a16="http://schemas.microsoft.com/office/drawing/2014/main" id="{8A7A0241-BFD9-4CC6-869A-69DBC72584AA}"/>
                    </a:ext>
                  </a:extLst>
                </p:cNvPr>
                <p:cNvSpPr txBox="1"/>
                <p:nvPr/>
              </p:nvSpPr>
              <p:spPr>
                <a:xfrm>
                  <a:off x="1940605" y="2441871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 dirty="0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0.3</a:t>
                  </a:r>
                </a:p>
              </p:txBody>
            </p:sp>
            <p:sp>
              <p:nvSpPr>
                <p:cNvPr id="593" name="TextBox 592">
                  <a:extLst>
                    <a:ext uri="{FF2B5EF4-FFF2-40B4-BE49-F238E27FC236}">
                      <a16:creationId xmlns:a16="http://schemas.microsoft.com/office/drawing/2014/main" id="{7ED1B8D9-B52E-4B84-8B6D-B552E9F72122}"/>
                    </a:ext>
                  </a:extLst>
                </p:cNvPr>
                <p:cNvSpPr txBox="1"/>
                <p:nvPr/>
              </p:nvSpPr>
              <p:spPr>
                <a:xfrm>
                  <a:off x="1940605" y="2690210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0.2</a:t>
                  </a:r>
                </a:p>
              </p:txBody>
            </p:sp>
            <p:sp>
              <p:nvSpPr>
                <p:cNvPr id="594" name="TextBox 593">
                  <a:extLst>
                    <a:ext uri="{FF2B5EF4-FFF2-40B4-BE49-F238E27FC236}">
                      <a16:creationId xmlns:a16="http://schemas.microsoft.com/office/drawing/2014/main" id="{C647A334-7F26-491F-B27A-64AE52ECB20C}"/>
                    </a:ext>
                  </a:extLst>
                </p:cNvPr>
                <p:cNvSpPr txBox="1"/>
                <p:nvPr/>
              </p:nvSpPr>
              <p:spPr>
                <a:xfrm>
                  <a:off x="1940605" y="2929312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0.1</a:t>
                  </a:r>
                </a:p>
              </p:txBody>
            </p:sp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FD1B1B33-0092-480F-977A-8FF05A5795B6}"/>
                    </a:ext>
                  </a:extLst>
                </p:cNvPr>
                <p:cNvSpPr txBox="1"/>
                <p:nvPr/>
              </p:nvSpPr>
              <p:spPr>
                <a:xfrm>
                  <a:off x="1940605" y="3174058"/>
                  <a:ext cx="308508" cy="282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92">
                      <a:solidFill>
                        <a:srgbClr val="000000"/>
                      </a:solidFill>
                      <a:latin typeface="Arial" panose="020B0604020202020204"/>
                      <a:ea typeface="+mn-ea"/>
                      <a:cs typeface="Arial"/>
                      <a:sym typeface="Arial"/>
                      <a:rtl val="0"/>
                    </a:rPr>
                    <a:t>0.0</a:t>
                  </a:r>
                </a:p>
              </p:txBody>
            </p:sp>
          </p:grpSp>
        </p:grp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CE0B9572-3224-4792-9129-C23F18E12F84}"/>
                </a:ext>
              </a:extLst>
            </p:cNvPr>
            <p:cNvGrpSpPr/>
            <p:nvPr/>
          </p:nvGrpSpPr>
          <p:grpSpPr>
            <a:xfrm>
              <a:off x="2176754" y="3320110"/>
              <a:ext cx="4463977" cy="283723"/>
              <a:chOff x="2176754" y="3320110"/>
              <a:chExt cx="4463977" cy="283723"/>
            </a:xfrm>
            <a:solidFill>
              <a:srgbClr val="000000"/>
            </a:solidFill>
          </p:grpSpPr>
          <p:sp>
            <p:nvSpPr>
              <p:cNvPr id="566" name="TextBox 565">
                <a:extLst>
                  <a:ext uri="{FF2B5EF4-FFF2-40B4-BE49-F238E27FC236}">
                    <a16:creationId xmlns:a16="http://schemas.microsoft.com/office/drawing/2014/main" id="{DEAA2A6A-32AC-4501-B6AC-539280006829}"/>
                  </a:ext>
                </a:extLst>
              </p:cNvPr>
              <p:cNvSpPr txBox="1"/>
              <p:nvPr/>
            </p:nvSpPr>
            <p:spPr>
              <a:xfrm>
                <a:off x="2176754" y="3320110"/>
                <a:ext cx="20232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1CEACCED-8CA2-492E-81DE-D51524E4E605}"/>
                  </a:ext>
                </a:extLst>
              </p:cNvPr>
              <p:cNvSpPr txBox="1"/>
              <p:nvPr/>
            </p:nvSpPr>
            <p:spPr>
              <a:xfrm>
                <a:off x="2441009" y="3320110"/>
                <a:ext cx="20232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</a:t>
                </a:r>
              </a:p>
            </p:txBody>
          </p:sp>
          <p:sp>
            <p:nvSpPr>
              <p:cNvPr id="568" name="TextBox 567">
                <a:extLst>
                  <a:ext uri="{FF2B5EF4-FFF2-40B4-BE49-F238E27FC236}">
                    <a16:creationId xmlns:a16="http://schemas.microsoft.com/office/drawing/2014/main" id="{EF7F8A4B-0F79-4416-BC07-E79886B469A2}"/>
                  </a:ext>
                </a:extLst>
              </p:cNvPr>
              <p:cNvSpPr txBox="1"/>
              <p:nvPr/>
            </p:nvSpPr>
            <p:spPr>
              <a:xfrm>
                <a:off x="2705135" y="3320110"/>
                <a:ext cx="20232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569" name="TextBox 568">
                <a:extLst>
                  <a:ext uri="{FF2B5EF4-FFF2-40B4-BE49-F238E27FC236}">
                    <a16:creationId xmlns:a16="http://schemas.microsoft.com/office/drawing/2014/main" id="{6067050C-308A-4115-9E73-8A7A73D83855}"/>
                  </a:ext>
                </a:extLst>
              </p:cNvPr>
              <p:cNvSpPr txBox="1"/>
              <p:nvPr/>
            </p:nvSpPr>
            <p:spPr>
              <a:xfrm>
                <a:off x="2969391" y="3320110"/>
                <a:ext cx="20232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9</a:t>
                </a:r>
              </a:p>
            </p:txBody>
          </p:sp>
          <p:sp>
            <p:nvSpPr>
              <p:cNvPr id="570" name="TextBox 569">
                <a:extLst>
                  <a:ext uri="{FF2B5EF4-FFF2-40B4-BE49-F238E27FC236}">
                    <a16:creationId xmlns:a16="http://schemas.microsoft.com/office/drawing/2014/main" id="{D0D41EAA-448A-4D6C-A9B4-5DB08C9F5239}"/>
                  </a:ext>
                </a:extLst>
              </p:cNvPr>
              <p:cNvSpPr txBox="1"/>
              <p:nvPr/>
            </p:nvSpPr>
            <p:spPr>
              <a:xfrm>
                <a:off x="3187187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571" name="TextBox 570">
                <a:extLst>
                  <a:ext uri="{FF2B5EF4-FFF2-40B4-BE49-F238E27FC236}">
                    <a16:creationId xmlns:a16="http://schemas.microsoft.com/office/drawing/2014/main" id="{F1FCF98F-FEF8-4528-BF51-B71DE1E25AB0}"/>
                  </a:ext>
                </a:extLst>
              </p:cNvPr>
              <p:cNvSpPr txBox="1"/>
              <p:nvPr/>
            </p:nvSpPr>
            <p:spPr>
              <a:xfrm>
                <a:off x="3451442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15</a:t>
                </a:r>
              </a:p>
            </p:txBody>
          </p:sp>
          <p:sp>
            <p:nvSpPr>
              <p:cNvPr id="572" name="TextBox 571">
                <a:extLst>
                  <a:ext uri="{FF2B5EF4-FFF2-40B4-BE49-F238E27FC236}">
                    <a16:creationId xmlns:a16="http://schemas.microsoft.com/office/drawing/2014/main" id="{D5CFE994-F4D7-44EC-85DB-E8A6405F14B2}"/>
                  </a:ext>
                </a:extLst>
              </p:cNvPr>
              <p:cNvSpPr txBox="1"/>
              <p:nvPr/>
            </p:nvSpPr>
            <p:spPr>
              <a:xfrm>
                <a:off x="3715569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573" name="TextBox 572">
                <a:extLst>
                  <a:ext uri="{FF2B5EF4-FFF2-40B4-BE49-F238E27FC236}">
                    <a16:creationId xmlns:a16="http://schemas.microsoft.com/office/drawing/2014/main" id="{E2F05866-DB8F-4190-83A6-086E000D51B2}"/>
                  </a:ext>
                </a:extLst>
              </p:cNvPr>
              <p:cNvSpPr txBox="1"/>
              <p:nvPr/>
            </p:nvSpPr>
            <p:spPr>
              <a:xfrm>
                <a:off x="3979825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21</a:t>
                </a:r>
              </a:p>
            </p:txBody>
          </p:sp>
          <p:sp>
            <p:nvSpPr>
              <p:cNvPr id="574" name="TextBox 573">
                <a:extLst>
                  <a:ext uri="{FF2B5EF4-FFF2-40B4-BE49-F238E27FC236}">
                    <a16:creationId xmlns:a16="http://schemas.microsoft.com/office/drawing/2014/main" id="{A6C81827-C5BA-4B1E-B380-1C10973EE4FC}"/>
                  </a:ext>
                </a:extLst>
              </p:cNvPr>
              <p:cNvSpPr txBox="1"/>
              <p:nvPr/>
            </p:nvSpPr>
            <p:spPr>
              <a:xfrm>
                <a:off x="4250882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24</a:t>
                </a:r>
              </a:p>
            </p:txBody>
          </p:sp>
          <p:sp>
            <p:nvSpPr>
              <p:cNvPr id="575" name="TextBox 574">
                <a:extLst>
                  <a:ext uri="{FF2B5EF4-FFF2-40B4-BE49-F238E27FC236}">
                    <a16:creationId xmlns:a16="http://schemas.microsoft.com/office/drawing/2014/main" id="{BC269E81-4445-488B-BC35-DE5753A6D868}"/>
                  </a:ext>
                </a:extLst>
              </p:cNvPr>
              <p:cNvSpPr txBox="1"/>
              <p:nvPr/>
            </p:nvSpPr>
            <p:spPr>
              <a:xfrm>
                <a:off x="4515907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27</a:t>
                </a:r>
              </a:p>
            </p:txBody>
          </p:sp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id="{B6E761D7-4BA5-44D0-8A89-16E8F97E6216}"/>
                  </a:ext>
                </a:extLst>
              </p:cNvPr>
              <p:cNvSpPr txBox="1"/>
              <p:nvPr/>
            </p:nvSpPr>
            <p:spPr>
              <a:xfrm>
                <a:off x="4784526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30</a:t>
                </a:r>
              </a:p>
            </p:txBody>
          </p:sp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46735711-DF6B-41CA-AABE-30FBD1A5FDC0}"/>
                  </a:ext>
                </a:extLst>
              </p:cNvPr>
              <p:cNvSpPr txBox="1"/>
              <p:nvPr/>
            </p:nvSpPr>
            <p:spPr>
              <a:xfrm>
                <a:off x="5047113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33</a:t>
                </a:r>
              </a:p>
            </p:txBody>
          </p:sp>
          <p:sp>
            <p:nvSpPr>
              <p:cNvPr id="578" name="TextBox 577">
                <a:extLst>
                  <a:ext uri="{FF2B5EF4-FFF2-40B4-BE49-F238E27FC236}">
                    <a16:creationId xmlns:a16="http://schemas.microsoft.com/office/drawing/2014/main" id="{F1B48C37-6AD6-4CDF-B1F5-BB4B40981AEF}"/>
                  </a:ext>
                </a:extLst>
              </p:cNvPr>
              <p:cNvSpPr txBox="1"/>
              <p:nvPr/>
            </p:nvSpPr>
            <p:spPr>
              <a:xfrm>
                <a:off x="5309828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4FDCE1B6-92C6-4733-8156-60422495C7F8}"/>
                  </a:ext>
                </a:extLst>
              </p:cNvPr>
              <p:cNvSpPr txBox="1"/>
              <p:nvPr/>
            </p:nvSpPr>
            <p:spPr>
              <a:xfrm>
                <a:off x="5579602" y="3320110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39</a:t>
                </a:r>
              </a:p>
            </p:txBody>
          </p:sp>
          <p:sp>
            <p:nvSpPr>
              <p:cNvPr id="580" name="TextBox 579">
                <a:extLst>
                  <a:ext uri="{FF2B5EF4-FFF2-40B4-BE49-F238E27FC236}">
                    <a16:creationId xmlns:a16="http://schemas.microsoft.com/office/drawing/2014/main" id="{36292E5E-9F73-4482-BF4F-AFFBA816749F}"/>
                  </a:ext>
                </a:extLst>
              </p:cNvPr>
              <p:cNvSpPr txBox="1"/>
              <p:nvPr/>
            </p:nvSpPr>
            <p:spPr>
              <a:xfrm>
                <a:off x="5838724" y="3321265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42</a:t>
                </a:r>
              </a:p>
            </p:txBody>
          </p:sp>
          <p:sp>
            <p:nvSpPr>
              <p:cNvPr id="581" name="TextBox 580">
                <a:extLst>
                  <a:ext uri="{FF2B5EF4-FFF2-40B4-BE49-F238E27FC236}">
                    <a16:creationId xmlns:a16="http://schemas.microsoft.com/office/drawing/2014/main" id="{6BDB1FEE-A914-4A4A-8D5A-6B8749EF7074}"/>
                  </a:ext>
                </a:extLst>
              </p:cNvPr>
              <p:cNvSpPr txBox="1"/>
              <p:nvPr/>
            </p:nvSpPr>
            <p:spPr>
              <a:xfrm>
                <a:off x="6106188" y="3321265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45</a:t>
                </a:r>
              </a:p>
            </p:txBody>
          </p:sp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ADF10229-25B3-44DE-82A5-BAE84E72397D}"/>
                  </a:ext>
                </a:extLst>
              </p:cNvPr>
              <p:cNvSpPr txBox="1"/>
              <p:nvPr/>
            </p:nvSpPr>
            <p:spPr>
              <a:xfrm>
                <a:off x="6367619" y="3321265"/>
                <a:ext cx="273112" cy="282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92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48</a:t>
                </a:r>
              </a:p>
            </p:txBody>
          </p:sp>
        </p:grpSp>
        <p:grpSp>
          <p:nvGrpSpPr>
            <p:cNvPr id="35" name="Graphic 5">
              <a:extLst>
                <a:ext uri="{FF2B5EF4-FFF2-40B4-BE49-F238E27FC236}">
                  <a16:creationId xmlns:a16="http://schemas.microsoft.com/office/drawing/2014/main" id="{9C26DB30-6C3A-45DA-A695-A7A4CC603E7D}"/>
                </a:ext>
              </a:extLst>
            </p:cNvPr>
            <p:cNvGrpSpPr/>
            <p:nvPr/>
          </p:nvGrpSpPr>
          <p:grpSpPr>
            <a:xfrm>
              <a:off x="2245349" y="853031"/>
              <a:ext cx="4404169" cy="2498553"/>
              <a:chOff x="2245349" y="853031"/>
              <a:chExt cx="4404169" cy="2498553"/>
            </a:xfrm>
            <a:noFill/>
          </p:grpSpPr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7AA35F0-EDF5-4979-B1A7-5F690DB40E10}"/>
                  </a:ext>
                </a:extLst>
              </p:cNvPr>
              <p:cNvSpPr/>
              <p:nvPr/>
            </p:nvSpPr>
            <p:spPr>
              <a:xfrm>
                <a:off x="2303103" y="853031"/>
                <a:ext cx="4346415" cy="2441955"/>
              </a:xfrm>
              <a:custGeom>
                <a:avLst/>
                <a:gdLst>
                  <a:gd name="connsiteX0" fmla="*/ 0 w 4346415"/>
                  <a:gd name="connsiteY0" fmla="*/ 0 h 2441955"/>
                  <a:gd name="connsiteX1" fmla="*/ 0 w 4346415"/>
                  <a:gd name="connsiteY1" fmla="*/ 2441955 h 2441955"/>
                  <a:gd name="connsiteX2" fmla="*/ 4346416 w 4346415"/>
                  <a:gd name="connsiteY2" fmla="*/ 2441955 h 244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46415" h="2441955">
                    <a:moveTo>
                      <a:pt x="0" y="0"/>
                    </a:moveTo>
                    <a:lnTo>
                      <a:pt x="0" y="2441955"/>
                    </a:lnTo>
                    <a:lnTo>
                      <a:pt x="4346416" y="2441955"/>
                    </a:lnTo>
                  </a:path>
                </a:pathLst>
              </a:custGeom>
              <a:noFill/>
              <a:ln w="12700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536" name="Graphic 5">
                <a:extLst>
                  <a:ext uri="{FF2B5EF4-FFF2-40B4-BE49-F238E27FC236}">
                    <a16:creationId xmlns:a16="http://schemas.microsoft.com/office/drawing/2014/main" id="{7746AD88-AF4B-4664-9177-489E9671AC70}"/>
                  </a:ext>
                </a:extLst>
              </p:cNvPr>
              <p:cNvGrpSpPr/>
              <p:nvPr/>
            </p:nvGrpSpPr>
            <p:grpSpPr>
              <a:xfrm>
                <a:off x="2245349" y="859448"/>
                <a:ext cx="56470" cy="2435538"/>
                <a:chOff x="2245349" y="859448"/>
                <a:chExt cx="56470" cy="2435538"/>
              </a:xfrm>
            </p:grpSpPr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id="{7E67EC2C-74C7-462A-AE59-A8EB55342AA3}"/>
                    </a:ext>
                  </a:extLst>
                </p:cNvPr>
                <p:cNvSpPr/>
                <p:nvPr/>
              </p:nvSpPr>
              <p:spPr>
                <a:xfrm>
                  <a:off x="2245349" y="859448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id="{A107AC49-339C-4138-961A-432CC0337C0F}"/>
                    </a:ext>
                  </a:extLst>
                </p:cNvPr>
                <p:cNvSpPr/>
                <p:nvPr/>
              </p:nvSpPr>
              <p:spPr>
                <a:xfrm>
                  <a:off x="2245349" y="1103040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id="{3EA08569-F18D-499B-8CDC-656A9DB179B8}"/>
                    </a:ext>
                  </a:extLst>
                </p:cNvPr>
                <p:cNvSpPr/>
                <p:nvPr/>
              </p:nvSpPr>
              <p:spPr>
                <a:xfrm>
                  <a:off x="2245349" y="1346632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id="{DC434826-D521-45DF-ACF1-BEA88F185979}"/>
                    </a:ext>
                  </a:extLst>
                </p:cNvPr>
                <p:cNvSpPr/>
                <p:nvPr/>
              </p:nvSpPr>
              <p:spPr>
                <a:xfrm>
                  <a:off x="2245349" y="1590096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FF1CC2D3-D90F-4A54-B4A8-D9F6CBF821B4}"/>
                    </a:ext>
                  </a:extLst>
                </p:cNvPr>
                <p:cNvSpPr/>
                <p:nvPr/>
              </p:nvSpPr>
              <p:spPr>
                <a:xfrm>
                  <a:off x="2245349" y="1833689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id="{65259C6A-F081-4EBD-B32F-CBB6600D167F}"/>
                    </a:ext>
                  </a:extLst>
                </p:cNvPr>
                <p:cNvSpPr/>
                <p:nvPr/>
              </p:nvSpPr>
              <p:spPr>
                <a:xfrm>
                  <a:off x="2245349" y="2077281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id="{55A6A5F4-CE98-4581-9C34-D4FDDA76109F}"/>
                    </a:ext>
                  </a:extLst>
                </p:cNvPr>
                <p:cNvSpPr/>
                <p:nvPr/>
              </p:nvSpPr>
              <p:spPr>
                <a:xfrm>
                  <a:off x="2245349" y="2320745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id="{655BF868-199A-46CB-BF19-0D888021EF6B}"/>
                    </a:ext>
                  </a:extLst>
                </p:cNvPr>
                <p:cNvSpPr/>
                <p:nvPr/>
              </p:nvSpPr>
              <p:spPr>
                <a:xfrm>
                  <a:off x="2245349" y="2564337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id="{77BDFBD5-CEB2-43FA-9827-7CA1CF8BC14C}"/>
                    </a:ext>
                  </a:extLst>
                </p:cNvPr>
                <p:cNvSpPr/>
                <p:nvPr/>
              </p:nvSpPr>
              <p:spPr>
                <a:xfrm>
                  <a:off x="2245349" y="2807930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id="{C165BF46-8CE6-4E60-ADE9-3CF7B8886002}"/>
                    </a:ext>
                  </a:extLst>
                </p:cNvPr>
                <p:cNvSpPr/>
                <p:nvPr/>
              </p:nvSpPr>
              <p:spPr>
                <a:xfrm>
                  <a:off x="2245349" y="3051394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id="{D933B5C1-0352-49D9-B65C-8F22C0194AEC}"/>
                    </a:ext>
                  </a:extLst>
                </p:cNvPr>
                <p:cNvSpPr/>
                <p:nvPr/>
              </p:nvSpPr>
              <p:spPr>
                <a:xfrm>
                  <a:off x="2245349" y="3294986"/>
                  <a:ext cx="56470" cy="12834"/>
                </a:xfrm>
                <a:custGeom>
                  <a:avLst/>
                  <a:gdLst>
                    <a:gd name="connsiteX0" fmla="*/ 0 w 56470"/>
                    <a:gd name="connsiteY0" fmla="*/ 0 h 12834"/>
                    <a:gd name="connsiteX1" fmla="*/ 56470 w 56470"/>
                    <a:gd name="connsiteY1" fmla="*/ 0 h 1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470" h="12834">
                      <a:moveTo>
                        <a:pt x="0" y="0"/>
                      </a:moveTo>
                      <a:lnTo>
                        <a:pt x="56470" y="0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7" name="Graphic 5">
                <a:extLst>
                  <a:ext uri="{FF2B5EF4-FFF2-40B4-BE49-F238E27FC236}">
                    <a16:creationId xmlns:a16="http://schemas.microsoft.com/office/drawing/2014/main" id="{7275C6EC-29C1-4457-BE31-412E1FD6ED79}"/>
                  </a:ext>
                </a:extLst>
              </p:cNvPr>
              <p:cNvGrpSpPr/>
              <p:nvPr/>
            </p:nvGrpSpPr>
            <p:grpSpPr>
              <a:xfrm>
                <a:off x="2302026" y="3294986"/>
                <a:ext cx="4242252" cy="56598"/>
                <a:chOff x="2302026" y="3294986"/>
                <a:chExt cx="4242252" cy="56598"/>
              </a:xfrm>
            </p:grpSpPr>
            <p:sp>
              <p:nvSpPr>
                <p:cNvPr id="538" name="Freeform: Shape 537">
                  <a:extLst>
                    <a:ext uri="{FF2B5EF4-FFF2-40B4-BE49-F238E27FC236}">
                      <a16:creationId xmlns:a16="http://schemas.microsoft.com/office/drawing/2014/main" id="{E03CA12F-6634-41BF-BCF8-23FF04EDAA0C}"/>
                    </a:ext>
                  </a:extLst>
                </p:cNvPr>
                <p:cNvSpPr/>
                <p:nvPr/>
              </p:nvSpPr>
              <p:spPr>
                <a:xfrm>
                  <a:off x="2302026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Freeform: Shape 538">
                  <a:extLst>
                    <a:ext uri="{FF2B5EF4-FFF2-40B4-BE49-F238E27FC236}">
                      <a16:creationId xmlns:a16="http://schemas.microsoft.com/office/drawing/2014/main" id="{8BB9C6A3-D0D2-48AA-96D5-AEA4AE64108A}"/>
                    </a:ext>
                  </a:extLst>
                </p:cNvPr>
                <p:cNvSpPr/>
                <p:nvPr/>
              </p:nvSpPr>
              <p:spPr>
                <a:xfrm>
                  <a:off x="2568128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: Shape 539">
                  <a:extLst>
                    <a:ext uri="{FF2B5EF4-FFF2-40B4-BE49-F238E27FC236}">
                      <a16:creationId xmlns:a16="http://schemas.microsoft.com/office/drawing/2014/main" id="{F7CE765D-2291-422E-B79C-FED37B279EFE}"/>
                    </a:ext>
                  </a:extLst>
                </p:cNvPr>
                <p:cNvSpPr/>
                <p:nvPr/>
              </p:nvSpPr>
              <p:spPr>
                <a:xfrm>
                  <a:off x="2832255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: Shape 540">
                  <a:extLst>
                    <a:ext uri="{FF2B5EF4-FFF2-40B4-BE49-F238E27FC236}">
                      <a16:creationId xmlns:a16="http://schemas.microsoft.com/office/drawing/2014/main" id="{B5C0C507-FB5B-445C-A50A-7933AFC01D1D}"/>
                    </a:ext>
                  </a:extLst>
                </p:cNvPr>
                <p:cNvSpPr/>
                <p:nvPr/>
              </p:nvSpPr>
              <p:spPr>
                <a:xfrm>
                  <a:off x="3096510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: Shape 541">
                  <a:extLst>
                    <a:ext uri="{FF2B5EF4-FFF2-40B4-BE49-F238E27FC236}">
                      <a16:creationId xmlns:a16="http://schemas.microsoft.com/office/drawing/2014/main" id="{C16F8D01-96EA-4A46-AA30-1530E1F23826}"/>
                    </a:ext>
                  </a:extLst>
                </p:cNvPr>
                <p:cNvSpPr/>
                <p:nvPr/>
              </p:nvSpPr>
              <p:spPr>
                <a:xfrm>
                  <a:off x="3360766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: Shape 542">
                  <a:extLst>
                    <a:ext uri="{FF2B5EF4-FFF2-40B4-BE49-F238E27FC236}">
                      <a16:creationId xmlns:a16="http://schemas.microsoft.com/office/drawing/2014/main" id="{F218F732-6EAE-4AA7-9C4B-C108776D5D8E}"/>
                    </a:ext>
                  </a:extLst>
                </p:cNvPr>
                <p:cNvSpPr/>
                <p:nvPr/>
              </p:nvSpPr>
              <p:spPr>
                <a:xfrm>
                  <a:off x="3625021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: Shape 543">
                  <a:extLst>
                    <a:ext uri="{FF2B5EF4-FFF2-40B4-BE49-F238E27FC236}">
                      <a16:creationId xmlns:a16="http://schemas.microsoft.com/office/drawing/2014/main" id="{AA86DC69-90D8-4212-B48A-9A19BCC6FA21}"/>
                    </a:ext>
                  </a:extLst>
                </p:cNvPr>
                <p:cNvSpPr/>
                <p:nvPr/>
              </p:nvSpPr>
              <p:spPr>
                <a:xfrm>
                  <a:off x="3889148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: Shape 544">
                  <a:extLst>
                    <a:ext uri="{FF2B5EF4-FFF2-40B4-BE49-F238E27FC236}">
                      <a16:creationId xmlns:a16="http://schemas.microsoft.com/office/drawing/2014/main" id="{60301D68-0ED5-4885-AD7C-2ED541B1FE0D}"/>
                    </a:ext>
                  </a:extLst>
                </p:cNvPr>
                <p:cNvSpPr/>
                <p:nvPr/>
              </p:nvSpPr>
              <p:spPr>
                <a:xfrm>
                  <a:off x="4153403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: Shape 545">
                  <a:extLst>
                    <a:ext uri="{FF2B5EF4-FFF2-40B4-BE49-F238E27FC236}">
                      <a16:creationId xmlns:a16="http://schemas.microsoft.com/office/drawing/2014/main" id="{BCDAB59F-3AE2-46C7-8D50-EE236C2DDA2C}"/>
                    </a:ext>
                  </a:extLst>
                </p:cNvPr>
                <p:cNvSpPr/>
                <p:nvPr/>
              </p:nvSpPr>
              <p:spPr>
                <a:xfrm>
                  <a:off x="4417658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Freeform: Shape 546">
                  <a:extLst>
                    <a:ext uri="{FF2B5EF4-FFF2-40B4-BE49-F238E27FC236}">
                      <a16:creationId xmlns:a16="http://schemas.microsoft.com/office/drawing/2014/main" id="{9D3B219B-26C1-44A9-A9FB-6D2ADB2338E8}"/>
                    </a:ext>
                  </a:extLst>
                </p:cNvPr>
                <p:cNvSpPr/>
                <p:nvPr/>
              </p:nvSpPr>
              <p:spPr>
                <a:xfrm>
                  <a:off x="4681785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id="{CD22D697-98C8-4C99-A40B-91F49DAFC5F5}"/>
                    </a:ext>
                  </a:extLst>
                </p:cNvPr>
                <p:cNvSpPr/>
                <p:nvPr/>
              </p:nvSpPr>
              <p:spPr>
                <a:xfrm>
                  <a:off x="4946041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id="{C459B779-A670-4A25-9FFD-FFC79A1BCBBC}"/>
                    </a:ext>
                  </a:extLst>
                </p:cNvPr>
                <p:cNvSpPr/>
                <p:nvPr/>
              </p:nvSpPr>
              <p:spPr>
                <a:xfrm>
                  <a:off x="5210296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id="{527596EC-070D-483D-B206-F2E10500832A}"/>
                    </a:ext>
                  </a:extLst>
                </p:cNvPr>
                <p:cNvSpPr/>
                <p:nvPr/>
              </p:nvSpPr>
              <p:spPr>
                <a:xfrm>
                  <a:off x="5474551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id="{388553A7-0922-49AC-BE1F-D3B792BD4C66}"/>
                    </a:ext>
                  </a:extLst>
                </p:cNvPr>
                <p:cNvSpPr/>
                <p:nvPr/>
              </p:nvSpPr>
              <p:spPr>
                <a:xfrm>
                  <a:off x="5738678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id="{89A847EC-E42D-4535-81D4-55A59E2B7DB4}"/>
                    </a:ext>
                  </a:extLst>
                </p:cNvPr>
                <p:cNvSpPr/>
                <p:nvPr/>
              </p:nvSpPr>
              <p:spPr>
                <a:xfrm>
                  <a:off x="6002933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F5D0D3F0-713C-4623-B239-3F87B33D6269}"/>
                    </a:ext>
                  </a:extLst>
                </p:cNvPr>
                <p:cNvSpPr/>
                <p:nvPr/>
              </p:nvSpPr>
              <p:spPr>
                <a:xfrm>
                  <a:off x="6267189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id="{C5EC5773-5DF3-4DF4-B3AC-C64573016BF3}"/>
                    </a:ext>
                  </a:extLst>
                </p:cNvPr>
                <p:cNvSpPr/>
                <p:nvPr/>
              </p:nvSpPr>
              <p:spPr>
                <a:xfrm>
                  <a:off x="6531444" y="3294986"/>
                  <a:ext cx="12834" cy="56598"/>
                </a:xfrm>
                <a:custGeom>
                  <a:avLst/>
                  <a:gdLst>
                    <a:gd name="connsiteX0" fmla="*/ 0 w 12834"/>
                    <a:gd name="connsiteY0" fmla="*/ 0 h 56598"/>
                    <a:gd name="connsiteX1" fmla="*/ 0 w 12834"/>
                    <a:gd name="connsiteY1" fmla="*/ 56599 h 5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34" h="56598">
                      <a:moveTo>
                        <a:pt x="0" y="0"/>
                      </a:moveTo>
                      <a:lnTo>
                        <a:pt x="0" y="56599"/>
                      </a:lnTo>
                    </a:path>
                  </a:pathLst>
                </a:custGeom>
                <a:ln w="12700" cap="flat">
                  <a:solidFill>
                    <a:srgbClr val="1D1D1B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89716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37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2112819-4878-48D7-A98B-02B709BB0D5B}"/>
                </a:ext>
              </a:extLst>
            </p:cNvPr>
            <p:cNvSpPr/>
            <p:nvPr/>
          </p:nvSpPr>
          <p:spPr>
            <a:xfrm>
              <a:off x="2305798" y="859448"/>
              <a:ext cx="4275185" cy="1909594"/>
            </a:xfrm>
            <a:custGeom>
              <a:avLst/>
              <a:gdLst>
                <a:gd name="connsiteX0" fmla="*/ 4275186 w 4275185"/>
                <a:gd name="connsiteY0" fmla="*/ 1909594 h 1909594"/>
                <a:gd name="connsiteX1" fmla="*/ 3523233 w 4275185"/>
                <a:gd name="connsiteY1" fmla="*/ 1909594 h 1909594"/>
                <a:gd name="connsiteX2" fmla="*/ 3523233 w 4275185"/>
                <a:gd name="connsiteY2" fmla="*/ 1872375 h 1909594"/>
                <a:gd name="connsiteX3" fmla="*/ 3447126 w 4275185"/>
                <a:gd name="connsiteY3" fmla="*/ 1872375 h 1909594"/>
                <a:gd name="connsiteX4" fmla="*/ 3447126 w 4275185"/>
                <a:gd name="connsiteY4" fmla="*/ 1831178 h 1909594"/>
                <a:gd name="connsiteX5" fmla="*/ 3422100 w 4275185"/>
                <a:gd name="connsiteY5" fmla="*/ 1831178 h 1909594"/>
                <a:gd name="connsiteX6" fmla="*/ 3422100 w 4275185"/>
                <a:gd name="connsiteY6" fmla="*/ 1796782 h 1909594"/>
                <a:gd name="connsiteX7" fmla="*/ 3337009 w 4275185"/>
                <a:gd name="connsiteY7" fmla="*/ 1796782 h 1909594"/>
                <a:gd name="connsiteX8" fmla="*/ 3337009 w 4275185"/>
                <a:gd name="connsiteY8" fmla="*/ 1761617 h 1909594"/>
                <a:gd name="connsiteX9" fmla="*/ 3300945 w 4275185"/>
                <a:gd name="connsiteY9" fmla="*/ 1761617 h 1909594"/>
                <a:gd name="connsiteX10" fmla="*/ 3300945 w 4275185"/>
                <a:gd name="connsiteY10" fmla="*/ 1728504 h 1909594"/>
                <a:gd name="connsiteX11" fmla="*/ 3040412 w 4275185"/>
                <a:gd name="connsiteY11" fmla="*/ 1728504 h 1909594"/>
                <a:gd name="connsiteX12" fmla="*/ 3040412 w 4275185"/>
                <a:gd name="connsiteY12" fmla="*/ 1695007 h 1909594"/>
                <a:gd name="connsiteX13" fmla="*/ 2861632 w 4275185"/>
                <a:gd name="connsiteY13" fmla="*/ 1695007 h 1909594"/>
                <a:gd name="connsiteX14" fmla="*/ 2861632 w 4275185"/>
                <a:gd name="connsiteY14" fmla="*/ 1660355 h 1909594"/>
                <a:gd name="connsiteX15" fmla="*/ 2659494 w 4275185"/>
                <a:gd name="connsiteY15" fmla="*/ 1660355 h 1909594"/>
                <a:gd name="connsiteX16" fmla="*/ 2659494 w 4275185"/>
                <a:gd name="connsiteY16" fmla="*/ 1635585 h 1909594"/>
                <a:gd name="connsiteX17" fmla="*/ 2568500 w 4275185"/>
                <a:gd name="connsiteY17" fmla="*/ 1635585 h 1909594"/>
                <a:gd name="connsiteX18" fmla="*/ 2568500 w 4275185"/>
                <a:gd name="connsiteY18" fmla="*/ 1605810 h 1909594"/>
                <a:gd name="connsiteX19" fmla="*/ 2479559 w 4275185"/>
                <a:gd name="connsiteY19" fmla="*/ 1605810 h 1909594"/>
                <a:gd name="connsiteX20" fmla="*/ 2479559 w 4275185"/>
                <a:gd name="connsiteY20" fmla="*/ 1575906 h 1909594"/>
                <a:gd name="connsiteX21" fmla="*/ 2388180 w 4275185"/>
                <a:gd name="connsiteY21" fmla="*/ 1575906 h 1909594"/>
                <a:gd name="connsiteX22" fmla="*/ 2388180 w 4275185"/>
                <a:gd name="connsiteY22" fmla="*/ 1547928 h 1909594"/>
                <a:gd name="connsiteX23" fmla="*/ 2339924 w 4275185"/>
                <a:gd name="connsiteY23" fmla="*/ 1547928 h 1909594"/>
                <a:gd name="connsiteX24" fmla="*/ 2339924 w 4275185"/>
                <a:gd name="connsiteY24" fmla="*/ 1524313 h 1909594"/>
                <a:gd name="connsiteX25" fmla="*/ 2284993 w 4275185"/>
                <a:gd name="connsiteY25" fmla="*/ 1524313 h 1909594"/>
                <a:gd name="connsiteX26" fmla="*/ 2284993 w 4275185"/>
                <a:gd name="connsiteY26" fmla="*/ 1495950 h 1909594"/>
                <a:gd name="connsiteX27" fmla="*/ 2205293 w 4275185"/>
                <a:gd name="connsiteY27" fmla="*/ 1495950 h 1909594"/>
                <a:gd name="connsiteX28" fmla="*/ 2205293 w 4275185"/>
                <a:gd name="connsiteY28" fmla="*/ 1450003 h 1909594"/>
                <a:gd name="connsiteX29" fmla="*/ 2198748 w 4275185"/>
                <a:gd name="connsiteY29" fmla="*/ 1450003 h 1909594"/>
                <a:gd name="connsiteX30" fmla="*/ 2198748 w 4275185"/>
                <a:gd name="connsiteY30" fmla="*/ 1417789 h 1909594"/>
                <a:gd name="connsiteX31" fmla="*/ 2184374 w 4275185"/>
                <a:gd name="connsiteY31" fmla="*/ 1417789 h 1909594"/>
                <a:gd name="connsiteX32" fmla="*/ 2184374 w 4275185"/>
                <a:gd name="connsiteY32" fmla="*/ 1388784 h 1909594"/>
                <a:gd name="connsiteX33" fmla="*/ 1973637 w 4275185"/>
                <a:gd name="connsiteY33" fmla="*/ 1388784 h 1909594"/>
                <a:gd name="connsiteX34" fmla="*/ 1973637 w 4275185"/>
                <a:gd name="connsiteY34" fmla="*/ 1362218 h 1909594"/>
                <a:gd name="connsiteX35" fmla="*/ 1946172 w 4275185"/>
                <a:gd name="connsiteY35" fmla="*/ 1362218 h 1909594"/>
                <a:gd name="connsiteX36" fmla="*/ 1946172 w 4275185"/>
                <a:gd name="connsiteY36" fmla="*/ 1333341 h 1909594"/>
                <a:gd name="connsiteX37" fmla="*/ 1923840 w 4275185"/>
                <a:gd name="connsiteY37" fmla="*/ 1333341 h 1909594"/>
                <a:gd name="connsiteX38" fmla="*/ 1923840 w 4275185"/>
                <a:gd name="connsiteY38" fmla="*/ 1309084 h 1909594"/>
                <a:gd name="connsiteX39" fmla="*/ 1818728 w 4275185"/>
                <a:gd name="connsiteY39" fmla="*/ 1309084 h 1909594"/>
                <a:gd name="connsiteX40" fmla="*/ 1818728 w 4275185"/>
                <a:gd name="connsiteY40" fmla="*/ 1282389 h 1909594"/>
                <a:gd name="connsiteX41" fmla="*/ 1781894 w 4275185"/>
                <a:gd name="connsiteY41" fmla="*/ 1282389 h 1909594"/>
                <a:gd name="connsiteX42" fmla="*/ 1781894 w 4275185"/>
                <a:gd name="connsiteY42" fmla="*/ 1256721 h 1909594"/>
                <a:gd name="connsiteX43" fmla="*/ 1708483 w 4275185"/>
                <a:gd name="connsiteY43" fmla="*/ 1256721 h 1909594"/>
                <a:gd name="connsiteX44" fmla="*/ 1708483 w 4275185"/>
                <a:gd name="connsiteY44" fmla="*/ 1232593 h 1909594"/>
                <a:gd name="connsiteX45" fmla="*/ 1686665 w 4275185"/>
                <a:gd name="connsiteY45" fmla="*/ 1232593 h 1909594"/>
                <a:gd name="connsiteX46" fmla="*/ 1686665 w 4275185"/>
                <a:gd name="connsiteY46" fmla="*/ 1208079 h 1909594"/>
                <a:gd name="connsiteX47" fmla="*/ 1669724 w 4275185"/>
                <a:gd name="connsiteY47" fmla="*/ 1208079 h 1909594"/>
                <a:gd name="connsiteX48" fmla="*/ 1669724 w 4275185"/>
                <a:gd name="connsiteY48" fmla="*/ 1184336 h 1909594"/>
                <a:gd name="connsiteX49" fmla="*/ 1632120 w 4275185"/>
                <a:gd name="connsiteY49" fmla="*/ 1184336 h 1909594"/>
                <a:gd name="connsiteX50" fmla="*/ 1632120 w 4275185"/>
                <a:gd name="connsiteY50" fmla="*/ 1159823 h 1909594"/>
                <a:gd name="connsiteX51" fmla="*/ 1598238 w 4275185"/>
                <a:gd name="connsiteY51" fmla="*/ 1159823 h 1909594"/>
                <a:gd name="connsiteX52" fmla="*/ 1598238 w 4275185"/>
                <a:gd name="connsiteY52" fmla="*/ 1108101 h 1909594"/>
                <a:gd name="connsiteX53" fmla="*/ 1506858 w 4275185"/>
                <a:gd name="connsiteY53" fmla="*/ 1108101 h 1909594"/>
                <a:gd name="connsiteX54" fmla="*/ 1506858 w 4275185"/>
                <a:gd name="connsiteY54" fmla="*/ 1083203 h 1909594"/>
                <a:gd name="connsiteX55" fmla="*/ 1491457 w 4275185"/>
                <a:gd name="connsiteY55" fmla="*/ 1083203 h 1909594"/>
                <a:gd name="connsiteX56" fmla="*/ 1491457 w 4275185"/>
                <a:gd name="connsiteY56" fmla="*/ 1057150 h 1909594"/>
                <a:gd name="connsiteX57" fmla="*/ 1421511 w 4275185"/>
                <a:gd name="connsiteY57" fmla="*/ 1057150 h 1909594"/>
                <a:gd name="connsiteX58" fmla="*/ 1421511 w 4275185"/>
                <a:gd name="connsiteY58" fmla="*/ 1011717 h 1909594"/>
                <a:gd name="connsiteX59" fmla="*/ 1414453 w 4275185"/>
                <a:gd name="connsiteY59" fmla="*/ 1011717 h 1909594"/>
                <a:gd name="connsiteX60" fmla="*/ 1414453 w 4275185"/>
                <a:gd name="connsiteY60" fmla="*/ 981685 h 1909594"/>
                <a:gd name="connsiteX61" fmla="*/ 1379672 w 4275185"/>
                <a:gd name="connsiteY61" fmla="*/ 981685 h 1909594"/>
                <a:gd name="connsiteX62" fmla="*/ 1379672 w 4275185"/>
                <a:gd name="connsiteY62" fmla="*/ 934583 h 1909594"/>
                <a:gd name="connsiteX63" fmla="*/ 1350410 w 4275185"/>
                <a:gd name="connsiteY63" fmla="*/ 934583 h 1909594"/>
                <a:gd name="connsiteX64" fmla="*/ 1350410 w 4275185"/>
                <a:gd name="connsiteY64" fmla="*/ 909685 h 1909594"/>
                <a:gd name="connsiteX65" fmla="*/ 1340528 w 4275185"/>
                <a:gd name="connsiteY65" fmla="*/ 909685 h 1909594"/>
                <a:gd name="connsiteX66" fmla="*/ 1340528 w 4275185"/>
                <a:gd name="connsiteY66" fmla="*/ 884017 h 1909594"/>
                <a:gd name="connsiteX67" fmla="*/ 1296250 w 4275185"/>
                <a:gd name="connsiteY67" fmla="*/ 884017 h 1909594"/>
                <a:gd name="connsiteX68" fmla="*/ 1296250 w 4275185"/>
                <a:gd name="connsiteY68" fmla="*/ 855525 h 1909594"/>
                <a:gd name="connsiteX69" fmla="*/ 1226304 w 4275185"/>
                <a:gd name="connsiteY69" fmla="*/ 855525 h 1909594"/>
                <a:gd name="connsiteX70" fmla="*/ 1226304 w 4275185"/>
                <a:gd name="connsiteY70" fmla="*/ 830242 h 1909594"/>
                <a:gd name="connsiteX71" fmla="*/ 1178817 w 4275185"/>
                <a:gd name="connsiteY71" fmla="*/ 830242 h 1909594"/>
                <a:gd name="connsiteX72" fmla="*/ 1178817 w 4275185"/>
                <a:gd name="connsiteY72" fmla="*/ 785194 h 1909594"/>
                <a:gd name="connsiteX73" fmla="*/ 1163031 w 4275185"/>
                <a:gd name="connsiteY73" fmla="*/ 785194 h 1909594"/>
                <a:gd name="connsiteX74" fmla="*/ 1163031 w 4275185"/>
                <a:gd name="connsiteY74" fmla="*/ 759525 h 1909594"/>
                <a:gd name="connsiteX75" fmla="*/ 1070240 w 4275185"/>
                <a:gd name="connsiteY75" fmla="*/ 759525 h 1909594"/>
                <a:gd name="connsiteX76" fmla="*/ 1070240 w 4275185"/>
                <a:gd name="connsiteY76" fmla="*/ 735012 h 1909594"/>
                <a:gd name="connsiteX77" fmla="*/ 1055224 w 4275185"/>
                <a:gd name="connsiteY77" fmla="*/ 735012 h 1909594"/>
                <a:gd name="connsiteX78" fmla="*/ 1055224 w 4275185"/>
                <a:gd name="connsiteY78" fmla="*/ 719611 h 1909594"/>
                <a:gd name="connsiteX79" fmla="*/ 1045727 w 4275185"/>
                <a:gd name="connsiteY79" fmla="*/ 719611 h 1909594"/>
                <a:gd name="connsiteX80" fmla="*/ 1045727 w 4275185"/>
                <a:gd name="connsiteY80" fmla="*/ 706135 h 1909594"/>
                <a:gd name="connsiteX81" fmla="*/ 1037770 w 4275185"/>
                <a:gd name="connsiteY81" fmla="*/ 706135 h 1909594"/>
                <a:gd name="connsiteX82" fmla="*/ 1037770 w 4275185"/>
                <a:gd name="connsiteY82" fmla="*/ 688424 h 1909594"/>
                <a:gd name="connsiteX83" fmla="*/ 976551 w 4275185"/>
                <a:gd name="connsiteY83" fmla="*/ 688424 h 1909594"/>
                <a:gd name="connsiteX84" fmla="*/ 976551 w 4275185"/>
                <a:gd name="connsiteY84" fmla="*/ 665451 h 1909594"/>
                <a:gd name="connsiteX85" fmla="*/ 903396 w 4275185"/>
                <a:gd name="connsiteY85" fmla="*/ 665451 h 1909594"/>
                <a:gd name="connsiteX86" fmla="*/ 903396 w 4275185"/>
                <a:gd name="connsiteY86" fmla="*/ 646970 h 1909594"/>
                <a:gd name="connsiteX87" fmla="*/ 893899 w 4275185"/>
                <a:gd name="connsiteY87" fmla="*/ 646970 h 1909594"/>
                <a:gd name="connsiteX88" fmla="*/ 893899 w 4275185"/>
                <a:gd name="connsiteY88" fmla="*/ 618863 h 1909594"/>
                <a:gd name="connsiteX89" fmla="*/ 870284 w 4275185"/>
                <a:gd name="connsiteY89" fmla="*/ 618863 h 1909594"/>
                <a:gd name="connsiteX90" fmla="*/ 870284 w 4275185"/>
                <a:gd name="connsiteY90" fmla="*/ 599099 h 1909594"/>
                <a:gd name="connsiteX91" fmla="*/ 828702 w 4275185"/>
                <a:gd name="connsiteY91" fmla="*/ 599099 h 1909594"/>
                <a:gd name="connsiteX92" fmla="*/ 828702 w 4275185"/>
                <a:gd name="connsiteY92" fmla="*/ 584853 h 1909594"/>
                <a:gd name="connsiteX93" fmla="*/ 820873 w 4275185"/>
                <a:gd name="connsiteY93" fmla="*/ 584853 h 1909594"/>
                <a:gd name="connsiteX94" fmla="*/ 820873 w 4275185"/>
                <a:gd name="connsiteY94" fmla="*/ 554051 h 1909594"/>
                <a:gd name="connsiteX95" fmla="*/ 812530 w 4275185"/>
                <a:gd name="connsiteY95" fmla="*/ 554051 h 1909594"/>
                <a:gd name="connsiteX96" fmla="*/ 812530 w 4275185"/>
                <a:gd name="connsiteY96" fmla="*/ 527612 h 1909594"/>
                <a:gd name="connsiteX97" fmla="*/ 790841 w 4275185"/>
                <a:gd name="connsiteY97" fmla="*/ 527612 h 1909594"/>
                <a:gd name="connsiteX98" fmla="*/ 790841 w 4275185"/>
                <a:gd name="connsiteY98" fmla="*/ 506564 h 1909594"/>
                <a:gd name="connsiteX99" fmla="*/ 784809 w 4275185"/>
                <a:gd name="connsiteY99" fmla="*/ 506564 h 1909594"/>
                <a:gd name="connsiteX100" fmla="*/ 784809 w 4275185"/>
                <a:gd name="connsiteY100" fmla="*/ 486030 h 1909594"/>
                <a:gd name="connsiteX101" fmla="*/ 760809 w 4275185"/>
                <a:gd name="connsiteY101" fmla="*/ 486030 h 1909594"/>
                <a:gd name="connsiteX102" fmla="*/ 760809 w 4275185"/>
                <a:gd name="connsiteY102" fmla="*/ 465495 h 1909594"/>
                <a:gd name="connsiteX103" fmla="*/ 751697 w 4275185"/>
                <a:gd name="connsiteY103" fmla="*/ 465495 h 1909594"/>
                <a:gd name="connsiteX104" fmla="*/ 751697 w 4275185"/>
                <a:gd name="connsiteY104" fmla="*/ 437901 h 1909594"/>
                <a:gd name="connsiteX105" fmla="*/ 728723 w 4275185"/>
                <a:gd name="connsiteY105" fmla="*/ 437901 h 1909594"/>
                <a:gd name="connsiteX106" fmla="*/ 728723 w 4275185"/>
                <a:gd name="connsiteY106" fmla="*/ 397987 h 1909594"/>
                <a:gd name="connsiteX107" fmla="*/ 674948 w 4275185"/>
                <a:gd name="connsiteY107" fmla="*/ 397987 h 1909594"/>
                <a:gd name="connsiteX108" fmla="*/ 674948 w 4275185"/>
                <a:gd name="connsiteY108" fmla="*/ 375784 h 1909594"/>
                <a:gd name="connsiteX109" fmla="*/ 646585 w 4275185"/>
                <a:gd name="connsiteY109" fmla="*/ 375784 h 1909594"/>
                <a:gd name="connsiteX110" fmla="*/ 646585 w 4275185"/>
                <a:gd name="connsiteY110" fmla="*/ 351656 h 1909594"/>
                <a:gd name="connsiteX111" fmla="*/ 598713 w 4275185"/>
                <a:gd name="connsiteY111" fmla="*/ 351656 h 1909594"/>
                <a:gd name="connsiteX112" fmla="*/ 598713 w 4275185"/>
                <a:gd name="connsiteY112" fmla="*/ 332790 h 1909594"/>
                <a:gd name="connsiteX113" fmla="*/ 513366 w 4275185"/>
                <a:gd name="connsiteY113" fmla="*/ 332790 h 1909594"/>
                <a:gd name="connsiteX114" fmla="*/ 513366 w 4275185"/>
                <a:gd name="connsiteY114" fmla="*/ 305838 h 1909594"/>
                <a:gd name="connsiteX115" fmla="*/ 478971 w 4275185"/>
                <a:gd name="connsiteY115" fmla="*/ 305838 h 1909594"/>
                <a:gd name="connsiteX116" fmla="*/ 478971 w 4275185"/>
                <a:gd name="connsiteY116" fmla="*/ 285303 h 1909594"/>
                <a:gd name="connsiteX117" fmla="*/ 437516 w 4275185"/>
                <a:gd name="connsiteY117" fmla="*/ 285303 h 1909594"/>
                <a:gd name="connsiteX118" fmla="*/ 437516 w 4275185"/>
                <a:gd name="connsiteY118" fmla="*/ 273881 h 1909594"/>
                <a:gd name="connsiteX119" fmla="*/ 425196 w 4275185"/>
                <a:gd name="connsiteY119" fmla="*/ 273881 h 1909594"/>
                <a:gd name="connsiteX120" fmla="*/ 425196 w 4275185"/>
                <a:gd name="connsiteY120" fmla="*/ 257582 h 1909594"/>
                <a:gd name="connsiteX121" fmla="*/ 414928 w 4275185"/>
                <a:gd name="connsiteY121" fmla="*/ 257582 h 1909594"/>
                <a:gd name="connsiteX122" fmla="*/ 414928 w 4275185"/>
                <a:gd name="connsiteY122" fmla="*/ 241796 h 1909594"/>
                <a:gd name="connsiteX123" fmla="*/ 404661 w 4275185"/>
                <a:gd name="connsiteY123" fmla="*/ 241796 h 1909594"/>
                <a:gd name="connsiteX124" fmla="*/ 404661 w 4275185"/>
                <a:gd name="connsiteY124" fmla="*/ 220876 h 1909594"/>
                <a:gd name="connsiteX125" fmla="*/ 348576 w 4275185"/>
                <a:gd name="connsiteY125" fmla="*/ 220876 h 1909594"/>
                <a:gd name="connsiteX126" fmla="*/ 348576 w 4275185"/>
                <a:gd name="connsiteY126" fmla="*/ 199956 h 1909594"/>
                <a:gd name="connsiteX127" fmla="*/ 247443 w 4275185"/>
                <a:gd name="connsiteY127" fmla="*/ 199956 h 1909594"/>
                <a:gd name="connsiteX128" fmla="*/ 247443 w 4275185"/>
                <a:gd name="connsiteY128" fmla="*/ 176213 h 1909594"/>
                <a:gd name="connsiteX129" fmla="*/ 239485 w 4275185"/>
                <a:gd name="connsiteY129" fmla="*/ 176213 h 1909594"/>
                <a:gd name="connsiteX130" fmla="*/ 239485 w 4275185"/>
                <a:gd name="connsiteY130" fmla="*/ 121283 h 1909594"/>
                <a:gd name="connsiteX131" fmla="*/ 154523 w 4275185"/>
                <a:gd name="connsiteY131" fmla="*/ 121283 h 1909594"/>
                <a:gd name="connsiteX132" fmla="*/ 154523 w 4275185"/>
                <a:gd name="connsiteY132" fmla="*/ 101133 h 1909594"/>
                <a:gd name="connsiteX133" fmla="*/ 77390 w 4275185"/>
                <a:gd name="connsiteY133" fmla="*/ 101133 h 1909594"/>
                <a:gd name="connsiteX134" fmla="*/ 77390 w 4275185"/>
                <a:gd name="connsiteY134" fmla="*/ 45048 h 1909594"/>
                <a:gd name="connsiteX135" fmla="*/ 55059 w 4275185"/>
                <a:gd name="connsiteY135" fmla="*/ 45048 h 1909594"/>
                <a:gd name="connsiteX136" fmla="*/ 55059 w 4275185"/>
                <a:gd name="connsiteY136" fmla="*/ 34011 h 1909594"/>
                <a:gd name="connsiteX137" fmla="*/ 46716 w 4275185"/>
                <a:gd name="connsiteY137" fmla="*/ 34011 h 1909594"/>
                <a:gd name="connsiteX138" fmla="*/ 46716 w 4275185"/>
                <a:gd name="connsiteY138" fmla="*/ 28877 h 1909594"/>
                <a:gd name="connsiteX139" fmla="*/ 36834 w 4275185"/>
                <a:gd name="connsiteY139" fmla="*/ 28877 h 1909594"/>
                <a:gd name="connsiteX140" fmla="*/ 36834 w 4275185"/>
                <a:gd name="connsiteY140" fmla="*/ 19765 h 1909594"/>
                <a:gd name="connsiteX141" fmla="*/ 29519 w 4275185"/>
                <a:gd name="connsiteY141" fmla="*/ 19765 h 1909594"/>
                <a:gd name="connsiteX142" fmla="*/ 29519 w 4275185"/>
                <a:gd name="connsiteY142" fmla="*/ 12064 h 1909594"/>
                <a:gd name="connsiteX143" fmla="*/ 12706 w 4275185"/>
                <a:gd name="connsiteY143" fmla="*/ 12064 h 1909594"/>
                <a:gd name="connsiteX144" fmla="*/ 12706 w 4275185"/>
                <a:gd name="connsiteY144" fmla="*/ 0 h 1909594"/>
                <a:gd name="connsiteX145" fmla="*/ 0 w 4275185"/>
                <a:gd name="connsiteY145" fmla="*/ 0 h 190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75185" h="1909594">
                  <a:moveTo>
                    <a:pt x="4275186" y="1909594"/>
                  </a:moveTo>
                  <a:lnTo>
                    <a:pt x="3523233" y="1909594"/>
                  </a:lnTo>
                  <a:lnTo>
                    <a:pt x="3523233" y="1872375"/>
                  </a:lnTo>
                  <a:lnTo>
                    <a:pt x="3447126" y="1872375"/>
                  </a:lnTo>
                  <a:lnTo>
                    <a:pt x="3447126" y="1831178"/>
                  </a:lnTo>
                  <a:lnTo>
                    <a:pt x="3422100" y="1831178"/>
                  </a:lnTo>
                  <a:lnTo>
                    <a:pt x="3422100" y="1796782"/>
                  </a:lnTo>
                  <a:lnTo>
                    <a:pt x="3337009" y="1796782"/>
                  </a:lnTo>
                  <a:lnTo>
                    <a:pt x="3337009" y="1761617"/>
                  </a:lnTo>
                  <a:lnTo>
                    <a:pt x="3300945" y="1761617"/>
                  </a:lnTo>
                  <a:lnTo>
                    <a:pt x="3300945" y="1728504"/>
                  </a:lnTo>
                  <a:lnTo>
                    <a:pt x="3040412" y="1728504"/>
                  </a:lnTo>
                  <a:lnTo>
                    <a:pt x="3040412" y="1695007"/>
                  </a:lnTo>
                  <a:lnTo>
                    <a:pt x="2861632" y="1695007"/>
                  </a:lnTo>
                  <a:lnTo>
                    <a:pt x="2861632" y="1660355"/>
                  </a:lnTo>
                  <a:lnTo>
                    <a:pt x="2659494" y="1660355"/>
                  </a:lnTo>
                  <a:lnTo>
                    <a:pt x="2659494" y="1635585"/>
                  </a:lnTo>
                  <a:lnTo>
                    <a:pt x="2568500" y="1635585"/>
                  </a:lnTo>
                  <a:lnTo>
                    <a:pt x="2568500" y="1605810"/>
                  </a:lnTo>
                  <a:lnTo>
                    <a:pt x="2479559" y="1605810"/>
                  </a:lnTo>
                  <a:lnTo>
                    <a:pt x="2479559" y="1575906"/>
                  </a:lnTo>
                  <a:lnTo>
                    <a:pt x="2388180" y="1575906"/>
                  </a:lnTo>
                  <a:lnTo>
                    <a:pt x="2388180" y="1547928"/>
                  </a:lnTo>
                  <a:lnTo>
                    <a:pt x="2339924" y="1547928"/>
                  </a:lnTo>
                  <a:lnTo>
                    <a:pt x="2339924" y="1524313"/>
                  </a:lnTo>
                  <a:lnTo>
                    <a:pt x="2284993" y="1524313"/>
                  </a:lnTo>
                  <a:lnTo>
                    <a:pt x="2284993" y="1495950"/>
                  </a:lnTo>
                  <a:lnTo>
                    <a:pt x="2205293" y="1495950"/>
                  </a:lnTo>
                  <a:lnTo>
                    <a:pt x="2205293" y="1450003"/>
                  </a:lnTo>
                  <a:lnTo>
                    <a:pt x="2198748" y="1450003"/>
                  </a:lnTo>
                  <a:lnTo>
                    <a:pt x="2198748" y="1417789"/>
                  </a:lnTo>
                  <a:lnTo>
                    <a:pt x="2184374" y="1417789"/>
                  </a:lnTo>
                  <a:lnTo>
                    <a:pt x="2184374" y="1388784"/>
                  </a:lnTo>
                  <a:lnTo>
                    <a:pt x="1973637" y="1388784"/>
                  </a:lnTo>
                  <a:lnTo>
                    <a:pt x="1973637" y="1362218"/>
                  </a:lnTo>
                  <a:lnTo>
                    <a:pt x="1946172" y="1362218"/>
                  </a:lnTo>
                  <a:lnTo>
                    <a:pt x="1946172" y="1333341"/>
                  </a:lnTo>
                  <a:lnTo>
                    <a:pt x="1923840" y="1333341"/>
                  </a:lnTo>
                  <a:lnTo>
                    <a:pt x="1923840" y="1309084"/>
                  </a:lnTo>
                  <a:lnTo>
                    <a:pt x="1818728" y="1309084"/>
                  </a:lnTo>
                  <a:lnTo>
                    <a:pt x="1818728" y="1282389"/>
                  </a:lnTo>
                  <a:lnTo>
                    <a:pt x="1781894" y="1282389"/>
                  </a:lnTo>
                  <a:lnTo>
                    <a:pt x="1781894" y="1256721"/>
                  </a:lnTo>
                  <a:lnTo>
                    <a:pt x="1708483" y="1256721"/>
                  </a:lnTo>
                  <a:lnTo>
                    <a:pt x="1708483" y="1232593"/>
                  </a:lnTo>
                  <a:lnTo>
                    <a:pt x="1686665" y="1232593"/>
                  </a:lnTo>
                  <a:lnTo>
                    <a:pt x="1686665" y="1208079"/>
                  </a:lnTo>
                  <a:lnTo>
                    <a:pt x="1669724" y="1208079"/>
                  </a:lnTo>
                  <a:lnTo>
                    <a:pt x="1669724" y="1184336"/>
                  </a:lnTo>
                  <a:lnTo>
                    <a:pt x="1632120" y="1184336"/>
                  </a:lnTo>
                  <a:lnTo>
                    <a:pt x="1632120" y="1159823"/>
                  </a:lnTo>
                  <a:lnTo>
                    <a:pt x="1598238" y="1159823"/>
                  </a:lnTo>
                  <a:lnTo>
                    <a:pt x="1598238" y="1108101"/>
                  </a:lnTo>
                  <a:lnTo>
                    <a:pt x="1506858" y="1108101"/>
                  </a:lnTo>
                  <a:lnTo>
                    <a:pt x="1506858" y="1083203"/>
                  </a:lnTo>
                  <a:lnTo>
                    <a:pt x="1491457" y="1083203"/>
                  </a:lnTo>
                  <a:lnTo>
                    <a:pt x="1491457" y="1057150"/>
                  </a:lnTo>
                  <a:lnTo>
                    <a:pt x="1421511" y="1057150"/>
                  </a:lnTo>
                  <a:lnTo>
                    <a:pt x="1421511" y="1011717"/>
                  </a:lnTo>
                  <a:lnTo>
                    <a:pt x="1414453" y="1011717"/>
                  </a:lnTo>
                  <a:lnTo>
                    <a:pt x="1414453" y="981685"/>
                  </a:lnTo>
                  <a:lnTo>
                    <a:pt x="1379672" y="981685"/>
                  </a:lnTo>
                  <a:lnTo>
                    <a:pt x="1379672" y="934583"/>
                  </a:lnTo>
                  <a:lnTo>
                    <a:pt x="1350410" y="934583"/>
                  </a:lnTo>
                  <a:lnTo>
                    <a:pt x="1350410" y="909685"/>
                  </a:lnTo>
                  <a:lnTo>
                    <a:pt x="1340528" y="909685"/>
                  </a:lnTo>
                  <a:lnTo>
                    <a:pt x="1340528" y="884017"/>
                  </a:lnTo>
                  <a:lnTo>
                    <a:pt x="1296250" y="884017"/>
                  </a:lnTo>
                  <a:lnTo>
                    <a:pt x="1296250" y="855525"/>
                  </a:lnTo>
                  <a:lnTo>
                    <a:pt x="1226304" y="855525"/>
                  </a:lnTo>
                  <a:lnTo>
                    <a:pt x="1226304" y="830242"/>
                  </a:lnTo>
                  <a:lnTo>
                    <a:pt x="1178817" y="830242"/>
                  </a:lnTo>
                  <a:lnTo>
                    <a:pt x="1178817" y="785194"/>
                  </a:lnTo>
                  <a:lnTo>
                    <a:pt x="1163031" y="785194"/>
                  </a:lnTo>
                  <a:lnTo>
                    <a:pt x="1163031" y="759525"/>
                  </a:lnTo>
                  <a:lnTo>
                    <a:pt x="1070240" y="759525"/>
                  </a:lnTo>
                  <a:lnTo>
                    <a:pt x="1070240" y="735012"/>
                  </a:lnTo>
                  <a:lnTo>
                    <a:pt x="1055224" y="735012"/>
                  </a:lnTo>
                  <a:lnTo>
                    <a:pt x="1055224" y="719611"/>
                  </a:lnTo>
                  <a:lnTo>
                    <a:pt x="1045727" y="719611"/>
                  </a:lnTo>
                  <a:lnTo>
                    <a:pt x="1045727" y="706135"/>
                  </a:lnTo>
                  <a:lnTo>
                    <a:pt x="1037770" y="706135"/>
                  </a:lnTo>
                  <a:lnTo>
                    <a:pt x="1037770" y="688424"/>
                  </a:lnTo>
                  <a:lnTo>
                    <a:pt x="976551" y="688424"/>
                  </a:lnTo>
                  <a:lnTo>
                    <a:pt x="976551" y="665451"/>
                  </a:lnTo>
                  <a:lnTo>
                    <a:pt x="903396" y="665451"/>
                  </a:lnTo>
                  <a:lnTo>
                    <a:pt x="903396" y="646970"/>
                  </a:lnTo>
                  <a:lnTo>
                    <a:pt x="893899" y="646970"/>
                  </a:lnTo>
                  <a:lnTo>
                    <a:pt x="893899" y="618863"/>
                  </a:lnTo>
                  <a:lnTo>
                    <a:pt x="870284" y="618863"/>
                  </a:lnTo>
                  <a:lnTo>
                    <a:pt x="870284" y="599099"/>
                  </a:lnTo>
                  <a:lnTo>
                    <a:pt x="828702" y="599099"/>
                  </a:lnTo>
                  <a:lnTo>
                    <a:pt x="828702" y="584853"/>
                  </a:lnTo>
                  <a:lnTo>
                    <a:pt x="820873" y="584853"/>
                  </a:lnTo>
                  <a:lnTo>
                    <a:pt x="820873" y="554051"/>
                  </a:lnTo>
                  <a:lnTo>
                    <a:pt x="812530" y="554051"/>
                  </a:lnTo>
                  <a:lnTo>
                    <a:pt x="812530" y="527612"/>
                  </a:lnTo>
                  <a:lnTo>
                    <a:pt x="790841" y="527612"/>
                  </a:lnTo>
                  <a:lnTo>
                    <a:pt x="790841" y="506564"/>
                  </a:lnTo>
                  <a:lnTo>
                    <a:pt x="784809" y="506564"/>
                  </a:lnTo>
                  <a:lnTo>
                    <a:pt x="784809" y="486030"/>
                  </a:lnTo>
                  <a:lnTo>
                    <a:pt x="760809" y="486030"/>
                  </a:lnTo>
                  <a:lnTo>
                    <a:pt x="760809" y="465495"/>
                  </a:lnTo>
                  <a:lnTo>
                    <a:pt x="751697" y="465495"/>
                  </a:lnTo>
                  <a:lnTo>
                    <a:pt x="751697" y="437901"/>
                  </a:lnTo>
                  <a:lnTo>
                    <a:pt x="728723" y="437901"/>
                  </a:lnTo>
                  <a:lnTo>
                    <a:pt x="728723" y="397987"/>
                  </a:lnTo>
                  <a:lnTo>
                    <a:pt x="674948" y="397987"/>
                  </a:lnTo>
                  <a:lnTo>
                    <a:pt x="674948" y="375784"/>
                  </a:lnTo>
                  <a:lnTo>
                    <a:pt x="646585" y="375784"/>
                  </a:lnTo>
                  <a:lnTo>
                    <a:pt x="646585" y="351656"/>
                  </a:lnTo>
                  <a:lnTo>
                    <a:pt x="598713" y="351656"/>
                  </a:lnTo>
                  <a:lnTo>
                    <a:pt x="598713" y="332790"/>
                  </a:lnTo>
                  <a:lnTo>
                    <a:pt x="513366" y="332790"/>
                  </a:lnTo>
                  <a:lnTo>
                    <a:pt x="513366" y="305838"/>
                  </a:lnTo>
                  <a:lnTo>
                    <a:pt x="478971" y="305838"/>
                  </a:lnTo>
                  <a:lnTo>
                    <a:pt x="478971" y="285303"/>
                  </a:lnTo>
                  <a:lnTo>
                    <a:pt x="437516" y="285303"/>
                  </a:lnTo>
                  <a:lnTo>
                    <a:pt x="437516" y="273881"/>
                  </a:lnTo>
                  <a:lnTo>
                    <a:pt x="425196" y="273881"/>
                  </a:lnTo>
                  <a:lnTo>
                    <a:pt x="425196" y="257582"/>
                  </a:lnTo>
                  <a:lnTo>
                    <a:pt x="414928" y="257582"/>
                  </a:lnTo>
                  <a:lnTo>
                    <a:pt x="414928" y="241796"/>
                  </a:lnTo>
                  <a:lnTo>
                    <a:pt x="404661" y="241796"/>
                  </a:lnTo>
                  <a:lnTo>
                    <a:pt x="404661" y="220876"/>
                  </a:lnTo>
                  <a:lnTo>
                    <a:pt x="348576" y="220876"/>
                  </a:lnTo>
                  <a:lnTo>
                    <a:pt x="348576" y="199956"/>
                  </a:lnTo>
                  <a:lnTo>
                    <a:pt x="247443" y="199956"/>
                  </a:lnTo>
                  <a:lnTo>
                    <a:pt x="247443" y="176213"/>
                  </a:lnTo>
                  <a:lnTo>
                    <a:pt x="239485" y="176213"/>
                  </a:lnTo>
                  <a:lnTo>
                    <a:pt x="239485" y="121283"/>
                  </a:lnTo>
                  <a:lnTo>
                    <a:pt x="154523" y="121283"/>
                  </a:lnTo>
                  <a:lnTo>
                    <a:pt x="154523" y="101133"/>
                  </a:lnTo>
                  <a:lnTo>
                    <a:pt x="77390" y="101133"/>
                  </a:lnTo>
                  <a:lnTo>
                    <a:pt x="77390" y="45048"/>
                  </a:lnTo>
                  <a:lnTo>
                    <a:pt x="55059" y="45048"/>
                  </a:lnTo>
                  <a:lnTo>
                    <a:pt x="55059" y="34011"/>
                  </a:lnTo>
                  <a:lnTo>
                    <a:pt x="46716" y="34011"/>
                  </a:lnTo>
                  <a:lnTo>
                    <a:pt x="46716" y="28877"/>
                  </a:lnTo>
                  <a:lnTo>
                    <a:pt x="36834" y="28877"/>
                  </a:lnTo>
                  <a:lnTo>
                    <a:pt x="36834" y="19765"/>
                  </a:lnTo>
                  <a:lnTo>
                    <a:pt x="29519" y="19765"/>
                  </a:lnTo>
                  <a:lnTo>
                    <a:pt x="29519" y="12064"/>
                  </a:lnTo>
                  <a:lnTo>
                    <a:pt x="12706" y="12064"/>
                  </a:lnTo>
                  <a:lnTo>
                    <a:pt x="12706" y="0"/>
                  </a:lnTo>
                  <a:lnTo>
                    <a:pt x="0" y="0"/>
                  </a:lnTo>
                </a:path>
              </a:pathLst>
            </a:custGeom>
            <a:noFill/>
            <a:ln w="9624" cap="flat">
              <a:solidFill>
                <a:srgbClr val="BE006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589716" fontAlgn="auto">
                <a:spcBef>
                  <a:spcPts val="0"/>
                </a:spcBef>
                <a:spcAft>
                  <a:spcPts val="0"/>
                </a:spcAft>
              </a:pPr>
              <a:endParaRPr lang="en-GB" sz="3037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2EC718D-457D-4472-A71E-FF852FF0A3C0}"/>
                </a:ext>
              </a:extLst>
            </p:cNvPr>
            <p:cNvSpPr/>
            <p:nvPr/>
          </p:nvSpPr>
          <p:spPr>
            <a:xfrm>
              <a:off x="2303873" y="859448"/>
              <a:ext cx="4345645" cy="1430495"/>
            </a:xfrm>
            <a:custGeom>
              <a:avLst/>
              <a:gdLst>
                <a:gd name="connsiteX0" fmla="*/ 0 w 4345645"/>
                <a:gd name="connsiteY0" fmla="*/ 0 h 1430495"/>
                <a:gd name="connsiteX1" fmla="*/ 43765 w 4345645"/>
                <a:gd name="connsiteY1" fmla="*/ 0 h 1430495"/>
                <a:gd name="connsiteX2" fmla="*/ 43765 w 4345645"/>
                <a:gd name="connsiteY2" fmla="*/ 15786 h 1430495"/>
                <a:gd name="connsiteX3" fmla="*/ 51337 w 4345645"/>
                <a:gd name="connsiteY3" fmla="*/ 15786 h 1430495"/>
                <a:gd name="connsiteX4" fmla="*/ 51337 w 4345645"/>
                <a:gd name="connsiteY4" fmla="*/ 31957 h 1430495"/>
                <a:gd name="connsiteX5" fmla="*/ 66738 w 4345645"/>
                <a:gd name="connsiteY5" fmla="*/ 31957 h 1430495"/>
                <a:gd name="connsiteX6" fmla="*/ 66738 w 4345645"/>
                <a:gd name="connsiteY6" fmla="*/ 44150 h 1430495"/>
                <a:gd name="connsiteX7" fmla="*/ 81112 w 4345645"/>
                <a:gd name="connsiteY7" fmla="*/ 44150 h 1430495"/>
                <a:gd name="connsiteX8" fmla="*/ 81112 w 4345645"/>
                <a:gd name="connsiteY8" fmla="*/ 52877 h 1430495"/>
                <a:gd name="connsiteX9" fmla="*/ 211635 w 4345645"/>
                <a:gd name="connsiteY9" fmla="*/ 52877 h 1430495"/>
                <a:gd name="connsiteX10" fmla="*/ 211635 w 4345645"/>
                <a:gd name="connsiteY10" fmla="*/ 69561 h 1430495"/>
                <a:gd name="connsiteX11" fmla="*/ 224341 w 4345645"/>
                <a:gd name="connsiteY11" fmla="*/ 69561 h 1430495"/>
                <a:gd name="connsiteX12" fmla="*/ 224341 w 4345645"/>
                <a:gd name="connsiteY12" fmla="*/ 74181 h 1430495"/>
                <a:gd name="connsiteX13" fmla="*/ 235635 w 4345645"/>
                <a:gd name="connsiteY13" fmla="*/ 74181 h 1430495"/>
                <a:gd name="connsiteX14" fmla="*/ 235635 w 4345645"/>
                <a:gd name="connsiteY14" fmla="*/ 81112 h 1430495"/>
                <a:gd name="connsiteX15" fmla="*/ 248983 w 4345645"/>
                <a:gd name="connsiteY15" fmla="*/ 81112 h 1430495"/>
                <a:gd name="connsiteX16" fmla="*/ 248983 w 4345645"/>
                <a:gd name="connsiteY16" fmla="*/ 94331 h 1430495"/>
                <a:gd name="connsiteX17" fmla="*/ 283250 w 4345645"/>
                <a:gd name="connsiteY17" fmla="*/ 94331 h 1430495"/>
                <a:gd name="connsiteX18" fmla="*/ 283250 w 4345645"/>
                <a:gd name="connsiteY18" fmla="*/ 99465 h 1430495"/>
                <a:gd name="connsiteX19" fmla="*/ 287742 w 4345645"/>
                <a:gd name="connsiteY19" fmla="*/ 99465 h 1430495"/>
                <a:gd name="connsiteX20" fmla="*/ 287742 w 4345645"/>
                <a:gd name="connsiteY20" fmla="*/ 109732 h 1430495"/>
                <a:gd name="connsiteX21" fmla="*/ 349346 w 4345645"/>
                <a:gd name="connsiteY21" fmla="*/ 109732 h 1430495"/>
                <a:gd name="connsiteX22" fmla="*/ 349346 w 4345645"/>
                <a:gd name="connsiteY22" fmla="*/ 122695 h 1430495"/>
                <a:gd name="connsiteX23" fmla="*/ 386051 w 4345645"/>
                <a:gd name="connsiteY23" fmla="*/ 122695 h 1430495"/>
                <a:gd name="connsiteX24" fmla="*/ 386051 w 4345645"/>
                <a:gd name="connsiteY24" fmla="*/ 140791 h 1430495"/>
                <a:gd name="connsiteX25" fmla="*/ 436618 w 4345645"/>
                <a:gd name="connsiteY25" fmla="*/ 140791 h 1430495"/>
                <a:gd name="connsiteX26" fmla="*/ 436618 w 4345645"/>
                <a:gd name="connsiteY26" fmla="*/ 154652 h 1430495"/>
                <a:gd name="connsiteX27" fmla="*/ 468318 w 4345645"/>
                <a:gd name="connsiteY27" fmla="*/ 154652 h 1430495"/>
                <a:gd name="connsiteX28" fmla="*/ 468318 w 4345645"/>
                <a:gd name="connsiteY28" fmla="*/ 170566 h 1430495"/>
                <a:gd name="connsiteX29" fmla="*/ 509388 w 4345645"/>
                <a:gd name="connsiteY29" fmla="*/ 170566 h 1430495"/>
                <a:gd name="connsiteX30" fmla="*/ 509388 w 4345645"/>
                <a:gd name="connsiteY30" fmla="*/ 202780 h 1430495"/>
                <a:gd name="connsiteX31" fmla="*/ 519912 w 4345645"/>
                <a:gd name="connsiteY31" fmla="*/ 202780 h 1430495"/>
                <a:gd name="connsiteX32" fmla="*/ 519912 w 4345645"/>
                <a:gd name="connsiteY32" fmla="*/ 214202 h 1430495"/>
                <a:gd name="connsiteX33" fmla="*/ 527484 w 4345645"/>
                <a:gd name="connsiteY33" fmla="*/ 214202 h 1430495"/>
                <a:gd name="connsiteX34" fmla="*/ 527484 w 4345645"/>
                <a:gd name="connsiteY34" fmla="*/ 223828 h 1430495"/>
                <a:gd name="connsiteX35" fmla="*/ 550585 w 4345645"/>
                <a:gd name="connsiteY35" fmla="*/ 223828 h 1430495"/>
                <a:gd name="connsiteX36" fmla="*/ 550585 w 4345645"/>
                <a:gd name="connsiteY36" fmla="*/ 242181 h 1430495"/>
                <a:gd name="connsiteX37" fmla="*/ 580746 w 4345645"/>
                <a:gd name="connsiteY37" fmla="*/ 242181 h 1430495"/>
                <a:gd name="connsiteX38" fmla="*/ 580746 w 4345645"/>
                <a:gd name="connsiteY38" fmla="*/ 270929 h 1430495"/>
                <a:gd name="connsiteX39" fmla="*/ 611163 w 4345645"/>
                <a:gd name="connsiteY39" fmla="*/ 270929 h 1430495"/>
                <a:gd name="connsiteX40" fmla="*/ 611163 w 4345645"/>
                <a:gd name="connsiteY40" fmla="*/ 299934 h 1430495"/>
                <a:gd name="connsiteX41" fmla="*/ 672767 w 4345645"/>
                <a:gd name="connsiteY41" fmla="*/ 299934 h 1430495"/>
                <a:gd name="connsiteX42" fmla="*/ 672767 w 4345645"/>
                <a:gd name="connsiteY42" fmla="*/ 326629 h 1430495"/>
                <a:gd name="connsiteX43" fmla="*/ 697408 w 4345645"/>
                <a:gd name="connsiteY43" fmla="*/ 326629 h 1430495"/>
                <a:gd name="connsiteX44" fmla="*/ 697408 w 4345645"/>
                <a:gd name="connsiteY44" fmla="*/ 342929 h 1430495"/>
                <a:gd name="connsiteX45" fmla="*/ 753108 w 4345645"/>
                <a:gd name="connsiteY45" fmla="*/ 342929 h 1430495"/>
                <a:gd name="connsiteX46" fmla="*/ 753108 w 4345645"/>
                <a:gd name="connsiteY46" fmla="*/ 359485 h 1430495"/>
                <a:gd name="connsiteX47" fmla="*/ 812916 w 4345645"/>
                <a:gd name="connsiteY47" fmla="*/ 359485 h 1430495"/>
                <a:gd name="connsiteX48" fmla="*/ 812916 w 4345645"/>
                <a:gd name="connsiteY48" fmla="*/ 377196 h 1430495"/>
                <a:gd name="connsiteX49" fmla="*/ 842177 w 4345645"/>
                <a:gd name="connsiteY49" fmla="*/ 377196 h 1430495"/>
                <a:gd name="connsiteX50" fmla="*/ 842177 w 4345645"/>
                <a:gd name="connsiteY50" fmla="*/ 392725 h 1430495"/>
                <a:gd name="connsiteX51" fmla="*/ 855397 w 4345645"/>
                <a:gd name="connsiteY51" fmla="*/ 392725 h 1430495"/>
                <a:gd name="connsiteX52" fmla="*/ 855397 w 4345645"/>
                <a:gd name="connsiteY52" fmla="*/ 406971 h 1430495"/>
                <a:gd name="connsiteX53" fmla="*/ 906733 w 4345645"/>
                <a:gd name="connsiteY53" fmla="*/ 406971 h 1430495"/>
                <a:gd name="connsiteX54" fmla="*/ 906733 w 4345645"/>
                <a:gd name="connsiteY54" fmla="*/ 425966 h 1430495"/>
                <a:gd name="connsiteX55" fmla="*/ 973856 w 4345645"/>
                <a:gd name="connsiteY55" fmla="*/ 425966 h 1430495"/>
                <a:gd name="connsiteX56" fmla="*/ 973856 w 4345645"/>
                <a:gd name="connsiteY56" fmla="*/ 434693 h 1430495"/>
                <a:gd name="connsiteX57" fmla="*/ 1010818 w 4345645"/>
                <a:gd name="connsiteY57" fmla="*/ 434693 h 1430495"/>
                <a:gd name="connsiteX58" fmla="*/ 1010818 w 4345645"/>
                <a:gd name="connsiteY58" fmla="*/ 455099 h 1430495"/>
                <a:gd name="connsiteX59" fmla="*/ 1043289 w 4345645"/>
                <a:gd name="connsiteY59" fmla="*/ 455099 h 1430495"/>
                <a:gd name="connsiteX60" fmla="*/ 1043289 w 4345645"/>
                <a:gd name="connsiteY60" fmla="*/ 467163 h 1430495"/>
                <a:gd name="connsiteX61" fmla="*/ 1053556 w 4345645"/>
                <a:gd name="connsiteY61" fmla="*/ 467163 h 1430495"/>
                <a:gd name="connsiteX62" fmla="*/ 1053556 w 4345645"/>
                <a:gd name="connsiteY62" fmla="*/ 473452 h 1430495"/>
                <a:gd name="connsiteX63" fmla="*/ 1058433 w 4345645"/>
                <a:gd name="connsiteY63" fmla="*/ 473452 h 1430495"/>
                <a:gd name="connsiteX64" fmla="*/ 1058433 w 4345645"/>
                <a:gd name="connsiteY64" fmla="*/ 480383 h 1430495"/>
                <a:gd name="connsiteX65" fmla="*/ 1104379 w 4345645"/>
                <a:gd name="connsiteY65" fmla="*/ 480383 h 1430495"/>
                <a:gd name="connsiteX66" fmla="*/ 1104379 w 4345645"/>
                <a:gd name="connsiteY66" fmla="*/ 497452 h 1430495"/>
                <a:gd name="connsiteX67" fmla="*/ 1132358 w 4345645"/>
                <a:gd name="connsiteY67" fmla="*/ 497452 h 1430495"/>
                <a:gd name="connsiteX68" fmla="*/ 1132358 w 4345645"/>
                <a:gd name="connsiteY68" fmla="*/ 513110 h 1430495"/>
                <a:gd name="connsiteX69" fmla="*/ 1148400 w 4345645"/>
                <a:gd name="connsiteY69" fmla="*/ 513110 h 1430495"/>
                <a:gd name="connsiteX70" fmla="*/ 1148400 w 4345645"/>
                <a:gd name="connsiteY70" fmla="*/ 529922 h 1430495"/>
                <a:gd name="connsiteX71" fmla="*/ 1174582 w 4345645"/>
                <a:gd name="connsiteY71" fmla="*/ 529922 h 1430495"/>
                <a:gd name="connsiteX72" fmla="*/ 1174582 w 4345645"/>
                <a:gd name="connsiteY72" fmla="*/ 545965 h 1430495"/>
                <a:gd name="connsiteX73" fmla="*/ 1197940 w 4345645"/>
                <a:gd name="connsiteY73" fmla="*/ 545965 h 1430495"/>
                <a:gd name="connsiteX74" fmla="*/ 1197940 w 4345645"/>
                <a:gd name="connsiteY74" fmla="*/ 562521 h 1430495"/>
                <a:gd name="connsiteX75" fmla="*/ 1257619 w 4345645"/>
                <a:gd name="connsiteY75" fmla="*/ 562521 h 1430495"/>
                <a:gd name="connsiteX76" fmla="*/ 1257619 w 4345645"/>
                <a:gd name="connsiteY76" fmla="*/ 577794 h 1430495"/>
                <a:gd name="connsiteX77" fmla="*/ 1316784 w 4345645"/>
                <a:gd name="connsiteY77" fmla="*/ 577794 h 1430495"/>
                <a:gd name="connsiteX78" fmla="*/ 1316784 w 4345645"/>
                <a:gd name="connsiteY78" fmla="*/ 611419 h 1430495"/>
                <a:gd name="connsiteX79" fmla="*/ 1423308 w 4345645"/>
                <a:gd name="connsiteY79" fmla="*/ 611419 h 1430495"/>
                <a:gd name="connsiteX80" fmla="*/ 1423308 w 4345645"/>
                <a:gd name="connsiteY80" fmla="*/ 627975 h 1430495"/>
                <a:gd name="connsiteX81" fmla="*/ 1449746 w 4345645"/>
                <a:gd name="connsiteY81" fmla="*/ 627975 h 1430495"/>
                <a:gd name="connsiteX82" fmla="*/ 1449746 w 4345645"/>
                <a:gd name="connsiteY82" fmla="*/ 644018 h 1430495"/>
                <a:gd name="connsiteX83" fmla="*/ 1484270 w 4345645"/>
                <a:gd name="connsiteY83" fmla="*/ 644018 h 1430495"/>
                <a:gd name="connsiteX84" fmla="*/ 1484270 w 4345645"/>
                <a:gd name="connsiteY84" fmla="*/ 653259 h 1430495"/>
                <a:gd name="connsiteX85" fmla="*/ 1488249 w 4345645"/>
                <a:gd name="connsiteY85" fmla="*/ 653259 h 1430495"/>
                <a:gd name="connsiteX86" fmla="*/ 1488249 w 4345645"/>
                <a:gd name="connsiteY86" fmla="*/ 675847 h 1430495"/>
                <a:gd name="connsiteX87" fmla="*/ 1495436 w 4345645"/>
                <a:gd name="connsiteY87" fmla="*/ 675847 h 1430495"/>
                <a:gd name="connsiteX88" fmla="*/ 1495436 w 4345645"/>
                <a:gd name="connsiteY88" fmla="*/ 693045 h 1430495"/>
                <a:gd name="connsiteX89" fmla="*/ 1505062 w 4345645"/>
                <a:gd name="connsiteY89" fmla="*/ 693045 h 1430495"/>
                <a:gd name="connsiteX90" fmla="*/ 1505062 w 4345645"/>
                <a:gd name="connsiteY90" fmla="*/ 708959 h 1430495"/>
                <a:gd name="connsiteX91" fmla="*/ 1625189 w 4345645"/>
                <a:gd name="connsiteY91" fmla="*/ 708959 h 1430495"/>
                <a:gd name="connsiteX92" fmla="*/ 1625189 w 4345645"/>
                <a:gd name="connsiteY92" fmla="*/ 740018 h 1430495"/>
                <a:gd name="connsiteX93" fmla="*/ 1650986 w 4345645"/>
                <a:gd name="connsiteY93" fmla="*/ 740018 h 1430495"/>
                <a:gd name="connsiteX94" fmla="*/ 1650986 w 4345645"/>
                <a:gd name="connsiteY94" fmla="*/ 756445 h 1430495"/>
                <a:gd name="connsiteX95" fmla="*/ 1755328 w 4345645"/>
                <a:gd name="connsiteY95" fmla="*/ 756445 h 1430495"/>
                <a:gd name="connsiteX96" fmla="*/ 1755328 w 4345645"/>
                <a:gd name="connsiteY96" fmla="*/ 771461 h 1430495"/>
                <a:gd name="connsiteX97" fmla="*/ 1790493 w 4345645"/>
                <a:gd name="connsiteY97" fmla="*/ 771461 h 1430495"/>
                <a:gd name="connsiteX98" fmla="*/ 1790493 w 4345645"/>
                <a:gd name="connsiteY98" fmla="*/ 805857 h 1430495"/>
                <a:gd name="connsiteX99" fmla="*/ 1796012 w 4345645"/>
                <a:gd name="connsiteY99" fmla="*/ 805857 h 1430495"/>
                <a:gd name="connsiteX100" fmla="*/ 1796012 w 4345645"/>
                <a:gd name="connsiteY100" fmla="*/ 821771 h 1430495"/>
                <a:gd name="connsiteX101" fmla="*/ 1829124 w 4345645"/>
                <a:gd name="connsiteY101" fmla="*/ 821771 h 1430495"/>
                <a:gd name="connsiteX102" fmla="*/ 1829124 w 4345645"/>
                <a:gd name="connsiteY102" fmla="*/ 838327 h 1430495"/>
                <a:gd name="connsiteX103" fmla="*/ 1867883 w 4345645"/>
                <a:gd name="connsiteY103" fmla="*/ 838327 h 1430495"/>
                <a:gd name="connsiteX104" fmla="*/ 1867883 w 4345645"/>
                <a:gd name="connsiteY104" fmla="*/ 853857 h 1430495"/>
                <a:gd name="connsiteX105" fmla="*/ 1892525 w 4345645"/>
                <a:gd name="connsiteY105" fmla="*/ 853857 h 1430495"/>
                <a:gd name="connsiteX106" fmla="*/ 1892525 w 4345645"/>
                <a:gd name="connsiteY106" fmla="*/ 869258 h 1430495"/>
                <a:gd name="connsiteX107" fmla="*/ 1909081 w 4345645"/>
                <a:gd name="connsiteY107" fmla="*/ 869258 h 1430495"/>
                <a:gd name="connsiteX108" fmla="*/ 1909081 w 4345645"/>
                <a:gd name="connsiteY108" fmla="*/ 887097 h 1430495"/>
                <a:gd name="connsiteX109" fmla="*/ 1950535 w 4345645"/>
                <a:gd name="connsiteY109" fmla="*/ 887097 h 1430495"/>
                <a:gd name="connsiteX110" fmla="*/ 1950535 w 4345645"/>
                <a:gd name="connsiteY110" fmla="*/ 902370 h 1430495"/>
                <a:gd name="connsiteX111" fmla="*/ 2101593 w 4345645"/>
                <a:gd name="connsiteY111" fmla="*/ 902370 h 1430495"/>
                <a:gd name="connsiteX112" fmla="*/ 2101593 w 4345645"/>
                <a:gd name="connsiteY112" fmla="*/ 923418 h 1430495"/>
                <a:gd name="connsiteX113" fmla="*/ 2110834 w 4345645"/>
                <a:gd name="connsiteY113" fmla="*/ 923418 h 1430495"/>
                <a:gd name="connsiteX114" fmla="*/ 2110834 w 4345645"/>
                <a:gd name="connsiteY114" fmla="*/ 937792 h 1430495"/>
                <a:gd name="connsiteX115" fmla="*/ 2118149 w 4345645"/>
                <a:gd name="connsiteY115" fmla="*/ 937792 h 1430495"/>
                <a:gd name="connsiteX116" fmla="*/ 2118149 w 4345645"/>
                <a:gd name="connsiteY116" fmla="*/ 948444 h 1430495"/>
                <a:gd name="connsiteX117" fmla="*/ 2126877 w 4345645"/>
                <a:gd name="connsiteY117" fmla="*/ 948444 h 1430495"/>
                <a:gd name="connsiteX118" fmla="*/ 2126877 w 4345645"/>
                <a:gd name="connsiteY118" fmla="*/ 975524 h 1430495"/>
                <a:gd name="connsiteX119" fmla="*/ 2180652 w 4345645"/>
                <a:gd name="connsiteY119" fmla="*/ 975524 h 1430495"/>
                <a:gd name="connsiteX120" fmla="*/ 2180652 w 4345645"/>
                <a:gd name="connsiteY120" fmla="*/ 991952 h 1430495"/>
                <a:gd name="connsiteX121" fmla="*/ 2244822 w 4345645"/>
                <a:gd name="connsiteY121" fmla="*/ 991952 h 1430495"/>
                <a:gd name="connsiteX122" fmla="*/ 2244822 w 4345645"/>
                <a:gd name="connsiteY122" fmla="*/ 1008508 h 1430495"/>
                <a:gd name="connsiteX123" fmla="*/ 2269721 w 4345645"/>
                <a:gd name="connsiteY123" fmla="*/ 1008508 h 1430495"/>
                <a:gd name="connsiteX124" fmla="*/ 2269721 w 4345645"/>
                <a:gd name="connsiteY124" fmla="*/ 1023652 h 1430495"/>
                <a:gd name="connsiteX125" fmla="*/ 2314897 w 4345645"/>
                <a:gd name="connsiteY125" fmla="*/ 1023652 h 1430495"/>
                <a:gd name="connsiteX126" fmla="*/ 2314897 w 4345645"/>
                <a:gd name="connsiteY126" fmla="*/ 1040465 h 1430495"/>
                <a:gd name="connsiteX127" fmla="*/ 2332351 w 4345645"/>
                <a:gd name="connsiteY127" fmla="*/ 1040465 h 1430495"/>
                <a:gd name="connsiteX128" fmla="*/ 2332351 w 4345645"/>
                <a:gd name="connsiteY128" fmla="*/ 1054326 h 1430495"/>
                <a:gd name="connsiteX129" fmla="*/ 2389078 w 4345645"/>
                <a:gd name="connsiteY129" fmla="*/ 1054326 h 1430495"/>
                <a:gd name="connsiteX130" fmla="*/ 2389078 w 4345645"/>
                <a:gd name="connsiteY130" fmla="*/ 1071396 h 1430495"/>
                <a:gd name="connsiteX131" fmla="*/ 2406661 w 4345645"/>
                <a:gd name="connsiteY131" fmla="*/ 1071396 h 1430495"/>
                <a:gd name="connsiteX132" fmla="*/ 2406661 w 4345645"/>
                <a:gd name="connsiteY132" fmla="*/ 1085898 h 1430495"/>
                <a:gd name="connsiteX133" fmla="*/ 2415388 w 4345645"/>
                <a:gd name="connsiteY133" fmla="*/ 1085898 h 1430495"/>
                <a:gd name="connsiteX134" fmla="*/ 2415388 w 4345645"/>
                <a:gd name="connsiteY134" fmla="*/ 1094625 h 1430495"/>
                <a:gd name="connsiteX135" fmla="*/ 2575302 w 4345645"/>
                <a:gd name="connsiteY135" fmla="*/ 1094625 h 1430495"/>
                <a:gd name="connsiteX136" fmla="*/ 2575302 w 4345645"/>
                <a:gd name="connsiteY136" fmla="*/ 1108743 h 1430495"/>
                <a:gd name="connsiteX137" fmla="*/ 2588008 w 4345645"/>
                <a:gd name="connsiteY137" fmla="*/ 1108743 h 1430495"/>
                <a:gd name="connsiteX138" fmla="*/ 2588008 w 4345645"/>
                <a:gd name="connsiteY138" fmla="*/ 1127096 h 1430495"/>
                <a:gd name="connsiteX139" fmla="*/ 2657825 w 4345645"/>
                <a:gd name="connsiteY139" fmla="*/ 1127096 h 1430495"/>
                <a:gd name="connsiteX140" fmla="*/ 2657825 w 4345645"/>
                <a:gd name="connsiteY140" fmla="*/ 1146347 h 1430495"/>
                <a:gd name="connsiteX141" fmla="*/ 2744328 w 4345645"/>
                <a:gd name="connsiteY141" fmla="*/ 1146347 h 1430495"/>
                <a:gd name="connsiteX142" fmla="*/ 2744328 w 4345645"/>
                <a:gd name="connsiteY142" fmla="*/ 1161620 h 1430495"/>
                <a:gd name="connsiteX143" fmla="*/ 2873183 w 4345645"/>
                <a:gd name="connsiteY143" fmla="*/ 1161620 h 1430495"/>
                <a:gd name="connsiteX144" fmla="*/ 2873183 w 4345645"/>
                <a:gd name="connsiteY144" fmla="*/ 1177662 h 1430495"/>
                <a:gd name="connsiteX145" fmla="*/ 3006401 w 4345645"/>
                <a:gd name="connsiteY145" fmla="*/ 1177662 h 1430495"/>
                <a:gd name="connsiteX146" fmla="*/ 3006401 w 4345645"/>
                <a:gd name="connsiteY146" fmla="*/ 1194732 h 1430495"/>
                <a:gd name="connsiteX147" fmla="*/ 3031428 w 4345645"/>
                <a:gd name="connsiteY147" fmla="*/ 1194732 h 1430495"/>
                <a:gd name="connsiteX148" fmla="*/ 3031428 w 4345645"/>
                <a:gd name="connsiteY148" fmla="*/ 1219373 h 1430495"/>
                <a:gd name="connsiteX149" fmla="*/ 3140518 w 4345645"/>
                <a:gd name="connsiteY149" fmla="*/ 1219373 h 1430495"/>
                <a:gd name="connsiteX150" fmla="*/ 3140518 w 4345645"/>
                <a:gd name="connsiteY150" fmla="*/ 1236186 h 1430495"/>
                <a:gd name="connsiteX151" fmla="*/ 3154122 w 4345645"/>
                <a:gd name="connsiteY151" fmla="*/ 1236186 h 1430495"/>
                <a:gd name="connsiteX152" fmla="*/ 3154122 w 4345645"/>
                <a:gd name="connsiteY152" fmla="*/ 1251330 h 1430495"/>
                <a:gd name="connsiteX153" fmla="*/ 3356774 w 4345645"/>
                <a:gd name="connsiteY153" fmla="*/ 1251330 h 1430495"/>
                <a:gd name="connsiteX154" fmla="*/ 3356774 w 4345645"/>
                <a:gd name="connsiteY154" fmla="*/ 1267886 h 1430495"/>
                <a:gd name="connsiteX155" fmla="*/ 3365501 w 4345645"/>
                <a:gd name="connsiteY155" fmla="*/ 1267886 h 1430495"/>
                <a:gd name="connsiteX156" fmla="*/ 3365501 w 4345645"/>
                <a:gd name="connsiteY156" fmla="*/ 1275972 h 1430495"/>
                <a:gd name="connsiteX157" fmla="*/ 3373458 w 4345645"/>
                <a:gd name="connsiteY157" fmla="*/ 1275972 h 1430495"/>
                <a:gd name="connsiteX158" fmla="*/ 3373458 w 4345645"/>
                <a:gd name="connsiteY158" fmla="*/ 1291245 h 1430495"/>
                <a:gd name="connsiteX159" fmla="*/ 3673007 w 4345645"/>
                <a:gd name="connsiteY159" fmla="*/ 1291245 h 1430495"/>
                <a:gd name="connsiteX160" fmla="*/ 3673007 w 4345645"/>
                <a:gd name="connsiteY160" fmla="*/ 1306389 h 1430495"/>
                <a:gd name="connsiteX161" fmla="*/ 3692002 w 4345645"/>
                <a:gd name="connsiteY161" fmla="*/ 1306389 h 1430495"/>
                <a:gd name="connsiteX162" fmla="*/ 3692002 w 4345645"/>
                <a:gd name="connsiteY162" fmla="*/ 1313191 h 1430495"/>
                <a:gd name="connsiteX163" fmla="*/ 3746419 w 4345645"/>
                <a:gd name="connsiteY163" fmla="*/ 1313191 h 1430495"/>
                <a:gd name="connsiteX164" fmla="*/ 3746419 w 4345645"/>
                <a:gd name="connsiteY164" fmla="*/ 1325897 h 1430495"/>
                <a:gd name="connsiteX165" fmla="*/ 3762590 w 4345645"/>
                <a:gd name="connsiteY165" fmla="*/ 1325897 h 1430495"/>
                <a:gd name="connsiteX166" fmla="*/ 3762590 w 4345645"/>
                <a:gd name="connsiteY166" fmla="*/ 1343608 h 1430495"/>
                <a:gd name="connsiteX167" fmla="*/ 3777734 w 4345645"/>
                <a:gd name="connsiteY167" fmla="*/ 1343608 h 1430495"/>
                <a:gd name="connsiteX168" fmla="*/ 3777734 w 4345645"/>
                <a:gd name="connsiteY168" fmla="*/ 1358111 h 1430495"/>
                <a:gd name="connsiteX169" fmla="*/ 3793007 w 4345645"/>
                <a:gd name="connsiteY169" fmla="*/ 1358111 h 1430495"/>
                <a:gd name="connsiteX170" fmla="*/ 3793007 w 4345645"/>
                <a:gd name="connsiteY170" fmla="*/ 1369790 h 1430495"/>
                <a:gd name="connsiteX171" fmla="*/ 3802247 w 4345645"/>
                <a:gd name="connsiteY171" fmla="*/ 1369790 h 1430495"/>
                <a:gd name="connsiteX172" fmla="*/ 3802247 w 4345645"/>
                <a:gd name="connsiteY172" fmla="*/ 1387886 h 1430495"/>
                <a:gd name="connsiteX173" fmla="*/ 3878739 w 4345645"/>
                <a:gd name="connsiteY173" fmla="*/ 1387886 h 1430495"/>
                <a:gd name="connsiteX174" fmla="*/ 3878739 w 4345645"/>
                <a:gd name="connsiteY174" fmla="*/ 1430495 h 1430495"/>
                <a:gd name="connsiteX175" fmla="*/ 4345646 w 4345645"/>
                <a:gd name="connsiteY175" fmla="*/ 1430495 h 143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4345645" h="1430495">
                  <a:moveTo>
                    <a:pt x="0" y="0"/>
                  </a:moveTo>
                  <a:lnTo>
                    <a:pt x="43765" y="0"/>
                  </a:lnTo>
                  <a:lnTo>
                    <a:pt x="43765" y="15786"/>
                  </a:lnTo>
                  <a:lnTo>
                    <a:pt x="51337" y="15786"/>
                  </a:lnTo>
                  <a:lnTo>
                    <a:pt x="51337" y="31957"/>
                  </a:lnTo>
                  <a:lnTo>
                    <a:pt x="66738" y="31957"/>
                  </a:lnTo>
                  <a:lnTo>
                    <a:pt x="66738" y="44150"/>
                  </a:lnTo>
                  <a:lnTo>
                    <a:pt x="81112" y="44150"/>
                  </a:lnTo>
                  <a:lnTo>
                    <a:pt x="81112" y="52877"/>
                  </a:lnTo>
                  <a:lnTo>
                    <a:pt x="211635" y="52877"/>
                  </a:lnTo>
                  <a:lnTo>
                    <a:pt x="211635" y="69561"/>
                  </a:lnTo>
                  <a:lnTo>
                    <a:pt x="224341" y="69561"/>
                  </a:lnTo>
                  <a:lnTo>
                    <a:pt x="224341" y="74181"/>
                  </a:lnTo>
                  <a:lnTo>
                    <a:pt x="235635" y="74181"/>
                  </a:lnTo>
                  <a:lnTo>
                    <a:pt x="235635" y="81112"/>
                  </a:lnTo>
                  <a:lnTo>
                    <a:pt x="248983" y="81112"/>
                  </a:lnTo>
                  <a:lnTo>
                    <a:pt x="248983" y="94331"/>
                  </a:lnTo>
                  <a:lnTo>
                    <a:pt x="283250" y="94331"/>
                  </a:lnTo>
                  <a:lnTo>
                    <a:pt x="283250" y="99465"/>
                  </a:lnTo>
                  <a:lnTo>
                    <a:pt x="287742" y="99465"/>
                  </a:lnTo>
                  <a:lnTo>
                    <a:pt x="287742" y="109732"/>
                  </a:lnTo>
                  <a:lnTo>
                    <a:pt x="349346" y="109732"/>
                  </a:lnTo>
                  <a:lnTo>
                    <a:pt x="349346" y="122695"/>
                  </a:lnTo>
                  <a:lnTo>
                    <a:pt x="386051" y="122695"/>
                  </a:lnTo>
                  <a:lnTo>
                    <a:pt x="386051" y="140791"/>
                  </a:lnTo>
                  <a:lnTo>
                    <a:pt x="436618" y="140791"/>
                  </a:lnTo>
                  <a:lnTo>
                    <a:pt x="436618" y="154652"/>
                  </a:lnTo>
                  <a:lnTo>
                    <a:pt x="468318" y="154652"/>
                  </a:lnTo>
                  <a:lnTo>
                    <a:pt x="468318" y="170566"/>
                  </a:lnTo>
                  <a:lnTo>
                    <a:pt x="509388" y="170566"/>
                  </a:lnTo>
                  <a:lnTo>
                    <a:pt x="509388" y="202780"/>
                  </a:lnTo>
                  <a:lnTo>
                    <a:pt x="519912" y="202780"/>
                  </a:lnTo>
                  <a:lnTo>
                    <a:pt x="519912" y="214202"/>
                  </a:lnTo>
                  <a:lnTo>
                    <a:pt x="527484" y="214202"/>
                  </a:lnTo>
                  <a:lnTo>
                    <a:pt x="527484" y="223828"/>
                  </a:lnTo>
                  <a:lnTo>
                    <a:pt x="550585" y="223828"/>
                  </a:lnTo>
                  <a:lnTo>
                    <a:pt x="550585" y="242181"/>
                  </a:lnTo>
                  <a:lnTo>
                    <a:pt x="580746" y="242181"/>
                  </a:lnTo>
                  <a:lnTo>
                    <a:pt x="580746" y="270929"/>
                  </a:lnTo>
                  <a:lnTo>
                    <a:pt x="611163" y="270929"/>
                  </a:lnTo>
                  <a:lnTo>
                    <a:pt x="611163" y="299934"/>
                  </a:lnTo>
                  <a:lnTo>
                    <a:pt x="672767" y="299934"/>
                  </a:lnTo>
                  <a:lnTo>
                    <a:pt x="672767" y="326629"/>
                  </a:lnTo>
                  <a:lnTo>
                    <a:pt x="697408" y="326629"/>
                  </a:lnTo>
                  <a:lnTo>
                    <a:pt x="697408" y="342929"/>
                  </a:lnTo>
                  <a:lnTo>
                    <a:pt x="753108" y="342929"/>
                  </a:lnTo>
                  <a:lnTo>
                    <a:pt x="753108" y="359485"/>
                  </a:lnTo>
                  <a:lnTo>
                    <a:pt x="812916" y="359485"/>
                  </a:lnTo>
                  <a:lnTo>
                    <a:pt x="812916" y="377196"/>
                  </a:lnTo>
                  <a:lnTo>
                    <a:pt x="842177" y="377196"/>
                  </a:lnTo>
                  <a:lnTo>
                    <a:pt x="842177" y="392725"/>
                  </a:lnTo>
                  <a:lnTo>
                    <a:pt x="855397" y="392725"/>
                  </a:lnTo>
                  <a:lnTo>
                    <a:pt x="855397" y="406971"/>
                  </a:lnTo>
                  <a:lnTo>
                    <a:pt x="906733" y="406971"/>
                  </a:lnTo>
                  <a:lnTo>
                    <a:pt x="906733" y="425966"/>
                  </a:lnTo>
                  <a:lnTo>
                    <a:pt x="973856" y="425966"/>
                  </a:lnTo>
                  <a:lnTo>
                    <a:pt x="973856" y="434693"/>
                  </a:lnTo>
                  <a:lnTo>
                    <a:pt x="1010818" y="434693"/>
                  </a:lnTo>
                  <a:lnTo>
                    <a:pt x="1010818" y="455099"/>
                  </a:lnTo>
                  <a:lnTo>
                    <a:pt x="1043289" y="455099"/>
                  </a:lnTo>
                  <a:lnTo>
                    <a:pt x="1043289" y="467163"/>
                  </a:lnTo>
                  <a:lnTo>
                    <a:pt x="1053556" y="467163"/>
                  </a:lnTo>
                  <a:lnTo>
                    <a:pt x="1053556" y="473452"/>
                  </a:lnTo>
                  <a:lnTo>
                    <a:pt x="1058433" y="473452"/>
                  </a:lnTo>
                  <a:lnTo>
                    <a:pt x="1058433" y="480383"/>
                  </a:lnTo>
                  <a:lnTo>
                    <a:pt x="1104379" y="480383"/>
                  </a:lnTo>
                  <a:lnTo>
                    <a:pt x="1104379" y="497452"/>
                  </a:lnTo>
                  <a:lnTo>
                    <a:pt x="1132358" y="497452"/>
                  </a:lnTo>
                  <a:lnTo>
                    <a:pt x="1132358" y="513110"/>
                  </a:lnTo>
                  <a:lnTo>
                    <a:pt x="1148400" y="513110"/>
                  </a:lnTo>
                  <a:lnTo>
                    <a:pt x="1148400" y="529922"/>
                  </a:lnTo>
                  <a:lnTo>
                    <a:pt x="1174582" y="529922"/>
                  </a:lnTo>
                  <a:lnTo>
                    <a:pt x="1174582" y="545965"/>
                  </a:lnTo>
                  <a:lnTo>
                    <a:pt x="1197940" y="545965"/>
                  </a:lnTo>
                  <a:lnTo>
                    <a:pt x="1197940" y="562521"/>
                  </a:lnTo>
                  <a:lnTo>
                    <a:pt x="1257619" y="562521"/>
                  </a:lnTo>
                  <a:lnTo>
                    <a:pt x="1257619" y="577794"/>
                  </a:lnTo>
                  <a:lnTo>
                    <a:pt x="1316784" y="577794"/>
                  </a:lnTo>
                  <a:lnTo>
                    <a:pt x="1316784" y="611419"/>
                  </a:lnTo>
                  <a:lnTo>
                    <a:pt x="1423308" y="611419"/>
                  </a:lnTo>
                  <a:lnTo>
                    <a:pt x="1423308" y="627975"/>
                  </a:lnTo>
                  <a:lnTo>
                    <a:pt x="1449746" y="627975"/>
                  </a:lnTo>
                  <a:lnTo>
                    <a:pt x="1449746" y="644018"/>
                  </a:lnTo>
                  <a:lnTo>
                    <a:pt x="1484270" y="644018"/>
                  </a:lnTo>
                  <a:lnTo>
                    <a:pt x="1484270" y="653259"/>
                  </a:lnTo>
                  <a:lnTo>
                    <a:pt x="1488249" y="653259"/>
                  </a:lnTo>
                  <a:lnTo>
                    <a:pt x="1488249" y="675847"/>
                  </a:lnTo>
                  <a:lnTo>
                    <a:pt x="1495436" y="675847"/>
                  </a:lnTo>
                  <a:lnTo>
                    <a:pt x="1495436" y="693045"/>
                  </a:lnTo>
                  <a:lnTo>
                    <a:pt x="1505062" y="693045"/>
                  </a:lnTo>
                  <a:lnTo>
                    <a:pt x="1505062" y="708959"/>
                  </a:lnTo>
                  <a:lnTo>
                    <a:pt x="1625189" y="708959"/>
                  </a:lnTo>
                  <a:lnTo>
                    <a:pt x="1625189" y="740018"/>
                  </a:lnTo>
                  <a:lnTo>
                    <a:pt x="1650986" y="740018"/>
                  </a:lnTo>
                  <a:lnTo>
                    <a:pt x="1650986" y="756445"/>
                  </a:lnTo>
                  <a:lnTo>
                    <a:pt x="1755328" y="756445"/>
                  </a:lnTo>
                  <a:lnTo>
                    <a:pt x="1755328" y="771461"/>
                  </a:lnTo>
                  <a:lnTo>
                    <a:pt x="1790493" y="771461"/>
                  </a:lnTo>
                  <a:lnTo>
                    <a:pt x="1790493" y="805857"/>
                  </a:lnTo>
                  <a:lnTo>
                    <a:pt x="1796012" y="805857"/>
                  </a:lnTo>
                  <a:lnTo>
                    <a:pt x="1796012" y="821771"/>
                  </a:lnTo>
                  <a:lnTo>
                    <a:pt x="1829124" y="821771"/>
                  </a:lnTo>
                  <a:lnTo>
                    <a:pt x="1829124" y="838327"/>
                  </a:lnTo>
                  <a:lnTo>
                    <a:pt x="1867883" y="838327"/>
                  </a:lnTo>
                  <a:lnTo>
                    <a:pt x="1867883" y="853857"/>
                  </a:lnTo>
                  <a:lnTo>
                    <a:pt x="1892525" y="853857"/>
                  </a:lnTo>
                  <a:lnTo>
                    <a:pt x="1892525" y="869258"/>
                  </a:lnTo>
                  <a:lnTo>
                    <a:pt x="1909081" y="869258"/>
                  </a:lnTo>
                  <a:lnTo>
                    <a:pt x="1909081" y="887097"/>
                  </a:lnTo>
                  <a:lnTo>
                    <a:pt x="1950535" y="887097"/>
                  </a:lnTo>
                  <a:lnTo>
                    <a:pt x="1950535" y="902370"/>
                  </a:lnTo>
                  <a:lnTo>
                    <a:pt x="2101593" y="902370"/>
                  </a:lnTo>
                  <a:lnTo>
                    <a:pt x="2101593" y="923418"/>
                  </a:lnTo>
                  <a:lnTo>
                    <a:pt x="2110834" y="923418"/>
                  </a:lnTo>
                  <a:lnTo>
                    <a:pt x="2110834" y="937792"/>
                  </a:lnTo>
                  <a:lnTo>
                    <a:pt x="2118149" y="937792"/>
                  </a:lnTo>
                  <a:lnTo>
                    <a:pt x="2118149" y="948444"/>
                  </a:lnTo>
                  <a:lnTo>
                    <a:pt x="2126877" y="948444"/>
                  </a:lnTo>
                  <a:lnTo>
                    <a:pt x="2126877" y="975524"/>
                  </a:lnTo>
                  <a:lnTo>
                    <a:pt x="2180652" y="975524"/>
                  </a:lnTo>
                  <a:lnTo>
                    <a:pt x="2180652" y="991952"/>
                  </a:lnTo>
                  <a:lnTo>
                    <a:pt x="2244822" y="991952"/>
                  </a:lnTo>
                  <a:lnTo>
                    <a:pt x="2244822" y="1008508"/>
                  </a:lnTo>
                  <a:lnTo>
                    <a:pt x="2269721" y="1008508"/>
                  </a:lnTo>
                  <a:lnTo>
                    <a:pt x="2269721" y="1023652"/>
                  </a:lnTo>
                  <a:lnTo>
                    <a:pt x="2314897" y="1023652"/>
                  </a:lnTo>
                  <a:lnTo>
                    <a:pt x="2314897" y="1040465"/>
                  </a:lnTo>
                  <a:lnTo>
                    <a:pt x="2332351" y="1040465"/>
                  </a:lnTo>
                  <a:lnTo>
                    <a:pt x="2332351" y="1054326"/>
                  </a:lnTo>
                  <a:lnTo>
                    <a:pt x="2389078" y="1054326"/>
                  </a:lnTo>
                  <a:lnTo>
                    <a:pt x="2389078" y="1071396"/>
                  </a:lnTo>
                  <a:lnTo>
                    <a:pt x="2406661" y="1071396"/>
                  </a:lnTo>
                  <a:lnTo>
                    <a:pt x="2406661" y="1085898"/>
                  </a:lnTo>
                  <a:lnTo>
                    <a:pt x="2415388" y="1085898"/>
                  </a:lnTo>
                  <a:lnTo>
                    <a:pt x="2415388" y="1094625"/>
                  </a:lnTo>
                  <a:lnTo>
                    <a:pt x="2575302" y="1094625"/>
                  </a:lnTo>
                  <a:lnTo>
                    <a:pt x="2575302" y="1108743"/>
                  </a:lnTo>
                  <a:lnTo>
                    <a:pt x="2588008" y="1108743"/>
                  </a:lnTo>
                  <a:lnTo>
                    <a:pt x="2588008" y="1127096"/>
                  </a:lnTo>
                  <a:lnTo>
                    <a:pt x="2657825" y="1127096"/>
                  </a:lnTo>
                  <a:lnTo>
                    <a:pt x="2657825" y="1146347"/>
                  </a:lnTo>
                  <a:lnTo>
                    <a:pt x="2744328" y="1146347"/>
                  </a:lnTo>
                  <a:lnTo>
                    <a:pt x="2744328" y="1161620"/>
                  </a:lnTo>
                  <a:lnTo>
                    <a:pt x="2873183" y="1161620"/>
                  </a:lnTo>
                  <a:lnTo>
                    <a:pt x="2873183" y="1177662"/>
                  </a:lnTo>
                  <a:lnTo>
                    <a:pt x="3006401" y="1177662"/>
                  </a:lnTo>
                  <a:lnTo>
                    <a:pt x="3006401" y="1194732"/>
                  </a:lnTo>
                  <a:lnTo>
                    <a:pt x="3031428" y="1194732"/>
                  </a:lnTo>
                  <a:lnTo>
                    <a:pt x="3031428" y="1219373"/>
                  </a:lnTo>
                  <a:lnTo>
                    <a:pt x="3140518" y="1219373"/>
                  </a:lnTo>
                  <a:lnTo>
                    <a:pt x="3140518" y="1236186"/>
                  </a:lnTo>
                  <a:lnTo>
                    <a:pt x="3154122" y="1236186"/>
                  </a:lnTo>
                  <a:lnTo>
                    <a:pt x="3154122" y="1251330"/>
                  </a:lnTo>
                  <a:lnTo>
                    <a:pt x="3356774" y="1251330"/>
                  </a:lnTo>
                  <a:lnTo>
                    <a:pt x="3356774" y="1267886"/>
                  </a:lnTo>
                  <a:lnTo>
                    <a:pt x="3365501" y="1267886"/>
                  </a:lnTo>
                  <a:lnTo>
                    <a:pt x="3365501" y="1275972"/>
                  </a:lnTo>
                  <a:lnTo>
                    <a:pt x="3373458" y="1275972"/>
                  </a:lnTo>
                  <a:lnTo>
                    <a:pt x="3373458" y="1291245"/>
                  </a:lnTo>
                  <a:lnTo>
                    <a:pt x="3673007" y="1291245"/>
                  </a:lnTo>
                  <a:lnTo>
                    <a:pt x="3673007" y="1306389"/>
                  </a:lnTo>
                  <a:lnTo>
                    <a:pt x="3692002" y="1306389"/>
                  </a:lnTo>
                  <a:lnTo>
                    <a:pt x="3692002" y="1313191"/>
                  </a:lnTo>
                  <a:lnTo>
                    <a:pt x="3746419" y="1313191"/>
                  </a:lnTo>
                  <a:lnTo>
                    <a:pt x="3746419" y="1325897"/>
                  </a:lnTo>
                  <a:lnTo>
                    <a:pt x="3762590" y="1325897"/>
                  </a:lnTo>
                  <a:lnTo>
                    <a:pt x="3762590" y="1343608"/>
                  </a:lnTo>
                  <a:lnTo>
                    <a:pt x="3777734" y="1343608"/>
                  </a:lnTo>
                  <a:lnTo>
                    <a:pt x="3777734" y="1358111"/>
                  </a:lnTo>
                  <a:lnTo>
                    <a:pt x="3793007" y="1358111"/>
                  </a:lnTo>
                  <a:lnTo>
                    <a:pt x="3793007" y="1369790"/>
                  </a:lnTo>
                  <a:lnTo>
                    <a:pt x="3802247" y="1369790"/>
                  </a:lnTo>
                  <a:lnTo>
                    <a:pt x="3802247" y="1387886"/>
                  </a:lnTo>
                  <a:lnTo>
                    <a:pt x="3878739" y="1387886"/>
                  </a:lnTo>
                  <a:lnTo>
                    <a:pt x="3878739" y="1430495"/>
                  </a:lnTo>
                  <a:lnTo>
                    <a:pt x="4345646" y="1430495"/>
                  </a:lnTo>
                </a:path>
              </a:pathLst>
            </a:custGeom>
            <a:noFill/>
            <a:ln w="9624" cap="flat">
              <a:solidFill>
                <a:srgbClr val="525CA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589716" fontAlgn="auto">
                <a:spcBef>
                  <a:spcPts val="0"/>
                </a:spcBef>
                <a:spcAft>
                  <a:spcPts val="0"/>
                </a:spcAft>
              </a:pPr>
              <a:endParaRPr lang="en-GB" sz="3037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8" name="Graphic 5">
              <a:extLst>
                <a:ext uri="{FF2B5EF4-FFF2-40B4-BE49-F238E27FC236}">
                  <a16:creationId xmlns:a16="http://schemas.microsoft.com/office/drawing/2014/main" id="{F5BBC060-1B29-4507-A14C-0BF8BBC7ED79}"/>
                </a:ext>
              </a:extLst>
            </p:cNvPr>
            <p:cNvGrpSpPr/>
            <p:nvPr/>
          </p:nvGrpSpPr>
          <p:grpSpPr>
            <a:xfrm>
              <a:off x="2282568" y="835320"/>
              <a:ext cx="41069" cy="41069"/>
              <a:chOff x="2282568" y="835320"/>
              <a:chExt cx="41069" cy="41069"/>
            </a:xfrm>
          </p:grpSpPr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76677E71-1612-4EF4-84D4-ABB08D7140BB}"/>
                  </a:ext>
                </a:extLst>
              </p:cNvPr>
              <p:cNvSpPr/>
              <p:nvPr/>
            </p:nvSpPr>
            <p:spPr>
              <a:xfrm>
                <a:off x="2303103" y="835320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2A9A1981-AE07-4509-9E99-2A4FEDF039C7}"/>
                  </a:ext>
                </a:extLst>
              </p:cNvPr>
              <p:cNvSpPr/>
              <p:nvPr/>
            </p:nvSpPr>
            <p:spPr>
              <a:xfrm>
                <a:off x="2282568" y="85585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aphic 5">
              <a:extLst>
                <a:ext uri="{FF2B5EF4-FFF2-40B4-BE49-F238E27FC236}">
                  <a16:creationId xmlns:a16="http://schemas.microsoft.com/office/drawing/2014/main" id="{6033D4F9-0544-47EC-9818-439539FFA9B2}"/>
                </a:ext>
              </a:extLst>
            </p:cNvPr>
            <p:cNvGrpSpPr/>
            <p:nvPr/>
          </p:nvGrpSpPr>
          <p:grpSpPr>
            <a:xfrm>
              <a:off x="2451209" y="891790"/>
              <a:ext cx="41069" cy="41069"/>
              <a:chOff x="2451209" y="891790"/>
              <a:chExt cx="41069" cy="41069"/>
            </a:xfrm>
          </p:grpSpPr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97EF0665-7689-4759-9E59-75D3F4BB59CA}"/>
                  </a:ext>
                </a:extLst>
              </p:cNvPr>
              <p:cNvSpPr/>
              <p:nvPr/>
            </p:nvSpPr>
            <p:spPr>
              <a:xfrm>
                <a:off x="2471744" y="891790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F0583017-E78F-4568-8749-6C5FB9FB8FFB}"/>
                  </a:ext>
                </a:extLst>
              </p:cNvPr>
              <p:cNvSpPr/>
              <p:nvPr/>
            </p:nvSpPr>
            <p:spPr>
              <a:xfrm>
                <a:off x="2451209" y="91232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aphic 5">
              <a:extLst>
                <a:ext uri="{FF2B5EF4-FFF2-40B4-BE49-F238E27FC236}">
                  <a16:creationId xmlns:a16="http://schemas.microsoft.com/office/drawing/2014/main" id="{358D686F-F08B-4399-9862-6DB312C92550}"/>
                </a:ext>
              </a:extLst>
            </p:cNvPr>
            <p:cNvGrpSpPr/>
            <p:nvPr/>
          </p:nvGrpSpPr>
          <p:grpSpPr>
            <a:xfrm>
              <a:off x="2457113" y="891790"/>
              <a:ext cx="41069" cy="41069"/>
              <a:chOff x="2457113" y="891790"/>
              <a:chExt cx="41069" cy="41069"/>
            </a:xfrm>
          </p:grpSpPr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30BC683B-CC77-4C27-837A-952DBBA52513}"/>
                  </a:ext>
                </a:extLst>
              </p:cNvPr>
              <p:cNvSpPr/>
              <p:nvPr/>
            </p:nvSpPr>
            <p:spPr>
              <a:xfrm>
                <a:off x="2477647" y="891790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5D10D98D-1814-4965-BCE2-416DC3F9B94E}"/>
                  </a:ext>
                </a:extLst>
              </p:cNvPr>
              <p:cNvSpPr/>
              <p:nvPr/>
            </p:nvSpPr>
            <p:spPr>
              <a:xfrm>
                <a:off x="2457113" y="91232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aphic 5">
              <a:extLst>
                <a:ext uri="{FF2B5EF4-FFF2-40B4-BE49-F238E27FC236}">
                  <a16:creationId xmlns:a16="http://schemas.microsoft.com/office/drawing/2014/main" id="{903723C6-E25D-4EF8-8F2F-4BD8B5FE99D0}"/>
                </a:ext>
              </a:extLst>
            </p:cNvPr>
            <p:cNvGrpSpPr/>
            <p:nvPr/>
          </p:nvGrpSpPr>
          <p:grpSpPr>
            <a:xfrm>
              <a:off x="2461990" y="891790"/>
              <a:ext cx="41069" cy="41069"/>
              <a:chOff x="2461990" y="891790"/>
              <a:chExt cx="41069" cy="41069"/>
            </a:xfrm>
          </p:grpSpPr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1937BDC-67D2-4B22-B386-70333DACAC42}"/>
                  </a:ext>
                </a:extLst>
              </p:cNvPr>
              <p:cNvSpPr/>
              <p:nvPr/>
            </p:nvSpPr>
            <p:spPr>
              <a:xfrm>
                <a:off x="2482524" y="891790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EEABDCF9-1680-4E01-9285-29B466E4C943}"/>
                  </a:ext>
                </a:extLst>
              </p:cNvPr>
              <p:cNvSpPr/>
              <p:nvPr/>
            </p:nvSpPr>
            <p:spPr>
              <a:xfrm>
                <a:off x="2461990" y="91232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aphic 5">
              <a:extLst>
                <a:ext uri="{FF2B5EF4-FFF2-40B4-BE49-F238E27FC236}">
                  <a16:creationId xmlns:a16="http://schemas.microsoft.com/office/drawing/2014/main" id="{50E66FFF-B757-4198-8C84-AC88D2DCD855}"/>
                </a:ext>
              </a:extLst>
            </p:cNvPr>
            <p:cNvGrpSpPr/>
            <p:nvPr/>
          </p:nvGrpSpPr>
          <p:grpSpPr>
            <a:xfrm>
              <a:off x="2495230" y="908474"/>
              <a:ext cx="41069" cy="41069"/>
              <a:chOff x="2495230" y="908474"/>
              <a:chExt cx="41069" cy="41069"/>
            </a:xfrm>
          </p:grpSpPr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891962FE-8310-4201-A499-0676CEC7B85D}"/>
                  </a:ext>
                </a:extLst>
              </p:cNvPr>
              <p:cNvSpPr/>
              <p:nvPr/>
            </p:nvSpPr>
            <p:spPr>
              <a:xfrm>
                <a:off x="2515765" y="90847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59225CB-F3D7-46B5-8B4E-568469937BDB}"/>
                  </a:ext>
                </a:extLst>
              </p:cNvPr>
              <p:cNvSpPr/>
              <p:nvPr/>
            </p:nvSpPr>
            <p:spPr>
              <a:xfrm>
                <a:off x="2495230" y="92900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5">
              <a:extLst>
                <a:ext uri="{FF2B5EF4-FFF2-40B4-BE49-F238E27FC236}">
                  <a16:creationId xmlns:a16="http://schemas.microsoft.com/office/drawing/2014/main" id="{EC902E3B-EF13-4CA1-9A19-2DCB265ACF83}"/>
                </a:ext>
              </a:extLst>
            </p:cNvPr>
            <p:cNvGrpSpPr/>
            <p:nvPr/>
          </p:nvGrpSpPr>
          <p:grpSpPr>
            <a:xfrm>
              <a:off x="2282568" y="845202"/>
              <a:ext cx="41069" cy="41069"/>
              <a:chOff x="2282568" y="845202"/>
              <a:chExt cx="41069" cy="41069"/>
            </a:xfrm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1ADC3C26-4DDA-4DE9-A684-C2AF74136828}"/>
                  </a:ext>
                </a:extLst>
              </p:cNvPr>
              <p:cNvSpPr/>
              <p:nvPr/>
            </p:nvSpPr>
            <p:spPr>
              <a:xfrm>
                <a:off x="2303103" y="84520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7BA5BB2E-65B1-4111-95EA-B9A5DB893483}"/>
                  </a:ext>
                </a:extLst>
              </p:cNvPr>
              <p:cNvSpPr/>
              <p:nvPr/>
            </p:nvSpPr>
            <p:spPr>
              <a:xfrm>
                <a:off x="2282568" y="865736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aphic 5">
              <a:extLst>
                <a:ext uri="{FF2B5EF4-FFF2-40B4-BE49-F238E27FC236}">
                  <a16:creationId xmlns:a16="http://schemas.microsoft.com/office/drawing/2014/main" id="{2358BF12-9570-4DAE-80AE-94F4B42DB3AA}"/>
                </a:ext>
              </a:extLst>
            </p:cNvPr>
            <p:cNvGrpSpPr/>
            <p:nvPr/>
          </p:nvGrpSpPr>
          <p:grpSpPr>
            <a:xfrm>
              <a:off x="2395380" y="940175"/>
              <a:ext cx="41069" cy="41069"/>
              <a:chOff x="2395380" y="940175"/>
              <a:chExt cx="41069" cy="41069"/>
            </a:xfrm>
          </p:grpSpPr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326B8CA5-3A2C-429F-8CF5-7A35D017292B}"/>
                  </a:ext>
                </a:extLst>
              </p:cNvPr>
              <p:cNvSpPr/>
              <p:nvPr/>
            </p:nvSpPr>
            <p:spPr>
              <a:xfrm>
                <a:off x="2415915" y="940175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0AE2EDD-3ECC-45B1-BE64-0C884B0C976E}"/>
                  </a:ext>
                </a:extLst>
              </p:cNvPr>
              <p:cNvSpPr/>
              <p:nvPr/>
            </p:nvSpPr>
            <p:spPr>
              <a:xfrm>
                <a:off x="2395380" y="96070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aphic 5">
              <a:extLst>
                <a:ext uri="{FF2B5EF4-FFF2-40B4-BE49-F238E27FC236}">
                  <a16:creationId xmlns:a16="http://schemas.microsoft.com/office/drawing/2014/main" id="{44FDB91F-F401-477A-8827-DAD4FAA0361E}"/>
                </a:ext>
              </a:extLst>
            </p:cNvPr>
            <p:cNvGrpSpPr/>
            <p:nvPr/>
          </p:nvGrpSpPr>
          <p:grpSpPr>
            <a:xfrm>
              <a:off x="2663101" y="1060046"/>
              <a:ext cx="41069" cy="41069"/>
              <a:chOff x="2663101" y="1060046"/>
              <a:chExt cx="41069" cy="41069"/>
            </a:xfrm>
          </p:grpSpPr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FDD2B788-F1BB-4F52-B6CE-C1CA16F6BF2C}"/>
                  </a:ext>
                </a:extLst>
              </p:cNvPr>
              <p:cNvSpPr/>
              <p:nvPr/>
            </p:nvSpPr>
            <p:spPr>
              <a:xfrm>
                <a:off x="2683636" y="106004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EC388D93-6796-4145-A39D-613E01A99D14}"/>
                  </a:ext>
                </a:extLst>
              </p:cNvPr>
              <p:cNvSpPr/>
              <p:nvPr/>
            </p:nvSpPr>
            <p:spPr>
              <a:xfrm>
                <a:off x="2663101" y="108058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aphic 5">
              <a:extLst>
                <a:ext uri="{FF2B5EF4-FFF2-40B4-BE49-F238E27FC236}">
                  <a16:creationId xmlns:a16="http://schemas.microsoft.com/office/drawing/2014/main" id="{29CED896-7F80-4C82-B5E5-5C8037BB24DC}"/>
                </a:ext>
              </a:extLst>
            </p:cNvPr>
            <p:cNvGrpSpPr/>
            <p:nvPr/>
          </p:nvGrpSpPr>
          <p:grpSpPr>
            <a:xfrm>
              <a:off x="2704684" y="1101757"/>
              <a:ext cx="41069" cy="41069"/>
              <a:chOff x="2704684" y="1101757"/>
              <a:chExt cx="41069" cy="41069"/>
            </a:xfrm>
          </p:grpSpPr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722ABC17-5328-4DD4-A231-89EA8C9EC03F}"/>
                  </a:ext>
                </a:extLst>
              </p:cNvPr>
              <p:cNvSpPr/>
              <p:nvPr/>
            </p:nvSpPr>
            <p:spPr>
              <a:xfrm>
                <a:off x="2725218" y="110175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B6781BC7-D46F-4FCA-9457-FB43C864E848}"/>
                  </a:ext>
                </a:extLst>
              </p:cNvPr>
              <p:cNvSpPr/>
              <p:nvPr/>
            </p:nvSpPr>
            <p:spPr>
              <a:xfrm>
                <a:off x="2704684" y="112229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aphic 5">
              <a:extLst>
                <a:ext uri="{FF2B5EF4-FFF2-40B4-BE49-F238E27FC236}">
                  <a16:creationId xmlns:a16="http://schemas.microsoft.com/office/drawing/2014/main" id="{B5C6FF7B-A3C2-4FBD-9BF4-F90D0E218F0C}"/>
                </a:ext>
              </a:extLst>
            </p:cNvPr>
            <p:cNvGrpSpPr/>
            <p:nvPr/>
          </p:nvGrpSpPr>
          <p:grpSpPr>
            <a:xfrm>
              <a:off x="2760256" y="1124986"/>
              <a:ext cx="41069" cy="41069"/>
              <a:chOff x="2760256" y="1124986"/>
              <a:chExt cx="41069" cy="41069"/>
            </a:xfrm>
          </p:grpSpPr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8579169F-4F9E-4209-A212-9E4FD2BF5C39}"/>
                  </a:ext>
                </a:extLst>
              </p:cNvPr>
              <p:cNvSpPr/>
              <p:nvPr/>
            </p:nvSpPr>
            <p:spPr>
              <a:xfrm>
                <a:off x="2780790" y="112498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4006BD3C-10BE-47A0-97A5-18559BAE0D69}"/>
                  </a:ext>
                </a:extLst>
              </p:cNvPr>
              <p:cNvSpPr/>
              <p:nvPr/>
            </p:nvSpPr>
            <p:spPr>
              <a:xfrm>
                <a:off x="2760256" y="114552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5">
              <a:extLst>
                <a:ext uri="{FF2B5EF4-FFF2-40B4-BE49-F238E27FC236}">
                  <a16:creationId xmlns:a16="http://schemas.microsoft.com/office/drawing/2014/main" id="{278BCD39-A633-4899-A8C6-974BB44464BC}"/>
                </a:ext>
              </a:extLst>
            </p:cNvPr>
            <p:cNvGrpSpPr/>
            <p:nvPr/>
          </p:nvGrpSpPr>
          <p:grpSpPr>
            <a:xfrm>
              <a:off x="2792469" y="1142954"/>
              <a:ext cx="41069" cy="41069"/>
              <a:chOff x="2792469" y="1142954"/>
              <a:chExt cx="41069" cy="41069"/>
            </a:xfrm>
          </p:grpSpPr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8FF82690-B680-4738-BCBC-C4478BCDF589}"/>
                  </a:ext>
                </a:extLst>
              </p:cNvPr>
              <p:cNvSpPr/>
              <p:nvPr/>
            </p:nvSpPr>
            <p:spPr>
              <a:xfrm>
                <a:off x="2813004" y="114295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D358549C-28B4-4099-BCB2-12F862289D13}"/>
                  </a:ext>
                </a:extLst>
              </p:cNvPr>
              <p:cNvSpPr/>
              <p:nvPr/>
            </p:nvSpPr>
            <p:spPr>
              <a:xfrm>
                <a:off x="2792469" y="116348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aphic 5">
              <a:extLst>
                <a:ext uri="{FF2B5EF4-FFF2-40B4-BE49-F238E27FC236}">
                  <a16:creationId xmlns:a16="http://schemas.microsoft.com/office/drawing/2014/main" id="{1FE83027-9083-45C0-99B4-DD987193A961}"/>
                </a:ext>
              </a:extLst>
            </p:cNvPr>
            <p:cNvGrpSpPr/>
            <p:nvPr/>
          </p:nvGrpSpPr>
          <p:grpSpPr>
            <a:xfrm>
              <a:off x="2817111" y="1170291"/>
              <a:ext cx="41069" cy="41069"/>
              <a:chOff x="2817111" y="1170291"/>
              <a:chExt cx="41069" cy="41069"/>
            </a:xfrm>
          </p:grpSpPr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D9142CBD-8748-4B80-A046-B7062C6378C0}"/>
                  </a:ext>
                </a:extLst>
              </p:cNvPr>
              <p:cNvSpPr/>
              <p:nvPr/>
            </p:nvSpPr>
            <p:spPr>
              <a:xfrm>
                <a:off x="2837645" y="1170291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43CA2B40-A07E-4413-86C3-BF39E1206E84}"/>
                  </a:ext>
                </a:extLst>
              </p:cNvPr>
              <p:cNvSpPr/>
              <p:nvPr/>
            </p:nvSpPr>
            <p:spPr>
              <a:xfrm>
                <a:off x="2817111" y="1190826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aphic 5">
              <a:extLst>
                <a:ext uri="{FF2B5EF4-FFF2-40B4-BE49-F238E27FC236}">
                  <a16:creationId xmlns:a16="http://schemas.microsoft.com/office/drawing/2014/main" id="{57F688E1-0C2E-4F31-88FF-232D7B2BB4F3}"/>
                </a:ext>
              </a:extLst>
            </p:cNvPr>
            <p:cNvGrpSpPr/>
            <p:nvPr/>
          </p:nvGrpSpPr>
          <p:grpSpPr>
            <a:xfrm>
              <a:off x="2856897" y="1170291"/>
              <a:ext cx="41069" cy="41069"/>
              <a:chOff x="2856897" y="1170291"/>
              <a:chExt cx="41069" cy="41069"/>
            </a:xfrm>
          </p:grpSpPr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B322BDEF-A919-4771-B40F-60C62FC84BD9}"/>
                  </a:ext>
                </a:extLst>
              </p:cNvPr>
              <p:cNvSpPr/>
              <p:nvPr/>
            </p:nvSpPr>
            <p:spPr>
              <a:xfrm>
                <a:off x="2877431" y="1170291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6F69A5F5-8694-44F2-B8A6-DA45830F500F}"/>
                  </a:ext>
                </a:extLst>
              </p:cNvPr>
              <p:cNvSpPr/>
              <p:nvPr/>
            </p:nvSpPr>
            <p:spPr>
              <a:xfrm>
                <a:off x="2856897" y="1190826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aphic 5">
              <a:extLst>
                <a:ext uri="{FF2B5EF4-FFF2-40B4-BE49-F238E27FC236}">
                  <a16:creationId xmlns:a16="http://schemas.microsoft.com/office/drawing/2014/main" id="{17AFDF26-325F-422F-8D16-EC8FCB1E97D0}"/>
                </a:ext>
              </a:extLst>
            </p:cNvPr>
            <p:cNvGrpSpPr/>
            <p:nvPr/>
          </p:nvGrpSpPr>
          <p:grpSpPr>
            <a:xfrm>
              <a:off x="2930821" y="1215467"/>
              <a:ext cx="41069" cy="41069"/>
              <a:chOff x="2930821" y="1215467"/>
              <a:chExt cx="41069" cy="41069"/>
            </a:xfrm>
          </p:grpSpPr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8D3A95C6-F06A-44F9-B983-B811836EC65E}"/>
                  </a:ext>
                </a:extLst>
              </p:cNvPr>
              <p:cNvSpPr/>
              <p:nvPr/>
            </p:nvSpPr>
            <p:spPr>
              <a:xfrm>
                <a:off x="2951356" y="121546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E43F0CD-76CA-4BB3-B75B-F02597A054F3}"/>
                  </a:ext>
                </a:extLst>
              </p:cNvPr>
              <p:cNvSpPr/>
              <p:nvPr/>
            </p:nvSpPr>
            <p:spPr>
              <a:xfrm>
                <a:off x="2930821" y="123600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aphic 5">
              <a:extLst>
                <a:ext uri="{FF2B5EF4-FFF2-40B4-BE49-F238E27FC236}">
                  <a16:creationId xmlns:a16="http://schemas.microsoft.com/office/drawing/2014/main" id="{0DB9396F-F6A8-475A-8AAC-4B5437A70878}"/>
                </a:ext>
              </a:extLst>
            </p:cNvPr>
            <p:cNvGrpSpPr/>
            <p:nvPr/>
          </p:nvGrpSpPr>
          <p:grpSpPr>
            <a:xfrm>
              <a:off x="3016810" y="1255767"/>
              <a:ext cx="41069" cy="41069"/>
              <a:chOff x="3016810" y="1255767"/>
              <a:chExt cx="41069" cy="41069"/>
            </a:xfrm>
          </p:grpSpPr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0C13D3A-BDF6-4A6F-A230-67F58FBA3FA2}"/>
                  </a:ext>
                </a:extLst>
              </p:cNvPr>
              <p:cNvSpPr/>
              <p:nvPr/>
            </p:nvSpPr>
            <p:spPr>
              <a:xfrm>
                <a:off x="3037345" y="125576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2C6E7B2E-3DA9-4220-82C8-82C59DB07877}"/>
                  </a:ext>
                </a:extLst>
              </p:cNvPr>
              <p:cNvSpPr/>
              <p:nvPr/>
            </p:nvSpPr>
            <p:spPr>
              <a:xfrm>
                <a:off x="3016810" y="127630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aphic 5">
              <a:extLst>
                <a:ext uri="{FF2B5EF4-FFF2-40B4-BE49-F238E27FC236}">
                  <a16:creationId xmlns:a16="http://schemas.microsoft.com/office/drawing/2014/main" id="{CB70F0E3-FADA-4F87-92E8-79A6D1069F69}"/>
                </a:ext>
              </a:extLst>
            </p:cNvPr>
            <p:cNvGrpSpPr/>
            <p:nvPr/>
          </p:nvGrpSpPr>
          <p:grpSpPr>
            <a:xfrm>
              <a:off x="2374717" y="940175"/>
              <a:ext cx="41069" cy="41069"/>
              <a:chOff x="2374717" y="940175"/>
              <a:chExt cx="41069" cy="41069"/>
            </a:xfrm>
          </p:grpSpPr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7085851A-155C-4296-9120-5C3EE8BA4386}"/>
                  </a:ext>
                </a:extLst>
              </p:cNvPr>
              <p:cNvSpPr/>
              <p:nvPr/>
            </p:nvSpPr>
            <p:spPr>
              <a:xfrm>
                <a:off x="2395252" y="940175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A83C38B9-5A8C-4140-AE4C-D70D8ACB6366}"/>
                  </a:ext>
                </a:extLst>
              </p:cNvPr>
              <p:cNvSpPr/>
              <p:nvPr/>
            </p:nvSpPr>
            <p:spPr>
              <a:xfrm>
                <a:off x="2374717" y="96070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aphic 5">
              <a:extLst>
                <a:ext uri="{FF2B5EF4-FFF2-40B4-BE49-F238E27FC236}">
                  <a16:creationId xmlns:a16="http://schemas.microsoft.com/office/drawing/2014/main" id="{4230C1EB-A5BD-4CD0-940E-3B305B8BB3AB}"/>
                </a:ext>
              </a:extLst>
            </p:cNvPr>
            <p:cNvGrpSpPr/>
            <p:nvPr/>
          </p:nvGrpSpPr>
          <p:grpSpPr>
            <a:xfrm>
              <a:off x="2369327" y="940175"/>
              <a:ext cx="41069" cy="41069"/>
              <a:chOff x="2369327" y="940175"/>
              <a:chExt cx="41069" cy="41069"/>
            </a:xfrm>
          </p:grpSpPr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5557931B-1AEE-4128-9DAC-917C36370AF0}"/>
                  </a:ext>
                </a:extLst>
              </p:cNvPr>
              <p:cNvSpPr/>
              <p:nvPr/>
            </p:nvSpPr>
            <p:spPr>
              <a:xfrm>
                <a:off x="2389862" y="940175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DDA66223-7DA7-4B9F-9930-17A841B81641}"/>
                  </a:ext>
                </a:extLst>
              </p:cNvPr>
              <p:cNvSpPr/>
              <p:nvPr/>
            </p:nvSpPr>
            <p:spPr>
              <a:xfrm>
                <a:off x="2369327" y="96070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5">
              <a:extLst>
                <a:ext uri="{FF2B5EF4-FFF2-40B4-BE49-F238E27FC236}">
                  <a16:creationId xmlns:a16="http://schemas.microsoft.com/office/drawing/2014/main" id="{CCC6C657-6FD3-47C7-A664-009E02560A17}"/>
                </a:ext>
              </a:extLst>
            </p:cNvPr>
            <p:cNvGrpSpPr/>
            <p:nvPr/>
          </p:nvGrpSpPr>
          <p:grpSpPr>
            <a:xfrm>
              <a:off x="3204959" y="1506033"/>
              <a:ext cx="41069" cy="41069"/>
              <a:chOff x="3204959" y="1506033"/>
              <a:chExt cx="41069" cy="41069"/>
            </a:xfrm>
          </p:grpSpPr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5B04AE3C-0162-4268-9B4D-9D4FB613C5C4}"/>
                  </a:ext>
                </a:extLst>
              </p:cNvPr>
              <p:cNvSpPr/>
              <p:nvPr/>
            </p:nvSpPr>
            <p:spPr>
              <a:xfrm>
                <a:off x="3225494" y="150603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5B815643-1866-4B6C-8C49-93B9CF966E1A}"/>
                  </a:ext>
                </a:extLst>
              </p:cNvPr>
              <p:cNvSpPr/>
              <p:nvPr/>
            </p:nvSpPr>
            <p:spPr>
              <a:xfrm>
                <a:off x="3204959" y="152656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aphic 5">
              <a:extLst>
                <a:ext uri="{FF2B5EF4-FFF2-40B4-BE49-F238E27FC236}">
                  <a16:creationId xmlns:a16="http://schemas.microsoft.com/office/drawing/2014/main" id="{9C1072A5-3682-4195-B359-B5D30E0A9A85}"/>
                </a:ext>
              </a:extLst>
            </p:cNvPr>
            <p:cNvGrpSpPr/>
            <p:nvPr/>
          </p:nvGrpSpPr>
          <p:grpSpPr>
            <a:xfrm>
              <a:off x="3318670" y="1529262"/>
              <a:ext cx="41069" cy="41069"/>
              <a:chOff x="3318670" y="1529262"/>
              <a:chExt cx="41069" cy="41069"/>
            </a:xfrm>
          </p:grpSpPr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B9314492-DF32-466C-8AA6-A723EBFC84CD}"/>
                  </a:ext>
                </a:extLst>
              </p:cNvPr>
              <p:cNvSpPr/>
              <p:nvPr/>
            </p:nvSpPr>
            <p:spPr>
              <a:xfrm>
                <a:off x="3339204" y="152926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077A917E-A1DA-4E44-99C0-75ACB33C6159}"/>
                  </a:ext>
                </a:extLst>
              </p:cNvPr>
              <p:cNvSpPr/>
              <p:nvPr/>
            </p:nvSpPr>
            <p:spPr>
              <a:xfrm>
                <a:off x="3318670" y="154979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aphic 5">
              <a:extLst>
                <a:ext uri="{FF2B5EF4-FFF2-40B4-BE49-F238E27FC236}">
                  <a16:creationId xmlns:a16="http://schemas.microsoft.com/office/drawing/2014/main" id="{03A5DD2D-1A62-48FF-8F71-12297785FB20}"/>
                </a:ext>
              </a:extLst>
            </p:cNvPr>
            <p:cNvGrpSpPr/>
            <p:nvPr/>
          </p:nvGrpSpPr>
          <p:grpSpPr>
            <a:xfrm>
              <a:off x="3375525" y="1598695"/>
              <a:ext cx="41069" cy="41069"/>
              <a:chOff x="3375525" y="1598695"/>
              <a:chExt cx="41069" cy="41069"/>
            </a:xfrm>
          </p:grpSpPr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569A2C5-E840-47A6-BBAE-D0B3EA2E6578}"/>
                  </a:ext>
                </a:extLst>
              </p:cNvPr>
              <p:cNvSpPr/>
              <p:nvPr/>
            </p:nvSpPr>
            <p:spPr>
              <a:xfrm>
                <a:off x="3396060" y="1598695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A00302B-39AB-48CC-9855-9F726526703A}"/>
                  </a:ext>
                </a:extLst>
              </p:cNvPr>
              <p:cNvSpPr/>
              <p:nvPr/>
            </p:nvSpPr>
            <p:spPr>
              <a:xfrm>
                <a:off x="3375525" y="161923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aphic 5">
              <a:extLst>
                <a:ext uri="{FF2B5EF4-FFF2-40B4-BE49-F238E27FC236}">
                  <a16:creationId xmlns:a16="http://schemas.microsoft.com/office/drawing/2014/main" id="{008869BA-69D5-4FDA-9284-B338B91EE184}"/>
                </a:ext>
              </a:extLst>
            </p:cNvPr>
            <p:cNvGrpSpPr/>
            <p:nvPr/>
          </p:nvGrpSpPr>
          <p:grpSpPr>
            <a:xfrm>
              <a:off x="3408765" y="1598695"/>
              <a:ext cx="41069" cy="41069"/>
              <a:chOff x="3408765" y="1598695"/>
              <a:chExt cx="41069" cy="41069"/>
            </a:xfrm>
          </p:grpSpPr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5AA77781-A6A5-420C-B410-C8EC0DF5C3A6}"/>
                  </a:ext>
                </a:extLst>
              </p:cNvPr>
              <p:cNvSpPr/>
              <p:nvPr/>
            </p:nvSpPr>
            <p:spPr>
              <a:xfrm>
                <a:off x="3429300" y="1598695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690D2FA9-D804-4001-9F49-CDC5FBF5012A}"/>
                  </a:ext>
                </a:extLst>
              </p:cNvPr>
              <p:cNvSpPr/>
              <p:nvPr/>
            </p:nvSpPr>
            <p:spPr>
              <a:xfrm>
                <a:off x="3408765" y="161923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aphic 5">
              <a:extLst>
                <a:ext uri="{FF2B5EF4-FFF2-40B4-BE49-F238E27FC236}">
                  <a16:creationId xmlns:a16="http://schemas.microsoft.com/office/drawing/2014/main" id="{09CB6742-CFC1-4A91-BE7E-568B7A43EE06}"/>
                </a:ext>
              </a:extLst>
            </p:cNvPr>
            <p:cNvGrpSpPr/>
            <p:nvPr/>
          </p:nvGrpSpPr>
          <p:grpSpPr>
            <a:xfrm>
              <a:off x="3423525" y="1598695"/>
              <a:ext cx="41069" cy="41069"/>
              <a:chOff x="3423525" y="1598695"/>
              <a:chExt cx="41069" cy="41069"/>
            </a:xfrm>
          </p:grpSpPr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C46BB1DC-9D1F-4AA7-A995-FACEEDD8B654}"/>
                  </a:ext>
                </a:extLst>
              </p:cNvPr>
              <p:cNvSpPr/>
              <p:nvPr/>
            </p:nvSpPr>
            <p:spPr>
              <a:xfrm>
                <a:off x="3444059" y="1598695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6A9F66-22F6-4644-911D-43166512E955}"/>
                  </a:ext>
                </a:extLst>
              </p:cNvPr>
              <p:cNvSpPr/>
              <p:nvPr/>
            </p:nvSpPr>
            <p:spPr>
              <a:xfrm>
                <a:off x="3423525" y="161923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aphic 5">
              <a:extLst>
                <a:ext uri="{FF2B5EF4-FFF2-40B4-BE49-F238E27FC236}">
                  <a16:creationId xmlns:a16="http://schemas.microsoft.com/office/drawing/2014/main" id="{2C3615B6-A991-4330-A38C-7C8FA74071E4}"/>
                </a:ext>
              </a:extLst>
            </p:cNvPr>
            <p:cNvGrpSpPr/>
            <p:nvPr/>
          </p:nvGrpSpPr>
          <p:grpSpPr>
            <a:xfrm>
              <a:off x="3609235" y="1722288"/>
              <a:ext cx="41069" cy="41069"/>
              <a:chOff x="3609235" y="1722288"/>
              <a:chExt cx="41069" cy="41069"/>
            </a:xfrm>
          </p:grpSpPr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775913F-3D54-48F0-997B-264C44094FC0}"/>
                  </a:ext>
                </a:extLst>
              </p:cNvPr>
              <p:cNvSpPr/>
              <p:nvPr/>
            </p:nvSpPr>
            <p:spPr>
              <a:xfrm>
                <a:off x="3629770" y="172228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99F20B96-3A5C-41F7-93AB-8007A068F709}"/>
                  </a:ext>
                </a:extLst>
              </p:cNvPr>
              <p:cNvSpPr/>
              <p:nvPr/>
            </p:nvSpPr>
            <p:spPr>
              <a:xfrm>
                <a:off x="3609235" y="174282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aphic 5">
              <a:extLst>
                <a:ext uri="{FF2B5EF4-FFF2-40B4-BE49-F238E27FC236}">
                  <a16:creationId xmlns:a16="http://schemas.microsoft.com/office/drawing/2014/main" id="{2B4519C6-E319-48ED-A805-CB5ECC611514}"/>
                </a:ext>
              </a:extLst>
            </p:cNvPr>
            <p:cNvGrpSpPr/>
            <p:nvPr/>
          </p:nvGrpSpPr>
          <p:grpSpPr>
            <a:xfrm>
              <a:off x="4103607" y="2123356"/>
              <a:ext cx="41069" cy="41069"/>
              <a:chOff x="4103607" y="2123356"/>
              <a:chExt cx="41069" cy="41069"/>
            </a:xfrm>
          </p:grpSpPr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FCA3F1-E96C-4251-8E8C-5C5D27359EA3}"/>
                  </a:ext>
                </a:extLst>
              </p:cNvPr>
              <p:cNvSpPr/>
              <p:nvPr/>
            </p:nvSpPr>
            <p:spPr>
              <a:xfrm>
                <a:off x="4124141" y="212335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412D8BEE-ADDD-4DA6-898D-DF259BEB696D}"/>
                  </a:ext>
                </a:extLst>
              </p:cNvPr>
              <p:cNvSpPr/>
              <p:nvPr/>
            </p:nvSpPr>
            <p:spPr>
              <a:xfrm>
                <a:off x="4103607" y="214389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aphic 5">
              <a:extLst>
                <a:ext uri="{FF2B5EF4-FFF2-40B4-BE49-F238E27FC236}">
                  <a16:creationId xmlns:a16="http://schemas.microsoft.com/office/drawing/2014/main" id="{EA7B50C0-F744-4D44-A036-E693B7857FEB}"/>
                </a:ext>
              </a:extLst>
            </p:cNvPr>
            <p:cNvGrpSpPr/>
            <p:nvPr/>
          </p:nvGrpSpPr>
          <p:grpSpPr>
            <a:xfrm>
              <a:off x="4111179" y="2148511"/>
              <a:ext cx="41069" cy="41069"/>
              <a:chOff x="4111179" y="2148511"/>
              <a:chExt cx="41069" cy="41069"/>
            </a:xfrm>
          </p:grpSpPr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7AE93A13-72F7-4FFB-B78B-D88CC2E625EF}"/>
                  </a:ext>
                </a:extLst>
              </p:cNvPr>
              <p:cNvSpPr/>
              <p:nvPr/>
            </p:nvSpPr>
            <p:spPr>
              <a:xfrm>
                <a:off x="4131713" y="2148511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FE58B57C-04D9-41F5-848D-9FCA54A15599}"/>
                  </a:ext>
                </a:extLst>
              </p:cNvPr>
              <p:cNvSpPr/>
              <p:nvPr/>
            </p:nvSpPr>
            <p:spPr>
              <a:xfrm>
                <a:off x="4111179" y="2169045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aphic 5">
              <a:extLst>
                <a:ext uri="{FF2B5EF4-FFF2-40B4-BE49-F238E27FC236}">
                  <a16:creationId xmlns:a16="http://schemas.microsoft.com/office/drawing/2014/main" id="{C34ACF75-2AA8-41CB-B5DD-AA852DB32524}"/>
                </a:ext>
              </a:extLst>
            </p:cNvPr>
            <p:cNvGrpSpPr/>
            <p:nvPr/>
          </p:nvGrpSpPr>
          <p:grpSpPr>
            <a:xfrm>
              <a:off x="4116569" y="2148511"/>
              <a:ext cx="41069" cy="41069"/>
              <a:chOff x="4116569" y="2148511"/>
              <a:chExt cx="41069" cy="41069"/>
            </a:xfrm>
          </p:grpSpPr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B9E283ED-D021-428C-A5C0-E8115FDB8EF3}"/>
                  </a:ext>
                </a:extLst>
              </p:cNvPr>
              <p:cNvSpPr/>
              <p:nvPr/>
            </p:nvSpPr>
            <p:spPr>
              <a:xfrm>
                <a:off x="4137104" y="2148511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7A51E6C-458A-4481-80F1-AE5532D0AC0B}"/>
                  </a:ext>
                </a:extLst>
              </p:cNvPr>
              <p:cNvSpPr/>
              <p:nvPr/>
            </p:nvSpPr>
            <p:spPr>
              <a:xfrm>
                <a:off x="4116569" y="2169045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aphic 5">
              <a:extLst>
                <a:ext uri="{FF2B5EF4-FFF2-40B4-BE49-F238E27FC236}">
                  <a16:creationId xmlns:a16="http://schemas.microsoft.com/office/drawing/2014/main" id="{F98BE164-F11B-4CC9-9292-1870875EEE2F}"/>
                </a:ext>
              </a:extLst>
            </p:cNvPr>
            <p:cNvGrpSpPr/>
            <p:nvPr/>
          </p:nvGrpSpPr>
          <p:grpSpPr>
            <a:xfrm>
              <a:off x="4355156" y="2227312"/>
              <a:ext cx="41069" cy="41069"/>
              <a:chOff x="4355156" y="2227312"/>
              <a:chExt cx="41069" cy="41069"/>
            </a:xfrm>
          </p:grpSpPr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3EDDD9E7-0A85-4770-83DC-F28AFA286940}"/>
                  </a:ext>
                </a:extLst>
              </p:cNvPr>
              <p:cNvSpPr/>
              <p:nvPr/>
            </p:nvSpPr>
            <p:spPr>
              <a:xfrm>
                <a:off x="4375691" y="222731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913DEB4-6F13-4DA1-85AA-BB266B92466B}"/>
                  </a:ext>
                </a:extLst>
              </p:cNvPr>
              <p:cNvSpPr/>
              <p:nvPr/>
            </p:nvSpPr>
            <p:spPr>
              <a:xfrm>
                <a:off x="4355156" y="224784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aphic 5">
              <a:extLst>
                <a:ext uri="{FF2B5EF4-FFF2-40B4-BE49-F238E27FC236}">
                  <a16:creationId xmlns:a16="http://schemas.microsoft.com/office/drawing/2014/main" id="{C6BD5CE2-CBBD-4324-A2FB-3B625624FF9B}"/>
                </a:ext>
              </a:extLst>
            </p:cNvPr>
            <p:cNvGrpSpPr/>
            <p:nvPr/>
          </p:nvGrpSpPr>
          <p:grpSpPr>
            <a:xfrm>
              <a:off x="4516738" y="2333836"/>
              <a:ext cx="41069" cy="41069"/>
              <a:chOff x="4516738" y="2333836"/>
              <a:chExt cx="41069" cy="41069"/>
            </a:xfrm>
          </p:grpSpPr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7A27C6-979A-4F09-9257-F4DCA768F63E}"/>
                  </a:ext>
                </a:extLst>
              </p:cNvPr>
              <p:cNvSpPr/>
              <p:nvPr/>
            </p:nvSpPr>
            <p:spPr>
              <a:xfrm>
                <a:off x="4537273" y="233383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1BECF583-1112-445E-A53A-3478887876F5}"/>
                  </a:ext>
                </a:extLst>
              </p:cNvPr>
              <p:cNvSpPr/>
              <p:nvPr/>
            </p:nvSpPr>
            <p:spPr>
              <a:xfrm>
                <a:off x="4516738" y="235437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aphic 5">
              <a:extLst>
                <a:ext uri="{FF2B5EF4-FFF2-40B4-BE49-F238E27FC236}">
                  <a16:creationId xmlns:a16="http://schemas.microsoft.com/office/drawing/2014/main" id="{9E4C0787-3B93-44E4-B9BD-E793D0607CA1}"/>
                </a:ext>
              </a:extLst>
            </p:cNvPr>
            <p:cNvGrpSpPr/>
            <p:nvPr/>
          </p:nvGrpSpPr>
          <p:grpSpPr>
            <a:xfrm>
              <a:off x="5034725" y="2500808"/>
              <a:ext cx="41069" cy="41069"/>
              <a:chOff x="5034725" y="2500808"/>
              <a:chExt cx="41069" cy="41069"/>
            </a:xfrm>
          </p:grpSpPr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16A4F6FD-DC7B-411B-955A-6C1D3776CCBA}"/>
                  </a:ext>
                </a:extLst>
              </p:cNvPr>
              <p:cNvSpPr/>
              <p:nvPr/>
            </p:nvSpPr>
            <p:spPr>
              <a:xfrm>
                <a:off x="5055259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C5D716AD-EEED-406E-90F1-925AC17E4649}"/>
                  </a:ext>
                </a:extLst>
              </p:cNvPr>
              <p:cNvSpPr/>
              <p:nvPr/>
            </p:nvSpPr>
            <p:spPr>
              <a:xfrm>
                <a:off x="5034725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aphic 5">
              <a:extLst>
                <a:ext uri="{FF2B5EF4-FFF2-40B4-BE49-F238E27FC236}">
                  <a16:creationId xmlns:a16="http://schemas.microsoft.com/office/drawing/2014/main" id="{44AD5086-2DD1-43F7-99F4-F690E7D6A451}"/>
                </a:ext>
              </a:extLst>
            </p:cNvPr>
            <p:cNvGrpSpPr/>
            <p:nvPr/>
          </p:nvGrpSpPr>
          <p:grpSpPr>
            <a:xfrm>
              <a:off x="5040115" y="2500808"/>
              <a:ext cx="41069" cy="41069"/>
              <a:chOff x="5040115" y="2500808"/>
              <a:chExt cx="41069" cy="41069"/>
            </a:xfrm>
          </p:grpSpPr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2B876DB0-5C3C-4743-8312-0C8F8193A9A0}"/>
                  </a:ext>
                </a:extLst>
              </p:cNvPr>
              <p:cNvSpPr/>
              <p:nvPr/>
            </p:nvSpPr>
            <p:spPr>
              <a:xfrm>
                <a:off x="5060650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17C462C2-3CDF-41CD-ACEE-ED89891C71CA}"/>
                  </a:ext>
                </a:extLst>
              </p:cNvPr>
              <p:cNvSpPr/>
              <p:nvPr/>
            </p:nvSpPr>
            <p:spPr>
              <a:xfrm>
                <a:off x="5040115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aphic 5">
              <a:extLst>
                <a:ext uri="{FF2B5EF4-FFF2-40B4-BE49-F238E27FC236}">
                  <a16:creationId xmlns:a16="http://schemas.microsoft.com/office/drawing/2014/main" id="{C0D58B63-B8EA-4885-BB15-430B906313D1}"/>
                </a:ext>
              </a:extLst>
            </p:cNvPr>
            <p:cNvGrpSpPr/>
            <p:nvPr/>
          </p:nvGrpSpPr>
          <p:grpSpPr>
            <a:xfrm>
              <a:off x="5043709" y="2500808"/>
              <a:ext cx="41069" cy="41069"/>
              <a:chOff x="5043709" y="2500808"/>
              <a:chExt cx="41069" cy="41069"/>
            </a:xfrm>
          </p:grpSpPr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D720B20E-AA59-402D-BA99-FF5EA89717C4}"/>
                  </a:ext>
                </a:extLst>
              </p:cNvPr>
              <p:cNvSpPr/>
              <p:nvPr/>
            </p:nvSpPr>
            <p:spPr>
              <a:xfrm>
                <a:off x="5064243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C92564F-FEDA-42E6-9E96-9B4F95ABD902}"/>
                  </a:ext>
                </a:extLst>
              </p:cNvPr>
              <p:cNvSpPr/>
              <p:nvPr/>
            </p:nvSpPr>
            <p:spPr>
              <a:xfrm>
                <a:off x="5043709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aphic 5">
              <a:extLst>
                <a:ext uri="{FF2B5EF4-FFF2-40B4-BE49-F238E27FC236}">
                  <a16:creationId xmlns:a16="http://schemas.microsoft.com/office/drawing/2014/main" id="{19AA8939-3812-49AC-934A-5EC314456759}"/>
                </a:ext>
              </a:extLst>
            </p:cNvPr>
            <p:cNvGrpSpPr/>
            <p:nvPr/>
          </p:nvGrpSpPr>
          <p:grpSpPr>
            <a:xfrm>
              <a:off x="5058981" y="2500808"/>
              <a:ext cx="41069" cy="41069"/>
              <a:chOff x="5058981" y="2500808"/>
              <a:chExt cx="41069" cy="41069"/>
            </a:xfrm>
          </p:grpSpPr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707E841C-C84E-4160-A970-C732489246D9}"/>
                  </a:ext>
                </a:extLst>
              </p:cNvPr>
              <p:cNvSpPr/>
              <p:nvPr/>
            </p:nvSpPr>
            <p:spPr>
              <a:xfrm>
                <a:off x="5079516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C9292FF6-196B-401A-8B0F-351D687AEADF}"/>
                  </a:ext>
                </a:extLst>
              </p:cNvPr>
              <p:cNvSpPr/>
              <p:nvPr/>
            </p:nvSpPr>
            <p:spPr>
              <a:xfrm>
                <a:off x="5058981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aphic 5">
              <a:extLst>
                <a:ext uri="{FF2B5EF4-FFF2-40B4-BE49-F238E27FC236}">
                  <a16:creationId xmlns:a16="http://schemas.microsoft.com/office/drawing/2014/main" id="{73AAD4DC-705C-480D-BFF8-C5DE385075E2}"/>
                </a:ext>
              </a:extLst>
            </p:cNvPr>
            <p:cNvGrpSpPr/>
            <p:nvPr/>
          </p:nvGrpSpPr>
          <p:grpSpPr>
            <a:xfrm>
              <a:off x="5064372" y="2500808"/>
              <a:ext cx="41069" cy="41069"/>
              <a:chOff x="5064372" y="2500808"/>
              <a:chExt cx="41069" cy="41069"/>
            </a:xfrm>
          </p:grpSpPr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AB6CF141-A4B4-4A70-B3B8-6B9493FB66F9}"/>
                  </a:ext>
                </a:extLst>
              </p:cNvPr>
              <p:cNvSpPr/>
              <p:nvPr/>
            </p:nvSpPr>
            <p:spPr>
              <a:xfrm>
                <a:off x="5084906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6C923551-768D-4FBB-97E2-0A15E67DE506}"/>
                  </a:ext>
                </a:extLst>
              </p:cNvPr>
              <p:cNvSpPr/>
              <p:nvPr/>
            </p:nvSpPr>
            <p:spPr>
              <a:xfrm>
                <a:off x="5064372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aphic 5">
              <a:extLst>
                <a:ext uri="{FF2B5EF4-FFF2-40B4-BE49-F238E27FC236}">
                  <a16:creationId xmlns:a16="http://schemas.microsoft.com/office/drawing/2014/main" id="{3902574D-F4E8-4336-9386-FFAF43DA0E29}"/>
                </a:ext>
              </a:extLst>
            </p:cNvPr>
            <p:cNvGrpSpPr/>
            <p:nvPr/>
          </p:nvGrpSpPr>
          <p:grpSpPr>
            <a:xfrm>
              <a:off x="5067965" y="2500808"/>
              <a:ext cx="41069" cy="41069"/>
              <a:chOff x="5067965" y="2500808"/>
              <a:chExt cx="41069" cy="41069"/>
            </a:xfrm>
          </p:grpSpPr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00E80A0F-6457-4977-8EE9-717EA67A45AC}"/>
                  </a:ext>
                </a:extLst>
              </p:cNvPr>
              <p:cNvSpPr/>
              <p:nvPr/>
            </p:nvSpPr>
            <p:spPr>
              <a:xfrm>
                <a:off x="5088500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CF1706F6-0EA7-4094-97F2-B6ABA343F9F2}"/>
                  </a:ext>
                </a:extLst>
              </p:cNvPr>
              <p:cNvSpPr/>
              <p:nvPr/>
            </p:nvSpPr>
            <p:spPr>
              <a:xfrm>
                <a:off x="5067965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aphic 5">
              <a:extLst>
                <a:ext uri="{FF2B5EF4-FFF2-40B4-BE49-F238E27FC236}">
                  <a16:creationId xmlns:a16="http://schemas.microsoft.com/office/drawing/2014/main" id="{03532A9B-3113-41BE-A882-07DA1FDCF63C}"/>
                </a:ext>
              </a:extLst>
            </p:cNvPr>
            <p:cNvGrpSpPr/>
            <p:nvPr/>
          </p:nvGrpSpPr>
          <p:grpSpPr>
            <a:xfrm>
              <a:off x="5139580" y="2500808"/>
              <a:ext cx="41069" cy="41069"/>
              <a:chOff x="5139580" y="2500808"/>
              <a:chExt cx="41069" cy="41069"/>
            </a:xfrm>
          </p:grpSpPr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185AE39E-AC95-4AD7-962E-044A6CE7FEC0}"/>
                  </a:ext>
                </a:extLst>
              </p:cNvPr>
              <p:cNvSpPr/>
              <p:nvPr/>
            </p:nvSpPr>
            <p:spPr>
              <a:xfrm>
                <a:off x="5160114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65A6BA97-0D78-4514-8E65-B0760DBEA1FD}"/>
                  </a:ext>
                </a:extLst>
              </p:cNvPr>
              <p:cNvSpPr/>
              <p:nvPr/>
            </p:nvSpPr>
            <p:spPr>
              <a:xfrm>
                <a:off x="5139580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raphic 5">
              <a:extLst>
                <a:ext uri="{FF2B5EF4-FFF2-40B4-BE49-F238E27FC236}">
                  <a16:creationId xmlns:a16="http://schemas.microsoft.com/office/drawing/2014/main" id="{A822B5A5-6A6B-44F9-A05A-1A2657C6E38E}"/>
                </a:ext>
              </a:extLst>
            </p:cNvPr>
            <p:cNvGrpSpPr/>
            <p:nvPr/>
          </p:nvGrpSpPr>
          <p:grpSpPr>
            <a:xfrm>
              <a:off x="5144970" y="2500808"/>
              <a:ext cx="41069" cy="41069"/>
              <a:chOff x="5144970" y="2500808"/>
              <a:chExt cx="41069" cy="41069"/>
            </a:xfrm>
          </p:grpSpPr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3EAB3637-4E08-4782-B3E3-2D89B9B820D6}"/>
                  </a:ext>
                </a:extLst>
              </p:cNvPr>
              <p:cNvSpPr/>
              <p:nvPr/>
            </p:nvSpPr>
            <p:spPr>
              <a:xfrm>
                <a:off x="5165505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1C488CC4-9DEB-4619-9743-94D7DDED8DAC}"/>
                  </a:ext>
                </a:extLst>
              </p:cNvPr>
              <p:cNvSpPr/>
              <p:nvPr/>
            </p:nvSpPr>
            <p:spPr>
              <a:xfrm>
                <a:off x="5144970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aphic 5">
              <a:extLst>
                <a:ext uri="{FF2B5EF4-FFF2-40B4-BE49-F238E27FC236}">
                  <a16:creationId xmlns:a16="http://schemas.microsoft.com/office/drawing/2014/main" id="{325A2A30-8A64-4AD3-A757-7BF0636093BE}"/>
                </a:ext>
              </a:extLst>
            </p:cNvPr>
            <p:cNvGrpSpPr/>
            <p:nvPr/>
          </p:nvGrpSpPr>
          <p:grpSpPr>
            <a:xfrm>
              <a:off x="5148435" y="2500808"/>
              <a:ext cx="41069" cy="41069"/>
              <a:chOff x="5148435" y="2500808"/>
              <a:chExt cx="41069" cy="41069"/>
            </a:xfrm>
          </p:grpSpPr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EC12C239-00E3-48CA-995A-8FFB0F7D16D4}"/>
                  </a:ext>
                </a:extLst>
              </p:cNvPr>
              <p:cNvSpPr/>
              <p:nvPr/>
            </p:nvSpPr>
            <p:spPr>
              <a:xfrm>
                <a:off x="5168970" y="25008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3D168A2-6412-435A-93D5-0503F1CAA433}"/>
                  </a:ext>
                </a:extLst>
              </p:cNvPr>
              <p:cNvSpPr/>
              <p:nvPr/>
            </p:nvSpPr>
            <p:spPr>
              <a:xfrm>
                <a:off x="5148435" y="252134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aphic 5">
              <a:extLst>
                <a:ext uri="{FF2B5EF4-FFF2-40B4-BE49-F238E27FC236}">
                  <a16:creationId xmlns:a16="http://schemas.microsoft.com/office/drawing/2014/main" id="{666044EB-08D1-48A9-8B7B-8339E21FB750}"/>
                </a:ext>
              </a:extLst>
            </p:cNvPr>
            <p:cNvGrpSpPr/>
            <p:nvPr/>
          </p:nvGrpSpPr>
          <p:grpSpPr>
            <a:xfrm>
              <a:off x="5172179" y="2534434"/>
              <a:ext cx="41069" cy="41069"/>
              <a:chOff x="5172179" y="2534434"/>
              <a:chExt cx="41069" cy="41069"/>
            </a:xfrm>
          </p:grpSpPr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01B67E3C-E6DB-4B63-B95F-79035B00010B}"/>
                  </a:ext>
                </a:extLst>
              </p:cNvPr>
              <p:cNvSpPr/>
              <p:nvPr/>
            </p:nvSpPr>
            <p:spPr>
              <a:xfrm>
                <a:off x="5192713" y="25344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F36743CA-ED57-4D99-ADEB-3A614026F4D5}"/>
                  </a:ext>
                </a:extLst>
              </p:cNvPr>
              <p:cNvSpPr/>
              <p:nvPr/>
            </p:nvSpPr>
            <p:spPr>
              <a:xfrm>
                <a:off x="5172179" y="25549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aphic 5">
              <a:extLst>
                <a:ext uri="{FF2B5EF4-FFF2-40B4-BE49-F238E27FC236}">
                  <a16:creationId xmlns:a16="http://schemas.microsoft.com/office/drawing/2014/main" id="{84E1F3C2-1D03-4ECB-A056-52E775843C33}"/>
                </a:ext>
              </a:extLst>
            </p:cNvPr>
            <p:cNvGrpSpPr/>
            <p:nvPr/>
          </p:nvGrpSpPr>
          <p:grpSpPr>
            <a:xfrm>
              <a:off x="5177569" y="2534434"/>
              <a:ext cx="41069" cy="41069"/>
              <a:chOff x="5177569" y="2534434"/>
              <a:chExt cx="41069" cy="41069"/>
            </a:xfrm>
          </p:grpSpPr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13E57F9-F904-4D4F-9292-A95B232B9841}"/>
                  </a:ext>
                </a:extLst>
              </p:cNvPr>
              <p:cNvSpPr/>
              <p:nvPr/>
            </p:nvSpPr>
            <p:spPr>
              <a:xfrm>
                <a:off x="5198104" y="25344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938EB7AE-FFCB-486A-965D-B3D7414F1FF7}"/>
                  </a:ext>
                </a:extLst>
              </p:cNvPr>
              <p:cNvSpPr/>
              <p:nvPr/>
            </p:nvSpPr>
            <p:spPr>
              <a:xfrm>
                <a:off x="5177569" y="25549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aphic 5">
              <a:extLst>
                <a:ext uri="{FF2B5EF4-FFF2-40B4-BE49-F238E27FC236}">
                  <a16:creationId xmlns:a16="http://schemas.microsoft.com/office/drawing/2014/main" id="{B65B1624-A87D-4820-B987-141B62373D6B}"/>
                </a:ext>
              </a:extLst>
            </p:cNvPr>
            <p:cNvGrpSpPr/>
            <p:nvPr/>
          </p:nvGrpSpPr>
          <p:grpSpPr>
            <a:xfrm>
              <a:off x="5181162" y="2534434"/>
              <a:ext cx="41069" cy="41069"/>
              <a:chOff x="5181162" y="2534434"/>
              <a:chExt cx="41069" cy="41069"/>
            </a:xfrm>
          </p:grpSpPr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3E6D334D-F811-4448-8C05-A7A26A6DB5A9}"/>
                  </a:ext>
                </a:extLst>
              </p:cNvPr>
              <p:cNvSpPr/>
              <p:nvPr/>
            </p:nvSpPr>
            <p:spPr>
              <a:xfrm>
                <a:off x="5201697" y="25344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12889F14-8E67-40D3-A6F5-7F22B1132183}"/>
                  </a:ext>
                </a:extLst>
              </p:cNvPr>
              <p:cNvSpPr/>
              <p:nvPr/>
            </p:nvSpPr>
            <p:spPr>
              <a:xfrm>
                <a:off x="5181162" y="25549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raphic 5">
              <a:extLst>
                <a:ext uri="{FF2B5EF4-FFF2-40B4-BE49-F238E27FC236}">
                  <a16:creationId xmlns:a16="http://schemas.microsoft.com/office/drawing/2014/main" id="{0F499703-E4A5-40D1-BCA0-0DA103D464AD}"/>
                </a:ext>
              </a:extLst>
            </p:cNvPr>
            <p:cNvGrpSpPr/>
            <p:nvPr/>
          </p:nvGrpSpPr>
          <p:grpSpPr>
            <a:xfrm>
              <a:off x="5212478" y="2534434"/>
              <a:ext cx="41069" cy="41069"/>
              <a:chOff x="5212478" y="2534434"/>
              <a:chExt cx="41069" cy="41069"/>
            </a:xfrm>
          </p:grpSpPr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1D14D573-81D7-4801-A619-43CD7D994C5B}"/>
                  </a:ext>
                </a:extLst>
              </p:cNvPr>
              <p:cNvSpPr/>
              <p:nvPr/>
            </p:nvSpPr>
            <p:spPr>
              <a:xfrm>
                <a:off x="5233012" y="25344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E73DF0DE-5E11-4D26-8944-9A4062355563}"/>
                  </a:ext>
                </a:extLst>
              </p:cNvPr>
              <p:cNvSpPr/>
              <p:nvPr/>
            </p:nvSpPr>
            <p:spPr>
              <a:xfrm>
                <a:off x="5212478" y="25549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aphic 5">
              <a:extLst>
                <a:ext uri="{FF2B5EF4-FFF2-40B4-BE49-F238E27FC236}">
                  <a16:creationId xmlns:a16="http://schemas.microsoft.com/office/drawing/2014/main" id="{DC09C97D-BEEB-4C20-A8AC-67C9086B1DDD}"/>
                </a:ext>
              </a:extLst>
            </p:cNvPr>
            <p:cNvGrpSpPr/>
            <p:nvPr/>
          </p:nvGrpSpPr>
          <p:grpSpPr>
            <a:xfrm>
              <a:off x="5217868" y="2534434"/>
              <a:ext cx="41069" cy="41069"/>
              <a:chOff x="5217868" y="2534434"/>
              <a:chExt cx="41069" cy="41069"/>
            </a:xfrm>
          </p:grpSpPr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BD01CD0-F1E9-4E12-8248-3554E6E07E64}"/>
                  </a:ext>
                </a:extLst>
              </p:cNvPr>
              <p:cNvSpPr/>
              <p:nvPr/>
            </p:nvSpPr>
            <p:spPr>
              <a:xfrm>
                <a:off x="5238403" y="25344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CFCF25FF-84C9-434F-87F2-6DB123D2D027}"/>
                  </a:ext>
                </a:extLst>
              </p:cNvPr>
              <p:cNvSpPr/>
              <p:nvPr/>
            </p:nvSpPr>
            <p:spPr>
              <a:xfrm>
                <a:off x="5217868" y="25549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aphic 5">
              <a:extLst>
                <a:ext uri="{FF2B5EF4-FFF2-40B4-BE49-F238E27FC236}">
                  <a16:creationId xmlns:a16="http://schemas.microsoft.com/office/drawing/2014/main" id="{495F9072-CC88-4E14-B44B-B842CC062F45}"/>
                </a:ext>
              </a:extLst>
            </p:cNvPr>
            <p:cNvGrpSpPr/>
            <p:nvPr/>
          </p:nvGrpSpPr>
          <p:grpSpPr>
            <a:xfrm>
              <a:off x="5221462" y="2534434"/>
              <a:ext cx="41069" cy="41069"/>
              <a:chOff x="5221462" y="2534434"/>
              <a:chExt cx="41069" cy="41069"/>
            </a:xfrm>
          </p:grpSpPr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74C9920D-2809-456E-85F2-73667A93F953}"/>
                  </a:ext>
                </a:extLst>
              </p:cNvPr>
              <p:cNvSpPr/>
              <p:nvPr/>
            </p:nvSpPr>
            <p:spPr>
              <a:xfrm>
                <a:off x="5241996" y="25344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79A67462-FDA1-416F-8A57-0EBC229A2762}"/>
                  </a:ext>
                </a:extLst>
              </p:cNvPr>
              <p:cNvSpPr/>
              <p:nvPr/>
            </p:nvSpPr>
            <p:spPr>
              <a:xfrm>
                <a:off x="5221462" y="25549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aphic 5">
              <a:extLst>
                <a:ext uri="{FF2B5EF4-FFF2-40B4-BE49-F238E27FC236}">
                  <a16:creationId xmlns:a16="http://schemas.microsoft.com/office/drawing/2014/main" id="{6C604C93-91A1-4BA0-8DF5-2B8F90EF1318}"/>
                </a:ext>
              </a:extLst>
            </p:cNvPr>
            <p:cNvGrpSpPr/>
            <p:nvPr/>
          </p:nvGrpSpPr>
          <p:grpSpPr>
            <a:xfrm>
              <a:off x="5527300" y="2566134"/>
              <a:ext cx="41069" cy="41069"/>
              <a:chOff x="5527300" y="2566134"/>
              <a:chExt cx="41069" cy="41069"/>
            </a:xfrm>
          </p:grpSpPr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BE2C480A-05F5-4263-83C1-1FA085E8976D}"/>
                  </a:ext>
                </a:extLst>
              </p:cNvPr>
              <p:cNvSpPr/>
              <p:nvPr/>
            </p:nvSpPr>
            <p:spPr>
              <a:xfrm>
                <a:off x="5547834" y="25661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B7553F83-75B3-4441-B3A7-12FD867B34C7}"/>
                  </a:ext>
                </a:extLst>
              </p:cNvPr>
              <p:cNvSpPr/>
              <p:nvPr/>
            </p:nvSpPr>
            <p:spPr>
              <a:xfrm>
                <a:off x="5527300" y="258666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aphic 5">
              <a:extLst>
                <a:ext uri="{FF2B5EF4-FFF2-40B4-BE49-F238E27FC236}">
                  <a16:creationId xmlns:a16="http://schemas.microsoft.com/office/drawing/2014/main" id="{7602FD67-C681-481B-899B-D2A7281597C0}"/>
                </a:ext>
              </a:extLst>
            </p:cNvPr>
            <p:cNvGrpSpPr/>
            <p:nvPr/>
          </p:nvGrpSpPr>
          <p:grpSpPr>
            <a:xfrm>
              <a:off x="5650379" y="2636465"/>
              <a:ext cx="41069" cy="41069"/>
              <a:chOff x="5650379" y="2636465"/>
              <a:chExt cx="41069" cy="41069"/>
            </a:xfrm>
          </p:grpSpPr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60C24D85-0941-4545-85F9-D08A8A808444}"/>
                  </a:ext>
                </a:extLst>
              </p:cNvPr>
              <p:cNvSpPr/>
              <p:nvPr/>
            </p:nvSpPr>
            <p:spPr>
              <a:xfrm>
                <a:off x="5670914" y="2636465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A03CF42-8EC8-4F14-A080-8B6F1827C452}"/>
                  </a:ext>
                </a:extLst>
              </p:cNvPr>
              <p:cNvSpPr/>
              <p:nvPr/>
            </p:nvSpPr>
            <p:spPr>
              <a:xfrm>
                <a:off x="5650379" y="265700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aphic 5">
              <a:extLst>
                <a:ext uri="{FF2B5EF4-FFF2-40B4-BE49-F238E27FC236}">
                  <a16:creationId xmlns:a16="http://schemas.microsoft.com/office/drawing/2014/main" id="{88CDAAF6-CA91-454E-B298-0B2EFC284A73}"/>
                </a:ext>
              </a:extLst>
            </p:cNvPr>
            <p:cNvGrpSpPr/>
            <p:nvPr/>
          </p:nvGrpSpPr>
          <p:grpSpPr>
            <a:xfrm>
              <a:off x="5925287" y="2748379"/>
              <a:ext cx="41069" cy="41069"/>
              <a:chOff x="5925287" y="2748379"/>
              <a:chExt cx="41069" cy="41069"/>
            </a:xfrm>
          </p:grpSpPr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B12B0072-14A1-4D40-8FD1-8EBF1B4FE968}"/>
                  </a:ext>
                </a:extLst>
              </p:cNvPr>
              <p:cNvSpPr/>
              <p:nvPr/>
            </p:nvSpPr>
            <p:spPr>
              <a:xfrm>
                <a:off x="5945821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8A2EAD93-CB0B-483F-9445-040222E37331}"/>
                  </a:ext>
                </a:extLst>
              </p:cNvPr>
              <p:cNvSpPr/>
              <p:nvPr/>
            </p:nvSpPr>
            <p:spPr>
              <a:xfrm>
                <a:off x="5925287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aphic 5">
              <a:extLst>
                <a:ext uri="{FF2B5EF4-FFF2-40B4-BE49-F238E27FC236}">
                  <a16:creationId xmlns:a16="http://schemas.microsoft.com/office/drawing/2014/main" id="{EF4AA42B-CB4B-4280-A5CD-5A0C38015E0A}"/>
                </a:ext>
              </a:extLst>
            </p:cNvPr>
            <p:cNvGrpSpPr/>
            <p:nvPr/>
          </p:nvGrpSpPr>
          <p:grpSpPr>
            <a:xfrm>
              <a:off x="5967640" y="2748379"/>
              <a:ext cx="41069" cy="41069"/>
              <a:chOff x="5967640" y="2748379"/>
              <a:chExt cx="41069" cy="41069"/>
            </a:xfrm>
          </p:grpSpPr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D9C2277F-39DF-4462-A298-E8DD51A9CCCE}"/>
                  </a:ext>
                </a:extLst>
              </p:cNvPr>
              <p:cNvSpPr/>
              <p:nvPr/>
            </p:nvSpPr>
            <p:spPr>
              <a:xfrm>
                <a:off x="5988174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095BE07-8342-4C29-B253-D2957EAAF9F6}"/>
                  </a:ext>
                </a:extLst>
              </p:cNvPr>
              <p:cNvSpPr/>
              <p:nvPr/>
            </p:nvSpPr>
            <p:spPr>
              <a:xfrm>
                <a:off x="5967640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5">
              <a:extLst>
                <a:ext uri="{FF2B5EF4-FFF2-40B4-BE49-F238E27FC236}">
                  <a16:creationId xmlns:a16="http://schemas.microsoft.com/office/drawing/2014/main" id="{23667766-6693-464E-904B-0ED44BC307A6}"/>
                </a:ext>
              </a:extLst>
            </p:cNvPr>
            <p:cNvGrpSpPr/>
            <p:nvPr/>
          </p:nvGrpSpPr>
          <p:grpSpPr>
            <a:xfrm>
              <a:off x="5965201" y="2748379"/>
              <a:ext cx="41069" cy="41069"/>
              <a:chOff x="5965201" y="2748379"/>
              <a:chExt cx="41069" cy="41069"/>
            </a:xfrm>
          </p:grpSpPr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F0FB85F2-EFC7-42F2-BFBE-6F3B113016FA}"/>
                  </a:ext>
                </a:extLst>
              </p:cNvPr>
              <p:cNvSpPr/>
              <p:nvPr/>
            </p:nvSpPr>
            <p:spPr>
              <a:xfrm>
                <a:off x="5985736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D74EB19E-BFAD-4ED6-AEC6-D9C1F976CDDF}"/>
                  </a:ext>
                </a:extLst>
              </p:cNvPr>
              <p:cNvSpPr/>
              <p:nvPr/>
            </p:nvSpPr>
            <p:spPr>
              <a:xfrm>
                <a:off x="5965201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aphic 5">
              <a:extLst>
                <a:ext uri="{FF2B5EF4-FFF2-40B4-BE49-F238E27FC236}">
                  <a16:creationId xmlns:a16="http://schemas.microsoft.com/office/drawing/2014/main" id="{505E9D2C-2D81-49D9-ABCA-EFF39F4F9DA6}"/>
                </a:ext>
              </a:extLst>
            </p:cNvPr>
            <p:cNvGrpSpPr/>
            <p:nvPr/>
          </p:nvGrpSpPr>
          <p:grpSpPr>
            <a:xfrm>
              <a:off x="5974185" y="2748379"/>
              <a:ext cx="41069" cy="41069"/>
              <a:chOff x="5974185" y="2748379"/>
              <a:chExt cx="41069" cy="41069"/>
            </a:xfrm>
          </p:grpSpPr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9D02124B-0A84-4F14-9B34-C1AD43F1BE5D}"/>
                  </a:ext>
                </a:extLst>
              </p:cNvPr>
              <p:cNvSpPr/>
              <p:nvPr/>
            </p:nvSpPr>
            <p:spPr>
              <a:xfrm>
                <a:off x="5994720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AE6D61BF-C777-43B4-AC47-23C6B80B6E2B}"/>
                  </a:ext>
                </a:extLst>
              </p:cNvPr>
              <p:cNvSpPr/>
              <p:nvPr/>
            </p:nvSpPr>
            <p:spPr>
              <a:xfrm>
                <a:off x="5974185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aphic 5">
              <a:extLst>
                <a:ext uri="{FF2B5EF4-FFF2-40B4-BE49-F238E27FC236}">
                  <a16:creationId xmlns:a16="http://schemas.microsoft.com/office/drawing/2014/main" id="{AFB6C1E3-56DC-4920-B868-8765B0171B0E}"/>
                </a:ext>
              </a:extLst>
            </p:cNvPr>
            <p:cNvGrpSpPr/>
            <p:nvPr/>
          </p:nvGrpSpPr>
          <p:grpSpPr>
            <a:xfrm>
              <a:off x="5980474" y="2748379"/>
              <a:ext cx="41069" cy="41069"/>
              <a:chOff x="5980474" y="2748379"/>
              <a:chExt cx="41069" cy="41069"/>
            </a:xfrm>
          </p:grpSpPr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5A2BBA5A-01E1-4429-827F-D8299E0E2EF7}"/>
                  </a:ext>
                </a:extLst>
              </p:cNvPr>
              <p:cNvSpPr/>
              <p:nvPr/>
            </p:nvSpPr>
            <p:spPr>
              <a:xfrm>
                <a:off x="6001008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B2C14CAA-EF34-4D8F-8228-A643E2A2E7FC}"/>
                  </a:ext>
                </a:extLst>
              </p:cNvPr>
              <p:cNvSpPr/>
              <p:nvPr/>
            </p:nvSpPr>
            <p:spPr>
              <a:xfrm>
                <a:off x="5980474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Graphic 5">
              <a:extLst>
                <a:ext uri="{FF2B5EF4-FFF2-40B4-BE49-F238E27FC236}">
                  <a16:creationId xmlns:a16="http://schemas.microsoft.com/office/drawing/2014/main" id="{9B749407-B3A0-4CF5-BF8D-8EB91C8A6927}"/>
                </a:ext>
              </a:extLst>
            </p:cNvPr>
            <p:cNvGrpSpPr/>
            <p:nvPr/>
          </p:nvGrpSpPr>
          <p:grpSpPr>
            <a:xfrm>
              <a:off x="5986506" y="2748379"/>
              <a:ext cx="41069" cy="41069"/>
              <a:chOff x="5986506" y="2748379"/>
              <a:chExt cx="41069" cy="4106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B8087C7F-24B5-4997-BAC9-2CF97B705A53}"/>
                  </a:ext>
                </a:extLst>
              </p:cNvPr>
              <p:cNvSpPr/>
              <p:nvPr/>
            </p:nvSpPr>
            <p:spPr>
              <a:xfrm>
                <a:off x="6007040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5B51A9E-CD37-444D-80F5-032CAFA70292}"/>
                  </a:ext>
                </a:extLst>
              </p:cNvPr>
              <p:cNvSpPr/>
              <p:nvPr/>
            </p:nvSpPr>
            <p:spPr>
              <a:xfrm>
                <a:off x="5986506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9" name="Graphic 5">
              <a:extLst>
                <a:ext uri="{FF2B5EF4-FFF2-40B4-BE49-F238E27FC236}">
                  <a16:creationId xmlns:a16="http://schemas.microsoft.com/office/drawing/2014/main" id="{A90CADF5-BCCF-4CD8-808F-2E75C45E3E90}"/>
                </a:ext>
              </a:extLst>
            </p:cNvPr>
            <p:cNvGrpSpPr/>
            <p:nvPr/>
          </p:nvGrpSpPr>
          <p:grpSpPr>
            <a:xfrm>
              <a:off x="5992666" y="2748379"/>
              <a:ext cx="41069" cy="41069"/>
              <a:chOff x="5992666" y="2748379"/>
              <a:chExt cx="41069" cy="41069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684A7810-06C8-4B7F-BF10-4B20824644E5}"/>
                  </a:ext>
                </a:extLst>
              </p:cNvPr>
              <p:cNvSpPr/>
              <p:nvPr/>
            </p:nvSpPr>
            <p:spPr>
              <a:xfrm>
                <a:off x="6013201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7CB2ED95-1C04-487A-BD77-B0260DFE5AAC}"/>
                  </a:ext>
                </a:extLst>
              </p:cNvPr>
              <p:cNvSpPr/>
              <p:nvPr/>
            </p:nvSpPr>
            <p:spPr>
              <a:xfrm>
                <a:off x="5992666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aphic 5">
              <a:extLst>
                <a:ext uri="{FF2B5EF4-FFF2-40B4-BE49-F238E27FC236}">
                  <a16:creationId xmlns:a16="http://schemas.microsoft.com/office/drawing/2014/main" id="{D061E782-3A74-42EE-BF5F-B0265CC0B246}"/>
                </a:ext>
              </a:extLst>
            </p:cNvPr>
            <p:cNvGrpSpPr/>
            <p:nvPr/>
          </p:nvGrpSpPr>
          <p:grpSpPr>
            <a:xfrm>
              <a:off x="5998698" y="2748379"/>
              <a:ext cx="41069" cy="41069"/>
              <a:chOff x="5998698" y="2748379"/>
              <a:chExt cx="41069" cy="41069"/>
            </a:xfrm>
          </p:grpSpPr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BC74B8D4-B3EA-4DE2-B186-516F345BDAF5}"/>
                  </a:ext>
                </a:extLst>
              </p:cNvPr>
              <p:cNvSpPr/>
              <p:nvPr/>
            </p:nvSpPr>
            <p:spPr>
              <a:xfrm>
                <a:off x="6019233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E050389-25A6-4D8F-A4F2-756BA37F99F3}"/>
                  </a:ext>
                </a:extLst>
              </p:cNvPr>
              <p:cNvSpPr/>
              <p:nvPr/>
            </p:nvSpPr>
            <p:spPr>
              <a:xfrm>
                <a:off x="5998698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aphic 5">
              <a:extLst>
                <a:ext uri="{FF2B5EF4-FFF2-40B4-BE49-F238E27FC236}">
                  <a16:creationId xmlns:a16="http://schemas.microsoft.com/office/drawing/2014/main" id="{B9A74342-2FA7-480F-AE97-A9A72B7E2C54}"/>
                </a:ext>
              </a:extLst>
            </p:cNvPr>
            <p:cNvGrpSpPr/>
            <p:nvPr/>
          </p:nvGrpSpPr>
          <p:grpSpPr>
            <a:xfrm>
              <a:off x="6022313" y="2748379"/>
              <a:ext cx="41069" cy="41069"/>
              <a:chOff x="6022313" y="2748379"/>
              <a:chExt cx="41069" cy="41069"/>
            </a:xfrm>
          </p:grpSpPr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FEE104-B413-4A14-8075-FA43099C725B}"/>
                  </a:ext>
                </a:extLst>
              </p:cNvPr>
              <p:cNvSpPr/>
              <p:nvPr/>
            </p:nvSpPr>
            <p:spPr>
              <a:xfrm>
                <a:off x="6042848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8CA7FBD3-3C8C-400D-A1EC-DFA386FFF5F8}"/>
                  </a:ext>
                </a:extLst>
              </p:cNvPr>
              <p:cNvSpPr/>
              <p:nvPr/>
            </p:nvSpPr>
            <p:spPr>
              <a:xfrm>
                <a:off x="6022313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aphic 5">
              <a:extLst>
                <a:ext uri="{FF2B5EF4-FFF2-40B4-BE49-F238E27FC236}">
                  <a16:creationId xmlns:a16="http://schemas.microsoft.com/office/drawing/2014/main" id="{BEE1DB93-F8B5-4813-95B6-06ABA6801621}"/>
                </a:ext>
              </a:extLst>
            </p:cNvPr>
            <p:cNvGrpSpPr/>
            <p:nvPr/>
          </p:nvGrpSpPr>
          <p:grpSpPr>
            <a:xfrm>
              <a:off x="6028345" y="2748379"/>
              <a:ext cx="41069" cy="41069"/>
              <a:chOff x="6028345" y="2748379"/>
              <a:chExt cx="41069" cy="41069"/>
            </a:xfrm>
          </p:grpSpPr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77ECE20B-DD21-4D26-B41F-0196BDDD668B}"/>
                  </a:ext>
                </a:extLst>
              </p:cNvPr>
              <p:cNvSpPr/>
              <p:nvPr/>
            </p:nvSpPr>
            <p:spPr>
              <a:xfrm>
                <a:off x="6048880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17166C20-8CDC-45BF-B61D-7B87AF843E8D}"/>
                  </a:ext>
                </a:extLst>
              </p:cNvPr>
              <p:cNvSpPr/>
              <p:nvPr/>
            </p:nvSpPr>
            <p:spPr>
              <a:xfrm>
                <a:off x="6028345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aphic 5">
              <a:extLst>
                <a:ext uri="{FF2B5EF4-FFF2-40B4-BE49-F238E27FC236}">
                  <a16:creationId xmlns:a16="http://schemas.microsoft.com/office/drawing/2014/main" id="{E355C3CA-9ED2-41B4-9210-CEADBED8DE5D}"/>
                </a:ext>
              </a:extLst>
            </p:cNvPr>
            <p:cNvGrpSpPr/>
            <p:nvPr/>
          </p:nvGrpSpPr>
          <p:grpSpPr>
            <a:xfrm>
              <a:off x="6034506" y="2748379"/>
              <a:ext cx="41069" cy="41069"/>
              <a:chOff x="6034506" y="2748379"/>
              <a:chExt cx="41069" cy="41069"/>
            </a:xfrm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5FDEA1AA-8BB1-4060-B913-4DEFB63A676F}"/>
                  </a:ext>
                </a:extLst>
              </p:cNvPr>
              <p:cNvSpPr/>
              <p:nvPr/>
            </p:nvSpPr>
            <p:spPr>
              <a:xfrm>
                <a:off x="6055040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E12D877A-D6C5-4A38-A646-F17C0383C901}"/>
                  </a:ext>
                </a:extLst>
              </p:cNvPr>
              <p:cNvSpPr/>
              <p:nvPr/>
            </p:nvSpPr>
            <p:spPr>
              <a:xfrm>
                <a:off x="6034506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Graphic 5">
              <a:extLst>
                <a:ext uri="{FF2B5EF4-FFF2-40B4-BE49-F238E27FC236}">
                  <a16:creationId xmlns:a16="http://schemas.microsoft.com/office/drawing/2014/main" id="{0D6DEF30-C791-4896-9B83-E5344907729B}"/>
                </a:ext>
              </a:extLst>
            </p:cNvPr>
            <p:cNvGrpSpPr/>
            <p:nvPr/>
          </p:nvGrpSpPr>
          <p:grpSpPr>
            <a:xfrm>
              <a:off x="6040538" y="2748379"/>
              <a:ext cx="41069" cy="41069"/>
              <a:chOff x="6040538" y="2748379"/>
              <a:chExt cx="41069" cy="41069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B4AECC3-E733-4D9E-A9DC-EBD03F63419B}"/>
                  </a:ext>
                </a:extLst>
              </p:cNvPr>
              <p:cNvSpPr/>
              <p:nvPr/>
            </p:nvSpPr>
            <p:spPr>
              <a:xfrm>
                <a:off x="6061072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E0D59CB3-64F3-43A3-B86F-B1BA77FCB85F}"/>
                  </a:ext>
                </a:extLst>
              </p:cNvPr>
              <p:cNvSpPr/>
              <p:nvPr/>
            </p:nvSpPr>
            <p:spPr>
              <a:xfrm>
                <a:off x="6040538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" name="Graphic 5">
              <a:extLst>
                <a:ext uri="{FF2B5EF4-FFF2-40B4-BE49-F238E27FC236}">
                  <a16:creationId xmlns:a16="http://schemas.microsoft.com/office/drawing/2014/main" id="{17BE24DB-7FB5-4717-96BF-A0C5B1025720}"/>
                </a:ext>
              </a:extLst>
            </p:cNvPr>
            <p:cNvGrpSpPr/>
            <p:nvPr/>
          </p:nvGrpSpPr>
          <p:grpSpPr>
            <a:xfrm>
              <a:off x="6046570" y="2748379"/>
              <a:ext cx="41069" cy="41069"/>
              <a:chOff x="6046570" y="2748379"/>
              <a:chExt cx="41069" cy="41069"/>
            </a:xfrm>
          </p:grpSpPr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F172DCBA-0357-4217-9DB6-085741557683}"/>
                  </a:ext>
                </a:extLst>
              </p:cNvPr>
              <p:cNvSpPr/>
              <p:nvPr/>
            </p:nvSpPr>
            <p:spPr>
              <a:xfrm>
                <a:off x="6067104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634DF1DC-576D-4D44-B7CE-059D82745208}"/>
                  </a:ext>
                </a:extLst>
              </p:cNvPr>
              <p:cNvSpPr/>
              <p:nvPr/>
            </p:nvSpPr>
            <p:spPr>
              <a:xfrm>
                <a:off x="6046570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aphic 5">
              <a:extLst>
                <a:ext uri="{FF2B5EF4-FFF2-40B4-BE49-F238E27FC236}">
                  <a16:creationId xmlns:a16="http://schemas.microsoft.com/office/drawing/2014/main" id="{B4364E28-DF60-412E-877F-2DD74A2CB251}"/>
                </a:ext>
              </a:extLst>
            </p:cNvPr>
            <p:cNvGrpSpPr/>
            <p:nvPr/>
          </p:nvGrpSpPr>
          <p:grpSpPr>
            <a:xfrm>
              <a:off x="6145136" y="2748379"/>
              <a:ext cx="41069" cy="41069"/>
              <a:chOff x="6145136" y="2748379"/>
              <a:chExt cx="41069" cy="41069"/>
            </a:xfrm>
          </p:grpSpPr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148A3926-F1A9-44A8-B6D7-FF1432088E1F}"/>
                  </a:ext>
                </a:extLst>
              </p:cNvPr>
              <p:cNvSpPr/>
              <p:nvPr/>
            </p:nvSpPr>
            <p:spPr>
              <a:xfrm>
                <a:off x="6165671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FED5036-BA76-406F-879E-F55D29CB9090}"/>
                  </a:ext>
                </a:extLst>
              </p:cNvPr>
              <p:cNvSpPr/>
              <p:nvPr/>
            </p:nvSpPr>
            <p:spPr>
              <a:xfrm>
                <a:off x="6145136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aphic 5">
              <a:extLst>
                <a:ext uri="{FF2B5EF4-FFF2-40B4-BE49-F238E27FC236}">
                  <a16:creationId xmlns:a16="http://schemas.microsoft.com/office/drawing/2014/main" id="{B0E81AF8-EC4D-44A5-BF8C-F2AA356C8A71}"/>
                </a:ext>
              </a:extLst>
            </p:cNvPr>
            <p:cNvGrpSpPr/>
            <p:nvPr/>
          </p:nvGrpSpPr>
          <p:grpSpPr>
            <a:xfrm>
              <a:off x="6216237" y="2748379"/>
              <a:ext cx="41069" cy="41069"/>
              <a:chOff x="6216237" y="2748379"/>
              <a:chExt cx="41069" cy="41069"/>
            </a:xfrm>
          </p:grpSpPr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1C0FF4D7-DB7D-427C-AD76-212DE8FEF63E}"/>
                  </a:ext>
                </a:extLst>
              </p:cNvPr>
              <p:cNvSpPr/>
              <p:nvPr/>
            </p:nvSpPr>
            <p:spPr>
              <a:xfrm>
                <a:off x="6236772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106B4377-DED4-4445-ADAA-4C311621F708}"/>
                  </a:ext>
                </a:extLst>
              </p:cNvPr>
              <p:cNvSpPr/>
              <p:nvPr/>
            </p:nvSpPr>
            <p:spPr>
              <a:xfrm>
                <a:off x="6216237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aphic 5">
              <a:extLst>
                <a:ext uri="{FF2B5EF4-FFF2-40B4-BE49-F238E27FC236}">
                  <a16:creationId xmlns:a16="http://schemas.microsoft.com/office/drawing/2014/main" id="{27D9EB1A-0DF8-4014-A304-AFD158A62762}"/>
                </a:ext>
              </a:extLst>
            </p:cNvPr>
            <p:cNvGrpSpPr/>
            <p:nvPr/>
          </p:nvGrpSpPr>
          <p:grpSpPr>
            <a:xfrm>
              <a:off x="6221628" y="2748379"/>
              <a:ext cx="41069" cy="41069"/>
              <a:chOff x="6221628" y="2748379"/>
              <a:chExt cx="41069" cy="41069"/>
            </a:xfrm>
          </p:grpSpPr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7645EBF3-4157-4828-A769-DFAC3494D085}"/>
                  </a:ext>
                </a:extLst>
              </p:cNvPr>
              <p:cNvSpPr/>
              <p:nvPr/>
            </p:nvSpPr>
            <p:spPr>
              <a:xfrm>
                <a:off x="6242162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1CA154B2-DCD6-4CF1-AA01-2F35601A3396}"/>
                  </a:ext>
                </a:extLst>
              </p:cNvPr>
              <p:cNvSpPr/>
              <p:nvPr/>
            </p:nvSpPr>
            <p:spPr>
              <a:xfrm>
                <a:off x="6221628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aphic 5">
              <a:extLst>
                <a:ext uri="{FF2B5EF4-FFF2-40B4-BE49-F238E27FC236}">
                  <a16:creationId xmlns:a16="http://schemas.microsoft.com/office/drawing/2014/main" id="{983ECFC0-E213-465A-A71B-C433F178518B}"/>
                </a:ext>
              </a:extLst>
            </p:cNvPr>
            <p:cNvGrpSpPr/>
            <p:nvPr/>
          </p:nvGrpSpPr>
          <p:grpSpPr>
            <a:xfrm>
              <a:off x="6225863" y="2748379"/>
              <a:ext cx="41069" cy="41069"/>
              <a:chOff x="6225863" y="2748379"/>
              <a:chExt cx="41069" cy="41069"/>
            </a:xfrm>
          </p:grpSpPr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B2E51A3A-3E94-4B19-BA6A-DA219477C62F}"/>
                  </a:ext>
                </a:extLst>
              </p:cNvPr>
              <p:cNvSpPr/>
              <p:nvPr/>
            </p:nvSpPr>
            <p:spPr>
              <a:xfrm>
                <a:off x="6246397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A300914-CBFF-43ED-9CC3-5463C1AE6161}"/>
                  </a:ext>
                </a:extLst>
              </p:cNvPr>
              <p:cNvSpPr/>
              <p:nvPr/>
            </p:nvSpPr>
            <p:spPr>
              <a:xfrm>
                <a:off x="6225863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aphic 5">
              <a:extLst>
                <a:ext uri="{FF2B5EF4-FFF2-40B4-BE49-F238E27FC236}">
                  <a16:creationId xmlns:a16="http://schemas.microsoft.com/office/drawing/2014/main" id="{F78BE2EE-F479-43FC-A7A8-4A85E7E6F0A4}"/>
                </a:ext>
              </a:extLst>
            </p:cNvPr>
            <p:cNvGrpSpPr/>
            <p:nvPr/>
          </p:nvGrpSpPr>
          <p:grpSpPr>
            <a:xfrm>
              <a:off x="6531444" y="2748379"/>
              <a:ext cx="41069" cy="41069"/>
              <a:chOff x="6531444" y="2748379"/>
              <a:chExt cx="41069" cy="41069"/>
            </a:xfrm>
          </p:grpSpPr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E5A12D68-DA91-4809-995D-BF63C85C5466}"/>
                  </a:ext>
                </a:extLst>
              </p:cNvPr>
              <p:cNvSpPr/>
              <p:nvPr/>
            </p:nvSpPr>
            <p:spPr>
              <a:xfrm>
                <a:off x="6551979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6201AFEF-FC2B-458A-B77A-585BFD713E04}"/>
                  </a:ext>
                </a:extLst>
              </p:cNvPr>
              <p:cNvSpPr/>
              <p:nvPr/>
            </p:nvSpPr>
            <p:spPr>
              <a:xfrm>
                <a:off x="6531444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aphic 5">
              <a:extLst>
                <a:ext uri="{FF2B5EF4-FFF2-40B4-BE49-F238E27FC236}">
                  <a16:creationId xmlns:a16="http://schemas.microsoft.com/office/drawing/2014/main" id="{FBCD3641-8EEA-44E3-AAA1-B4FD259CC52A}"/>
                </a:ext>
              </a:extLst>
            </p:cNvPr>
            <p:cNvGrpSpPr/>
            <p:nvPr/>
          </p:nvGrpSpPr>
          <p:grpSpPr>
            <a:xfrm>
              <a:off x="6536834" y="2748379"/>
              <a:ext cx="41069" cy="41069"/>
              <a:chOff x="6536834" y="2748379"/>
              <a:chExt cx="41069" cy="41069"/>
            </a:xfrm>
          </p:grpSpPr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AC5A902B-079B-4941-8217-8D7466F512F8}"/>
                  </a:ext>
                </a:extLst>
              </p:cNvPr>
              <p:cNvSpPr/>
              <p:nvPr/>
            </p:nvSpPr>
            <p:spPr>
              <a:xfrm>
                <a:off x="6557369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56DD7F7F-83C4-40D1-9C00-994611EAA0A9}"/>
                  </a:ext>
                </a:extLst>
              </p:cNvPr>
              <p:cNvSpPr/>
              <p:nvPr/>
            </p:nvSpPr>
            <p:spPr>
              <a:xfrm>
                <a:off x="6536834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aphic 5">
              <a:extLst>
                <a:ext uri="{FF2B5EF4-FFF2-40B4-BE49-F238E27FC236}">
                  <a16:creationId xmlns:a16="http://schemas.microsoft.com/office/drawing/2014/main" id="{854CB536-7016-4451-AB8C-52B2FF5A1C02}"/>
                </a:ext>
              </a:extLst>
            </p:cNvPr>
            <p:cNvGrpSpPr/>
            <p:nvPr/>
          </p:nvGrpSpPr>
          <p:grpSpPr>
            <a:xfrm>
              <a:off x="6541070" y="2748379"/>
              <a:ext cx="41069" cy="41069"/>
              <a:chOff x="6541070" y="2748379"/>
              <a:chExt cx="41069" cy="41069"/>
            </a:xfrm>
          </p:grpSpPr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81F0516F-7302-4FD9-A824-536B7958C376}"/>
                  </a:ext>
                </a:extLst>
              </p:cNvPr>
              <p:cNvSpPr/>
              <p:nvPr/>
            </p:nvSpPr>
            <p:spPr>
              <a:xfrm>
                <a:off x="6561604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DB14780A-5891-44C4-B153-7A4B8B2D0B3B}"/>
                  </a:ext>
                </a:extLst>
              </p:cNvPr>
              <p:cNvSpPr/>
              <p:nvPr/>
            </p:nvSpPr>
            <p:spPr>
              <a:xfrm>
                <a:off x="6541070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aphic 5">
              <a:extLst>
                <a:ext uri="{FF2B5EF4-FFF2-40B4-BE49-F238E27FC236}">
                  <a16:creationId xmlns:a16="http://schemas.microsoft.com/office/drawing/2014/main" id="{96024685-2B4C-4FD1-9432-66AA5A94F7E7}"/>
                </a:ext>
              </a:extLst>
            </p:cNvPr>
            <p:cNvGrpSpPr/>
            <p:nvPr/>
          </p:nvGrpSpPr>
          <p:grpSpPr>
            <a:xfrm>
              <a:off x="6241392" y="2748379"/>
              <a:ext cx="41069" cy="41069"/>
              <a:chOff x="6241392" y="2748379"/>
              <a:chExt cx="41069" cy="41069"/>
            </a:xfrm>
          </p:grpSpPr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7A17D114-9C30-4627-BBDA-01D2B0F5C15A}"/>
                  </a:ext>
                </a:extLst>
              </p:cNvPr>
              <p:cNvSpPr/>
              <p:nvPr/>
            </p:nvSpPr>
            <p:spPr>
              <a:xfrm>
                <a:off x="6261927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6E93840-7225-4709-9786-F48097BC8B25}"/>
                  </a:ext>
                </a:extLst>
              </p:cNvPr>
              <p:cNvSpPr/>
              <p:nvPr/>
            </p:nvSpPr>
            <p:spPr>
              <a:xfrm>
                <a:off x="6241392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aphic 5">
              <a:extLst>
                <a:ext uri="{FF2B5EF4-FFF2-40B4-BE49-F238E27FC236}">
                  <a16:creationId xmlns:a16="http://schemas.microsoft.com/office/drawing/2014/main" id="{3FE3067B-EE52-4449-BA94-DEE619EA70AD}"/>
                </a:ext>
              </a:extLst>
            </p:cNvPr>
            <p:cNvGrpSpPr/>
            <p:nvPr/>
          </p:nvGrpSpPr>
          <p:grpSpPr>
            <a:xfrm>
              <a:off x="6451744" y="2748379"/>
              <a:ext cx="41069" cy="41069"/>
              <a:chOff x="6451744" y="2748379"/>
              <a:chExt cx="41069" cy="41069"/>
            </a:xfrm>
          </p:grpSpPr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FBD74077-5DA4-4006-962F-1104A0F71653}"/>
                  </a:ext>
                </a:extLst>
              </p:cNvPr>
              <p:cNvSpPr/>
              <p:nvPr/>
            </p:nvSpPr>
            <p:spPr>
              <a:xfrm>
                <a:off x="6472279" y="274837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65ED7221-55F2-4966-BFBC-2D39E1C94C4A}"/>
                  </a:ext>
                </a:extLst>
              </p:cNvPr>
              <p:cNvSpPr/>
              <p:nvPr/>
            </p:nvSpPr>
            <p:spPr>
              <a:xfrm>
                <a:off x="6451744" y="276891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BE006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Graphic 5">
              <a:extLst>
                <a:ext uri="{FF2B5EF4-FFF2-40B4-BE49-F238E27FC236}">
                  <a16:creationId xmlns:a16="http://schemas.microsoft.com/office/drawing/2014/main" id="{080D1705-29EF-456A-8E9B-A48DE76D579A}"/>
                </a:ext>
              </a:extLst>
            </p:cNvPr>
            <p:cNvGrpSpPr/>
            <p:nvPr/>
          </p:nvGrpSpPr>
          <p:grpSpPr>
            <a:xfrm>
              <a:off x="2614331" y="948517"/>
              <a:ext cx="41069" cy="41069"/>
              <a:chOff x="2614331" y="948517"/>
              <a:chExt cx="41069" cy="41069"/>
            </a:xfrm>
          </p:grpSpPr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FF3BEEBE-0C7A-4C3C-B316-B0217C467F5A}"/>
                  </a:ext>
                </a:extLst>
              </p:cNvPr>
              <p:cNvSpPr/>
              <p:nvPr/>
            </p:nvSpPr>
            <p:spPr>
              <a:xfrm>
                <a:off x="2634866" y="94851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CEFB7C97-C945-4795-A489-0470F1DACE5D}"/>
                  </a:ext>
                </a:extLst>
              </p:cNvPr>
              <p:cNvSpPr/>
              <p:nvPr/>
            </p:nvSpPr>
            <p:spPr>
              <a:xfrm>
                <a:off x="2614331" y="96905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aphic 5">
              <a:extLst>
                <a:ext uri="{FF2B5EF4-FFF2-40B4-BE49-F238E27FC236}">
                  <a16:creationId xmlns:a16="http://schemas.microsoft.com/office/drawing/2014/main" id="{30578DA9-0CCE-4FC5-BCC7-BE0816B06780}"/>
                </a:ext>
              </a:extLst>
            </p:cNvPr>
            <p:cNvGrpSpPr/>
            <p:nvPr/>
          </p:nvGrpSpPr>
          <p:grpSpPr>
            <a:xfrm>
              <a:off x="2654630" y="961608"/>
              <a:ext cx="41069" cy="41069"/>
              <a:chOff x="2654630" y="961608"/>
              <a:chExt cx="41069" cy="41069"/>
            </a:xfrm>
          </p:grpSpPr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2D2CDB69-6D1B-40C8-9D7C-E265CF63CB5D}"/>
                  </a:ext>
                </a:extLst>
              </p:cNvPr>
              <p:cNvSpPr/>
              <p:nvPr/>
            </p:nvSpPr>
            <p:spPr>
              <a:xfrm>
                <a:off x="2675165" y="96160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0BC954C7-C3B9-40D2-9731-9A0C5BFBDF04}"/>
                  </a:ext>
                </a:extLst>
              </p:cNvPr>
              <p:cNvSpPr/>
              <p:nvPr/>
            </p:nvSpPr>
            <p:spPr>
              <a:xfrm>
                <a:off x="2654630" y="98214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aphic 5">
              <a:extLst>
                <a:ext uri="{FF2B5EF4-FFF2-40B4-BE49-F238E27FC236}">
                  <a16:creationId xmlns:a16="http://schemas.microsoft.com/office/drawing/2014/main" id="{C45F4CBC-9BE4-4287-9DBB-C6D7D3C1147B}"/>
                </a:ext>
              </a:extLst>
            </p:cNvPr>
            <p:cNvGrpSpPr/>
            <p:nvPr/>
          </p:nvGrpSpPr>
          <p:grpSpPr>
            <a:xfrm>
              <a:off x="2686844" y="978934"/>
              <a:ext cx="41069" cy="41069"/>
              <a:chOff x="2686844" y="978934"/>
              <a:chExt cx="41069" cy="41069"/>
            </a:xfrm>
          </p:grpSpPr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5650E6BF-3FFA-4A9B-9634-E2AE713C1A80}"/>
                  </a:ext>
                </a:extLst>
              </p:cNvPr>
              <p:cNvSpPr/>
              <p:nvPr/>
            </p:nvSpPr>
            <p:spPr>
              <a:xfrm>
                <a:off x="2707379" y="9789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00F4BB57-4CA1-47CB-B3D8-21D5210A3EC9}"/>
                  </a:ext>
                </a:extLst>
              </p:cNvPr>
              <p:cNvSpPr/>
              <p:nvPr/>
            </p:nvSpPr>
            <p:spPr>
              <a:xfrm>
                <a:off x="2686844" y="9994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aphic 5">
              <a:extLst>
                <a:ext uri="{FF2B5EF4-FFF2-40B4-BE49-F238E27FC236}">
                  <a16:creationId xmlns:a16="http://schemas.microsoft.com/office/drawing/2014/main" id="{30817E5A-A4F9-46AB-A2BC-14DB42AE95EF}"/>
                </a:ext>
              </a:extLst>
            </p:cNvPr>
            <p:cNvGrpSpPr/>
            <p:nvPr/>
          </p:nvGrpSpPr>
          <p:grpSpPr>
            <a:xfrm>
              <a:off x="2693133" y="978934"/>
              <a:ext cx="41069" cy="41069"/>
              <a:chOff x="2693133" y="978934"/>
              <a:chExt cx="41069" cy="41069"/>
            </a:xfrm>
          </p:grpSpPr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9E7D8896-EB6F-43E9-86C1-88EC24E1BE22}"/>
                  </a:ext>
                </a:extLst>
              </p:cNvPr>
              <p:cNvSpPr/>
              <p:nvPr/>
            </p:nvSpPr>
            <p:spPr>
              <a:xfrm>
                <a:off x="2713668" y="97893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ADDFE41D-4025-4EA2-BB18-C8D9889B325C}"/>
                  </a:ext>
                </a:extLst>
              </p:cNvPr>
              <p:cNvSpPr/>
              <p:nvPr/>
            </p:nvSpPr>
            <p:spPr>
              <a:xfrm>
                <a:off x="2693133" y="99946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aphic 5">
              <a:extLst>
                <a:ext uri="{FF2B5EF4-FFF2-40B4-BE49-F238E27FC236}">
                  <a16:creationId xmlns:a16="http://schemas.microsoft.com/office/drawing/2014/main" id="{5E535EBC-6029-404A-9ED2-9DC1C623E1D7}"/>
                </a:ext>
              </a:extLst>
            </p:cNvPr>
            <p:cNvGrpSpPr/>
            <p:nvPr/>
          </p:nvGrpSpPr>
          <p:grpSpPr>
            <a:xfrm>
              <a:off x="2769239" y="1009351"/>
              <a:ext cx="41069" cy="41069"/>
              <a:chOff x="2769239" y="1009351"/>
              <a:chExt cx="41069" cy="41069"/>
            </a:xfrm>
          </p:grpSpPr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FBBA37B-CE09-41A3-9F89-C0826F030896}"/>
                  </a:ext>
                </a:extLst>
              </p:cNvPr>
              <p:cNvSpPr/>
              <p:nvPr/>
            </p:nvSpPr>
            <p:spPr>
              <a:xfrm>
                <a:off x="2789774" y="1009351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28A2D9F2-9584-4C10-B67F-16F789BD1E57}"/>
                  </a:ext>
                </a:extLst>
              </p:cNvPr>
              <p:cNvSpPr/>
              <p:nvPr/>
            </p:nvSpPr>
            <p:spPr>
              <a:xfrm>
                <a:off x="2769239" y="1029885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" name="Graphic 5">
              <a:extLst>
                <a:ext uri="{FF2B5EF4-FFF2-40B4-BE49-F238E27FC236}">
                  <a16:creationId xmlns:a16="http://schemas.microsoft.com/office/drawing/2014/main" id="{B05CCE1F-3480-4850-BDF0-9135486B263D}"/>
                </a:ext>
              </a:extLst>
            </p:cNvPr>
            <p:cNvGrpSpPr/>
            <p:nvPr/>
          </p:nvGrpSpPr>
          <p:grpSpPr>
            <a:xfrm>
              <a:off x="2793111" y="1021030"/>
              <a:ext cx="41069" cy="41069"/>
              <a:chOff x="2793111" y="1021030"/>
              <a:chExt cx="41069" cy="41069"/>
            </a:xfrm>
          </p:grpSpPr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5018BC3C-24F7-47AF-AE4C-B8CF8BEFAE97}"/>
                  </a:ext>
                </a:extLst>
              </p:cNvPr>
              <p:cNvSpPr/>
              <p:nvPr/>
            </p:nvSpPr>
            <p:spPr>
              <a:xfrm>
                <a:off x="2813646" y="1021030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8BED5C5-CE48-42D0-9D85-464918DB9430}"/>
                  </a:ext>
                </a:extLst>
              </p:cNvPr>
              <p:cNvSpPr/>
              <p:nvPr/>
            </p:nvSpPr>
            <p:spPr>
              <a:xfrm>
                <a:off x="2793111" y="104156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aphic 5">
              <a:extLst>
                <a:ext uri="{FF2B5EF4-FFF2-40B4-BE49-F238E27FC236}">
                  <a16:creationId xmlns:a16="http://schemas.microsoft.com/office/drawing/2014/main" id="{1B8CC72A-19C6-461D-99A6-7F4A7993CABE}"/>
                </a:ext>
              </a:extLst>
            </p:cNvPr>
            <p:cNvGrpSpPr/>
            <p:nvPr/>
          </p:nvGrpSpPr>
          <p:grpSpPr>
            <a:xfrm>
              <a:off x="2832512" y="1076473"/>
              <a:ext cx="41069" cy="41069"/>
              <a:chOff x="2832512" y="1076473"/>
              <a:chExt cx="41069" cy="41069"/>
            </a:xfrm>
          </p:grpSpPr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730A0FAD-C74B-42D0-B7F7-82CD96FDB3D6}"/>
                  </a:ext>
                </a:extLst>
              </p:cNvPr>
              <p:cNvSpPr/>
              <p:nvPr/>
            </p:nvSpPr>
            <p:spPr>
              <a:xfrm>
                <a:off x="2853046" y="107647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1AE5C750-A5BE-483D-97B7-E036CE06E9A1}"/>
                  </a:ext>
                </a:extLst>
              </p:cNvPr>
              <p:cNvSpPr/>
              <p:nvPr/>
            </p:nvSpPr>
            <p:spPr>
              <a:xfrm>
                <a:off x="2832512" y="109700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aphic 5">
              <a:extLst>
                <a:ext uri="{FF2B5EF4-FFF2-40B4-BE49-F238E27FC236}">
                  <a16:creationId xmlns:a16="http://schemas.microsoft.com/office/drawing/2014/main" id="{F2CFEE9A-1382-445E-80D1-92736BCBD1E3}"/>
                </a:ext>
              </a:extLst>
            </p:cNvPr>
            <p:cNvGrpSpPr/>
            <p:nvPr/>
          </p:nvGrpSpPr>
          <p:grpSpPr>
            <a:xfrm>
              <a:off x="2837645" y="1076473"/>
              <a:ext cx="41069" cy="41069"/>
              <a:chOff x="2837645" y="1076473"/>
              <a:chExt cx="41069" cy="41069"/>
            </a:xfrm>
          </p:grpSpPr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1C97C434-427B-46B6-84C1-947D87EF08C2}"/>
                  </a:ext>
                </a:extLst>
              </p:cNvPr>
              <p:cNvSpPr/>
              <p:nvPr/>
            </p:nvSpPr>
            <p:spPr>
              <a:xfrm>
                <a:off x="2858180" y="107647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94C1504-948A-47C1-B41B-F12A9DB19388}"/>
                  </a:ext>
                </a:extLst>
              </p:cNvPr>
              <p:cNvSpPr/>
              <p:nvPr/>
            </p:nvSpPr>
            <p:spPr>
              <a:xfrm>
                <a:off x="2837645" y="109700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aphic 5">
              <a:extLst>
                <a:ext uri="{FF2B5EF4-FFF2-40B4-BE49-F238E27FC236}">
                  <a16:creationId xmlns:a16="http://schemas.microsoft.com/office/drawing/2014/main" id="{74B59FD9-7630-4AE1-8210-480377AE4F25}"/>
                </a:ext>
              </a:extLst>
            </p:cNvPr>
            <p:cNvGrpSpPr/>
            <p:nvPr/>
          </p:nvGrpSpPr>
          <p:grpSpPr>
            <a:xfrm>
              <a:off x="2980618" y="1166312"/>
              <a:ext cx="41069" cy="41069"/>
              <a:chOff x="2980618" y="1166312"/>
              <a:chExt cx="41069" cy="41069"/>
            </a:xfrm>
          </p:grpSpPr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1DB302D-50FD-4D49-9D24-33BE3E64532C}"/>
                  </a:ext>
                </a:extLst>
              </p:cNvPr>
              <p:cNvSpPr/>
              <p:nvPr/>
            </p:nvSpPr>
            <p:spPr>
              <a:xfrm>
                <a:off x="3001153" y="116631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B27AA0C-C896-4483-805D-B2DC0CA15EBF}"/>
                  </a:ext>
                </a:extLst>
              </p:cNvPr>
              <p:cNvSpPr/>
              <p:nvPr/>
            </p:nvSpPr>
            <p:spPr>
              <a:xfrm>
                <a:off x="2980618" y="118684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aphic 5">
              <a:extLst>
                <a:ext uri="{FF2B5EF4-FFF2-40B4-BE49-F238E27FC236}">
                  <a16:creationId xmlns:a16="http://schemas.microsoft.com/office/drawing/2014/main" id="{9C9EC280-7BA6-43E6-8E15-820F4223B687}"/>
                </a:ext>
              </a:extLst>
            </p:cNvPr>
            <p:cNvGrpSpPr/>
            <p:nvPr/>
          </p:nvGrpSpPr>
          <p:grpSpPr>
            <a:xfrm>
              <a:off x="3190200" y="1264237"/>
              <a:ext cx="41069" cy="41069"/>
              <a:chOff x="3190200" y="1264237"/>
              <a:chExt cx="41069" cy="41069"/>
            </a:xfrm>
          </p:grpSpPr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4D878C9C-0E6D-43FB-964E-E3B94437B258}"/>
                  </a:ext>
                </a:extLst>
              </p:cNvPr>
              <p:cNvSpPr/>
              <p:nvPr/>
            </p:nvSpPr>
            <p:spPr>
              <a:xfrm>
                <a:off x="3210734" y="126423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08C9DA35-0184-4AE9-896E-744AE68E6C3B}"/>
                  </a:ext>
                </a:extLst>
              </p:cNvPr>
              <p:cNvSpPr/>
              <p:nvPr/>
            </p:nvSpPr>
            <p:spPr>
              <a:xfrm>
                <a:off x="3190200" y="128477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aphic 5">
              <a:extLst>
                <a:ext uri="{FF2B5EF4-FFF2-40B4-BE49-F238E27FC236}">
                  <a16:creationId xmlns:a16="http://schemas.microsoft.com/office/drawing/2014/main" id="{A5C64CED-0078-4A00-BF93-12985F5500E3}"/>
                </a:ext>
              </a:extLst>
            </p:cNvPr>
            <p:cNvGrpSpPr/>
            <p:nvPr/>
          </p:nvGrpSpPr>
          <p:grpSpPr>
            <a:xfrm>
              <a:off x="3294541" y="1294269"/>
              <a:ext cx="41069" cy="41069"/>
              <a:chOff x="3294541" y="1294269"/>
              <a:chExt cx="41069" cy="41069"/>
            </a:xfrm>
          </p:grpSpPr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E675F412-DE4B-45BB-9C34-32041898D6D6}"/>
                  </a:ext>
                </a:extLst>
              </p:cNvPr>
              <p:cNvSpPr/>
              <p:nvPr/>
            </p:nvSpPr>
            <p:spPr>
              <a:xfrm>
                <a:off x="3315076" y="129426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73CA274A-79F0-4BA6-8E41-6F53AFF2C39F}"/>
                  </a:ext>
                </a:extLst>
              </p:cNvPr>
              <p:cNvSpPr/>
              <p:nvPr/>
            </p:nvSpPr>
            <p:spPr>
              <a:xfrm>
                <a:off x="3294541" y="131480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aphic 5">
              <a:extLst>
                <a:ext uri="{FF2B5EF4-FFF2-40B4-BE49-F238E27FC236}">
                  <a16:creationId xmlns:a16="http://schemas.microsoft.com/office/drawing/2014/main" id="{9B4F5544-39B1-463E-A2C7-AD1D9F7409DE}"/>
                </a:ext>
              </a:extLst>
            </p:cNvPr>
            <p:cNvGrpSpPr/>
            <p:nvPr/>
          </p:nvGrpSpPr>
          <p:grpSpPr>
            <a:xfrm>
              <a:off x="3366669" y="1321092"/>
              <a:ext cx="41069" cy="41069"/>
              <a:chOff x="3366669" y="1321092"/>
              <a:chExt cx="41069" cy="41069"/>
            </a:xfrm>
          </p:grpSpPr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B2B7BC8-23F0-42C8-8F57-338AF38EABB1}"/>
                  </a:ext>
                </a:extLst>
              </p:cNvPr>
              <p:cNvSpPr/>
              <p:nvPr/>
            </p:nvSpPr>
            <p:spPr>
              <a:xfrm>
                <a:off x="3387204" y="132109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CFC07258-F16E-4CDD-B16F-B0E35D9813A1}"/>
                  </a:ext>
                </a:extLst>
              </p:cNvPr>
              <p:cNvSpPr/>
              <p:nvPr/>
            </p:nvSpPr>
            <p:spPr>
              <a:xfrm>
                <a:off x="3366669" y="134162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aphic 5">
              <a:extLst>
                <a:ext uri="{FF2B5EF4-FFF2-40B4-BE49-F238E27FC236}">
                  <a16:creationId xmlns:a16="http://schemas.microsoft.com/office/drawing/2014/main" id="{3B9719F3-2824-43BD-B371-97A54AFAB76C}"/>
                </a:ext>
              </a:extLst>
            </p:cNvPr>
            <p:cNvGrpSpPr/>
            <p:nvPr/>
          </p:nvGrpSpPr>
          <p:grpSpPr>
            <a:xfrm>
              <a:off x="3372958" y="1321092"/>
              <a:ext cx="41069" cy="41069"/>
              <a:chOff x="3372958" y="1321092"/>
              <a:chExt cx="41069" cy="41069"/>
            </a:xfrm>
          </p:grpSpPr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F0BAEE50-9C4A-4DCF-9E98-2D769E5E75B7}"/>
                  </a:ext>
                </a:extLst>
              </p:cNvPr>
              <p:cNvSpPr/>
              <p:nvPr/>
            </p:nvSpPr>
            <p:spPr>
              <a:xfrm>
                <a:off x="3393493" y="132109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A0F4705C-EDFB-4434-885F-DA105B677EEC}"/>
                  </a:ext>
                </a:extLst>
              </p:cNvPr>
              <p:cNvSpPr/>
              <p:nvPr/>
            </p:nvSpPr>
            <p:spPr>
              <a:xfrm>
                <a:off x="3372958" y="134162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93932748-F323-4344-ABB7-3434DF1575D3}"/>
                </a:ext>
              </a:extLst>
            </p:cNvPr>
            <p:cNvGrpSpPr/>
            <p:nvPr/>
          </p:nvGrpSpPr>
          <p:grpSpPr>
            <a:xfrm>
              <a:off x="3496423" y="1402204"/>
              <a:ext cx="41069" cy="41069"/>
              <a:chOff x="3496423" y="1402204"/>
              <a:chExt cx="41069" cy="41069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C9DD32A-8F2C-44EB-B5E0-3570DB4D35AA}"/>
                  </a:ext>
                </a:extLst>
              </p:cNvPr>
              <p:cNvSpPr/>
              <p:nvPr/>
            </p:nvSpPr>
            <p:spPr>
              <a:xfrm>
                <a:off x="3516957" y="140220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EBFE3365-088F-4374-8F82-9E5C2C07B1F3}"/>
                  </a:ext>
                </a:extLst>
              </p:cNvPr>
              <p:cNvSpPr/>
              <p:nvPr/>
            </p:nvSpPr>
            <p:spPr>
              <a:xfrm>
                <a:off x="3496423" y="142273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aphic 5">
              <a:extLst>
                <a:ext uri="{FF2B5EF4-FFF2-40B4-BE49-F238E27FC236}">
                  <a16:creationId xmlns:a16="http://schemas.microsoft.com/office/drawing/2014/main" id="{522ED883-753E-437D-854F-D811A9532643}"/>
                </a:ext>
              </a:extLst>
            </p:cNvPr>
            <p:cNvGrpSpPr/>
            <p:nvPr/>
          </p:nvGrpSpPr>
          <p:grpSpPr>
            <a:xfrm>
              <a:off x="3502326" y="1402204"/>
              <a:ext cx="41069" cy="41069"/>
              <a:chOff x="3502326" y="1402204"/>
              <a:chExt cx="41069" cy="41069"/>
            </a:xfrm>
          </p:grpSpPr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BD80337-F11B-4157-B8B6-68CC350A1CE8}"/>
                  </a:ext>
                </a:extLst>
              </p:cNvPr>
              <p:cNvSpPr/>
              <p:nvPr/>
            </p:nvSpPr>
            <p:spPr>
              <a:xfrm>
                <a:off x="3522861" y="140220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BE7EE159-FE9C-4479-AF57-E07FC1FC031B}"/>
                  </a:ext>
                </a:extLst>
              </p:cNvPr>
              <p:cNvSpPr/>
              <p:nvPr/>
            </p:nvSpPr>
            <p:spPr>
              <a:xfrm>
                <a:off x="3502326" y="142273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FDA17EE8-21DA-4249-8AF5-868CE8EC2682}"/>
                </a:ext>
              </a:extLst>
            </p:cNvPr>
            <p:cNvGrpSpPr/>
            <p:nvPr/>
          </p:nvGrpSpPr>
          <p:grpSpPr>
            <a:xfrm>
              <a:off x="3520166" y="1402204"/>
              <a:ext cx="41069" cy="41069"/>
              <a:chOff x="3520166" y="1402204"/>
              <a:chExt cx="41069" cy="41069"/>
            </a:xfrm>
          </p:grpSpPr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E0FB4E7D-166A-4590-81F0-86C274E3DE22}"/>
                  </a:ext>
                </a:extLst>
              </p:cNvPr>
              <p:cNvSpPr/>
              <p:nvPr/>
            </p:nvSpPr>
            <p:spPr>
              <a:xfrm>
                <a:off x="3540701" y="140220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F451C2FB-0F2A-4A09-9F7B-B5F5D8E6165B}"/>
                  </a:ext>
                </a:extLst>
              </p:cNvPr>
              <p:cNvSpPr/>
              <p:nvPr/>
            </p:nvSpPr>
            <p:spPr>
              <a:xfrm>
                <a:off x="3520166" y="142273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aphic 5">
              <a:extLst>
                <a:ext uri="{FF2B5EF4-FFF2-40B4-BE49-F238E27FC236}">
                  <a16:creationId xmlns:a16="http://schemas.microsoft.com/office/drawing/2014/main" id="{F7F1DC98-41C7-45B3-9DF1-31E835352C04}"/>
                </a:ext>
              </a:extLst>
            </p:cNvPr>
            <p:cNvGrpSpPr/>
            <p:nvPr/>
          </p:nvGrpSpPr>
          <p:grpSpPr>
            <a:xfrm>
              <a:off x="3526070" y="1402204"/>
              <a:ext cx="41069" cy="41069"/>
              <a:chOff x="3526070" y="1402204"/>
              <a:chExt cx="41069" cy="41069"/>
            </a:xfrm>
          </p:grpSpPr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8989422-5BAD-46DC-9236-A93C42E7B00F}"/>
                  </a:ext>
                </a:extLst>
              </p:cNvPr>
              <p:cNvSpPr/>
              <p:nvPr/>
            </p:nvSpPr>
            <p:spPr>
              <a:xfrm>
                <a:off x="3546604" y="140220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702CA39E-DAC0-40C7-B857-5DB2AE191845}"/>
                  </a:ext>
                </a:extLst>
              </p:cNvPr>
              <p:cNvSpPr/>
              <p:nvPr/>
            </p:nvSpPr>
            <p:spPr>
              <a:xfrm>
                <a:off x="3526070" y="142273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aphic 5">
              <a:extLst>
                <a:ext uri="{FF2B5EF4-FFF2-40B4-BE49-F238E27FC236}">
                  <a16:creationId xmlns:a16="http://schemas.microsoft.com/office/drawing/2014/main" id="{FC13DC46-5E2F-43D9-8EBF-8D892697CA01}"/>
                </a:ext>
              </a:extLst>
            </p:cNvPr>
            <p:cNvGrpSpPr/>
            <p:nvPr/>
          </p:nvGrpSpPr>
          <p:grpSpPr>
            <a:xfrm>
              <a:off x="3586904" y="1416964"/>
              <a:ext cx="41069" cy="41069"/>
              <a:chOff x="3586904" y="1416964"/>
              <a:chExt cx="41069" cy="41069"/>
            </a:xfrm>
          </p:grpSpPr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96A5DEE-BAD8-4465-A78F-A35219CCFACF}"/>
                  </a:ext>
                </a:extLst>
              </p:cNvPr>
              <p:cNvSpPr/>
              <p:nvPr/>
            </p:nvSpPr>
            <p:spPr>
              <a:xfrm>
                <a:off x="3607438" y="141696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AE6311C9-4C79-4FB7-8FC3-3D88755B2F5A}"/>
                  </a:ext>
                </a:extLst>
              </p:cNvPr>
              <p:cNvSpPr/>
              <p:nvPr/>
            </p:nvSpPr>
            <p:spPr>
              <a:xfrm>
                <a:off x="3586904" y="143749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A8F90859-5DE1-4748-8C21-98997CF357AB}"/>
                </a:ext>
              </a:extLst>
            </p:cNvPr>
            <p:cNvGrpSpPr/>
            <p:nvPr/>
          </p:nvGrpSpPr>
          <p:grpSpPr>
            <a:xfrm>
              <a:off x="3592679" y="1416964"/>
              <a:ext cx="41069" cy="41069"/>
              <a:chOff x="3592679" y="1416964"/>
              <a:chExt cx="41069" cy="41069"/>
            </a:xfrm>
          </p:grpSpPr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CC11CEA2-33DF-4FA8-9A2C-283650AF743A}"/>
                  </a:ext>
                </a:extLst>
              </p:cNvPr>
              <p:cNvSpPr/>
              <p:nvPr/>
            </p:nvSpPr>
            <p:spPr>
              <a:xfrm>
                <a:off x="3613214" y="141696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9111BE76-03F2-47CB-B78A-48931958E78A}"/>
                  </a:ext>
                </a:extLst>
              </p:cNvPr>
              <p:cNvSpPr/>
              <p:nvPr/>
            </p:nvSpPr>
            <p:spPr>
              <a:xfrm>
                <a:off x="3592679" y="143749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aphic 5">
              <a:extLst>
                <a:ext uri="{FF2B5EF4-FFF2-40B4-BE49-F238E27FC236}">
                  <a16:creationId xmlns:a16="http://schemas.microsoft.com/office/drawing/2014/main" id="{6753299D-C3A3-4028-942E-620949449BC5}"/>
                </a:ext>
              </a:extLst>
            </p:cNvPr>
            <p:cNvGrpSpPr/>
            <p:nvPr/>
          </p:nvGrpSpPr>
          <p:grpSpPr>
            <a:xfrm>
              <a:off x="3983222" y="1594203"/>
              <a:ext cx="41069" cy="41069"/>
              <a:chOff x="3983222" y="1594203"/>
              <a:chExt cx="41069" cy="41069"/>
            </a:xfrm>
          </p:grpSpPr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C6C340A1-BB2E-4EA3-B937-094B8383EE8D}"/>
                  </a:ext>
                </a:extLst>
              </p:cNvPr>
              <p:cNvSpPr/>
              <p:nvPr/>
            </p:nvSpPr>
            <p:spPr>
              <a:xfrm>
                <a:off x="4003757" y="159420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35E77682-5B1D-468C-A36E-276349AED58B}"/>
                  </a:ext>
                </a:extLst>
              </p:cNvPr>
              <p:cNvSpPr/>
              <p:nvPr/>
            </p:nvSpPr>
            <p:spPr>
              <a:xfrm>
                <a:off x="3983222" y="161473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raphic 5">
              <a:extLst>
                <a:ext uri="{FF2B5EF4-FFF2-40B4-BE49-F238E27FC236}">
                  <a16:creationId xmlns:a16="http://schemas.microsoft.com/office/drawing/2014/main" id="{0E8483EC-A7C0-483D-9CB9-4ABCC15AC0B2}"/>
                </a:ext>
              </a:extLst>
            </p:cNvPr>
            <p:cNvGrpSpPr/>
            <p:nvPr/>
          </p:nvGrpSpPr>
          <p:grpSpPr>
            <a:xfrm>
              <a:off x="3989126" y="1594203"/>
              <a:ext cx="41069" cy="41069"/>
              <a:chOff x="3989126" y="1594203"/>
              <a:chExt cx="41069" cy="41069"/>
            </a:xfrm>
          </p:grpSpPr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83705337-6224-41A8-B98E-9D7D5419152E}"/>
                  </a:ext>
                </a:extLst>
              </p:cNvPr>
              <p:cNvSpPr/>
              <p:nvPr/>
            </p:nvSpPr>
            <p:spPr>
              <a:xfrm>
                <a:off x="4009661" y="159420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022CCA4D-857A-4AD8-88D4-4DB3080E791C}"/>
                  </a:ext>
                </a:extLst>
              </p:cNvPr>
              <p:cNvSpPr/>
              <p:nvPr/>
            </p:nvSpPr>
            <p:spPr>
              <a:xfrm>
                <a:off x="3989126" y="161473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E1F7633A-4A54-4367-A6E8-C05A40086126}"/>
                </a:ext>
              </a:extLst>
            </p:cNvPr>
            <p:cNvGrpSpPr/>
            <p:nvPr/>
          </p:nvGrpSpPr>
          <p:grpSpPr>
            <a:xfrm>
              <a:off x="4008762" y="1594203"/>
              <a:ext cx="41069" cy="41069"/>
              <a:chOff x="4008762" y="1594203"/>
              <a:chExt cx="41069" cy="41069"/>
            </a:xfrm>
          </p:grpSpPr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D1CE601F-179E-466B-ABEE-C1DFD180D96D}"/>
                  </a:ext>
                </a:extLst>
              </p:cNvPr>
              <p:cNvSpPr/>
              <p:nvPr/>
            </p:nvSpPr>
            <p:spPr>
              <a:xfrm>
                <a:off x="4029297" y="159420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E7A9E35E-F758-4B6C-A544-720493CE8DDB}"/>
                  </a:ext>
                </a:extLst>
              </p:cNvPr>
              <p:cNvSpPr/>
              <p:nvPr/>
            </p:nvSpPr>
            <p:spPr>
              <a:xfrm>
                <a:off x="4008762" y="161473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Graphic 5">
              <a:extLst>
                <a:ext uri="{FF2B5EF4-FFF2-40B4-BE49-F238E27FC236}">
                  <a16:creationId xmlns:a16="http://schemas.microsoft.com/office/drawing/2014/main" id="{DFBC6259-4D9C-4E1D-8E66-57D15BAAC8D7}"/>
                </a:ext>
              </a:extLst>
            </p:cNvPr>
            <p:cNvGrpSpPr/>
            <p:nvPr/>
          </p:nvGrpSpPr>
          <p:grpSpPr>
            <a:xfrm>
              <a:off x="4014666" y="1594203"/>
              <a:ext cx="41069" cy="41069"/>
              <a:chOff x="4014666" y="1594203"/>
              <a:chExt cx="41069" cy="41069"/>
            </a:xfrm>
          </p:grpSpPr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B7A192ED-60CC-4380-AC86-4F66B3790431}"/>
                  </a:ext>
                </a:extLst>
              </p:cNvPr>
              <p:cNvSpPr/>
              <p:nvPr/>
            </p:nvSpPr>
            <p:spPr>
              <a:xfrm>
                <a:off x="4035201" y="159420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6416D1A-985D-4CCB-952C-743CC11DD9B2}"/>
                  </a:ext>
                </a:extLst>
              </p:cNvPr>
              <p:cNvSpPr/>
              <p:nvPr/>
            </p:nvSpPr>
            <p:spPr>
              <a:xfrm>
                <a:off x="4014666" y="161473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raphic 5">
              <a:extLst>
                <a:ext uri="{FF2B5EF4-FFF2-40B4-BE49-F238E27FC236}">
                  <a16:creationId xmlns:a16="http://schemas.microsoft.com/office/drawing/2014/main" id="{B0623500-0A36-4E75-B471-152257AFC125}"/>
                </a:ext>
              </a:extLst>
            </p:cNvPr>
            <p:cNvGrpSpPr/>
            <p:nvPr/>
          </p:nvGrpSpPr>
          <p:grpSpPr>
            <a:xfrm>
              <a:off x="4032120" y="1594203"/>
              <a:ext cx="41069" cy="41069"/>
              <a:chOff x="4032120" y="1594203"/>
              <a:chExt cx="41069" cy="41069"/>
            </a:xfrm>
          </p:grpSpPr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6DDE2B66-81B8-4B09-B822-5D69D90F749B}"/>
                  </a:ext>
                </a:extLst>
              </p:cNvPr>
              <p:cNvSpPr/>
              <p:nvPr/>
            </p:nvSpPr>
            <p:spPr>
              <a:xfrm>
                <a:off x="4052655" y="1594203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D2E88501-2DAE-4306-A0E4-84A725CA1C8E}"/>
                  </a:ext>
                </a:extLst>
              </p:cNvPr>
              <p:cNvSpPr/>
              <p:nvPr/>
            </p:nvSpPr>
            <p:spPr>
              <a:xfrm>
                <a:off x="4032120" y="161473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Graphic 5">
              <a:extLst>
                <a:ext uri="{FF2B5EF4-FFF2-40B4-BE49-F238E27FC236}">
                  <a16:creationId xmlns:a16="http://schemas.microsoft.com/office/drawing/2014/main" id="{5B610E1C-AEF6-4083-88E5-74654976EFD5}"/>
                </a:ext>
              </a:extLst>
            </p:cNvPr>
            <p:cNvGrpSpPr/>
            <p:nvPr/>
          </p:nvGrpSpPr>
          <p:grpSpPr>
            <a:xfrm>
              <a:off x="4129532" y="1676984"/>
              <a:ext cx="41069" cy="41069"/>
              <a:chOff x="4129532" y="1676984"/>
              <a:chExt cx="41069" cy="41069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88124C46-17ED-44B2-90E7-670E673F9C24}"/>
                  </a:ext>
                </a:extLst>
              </p:cNvPr>
              <p:cNvSpPr/>
              <p:nvPr/>
            </p:nvSpPr>
            <p:spPr>
              <a:xfrm>
                <a:off x="4150066" y="167698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6549C576-B419-47A2-9C50-38821672D2C1}"/>
                  </a:ext>
                </a:extLst>
              </p:cNvPr>
              <p:cNvSpPr/>
              <p:nvPr/>
            </p:nvSpPr>
            <p:spPr>
              <a:xfrm>
                <a:off x="4129532" y="1697518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aphic 5">
              <a:extLst>
                <a:ext uri="{FF2B5EF4-FFF2-40B4-BE49-F238E27FC236}">
                  <a16:creationId xmlns:a16="http://schemas.microsoft.com/office/drawing/2014/main" id="{AE089EF2-A66B-43AE-9E79-CEBB2C17C850}"/>
                </a:ext>
              </a:extLst>
            </p:cNvPr>
            <p:cNvGrpSpPr/>
            <p:nvPr/>
          </p:nvGrpSpPr>
          <p:grpSpPr>
            <a:xfrm>
              <a:off x="4354258" y="1741924"/>
              <a:ext cx="41069" cy="41069"/>
              <a:chOff x="4354258" y="1741924"/>
              <a:chExt cx="41069" cy="41069"/>
            </a:xfrm>
          </p:grpSpPr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B33BCF0F-F653-4D23-AE53-13D03B0EFDF3}"/>
                  </a:ext>
                </a:extLst>
              </p:cNvPr>
              <p:cNvSpPr/>
              <p:nvPr/>
            </p:nvSpPr>
            <p:spPr>
              <a:xfrm>
                <a:off x="4374792" y="174192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EA77631-195C-408F-B25B-2F677A946A71}"/>
                  </a:ext>
                </a:extLst>
              </p:cNvPr>
              <p:cNvSpPr/>
              <p:nvPr/>
            </p:nvSpPr>
            <p:spPr>
              <a:xfrm>
                <a:off x="4354258" y="176245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51EBE74F-241F-416F-8422-7584869F6081}"/>
                </a:ext>
              </a:extLst>
            </p:cNvPr>
            <p:cNvGrpSpPr/>
            <p:nvPr/>
          </p:nvGrpSpPr>
          <p:grpSpPr>
            <a:xfrm>
              <a:off x="4360546" y="1741924"/>
              <a:ext cx="41069" cy="41069"/>
              <a:chOff x="4360546" y="1741924"/>
              <a:chExt cx="41069" cy="41069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06028C9-A2DF-4D67-AED1-A62B1880C632}"/>
                  </a:ext>
                </a:extLst>
              </p:cNvPr>
              <p:cNvSpPr/>
              <p:nvPr/>
            </p:nvSpPr>
            <p:spPr>
              <a:xfrm>
                <a:off x="4381081" y="174192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AEC78C8-F87E-4C63-9DA1-308FA36F3601}"/>
                  </a:ext>
                </a:extLst>
              </p:cNvPr>
              <p:cNvSpPr/>
              <p:nvPr/>
            </p:nvSpPr>
            <p:spPr>
              <a:xfrm>
                <a:off x="4360546" y="176245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58186872-B67D-41F7-93F4-256F3A820519}"/>
                </a:ext>
              </a:extLst>
            </p:cNvPr>
            <p:cNvGrpSpPr/>
            <p:nvPr/>
          </p:nvGrpSpPr>
          <p:grpSpPr>
            <a:xfrm>
              <a:off x="4711946" y="1934437"/>
              <a:ext cx="41069" cy="41069"/>
              <a:chOff x="4711946" y="1934437"/>
              <a:chExt cx="41069" cy="41069"/>
            </a:xfrm>
          </p:grpSpPr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E8D77A6-B899-4828-9A13-85D6E7ABBBBC}"/>
                  </a:ext>
                </a:extLst>
              </p:cNvPr>
              <p:cNvSpPr/>
              <p:nvPr/>
            </p:nvSpPr>
            <p:spPr>
              <a:xfrm>
                <a:off x="4732480" y="193443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E9E21409-B304-46A8-A00A-8F4C1C4722BD}"/>
                  </a:ext>
                </a:extLst>
              </p:cNvPr>
              <p:cNvSpPr/>
              <p:nvPr/>
            </p:nvSpPr>
            <p:spPr>
              <a:xfrm>
                <a:off x="4711946" y="195497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aphic 5">
              <a:extLst>
                <a:ext uri="{FF2B5EF4-FFF2-40B4-BE49-F238E27FC236}">
                  <a16:creationId xmlns:a16="http://schemas.microsoft.com/office/drawing/2014/main" id="{B5333121-64ED-4AC1-9B17-ABF144128E11}"/>
                </a:ext>
              </a:extLst>
            </p:cNvPr>
            <p:cNvGrpSpPr/>
            <p:nvPr/>
          </p:nvGrpSpPr>
          <p:grpSpPr>
            <a:xfrm>
              <a:off x="4718234" y="1934437"/>
              <a:ext cx="41069" cy="41069"/>
              <a:chOff x="4718234" y="1934437"/>
              <a:chExt cx="41069" cy="41069"/>
            </a:xfrm>
          </p:grpSpPr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B82E9962-B2A3-4EF3-AC07-E5FE13B0F769}"/>
                  </a:ext>
                </a:extLst>
              </p:cNvPr>
              <p:cNvSpPr/>
              <p:nvPr/>
            </p:nvSpPr>
            <p:spPr>
              <a:xfrm>
                <a:off x="4738769" y="193443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77376D5-9E26-4489-A421-DDEE78DC78D3}"/>
                  </a:ext>
                </a:extLst>
              </p:cNvPr>
              <p:cNvSpPr/>
              <p:nvPr/>
            </p:nvSpPr>
            <p:spPr>
              <a:xfrm>
                <a:off x="4718234" y="195497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Graphic 5">
              <a:extLst>
                <a:ext uri="{FF2B5EF4-FFF2-40B4-BE49-F238E27FC236}">
                  <a16:creationId xmlns:a16="http://schemas.microsoft.com/office/drawing/2014/main" id="{88FF5F5F-4227-4A2D-AE31-5FA844CA41B1}"/>
                </a:ext>
              </a:extLst>
            </p:cNvPr>
            <p:cNvGrpSpPr/>
            <p:nvPr/>
          </p:nvGrpSpPr>
          <p:grpSpPr>
            <a:xfrm>
              <a:off x="4841314" y="1934437"/>
              <a:ext cx="41069" cy="41069"/>
              <a:chOff x="4841314" y="1934437"/>
              <a:chExt cx="41069" cy="41069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166202D0-B3F8-4A0E-9976-1283F2DBBB06}"/>
                  </a:ext>
                </a:extLst>
              </p:cNvPr>
              <p:cNvSpPr/>
              <p:nvPr/>
            </p:nvSpPr>
            <p:spPr>
              <a:xfrm>
                <a:off x="4861849" y="193443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6955331A-3A92-4FB3-AE43-0DB0BDB108D8}"/>
                  </a:ext>
                </a:extLst>
              </p:cNvPr>
              <p:cNvSpPr/>
              <p:nvPr/>
            </p:nvSpPr>
            <p:spPr>
              <a:xfrm>
                <a:off x="4841314" y="195497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raphic 5">
              <a:extLst>
                <a:ext uri="{FF2B5EF4-FFF2-40B4-BE49-F238E27FC236}">
                  <a16:creationId xmlns:a16="http://schemas.microsoft.com/office/drawing/2014/main" id="{78B4D83B-C548-4038-AC70-B51D55CD2A21}"/>
                </a:ext>
              </a:extLst>
            </p:cNvPr>
            <p:cNvGrpSpPr/>
            <p:nvPr/>
          </p:nvGrpSpPr>
          <p:grpSpPr>
            <a:xfrm>
              <a:off x="4847603" y="1934437"/>
              <a:ext cx="41069" cy="41069"/>
              <a:chOff x="4847603" y="1934437"/>
              <a:chExt cx="41069" cy="41069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1952EFFE-52F4-481C-92AB-5B6D1C74C1FE}"/>
                  </a:ext>
                </a:extLst>
              </p:cNvPr>
              <p:cNvSpPr/>
              <p:nvPr/>
            </p:nvSpPr>
            <p:spPr>
              <a:xfrm>
                <a:off x="4868137" y="1934437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FF8769A2-D37F-49D4-B78B-ECF00B970483}"/>
                  </a:ext>
                </a:extLst>
              </p:cNvPr>
              <p:cNvSpPr/>
              <p:nvPr/>
            </p:nvSpPr>
            <p:spPr>
              <a:xfrm>
                <a:off x="4847603" y="195497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Graphic 5">
              <a:extLst>
                <a:ext uri="{FF2B5EF4-FFF2-40B4-BE49-F238E27FC236}">
                  <a16:creationId xmlns:a16="http://schemas.microsoft.com/office/drawing/2014/main" id="{F5B6EDFC-3F6D-4D58-98DD-E4E68A21FB0B}"/>
                </a:ext>
              </a:extLst>
            </p:cNvPr>
            <p:cNvGrpSpPr/>
            <p:nvPr/>
          </p:nvGrpSpPr>
          <p:grpSpPr>
            <a:xfrm>
              <a:off x="5197719" y="2016832"/>
              <a:ext cx="41069" cy="41069"/>
              <a:chOff x="5197719" y="2016832"/>
              <a:chExt cx="41069" cy="41069"/>
            </a:xfrm>
          </p:grpSpPr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9184C81B-1967-4D16-8417-B2ED52CE4167}"/>
                  </a:ext>
                </a:extLst>
              </p:cNvPr>
              <p:cNvSpPr/>
              <p:nvPr/>
            </p:nvSpPr>
            <p:spPr>
              <a:xfrm>
                <a:off x="5218253" y="201683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5CD6A44E-2BAD-48BB-8738-ABA11F23CBCB}"/>
                  </a:ext>
                </a:extLst>
              </p:cNvPr>
              <p:cNvSpPr/>
              <p:nvPr/>
            </p:nvSpPr>
            <p:spPr>
              <a:xfrm>
                <a:off x="5197719" y="203736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7" name="Graphic 5">
              <a:extLst>
                <a:ext uri="{FF2B5EF4-FFF2-40B4-BE49-F238E27FC236}">
                  <a16:creationId xmlns:a16="http://schemas.microsoft.com/office/drawing/2014/main" id="{F56F02BE-E9EC-4165-9353-35E58718225B}"/>
                </a:ext>
              </a:extLst>
            </p:cNvPr>
            <p:cNvGrpSpPr/>
            <p:nvPr/>
          </p:nvGrpSpPr>
          <p:grpSpPr>
            <a:xfrm>
              <a:off x="5204007" y="2016832"/>
              <a:ext cx="41069" cy="41069"/>
              <a:chOff x="5204007" y="2016832"/>
              <a:chExt cx="41069" cy="41069"/>
            </a:xfrm>
          </p:grpSpPr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A769E24E-7E0D-4AE1-8DAD-BAEA806D1103}"/>
                  </a:ext>
                </a:extLst>
              </p:cNvPr>
              <p:cNvSpPr/>
              <p:nvPr/>
            </p:nvSpPr>
            <p:spPr>
              <a:xfrm>
                <a:off x="5224542" y="201683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5BF01EE-3E47-4CB6-B488-5AB8B793052A}"/>
                  </a:ext>
                </a:extLst>
              </p:cNvPr>
              <p:cNvSpPr/>
              <p:nvPr/>
            </p:nvSpPr>
            <p:spPr>
              <a:xfrm>
                <a:off x="5204007" y="203736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aphic 5">
              <a:extLst>
                <a:ext uri="{FF2B5EF4-FFF2-40B4-BE49-F238E27FC236}">
                  <a16:creationId xmlns:a16="http://schemas.microsoft.com/office/drawing/2014/main" id="{103E3657-A885-44BF-ACEA-D2E684136024}"/>
                </a:ext>
              </a:extLst>
            </p:cNvPr>
            <p:cNvGrpSpPr/>
            <p:nvPr/>
          </p:nvGrpSpPr>
          <p:grpSpPr>
            <a:xfrm>
              <a:off x="5220563" y="2016832"/>
              <a:ext cx="41069" cy="41069"/>
              <a:chOff x="5220563" y="2016832"/>
              <a:chExt cx="41069" cy="41069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93A4AA94-3FB2-4603-9A35-A50A916149EB}"/>
                  </a:ext>
                </a:extLst>
              </p:cNvPr>
              <p:cNvSpPr/>
              <p:nvPr/>
            </p:nvSpPr>
            <p:spPr>
              <a:xfrm>
                <a:off x="5241098" y="201683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4F511A2-308D-4265-AA08-1E44FCCDEDF1}"/>
                  </a:ext>
                </a:extLst>
              </p:cNvPr>
              <p:cNvSpPr/>
              <p:nvPr/>
            </p:nvSpPr>
            <p:spPr>
              <a:xfrm>
                <a:off x="5220563" y="203736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9" name="Graphic 5">
              <a:extLst>
                <a:ext uri="{FF2B5EF4-FFF2-40B4-BE49-F238E27FC236}">
                  <a16:creationId xmlns:a16="http://schemas.microsoft.com/office/drawing/2014/main" id="{C21DDDBC-30FB-4E0F-9C73-0692F40AAAF8}"/>
                </a:ext>
              </a:extLst>
            </p:cNvPr>
            <p:cNvGrpSpPr/>
            <p:nvPr/>
          </p:nvGrpSpPr>
          <p:grpSpPr>
            <a:xfrm>
              <a:off x="5226852" y="2016832"/>
              <a:ext cx="41069" cy="41069"/>
              <a:chOff x="5226852" y="2016832"/>
              <a:chExt cx="41069" cy="41069"/>
            </a:xfrm>
          </p:grpSpPr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E4DFE8CB-3D96-4907-B7B5-FE4281C5E876}"/>
                  </a:ext>
                </a:extLst>
              </p:cNvPr>
              <p:cNvSpPr/>
              <p:nvPr/>
            </p:nvSpPr>
            <p:spPr>
              <a:xfrm>
                <a:off x="5247387" y="2016832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75DD0CD3-C569-43E9-9598-68800AA114FA}"/>
                  </a:ext>
                </a:extLst>
              </p:cNvPr>
              <p:cNvSpPr/>
              <p:nvPr/>
            </p:nvSpPr>
            <p:spPr>
              <a:xfrm>
                <a:off x="5226852" y="2037367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0" name="Graphic 5">
              <a:extLst>
                <a:ext uri="{FF2B5EF4-FFF2-40B4-BE49-F238E27FC236}">
                  <a16:creationId xmlns:a16="http://schemas.microsoft.com/office/drawing/2014/main" id="{AE153C21-6CD0-4B56-9244-4FFA5A30E8C9}"/>
                </a:ext>
              </a:extLst>
            </p:cNvPr>
            <p:cNvGrpSpPr/>
            <p:nvPr/>
          </p:nvGrpSpPr>
          <p:grpSpPr>
            <a:xfrm>
              <a:off x="5319515" y="2058030"/>
              <a:ext cx="41069" cy="41069"/>
              <a:chOff x="5319515" y="2058030"/>
              <a:chExt cx="41069" cy="41069"/>
            </a:xfrm>
          </p:grpSpPr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89834298-A424-4091-88A3-7132CD33F17A}"/>
                  </a:ext>
                </a:extLst>
              </p:cNvPr>
              <p:cNvSpPr/>
              <p:nvPr/>
            </p:nvSpPr>
            <p:spPr>
              <a:xfrm>
                <a:off x="5340049" y="2058030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7749EDB7-F62B-41EE-85F0-DC4EA5EF4618}"/>
                  </a:ext>
                </a:extLst>
              </p:cNvPr>
              <p:cNvSpPr/>
              <p:nvPr/>
            </p:nvSpPr>
            <p:spPr>
              <a:xfrm>
                <a:off x="5319515" y="207856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aphic 5">
              <a:extLst>
                <a:ext uri="{FF2B5EF4-FFF2-40B4-BE49-F238E27FC236}">
                  <a16:creationId xmlns:a16="http://schemas.microsoft.com/office/drawing/2014/main" id="{78C8DF1C-92A6-4193-959A-C05F0D67E1BC}"/>
                </a:ext>
              </a:extLst>
            </p:cNvPr>
            <p:cNvGrpSpPr/>
            <p:nvPr/>
          </p:nvGrpSpPr>
          <p:grpSpPr>
            <a:xfrm>
              <a:off x="5398316" y="2058030"/>
              <a:ext cx="41069" cy="41069"/>
              <a:chOff x="5398316" y="2058030"/>
              <a:chExt cx="41069" cy="41069"/>
            </a:xfrm>
          </p:grpSpPr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EFB39E7F-BB32-426B-A59A-49E627B86202}"/>
                  </a:ext>
                </a:extLst>
              </p:cNvPr>
              <p:cNvSpPr/>
              <p:nvPr/>
            </p:nvSpPr>
            <p:spPr>
              <a:xfrm>
                <a:off x="5418851" y="2058030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6591FB5D-FE0F-4A10-B91E-E18FC2666B54}"/>
                  </a:ext>
                </a:extLst>
              </p:cNvPr>
              <p:cNvSpPr/>
              <p:nvPr/>
            </p:nvSpPr>
            <p:spPr>
              <a:xfrm>
                <a:off x="5398316" y="2078564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2" name="Graphic 5">
              <a:extLst>
                <a:ext uri="{FF2B5EF4-FFF2-40B4-BE49-F238E27FC236}">
                  <a16:creationId xmlns:a16="http://schemas.microsoft.com/office/drawing/2014/main" id="{CD8E37ED-21DB-4318-8C9F-16DEB9A78B3B}"/>
                </a:ext>
              </a:extLst>
            </p:cNvPr>
            <p:cNvGrpSpPr/>
            <p:nvPr/>
          </p:nvGrpSpPr>
          <p:grpSpPr>
            <a:xfrm>
              <a:off x="5780646" y="2130158"/>
              <a:ext cx="41069" cy="41069"/>
              <a:chOff x="5780646" y="2130158"/>
              <a:chExt cx="41069" cy="41069"/>
            </a:xfrm>
          </p:grpSpPr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9C0216F0-2176-4A6D-B05A-646D007046F8}"/>
                  </a:ext>
                </a:extLst>
              </p:cNvPr>
              <p:cNvSpPr/>
              <p:nvPr/>
            </p:nvSpPr>
            <p:spPr>
              <a:xfrm>
                <a:off x="5801181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51A8E4B-C59B-4108-80E3-71D6F826C5CB}"/>
                  </a:ext>
                </a:extLst>
              </p:cNvPr>
              <p:cNvSpPr/>
              <p:nvPr/>
            </p:nvSpPr>
            <p:spPr>
              <a:xfrm>
                <a:off x="5780646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3" name="Graphic 5">
              <a:extLst>
                <a:ext uri="{FF2B5EF4-FFF2-40B4-BE49-F238E27FC236}">
                  <a16:creationId xmlns:a16="http://schemas.microsoft.com/office/drawing/2014/main" id="{298EF893-9111-4ED4-805A-0465B593CA97}"/>
                </a:ext>
              </a:extLst>
            </p:cNvPr>
            <p:cNvGrpSpPr/>
            <p:nvPr/>
          </p:nvGrpSpPr>
          <p:grpSpPr>
            <a:xfrm>
              <a:off x="5786935" y="2130158"/>
              <a:ext cx="41069" cy="41069"/>
              <a:chOff x="5786935" y="2130158"/>
              <a:chExt cx="41069" cy="41069"/>
            </a:xfrm>
          </p:grpSpPr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36077E75-CF3C-439C-B3BB-167082E79436}"/>
                  </a:ext>
                </a:extLst>
              </p:cNvPr>
              <p:cNvSpPr/>
              <p:nvPr/>
            </p:nvSpPr>
            <p:spPr>
              <a:xfrm>
                <a:off x="5807469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A86DB8CA-8CDB-4A94-AA86-4E345717D7FA}"/>
                  </a:ext>
                </a:extLst>
              </p:cNvPr>
              <p:cNvSpPr/>
              <p:nvPr/>
            </p:nvSpPr>
            <p:spPr>
              <a:xfrm>
                <a:off x="5786935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aphic 5">
              <a:extLst>
                <a:ext uri="{FF2B5EF4-FFF2-40B4-BE49-F238E27FC236}">
                  <a16:creationId xmlns:a16="http://schemas.microsoft.com/office/drawing/2014/main" id="{ABF8198F-1D61-4B51-AA51-133FEB4ECDB6}"/>
                </a:ext>
              </a:extLst>
            </p:cNvPr>
            <p:cNvGrpSpPr/>
            <p:nvPr/>
          </p:nvGrpSpPr>
          <p:grpSpPr>
            <a:xfrm>
              <a:off x="5862143" y="2130158"/>
              <a:ext cx="41069" cy="41069"/>
              <a:chOff x="5862143" y="2130158"/>
              <a:chExt cx="41069" cy="41069"/>
            </a:xfrm>
          </p:grpSpPr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2793B254-4D4A-4A03-BD70-7FBD2E6B0A54}"/>
                  </a:ext>
                </a:extLst>
              </p:cNvPr>
              <p:cNvSpPr/>
              <p:nvPr/>
            </p:nvSpPr>
            <p:spPr>
              <a:xfrm>
                <a:off x="5882677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F2861918-A919-46D8-850B-7E6CE5411B8A}"/>
                  </a:ext>
                </a:extLst>
              </p:cNvPr>
              <p:cNvSpPr/>
              <p:nvPr/>
            </p:nvSpPr>
            <p:spPr>
              <a:xfrm>
                <a:off x="5862143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5" name="Graphic 5">
              <a:extLst>
                <a:ext uri="{FF2B5EF4-FFF2-40B4-BE49-F238E27FC236}">
                  <a16:creationId xmlns:a16="http://schemas.microsoft.com/office/drawing/2014/main" id="{9CEE77FC-FAF5-4250-AAF1-2EB693F81656}"/>
                </a:ext>
              </a:extLst>
            </p:cNvPr>
            <p:cNvGrpSpPr/>
            <p:nvPr/>
          </p:nvGrpSpPr>
          <p:grpSpPr>
            <a:xfrm>
              <a:off x="5868432" y="2130158"/>
              <a:ext cx="41069" cy="41069"/>
              <a:chOff x="5868432" y="2130158"/>
              <a:chExt cx="41069" cy="41069"/>
            </a:xfrm>
          </p:grpSpPr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AE3B6FC7-D664-4484-BBED-8C3D9D6B4CE7}"/>
                  </a:ext>
                </a:extLst>
              </p:cNvPr>
              <p:cNvSpPr/>
              <p:nvPr/>
            </p:nvSpPr>
            <p:spPr>
              <a:xfrm>
                <a:off x="5888966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DAF8B0C-9D4B-460A-B419-0D17A35C19B1}"/>
                  </a:ext>
                </a:extLst>
              </p:cNvPr>
              <p:cNvSpPr/>
              <p:nvPr/>
            </p:nvSpPr>
            <p:spPr>
              <a:xfrm>
                <a:off x="5868432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raphic 5">
              <a:extLst>
                <a:ext uri="{FF2B5EF4-FFF2-40B4-BE49-F238E27FC236}">
                  <a16:creationId xmlns:a16="http://schemas.microsoft.com/office/drawing/2014/main" id="{28A9A5C9-79B4-4CD9-8777-EC3C7B5EDCA7}"/>
                </a:ext>
              </a:extLst>
            </p:cNvPr>
            <p:cNvGrpSpPr/>
            <p:nvPr/>
          </p:nvGrpSpPr>
          <p:grpSpPr>
            <a:xfrm>
              <a:off x="5911426" y="2130158"/>
              <a:ext cx="41069" cy="41069"/>
              <a:chOff x="5911426" y="2130158"/>
              <a:chExt cx="41069" cy="41069"/>
            </a:xfrm>
          </p:grpSpPr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BC910BD-3D19-4730-B277-858BFB89A169}"/>
                  </a:ext>
                </a:extLst>
              </p:cNvPr>
              <p:cNvSpPr/>
              <p:nvPr/>
            </p:nvSpPr>
            <p:spPr>
              <a:xfrm>
                <a:off x="5931961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6D7B8A-AC10-4329-97F3-ADFFB826DDD1}"/>
                  </a:ext>
                </a:extLst>
              </p:cNvPr>
              <p:cNvSpPr/>
              <p:nvPr/>
            </p:nvSpPr>
            <p:spPr>
              <a:xfrm>
                <a:off x="5911426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aphic 5">
              <a:extLst>
                <a:ext uri="{FF2B5EF4-FFF2-40B4-BE49-F238E27FC236}">
                  <a16:creationId xmlns:a16="http://schemas.microsoft.com/office/drawing/2014/main" id="{C77CCF00-993F-444A-8029-BACC198218FF}"/>
                </a:ext>
              </a:extLst>
            </p:cNvPr>
            <p:cNvGrpSpPr/>
            <p:nvPr/>
          </p:nvGrpSpPr>
          <p:grpSpPr>
            <a:xfrm>
              <a:off x="5917586" y="2130158"/>
              <a:ext cx="41069" cy="41069"/>
              <a:chOff x="5917586" y="2130158"/>
              <a:chExt cx="41069" cy="41069"/>
            </a:xfrm>
          </p:grpSpPr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F97B17EF-CC05-4E27-9152-82265C2EEE9C}"/>
                  </a:ext>
                </a:extLst>
              </p:cNvPr>
              <p:cNvSpPr/>
              <p:nvPr/>
            </p:nvSpPr>
            <p:spPr>
              <a:xfrm>
                <a:off x="5938121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53CAEBDD-608F-42E5-88C8-30EF017CE4B9}"/>
                  </a:ext>
                </a:extLst>
              </p:cNvPr>
              <p:cNvSpPr/>
              <p:nvPr/>
            </p:nvSpPr>
            <p:spPr>
              <a:xfrm>
                <a:off x="5917586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aphic 5">
              <a:extLst>
                <a:ext uri="{FF2B5EF4-FFF2-40B4-BE49-F238E27FC236}">
                  <a16:creationId xmlns:a16="http://schemas.microsoft.com/office/drawing/2014/main" id="{8A065D21-7884-49E6-8D9E-3095557687A0}"/>
                </a:ext>
              </a:extLst>
            </p:cNvPr>
            <p:cNvGrpSpPr/>
            <p:nvPr/>
          </p:nvGrpSpPr>
          <p:grpSpPr>
            <a:xfrm>
              <a:off x="5935554" y="2130158"/>
              <a:ext cx="41069" cy="41069"/>
              <a:chOff x="5935554" y="2130158"/>
              <a:chExt cx="41069" cy="41069"/>
            </a:xfrm>
          </p:grpSpPr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303EAAA2-37C6-4802-AEC8-CE12552B135E}"/>
                  </a:ext>
                </a:extLst>
              </p:cNvPr>
              <p:cNvSpPr/>
              <p:nvPr/>
            </p:nvSpPr>
            <p:spPr>
              <a:xfrm>
                <a:off x="5956089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ABA1C79B-9B7D-43ED-9CFE-8000C7E648FA}"/>
                  </a:ext>
                </a:extLst>
              </p:cNvPr>
              <p:cNvSpPr/>
              <p:nvPr/>
            </p:nvSpPr>
            <p:spPr>
              <a:xfrm>
                <a:off x="5935554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raphic 5">
              <a:extLst>
                <a:ext uri="{FF2B5EF4-FFF2-40B4-BE49-F238E27FC236}">
                  <a16:creationId xmlns:a16="http://schemas.microsoft.com/office/drawing/2014/main" id="{B87A85AF-4A1F-413A-A5F2-28EF47D74626}"/>
                </a:ext>
              </a:extLst>
            </p:cNvPr>
            <p:cNvGrpSpPr/>
            <p:nvPr/>
          </p:nvGrpSpPr>
          <p:grpSpPr>
            <a:xfrm>
              <a:off x="5941843" y="2130158"/>
              <a:ext cx="41069" cy="41069"/>
              <a:chOff x="5941843" y="2130158"/>
              <a:chExt cx="41069" cy="41069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DCA46C1E-29B6-43BD-8ACE-917464DA0F64}"/>
                  </a:ext>
                </a:extLst>
              </p:cNvPr>
              <p:cNvSpPr/>
              <p:nvPr/>
            </p:nvSpPr>
            <p:spPr>
              <a:xfrm>
                <a:off x="5962378" y="213015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26C9A874-E0D1-4E71-BC4E-6817708932B8}"/>
                  </a:ext>
                </a:extLst>
              </p:cNvPr>
              <p:cNvSpPr/>
              <p:nvPr/>
            </p:nvSpPr>
            <p:spPr>
              <a:xfrm>
                <a:off x="5941843" y="2150692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Graphic 5">
              <a:extLst>
                <a:ext uri="{FF2B5EF4-FFF2-40B4-BE49-F238E27FC236}">
                  <a16:creationId xmlns:a16="http://schemas.microsoft.com/office/drawing/2014/main" id="{B8502F5D-DC6D-451C-B3F7-C32D91928482}"/>
                </a:ext>
              </a:extLst>
            </p:cNvPr>
            <p:cNvGrpSpPr/>
            <p:nvPr/>
          </p:nvGrpSpPr>
          <p:grpSpPr>
            <a:xfrm>
              <a:off x="6036687" y="2172639"/>
              <a:ext cx="41069" cy="41069"/>
              <a:chOff x="6036687" y="2172639"/>
              <a:chExt cx="41069" cy="41069"/>
            </a:xfrm>
          </p:grpSpPr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BE84DD6-05BF-4696-AD83-D6D7CBBC61E9}"/>
                  </a:ext>
                </a:extLst>
              </p:cNvPr>
              <p:cNvSpPr/>
              <p:nvPr/>
            </p:nvSpPr>
            <p:spPr>
              <a:xfrm>
                <a:off x="6057222" y="217263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10F1CAE-AD21-432B-B6D7-2708D433C0EA}"/>
                  </a:ext>
                </a:extLst>
              </p:cNvPr>
              <p:cNvSpPr/>
              <p:nvPr/>
            </p:nvSpPr>
            <p:spPr>
              <a:xfrm>
                <a:off x="6036687" y="2193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" name="Graphic 5">
              <a:extLst>
                <a:ext uri="{FF2B5EF4-FFF2-40B4-BE49-F238E27FC236}">
                  <a16:creationId xmlns:a16="http://schemas.microsoft.com/office/drawing/2014/main" id="{EFA3441E-BF8F-4E6C-BFAD-F7EF5259715E}"/>
                </a:ext>
              </a:extLst>
            </p:cNvPr>
            <p:cNvGrpSpPr/>
            <p:nvPr/>
          </p:nvGrpSpPr>
          <p:grpSpPr>
            <a:xfrm>
              <a:off x="6042976" y="2172639"/>
              <a:ext cx="41069" cy="41069"/>
              <a:chOff x="6042976" y="2172639"/>
              <a:chExt cx="41069" cy="41069"/>
            </a:xfrm>
          </p:grpSpPr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E6F4C033-BA8D-4BF0-ABC0-D3F6D634F1BE}"/>
                  </a:ext>
                </a:extLst>
              </p:cNvPr>
              <p:cNvSpPr/>
              <p:nvPr/>
            </p:nvSpPr>
            <p:spPr>
              <a:xfrm>
                <a:off x="6063511" y="2172639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E67BB497-B046-4694-BC41-AC8337B8B599}"/>
                  </a:ext>
                </a:extLst>
              </p:cNvPr>
              <p:cNvSpPr/>
              <p:nvPr/>
            </p:nvSpPr>
            <p:spPr>
              <a:xfrm>
                <a:off x="6042976" y="2193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" name="Graphic 5">
              <a:extLst>
                <a:ext uri="{FF2B5EF4-FFF2-40B4-BE49-F238E27FC236}">
                  <a16:creationId xmlns:a16="http://schemas.microsoft.com/office/drawing/2014/main" id="{072432F4-D115-4CFE-B521-523D3A57AB1F}"/>
                </a:ext>
              </a:extLst>
            </p:cNvPr>
            <p:cNvGrpSpPr/>
            <p:nvPr/>
          </p:nvGrpSpPr>
          <p:grpSpPr>
            <a:xfrm>
              <a:off x="6047468" y="2185216"/>
              <a:ext cx="41069" cy="41069"/>
              <a:chOff x="6047468" y="2185216"/>
              <a:chExt cx="41069" cy="41069"/>
            </a:xfrm>
          </p:grpSpPr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310D6EFB-ABEA-434E-A899-D32DB3510DDE}"/>
                  </a:ext>
                </a:extLst>
              </p:cNvPr>
              <p:cNvSpPr/>
              <p:nvPr/>
            </p:nvSpPr>
            <p:spPr>
              <a:xfrm>
                <a:off x="6068003" y="218521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8A158A0-40F6-4DE1-AC19-A2109D7166FA}"/>
                  </a:ext>
                </a:extLst>
              </p:cNvPr>
              <p:cNvSpPr/>
              <p:nvPr/>
            </p:nvSpPr>
            <p:spPr>
              <a:xfrm>
                <a:off x="6047468" y="220575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aphic 5">
              <a:extLst>
                <a:ext uri="{FF2B5EF4-FFF2-40B4-BE49-F238E27FC236}">
                  <a16:creationId xmlns:a16="http://schemas.microsoft.com/office/drawing/2014/main" id="{4E219A4C-FB9B-4702-99EA-9A737010F3B7}"/>
                </a:ext>
              </a:extLst>
            </p:cNvPr>
            <p:cNvGrpSpPr/>
            <p:nvPr/>
          </p:nvGrpSpPr>
          <p:grpSpPr>
            <a:xfrm>
              <a:off x="6053757" y="2185216"/>
              <a:ext cx="41069" cy="41069"/>
              <a:chOff x="6053757" y="2185216"/>
              <a:chExt cx="41069" cy="41069"/>
            </a:xfrm>
          </p:grpSpPr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8E50A2FA-A4C3-44DC-9B57-346BA9E87D53}"/>
                  </a:ext>
                </a:extLst>
              </p:cNvPr>
              <p:cNvSpPr/>
              <p:nvPr/>
            </p:nvSpPr>
            <p:spPr>
              <a:xfrm>
                <a:off x="6074291" y="218521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7A78AC5F-601C-4A43-A486-EC985F2AD549}"/>
                  </a:ext>
                </a:extLst>
              </p:cNvPr>
              <p:cNvSpPr/>
              <p:nvPr/>
            </p:nvSpPr>
            <p:spPr>
              <a:xfrm>
                <a:off x="6053757" y="2205751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" name="Graphic 5">
              <a:extLst>
                <a:ext uri="{FF2B5EF4-FFF2-40B4-BE49-F238E27FC236}">
                  <a16:creationId xmlns:a16="http://schemas.microsoft.com/office/drawing/2014/main" id="{283F2405-2E5A-4F9B-A260-CA5DCBC423A3}"/>
                </a:ext>
              </a:extLst>
            </p:cNvPr>
            <p:cNvGrpSpPr/>
            <p:nvPr/>
          </p:nvGrpSpPr>
          <p:grpSpPr>
            <a:xfrm>
              <a:off x="6062741" y="2202671"/>
              <a:ext cx="41069" cy="41069"/>
              <a:chOff x="6062741" y="2202671"/>
              <a:chExt cx="41069" cy="41069"/>
            </a:xfrm>
          </p:grpSpPr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2DC6B91A-AF7F-477D-88FC-6F5F369D505F}"/>
                  </a:ext>
                </a:extLst>
              </p:cNvPr>
              <p:cNvSpPr/>
              <p:nvPr/>
            </p:nvSpPr>
            <p:spPr>
              <a:xfrm>
                <a:off x="6083275" y="2202671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902DB63F-F13B-4AA6-A2C1-AE3FEDE057E0}"/>
                  </a:ext>
                </a:extLst>
              </p:cNvPr>
              <p:cNvSpPr/>
              <p:nvPr/>
            </p:nvSpPr>
            <p:spPr>
              <a:xfrm>
                <a:off x="6062741" y="2223205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aphic 5">
              <a:extLst>
                <a:ext uri="{FF2B5EF4-FFF2-40B4-BE49-F238E27FC236}">
                  <a16:creationId xmlns:a16="http://schemas.microsoft.com/office/drawing/2014/main" id="{13152259-A500-4552-BD98-BF8767312F47}"/>
                </a:ext>
              </a:extLst>
            </p:cNvPr>
            <p:cNvGrpSpPr/>
            <p:nvPr/>
          </p:nvGrpSpPr>
          <p:grpSpPr>
            <a:xfrm>
              <a:off x="6068901" y="2202671"/>
              <a:ext cx="41069" cy="41069"/>
              <a:chOff x="6068901" y="2202671"/>
              <a:chExt cx="41069" cy="41069"/>
            </a:xfrm>
          </p:grpSpPr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3098CD9A-1011-4163-ACDB-B74C296D4D65}"/>
                  </a:ext>
                </a:extLst>
              </p:cNvPr>
              <p:cNvSpPr/>
              <p:nvPr/>
            </p:nvSpPr>
            <p:spPr>
              <a:xfrm>
                <a:off x="6089436" y="2202671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E33FD398-8FB2-4A6F-8C45-2F3EDFD867DD}"/>
                  </a:ext>
                </a:extLst>
              </p:cNvPr>
              <p:cNvSpPr/>
              <p:nvPr/>
            </p:nvSpPr>
            <p:spPr>
              <a:xfrm>
                <a:off x="6068901" y="2223205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" name="Graphic 5">
              <a:extLst>
                <a:ext uri="{FF2B5EF4-FFF2-40B4-BE49-F238E27FC236}">
                  <a16:creationId xmlns:a16="http://schemas.microsoft.com/office/drawing/2014/main" id="{6622687B-74BE-4EC6-9997-D54C2588BC55}"/>
                </a:ext>
              </a:extLst>
            </p:cNvPr>
            <p:cNvGrpSpPr/>
            <p:nvPr/>
          </p:nvGrpSpPr>
          <p:grpSpPr>
            <a:xfrm>
              <a:off x="5957501" y="2151206"/>
              <a:ext cx="41069" cy="41069"/>
              <a:chOff x="5957501" y="2151206"/>
              <a:chExt cx="41069" cy="41069"/>
            </a:xfrm>
          </p:grpSpPr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4995198F-438B-44DF-A6F1-A523D6827E55}"/>
                  </a:ext>
                </a:extLst>
              </p:cNvPr>
              <p:cNvSpPr/>
              <p:nvPr/>
            </p:nvSpPr>
            <p:spPr>
              <a:xfrm>
                <a:off x="5978035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08B0AC4B-B8F3-4DE1-B053-849794BAA2AE}"/>
                  </a:ext>
                </a:extLst>
              </p:cNvPr>
              <p:cNvSpPr/>
              <p:nvPr/>
            </p:nvSpPr>
            <p:spPr>
              <a:xfrm>
                <a:off x="5957501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" name="Graphic 5">
              <a:extLst>
                <a:ext uri="{FF2B5EF4-FFF2-40B4-BE49-F238E27FC236}">
                  <a16:creationId xmlns:a16="http://schemas.microsoft.com/office/drawing/2014/main" id="{6ED80E2E-F81E-4ED9-8A7B-3C20375F1DD2}"/>
                </a:ext>
              </a:extLst>
            </p:cNvPr>
            <p:cNvGrpSpPr/>
            <p:nvPr/>
          </p:nvGrpSpPr>
          <p:grpSpPr>
            <a:xfrm>
              <a:off x="5963789" y="2151206"/>
              <a:ext cx="41069" cy="41069"/>
              <a:chOff x="5963789" y="2151206"/>
              <a:chExt cx="41069" cy="41069"/>
            </a:xfrm>
          </p:grpSpPr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070A5A81-4388-4019-B059-870262B8AB1A}"/>
                  </a:ext>
                </a:extLst>
              </p:cNvPr>
              <p:cNvSpPr/>
              <p:nvPr/>
            </p:nvSpPr>
            <p:spPr>
              <a:xfrm>
                <a:off x="5984324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605DB787-C038-4915-B2DF-15E178841D86}"/>
                  </a:ext>
                </a:extLst>
              </p:cNvPr>
              <p:cNvSpPr/>
              <p:nvPr/>
            </p:nvSpPr>
            <p:spPr>
              <a:xfrm>
                <a:off x="5963789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" name="Graphic 5">
              <a:extLst>
                <a:ext uri="{FF2B5EF4-FFF2-40B4-BE49-F238E27FC236}">
                  <a16:creationId xmlns:a16="http://schemas.microsoft.com/office/drawing/2014/main" id="{8388B9C3-688B-4E1D-A221-1B997DA90D89}"/>
                </a:ext>
              </a:extLst>
            </p:cNvPr>
            <p:cNvGrpSpPr/>
            <p:nvPr/>
          </p:nvGrpSpPr>
          <p:grpSpPr>
            <a:xfrm>
              <a:off x="5969180" y="2151206"/>
              <a:ext cx="41069" cy="41069"/>
              <a:chOff x="5969180" y="2151206"/>
              <a:chExt cx="41069" cy="41069"/>
            </a:xfrm>
          </p:grpSpPr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993C522-BD31-4B74-9C8A-1CCE8AFF61D4}"/>
                  </a:ext>
                </a:extLst>
              </p:cNvPr>
              <p:cNvSpPr/>
              <p:nvPr/>
            </p:nvSpPr>
            <p:spPr>
              <a:xfrm>
                <a:off x="5989714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F4B595CF-2C01-4CA9-9ED2-4EB14D56DD7A}"/>
                  </a:ext>
                </a:extLst>
              </p:cNvPr>
              <p:cNvSpPr/>
              <p:nvPr/>
            </p:nvSpPr>
            <p:spPr>
              <a:xfrm>
                <a:off x="5969180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" name="Graphic 5">
              <a:extLst>
                <a:ext uri="{FF2B5EF4-FFF2-40B4-BE49-F238E27FC236}">
                  <a16:creationId xmlns:a16="http://schemas.microsoft.com/office/drawing/2014/main" id="{DE5D5F6A-5325-4258-8795-553DAA5F312C}"/>
                </a:ext>
              </a:extLst>
            </p:cNvPr>
            <p:cNvGrpSpPr/>
            <p:nvPr/>
          </p:nvGrpSpPr>
          <p:grpSpPr>
            <a:xfrm>
              <a:off x="5995490" y="2151206"/>
              <a:ext cx="41069" cy="41069"/>
              <a:chOff x="5995490" y="2151206"/>
              <a:chExt cx="41069" cy="41069"/>
            </a:xfrm>
          </p:grpSpPr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85F551F-F1DB-4666-93DF-9DE4E6C226F7}"/>
                  </a:ext>
                </a:extLst>
              </p:cNvPr>
              <p:cNvSpPr/>
              <p:nvPr/>
            </p:nvSpPr>
            <p:spPr>
              <a:xfrm>
                <a:off x="6016024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132A29F-4AB9-4775-95C9-24680154C0E8}"/>
                  </a:ext>
                </a:extLst>
              </p:cNvPr>
              <p:cNvSpPr/>
              <p:nvPr/>
            </p:nvSpPr>
            <p:spPr>
              <a:xfrm>
                <a:off x="5995490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" name="Graphic 5">
              <a:extLst>
                <a:ext uri="{FF2B5EF4-FFF2-40B4-BE49-F238E27FC236}">
                  <a16:creationId xmlns:a16="http://schemas.microsoft.com/office/drawing/2014/main" id="{84D712DB-31BF-4609-9974-4B45DBF33C38}"/>
                </a:ext>
              </a:extLst>
            </p:cNvPr>
            <p:cNvGrpSpPr/>
            <p:nvPr/>
          </p:nvGrpSpPr>
          <p:grpSpPr>
            <a:xfrm>
              <a:off x="5990869" y="2151206"/>
              <a:ext cx="41069" cy="41069"/>
              <a:chOff x="5990869" y="2151206"/>
              <a:chExt cx="41069" cy="41069"/>
            </a:xfrm>
          </p:grpSpPr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4D33813-0A00-4826-819A-EF53FECD6F34}"/>
                  </a:ext>
                </a:extLst>
              </p:cNvPr>
              <p:cNvSpPr/>
              <p:nvPr/>
            </p:nvSpPr>
            <p:spPr>
              <a:xfrm>
                <a:off x="6011404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8B5E7068-1F9D-468D-877C-8E960B8DF64B}"/>
                  </a:ext>
                </a:extLst>
              </p:cNvPr>
              <p:cNvSpPr/>
              <p:nvPr/>
            </p:nvSpPr>
            <p:spPr>
              <a:xfrm>
                <a:off x="5990869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" name="Graphic 5">
              <a:extLst>
                <a:ext uri="{FF2B5EF4-FFF2-40B4-BE49-F238E27FC236}">
                  <a16:creationId xmlns:a16="http://schemas.microsoft.com/office/drawing/2014/main" id="{FD72E657-72BA-47A4-822A-3DD22F3D097E}"/>
                </a:ext>
              </a:extLst>
            </p:cNvPr>
            <p:cNvGrpSpPr/>
            <p:nvPr/>
          </p:nvGrpSpPr>
          <p:grpSpPr>
            <a:xfrm>
              <a:off x="6001778" y="2151206"/>
              <a:ext cx="41069" cy="41069"/>
              <a:chOff x="6001778" y="2151206"/>
              <a:chExt cx="41069" cy="41069"/>
            </a:xfrm>
          </p:grpSpPr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71E57321-D4D2-42F3-BD6A-8FC93FB7C6BA}"/>
                  </a:ext>
                </a:extLst>
              </p:cNvPr>
              <p:cNvSpPr/>
              <p:nvPr/>
            </p:nvSpPr>
            <p:spPr>
              <a:xfrm>
                <a:off x="6022313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1060585-DA3E-4E05-8A9C-D0413EC86178}"/>
                  </a:ext>
                </a:extLst>
              </p:cNvPr>
              <p:cNvSpPr/>
              <p:nvPr/>
            </p:nvSpPr>
            <p:spPr>
              <a:xfrm>
                <a:off x="6001778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2" name="Graphic 5">
              <a:extLst>
                <a:ext uri="{FF2B5EF4-FFF2-40B4-BE49-F238E27FC236}">
                  <a16:creationId xmlns:a16="http://schemas.microsoft.com/office/drawing/2014/main" id="{1FC85CA7-67F6-46B7-8A6A-0AF6EA39F665}"/>
                </a:ext>
              </a:extLst>
            </p:cNvPr>
            <p:cNvGrpSpPr/>
            <p:nvPr/>
          </p:nvGrpSpPr>
          <p:grpSpPr>
            <a:xfrm>
              <a:off x="6008067" y="2151206"/>
              <a:ext cx="41069" cy="41069"/>
              <a:chOff x="6008067" y="2151206"/>
              <a:chExt cx="41069" cy="41069"/>
            </a:xfrm>
          </p:grpSpPr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6C20B159-B9C7-44C5-898D-99ADDDA3EEC4}"/>
                  </a:ext>
                </a:extLst>
              </p:cNvPr>
              <p:cNvSpPr/>
              <p:nvPr/>
            </p:nvSpPr>
            <p:spPr>
              <a:xfrm>
                <a:off x="6028602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B32EA1D3-6F92-44F6-BD32-01E2D6172848}"/>
                  </a:ext>
                </a:extLst>
              </p:cNvPr>
              <p:cNvSpPr/>
              <p:nvPr/>
            </p:nvSpPr>
            <p:spPr>
              <a:xfrm>
                <a:off x="6008067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3" name="Graphic 5">
              <a:extLst>
                <a:ext uri="{FF2B5EF4-FFF2-40B4-BE49-F238E27FC236}">
                  <a16:creationId xmlns:a16="http://schemas.microsoft.com/office/drawing/2014/main" id="{278B5C65-EB4E-4727-AC59-1F2A5A16E621}"/>
                </a:ext>
              </a:extLst>
            </p:cNvPr>
            <p:cNvGrpSpPr/>
            <p:nvPr/>
          </p:nvGrpSpPr>
          <p:grpSpPr>
            <a:xfrm>
              <a:off x="6014356" y="2151206"/>
              <a:ext cx="41069" cy="41069"/>
              <a:chOff x="6014356" y="2151206"/>
              <a:chExt cx="41069" cy="41069"/>
            </a:xfrm>
          </p:grpSpPr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39BE8EFF-9E34-44B1-B34D-5C4C57417B25}"/>
                  </a:ext>
                </a:extLst>
              </p:cNvPr>
              <p:cNvSpPr/>
              <p:nvPr/>
            </p:nvSpPr>
            <p:spPr>
              <a:xfrm>
                <a:off x="6034891" y="2151206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1AFCF6C0-F063-4D28-8289-26744472E8F1}"/>
                  </a:ext>
                </a:extLst>
              </p:cNvPr>
              <p:cNvSpPr/>
              <p:nvPr/>
            </p:nvSpPr>
            <p:spPr>
              <a:xfrm>
                <a:off x="6014356" y="2171740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4" name="Graphic 5">
              <a:extLst>
                <a:ext uri="{FF2B5EF4-FFF2-40B4-BE49-F238E27FC236}">
                  <a16:creationId xmlns:a16="http://schemas.microsoft.com/office/drawing/2014/main" id="{395654E7-C0E7-4E97-BEA0-CE0BF3047FAC}"/>
                </a:ext>
              </a:extLst>
            </p:cNvPr>
            <p:cNvGrpSpPr/>
            <p:nvPr/>
          </p:nvGrpSpPr>
          <p:grpSpPr>
            <a:xfrm>
              <a:off x="6087382" y="2229494"/>
              <a:ext cx="41069" cy="41069"/>
              <a:chOff x="6087382" y="2229494"/>
              <a:chExt cx="41069" cy="41069"/>
            </a:xfrm>
          </p:grpSpPr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4D1F6D2D-5D5B-4098-BCBC-DC24F1277EEE}"/>
                  </a:ext>
                </a:extLst>
              </p:cNvPr>
              <p:cNvSpPr/>
              <p:nvPr/>
            </p:nvSpPr>
            <p:spPr>
              <a:xfrm>
                <a:off x="6107917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682C402-EED9-42DF-8CCA-38A731526264}"/>
                  </a:ext>
                </a:extLst>
              </p:cNvPr>
              <p:cNvSpPr/>
              <p:nvPr/>
            </p:nvSpPr>
            <p:spPr>
              <a:xfrm>
                <a:off x="6087382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5" name="Graphic 5">
              <a:extLst>
                <a:ext uri="{FF2B5EF4-FFF2-40B4-BE49-F238E27FC236}">
                  <a16:creationId xmlns:a16="http://schemas.microsoft.com/office/drawing/2014/main" id="{BE664D1B-F574-4607-9926-49E6ECFDB3A1}"/>
                </a:ext>
              </a:extLst>
            </p:cNvPr>
            <p:cNvGrpSpPr/>
            <p:nvPr/>
          </p:nvGrpSpPr>
          <p:grpSpPr>
            <a:xfrm>
              <a:off x="6103425" y="2229494"/>
              <a:ext cx="41069" cy="41069"/>
              <a:chOff x="6103425" y="2229494"/>
              <a:chExt cx="41069" cy="41069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33E23F7F-4173-4BF7-A5AC-65E13D7B09B8}"/>
                  </a:ext>
                </a:extLst>
              </p:cNvPr>
              <p:cNvSpPr/>
              <p:nvPr/>
            </p:nvSpPr>
            <p:spPr>
              <a:xfrm>
                <a:off x="6123960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26792E80-6941-48F0-9248-5F6905FC1B6D}"/>
                  </a:ext>
                </a:extLst>
              </p:cNvPr>
              <p:cNvSpPr/>
              <p:nvPr/>
            </p:nvSpPr>
            <p:spPr>
              <a:xfrm>
                <a:off x="6103425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aphic 5">
              <a:extLst>
                <a:ext uri="{FF2B5EF4-FFF2-40B4-BE49-F238E27FC236}">
                  <a16:creationId xmlns:a16="http://schemas.microsoft.com/office/drawing/2014/main" id="{82109E8A-81C7-421E-8E35-5019B12D2012}"/>
                </a:ext>
              </a:extLst>
            </p:cNvPr>
            <p:cNvGrpSpPr/>
            <p:nvPr/>
          </p:nvGrpSpPr>
          <p:grpSpPr>
            <a:xfrm>
              <a:off x="6108815" y="2229494"/>
              <a:ext cx="41069" cy="41069"/>
              <a:chOff x="6108815" y="2229494"/>
              <a:chExt cx="41069" cy="41069"/>
            </a:xfrm>
          </p:grpSpPr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B5BD110B-C320-41D3-8255-7EB7B71B7733}"/>
                  </a:ext>
                </a:extLst>
              </p:cNvPr>
              <p:cNvSpPr/>
              <p:nvPr/>
            </p:nvSpPr>
            <p:spPr>
              <a:xfrm>
                <a:off x="6129350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0E26A09F-4690-49C8-B1E7-94C04E1B637A}"/>
                  </a:ext>
                </a:extLst>
              </p:cNvPr>
              <p:cNvSpPr/>
              <p:nvPr/>
            </p:nvSpPr>
            <p:spPr>
              <a:xfrm>
                <a:off x="6108815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" name="Graphic 5">
              <a:extLst>
                <a:ext uri="{FF2B5EF4-FFF2-40B4-BE49-F238E27FC236}">
                  <a16:creationId xmlns:a16="http://schemas.microsoft.com/office/drawing/2014/main" id="{E6200FCF-5C71-4F9D-B528-4116379D63FB}"/>
                </a:ext>
              </a:extLst>
            </p:cNvPr>
            <p:cNvGrpSpPr/>
            <p:nvPr/>
          </p:nvGrpSpPr>
          <p:grpSpPr>
            <a:xfrm>
              <a:off x="6162590" y="2268638"/>
              <a:ext cx="41069" cy="41069"/>
              <a:chOff x="6162590" y="2268638"/>
              <a:chExt cx="41069" cy="41069"/>
            </a:xfrm>
          </p:grpSpPr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A6CF8867-2F3D-4377-BBB7-5CEF321D48A1}"/>
                  </a:ext>
                </a:extLst>
              </p:cNvPr>
              <p:cNvSpPr/>
              <p:nvPr/>
            </p:nvSpPr>
            <p:spPr>
              <a:xfrm>
                <a:off x="6183125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8F91E43-D050-4E6A-8156-0286C763D717}"/>
                  </a:ext>
                </a:extLst>
              </p:cNvPr>
              <p:cNvSpPr/>
              <p:nvPr/>
            </p:nvSpPr>
            <p:spPr>
              <a:xfrm>
                <a:off x="6162590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aphic 5">
              <a:extLst>
                <a:ext uri="{FF2B5EF4-FFF2-40B4-BE49-F238E27FC236}">
                  <a16:creationId xmlns:a16="http://schemas.microsoft.com/office/drawing/2014/main" id="{FECB1D46-342A-4B54-BC99-E5E74EEDCF0F}"/>
                </a:ext>
              </a:extLst>
            </p:cNvPr>
            <p:cNvGrpSpPr/>
            <p:nvPr/>
          </p:nvGrpSpPr>
          <p:grpSpPr>
            <a:xfrm>
              <a:off x="6167852" y="2268638"/>
              <a:ext cx="41069" cy="41069"/>
              <a:chOff x="6167852" y="2268638"/>
              <a:chExt cx="41069" cy="41069"/>
            </a:xfrm>
          </p:grpSpPr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CEC00629-1655-485E-A9BE-8BE257C5C06D}"/>
                  </a:ext>
                </a:extLst>
              </p:cNvPr>
              <p:cNvSpPr/>
              <p:nvPr/>
            </p:nvSpPr>
            <p:spPr>
              <a:xfrm>
                <a:off x="6188387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642C07F4-FAE2-47AC-BA68-E2FED88CFE62}"/>
                  </a:ext>
                </a:extLst>
              </p:cNvPr>
              <p:cNvSpPr/>
              <p:nvPr/>
            </p:nvSpPr>
            <p:spPr>
              <a:xfrm>
                <a:off x="6167852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9" name="Graphic 5">
              <a:extLst>
                <a:ext uri="{FF2B5EF4-FFF2-40B4-BE49-F238E27FC236}">
                  <a16:creationId xmlns:a16="http://schemas.microsoft.com/office/drawing/2014/main" id="{52C198C3-1BEE-4B10-A45B-B3D1CC51B5E7}"/>
                </a:ext>
              </a:extLst>
            </p:cNvPr>
            <p:cNvGrpSpPr/>
            <p:nvPr/>
          </p:nvGrpSpPr>
          <p:grpSpPr>
            <a:xfrm>
              <a:off x="6184280" y="2268638"/>
              <a:ext cx="41069" cy="41069"/>
              <a:chOff x="6184280" y="2268638"/>
              <a:chExt cx="41069" cy="41069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63F31EC-9222-488E-A9B8-54B23FF0E42B}"/>
                  </a:ext>
                </a:extLst>
              </p:cNvPr>
              <p:cNvSpPr/>
              <p:nvPr/>
            </p:nvSpPr>
            <p:spPr>
              <a:xfrm>
                <a:off x="6204815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C1697500-FAE0-4C19-9EA9-FAD8013B3489}"/>
                  </a:ext>
                </a:extLst>
              </p:cNvPr>
              <p:cNvSpPr/>
              <p:nvPr/>
            </p:nvSpPr>
            <p:spPr>
              <a:xfrm>
                <a:off x="6184280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0" name="Graphic 5">
              <a:extLst>
                <a:ext uri="{FF2B5EF4-FFF2-40B4-BE49-F238E27FC236}">
                  <a16:creationId xmlns:a16="http://schemas.microsoft.com/office/drawing/2014/main" id="{7E8646B5-D57D-46BD-9F42-7DA71B3BF1F1}"/>
                </a:ext>
              </a:extLst>
            </p:cNvPr>
            <p:cNvGrpSpPr/>
            <p:nvPr/>
          </p:nvGrpSpPr>
          <p:grpSpPr>
            <a:xfrm>
              <a:off x="6189670" y="2268638"/>
              <a:ext cx="41069" cy="41069"/>
              <a:chOff x="6189670" y="2268638"/>
              <a:chExt cx="41069" cy="410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99905846-D5FC-4E40-ADD7-7059A96367C0}"/>
                  </a:ext>
                </a:extLst>
              </p:cNvPr>
              <p:cNvSpPr/>
              <p:nvPr/>
            </p:nvSpPr>
            <p:spPr>
              <a:xfrm>
                <a:off x="6210205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2E292B9-A890-451A-B557-C0403758F0BB}"/>
                  </a:ext>
                </a:extLst>
              </p:cNvPr>
              <p:cNvSpPr/>
              <p:nvPr/>
            </p:nvSpPr>
            <p:spPr>
              <a:xfrm>
                <a:off x="6189670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aphic 5">
              <a:extLst>
                <a:ext uri="{FF2B5EF4-FFF2-40B4-BE49-F238E27FC236}">
                  <a16:creationId xmlns:a16="http://schemas.microsoft.com/office/drawing/2014/main" id="{87D2AA93-4586-4DB4-8B71-8327D1850213}"/>
                </a:ext>
              </a:extLst>
            </p:cNvPr>
            <p:cNvGrpSpPr/>
            <p:nvPr/>
          </p:nvGrpSpPr>
          <p:grpSpPr>
            <a:xfrm>
              <a:off x="6299274" y="2268638"/>
              <a:ext cx="41069" cy="41069"/>
              <a:chOff x="6299274" y="2268638"/>
              <a:chExt cx="41069" cy="41069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6EC16715-7800-42FF-9B41-B9775BA21C0E}"/>
                  </a:ext>
                </a:extLst>
              </p:cNvPr>
              <p:cNvSpPr/>
              <p:nvPr/>
            </p:nvSpPr>
            <p:spPr>
              <a:xfrm>
                <a:off x="6319809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A33D35E-6F2B-4731-BF61-ADDA0D125898}"/>
                  </a:ext>
                </a:extLst>
              </p:cNvPr>
              <p:cNvSpPr/>
              <p:nvPr/>
            </p:nvSpPr>
            <p:spPr>
              <a:xfrm>
                <a:off x="6299274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aphic 5">
              <a:extLst>
                <a:ext uri="{FF2B5EF4-FFF2-40B4-BE49-F238E27FC236}">
                  <a16:creationId xmlns:a16="http://schemas.microsoft.com/office/drawing/2014/main" id="{E5A8DB8E-11DD-4A2A-8B37-9174BEE7768F}"/>
                </a:ext>
              </a:extLst>
            </p:cNvPr>
            <p:cNvGrpSpPr/>
            <p:nvPr/>
          </p:nvGrpSpPr>
          <p:grpSpPr>
            <a:xfrm>
              <a:off x="6304665" y="2268638"/>
              <a:ext cx="41069" cy="41069"/>
              <a:chOff x="6304665" y="2268638"/>
              <a:chExt cx="41069" cy="41069"/>
            </a:xfrm>
          </p:grpSpPr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49D37E6-3B84-49D7-9165-6F289B47D54E}"/>
                  </a:ext>
                </a:extLst>
              </p:cNvPr>
              <p:cNvSpPr/>
              <p:nvPr/>
            </p:nvSpPr>
            <p:spPr>
              <a:xfrm>
                <a:off x="6325199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A609B32F-6E20-4DED-9FDC-60EE858186C6}"/>
                  </a:ext>
                </a:extLst>
              </p:cNvPr>
              <p:cNvSpPr/>
              <p:nvPr/>
            </p:nvSpPr>
            <p:spPr>
              <a:xfrm>
                <a:off x="6304665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3" name="Graphic 5">
              <a:extLst>
                <a:ext uri="{FF2B5EF4-FFF2-40B4-BE49-F238E27FC236}">
                  <a16:creationId xmlns:a16="http://schemas.microsoft.com/office/drawing/2014/main" id="{EDBA7DFC-518E-4022-B2FF-1D952462E106}"/>
                </a:ext>
              </a:extLst>
            </p:cNvPr>
            <p:cNvGrpSpPr/>
            <p:nvPr/>
          </p:nvGrpSpPr>
          <p:grpSpPr>
            <a:xfrm>
              <a:off x="6324044" y="2268638"/>
              <a:ext cx="41069" cy="41069"/>
              <a:chOff x="6324044" y="2268638"/>
              <a:chExt cx="41069" cy="41069"/>
            </a:xfrm>
          </p:grpSpPr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6D11665C-63DA-4840-AB18-670BC8FFC7D5}"/>
                  </a:ext>
                </a:extLst>
              </p:cNvPr>
              <p:cNvSpPr/>
              <p:nvPr/>
            </p:nvSpPr>
            <p:spPr>
              <a:xfrm>
                <a:off x="6344579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BAF7E4C-6944-4371-B06C-A80C3559FEAB}"/>
                  </a:ext>
                </a:extLst>
              </p:cNvPr>
              <p:cNvSpPr/>
              <p:nvPr/>
            </p:nvSpPr>
            <p:spPr>
              <a:xfrm>
                <a:off x="6324044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4" name="Graphic 5">
              <a:extLst>
                <a:ext uri="{FF2B5EF4-FFF2-40B4-BE49-F238E27FC236}">
                  <a16:creationId xmlns:a16="http://schemas.microsoft.com/office/drawing/2014/main" id="{6D5998F6-771B-48D9-8E91-891ED3B3459C}"/>
                </a:ext>
              </a:extLst>
            </p:cNvPr>
            <p:cNvGrpSpPr/>
            <p:nvPr/>
          </p:nvGrpSpPr>
          <p:grpSpPr>
            <a:xfrm>
              <a:off x="6329434" y="2268638"/>
              <a:ext cx="41069" cy="41069"/>
              <a:chOff x="6329434" y="2268638"/>
              <a:chExt cx="41069" cy="41069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08D04595-51EF-44A3-A5E8-83E3CDD96A3A}"/>
                  </a:ext>
                </a:extLst>
              </p:cNvPr>
              <p:cNvSpPr/>
              <p:nvPr/>
            </p:nvSpPr>
            <p:spPr>
              <a:xfrm>
                <a:off x="6349969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A1C2DE5B-5183-48D4-9D7C-A7011794E915}"/>
                  </a:ext>
                </a:extLst>
              </p:cNvPr>
              <p:cNvSpPr/>
              <p:nvPr/>
            </p:nvSpPr>
            <p:spPr>
              <a:xfrm>
                <a:off x="6329434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5" name="Graphic 5">
              <a:extLst>
                <a:ext uri="{FF2B5EF4-FFF2-40B4-BE49-F238E27FC236}">
                  <a16:creationId xmlns:a16="http://schemas.microsoft.com/office/drawing/2014/main" id="{D371D3E5-1AB8-4C2A-B3AB-F601535F622D}"/>
                </a:ext>
              </a:extLst>
            </p:cNvPr>
            <p:cNvGrpSpPr/>
            <p:nvPr/>
          </p:nvGrpSpPr>
          <p:grpSpPr>
            <a:xfrm>
              <a:off x="6362547" y="2268638"/>
              <a:ext cx="41069" cy="41069"/>
              <a:chOff x="6362547" y="2268638"/>
              <a:chExt cx="41069" cy="41069"/>
            </a:xfrm>
          </p:grpSpPr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268F3ABD-F07F-4D8D-8FD1-3899F2BCE7EC}"/>
                  </a:ext>
                </a:extLst>
              </p:cNvPr>
              <p:cNvSpPr/>
              <p:nvPr/>
            </p:nvSpPr>
            <p:spPr>
              <a:xfrm>
                <a:off x="6383081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0AF6A951-DE99-4D68-9E56-66EAA978711A}"/>
                  </a:ext>
                </a:extLst>
              </p:cNvPr>
              <p:cNvSpPr/>
              <p:nvPr/>
            </p:nvSpPr>
            <p:spPr>
              <a:xfrm>
                <a:off x="6362547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6" name="Graphic 5">
              <a:extLst>
                <a:ext uri="{FF2B5EF4-FFF2-40B4-BE49-F238E27FC236}">
                  <a16:creationId xmlns:a16="http://schemas.microsoft.com/office/drawing/2014/main" id="{7432E8E0-4536-48EA-BDD9-4AD2D913384B}"/>
                </a:ext>
              </a:extLst>
            </p:cNvPr>
            <p:cNvGrpSpPr/>
            <p:nvPr/>
          </p:nvGrpSpPr>
          <p:grpSpPr>
            <a:xfrm>
              <a:off x="6367937" y="2268638"/>
              <a:ext cx="41069" cy="41069"/>
              <a:chOff x="6367937" y="2268638"/>
              <a:chExt cx="41069" cy="4106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2D07D115-A3FB-4A3B-B705-86F433DDAAF7}"/>
                  </a:ext>
                </a:extLst>
              </p:cNvPr>
              <p:cNvSpPr/>
              <p:nvPr/>
            </p:nvSpPr>
            <p:spPr>
              <a:xfrm>
                <a:off x="6388472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7468A0B-0081-47A5-9227-DF6AB038EDEE}"/>
                  </a:ext>
                </a:extLst>
              </p:cNvPr>
              <p:cNvSpPr/>
              <p:nvPr/>
            </p:nvSpPr>
            <p:spPr>
              <a:xfrm>
                <a:off x="6367937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7" name="Graphic 5">
              <a:extLst>
                <a:ext uri="{FF2B5EF4-FFF2-40B4-BE49-F238E27FC236}">
                  <a16:creationId xmlns:a16="http://schemas.microsoft.com/office/drawing/2014/main" id="{98708701-A42E-4EFE-9CF8-9D42C0477F5E}"/>
                </a:ext>
              </a:extLst>
            </p:cNvPr>
            <p:cNvGrpSpPr/>
            <p:nvPr/>
          </p:nvGrpSpPr>
          <p:grpSpPr>
            <a:xfrm>
              <a:off x="6241392" y="2268638"/>
              <a:ext cx="41069" cy="41069"/>
              <a:chOff x="6241392" y="2268638"/>
              <a:chExt cx="41069" cy="41069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3120384-44C7-4013-A203-3100A0044FBA}"/>
                  </a:ext>
                </a:extLst>
              </p:cNvPr>
              <p:cNvSpPr/>
              <p:nvPr/>
            </p:nvSpPr>
            <p:spPr>
              <a:xfrm>
                <a:off x="6261927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2CF3D0C-1583-4051-9DAB-8495201C0346}"/>
                  </a:ext>
                </a:extLst>
              </p:cNvPr>
              <p:cNvSpPr/>
              <p:nvPr/>
            </p:nvSpPr>
            <p:spPr>
              <a:xfrm>
                <a:off x="6241392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8" name="Graphic 5">
              <a:extLst>
                <a:ext uri="{FF2B5EF4-FFF2-40B4-BE49-F238E27FC236}">
                  <a16:creationId xmlns:a16="http://schemas.microsoft.com/office/drawing/2014/main" id="{DDA5BD0B-D3EA-45F4-AEA6-5BABF7A3B1BB}"/>
                </a:ext>
              </a:extLst>
            </p:cNvPr>
            <p:cNvGrpSpPr/>
            <p:nvPr/>
          </p:nvGrpSpPr>
          <p:grpSpPr>
            <a:xfrm>
              <a:off x="6254996" y="2268638"/>
              <a:ext cx="41069" cy="41069"/>
              <a:chOff x="6254996" y="2268638"/>
              <a:chExt cx="41069" cy="41069"/>
            </a:xfrm>
          </p:grpSpPr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E0094EAA-59CD-4CBC-B48B-01718226EF84}"/>
                  </a:ext>
                </a:extLst>
              </p:cNvPr>
              <p:cNvSpPr/>
              <p:nvPr/>
            </p:nvSpPr>
            <p:spPr>
              <a:xfrm>
                <a:off x="6275531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72BDC58E-DA32-4866-8303-D28A4A7045BF}"/>
                  </a:ext>
                </a:extLst>
              </p:cNvPr>
              <p:cNvSpPr/>
              <p:nvPr/>
            </p:nvSpPr>
            <p:spPr>
              <a:xfrm>
                <a:off x="6254996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9" name="Graphic 5">
              <a:extLst>
                <a:ext uri="{FF2B5EF4-FFF2-40B4-BE49-F238E27FC236}">
                  <a16:creationId xmlns:a16="http://schemas.microsoft.com/office/drawing/2014/main" id="{BB007708-499A-48E1-A602-DBE36AA9E311}"/>
                </a:ext>
              </a:extLst>
            </p:cNvPr>
            <p:cNvGrpSpPr/>
            <p:nvPr/>
          </p:nvGrpSpPr>
          <p:grpSpPr>
            <a:xfrm>
              <a:off x="6347916" y="2268638"/>
              <a:ext cx="41069" cy="41069"/>
              <a:chOff x="6347916" y="2268638"/>
              <a:chExt cx="41069" cy="41069"/>
            </a:xfrm>
          </p:grpSpPr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E59E74BA-BE3F-4D16-815D-2D2D60FA7BD8}"/>
                  </a:ext>
                </a:extLst>
              </p:cNvPr>
              <p:cNvSpPr/>
              <p:nvPr/>
            </p:nvSpPr>
            <p:spPr>
              <a:xfrm>
                <a:off x="6368450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C5F65171-3027-4AC3-A042-33954099C65F}"/>
                  </a:ext>
                </a:extLst>
              </p:cNvPr>
              <p:cNvSpPr/>
              <p:nvPr/>
            </p:nvSpPr>
            <p:spPr>
              <a:xfrm>
                <a:off x="6347916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0" name="Graphic 5">
              <a:extLst>
                <a:ext uri="{FF2B5EF4-FFF2-40B4-BE49-F238E27FC236}">
                  <a16:creationId xmlns:a16="http://schemas.microsoft.com/office/drawing/2014/main" id="{A5290E7F-3A98-4672-BA3E-756BF6B94B4A}"/>
                </a:ext>
              </a:extLst>
            </p:cNvPr>
            <p:cNvGrpSpPr/>
            <p:nvPr/>
          </p:nvGrpSpPr>
          <p:grpSpPr>
            <a:xfrm>
              <a:off x="6628984" y="2268638"/>
              <a:ext cx="41069" cy="41069"/>
              <a:chOff x="6628984" y="2268638"/>
              <a:chExt cx="41069" cy="41069"/>
            </a:xfrm>
          </p:grpSpPr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3B579469-F736-469E-B681-141B6DD08C64}"/>
                  </a:ext>
                </a:extLst>
              </p:cNvPr>
              <p:cNvSpPr/>
              <p:nvPr/>
            </p:nvSpPr>
            <p:spPr>
              <a:xfrm>
                <a:off x="6649518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63CB2903-1AE7-4D4D-929A-DDA3A98E7745}"/>
                  </a:ext>
                </a:extLst>
              </p:cNvPr>
              <p:cNvSpPr/>
              <p:nvPr/>
            </p:nvSpPr>
            <p:spPr>
              <a:xfrm>
                <a:off x="6628984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Graphic 5">
              <a:extLst>
                <a:ext uri="{FF2B5EF4-FFF2-40B4-BE49-F238E27FC236}">
                  <a16:creationId xmlns:a16="http://schemas.microsoft.com/office/drawing/2014/main" id="{23F4B421-1246-482F-9E07-8F128ABD0BA3}"/>
                </a:ext>
              </a:extLst>
            </p:cNvPr>
            <p:cNvGrpSpPr/>
            <p:nvPr/>
          </p:nvGrpSpPr>
          <p:grpSpPr>
            <a:xfrm>
              <a:off x="6271424" y="2268638"/>
              <a:ext cx="41069" cy="41069"/>
              <a:chOff x="6271424" y="2268638"/>
              <a:chExt cx="41069" cy="41069"/>
            </a:xfrm>
          </p:grpSpPr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16058B6-2816-4FEB-8055-93E69F8147A6}"/>
                  </a:ext>
                </a:extLst>
              </p:cNvPr>
              <p:cNvSpPr/>
              <p:nvPr/>
            </p:nvSpPr>
            <p:spPr>
              <a:xfrm>
                <a:off x="6291959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27552A27-09FB-4FCD-A52D-13792380A310}"/>
                  </a:ext>
                </a:extLst>
              </p:cNvPr>
              <p:cNvSpPr/>
              <p:nvPr/>
            </p:nvSpPr>
            <p:spPr>
              <a:xfrm>
                <a:off x="6271424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2" name="Graphic 5">
              <a:extLst>
                <a:ext uri="{FF2B5EF4-FFF2-40B4-BE49-F238E27FC236}">
                  <a16:creationId xmlns:a16="http://schemas.microsoft.com/office/drawing/2014/main" id="{7C30846B-A534-4C3B-9F83-7F4C50E76959}"/>
                </a:ext>
              </a:extLst>
            </p:cNvPr>
            <p:cNvGrpSpPr/>
            <p:nvPr/>
          </p:nvGrpSpPr>
          <p:grpSpPr>
            <a:xfrm>
              <a:off x="6277713" y="2268638"/>
              <a:ext cx="41069" cy="41069"/>
              <a:chOff x="6277713" y="2268638"/>
              <a:chExt cx="41069" cy="41069"/>
            </a:xfrm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C74A8CF-BD09-4BE5-85FD-ACFC7B5E6411}"/>
                  </a:ext>
                </a:extLst>
              </p:cNvPr>
              <p:cNvSpPr/>
              <p:nvPr/>
            </p:nvSpPr>
            <p:spPr>
              <a:xfrm>
                <a:off x="6298247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FA7165AE-1F10-454B-B311-E3BD5A83FFAE}"/>
                  </a:ext>
                </a:extLst>
              </p:cNvPr>
              <p:cNvSpPr/>
              <p:nvPr/>
            </p:nvSpPr>
            <p:spPr>
              <a:xfrm>
                <a:off x="6277713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3" name="Graphic 5">
              <a:extLst>
                <a:ext uri="{FF2B5EF4-FFF2-40B4-BE49-F238E27FC236}">
                  <a16:creationId xmlns:a16="http://schemas.microsoft.com/office/drawing/2014/main" id="{558BEC91-77D9-48D1-9ECF-7F31F49194D8}"/>
                </a:ext>
              </a:extLst>
            </p:cNvPr>
            <p:cNvGrpSpPr/>
            <p:nvPr/>
          </p:nvGrpSpPr>
          <p:grpSpPr>
            <a:xfrm>
              <a:off x="6282205" y="2268638"/>
              <a:ext cx="41069" cy="41069"/>
              <a:chOff x="6282205" y="2268638"/>
              <a:chExt cx="41069" cy="41069"/>
            </a:xfrm>
          </p:grpSpPr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70F235D-75B6-4509-B001-82CE817918DD}"/>
                  </a:ext>
                </a:extLst>
              </p:cNvPr>
              <p:cNvSpPr/>
              <p:nvPr/>
            </p:nvSpPr>
            <p:spPr>
              <a:xfrm>
                <a:off x="6302739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A5E88DC-27BC-4227-8163-4DA013873D46}"/>
                  </a:ext>
                </a:extLst>
              </p:cNvPr>
              <p:cNvSpPr/>
              <p:nvPr/>
            </p:nvSpPr>
            <p:spPr>
              <a:xfrm>
                <a:off x="6282205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4" name="Graphic 5">
              <a:extLst>
                <a:ext uri="{FF2B5EF4-FFF2-40B4-BE49-F238E27FC236}">
                  <a16:creationId xmlns:a16="http://schemas.microsoft.com/office/drawing/2014/main" id="{7FD4068F-DCCE-4B68-8770-E4E2F8EF3228}"/>
                </a:ext>
              </a:extLst>
            </p:cNvPr>
            <p:cNvGrpSpPr/>
            <p:nvPr/>
          </p:nvGrpSpPr>
          <p:grpSpPr>
            <a:xfrm>
              <a:off x="6404643" y="2268638"/>
              <a:ext cx="41069" cy="41069"/>
              <a:chOff x="6404643" y="2268638"/>
              <a:chExt cx="41069" cy="41069"/>
            </a:xfrm>
          </p:grpSpPr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C0EC8842-C03B-44E2-82EB-096565D86B0F}"/>
                  </a:ext>
                </a:extLst>
              </p:cNvPr>
              <p:cNvSpPr/>
              <p:nvPr/>
            </p:nvSpPr>
            <p:spPr>
              <a:xfrm>
                <a:off x="6425177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9F53D0F2-8A9C-4119-AFBD-86F93DD11B28}"/>
                  </a:ext>
                </a:extLst>
              </p:cNvPr>
              <p:cNvSpPr/>
              <p:nvPr/>
            </p:nvSpPr>
            <p:spPr>
              <a:xfrm>
                <a:off x="6404643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5" name="Graphic 5">
              <a:extLst>
                <a:ext uri="{FF2B5EF4-FFF2-40B4-BE49-F238E27FC236}">
                  <a16:creationId xmlns:a16="http://schemas.microsoft.com/office/drawing/2014/main" id="{CECE13CA-3109-4A23-BB64-AAD58B6900F8}"/>
                </a:ext>
              </a:extLst>
            </p:cNvPr>
            <p:cNvGrpSpPr/>
            <p:nvPr/>
          </p:nvGrpSpPr>
          <p:grpSpPr>
            <a:xfrm>
              <a:off x="6410803" y="2268638"/>
              <a:ext cx="41069" cy="41069"/>
              <a:chOff x="6410803" y="2268638"/>
              <a:chExt cx="41069" cy="41069"/>
            </a:xfrm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4CA287DB-CD68-4F6B-A694-5BBDE663DFE8}"/>
                  </a:ext>
                </a:extLst>
              </p:cNvPr>
              <p:cNvSpPr/>
              <p:nvPr/>
            </p:nvSpPr>
            <p:spPr>
              <a:xfrm>
                <a:off x="6431338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D438C403-1FBA-4DC9-BD92-063F01FF1F1F}"/>
                  </a:ext>
                </a:extLst>
              </p:cNvPr>
              <p:cNvSpPr/>
              <p:nvPr/>
            </p:nvSpPr>
            <p:spPr>
              <a:xfrm>
                <a:off x="6410803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6" name="Graphic 5">
              <a:extLst>
                <a:ext uri="{FF2B5EF4-FFF2-40B4-BE49-F238E27FC236}">
                  <a16:creationId xmlns:a16="http://schemas.microsoft.com/office/drawing/2014/main" id="{AAAE9F13-373E-4396-BBC0-D30BBA7D24DE}"/>
                </a:ext>
              </a:extLst>
            </p:cNvPr>
            <p:cNvGrpSpPr/>
            <p:nvPr/>
          </p:nvGrpSpPr>
          <p:grpSpPr>
            <a:xfrm>
              <a:off x="6415295" y="2268638"/>
              <a:ext cx="41069" cy="41069"/>
              <a:chOff x="6415295" y="2268638"/>
              <a:chExt cx="41069" cy="41069"/>
            </a:xfrm>
          </p:grpSpPr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26B5AC03-7CD1-4050-BED6-8346336CE3B2}"/>
                  </a:ext>
                </a:extLst>
              </p:cNvPr>
              <p:cNvSpPr/>
              <p:nvPr/>
            </p:nvSpPr>
            <p:spPr>
              <a:xfrm>
                <a:off x="6435830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E8F3D2D3-C604-4395-9CB5-F8CC54B7B05A}"/>
                  </a:ext>
                </a:extLst>
              </p:cNvPr>
              <p:cNvSpPr/>
              <p:nvPr/>
            </p:nvSpPr>
            <p:spPr>
              <a:xfrm>
                <a:off x="6415295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raphic 5">
              <a:extLst>
                <a:ext uri="{FF2B5EF4-FFF2-40B4-BE49-F238E27FC236}">
                  <a16:creationId xmlns:a16="http://schemas.microsoft.com/office/drawing/2014/main" id="{DBF78DDF-2514-4A69-B22A-9E56715E06D6}"/>
                </a:ext>
              </a:extLst>
            </p:cNvPr>
            <p:cNvGrpSpPr/>
            <p:nvPr/>
          </p:nvGrpSpPr>
          <p:grpSpPr>
            <a:xfrm>
              <a:off x="6420429" y="2268638"/>
              <a:ext cx="41069" cy="41069"/>
              <a:chOff x="6420429" y="2268638"/>
              <a:chExt cx="41069" cy="41069"/>
            </a:xfrm>
          </p:grpSpPr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C892450-4E16-4191-B777-600D13E0F16B}"/>
                  </a:ext>
                </a:extLst>
              </p:cNvPr>
              <p:cNvSpPr/>
              <p:nvPr/>
            </p:nvSpPr>
            <p:spPr>
              <a:xfrm>
                <a:off x="6440963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D21060D-CE81-4951-8860-F4ECD0E560C0}"/>
                  </a:ext>
                </a:extLst>
              </p:cNvPr>
              <p:cNvSpPr/>
              <p:nvPr/>
            </p:nvSpPr>
            <p:spPr>
              <a:xfrm>
                <a:off x="6420429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8" name="Graphic 5">
              <a:extLst>
                <a:ext uri="{FF2B5EF4-FFF2-40B4-BE49-F238E27FC236}">
                  <a16:creationId xmlns:a16="http://schemas.microsoft.com/office/drawing/2014/main" id="{E368FD81-5AB8-4B9F-9DA1-A3BAA4C43CE7}"/>
                </a:ext>
              </a:extLst>
            </p:cNvPr>
            <p:cNvGrpSpPr/>
            <p:nvPr/>
          </p:nvGrpSpPr>
          <p:grpSpPr>
            <a:xfrm>
              <a:off x="6443145" y="2268638"/>
              <a:ext cx="41069" cy="41069"/>
              <a:chOff x="6443145" y="2268638"/>
              <a:chExt cx="41069" cy="41069"/>
            </a:xfrm>
          </p:grpSpPr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A7B8C01D-B812-4D18-AA80-EB50BE5FC910}"/>
                  </a:ext>
                </a:extLst>
              </p:cNvPr>
              <p:cNvSpPr/>
              <p:nvPr/>
            </p:nvSpPr>
            <p:spPr>
              <a:xfrm>
                <a:off x="6463680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5FBCA45-5798-40CF-AE50-507B4B32A830}"/>
                  </a:ext>
                </a:extLst>
              </p:cNvPr>
              <p:cNvSpPr/>
              <p:nvPr/>
            </p:nvSpPr>
            <p:spPr>
              <a:xfrm>
                <a:off x="6443145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9" name="Graphic 5">
              <a:extLst>
                <a:ext uri="{FF2B5EF4-FFF2-40B4-BE49-F238E27FC236}">
                  <a16:creationId xmlns:a16="http://schemas.microsoft.com/office/drawing/2014/main" id="{0A762791-DBA7-484F-9392-82CBC44FA366}"/>
                </a:ext>
              </a:extLst>
            </p:cNvPr>
            <p:cNvGrpSpPr/>
            <p:nvPr/>
          </p:nvGrpSpPr>
          <p:grpSpPr>
            <a:xfrm>
              <a:off x="6449305" y="2268638"/>
              <a:ext cx="41069" cy="41069"/>
              <a:chOff x="6449305" y="2268638"/>
              <a:chExt cx="41069" cy="41069"/>
            </a:xfrm>
          </p:grpSpPr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FBB2DFF-6989-4534-8758-9042C409C7D3}"/>
                  </a:ext>
                </a:extLst>
              </p:cNvPr>
              <p:cNvSpPr/>
              <p:nvPr/>
            </p:nvSpPr>
            <p:spPr>
              <a:xfrm>
                <a:off x="6469840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A359A92E-D06F-402A-A30C-77694429496B}"/>
                  </a:ext>
                </a:extLst>
              </p:cNvPr>
              <p:cNvSpPr/>
              <p:nvPr/>
            </p:nvSpPr>
            <p:spPr>
              <a:xfrm>
                <a:off x="6449305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0" name="Graphic 5">
              <a:extLst>
                <a:ext uri="{FF2B5EF4-FFF2-40B4-BE49-F238E27FC236}">
                  <a16:creationId xmlns:a16="http://schemas.microsoft.com/office/drawing/2014/main" id="{EBC1C7DF-9910-4629-AC16-9CA2022065E6}"/>
                </a:ext>
              </a:extLst>
            </p:cNvPr>
            <p:cNvGrpSpPr/>
            <p:nvPr/>
          </p:nvGrpSpPr>
          <p:grpSpPr>
            <a:xfrm>
              <a:off x="6453797" y="2268638"/>
              <a:ext cx="41069" cy="41069"/>
              <a:chOff x="6453797" y="2268638"/>
              <a:chExt cx="41069" cy="41069"/>
            </a:xfrm>
          </p:grpSpPr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211A861A-BDBF-45DB-900A-C54A64A3F562}"/>
                  </a:ext>
                </a:extLst>
              </p:cNvPr>
              <p:cNvSpPr/>
              <p:nvPr/>
            </p:nvSpPr>
            <p:spPr>
              <a:xfrm>
                <a:off x="6474332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A65916AF-84CC-4BE2-AD4F-652F9F235031}"/>
                  </a:ext>
                </a:extLst>
              </p:cNvPr>
              <p:cNvSpPr/>
              <p:nvPr/>
            </p:nvSpPr>
            <p:spPr>
              <a:xfrm>
                <a:off x="6453797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raphic 5">
              <a:extLst>
                <a:ext uri="{FF2B5EF4-FFF2-40B4-BE49-F238E27FC236}">
                  <a16:creationId xmlns:a16="http://schemas.microsoft.com/office/drawing/2014/main" id="{4ACAB1BB-CB60-4683-A1B2-1D2F32B2EE75}"/>
                </a:ext>
              </a:extLst>
            </p:cNvPr>
            <p:cNvGrpSpPr/>
            <p:nvPr/>
          </p:nvGrpSpPr>
          <p:grpSpPr>
            <a:xfrm>
              <a:off x="6458931" y="2268638"/>
              <a:ext cx="41069" cy="41069"/>
              <a:chOff x="6458931" y="2268638"/>
              <a:chExt cx="41069" cy="41069"/>
            </a:xfrm>
          </p:grpSpPr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5D341E0-221E-4D24-B1A3-2920FA6B3B3D}"/>
                  </a:ext>
                </a:extLst>
              </p:cNvPr>
              <p:cNvSpPr/>
              <p:nvPr/>
            </p:nvSpPr>
            <p:spPr>
              <a:xfrm>
                <a:off x="6479466" y="2268638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38037723-6477-4F7C-A490-B8AA087D18E8}"/>
                  </a:ext>
                </a:extLst>
              </p:cNvPr>
              <p:cNvSpPr/>
              <p:nvPr/>
            </p:nvSpPr>
            <p:spPr>
              <a:xfrm>
                <a:off x="6458931" y="2289173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" name="Graphic 5">
              <a:extLst>
                <a:ext uri="{FF2B5EF4-FFF2-40B4-BE49-F238E27FC236}">
                  <a16:creationId xmlns:a16="http://schemas.microsoft.com/office/drawing/2014/main" id="{E028FDB4-3FF9-4A93-B325-BADB9459DDEF}"/>
                </a:ext>
              </a:extLst>
            </p:cNvPr>
            <p:cNvGrpSpPr/>
            <p:nvPr/>
          </p:nvGrpSpPr>
          <p:grpSpPr>
            <a:xfrm>
              <a:off x="6127168" y="2229494"/>
              <a:ext cx="41069" cy="41069"/>
              <a:chOff x="6127168" y="2229494"/>
              <a:chExt cx="41069" cy="41069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E280F69-2681-4550-85BB-1A8141D577F8}"/>
                  </a:ext>
                </a:extLst>
              </p:cNvPr>
              <p:cNvSpPr/>
              <p:nvPr/>
            </p:nvSpPr>
            <p:spPr>
              <a:xfrm>
                <a:off x="6147703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194A49B-81CE-49C3-ACC4-DBB68F1E027E}"/>
                  </a:ext>
                </a:extLst>
              </p:cNvPr>
              <p:cNvSpPr/>
              <p:nvPr/>
            </p:nvSpPr>
            <p:spPr>
              <a:xfrm>
                <a:off x="6127168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3" name="Graphic 5">
              <a:extLst>
                <a:ext uri="{FF2B5EF4-FFF2-40B4-BE49-F238E27FC236}">
                  <a16:creationId xmlns:a16="http://schemas.microsoft.com/office/drawing/2014/main" id="{C77C67C1-B7A0-48E5-8318-97D8C9894CF1}"/>
                </a:ext>
              </a:extLst>
            </p:cNvPr>
            <p:cNvGrpSpPr/>
            <p:nvPr/>
          </p:nvGrpSpPr>
          <p:grpSpPr>
            <a:xfrm>
              <a:off x="6132558" y="2229494"/>
              <a:ext cx="41069" cy="41069"/>
              <a:chOff x="6132558" y="2229494"/>
              <a:chExt cx="41069" cy="41069"/>
            </a:xfrm>
          </p:grpSpPr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206F30C8-1598-4712-8450-48C0F4F497F3}"/>
                  </a:ext>
                </a:extLst>
              </p:cNvPr>
              <p:cNvSpPr/>
              <p:nvPr/>
            </p:nvSpPr>
            <p:spPr>
              <a:xfrm>
                <a:off x="6153093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CBA8895-5339-402E-B674-2BC5A45DF5C3}"/>
                  </a:ext>
                </a:extLst>
              </p:cNvPr>
              <p:cNvSpPr/>
              <p:nvPr/>
            </p:nvSpPr>
            <p:spPr>
              <a:xfrm>
                <a:off x="6132558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raphic 5">
              <a:extLst>
                <a:ext uri="{FF2B5EF4-FFF2-40B4-BE49-F238E27FC236}">
                  <a16:creationId xmlns:a16="http://schemas.microsoft.com/office/drawing/2014/main" id="{E444342E-21B7-499B-A7D8-8A8867DE5371}"/>
                </a:ext>
              </a:extLst>
            </p:cNvPr>
            <p:cNvGrpSpPr/>
            <p:nvPr/>
          </p:nvGrpSpPr>
          <p:grpSpPr>
            <a:xfrm>
              <a:off x="6136152" y="2229494"/>
              <a:ext cx="41069" cy="41069"/>
              <a:chOff x="6136152" y="2229494"/>
              <a:chExt cx="41069" cy="41069"/>
            </a:xfrm>
          </p:grpSpPr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4FB1055-37DE-4CF1-B112-6F6ECC6D0566}"/>
                  </a:ext>
                </a:extLst>
              </p:cNvPr>
              <p:cNvSpPr/>
              <p:nvPr/>
            </p:nvSpPr>
            <p:spPr>
              <a:xfrm>
                <a:off x="6156687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B35474C1-EFED-46F4-A57E-614C083FB235}"/>
                  </a:ext>
                </a:extLst>
              </p:cNvPr>
              <p:cNvSpPr/>
              <p:nvPr/>
            </p:nvSpPr>
            <p:spPr>
              <a:xfrm>
                <a:off x="6136152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" name="Graphic 5">
              <a:extLst>
                <a:ext uri="{FF2B5EF4-FFF2-40B4-BE49-F238E27FC236}">
                  <a16:creationId xmlns:a16="http://schemas.microsoft.com/office/drawing/2014/main" id="{8163725A-3EE7-4251-975A-0C504A24DAB9}"/>
                </a:ext>
              </a:extLst>
            </p:cNvPr>
            <p:cNvGrpSpPr/>
            <p:nvPr/>
          </p:nvGrpSpPr>
          <p:grpSpPr>
            <a:xfrm>
              <a:off x="6141542" y="2229494"/>
              <a:ext cx="41069" cy="41069"/>
              <a:chOff x="6141542" y="2229494"/>
              <a:chExt cx="41069" cy="41069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ADCE68BC-73FD-48BF-AAB5-CD11FF0E59CA}"/>
                  </a:ext>
                </a:extLst>
              </p:cNvPr>
              <p:cNvSpPr/>
              <p:nvPr/>
            </p:nvSpPr>
            <p:spPr>
              <a:xfrm>
                <a:off x="6162077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A11F9BA-B60E-4312-82BF-97D621B0C92F}"/>
                  </a:ext>
                </a:extLst>
              </p:cNvPr>
              <p:cNvSpPr/>
              <p:nvPr/>
            </p:nvSpPr>
            <p:spPr>
              <a:xfrm>
                <a:off x="6141542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aphic 5">
              <a:extLst>
                <a:ext uri="{FF2B5EF4-FFF2-40B4-BE49-F238E27FC236}">
                  <a16:creationId xmlns:a16="http://schemas.microsoft.com/office/drawing/2014/main" id="{E1CF5E48-ACBA-49AA-ABF0-FCFCFFD7B9FA}"/>
                </a:ext>
              </a:extLst>
            </p:cNvPr>
            <p:cNvGrpSpPr/>
            <p:nvPr/>
          </p:nvGrpSpPr>
          <p:grpSpPr>
            <a:xfrm>
              <a:off x="6145906" y="2229494"/>
              <a:ext cx="41069" cy="41069"/>
              <a:chOff x="6145906" y="2229494"/>
              <a:chExt cx="41069" cy="41069"/>
            </a:xfrm>
          </p:grpSpPr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95718DA-BC54-4FC3-B41B-7837563F8D6E}"/>
                  </a:ext>
                </a:extLst>
              </p:cNvPr>
              <p:cNvSpPr/>
              <p:nvPr/>
            </p:nvSpPr>
            <p:spPr>
              <a:xfrm>
                <a:off x="6166441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4F96D24-5172-4968-9E85-83EF74144680}"/>
                  </a:ext>
                </a:extLst>
              </p:cNvPr>
              <p:cNvSpPr/>
              <p:nvPr/>
            </p:nvSpPr>
            <p:spPr>
              <a:xfrm>
                <a:off x="6145906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7" name="Graphic 5">
              <a:extLst>
                <a:ext uri="{FF2B5EF4-FFF2-40B4-BE49-F238E27FC236}">
                  <a16:creationId xmlns:a16="http://schemas.microsoft.com/office/drawing/2014/main" id="{CDF2023D-E6C2-4E6B-A88A-F0F754287FDB}"/>
                </a:ext>
              </a:extLst>
            </p:cNvPr>
            <p:cNvGrpSpPr/>
            <p:nvPr/>
          </p:nvGrpSpPr>
          <p:grpSpPr>
            <a:xfrm>
              <a:off x="6151296" y="2229494"/>
              <a:ext cx="41069" cy="41069"/>
              <a:chOff x="6151296" y="2229494"/>
              <a:chExt cx="41069" cy="41069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E9F93DD2-ADCE-4410-A4C5-6D5364363DF0}"/>
                  </a:ext>
                </a:extLst>
              </p:cNvPr>
              <p:cNvSpPr/>
              <p:nvPr/>
            </p:nvSpPr>
            <p:spPr>
              <a:xfrm>
                <a:off x="6171831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85DF49B-84EA-49AD-80E8-CDACDEF5EE26}"/>
                  </a:ext>
                </a:extLst>
              </p:cNvPr>
              <p:cNvSpPr/>
              <p:nvPr/>
            </p:nvSpPr>
            <p:spPr>
              <a:xfrm>
                <a:off x="6151296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" name="Graphic 5">
              <a:extLst>
                <a:ext uri="{FF2B5EF4-FFF2-40B4-BE49-F238E27FC236}">
                  <a16:creationId xmlns:a16="http://schemas.microsoft.com/office/drawing/2014/main" id="{C41EAB94-0A3F-43F7-9E66-E3CE8545D83E}"/>
                </a:ext>
              </a:extLst>
            </p:cNvPr>
            <p:cNvGrpSpPr/>
            <p:nvPr/>
          </p:nvGrpSpPr>
          <p:grpSpPr>
            <a:xfrm>
              <a:off x="6153992" y="2229494"/>
              <a:ext cx="41069" cy="41069"/>
              <a:chOff x="6153992" y="2229494"/>
              <a:chExt cx="41069" cy="41069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6DAC8A9B-3A40-4263-A803-865571FD9334}"/>
                  </a:ext>
                </a:extLst>
              </p:cNvPr>
              <p:cNvSpPr/>
              <p:nvPr/>
            </p:nvSpPr>
            <p:spPr>
              <a:xfrm>
                <a:off x="6174526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D07EDAB6-BE0B-48BF-ACB8-20090768BFA3}"/>
                  </a:ext>
                </a:extLst>
              </p:cNvPr>
              <p:cNvSpPr/>
              <p:nvPr/>
            </p:nvSpPr>
            <p:spPr>
              <a:xfrm>
                <a:off x="6153992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51AB8AE7-7C4A-40C8-A9A7-F088FEEAF18C}"/>
                </a:ext>
              </a:extLst>
            </p:cNvPr>
            <p:cNvGrpSpPr/>
            <p:nvPr/>
          </p:nvGrpSpPr>
          <p:grpSpPr>
            <a:xfrm>
              <a:off x="6159382" y="2229494"/>
              <a:ext cx="41069" cy="41069"/>
              <a:chOff x="6159382" y="2229494"/>
              <a:chExt cx="41069" cy="41069"/>
            </a:xfrm>
          </p:grpSpPr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281D2658-A967-4C43-B0EE-460CFBA13B75}"/>
                  </a:ext>
                </a:extLst>
              </p:cNvPr>
              <p:cNvSpPr/>
              <p:nvPr/>
            </p:nvSpPr>
            <p:spPr>
              <a:xfrm>
                <a:off x="6179917" y="2229494"/>
                <a:ext cx="12834" cy="41069"/>
              </a:xfrm>
              <a:custGeom>
                <a:avLst/>
                <a:gdLst>
                  <a:gd name="connsiteX0" fmla="*/ 0 w 12834"/>
                  <a:gd name="connsiteY0" fmla="*/ 0 h 41069"/>
                  <a:gd name="connsiteX1" fmla="*/ 0 w 12834"/>
                  <a:gd name="connsiteY1" fmla="*/ 41069 h 4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34" h="41069">
                    <a:moveTo>
                      <a:pt x="0" y="0"/>
                    </a:moveTo>
                    <a:lnTo>
                      <a:pt x="0" y="41069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A15DE5B-FF6D-4AF8-9BAC-0C2F48B92D79}"/>
                  </a:ext>
                </a:extLst>
              </p:cNvPr>
              <p:cNvSpPr/>
              <p:nvPr/>
            </p:nvSpPr>
            <p:spPr>
              <a:xfrm>
                <a:off x="6159382" y="2250029"/>
                <a:ext cx="41069" cy="12834"/>
              </a:xfrm>
              <a:custGeom>
                <a:avLst/>
                <a:gdLst>
                  <a:gd name="connsiteX0" fmla="*/ 41069 w 41069"/>
                  <a:gd name="connsiteY0" fmla="*/ 0 h 12834"/>
                  <a:gd name="connsiteX1" fmla="*/ 0 w 41069"/>
                  <a:gd name="connsiteY1" fmla="*/ 0 h 1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69" h="12834">
                    <a:moveTo>
                      <a:pt x="41069" y="0"/>
                    </a:moveTo>
                    <a:lnTo>
                      <a:pt x="0" y="0"/>
                    </a:lnTo>
                  </a:path>
                </a:pathLst>
              </a:custGeom>
              <a:ln w="6416" cap="flat">
                <a:solidFill>
                  <a:srgbClr val="525CA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3037">
                  <a:solidFill>
                    <a:srgbClr val="000000"/>
                  </a:solidFill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6DC0EC5F-B7A8-4921-978E-B92279CA09CC}"/>
                </a:ext>
              </a:extLst>
            </p:cNvPr>
            <p:cNvSpPr txBox="1"/>
            <p:nvPr/>
          </p:nvSpPr>
          <p:spPr>
            <a:xfrm>
              <a:off x="3987456" y="3533721"/>
              <a:ext cx="947765" cy="282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971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92" dirty="0">
                  <a:solidFill>
                    <a:srgbClr val="000000"/>
                  </a:solidFill>
                  <a:latin typeface="Arial" panose="020B0604020202020204"/>
                  <a:ea typeface="+mn-ea"/>
                  <a:cs typeface="Arial"/>
                  <a:sym typeface="Arial"/>
                  <a:rtl val="0"/>
                </a:rPr>
                <a:t>Time (Months)</a:t>
              </a:r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8DC4FFC8-3A6E-4297-A56C-11220679E444}"/>
                </a:ext>
              </a:extLst>
            </p:cNvPr>
            <p:cNvGrpSpPr/>
            <p:nvPr/>
          </p:nvGrpSpPr>
          <p:grpSpPr>
            <a:xfrm>
              <a:off x="6123487" y="865173"/>
              <a:ext cx="665415" cy="549531"/>
              <a:chOff x="4073359" y="882369"/>
              <a:chExt cx="665415" cy="549531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4E6E809D-A629-4D66-BED0-CDB497ABE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59" y="1008089"/>
                <a:ext cx="206326" cy="0"/>
              </a:xfrm>
              <a:prstGeom prst="line">
                <a:avLst/>
              </a:prstGeom>
              <a:ln w="12700">
                <a:solidFill>
                  <a:srgbClr val="525C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A9C64D68-CCBC-4368-BB53-DC5A2824C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59" y="1136434"/>
                <a:ext cx="206326" cy="0"/>
              </a:xfrm>
              <a:prstGeom prst="line">
                <a:avLst/>
              </a:prstGeom>
              <a:ln w="12700">
                <a:solidFill>
                  <a:srgbClr val="BE00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6D2E7376-1AE9-47BF-85EE-B3E6F7C53986}"/>
                  </a:ext>
                </a:extLst>
              </p:cNvPr>
              <p:cNvSpPr txBox="1"/>
              <p:nvPr/>
            </p:nvSpPr>
            <p:spPr>
              <a:xfrm>
                <a:off x="4235023" y="882369"/>
                <a:ext cx="46493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Isa-Kd</a:t>
                </a:r>
                <a:endParaRPr lang="en-GB" sz="1265" dirty="0">
                  <a:solidFill>
                    <a:srgbClr val="000000"/>
                  </a:solidFill>
                  <a:latin typeface="Arial" panose="020B0604020202020204"/>
                  <a:ea typeface="+mn-ea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8A3BF9AA-9F50-4BD2-848D-8C1E224B202C}"/>
                  </a:ext>
                </a:extLst>
              </p:cNvPr>
              <p:cNvSpPr txBox="1"/>
              <p:nvPr/>
            </p:nvSpPr>
            <p:spPr>
              <a:xfrm>
                <a:off x="4235023" y="1029473"/>
                <a:ext cx="27197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 dirty="0" err="1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Kd</a:t>
                </a:r>
                <a:endParaRPr lang="en-GB" sz="1265" dirty="0">
                  <a:solidFill>
                    <a:srgbClr val="000000"/>
                  </a:solidFill>
                  <a:latin typeface="Arial" panose="020B0604020202020204"/>
                  <a:ea typeface="+mn-ea"/>
                  <a:cs typeface="Arial"/>
                  <a:sym typeface="Arial"/>
                  <a:rtl val="0"/>
                </a:endParaRPr>
              </a:p>
            </p:txBody>
          </p: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81557F0C-5176-4BA7-8F0F-06E3FE4B1919}"/>
                  </a:ext>
                </a:extLst>
              </p:cNvPr>
              <p:cNvGrpSpPr/>
              <p:nvPr/>
            </p:nvGrpSpPr>
            <p:grpSpPr>
              <a:xfrm>
                <a:off x="4183534" y="1232074"/>
                <a:ext cx="87685" cy="87685"/>
                <a:chOff x="5781820" y="4532141"/>
                <a:chExt cx="206326" cy="206326"/>
              </a:xfrm>
            </p:grpSpPr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1292498B-3252-4E37-8B97-BCE2259EBF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1820" y="4635304"/>
                  <a:ext cx="2063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F8897D80-29CB-41C2-84A7-DF6C2D0F62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81820" y="4635304"/>
                  <a:ext cx="2063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3DE7934E-BB47-46AC-8F5A-8E8E5AF7C897}"/>
                  </a:ext>
                </a:extLst>
              </p:cNvPr>
              <p:cNvSpPr txBox="1"/>
              <p:nvPr/>
            </p:nvSpPr>
            <p:spPr>
              <a:xfrm>
                <a:off x="4235023" y="1167358"/>
                <a:ext cx="503751" cy="264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89716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65" dirty="0">
                    <a:solidFill>
                      <a:srgbClr val="000000"/>
                    </a:solidFill>
                    <a:latin typeface="Arial" panose="020B0604020202020204"/>
                    <a:ea typeface="+mn-ea"/>
                    <a:cs typeface="Arial"/>
                    <a:sym typeface="Arial"/>
                    <a:rtl val="0"/>
                  </a:rPr>
                  <a:t>Censor</a:t>
                </a:r>
              </a:p>
            </p:txBody>
          </p:sp>
        </p:grp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3E412933-7AF4-4A2D-A938-402F2ACF67B4}"/>
                </a:ext>
              </a:extLst>
            </p:cNvPr>
            <p:cNvSpPr/>
            <p:nvPr/>
          </p:nvSpPr>
          <p:spPr>
            <a:xfrm flipV="1">
              <a:off x="2305798" y="2031561"/>
              <a:ext cx="4374717" cy="45719"/>
            </a:xfrm>
            <a:custGeom>
              <a:avLst/>
              <a:gdLst>
                <a:gd name="connsiteX0" fmla="*/ 0 w 3502563"/>
                <a:gd name="connsiteY0" fmla="*/ 0 h 10510"/>
                <a:gd name="connsiteX1" fmla="*/ 3502564 w 3502563"/>
                <a:gd name="connsiteY1" fmla="*/ 0 h 1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02563" h="10510">
                  <a:moveTo>
                    <a:pt x="0" y="0"/>
                  </a:moveTo>
                  <a:lnTo>
                    <a:pt x="3502564" y="0"/>
                  </a:lnTo>
                </a:path>
              </a:pathLst>
            </a:custGeom>
            <a:ln w="6350" cap="flat">
              <a:solidFill>
                <a:srgbClr val="040408"/>
              </a:solidFill>
              <a:prstDash val="dash"/>
              <a:miter/>
            </a:ln>
          </p:spPr>
          <p:txBody>
            <a:bodyPr rtlCol="0" anchor="ctr"/>
            <a:lstStyle/>
            <a:p>
              <a:pPr defTabSz="589716" fontAlgn="auto">
                <a:spcBef>
                  <a:spcPts val="0"/>
                </a:spcBef>
                <a:spcAft>
                  <a:spcPts val="0"/>
                </a:spcAft>
              </a:pPr>
              <a:endParaRPr lang="en-GB" sz="3037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35" name="Rectangle: Diagonal Corners Snipped 16">
            <a:extLst>
              <a:ext uri="{FF2B5EF4-FFF2-40B4-BE49-F238E27FC236}">
                <a16:creationId xmlns:a16="http://schemas.microsoft.com/office/drawing/2014/main" id="{69E617A5-12A9-4E5D-8E9F-E9D84C16CF01}"/>
              </a:ext>
            </a:extLst>
          </p:cNvPr>
          <p:cNvSpPr/>
          <p:nvPr/>
        </p:nvSpPr>
        <p:spPr>
          <a:xfrm>
            <a:off x="308856" y="5525545"/>
            <a:ext cx="11574293" cy="642999"/>
          </a:xfrm>
          <a:prstGeom prst="rect">
            <a:avLst/>
          </a:prstGeom>
          <a:solidFill>
            <a:srgbClr val="23004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45568" rIns="0" bIns="45568" rtlCol="0" anchor="ctr" anchorCtr="0"/>
          <a:lstStyle/>
          <a:p>
            <a:pPr algn="ctr" defTabSz="589716" fontAlgn="auto">
              <a:spcBef>
                <a:spcPts val="0"/>
              </a:spcBef>
              <a:spcAft>
                <a:spcPts val="0"/>
              </a:spcAft>
            </a:pPr>
            <a:r>
              <a:rPr lang="en-IN" sz="1787" b="1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With 2 additional years of follow-up, Isa-Kd showed the longest PFS on a PI-based backbone in the relapsed MM setting, with 42% reduction vs Kd in the risk of progression or death</a:t>
            </a:r>
          </a:p>
        </p:txBody>
      </p:sp>
    </p:spTree>
    <p:extLst>
      <p:ext uri="{BB962C8B-B14F-4D97-AF65-F5344CB8AC3E}">
        <p14:creationId xmlns:p14="http://schemas.microsoft.com/office/powerpoint/2010/main" val="3134628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65EA37-575E-AF41-AAEE-598FFA670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860" y="6177903"/>
            <a:ext cx="10018997" cy="506373"/>
          </a:xfrm>
        </p:spPr>
        <p:txBody>
          <a:bodyPr anchor="b"/>
          <a:lstStyle/>
          <a:p>
            <a:r>
              <a:rPr lang="en-US" sz="952" b="0" dirty="0"/>
              <a:t>CI, confidence interval; CR, complete response; d, dexamethasone; IA, interim analysis; ITT, intent to treat; Isa, isatuximab; K, carfilzomib; MRD, minimal residual disease; </a:t>
            </a:r>
            <a:br>
              <a:rPr lang="en-US" sz="952" b="0" dirty="0"/>
            </a:br>
            <a:r>
              <a:rPr lang="en-US" sz="952" b="0" dirty="0"/>
              <a:t>neg, negative; NGS, next generation sequencing; ORR, overall response rate; sCR, stringent complete response; VGPR, very good partial response.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ED1CB7-86A9-F64F-A252-DE34077C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811" dirty="0"/>
              <a:t>Depth of response (Original ITT population)</a:t>
            </a:r>
          </a:p>
        </p:txBody>
      </p:sp>
      <p:graphicFrame>
        <p:nvGraphicFramePr>
          <p:cNvPr id="28" name="Chart 16">
            <a:extLst>
              <a:ext uri="{FF2B5EF4-FFF2-40B4-BE49-F238E27FC236}">
                <a16:creationId xmlns:a16="http://schemas.microsoft.com/office/drawing/2014/main" id="{DC192998-ED67-4B44-A6F2-7AB17C110930}"/>
              </a:ext>
            </a:extLst>
          </p:cNvPr>
          <p:cNvGraphicFramePr/>
          <p:nvPr/>
        </p:nvGraphicFramePr>
        <p:xfrm>
          <a:off x="1233886" y="1554584"/>
          <a:ext cx="4340652" cy="3387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Chart 16">
            <a:extLst>
              <a:ext uri="{FF2B5EF4-FFF2-40B4-BE49-F238E27FC236}">
                <a16:creationId xmlns:a16="http://schemas.microsoft.com/office/drawing/2014/main" id="{E12CF1B8-38B7-4D6A-B149-A11DA24B50BF}"/>
              </a:ext>
            </a:extLst>
          </p:cNvPr>
          <p:cNvGraphicFramePr/>
          <p:nvPr/>
        </p:nvGraphicFramePr>
        <p:xfrm>
          <a:off x="6535348" y="1554582"/>
          <a:ext cx="4224809" cy="340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7A53F1D4-3D3B-424D-92DB-63BFCB0BCB9F}"/>
              </a:ext>
            </a:extLst>
          </p:cNvPr>
          <p:cNvSpPr txBox="1"/>
          <p:nvPr/>
        </p:nvSpPr>
        <p:spPr>
          <a:xfrm>
            <a:off x="6941439" y="1405115"/>
            <a:ext cx="3499132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89716" fontAlgn="auto">
              <a:spcBef>
                <a:spcPts val="0"/>
              </a:spcBef>
              <a:spcAft>
                <a:spcPts val="0"/>
              </a:spcAft>
              <a:defRPr sz="1600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 sz="1667" b="1" dirty="0">
                <a:solidFill>
                  <a:srgbClr val="002060"/>
                </a:solidFill>
                <a:latin typeface="Arial" panose="020B0604020202020204"/>
                <a:ea typeface="+mn-ea"/>
                <a:cs typeface="+mn-cs"/>
              </a:rPr>
              <a:t>MRD </a:t>
            </a:r>
            <a:r>
              <a:rPr lang="fr-FR" sz="1667" b="1" dirty="0" err="1">
                <a:solidFill>
                  <a:srgbClr val="002060"/>
                </a:solidFill>
                <a:latin typeface="Arial" panose="020B0604020202020204"/>
                <a:ea typeface="+mn-ea"/>
                <a:cs typeface="+mn-cs"/>
              </a:rPr>
              <a:t>neg</a:t>
            </a:r>
            <a:r>
              <a:rPr lang="fr-FR" sz="1667" b="1" dirty="0">
                <a:solidFill>
                  <a:srgbClr val="002060"/>
                </a:solidFill>
                <a:latin typeface="Arial" panose="020B0604020202020204"/>
                <a:ea typeface="+mn-ea"/>
                <a:cs typeface="+mn-cs"/>
              </a:rPr>
              <a:t> Rate (NGS 10</a:t>
            </a:r>
            <a:r>
              <a:rPr lang="fr-FR" sz="1667" b="1" baseline="30000" dirty="0">
                <a:solidFill>
                  <a:srgbClr val="002060"/>
                </a:solidFill>
                <a:latin typeface="Arial" panose="020B0604020202020204"/>
                <a:ea typeface="+mn-ea"/>
                <a:cs typeface="+mn-cs"/>
              </a:rPr>
              <a:t>-5</a:t>
            </a:r>
            <a:r>
              <a:rPr lang="fr-FR" sz="1667" b="1" dirty="0">
                <a:solidFill>
                  <a:srgbClr val="002060"/>
                </a:solidFill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11355B-41E9-41EC-89C7-C5FF057BAFB9}"/>
              </a:ext>
            </a:extLst>
          </p:cNvPr>
          <p:cNvSpPr txBox="1"/>
          <p:nvPr/>
        </p:nvSpPr>
        <p:spPr>
          <a:xfrm>
            <a:off x="1850851" y="1405113"/>
            <a:ext cx="3499132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89716" fontAlgn="auto">
              <a:spcBef>
                <a:spcPts val="0"/>
              </a:spcBef>
              <a:spcAft>
                <a:spcPts val="0"/>
              </a:spcAft>
              <a:defRPr sz="1600" b="1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 sz="1667" b="1" dirty="0">
                <a:solidFill>
                  <a:srgbClr val="002060"/>
                </a:solidFill>
                <a:latin typeface="Arial" panose="020B0604020202020204"/>
                <a:ea typeface="+mn-ea"/>
                <a:cs typeface="+mn-cs"/>
              </a:rPr>
              <a:t>Best Overall Survival</a:t>
            </a:r>
          </a:p>
        </p:txBody>
      </p:sp>
      <p:sp>
        <p:nvSpPr>
          <p:cNvPr id="32" name="Rectangle: Diagonal Corners Snipped 16">
            <a:extLst>
              <a:ext uri="{FF2B5EF4-FFF2-40B4-BE49-F238E27FC236}">
                <a16:creationId xmlns:a16="http://schemas.microsoft.com/office/drawing/2014/main" id="{40E43031-76D5-4D2F-9A9D-885B12E79F65}"/>
              </a:ext>
            </a:extLst>
          </p:cNvPr>
          <p:cNvSpPr/>
          <p:nvPr/>
        </p:nvSpPr>
        <p:spPr>
          <a:xfrm>
            <a:off x="308856" y="5245665"/>
            <a:ext cx="11574293" cy="900199"/>
          </a:xfrm>
          <a:prstGeom prst="rect">
            <a:avLst/>
          </a:prstGeom>
          <a:solidFill>
            <a:srgbClr val="23004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0" tIns="45568" rIns="0" bIns="45568" rtlCol="0" anchor="ctr" anchorCtr="0"/>
          <a:lstStyle/>
          <a:p>
            <a:pPr algn="ctr" defTabSz="589716" fontAlgn="auto">
              <a:spcBef>
                <a:spcPts val="0"/>
              </a:spcBef>
              <a:spcAft>
                <a:spcPts val="0"/>
              </a:spcAft>
            </a:pPr>
            <a:r>
              <a:rPr lang="en-IN" sz="1787" b="1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Deeper responses were seen with Isa-Kd vs Kd </a:t>
            </a:r>
          </a:p>
          <a:p>
            <a:pPr algn="ctr" defTabSz="589716" fontAlgn="auto">
              <a:spcBef>
                <a:spcPts val="0"/>
              </a:spcBef>
              <a:spcAft>
                <a:spcPts val="0"/>
              </a:spcAft>
            </a:pPr>
            <a:r>
              <a:rPr lang="en-IN" sz="1787" b="1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MRD negativity rate with Isa-Kd in the ITT population was 33.5% (29.6% at IA)</a:t>
            </a:r>
          </a:p>
          <a:p>
            <a:pPr algn="ctr" defTabSz="589716" fontAlgn="auto">
              <a:spcBef>
                <a:spcPts val="0"/>
              </a:spcBef>
              <a:spcAft>
                <a:spcPts val="0"/>
              </a:spcAft>
            </a:pPr>
            <a:r>
              <a:rPr lang="en-IN" sz="1787" b="1" dirty="0"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 MRD negativity and CR rate with Isa-Kd in the ITT population was 26.3% (20.1% at IA)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0E5FC-8306-428F-B40D-EC63E03ABEA3}"/>
              </a:ext>
            </a:extLst>
          </p:cNvPr>
          <p:cNvSpPr txBox="1"/>
          <p:nvPr/>
        </p:nvSpPr>
        <p:spPr>
          <a:xfrm>
            <a:off x="3809890" y="4800654"/>
            <a:ext cx="2205588" cy="3853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0888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Odds ratio Isa-</a:t>
            </a:r>
            <a:r>
              <a:rPr lang="en-US" sz="952" b="1" kern="0" dirty="0" err="1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Kd</a:t>
            </a: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 vs </a:t>
            </a:r>
            <a:r>
              <a:rPr lang="en-US" sz="952" b="1" kern="0" dirty="0" err="1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Kd</a:t>
            </a: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 (95% CI)</a:t>
            </a:r>
          </a:p>
          <a:p>
            <a:pPr algn="ctr" defTabSz="10888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2.09 (1.26–3.48)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78963-1186-4AA8-A4B1-3026AAB0FFE7}"/>
              </a:ext>
            </a:extLst>
          </p:cNvPr>
          <p:cNvSpPr txBox="1"/>
          <p:nvPr/>
        </p:nvSpPr>
        <p:spPr>
          <a:xfrm>
            <a:off x="7174037" y="4789740"/>
            <a:ext cx="2079415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88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Odds ratio Isa-Kd vs Kd (95% CI)</a:t>
            </a:r>
          </a:p>
          <a:p>
            <a:pPr algn="ctr" defTabSz="10888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2.78 (1.55–4.99)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D9E6E-9CAD-49A7-8D1F-081407BCBB11}"/>
              </a:ext>
            </a:extLst>
          </p:cNvPr>
          <p:cNvSpPr txBox="1"/>
          <p:nvPr/>
        </p:nvSpPr>
        <p:spPr>
          <a:xfrm>
            <a:off x="9162065" y="4789740"/>
            <a:ext cx="2079415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88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Odds ratio Isa-Kd vs Kd (95% CI)</a:t>
            </a:r>
          </a:p>
          <a:p>
            <a:pPr algn="ctr" defTabSz="108883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b="1" kern="0" dirty="0">
                <a:solidFill>
                  <a:srgbClr val="000000"/>
                </a:solidFill>
                <a:latin typeface="Arial" panose="020B0604020202020204"/>
                <a:ea typeface="+mn-ea"/>
                <a:cs typeface="Arial" panose="020B0604020202020204" pitchFamily="34" charset="0"/>
              </a:rPr>
              <a:t>2.57 (1.35–4.88)</a:t>
            </a:r>
          </a:p>
        </p:txBody>
      </p:sp>
    </p:spTree>
    <p:extLst>
      <p:ext uri="{BB962C8B-B14F-4D97-AF65-F5344CB8AC3E}">
        <p14:creationId xmlns:p14="http://schemas.microsoft.com/office/powerpoint/2010/main" val="2180213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C328-DE97-0BFC-E9B4-C3C3480A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IKEMA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0615F-5193-7577-D2B5-C91CAD8A0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year PFS in relapsed MM is unprecedented</a:t>
            </a:r>
          </a:p>
          <a:p>
            <a:r>
              <a:rPr lang="en-US" dirty="0"/>
              <a:t>Carfilzomib is a very attractive partner in early relapse</a:t>
            </a:r>
          </a:p>
          <a:p>
            <a:pPr lvl="1"/>
            <a:r>
              <a:rPr lang="en-US" dirty="0"/>
              <a:t>Giving it indefinitely is key to benefit</a:t>
            </a:r>
          </a:p>
          <a:p>
            <a:r>
              <a:rPr lang="en-US" dirty="0"/>
              <a:t>The depth of response, especially MRD, is important in relapsed MM</a:t>
            </a:r>
          </a:p>
          <a:p>
            <a:r>
              <a:rPr lang="en-US" dirty="0"/>
              <a:t>The PFS2 was also improved in the intervention arm, so bridges are not being burned</a:t>
            </a:r>
          </a:p>
        </p:txBody>
      </p:sp>
    </p:spTree>
    <p:extLst>
      <p:ext uri="{BB962C8B-B14F-4D97-AF65-F5344CB8AC3E}">
        <p14:creationId xmlns:p14="http://schemas.microsoft.com/office/powerpoint/2010/main" val="2453863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6" y="90485"/>
            <a:ext cx="11443932" cy="1325563"/>
          </a:xfrm>
        </p:spPr>
        <p:txBody>
          <a:bodyPr anchor="t">
            <a:normAutofit/>
          </a:bodyPr>
          <a:lstStyle/>
          <a:p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COLUMBA Study Design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14306" y="807725"/>
            <a:ext cx="11279484" cy="411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3" indent="-228593" defTabSz="914370" fontAlgn="auto">
              <a:spcAft>
                <a:spcPts val="0"/>
              </a:spcAft>
            </a:pPr>
            <a:r>
              <a:rPr lang="en-US" sz="2000" dirty="0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3 non-inferiority study of DARA SC versus DARA IV in RRMM (N = 522)</a:t>
            </a:r>
          </a:p>
          <a:p>
            <a:pPr marL="228593" indent="-228593" defTabSz="914370" fontAlgn="auto">
              <a:spcAft>
                <a:spcPts val="0"/>
              </a:spcAft>
            </a:pPr>
            <a:endParaRPr lang="en-US" sz="2000" dirty="0">
              <a:solidFill>
                <a:srgbClr val="1134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273" y="6488669"/>
            <a:ext cx="1060086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PI, proteasome inhibitor; 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IMiD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immunomodulatory drug; QW, every week; Q2W, every 2 weeks; Q4W, every 4 weeks; PD, progressive disease; ORR, overall response rate; 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lang="en-US" sz="900" baseline="-25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trough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trough concentration; PFS, progression-free survival; VGPR, very good partial response; CR, complete response; OS, overall survival; PROs, patient-reported outcomes.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3292" y="1690264"/>
            <a:ext cx="10602086" cy="4346978"/>
            <a:chOff x="1791382" y="1703292"/>
            <a:chExt cx="9410014" cy="3858214"/>
          </a:xfrm>
        </p:grpSpPr>
        <p:grpSp>
          <p:nvGrpSpPr>
            <p:cNvPr id="4" name="Group 3"/>
            <p:cNvGrpSpPr/>
            <p:nvPr/>
          </p:nvGrpSpPr>
          <p:grpSpPr>
            <a:xfrm>
              <a:off x="1857374" y="1703292"/>
              <a:ext cx="9344022" cy="3290985"/>
              <a:chOff x="2192482" y="1974239"/>
              <a:chExt cx="8015113" cy="2822941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588521" y="4599177"/>
                <a:ext cx="2619074" cy="198003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0">
                  <a:defRPr/>
                </a:pPr>
                <a:r>
                  <a:rPr lang="en-US" sz="900" baseline="30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r>
                  <a:rPr lang="en-US" sz="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Serum</a:t>
                </a:r>
                <a:r>
                  <a:rPr lang="en-US" sz="90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pre-dose DARA concentration on Cycle 3 Day 1.</a:t>
                </a:r>
                <a:endParaRPr lang="en-US" sz="900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B36612E-23E3-495B-966A-88D7721BC6B3}"/>
                  </a:ext>
                </a:extLst>
              </p:cNvPr>
              <p:cNvGrpSpPr/>
              <p:nvPr/>
            </p:nvGrpSpPr>
            <p:grpSpPr>
              <a:xfrm>
                <a:off x="2192482" y="1974239"/>
                <a:ext cx="7720984" cy="2822021"/>
                <a:chOff x="81967" y="1245894"/>
                <a:chExt cx="7720984" cy="2822021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1AD9763E-62FC-244D-8720-3421FA7D0A7B}"/>
                    </a:ext>
                  </a:extLst>
                </p:cNvPr>
                <p:cNvGrpSpPr/>
                <p:nvPr/>
              </p:nvGrpSpPr>
              <p:grpSpPr>
                <a:xfrm>
                  <a:off x="81967" y="1245894"/>
                  <a:ext cx="7720984" cy="2563059"/>
                  <a:chOff x="831327" y="1574735"/>
                  <a:chExt cx="5975845" cy="1983747"/>
                </a:xfrm>
              </p:grpSpPr>
              <p:cxnSp>
                <p:nvCxnSpPr>
                  <p:cNvPr id="46" name="Straight Arrow Connector 45"/>
                  <p:cNvCxnSpPr/>
                  <p:nvPr/>
                </p:nvCxnSpPr>
                <p:spPr bwMode="auto">
                  <a:xfrm>
                    <a:off x="2535451" y="2073137"/>
                    <a:ext cx="279590" cy="1"/>
                  </a:xfrm>
                  <a:prstGeom prst="straightConnector1">
                    <a:avLst/>
                  </a:prstGeom>
                  <a:solidFill>
                    <a:srgbClr val="6D2687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7" name="Straight Arrow Connector 46"/>
                  <p:cNvCxnSpPr/>
                  <p:nvPr/>
                </p:nvCxnSpPr>
                <p:spPr bwMode="auto">
                  <a:xfrm>
                    <a:off x="2539209" y="3133468"/>
                    <a:ext cx="276281" cy="1"/>
                  </a:xfrm>
                  <a:prstGeom prst="straightConnector1">
                    <a:avLst/>
                  </a:prstGeom>
                  <a:solidFill>
                    <a:srgbClr val="6D2687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8" name="Straight Arrow Connector 47"/>
                  <p:cNvCxnSpPr/>
                  <p:nvPr/>
                </p:nvCxnSpPr>
                <p:spPr bwMode="auto">
                  <a:xfrm>
                    <a:off x="4905679" y="3131374"/>
                    <a:ext cx="279977" cy="1"/>
                  </a:xfrm>
                  <a:prstGeom prst="straightConnector1">
                    <a:avLst/>
                  </a:prstGeom>
                  <a:solidFill>
                    <a:srgbClr val="6D2687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49" name="Straight Arrow Connector 48"/>
                  <p:cNvCxnSpPr/>
                  <p:nvPr/>
                </p:nvCxnSpPr>
                <p:spPr bwMode="auto">
                  <a:xfrm>
                    <a:off x="3885847" y="2055770"/>
                    <a:ext cx="1299809" cy="1"/>
                  </a:xfrm>
                  <a:prstGeom prst="straightConnector1">
                    <a:avLst/>
                  </a:prstGeom>
                  <a:solidFill>
                    <a:srgbClr val="6D2687"/>
                  </a:solid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50" name="Rectangle 49"/>
                  <p:cNvSpPr/>
                  <p:nvPr/>
                </p:nvSpPr>
                <p:spPr>
                  <a:xfrm>
                    <a:off x="831327" y="1574735"/>
                    <a:ext cx="1442054" cy="1981627"/>
                  </a:xfrm>
                  <a:prstGeom prst="rect">
                    <a:avLst/>
                  </a:prstGeom>
                  <a:solidFill>
                    <a:srgbClr val="616161"/>
                  </a:solidFill>
                  <a:ln w="9525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algn="ctr" defTabSz="514334">
                      <a:defRPr/>
                    </a:pPr>
                    <a:r>
                      <a:rPr lang="en-US" sz="1400" b="1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Key eligibility </a:t>
                    </a:r>
                  </a:p>
                  <a:p>
                    <a:pPr algn="ctr" defTabSz="514334">
                      <a:defRPr/>
                    </a:pPr>
                    <a:r>
                      <a:rPr lang="en-US" sz="1400" b="1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criteria:</a:t>
                    </a:r>
                  </a:p>
                  <a:p>
                    <a:pPr algn="ctr" defTabSz="514334">
                      <a:defRPr/>
                    </a:pPr>
                    <a:endParaRPr lang="en-US" sz="1400" b="1" kern="0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ＭＳ Ｐゴシック" pitchFamily="-105" charset="-128"/>
                      <a:cs typeface="Arial" panose="020B0604020202020204" pitchFamily="34" charset="0"/>
                    </a:endParaRPr>
                  </a:p>
                  <a:p>
                    <a:pPr marL="96439" indent="-96439" defTabSz="514334">
                      <a:buFont typeface="Arial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RRMM</a:t>
                    </a:r>
                  </a:p>
                  <a:p>
                    <a:pPr marL="96439" indent="-96439" defTabSz="514334">
                      <a:buFont typeface="Arial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  <a:sym typeface="Symbol" panose="05050102010706020507" pitchFamily="18" charset="2"/>
                      </a:rPr>
                      <a:t>3</a:t>
                    </a:r>
                    <a:r>
                      <a:rPr lang="en-US" sz="1400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 prior lines including a PI and an </a:t>
                    </a:r>
                    <a:r>
                      <a:rPr lang="en-US" sz="1400" kern="0" dirty="0" err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IMiD</a:t>
                    </a:r>
                    <a:r>
                      <a:rPr lang="en-US" sz="1400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i="1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or</a:t>
                    </a:r>
                  </a:p>
                  <a:p>
                    <a:pPr marL="96439" indent="-96439" defTabSz="514334">
                      <a:buFont typeface="Arial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Refractory to both a PI and an </a:t>
                    </a:r>
                    <a:r>
                      <a:rPr lang="en-US" sz="1400" kern="0" dirty="0" err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IMiD</a:t>
                    </a:r>
                    <a:endParaRPr lang="en-US" sz="1400" kern="0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ＭＳ Ｐゴシック" pitchFamily="-105" charset="-128"/>
                      <a:cs typeface="Arial" panose="020B0604020202020204" pitchFamily="34" charset="0"/>
                    </a:endParaRPr>
                  </a:p>
                  <a:p>
                    <a:pPr marL="96439" indent="-96439" defTabSz="514334">
                      <a:buFont typeface="Arial" charset="0"/>
                      <a:buChar char="•"/>
                      <a:defRPr/>
                    </a:pPr>
                    <a:endParaRPr lang="en-US" sz="1200" kern="0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ＭＳ Ｐゴシック" pitchFamily="-105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 rot="16200000">
                    <a:off x="1456859" y="2473600"/>
                    <a:ext cx="1981628" cy="183900"/>
                  </a:xfrm>
                  <a:prstGeom prst="rect">
                    <a:avLst/>
                  </a:prstGeom>
                  <a:solidFill>
                    <a:srgbClr val="616161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 defTabSz="9143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2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rPr>
                      <a:t>1:1 Randomization</a:t>
                    </a: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2814833" y="1574735"/>
                    <a:ext cx="2110556" cy="920041"/>
                  </a:xfrm>
                  <a:prstGeom prst="rect">
                    <a:avLst/>
                  </a:prstGeom>
                  <a:solidFill>
                    <a:srgbClr val="EF8200"/>
                  </a:solidFill>
                  <a:ln w="9525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/>
                  </a:sp3d>
                </p:spPr>
                <p:txBody>
                  <a:bodyPr rtlCol="0" anchor="ctr" anchorCtr="0"/>
                  <a:lstStyle/>
                  <a:p>
                    <a:pPr algn="ctr" defTabSz="342887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600" b="1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DARA SC 1,800 mg (n = 263)</a:t>
                    </a:r>
                  </a:p>
                  <a:p>
                    <a:pPr marL="128583" indent="-128583" algn="ctr" defTabSz="342887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QW Cycles 1-2, Q2W Cycles 3-6, Q4W Cycles 7+ until PD</a:t>
                    </a: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2814835" y="2638441"/>
                    <a:ext cx="2110555" cy="920041"/>
                  </a:xfrm>
                  <a:prstGeom prst="rect">
                    <a:avLst/>
                  </a:prstGeom>
                  <a:solidFill>
                    <a:srgbClr val="662D91"/>
                  </a:solidFill>
                  <a:ln w="9525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/>
                  </a:sp3d>
                </p:spPr>
                <p:txBody>
                  <a:bodyPr rtlCol="0" anchor="ctr" anchorCtr="0"/>
                  <a:lstStyle/>
                  <a:p>
                    <a:pPr algn="ctr" defTabSz="9143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600" b="1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DARA IV 16 mg/kg (n = 259)</a:t>
                    </a:r>
                  </a:p>
                  <a:p>
                    <a:pPr algn="ctr" defTabSz="9143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QW Cycles 1-2, Q2W Cycles 3-6, Q4W Cycles 7+ until PD</a:t>
                    </a:r>
                    <a:r>
                      <a:rPr lang="en-US" sz="1400" kern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5190068" y="1574735"/>
                    <a:ext cx="1617104" cy="1981627"/>
                  </a:xfrm>
                  <a:prstGeom prst="rect">
                    <a:avLst/>
                  </a:prstGeom>
                  <a:solidFill>
                    <a:srgbClr val="616161"/>
                  </a:solidFill>
                  <a:ln w="9525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/>
                  </a:sp3d>
                </p:spPr>
                <p:txBody>
                  <a:bodyPr rtlCol="0" anchor="ctr" anchorCtr="0"/>
                  <a:lstStyle/>
                  <a:p>
                    <a:pPr algn="ctr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400" b="1" u="sng" kern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-105" charset="-128"/>
                      <a:cs typeface="Arial" panose="020B0604020202020204" pitchFamily="34" charset="0"/>
                    </a:endParaRPr>
                  </a:p>
                  <a:p>
                    <a:pPr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Co-primary endpoints: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ORR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Maximum </a:t>
                    </a:r>
                    <a:r>
                      <a:rPr lang="en-US" sz="1400" kern="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C</a:t>
                    </a:r>
                    <a:r>
                      <a:rPr lang="en-US" sz="1400" kern="0" baseline="-250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trough</a:t>
                    </a:r>
                    <a:r>
                      <a:rPr lang="en-US" sz="1400" kern="0" baseline="300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a</a:t>
                    </a:r>
                    <a:endParaRPr lang="en-US" sz="1400" kern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-105" charset="-128"/>
                      <a:cs typeface="Arial" panose="020B0604020202020204" pitchFamily="34" charset="0"/>
                    </a:endParaRPr>
                  </a:p>
                  <a:p>
                    <a:pPr marL="128583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endParaRPr lang="en-US" sz="1400" kern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ＭＳ Ｐゴシック" pitchFamily="-105" charset="-128"/>
                      <a:cs typeface="Arial" panose="020B0604020202020204" pitchFamily="34" charset="0"/>
                    </a:endParaRPr>
                  </a:p>
                  <a:p>
                    <a:pPr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Key secondary endpoints: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IRR rate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PFS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  <a:sym typeface="Symbol" panose="05050102010706020507" pitchFamily="18" charset="2"/>
                      </a:rPr>
                      <a:t></a:t>
                    </a: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VGPR, </a:t>
                    </a: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  <a:sym typeface="Symbol" panose="05050102010706020507" pitchFamily="18" charset="2"/>
                      </a:rPr>
                      <a:t></a:t>
                    </a: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CR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Time to next therapy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OS</a:t>
                    </a:r>
                  </a:p>
                  <a:p>
                    <a:pPr marL="137157" indent="-128583" defTabSz="914370" fontAlgn="auto">
                      <a:lnSpc>
                        <a:spcPct val="114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1400" kern="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ＭＳ Ｐゴシック" pitchFamily="-105" charset="-128"/>
                        <a:cs typeface="Arial" panose="020B0604020202020204" pitchFamily="34" charset="0"/>
                      </a:rPr>
                      <a:t>PROs</a:t>
                    </a:r>
                  </a:p>
                </p:txBody>
              </p:sp>
            </p:grp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3F1F515-0C3F-45F4-A00E-3CD76CDDC17C}"/>
                    </a:ext>
                  </a:extLst>
                </p:cNvPr>
                <p:cNvSpPr/>
                <p:nvPr/>
              </p:nvSpPr>
              <p:spPr>
                <a:xfrm>
                  <a:off x="2092954" y="3830311"/>
                  <a:ext cx="3694329" cy="2376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85776">
                    <a:defRPr/>
                  </a:pPr>
                  <a:r>
                    <a:rPr lang="en-US" sz="1200" b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itchFamily="-105" charset="-128"/>
                      <a:cs typeface="Arial" panose="020B0604020202020204" pitchFamily="34" charset="0"/>
                    </a:rPr>
                    <a:t>Treatment cycle: 28-days</a:t>
                  </a:r>
                </a:p>
              </p:txBody>
            </p:sp>
          </p:grpSp>
        </p:grpSp>
        <p:sp>
          <p:nvSpPr>
            <p:cNvPr id="22" name="Content Placeholder 3"/>
            <p:cNvSpPr txBox="1">
              <a:spLocks/>
            </p:cNvSpPr>
            <p:nvPr/>
          </p:nvSpPr>
          <p:spPr>
            <a:xfrm>
              <a:off x="1791382" y="4763448"/>
              <a:ext cx="3748806" cy="79805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Stratification factors:</a:t>
              </a:r>
            </a:p>
            <a:p>
              <a:pPr marL="109724" indent="-109724" defTabSz="9143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Baseline body weight (≤65 kg, 66 kg to 85 kg, &gt;85 kg)</a:t>
              </a:r>
            </a:p>
            <a:p>
              <a:pPr marL="109724" indent="-109724" defTabSz="9143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 lines of therapy (≤4 prior lines vs &gt;4 prior lines)</a:t>
              </a:r>
            </a:p>
            <a:p>
              <a:pPr marL="109724" indent="-109724" defTabSz="91437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Myeloma subtype (IgG vs non-IgG)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651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65766" y="1270632"/>
            <a:ext cx="11287759" cy="269507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E1F0F63-9C75-0C4A-B25F-FD119218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9" y="89697"/>
            <a:ext cx="11993935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Non-inferiority Comparisons for Co-primary Endpoints</a:t>
            </a:r>
            <a:b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6" y="1343062"/>
            <a:ext cx="11287759" cy="259882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Non-inferiority of DARA SC relative to DARA IV was defined using 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retention of ORR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Non-inferiority test for non-unity null according to Farrington and Manning</a:t>
            </a:r>
            <a:r>
              <a:rPr lang="en-US" sz="31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en-US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Non-inferiority of DARA SC to DARA IV if lower bound of 95% CI ≥60%</a:t>
            </a:r>
          </a:p>
          <a:p>
            <a:pPr lvl="2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Superiority of DARA SC to DARA IV if non-inferiority was established and the lower limit of the 95% CI of relative risk was ≥100%</a:t>
            </a:r>
          </a:p>
          <a:p>
            <a:pPr lvl="1">
              <a:lnSpc>
                <a:spcPct val="110000"/>
              </a:lnSpc>
            </a:pP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 patients required for non-inferiority with 80% power and one sided </a:t>
            </a:r>
            <a:r>
              <a:rPr lang="el-GR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0.025, assuming the same true ORR in both arms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50178"/>
            <a:ext cx="12192000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CI, confidence interval.</a:t>
            </a:r>
          </a:p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-dose on Cycle 3 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1.</a:t>
            </a:r>
          </a:p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Lonial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S, et al. </a:t>
            </a:r>
            <a:r>
              <a:rPr lang="en-US" sz="900" i="1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Lancet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2016;387(10027):1551-60.  2. Farrington CP and Manning G. </a:t>
            </a:r>
            <a:r>
              <a:rPr lang="en-US" sz="900" i="1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 Med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1990;9:1447-1454.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46702" y="4225213"/>
            <a:ext cx="11306820" cy="1351147"/>
            <a:chOff x="346050" y="3949193"/>
            <a:chExt cx="11690957" cy="1351146"/>
          </a:xfrm>
        </p:grpSpPr>
        <p:sp>
          <p:nvSpPr>
            <p:cNvPr id="10" name="Rounded Rectangle 9"/>
            <p:cNvSpPr/>
            <p:nvPr/>
          </p:nvSpPr>
          <p:spPr>
            <a:xfrm>
              <a:off x="365760" y="3949193"/>
              <a:ext cx="11671247" cy="128495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346050" y="3972163"/>
              <a:ext cx="11553714" cy="1328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0" fontAlgn="auto">
                <a:lnSpc>
                  <a:spcPct val="110000"/>
                </a:lnSpc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Maximum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400" b="1" baseline="-25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trough</a:t>
              </a:r>
              <a:r>
                <a:rPr lang="en-US" sz="2400" b="1" baseline="30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685776" lvl="1" indent="-228593" defTabSz="914370" fontAlgn="auto">
                <a:lnSpc>
                  <a:spcPct val="110000"/>
                </a:lnSpc>
                <a:spcAft>
                  <a:spcPts val="0"/>
                </a:spcAft>
              </a:pPr>
              <a:r>
                <a:rPr lang="en-US" sz="1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Non-inferiority of DARA SC to DARA IV if the lower bound of 90% CI for ratio of geometric means of </a:t>
              </a:r>
              <a:r>
                <a:rPr lang="en-US" sz="18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800" b="1" baseline="-250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trough</a:t>
              </a:r>
              <a:r>
                <a:rPr lang="en-US" sz="1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Cycle 3 Day 1 was ≥80%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473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39" y="95752"/>
            <a:ext cx="10515600" cy="640328"/>
          </a:xfrm>
        </p:spPr>
        <p:txBody>
          <a:bodyPr anchor="t">
            <a:normAutofit/>
          </a:bodyPr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Co-primary Endpoint: Overall Response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en-US" sz="33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3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" y="6351354"/>
            <a:ext cx="112128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PR, partial response; sCR, stringent complete response.</a:t>
            </a:r>
          </a:p>
          <a:p>
            <a:pPr defTabSz="914370" fontAlgn="auto">
              <a:spcBef>
                <a:spcPts val="0"/>
              </a:spcBef>
              <a:spcAft>
                <a:spcPts val="0"/>
              </a:spcAft>
            </a:pPr>
            <a:r>
              <a:rPr lang="en-US" sz="9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ITT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population. </a:t>
            </a:r>
            <a:r>
              <a:rPr lang="en-US" sz="9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Kaplan-Meier product limit estimate. </a:t>
            </a:r>
            <a:r>
              <a:rPr lang="en-US" sz="9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Farrington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-Manning estimates of the relative risk of DARA SC over DARA IV. </a:t>
            </a:r>
            <a:r>
              <a:rPr lang="en-US" sz="9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-value from Farrington-Manning test for non-inferiority hypothesis that DARA SC retains ≥60% of ORR in DARA IV.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63" y="5438383"/>
            <a:ext cx="11633147" cy="80021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marL="285742" indent="-285742" algn="ctr" defTabSz="91437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00" b="1" kern="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 SC non-inferior to DARA IV </a:t>
            </a:r>
          </a:p>
          <a:p>
            <a:pPr marL="285742" indent="-285742" algn="ctr" defTabSz="91437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300" b="1" kern="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≥VGPR and ≥CR rates comparable between DARA SC and DARA IV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5043" y="684484"/>
            <a:ext cx="6476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7" indent="-342887" defTabSz="91437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(range) follow-up: 7.46 (0.03-13.86) </a:t>
            </a:r>
            <a:r>
              <a:rPr lang="en-US" sz="2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lang="en-US" sz="20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lang="en-US" sz="2000" baseline="30000" dirty="0">
              <a:solidFill>
                <a:srgbClr val="11346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409831" y="1125774"/>
            <a:ext cx="7226583" cy="4993341"/>
            <a:chOff x="2409825" y="1269274"/>
            <a:chExt cx="7226583" cy="442888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DB177EA-2FAA-1649-A9AA-B31F0660FA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09825" y="1269274"/>
              <a:ext cx="6568647" cy="4428884"/>
              <a:chOff x="2685279" y="1332105"/>
              <a:chExt cx="3515567" cy="2531221"/>
            </a:xfrm>
          </p:grpSpPr>
          <p:graphicFrame>
            <p:nvGraphicFramePr>
              <p:cNvPr id="72" name="Chart 71">
                <a:extLst>
                  <a:ext uri="{FF2B5EF4-FFF2-40B4-BE49-F238E27FC236}">
                    <a16:creationId xmlns:a16="http://schemas.microsoft.com/office/drawing/2014/main" id="{00000000-0008-0000-0100-00000200000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685279" y="1332105"/>
              <a:ext cx="3424009" cy="25312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0568D9E-47D7-42B8-8321-BF0C0E1181CC}"/>
                  </a:ext>
                </a:extLst>
              </p:cNvPr>
              <p:cNvGrpSpPr/>
              <p:nvPr/>
            </p:nvGrpSpPr>
            <p:grpSpPr>
              <a:xfrm>
                <a:off x="3447091" y="1439992"/>
                <a:ext cx="2471075" cy="647607"/>
                <a:chOff x="2065307" y="462114"/>
                <a:chExt cx="3308711" cy="796714"/>
              </a:xfrm>
            </p:grpSpPr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D72DD5AE-C2AD-452E-A202-01AF9FC0C0E2}"/>
                    </a:ext>
                  </a:extLst>
                </p:cNvPr>
                <p:cNvSpPr txBox="1"/>
                <p:nvPr/>
              </p:nvSpPr>
              <p:spPr>
                <a:xfrm>
                  <a:off x="2422244" y="462114"/>
                  <a:ext cx="2608733" cy="3262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3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kern="0" dirty="0">
                      <a:solidFill>
                        <a:srgbClr val="505050">
                          <a:lumMod val="50000"/>
                        </a:srgbClr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Relative risk (95% CI): 1.11 (0.89 – 1.37)</a:t>
                  </a:r>
                  <a:r>
                    <a:rPr lang="en-US" sz="1400" b="1" kern="0" baseline="30000" dirty="0">
                      <a:solidFill>
                        <a:srgbClr val="505050">
                          <a:lumMod val="50000"/>
                        </a:srgbClr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c</a:t>
                  </a:r>
                </a:p>
                <a:p>
                  <a:pPr algn="ctr" defTabSz="51433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i="1" kern="0" dirty="0">
                      <a:solidFill>
                        <a:srgbClr val="505050">
                          <a:lumMod val="50000"/>
                        </a:srgbClr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P</a:t>
                  </a:r>
                  <a:r>
                    <a:rPr lang="en-US" sz="1400" b="1" kern="0" dirty="0">
                      <a:solidFill>
                        <a:srgbClr val="505050">
                          <a:lumMod val="50000"/>
                        </a:srgbClr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 &lt;0.0001</a:t>
                  </a:r>
                  <a:r>
                    <a:rPr lang="en-US" sz="1400" b="1" kern="0" baseline="30000" dirty="0">
                      <a:solidFill>
                        <a:srgbClr val="505050">
                          <a:lumMod val="50000"/>
                        </a:srgbClr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56D6A3B-C643-452B-A92C-5B382C805ECB}"/>
                    </a:ext>
                  </a:extLst>
                </p:cNvPr>
                <p:cNvSpPr txBox="1"/>
                <p:nvPr/>
              </p:nvSpPr>
              <p:spPr>
                <a:xfrm>
                  <a:off x="3806959" y="921382"/>
                  <a:ext cx="1567059" cy="191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3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kern="0" dirty="0">
                      <a:solidFill>
                        <a:srgbClr val="505050">
                          <a:lumMod val="50000"/>
                        </a:srgbClr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ORR = 41.1% 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42CE35C-7123-42F1-9B40-ACB34F2FEE04}"/>
                    </a:ext>
                  </a:extLst>
                </p:cNvPr>
                <p:cNvSpPr txBox="1"/>
                <p:nvPr/>
              </p:nvSpPr>
              <p:spPr>
                <a:xfrm>
                  <a:off x="2065307" y="1066888"/>
                  <a:ext cx="1553456" cy="191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3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kern="0" dirty="0">
                      <a:solidFill>
                        <a:srgbClr val="505050">
                          <a:lumMod val="50000"/>
                        </a:srgbClr>
                      </a:solidFill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ORR = 37.1% </a:t>
                  </a: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3308640" y="1911331"/>
                <a:ext cx="2892206" cy="799475"/>
                <a:chOff x="4270796" y="2146428"/>
                <a:chExt cx="4349443" cy="1283067"/>
              </a:xfrm>
            </p:grpSpPr>
            <p:sp>
              <p:nvSpPr>
                <p:cNvPr id="76" name="Left Brace 75">
                  <a:extLst>
                    <a:ext uri="{FF2B5EF4-FFF2-40B4-BE49-F238E27FC236}">
                      <a16:creationId xmlns:a16="http://schemas.microsoft.com/office/drawing/2014/main" id="{38E2F6F8-969B-4F4C-9AD3-774F05AD0D2F}"/>
                    </a:ext>
                  </a:extLst>
                </p:cNvPr>
                <p:cNvSpPr/>
                <p:nvPr/>
              </p:nvSpPr>
              <p:spPr>
                <a:xfrm>
                  <a:off x="4861506" y="2490590"/>
                  <a:ext cx="45720" cy="125808"/>
                </a:xfrm>
                <a:prstGeom prst="leftBrace">
                  <a:avLst/>
                </a:prstGeom>
                <a:noFill/>
                <a:ln w="19050" cap="flat" cmpd="sng" algn="ctr">
                  <a:solidFill>
                    <a:srgbClr val="81CCDD"/>
                  </a:solidFill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0"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7" name="TextBox 2">
                  <a:extLst>
                    <a:ext uri="{FF2B5EF4-FFF2-40B4-BE49-F238E27FC236}">
                      <a16:creationId xmlns:a16="http://schemas.microsoft.com/office/drawing/2014/main" id="{9E0F1E05-E773-4A90-90D1-AFEB59740762}"/>
                    </a:ext>
                  </a:extLst>
                </p:cNvPr>
                <p:cNvSpPr txBox="1"/>
                <p:nvPr/>
              </p:nvSpPr>
              <p:spPr>
                <a:xfrm>
                  <a:off x="4270796" y="2363383"/>
                  <a:ext cx="756882" cy="480604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≥CR:</a:t>
                  </a:r>
                  <a:endParaRPr lang="en-US" sz="1400" b="1" kern="0" baseline="30000" dirty="0">
                    <a:solidFill>
                      <a:srgbClr val="EEECE1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2.7%</a:t>
                  </a:r>
                </a:p>
              </p:txBody>
            </p:sp>
            <p:sp>
              <p:nvSpPr>
                <p:cNvPr id="78" name="Right Brace 77">
                  <a:extLst>
                    <a:ext uri="{FF2B5EF4-FFF2-40B4-BE49-F238E27FC236}">
                      <a16:creationId xmlns:a16="http://schemas.microsoft.com/office/drawing/2014/main" id="{2A1D16BC-9E17-4E4F-AE00-481F246E9771}"/>
                    </a:ext>
                  </a:extLst>
                </p:cNvPr>
                <p:cNvSpPr/>
                <p:nvPr/>
              </p:nvSpPr>
              <p:spPr>
                <a:xfrm>
                  <a:off x="5748086" y="2493694"/>
                  <a:ext cx="82296" cy="788543"/>
                </a:xfrm>
                <a:prstGeom prst="rightBrace">
                  <a:avLst>
                    <a:gd name="adj1" fmla="val 8333"/>
                    <a:gd name="adj2" fmla="val 80858"/>
                  </a:avLst>
                </a:prstGeom>
                <a:noFill/>
                <a:ln w="19050" cap="flat" cmpd="sng" algn="ctr">
                  <a:solidFill>
                    <a:srgbClr val="E46C0A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0"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9" name="TextBox 1">
                  <a:extLst>
                    <a:ext uri="{FF2B5EF4-FFF2-40B4-BE49-F238E27FC236}">
                      <a16:creationId xmlns:a16="http://schemas.microsoft.com/office/drawing/2014/main" id="{05F84FC4-E94E-4886-9BCD-FC87A648B183}"/>
                    </a:ext>
                  </a:extLst>
                </p:cNvPr>
                <p:cNvSpPr txBox="1"/>
                <p:nvPr/>
              </p:nvSpPr>
              <p:spPr>
                <a:xfrm>
                  <a:off x="5649825" y="2948889"/>
                  <a:ext cx="981614" cy="480606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≥VGPR:</a:t>
                  </a:r>
                  <a:endParaRPr lang="en-US" sz="1400" b="1" kern="0" baseline="30000" dirty="0">
                    <a:solidFill>
                      <a:srgbClr val="EEECE1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17.0%</a:t>
                  </a:r>
                  <a:endParaRPr lang="en-US" sz="1400" b="1" kern="0" baseline="30000" dirty="0">
                    <a:solidFill>
                      <a:srgbClr val="EEECE1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Left Brace 79">
                  <a:extLst>
                    <a:ext uri="{FF2B5EF4-FFF2-40B4-BE49-F238E27FC236}">
                      <a16:creationId xmlns:a16="http://schemas.microsoft.com/office/drawing/2014/main" id="{38E2F6F8-969B-4F4C-9AD3-774F05AD0D2F}"/>
                    </a:ext>
                  </a:extLst>
                </p:cNvPr>
                <p:cNvSpPr/>
                <p:nvPr/>
              </p:nvSpPr>
              <p:spPr>
                <a:xfrm>
                  <a:off x="6850814" y="2307807"/>
                  <a:ext cx="45720" cy="67098"/>
                </a:xfrm>
                <a:prstGeom prst="leftBrace">
                  <a:avLst/>
                </a:prstGeom>
                <a:noFill/>
                <a:ln w="19050" cap="flat" cmpd="sng" algn="ctr">
                  <a:solidFill>
                    <a:srgbClr val="81CCDD"/>
                  </a:solidFill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0"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1" name="TextBox 2">
                  <a:extLst>
                    <a:ext uri="{FF2B5EF4-FFF2-40B4-BE49-F238E27FC236}">
                      <a16:creationId xmlns:a16="http://schemas.microsoft.com/office/drawing/2014/main" id="{9E0F1E05-E773-4A90-90D1-AFEB59740762}"/>
                    </a:ext>
                  </a:extLst>
                </p:cNvPr>
                <p:cNvSpPr txBox="1"/>
                <p:nvPr/>
              </p:nvSpPr>
              <p:spPr>
                <a:xfrm>
                  <a:off x="6259400" y="2146428"/>
                  <a:ext cx="756882" cy="480604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≥CR:</a:t>
                  </a:r>
                  <a:endParaRPr lang="en-US" sz="1400" b="1" kern="0" baseline="30000" dirty="0">
                    <a:solidFill>
                      <a:srgbClr val="EEECE1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1.9%</a:t>
                  </a:r>
                </a:p>
              </p:txBody>
            </p:sp>
            <p:sp>
              <p:nvSpPr>
                <p:cNvPr id="82" name="Right Brace 81">
                  <a:extLst>
                    <a:ext uri="{FF2B5EF4-FFF2-40B4-BE49-F238E27FC236}">
                      <a16:creationId xmlns:a16="http://schemas.microsoft.com/office/drawing/2014/main" id="{2A1D16BC-9E17-4E4F-AE00-481F246E9771}"/>
                    </a:ext>
                  </a:extLst>
                </p:cNvPr>
                <p:cNvSpPr/>
                <p:nvPr/>
              </p:nvSpPr>
              <p:spPr>
                <a:xfrm>
                  <a:off x="7734966" y="2292447"/>
                  <a:ext cx="82296" cy="892690"/>
                </a:xfrm>
                <a:prstGeom prst="rightBrace">
                  <a:avLst>
                    <a:gd name="adj1" fmla="val 8333"/>
                    <a:gd name="adj2" fmla="val 80858"/>
                  </a:avLst>
                </a:prstGeom>
                <a:noFill/>
                <a:ln w="19050" cap="flat" cmpd="sng" algn="ctr">
                  <a:solidFill>
                    <a:srgbClr val="E46C0A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0">
                    <a:defRPr/>
                  </a:pPr>
                  <a:endParaRPr lang="en-US" kern="0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3" name="TextBox 1">
                  <a:extLst>
                    <a:ext uri="{FF2B5EF4-FFF2-40B4-BE49-F238E27FC236}">
                      <a16:creationId xmlns:a16="http://schemas.microsoft.com/office/drawing/2014/main" id="{05F84FC4-E94E-4886-9BCD-FC87A648B183}"/>
                    </a:ext>
                  </a:extLst>
                </p:cNvPr>
                <p:cNvSpPr txBox="1"/>
                <p:nvPr/>
              </p:nvSpPr>
              <p:spPr>
                <a:xfrm>
                  <a:off x="7638625" y="2841280"/>
                  <a:ext cx="981614" cy="480606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≥VGPR:</a:t>
                  </a:r>
                  <a:endParaRPr lang="en-US" sz="1400" b="1" kern="0" baseline="30000" dirty="0">
                    <a:solidFill>
                      <a:srgbClr val="EEECE1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defTabSz="914370">
                    <a:defRPr/>
                  </a:pPr>
                  <a:r>
                    <a:rPr lang="en-US" sz="1400" b="1" kern="0" dirty="0">
                      <a:solidFill>
                        <a:srgbClr val="EEECE1">
                          <a:lumMod val="1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19.0%</a:t>
                  </a:r>
                  <a:endParaRPr lang="en-US" sz="1400" b="1" kern="0" baseline="30000" dirty="0">
                    <a:solidFill>
                      <a:srgbClr val="EEECE1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4250" y="2727847"/>
              <a:ext cx="872158" cy="113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377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6D5E-27ED-4078-631C-7D3ECC23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Final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D2747-2344-0986-800D-E076056B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19" y="1397848"/>
            <a:ext cx="11271961" cy="50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29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15" y="8676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Co-primary Endpoint: Maximum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trough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at C3D1</a:t>
            </a:r>
            <a:r>
              <a:rPr lang="en-US" sz="3300" baseline="30000" dirty="0"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" y="6623051"/>
            <a:ext cx="10887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</a:pPr>
            <a:r>
              <a:rPr lang="en-US" sz="9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-dose on Cycle 3, Day 1. </a:t>
            </a:r>
            <a:r>
              <a:rPr lang="en-US" sz="900" baseline="300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lang="en-US" sz="900" dirty="0" err="1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Pharmacokinetic</a:t>
            </a:r>
            <a:r>
              <a:rPr lang="en-US" sz="900" dirty="0">
                <a:solidFill>
                  <a:srgbClr val="1134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-evaluable population.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366001" y="2037239"/>
            <a:ext cx="5565227" cy="22811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3" indent="-228593" defTabSz="914370" fontAlgn="auto">
              <a:spcAft>
                <a:spcPts val="600"/>
              </a:spcAft>
            </a:pPr>
            <a:r>
              <a:rPr lang="en-US" sz="2400" dirty="0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sz="2400" dirty="0" err="1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aseline="-25000" dirty="0" err="1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trough</a:t>
            </a:r>
            <a:r>
              <a:rPr lang="en-US" sz="2400" baseline="-25000" dirty="0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concentration:</a:t>
            </a:r>
          </a:p>
          <a:p>
            <a:pPr marL="685776" lvl="1" indent="-228593" defTabSz="914370" fontAlgn="auto">
              <a:spcAft>
                <a:spcPts val="600"/>
              </a:spcAft>
            </a:pPr>
            <a:r>
              <a:rPr lang="pt-BR" sz="2200" dirty="0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of DARA SC/DARA IV</a:t>
            </a:r>
          </a:p>
          <a:p>
            <a:pPr marL="1142961" lvl="2" indent="-228593" defTabSz="914370" fontAlgn="auto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107.93% (90% CI, 95.74%-121.67%)</a:t>
            </a:r>
          </a:p>
          <a:p>
            <a:pPr marL="1142961" lvl="2" indent="-228593" defTabSz="914370" fontAlgn="auto">
              <a:spcAft>
                <a:spcPts val="600"/>
              </a:spcAft>
              <a:buFont typeface="Calibri" panose="020F0502020204030204" pitchFamily="34" charset="0"/>
              <a:buChar char="–"/>
            </a:pPr>
            <a:r>
              <a:rPr lang="en-US" dirty="0">
                <a:solidFill>
                  <a:srgbClr val="113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limit of 90% CI (95.74%) &gt;80%, meeting PK non-inferiority criterion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1" y="5579747"/>
            <a:ext cx="11384280" cy="446276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kern="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Co-primary endpoint of </a:t>
            </a:r>
            <a:r>
              <a:rPr lang="en-US" sz="2300" b="1" kern="0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lang="en-US" sz="2300" b="1" kern="0" baseline="-25000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trough</a:t>
            </a:r>
            <a:r>
              <a:rPr lang="en-US" sz="2300" b="1" kern="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Cycle 3 Day 1 met the non-inferiority criterion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26864" y="1096677"/>
            <a:ext cx="4661713" cy="4162317"/>
            <a:chOff x="1126862" y="1021978"/>
            <a:chExt cx="4661710" cy="4162313"/>
          </a:xfrm>
        </p:grpSpPr>
        <p:grpSp>
          <p:nvGrpSpPr>
            <p:cNvPr id="2" name="Group 1"/>
            <p:cNvGrpSpPr/>
            <p:nvPr/>
          </p:nvGrpSpPr>
          <p:grpSpPr>
            <a:xfrm>
              <a:off x="1126862" y="1098019"/>
              <a:ext cx="4661710" cy="4086272"/>
              <a:chOff x="2546444" y="1052332"/>
              <a:chExt cx="3645512" cy="303308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84D80E7-5767-BD44-8352-60391230E693}"/>
                  </a:ext>
                </a:extLst>
              </p:cNvPr>
              <p:cNvGrpSpPr/>
              <p:nvPr/>
            </p:nvGrpSpPr>
            <p:grpSpPr>
              <a:xfrm>
                <a:off x="3743463" y="2213675"/>
                <a:ext cx="415297" cy="1332622"/>
                <a:chOff x="3727008" y="2213675"/>
                <a:chExt cx="415297" cy="1332622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6217FF3-658A-6647-A7BD-9878C4049CB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27008" y="2214208"/>
                  <a:ext cx="415297" cy="0"/>
                </a:xfrm>
                <a:prstGeom prst="line">
                  <a:avLst/>
                </a:prstGeom>
                <a:solidFill>
                  <a:srgbClr val="00A59D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ECC9FAC-8CF5-B642-B1A7-A45480B2D93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934656" y="2213675"/>
                  <a:ext cx="0" cy="1328293"/>
                </a:xfrm>
                <a:prstGeom prst="line">
                  <a:avLst/>
                </a:prstGeom>
                <a:solidFill>
                  <a:srgbClr val="00A59D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FC45B273-9F1E-FB43-8852-36F0A195405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27008" y="3546297"/>
                  <a:ext cx="415297" cy="0"/>
                </a:xfrm>
                <a:prstGeom prst="line">
                  <a:avLst/>
                </a:prstGeom>
                <a:solidFill>
                  <a:srgbClr val="00A59D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D309E5E-1992-D145-8D60-F95519F876BD}"/>
                  </a:ext>
                </a:extLst>
              </p:cNvPr>
              <p:cNvGrpSpPr/>
              <p:nvPr/>
            </p:nvGrpSpPr>
            <p:grpSpPr>
              <a:xfrm>
                <a:off x="5264722" y="1979350"/>
                <a:ext cx="415297" cy="1664627"/>
                <a:chOff x="3727008" y="2210773"/>
                <a:chExt cx="415297" cy="1340126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A83F93C8-B2A9-7F40-B042-376AC797AD2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27008" y="2214208"/>
                  <a:ext cx="415297" cy="0"/>
                </a:xfrm>
                <a:prstGeom prst="line">
                  <a:avLst/>
                </a:prstGeom>
                <a:solidFill>
                  <a:srgbClr val="00A59D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B0FFBEF1-B144-C74F-BDA3-6DF6616070E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934656" y="2210773"/>
                  <a:ext cx="0" cy="1339789"/>
                </a:xfrm>
                <a:prstGeom prst="line">
                  <a:avLst/>
                </a:prstGeom>
                <a:solidFill>
                  <a:srgbClr val="00A59D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94E294E-72BC-E146-A511-41FB13D0FFB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27008" y="3550899"/>
                  <a:ext cx="415297" cy="0"/>
                </a:xfrm>
                <a:prstGeom prst="line">
                  <a:avLst/>
                </a:prstGeom>
                <a:solidFill>
                  <a:srgbClr val="00A59D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BAAA08-308B-6D4B-8801-F813DDA96DEE}"/>
                  </a:ext>
                </a:extLst>
              </p:cNvPr>
              <p:cNvSpPr/>
              <p:nvPr/>
            </p:nvSpPr>
            <p:spPr bwMode="auto">
              <a:xfrm>
                <a:off x="3499556" y="2771422"/>
                <a:ext cx="903110" cy="102802"/>
              </a:xfrm>
              <a:prstGeom prst="rect">
                <a:avLst/>
              </a:prstGeom>
              <a:solidFill>
                <a:srgbClr val="662D9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2863" indent="-42863" defTabSz="91437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 dirty="0">
                  <a:solidFill>
                    <a:srgbClr val="000000"/>
                  </a:solidFill>
                  <a:latin typeface="Calibri" panose="020F0502020204030204"/>
                  <a:ea typeface="Arial" charset="0"/>
                  <a:cs typeface="Arial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22118B9-27C5-D646-9BDB-8D28C802F300}"/>
                  </a:ext>
                </a:extLst>
              </p:cNvPr>
              <p:cNvSpPr/>
              <p:nvPr/>
            </p:nvSpPr>
            <p:spPr bwMode="auto">
              <a:xfrm>
                <a:off x="5020815" y="2656019"/>
                <a:ext cx="903110" cy="508863"/>
              </a:xfrm>
              <a:prstGeom prst="rect">
                <a:avLst/>
              </a:prstGeom>
              <a:solidFill>
                <a:srgbClr val="E46C0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42863" indent="-42863" defTabSz="91437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 dirty="0">
                  <a:solidFill>
                    <a:srgbClr val="000000"/>
                  </a:solidFill>
                  <a:latin typeface="Calibri" panose="020F0502020204030204"/>
                  <a:ea typeface="Arial" charset="0"/>
                  <a:cs typeface="Arial" charset="0"/>
                </a:endParaRPr>
              </a:p>
            </p:txBody>
          </p:sp>
          <p:sp>
            <p:nvSpPr>
              <p:cNvPr id="59" name="Line 16">
                <a:extLst>
                  <a:ext uri="{FF2B5EF4-FFF2-40B4-BE49-F238E27FC236}">
                    <a16:creationId xmlns:a16="http://schemas.microsoft.com/office/drawing/2014/main" id="{3B45F933-633B-9442-892F-69FDE42B73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30298" y="1052332"/>
                <a:ext cx="0" cy="26915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0"/>
                <a:endParaRPr lang="en-US" sz="900">
                  <a:solidFill>
                    <a:srgbClr val="000000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012863E-F3EF-2949-8DF7-01D723428B0E}"/>
                  </a:ext>
                </a:extLst>
              </p:cNvPr>
              <p:cNvSpPr txBox="1"/>
              <p:nvPr/>
            </p:nvSpPr>
            <p:spPr>
              <a:xfrm rot="16200000">
                <a:off x="1859981" y="2256951"/>
                <a:ext cx="1589541" cy="216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0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DARA concentration (µg/mL)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7CA9540-C44B-1140-BBA1-097E39D20553}"/>
                  </a:ext>
                </a:extLst>
              </p:cNvPr>
              <p:cNvSpPr txBox="1"/>
              <p:nvPr/>
            </p:nvSpPr>
            <p:spPr>
              <a:xfrm>
                <a:off x="3081681" y="3588646"/>
                <a:ext cx="66440" cy="137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defTabSz="914370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6B65EC1-BD63-0147-B958-561D1D412A00}"/>
                  </a:ext>
                </a:extLst>
              </p:cNvPr>
              <p:cNvSpPr txBox="1"/>
              <p:nvPr/>
            </p:nvSpPr>
            <p:spPr>
              <a:xfrm>
                <a:off x="2948814" y="2935293"/>
                <a:ext cx="199317" cy="137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defTabSz="914370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E03CF7D-BB6B-4E44-83CA-B66DBE78B022}"/>
                  </a:ext>
                </a:extLst>
              </p:cNvPr>
              <p:cNvSpPr txBox="1"/>
              <p:nvPr/>
            </p:nvSpPr>
            <p:spPr>
              <a:xfrm>
                <a:off x="2882371" y="2287819"/>
                <a:ext cx="265756" cy="137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defTabSz="914370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1000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E47F869-2F49-7547-BAED-0571948C74EB}"/>
                  </a:ext>
                </a:extLst>
              </p:cNvPr>
              <p:cNvSpPr txBox="1"/>
              <p:nvPr/>
            </p:nvSpPr>
            <p:spPr>
              <a:xfrm>
                <a:off x="3702644" y="3811275"/>
                <a:ext cx="491398" cy="2741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0"/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DARA IV</a:t>
                </a:r>
              </a:p>
              <a:p>
                <a:pPr algn="ctr" defTabSz="914370"/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 = 146)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35B64A6-573E-E048-B03F-22D0319E4B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0298" y="3743853"/>
                <a:ext cx="2961658" cy="0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527E2CF-72B2-764D-ACCA-0087EF785C92}"/>
                  </a:ext>
                </a:extLst>
              </p:cNvPr>
              <p:cNvCxnSpPr/>
              <p:nvPr/>
            </p:nvCxnSpPr>
            <p:spPr bwMode="auto">
              <a:xfrm flipH="1" flipV="1">
                <a:off x="3176248" y="3659187"/>
                <a:ext cx="54050" cy="1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72D05DA-564D-7145-B463-1011D964C83B}"/>
                  </a:ext>
                </a:extLst>
              </p:cNvPr>
              <p:cNvCxnSpPr/>
              <p:nvPr/>
            </p:nvCxnSpPr>
            <p:spPr bwMode="auto">
              <a:xfrm flipH="1" flipV="1">
                <a:off x="3176247" y="3009433"/>
                <a:ext cx="54050" cy="1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99A2174-0567-BC42-8A5E-AE33599055EC}"/>
                  </a:ext>
                </a:extLst>
              </p:cNvPr>
              <p:cNvCxnSpPr/>
              <p:nvPr/>
            </p:nvCxnSpPr>
            <p:spPr bwMode="auto">
              <a:xfrm flipH="1" flipV="1">
                <a:off x="3176247" y="2357056"/>
                <a:ext cx="54050" cy="1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E19AD65-4961-034B-A290-AC6E10262353}"/>
                  </a:ext>
                </a:extLst>
              </p:cNvPr>
              <p:cNvCxnSpPr/>
              <p:nvPr/>
            </p:nvCxnSpPr>
            <p:spPr bwMode="auto">
              <a:xfrm flipH="1" flipV="1">
                <a:off x="3176247" y="1702497"/>
                <a:ext cx="54050" cy="1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02CECDD-E933-3546-A81D-76EB8F1A08AE}"/>
                  </a:ext>
                </a:extLst>
              </p:cNvPr>
              <p:cNvCxnSpPr/>
              <p:nvPr/>
            </p:nvCxnSpPr>
            <p:spPr bwMode="auto">
              <a:xfrm flipV="1">
                <a:off x="5476994" y="3740419"/>
                <a:ext cx="0" cy="59018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C24CE84-08FE-4345-AC78-8D27351F3EF5}"/>
                  </a:ext>
                </a:extLst>
              </p:cNvPr>
              <p:cNvCxnSpPr/>
              <p:nvPr/>
            </p:nvCxnSpPr>
            <p:spPr bwMode="auto">
              <a:xfrm flipV="1">
                <a:off x="3949155" y="3740419"/>
                <a:ext cx="0" cy="59018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2C818E3-BC58-454D-9D7A-0D9C88F2AED8}"/>
                  </a:ext>
                </a:extLst>
              </p:cNvPr>
              <p:cNvSpPr txBox="1"/>
              <p:nvPr/>
            </p:nvSpPr>
            <p:spPr>
              <a:xfrm>
                <a:off x="5207094" y="3811275"/>
                <a:ext cx="542092" cy="2741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0"/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DARA SC</a:t>
                </a:r>
              </a:p>
              <a:p>
                <a:pPr algn="ctr" defTabSz="914370"/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 = 149)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2D3A7A2-0A76-5248-8FCE-3735BC0D123A}"/>
                  </a:ext>
                </a:extLst>
              </p:cNvPr>
              <p:cNvSpPr txBox="1"/>
              <p:nvPr/>
            </p:nvSpPr>
            <p:spPr>
              <a:xfrm>
                <a:off x="2882371" y="1636999"/>
                <a:ext cx="265756" cy="137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defTabSz="914370"/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1500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B6BF725-8B8D-7049-86A9-9B9E7E033A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30298" y="3659188"/>
                <a:ext cx="2961658" cy="0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DD8EF93-BBEC-4A4A-B2ED-7C1B4F57E9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499556" y="2980309"/>
                <a:ext cx="903110" cy="1722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8" name="Diamond 77">
                <a:extLst>
                  <a:ext uri="{FF2B5EF4-FFF2-40B4-BE49-F238E27FC236}">
                    <a16:creationId xmlns:a16="http://schemas.microsoft.com/office/drawing/2014/main" id="{F7AF5FA5-C6CB-EE45-BAAD-553E22CC25CC}"/>
                  </a:ext>
                </a:extLst>
              </p:cNvPr>
              <p:cNvSpPr/>
              <p:nvPr/>
            </p:nvSpPr>
            <p:spPr bwMode="auto">
              <a:xfrm>
                <a:off x="3899900" y="2925302"/>
                <a:ext cx="102422" cy="204214"/>
              </a:xfrm>
              <a:prstGeom prst="diamond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2863" indent="-42863" defTabSz="91437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 dirty="0">
                  <a:solidFill>
                    <a:srgbClr val="000000"/>
                  </a:solidFill>
                  <a:latin typeface="Calibri" panose="020F0502020204030204"/>
                  <a:ea typeface="Arial" charset="0"/>
                  <a:cs typeface="Arial" charset="0"/>
                </a:endParaRPr>
              </a:p>
            </p:txBody>
          </p:sp>
          <p:sp>
            <p:nvSpPr>
              <p:cNvPr id="79" name="Diamond 78">
                <a:extLst>
                  <a:ext uri="{FF2B5EF4-FFF2-40B4-BE49-F238E27FC236}">
                    <a16:creationId xmlns:a16="http://schemas.microsoft.com/office/drawing/2014/main" id="{3F9D4ADE-40D5-7E4A-BA11-0E34CB21D30E}"/>
                  </a:ext>
                </a:extLst>
              </p:cNvPr>
              <p:cNvSpPr/>
              <p:nvPr/>
            </p:nvSpPr>
            <p:spPr bwMode="auto">
              <a:xfrm>
                <a:off x="5421159" y="2829345"/>
                <a:ext cx="102422" cy="204214"/>
              </a:xfrm>
              <a:prstGeom prst="diamond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2863" indent="-42863" defTabSz="91437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 dirty="0">
                  <a:solidFill>
                    <a:srgbClr val="000000"/>
                  </a:solidFill>
                  <a:latin typeface="Calibri" panose="020F0502020204030204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BA6C2EF-9830-0749-A6C0-893A01643D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20815" y="2957731"/>
                <a:ext cx="903110" cy="1722"/>
              </a:xfrm>
              <a:prstGeom prst="line">
                <a:avLst/>
              </a:prstGeom>
              <a:solidFill>
                <a:srgbClr val="00A59D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FD3FA25-622E-6C44-854A-098A4D444DAE}"/>
                  </a:ext>
                </a:extLst>
              </p:cNvPr>
              <p:cNvSpPr/>
              <p:nvPr/>
            </p:nvSpPr>
            <p:spPr bwMode="auto">
              <a:xfrm>
                <a:off x="5444680" y="1654585"/>
                <a:ext cx="57591" cy="14456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2863" indent="-42863" defTabSz="91437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 dirty="0">
                  <a:solidFill>
                    <a:srgbClr val="000000"/>
                  </a:solidFill>
                  <a:latin typeface="Calibri" panose="020F0502020204030204"/>
                  <a:ea typeface="Arial" charset="0"/>
                  <a:cs typeface="Arial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4623FBE-9C86-A04D-ABC0-60BEC8A86CAD}"/>
                  </a:ext>
                </a:extLst>
              </p:cNvPr>
              <p:cNvSpPr/>
              <p:nvPr/>
            </p:nvSpPr>
            <p:spPr bwMode="auto">
              <a:xfrm>
                <a:off x="5444680" y="1389296"/>
                <a:ext cx="57591" cy="14456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42863" indent="-42863" defTabSz="91437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 dirty="0">
                  <a:solidFill>
                    <a:srgbClr val="000000"/>
                  </a:solidFill>
                  <a:latin typeface="Calibri" panose="020F0502020204030204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E19AD65-4961-034B-A290-AC6E10262353}"/>
                </a:ext>
              </a:extLst>
            </p:cNvPr>
            <p:cNvCxnSpPr/>
            <p:nvPr/>
          </p:nvCxnSpPr>
          <p:spPr bwMode="auto">
            <a:xfrm flipH="1" flipV="1">
              <a:off x="1936685" y="1098021"/>
              <a:ext cx="69117" cy="1"/>
            </a:xfrm>
            <a:prstGeom prst="line">
              <a:avLst/>
            </a:prstGeom>
            <a:solidFill>
              <a:srgbClr val="00A59D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2D3A7A2-0A76-5248-8FCE-3735BC0D123A}"/>
                </a:ext>
              </a:extLst>
            </p:cNvPr>
            <p:cNvSpPr txBox="1"/>
            <p:nvPr/>
          </p:nvSpPr>
          <p:spPr>
            <a:xfrm>
              <a:off x="1556423" y="1021978"/>
              <a:ext cx="33983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914370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842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01AF-769A-6868-8CB8-308F90F2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COLUMBA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A959B-F11A-7694-FA1A-4629C7330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a critical trial to move us from IV to SC </a:t>
            </a:r>
            <a:r>
              <a:rPr lang="en-US" dirty="0" err="1"/>
              <a:t>dara</a:t>
            </a:r>
            <a:endParaRPr lang="en-US" dirty="0"/>
          </a:p>
          <a:p>
            <a:r>
              <a:rPr lang="en-US" dirty="0"/>
              <a:t>Impressive that ORR same if not better</a:t>
            </a:r>
          </a:p>
          <a:p>
            <a:r>
              <a:rPr lang="en-US" dirty="0"/>
              <a:t>Important caveats</a:t>
            </a:r>
          </a:p>
          <a:p>
            <a:pPr lvl="1"/>
            <a:r>
              <a:rPr lang="en-US" dirty="0"/>
              <a:t>Single vial dosing is easier and more efficient</a:t>
            </a:r>
          </a:p>
          <a:p>
            <a:pPr lvl="1"/>
            <a:r>
              <a:rPr lang="en-US" dirty="0"/>
              <a:t>Can be given in nearly all patients independent of weight</a:t>
            </a:r>
          </a:p>
          <a:p>
            <a:r>
              <a:rPr lang="en-US" dirty="0"/>
              <a:t>The shortened time of administration is outstanding for patients</a:t>
            </a:r>
          </a:p>
          <a:p>
            <a:pPr lvl="1"/>
            <a:r>
              <a:rPr lang="en-US" dirty="0"/>
              <a:t>Has literally gone from hours to minutes</a:t>
            </a:r>
          </a:p>
          <a:p>
            <a:r>
              <a:rPr lang="en-US" dirty="0"/>
              <a:t>Infusion reactions with SC are down from 30-40% to 10-15%</a:t>
            </a:r>
          </a:p>
          <a:p>
            <a:r>
              <a:rPr lang="en-US" dirty="0"/>
              <a:t>Nearly all patients are now shifting to SC </a:t>
            </a:r>
            <a:r>
              <a:rPr lang="en-US" dirty="0" err="1"/>
              <a:t>dara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2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>
            <a:extLst>
              <a:ext uri="{FF2B5EF4-FFF2-40B4-BE49-F238E27FC236}">
                <a16:creationId xmlns:a16="http://schemas.microsoft.com/office/drawing/2014/main" id="{1E7C4121-78D3-41C8-9FC4-EBC7DE198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00" y="749265"/>
            <a:ext cx="9360000" cy="52594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C82FA2F-B9CE-41E9-989D-6930E618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-24507"/>
            <a:ext cx="11088047" cy="1371600"/>
          </a:xfrm>
        </p:spPr>
        <p:txBody>
          <a:bodyPr/>
          <a:lstStyle/>
          <a:p>
            <a:r>
              <a:rPr lang="en-US" dirty="0"/>
              <a:t>Primary endpoint: Progression-free survival (PFS)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BA4E2-7EEE-4F28-8B2D-AE730546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</a:pPr>
            <a:fld id="{BE33F7A0-71F0-446B-9DE8-6D75BE64EE0F}" type="slidenum">
              <a:rPr lang="en-US"/>
              <a:pPr defTabSz="914377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/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8E88ED48-AE4B-4F12-939C-7449052FB3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Paul G. Richardson, MD</a:t>
            </a:r>
          </a:p>
          <a:p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44738-81F0-4A96-BDAD-0964FA49B5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9763" y="6008757"/>
            <a:ext cx="5270268" cy="215900"/>
          </a:xfrm>
        </p:spPr>
        <p:txBody>
          <a:bodyPr/>
          <a:lstStyle/>
          <a:p>
            <a:r>
              <a:rPr lang="en-US" b="1" dirty="0"/>
              <a:t>CI, confidence interval; HR, hazard ratio; Data cut off: 12/12/21</a:t>
            </a:r>
          </a:p>
        </p:txBody>
      </p:sp>
      <p:pic>
        <p:nvPicPr>
          <p:cNvPr id="106" name="Picture 105" descr="Chart, line chart&#10;&#10;Description automatically generated">
            <a:extLst>
              <a:ext uri="{FF2B5EF4-FFF2-40B4-BE49-F238E27FC236}">
                <a16:creationId xmlns:a16="http://schemas.microsoft.com/office/drawing/2014/main" id="{DAD44937-7D65-4AA9-B80D-AEB650CB8F37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246" y="3746721"/>
            <a:ext cx="360727" cy="234891"/>
          </a:xfrm>
          <a:prstGeom prst="rect">
            <a:avLst/>
          </a:prstGeom>
        </p:spPr>
      </p:pic>
      <p:pic>
        <p:nvPicPr>
          <p:cNvPr id="107" name="Picture 106" descr="Chart, line chart&#10;&#10;Description automatically generated">
            <a:extLst>
              <a:ext uri="{FF2B5EF4-FFF2-40B4-BE49-F238E27FC236}">
                <a16:creationId xmlns:a16="http://schemas.microsoft.com/office/drawing/2014/main" id="{0CB6546D-E1DC-4DC3-9590-951EC1795C14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72" t="-7740" r="37117" b="4167"/>
          <a:stretch/>
        </p:blipFill>
        <p:spPr>
          <a:xfrm>
            <a:off x="3144026" y="3993995"/>
            <a:ext cx="276837" cy="243280"/>
          </a:xfrm>
          <a:prstGeom prst="rect">
            <a:avLst/>
          </a:prstGeom>
        </p:spPr>
      </p:pic>
      <p:graphicFrame>
        <p:nvGraphicFramePr>
          <p:cNvPr id="108" name="Table 7">
            <a:extLst>
              <a:ext uri="{FF2B5EF4-FFF2-40B4-BE49-F238E27FC236}">
                <a16:creationId xmlns:a16="http://schemas.microsoft.com/office/drawing/2014/main" id="{701571C3-E18D-43B9-A921-EBFF5B96D1B3}"/>
              </a:ext>
            </a:extLst>
          </p:cNvPr>
          <p:cNvGraphicFramePr>
            <a:graphicFrameLocks noGrp="1"/>
          </p:cNvGraphicFramePr>
          <p:nvPr/>
        </p:nvGraphicFramePr>
        <p:xfrm>
          <a:off x="3395696" y="3262475"/>
          <a:ext cx="5086206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7067">
                  <a:extLst>
                    <a:ext uri="{9D8B030D-6E8A-4147-A177-3AD203B41FA5}">
                      <a16:colId xmlns:a16="http://schemas.microsoft.com/office/drawing/2014/main" val="2245688129"/>
                    </a:ext>
                  </a:extLst>
                </a:gridCol>
                <a:gridCol w="1029443">
                  <a:extLst>
                    <a:ext uri="{9D8B030D-6E8A-4147-A177-3AD203B41FA5}">
                      <a16:colId xmlns:a16="http://schemas.microsoft.com/office/drawing/2014/main" val="4211772718"/>
                    </a:ext>
                  </a:extLst>
                </a:gridCol>
                <a:gridCol w="1696129">
                  <a:extLst>
                    <a:ext uri="{9D8B030D-6E8A-4147-A177-3AD203B41FA5}">
                      <a16:colId xmlns:a16="http://schemas.microsoft.com/office/drawing/2014/main" val="932777052"/>
                    </a:ext>
                  </a:extLst>
                </a:gridCol>
                <a:gridCol w="1323567">
                  <a:extLst>
                    <a:ext uri="{9D8B030D-6E8A-4147-A177-3AD203B41FA5}">
                      <a16:colId xmlns:a16="http://schemas.microsoft.com/office/drawing/2014/main" val="70488545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 – 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(%)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 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 (95% CI)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PFS, % (95% CI)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5039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RVd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-alone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 (52.9%) 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46.2 (38.1–53.7)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41.5 (35.7</a:t>
                      </a: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pl-PL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47.2) 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1481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RVd+ASCT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(38.1%) 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 (58.6–NR)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55.6 (49.4</a:t>
                      </a: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pl-PL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154775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1.53 (1.23–1.91), p&lt;0.0001</a:t>
                      </a: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44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5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D72B-DB57-D9D3-6F25-A62E6DF9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C2329-41B5-4690-2F1B-D2E6255CD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Quach H et al. Subcutaneous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isatuximab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administration by an on-body delivery system (OBDS) in combination with pomalidomide and dexamethasone in patients with relapsed/refractory multiple myeloma: Phase 1b expansion study results. ASH 2022;Abstract 1923.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/>
              <a:t>The on-body delivery system (OBDS), a wearable bolus injector applied to the abdomen by a healthcare professional, is administered SC</a:t>
            </a:r>
          </a:p>
        </p:txBody>
      </p:sp>
    </p:spTree>
    <p:extLst>
      <p:ext uri="{BB962C8B-B14F-4D97-AF65-F5344CB8AC3E}">
        <p14:creationId xmlns:p14="http://schemas.microsoft.com/office/powerpoint/2010/main" val="1843332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8C78-DE57-49DB-D582-0CD5D947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0405-B495-B55C-F7EC-9706AC94B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total of 56 pts were randomized and treated: 12 with Isa IV, 12 with Isa IP1000, 10 with Isa IP1400, and 22 with </a:t>
            </a:r>
            <a:r>
              <a:rPr lang="en-US" dirty="0" err="1"/>
              <a:t>IsaOBDS</a:t>
            </a:r>
            <a:endParaRPr lang="en-US" dirty="0"/>
          </a:p>
          <a:p>
            <a:r>
              <a:rPr lang="en-US" dirty="0"/>
              <a:t>Isa administration was well tolerated, with infrequent infusion reactions (IRs) (≤10% in each cohort, all G2), only at first administration, and none in the OBDS cohort. </a:t>
            </a:r>
          </a:p>
          <a:p>
            <a:r>
              <a:rPr lang="en-US" dirty="0"/>
              <a:t>The median duration of OBDS injections was 10 min, and all injections were successfully completed with no interruption. There was good local tolerability: 5 (22.7%) pts experienced 7 injection site reactions, all G1, out of 404 administrations (1.73%), including 5 injection site </a:t>
            </a:r>
            <a:r>
              <a:rPr lang="en-US" dirty="0" err="1"/>
              <a:t>erythemas</a:t>
            </a:r>
            <a:r>
              <a:rPr lang="en-US" dirty="0"/>
              <a:t>, 1 injection site hemorrhage, and 1injection site induration.</a:t>
            </a:r>
          </a:p>
        </p:txBody>
      </p:sp>
    </p:spTree>
    <p:extLst>
      <p:ext uri="{BB962C8B-B14F-4D97-AF65-F5344CB8AC3E}">
        <p14:creationId xmlns:p14="http://schemas.microsoft.com/office/powerpoint/2010/main" val="254493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275C5-0639-0307-81D8-B193EC930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SC </a:t>
            </a:r>
            <a:r>
              <a:rPr lang="en-US" dirty="0" err="1"/>
              <a:t>Isatuximab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5257D-9BCA-F4C4-9276-EEDD833F6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been waiting for this</a:t>
            </a:r>
          </a:p>
          <a:p>
            <a:r>
              <a:rPr lang="en-US" dirty="0"/>
              <a:t>It is highly desirable to provide this agent SC – quicker, less reactions, single dose vial, not weight based</a:t>
            </a:r>
          </a:p>
          <a:p>
            <a:r>
              <a:rPr lang="en-US" dirty="0"/>
              <a:t>Results of efficacy similar to IV</a:t>
            </a:r>
          </a:p>
          <a:p>
            <a:r>
              <a:rPr lang="en-US" dirty="0"/>
              <a:t>Very well tolerated with minimal complications</a:t>
            </a:r>
          </a:p>
          <a:p>
            <a:r>
              <a:rPr lang="en-US" dirty="0"/>
              <a:t>Delivery system is unique</a:t>
            </a:r>
          </a:p>
          <a:p>
            <a:r>
              <a:rPr lang="en-US" dirty="0"/>
              <a:t>Will facilitate the use of </a:t>
            </a:r>
            <a:r>
              <a:rPr lang="en-US" dirty="0" err="1"/>
              <a:t>Isatuximab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01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2ED6156-7F33-D595-FEAF-D360C0247F77}"/>
              </a:ext>
            </a:extLst>
          </p:cNvPr>
          <p:cNvSpPr txBox="1">
            <a:spLocks/>
          </p:cNvSpPr>
          <p:nvPr/>
        </p:nvSpPr>
        <p:spPr>
          <a:xfrm>
            <a:off x="8279764" y="5728333"/>
            <a:ext cx="5738355" cy="776923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1F335B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0" fontAlgn="auto">
              <a:spcAft>
                <a:spcPts val="0"/>
              </a:spcAft>
            </a:pPr>
            <a:r>
              <a:rPr lang="en-US" dirty="0" err="1"/>
              <a:t>Gasparetto</a:t>
            </a:r>
            <a:r>
              <a:rPr lang="en-US" dirty="0"/>
              <a:t> C, et al. </a:t>
            </a:r>
            <a:r>
              <a:rPr lang="en-US" i="1" dirty="0"/>
              <a:t>British Jour of Cancer.</a:t>
            </a:r>
            <a:r>
              <a:rPr lang="en-US" dirty="0"/>
              <a:t> 2022 126:718-725</a:t>
            </a:r>
            <a:endParaRPr lang="en-US" sz="11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63A7051-C288-0B16-0B7F-443D2D754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70" y="986849"/>
            <a:ext cx="8645236" cy="26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7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216F0C-2349-45EF-9670-12737E314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1" y="427808"/>
            <a:ext cx="9070404" cy="614035"/>
          </a:xfrm>
        </p:spPr>
        <p:txBody>
          <a:bodyPr>
            <a:noAutofit/>
          </a:bodyPr>
          <a:lstStyle/>
          <a:p>
            <a:r>
              <a:rPr lang="en-US" sz="3200" b="1" dirty="0"/>
              <a:t>Treatment Schedule 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B372B5D-D13B-A7A6-EABF-C8F7AA60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55" y="976761"/>
            <a:ext cx="10725100" cy="4651087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73BABAA-F767-E61F-E558-06467BCC6596}"/>
              </a:ext>
            </a:extLst>
          </p:cNvPr>
          <p:cNvSpPr txBox="1">
            <a:spLocks/>
          </p:cNvSpPr>
          <p:nvPr/>
        </p:nvSpPr>
        <p:spPr>
          <a:xfrm>
            <a:off x="8279764" y="5728333"/>
            <a:ext cx="5738355" cy="776923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1F335B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0" fontAlgn="auto">
              <a:spcAft>
                <a:spcPts val="0"/>
              </a:spcAft>
            </a:pPr>
            <a:r>
              <a:rPr lang="en-US" dirty="0" err="1"/>
              <a:t>Gasparetto</a:t>
            </a:r>
            <a:r>
              <a:rPr lang="en-US" dirty="0"/>
              <a:t> C, et al. </a:t>
            </a:r>
            <a:r>
              <a:rPr lang="en-US" i="1" dirty="0"/>
              <a:t>British Jour of Cancer.</a:t>
            </a:r>
            <a:r>
              <a:rPr lang="en-US" dirty="0"/>
              <a:t> 2022 126:718-725</a:t>
            </a:r>
            <a:endParaRPr lang="en-US" sz="11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4CFF1-52AF-BB40-80A5-BB28881E89DC}"/>
              </a:ext>
            </a:extLst>
          </p:cNvPr>
          <p:cNvSpPr txBox="1"/>
          <p:nvPr/>
        </p:nvSpPr>
        <p:spPr>
          <a:xfrm>
            <a:off x="223867" y="5823144"/>
            <a:ext cx="1208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57" indent="-182557" defTabSz="91437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MTD and RP2D were identified as 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selinexor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80 mg, carfilzomib 56 mg/m2, and dexamethasone 40 mg, all QW. </a:t>
            </a:r>
          </a:p>
        </p:txBody>
      </p:sp>
    </p:spTree>
    <p:extLst>
      <p:ext uri="{BB962C8B-B14F-4D97-AF65-F5344CB8AC3E}">
        <p14:creationId xmlns:p14="http://schemas.microsoft.com/office/powerpoint/2010/main" val="1477039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3B02D1-2E6B-4040-972F-C125D88DF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72" y="463655"/>
            <a:ext cx="11464853" cy="780731"/>
          </a:xfrm>
        </p:spPr>
        <p:txBody>
          <a:bodyPr>
            <a:normAutofit/>
          </a:bodyPr>
          <a:lstStyle/>
          <a:p>
            <a:r>
              <a:rPr lang="en-US" sz="3200" b="1" dirty="0"/>
              <a:t>Efficacy Data: Response Rates </a:t>
            </a:r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2379A3AE-1012-A09C-8136-2D05E7501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7" y="1223605"/>
            <a:ext cx="11028219" cy="4754636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534AEE8-3C62-E139-80A5-74823949F530}"/>
              </a:ext>
            </a:extLst>
          </p:cNvPr>
          <p:cNvSpPr txBox="1">
            <a:spLocks/>
          </p:cNvSpPr>
          <p:nvPr/>
        </p:nvSpPr>
        <p:spPr>
          <a:xfrm>
            <a:off x="8279764" y="5728333"/>
            <a:ext cx="5738355" cy="776923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1F335B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0" fontAlgn="auto">
              <a:spcAft>
                <a:spcPts val="0"/>
              </a:spcAft>
            </a:pPr>
            <a:r>
              <a:rPr lang="en-US" dirty="0" err="1"/>
              <a:t>Gasparetto</a:t>
            </a:r>
            <a:r>
              <a:rPr lang="en-US" dirty="0"/>
              <a:t> C, et al. </a:t>
            </a:r>
            <a:r>
              <a:rPr lang="en-US" i="1" dirty="0"/>
              <a:t>British Jour of Cancer.</a:t>
            </a:r>
            <a:r>
              <a:rPr lang="en-US" dirty="0"/>
              <a:t> 2022 126:718-725</a:t>
            </a:r>
            <a:endParaRPr lang="en-US" sz="11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2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3B02D1-2E6B-4040-972F-C125D88DF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72" y="463655"/>
            <a:ext cx="11464853" cy="780731"/>
          </a:xfrm>
        </p:spPr>
        <p:txBody>
          <a:bodyPr>
            <a:normAutofit/>
          </a:bodyPr>
          <a:lstStyle/>
          <a:p>
            <a:r>
              <a:rPr lang="en-US" sz="3200" b="1" dirty="0"/>
              <a:t>Efficacy Data: Duration of Response and PFS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534AEE8-3C62-E139-80A5-74823949F530}"/>
              </a:ext>
            </a:extLst>
          </p:cNvPr>
          <p:cNvSpPr txBox="1">
            <a:spLocks/>
          </p:cNvSpPr>
          <p:nvPr/>
        </p:nvSpPr>
        <p:spPr>
          <a:xfrm>
            <a:off x="8279764" y="5728333"/>
            <a:ext cx="5738355" cy="776923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rgbClr val="1F335B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0" fontAlgn="auto">
              <a:spcAft>
                <a:spcPts val="0"/>
              </a:spcAft>
            </a:pPr>
            <a:r>
              <a:rPr lang="en-US" dirty="0" err="1"/>
              <a:t>Gasparetto</a:t>
            </a:r>
            <a:r>
              <a:rPr lang="en-US" dirty="0"/>
              <a:t> C, et al. </a:t>
            </a:r>
            <a:r>
              <a:rPr lang="en-US" i="1" dirty="0"/>
              <a:t>British Jour of Cancer.</a:t>
            </a:r>
            <a:r>
              <a:rPr lang="en-US" dirty="0"/>
              <a:t> 2022 126:718-725</a:t>
            </a:r>
            <a:endParaRPr lang="en-US" sz="11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57C3013-59DA-8C94-BC14-4889AAC80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24785"/>
              </p:ext>
            </p:extLst>
          </p:nvPr>
        </p:nvGraphicFramePr>
        <p:xfrm>
          <a:off x="803275" y="1814743"/>
          <a:ext cx="9369426" cy="34492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118555">
                  <a:extLst>
                    <a:ext uri="{9D8B030D-6E8A-4147-A177-3AD203B41FA5}">
                      <a16:colId xmlns:a16="http://schemas.microsoft.com/office/drawing/2014/main" val="2211947882"/>
                    </a:ext>
                  </a:extLst>
                </a:gridCol>
                <a:gridCol w="4250871">
                  <a:extLst>
                    <a:ext uri="{9D8B030D-6E8A-4147-A177-3AD203B41FA5}">
                      <a16:colId xmlns:a16="http://schemas.microsoft.com/office/drawing/2014/main" val="644785793"/>
                    </a:ext>
                  </a:extLst>
                </a:gridCol>
              </a:tblGrid>
              <a:tr h="947663">
                <a:tc>
                  <a:txBody>
                    <a:bodyPr/>
                    <a:lstStyle/>
                    <a:p>
                      <a:r>
                        <a:rPr lang="en-US" sz="2700" b="1" dirty="0"/>
                        <a:t>Outcome Parameter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0" dirty="0"/>
                        <a:t>Month (95% CI)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279596"/>
                  </a:ext>
                </a:extLst>
              </a:tr>
              <a:tr h="1214512">
                <a:tc>
                  <a:txBody>
                    <a:bodyPr/>
                    <a:lstStyle/>
                    <a:p>
                      <a:r>
                        <a:rPr lang="en-US" sz="2400" b="1" dirty="0"/>
                        <a:t>Median Duration of Response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22.7 (11.8-NE)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84387"/>
                  </a:ext>
                </a:extLst>
              </a:tr>
              <a:tr h="1287085">
                <a:tc>
                  <a:txBody>
                    <a:bodyPr/>
                    <a:lstStyle/>
                    <a:p>
                      <a:r>
                        <a:rPr lang="en-US" sz="2400" b="1" dirty="0"/>
                        <a:t>Median Progression Free Survival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15 (12.0- NE)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927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077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6A64F-C1FD-9FA9-9027-05E7ADAF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Weekly Selinexor and Carfilzomib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1E43A-BBAD-1DD6-9815-DEB07A9D5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Critical to the evolution of </a:t>
            </a:r>
            <a:r>
              <a:rPr lang="en-US" dirty="0" err="1"/>
              <a:t>seli</a:t>
            </a:r>
            <a:r>
              <a:rPr lang="en-US" dirty="0"/>
              <a:t> to be paired with multiple other agents</a:t>
            </a:r>
          </a:p>
          <a:p>
            <a:r>
              <a:rPr lang="en-US" dirty="0" err="1"/>
              <a:t>Seli</a:t>
            </a:r>
            <a:r>
              <a:rPr lang="en-US" dirty="0"/>
              <a:t> is MUCH better tolerated now with weekly dosing and prophylaxis</a:t>
            </a:r>
          </a:p>
          <a:p>
            <a:r>
              <a:rPr lang="en-US" dirty="0"/>
              <a:t>This is my favorite combo with </a:t>
            </a:r>
            <a:r>
              <a:rPr lang="en-US" dirty="0" err="1"/>
              <a:t>seli</a:t>
            </a:r>
            <a:r>
              <a:rPr lang="en-US" dirty="0"/>
              <a:t> – highly active</a:t>
            </a:r>
          </a:p>
          <a:p>
            <a:r>
              <a:rPr lang="en-US" dirty="0"/>
              <a:t>The 15 month PFS is impressive in this group</a:t>
            </a:r>
          </a:p>
          <a:p>
            <a:r>
              <a:rPr lang="en-US" dirty="0"/>
              <a:t>Particularly attractive in high risk patients</a:t>
            </a:r>
          </a:p>
        </p:txBody>
      </p:sp>
    </p:spTree>
    <p:extLst>
      <p:ext uri="{BB962C8B-B14F-4D97-AF65-F5344CB8AC3E}">
        <p14:creationId xmlns:p14="http://schemas.microsoft.com/office/powerpoint/2010/main" val="4063463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ED60F1-7930-D94E-B766-68CD25DD0425}"/>
              </a:ext>
            </a:extLst>
          </p:cNvPr>
          <p:cNvCxnSpPr>
            <a:cxnSpLocks/>
          </p:cNvCxnSpPr>
          <p:nvPr/>
        </p:nvCxnSpPr>
        <p:spPr>
          <a:xfrm>
            <a:off x="2098596" y="2098267"/>
            <a:ext cx="45071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A4F3FFD6-7FD8-42D2-AD5C-84D61215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0" y="186371"/>
            <a:ext cx="11379200" cy="593725"/>
          </a:xfrm>
        </p:spPr>
        <p:txBody>
          <a:bodyPr/>
          <a:lstStyle/>
          <a:p>
            <a:r>
              <a:rPr lang="en-US" dirty="0"/>
              <a:t>BOSTON: A Phase 3</a:t>
            </a:r>
            <a:r>
              <a:rPr lang="en-GB" dirty="0"/>
              <a:t>, Global, Randomized, Open Label, Controlled Study in Patients with Multiple Myeloma who Had Received 1-3 Prior Therapies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57B18F-7F17-4A68-A787-2EF52E7AD5FC}"/>
              </a:ext>
            </a:extLst>
          </p:cNvPr>
          <p:cNvSpPr txBox="1"/>
          <p:nvPr/>
        </p:nvSpPr>
        <p:spPr>
          <a:xfrm>
            <a:off x="432526" y="4937319"/>
            <a:ext cx="11373396" cy="74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05023"/>
                </a:solidFill>
                <a:latin typeface="Arial Nova Cond" panose="020B0506020202020204" pitchFamily="34" charset="0"/>
                <a:ea typeface="Arial" charset="0"/>
                <a:cs typeface="Arial" charset="0"/>
              </a:rPr>
              <a:t>The </a:t>
            </a:r>
            <a:r>
              <a:rPr lang="en-US" sz="2000" dirty="0" err="1">
                <a:solidFill>
                  <a:srgbClr val="F05023"/>
                </a:solidFill>
                <a:latin typeface="Arial Nova Cond" panose="020B0506020202020204" pitchFamily="34" charset="0"/>
                <a:ea typeface="Arial" charset="0"/>
                <a:cs typeface="Arial" charset="0"/>
              </a:rPr>
              <a:t>XVd</a:t>
            </a:r>
            <a:r>
              <a:rPr lang="en-US" sz="2000" dirty="0">
                <a:solidFill>
                  <a:srgbClr val="F05023"/>
                </a:solidFill>
                <a:latin typeface="Arial Nova Cond" panose="020B0506020202020204" pitchFamily="34" charset="0"/>
                <a:ea typeface="Arial" charset="0"/>
                <a:cs typeface="Arial" charset="0"/>
              </a:rPr>
              <a:t> regimen requires approximately </a:t>
            </a:r>
            <a:r>
              <a:rPr lang="en-US" sz="2000" b="1" dirty="0">
                <a:solidFill>
                  <a:srgbClr val="F05023"/>
                </a:solidFill>
                <a:latin typeface="Arial Nova Cond" panose="020B0506020202020204" pitchFamily="34" charset="0"/>
                <a:ea typeface="Arial" charset="0"/>
                <a:cs typeface="Arial" charset="0"/>
              </a:rPr>
              <a:t>40% less bortezomib </a:t>
            </a:r>
            <a:r>
              <a:rPr lang="en-US" sz="2000" dirty="0">
                <a:solidFill>
                  <a:srgbClr val="F05023"/>
                </a:solidFill>
                <a:latin typeface="Arial Nova Cond" panose="020B0506020202020204" pitchFamily="34" charset="0"/>
                <a:ea typeface="Arial" charset="0"/>
                <a:cs typeface="Arial" charset="0"/>
              </a:rPr>
              <a:t>than Vd which entails </a:t>
            </a:r>
            <a:r>
              <a:rPr lang="en-US" sz="2000" b="1" dirty="0">
                <a:solidFill>
                  <a:srgbClr val="F05023"/>
                </a:solidFill>
                <a:latin typeface="Arial Nova Cond" panose="020B0506020202020204" pitchFamily="34" charset="0"/>
                <a:ea typeface="Arial" charset="0"/>
                <a:cs typeface="Arial" charset="0"/>
              </a:rPr>
              <a:t>37% fewer clinic visits </a:t>
            </a:r>
            <a:r>
              <a:rPr lang="en-US" sz="2000" dirty="0">
                <a:solidFill>
                  <a:srgbClr val="F05023"/>
                </a:solidFill>
                <a:latin typeface="Arial Nova Cond" panose="020B0506020202020204" pitchFamily="34" charset="0"/>
                <a:ea typeface="Arial" charset="0"/>
                <a:cs typeface="Arial" charset="0"/>
              </a:rPr>
              <a:t>over the first 6 months of treatment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58304E5-8030-7B43-A6E9-FB17ACFDCDA2}"/>
              </a:ext>
            </a:extLst>
          </p:cNvPr>
          <p:cNvGrpSpPr/>
          <p:nvPr/>
        </p:nvGrpSpPr>
        <p:grpSpPr>
          <a:xfrm>
            <a:off x="6785273" y="2944662"/>
            <a:ext cx="1475976" cy="1259753"/>
            <a:chOff x="7029287" y="2944656"/>
            <a:chExt cx="2163656" cy="1259753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712826FF-D761-3B4C-846F-BFEA0AA481F1}"/>
                </a:ext>
              </a:extLst>
            </p:cNvPr>
            <p:cNvSpPr/>
            <p:nvPr/>
          </p:nvSpPr>
          <p:spPr>
            <a:xfrm>
              <a:off x="7029287" y="2944656"/>
              <a:ext cx="2163656" cy="1259753"/>
            </a:xfrm>
            <a:prstGeom prst="roundRect">
              <a:avLst>
                <a:gd name="adj" fmla="val 4515"/>
              </a:avLst>
            </a:prstGeom>
            <a:gradFill>
              <a:gsLst>
                <a:gs pos="0">
                  <a:schemeClr val="bg1"/>
                </a:gs>
                <a:gs pos="50000">
                  <a:schemeClr val="accent3">
                    <a:alpha val="69000"/>
                  </a:schemeClr>
                </a:gs>
                <a:gs pos="100000">
                  <a:schemeClr val="accent3"/>
                </a:gs>
              </a:gsLst>
              <a:lin ang="2700000" scaled="0"/>
            </a:gradFill>
            <a:ln>
              <a:noFill/>
            </a:ln>
            <a:effectLst>
              <a:outerShdw blurRad="38100" dist="25400" dir="2700000" algn="ctr" rotWithShape="0">
                <a:schemeClr val="tx1">
                  <a:lumMod val="85000"/>
                  <a:lumOff val="15000"/>
                  <a:alpha val="35000"/>
                </a:scheme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116980-0F63-914D-BAA8-478CC76865A0}"/>
                </a:ext>
              </a:extLst>
            </p:cNvPr>
            <p:cNvSpPr txBox="1"/>
            <p:nvPr/>
          </p:nvSpPr>
          <p:spPr>
            <a:xfrm>
              <a:off x="7973341" y="3316820"/>
              <a:ext cx="928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595A5A">
                      <a:lumMod val="75000"/>
                    </a:srgbClr>
                  </a:solidFill>
                  <a:latin typeface="Arial"/>
                </a:rPr>
                <a:t>X</a:t>
              </a:r>
              <a:r>
                <a:rPr lang="en-US" b="1" dirty="0" err="1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Vd</a:t>
              </a:r>
              <a:endParaRPr lang="en-US" b="1" dirty="0">
                <a:solidFill>
                  <a:srgbClr val="595A5A">
                    <a:lumMod val="75000"/>
                  </a:srgbClr>
                </a:solidFill>
                <a:latin typeface="Arial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8AC084A-B05B-D84F-A5DC-8FF786D92CD7}"/>
              </a:ext>
            </a:extLst>
          </p:cNvPr>
          <p:cNvGrpSpPr/>
          <p:nvPr/>
        </p:nvGrpSpPr>
        <p:grpSpPr>
          <a:xfrm>
            <a:off x="2604200" y="2924064"/>
            <a:ext cx="4920906" cy="1313515"/>
            <a:chOff x="2999057" y="2924060"/>
            <a:chExt cx="4693197" cy="13135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8C15B9-EAF7-AE45-A85B-F5915E69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9057" y="2924060"/>
              <a:ext cx="4693197" cy="1313514"/>
            </a:xfrm>
            <a:prstGeom prst="rect">
              <a:avLst/>
            </a:prstGeom>
            <a:noFill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239043-7566-C242-ADA5-BF528CBC55BB}"/>
                </a:ext>
              </a:extLst>
            </p:cNvPr>
            <p:cNvSpPr txBox="1"/>
            <p:nvPr/>
          </p:nvSpPr>
          <p:spPr>
            <a:xfrm>
              <a:off x="3095778" y="3021477"/>
              <a:ext cx="847498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Vd</a:t>
              </a:r>
            </a:p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N=207</a:t>
              </a:r>
            </a:p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21-day </a:t>
              </a:r>
            </a:p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cycles</a:t>
              </a:r>
              <a:endParaRPr lang="en-US" sz="1600" i="1" dirty="0">
                <a:solidFill>
                  <a:srgbClr val="595A5A">
                    <a:lumMod val="75000"/>
                  </a:srgbClr>
                </a:solidFill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900D90-3731-D14D-9D65-98C34B25B04A}"/>
                </a:ext>
              </a:extLst>
            </p:cNvPr>
            <p:cNvSpPr txBox="1"/>
            <p:nvPr/>
          </p:nvSpPr>
          <p:spPr>
            <a:xfrm>
              <a:off x="3963347" y="3227048"/>
              <a:ext cx="3693460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lvl="0" eaLnBrk="1" fontAlgn="auto" hangingPunct="1">
                <a:spcBef>
                  <a:spcPts val="600"/>
                </a:spcBef>
                <a:spcAft>
                  <a:spcPts val="0"/>
                </a:spcAft>
                <a:defRPr sz="1400" b="1">
                  <a:solidFill>
                    <a:srgbClr val="414548"/>
                  </a:solidFill>
                  <a:latin typeface="Arial" panose="020B0604020202020204"/>
                </a:defRPr>
              </a:lvl1pPr>
            </a:lstStyle>
            <a:p>
              <a:pPr defTabSz="914370">
                <a:defRPr/>
              </a:pPr>
              <a:r>
                <a:rPr lang="en-US" dirty="0">
                  <a:cs typeface="+mn-cs"/>
                </a:rPr>
                <a:t>BOR: </a:t>
              </a:r>
              <a:r>
                <a:rPr lang="en-US" b="0" dirty="0">
                  <a:cs typeface="+mn-cs"/>
                </a:rPr>
                <a:t>1.3 mg/m</a:t>
              </a:r>
              <a:r>
                <a:rPr lang="en-US" b="0" baseline="30000" dirty="0">
                  <a:cs typeface="+mn-cs"/>
                </a:rPr>
                <a:t>2</a:t>
              </a:r>
              <a:r>
                <a:rPr lang="en-US" b="0" dirty="0">
                  <a:cs typeface="+mn-cs"/>
                </a:rPr>
                <a:t> SC on days 1, 4, 8, 11</a:t>
              </a:r>
            </a:p>
            <a:p>
              <a:pPr defTabSz="914370">
                <a:defRPr/>
              </a:pPr>
              <a:r>
                <a:rPr lang="en-US" dirty="0">
                  <a:cs typeface="+mn-cs"/>
                </a:rPr>
                <a:t>DEX: </a:t>
              </a:r>
              <a:r>
                <a:rPr lang="en-US" b="0" dirty="0">
                  <a:cs typeface="+mn-cs"/>
                </a:rPr>
                <a:t>20 mg PO on days 1, 2, 4, 5, 8, 9, 11, 12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93DB9D-81DC-CC4B-ACB3-B98B8AE8A7E0}"/>
                </a:ext>
              </a:extLst>
            </p:cNvPr>
            <p:cNvCxnSpPr/>
            <p:nvPr/>
          </p:nvCxnSpPr>
          <p:spPr>
            <a:xfrm>
              <a:off x="3903656" y="3094074"/>
              <a:ext cx="0" cy="97396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A3A53DC-3CA3-5C41-8AB7-E14B352236D6}"/>
              </a:ext>
            </a:extLst>
          </p:cNvPr>
          <p:cNvGrpSpPr/>
          <p:nvPr/>
        </p:nvGrpSpPr>
        <p:grpSpPr>
          <a:xfrm>
            <a:off x="2596446" y="1430893"/>
            <a:ext cx="5668442" cy="1313515"/>
            <a:chOff x="2991303" y="1430891"/>
            <a:chExt cx="6193886" cy="131351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C966F3A-4497-5148-A9F1-F2A6FFF73AED}"/>
                </a:ext>
              </a:extLst>
            </p:cNvPr>
            <p:cNvSpPr/>
            <p:nvPr/>
          </p:nvSpPr>
          <p:spPr>
            <a:xfrm>
              <a:off x="2991303" y="1430891"/>
              <a:ext cx="6193886" cy="1313514"/>
            </a:xfrm>
            <a:prstGeom prst="roundRect">
              <a:avLst>
                <a:gd name="adj" fmla="val 4515"/>
              </a:avLst>
            </a:prstGeom>
            <a:gradFill>
              <a:gsLst>
                <a:gs pos="0">
                  <a:schemeClr val="bg1"/>
                </a:gs>
                <a:gs pos="50000">
                  <a:schemeClr val="accent3">
                    <a:alpha val="69000"/>
                  </a:schemeClr>
                </a:gs>
                <a:gs pos="100000">
                  <a:schemeClr val="accent3"/>
                </a:gs>
              </a:gsLst>
              <a:lin ang="2700000" scaled="0"/>
            </a:gradFill>
            <a:ln>
              <a:noFill/>
            </a:ln>
            <a:effectLst>
              <a:outerShdw blurRad="38100" dist="25400" dir="2700000" algn="ctr" rotWithShape="0">
                <a:schemeClr val="tx1">
                  <a:lumMod val="85000"/>
                  <a:lumOff val="15000"/>
                  <a:alpha val="35000"/>
                </a:scheme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E9EA5F-9513-C84F-9118-270380E8A7DD}"/>
                </a:ext>
              </a:extLst>
            </p:cNvPr>
            <p:cNvSpPr txBox="1"/>
            <p:nvPr/>
          </p:nvSpPr>
          <p:spPr>
            <a:xfrm>
              <a:off x="3094489" y="1547286"/>
              <a:ext cx="867390" cy="9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X</a:t>
              </a:r>
              <a:r>
                <a:rPr lang="en-US" b="1" dirty="0" err="1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Vd</a:t>
              </a:r>
              <a:endParaRPr lang="en-US" b="1" dirty="0">
                <a:solidFill>
                  <a:srgbClr val="595A5A">
                    <a:lumMod val="75000"/>
                  </a:srgbClr>
                </a:solidFill>
                <a:latin typeface="Arial"/>
                <a:cs typeface="+mn-cs"/>
              </a:endParaRPr>
            </a:p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N=195</a:t>
              </a:r>
            </a:p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35-day </a:t>
              </a:r>
            </a:p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cycles</a:t>
              </a:r>
              <a:endParaRPr lang="en-US" sz="1600" i="1" dirty="0">
                <a:solidFill>
                  <a:srgbClr val="595A5A">
                    <a:lumMod val="75000"/>
                  </a:srgbClr>
                </a:solidFill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07584-4155-8F4B-A11D-75CC08D69F24}"/>
                </a:ext>
              </a:extLst>
            </p:cNvPr>
            <p:cNvSpPr txBox="1"/>
            <p:nvPr/>
          </p:nvSpPr>
          <p:spPr>
            <a:xfrm>
              <a:off x="3963348" y="1631143"/>
              <a:ext cx="5115010" cy="892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SEL: </a:t>
              </a:r>
              <a:r>
                <a:rPr lang="en-US" sz="1400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100 mg PO on days 1, 8, 15, 22, 29</a:t>
              </a:r>
            </a:p>
            <a:p>
              <a:pPr defTabSz="914370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BOR: </a:t>
              </a:r>
              <a:r>
                <a:rPr lang="en-US" sz="1400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1.3 mg/m</a:t>
              </a:r>
              <a:r>
                <a:rPr lang="en-US" sz="1400" baseline="30000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2</a:t>
              </a:r>
              <a:r>
                <a:rPr lang="en-US" sz="1400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 SC on days 1, 8, 15, 22</a:t>
              </a:r>
            </a:p>
            <a:p>
              <a:pPr defTabSz="914370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DEX: </a:t>
              </a:r>
              <a:r>
                <a:rPr lang="en-US" sz="1400" dirty="0">
                  <a:solidFill>
                    <a:srgbClr val="414548"/>
                  </a:solidFill>
                  <a:latin typeface="Arial" panose="020B0604020202020204"/>
                  <a:cs typeface="+mn-cs"/>
                </a:rPr>
                <a:t>20 mg PO on days 1, 2, 8, 9, 15, 16, 22, 23, 29, 30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D4B4F1-279D-6746-83F5-86E0BD6BCF59}"/>
                </a:ext>
              </a:extLst>
            </p:cNvPr>
            <p:cNvCxnSpPr/>
            <p:nvPr/>
          </p:nvCxnSpPr>
          <p:spPr>
            <a:xfrm>
              <a:off x="3903656" y="1611284"/>
              <a:ext cx="0" cy="97396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F8A1ED-01BF-654D-9F2D-DAF3C4AD408D}"/>
              </a:ext>
            </a:extLst>
          </p:cNvPr>
          <p:cNvGrpSpPr/>
          <p:nvPr/>
        </p:nvGrpSpPr>
        <p:grpSpPr>
          <a:xfrm>
            <a:off x="8779019" y="1386044"/>
            <a:ext cx="3159157" cy="3139321"/>
            <a:chOff x="9410121" y="1472995"/>
            <a:chExt cx="1914787" cy="269000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C94AEE5-44BC-D34A-AB60-D0D77BBCC653}"/>
                </a:ext>
              </a:extLst>
            </p:cNvPr>
            <p:cNvSpPr/>
            <p:nvPr/>
          </p:nvSpPr>
          <p:spPr>
            <a:xfrm>
              <a:off x="9410121" y="1510798"/>
              <a:ext cx="1914787" cy="2630327"/>
            </a:xfrm>
            <a:prstGeom prst="roundRect">
              <a:avLst>
                <a:gd name="adj" fmla="val 4270"/>
              </a:avLst>
            </a:prstGeom>
            <a:solidFill>
              <a:schemeClr val="accent4"/>
            </a:solidFill>
            <a:ln>
              <a:noFill/>
            </a:ln>
            <a:effectLst>
              <a:outerShdw blurRad="38100" dist="25400" dir="2700000" algn="ctr" rotWithShape="0">
                <a:schemeClr val="tx1">
                  <a:lumMod val="85000"/>
                  <a:lumOff val="15000"/>
                  <a:alpha val="35000"/>
                </a:scheme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F3FFA2-990C-DC47-9D03-97D71A504E9A}"/>
                </a:ext>
              </a:extLst>
            </p:cNvPr>
            <p:cNvSpPr txBox="1"/>
            <p:nvPr/>
          </p:nvSpPr>
          <p:spPr>
            <a:xfrm>
              <a:off x="9430596" y="1472995"/>
              <a:ext cx="1814155" cy="2690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Primary endpoint: PFS</a:t>
              </a:r>
            </a:p>
            <a:p>
              <a:pPr defTabSz="91437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Key secondary endpoints</a:t>
              </a:r>
            </a:p>
            <a:p>
              <a:pPr marL="285742" indent="-285742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ORR</a:t>
              </a:r>
              <a:endParaRPr lang="en-GB" baseline="30000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endParaRPr>
            </a:p>
            <a:p>
              <a:pPr marL="285742" indent="-285742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≥VGPR</a:t>
              </a:r>
            </a:p>
            <a:p>
              <a:pPr marL="285742" indent="-285742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Grade ≥2 PN</a:t>
              </a:r>
            </a:p>
            <a:p>
              <a:pPr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Secondary endpoints:</a:t>
              </a:r>
            </a:p>
            <a:p>
              <a:pPr marL="288915" indent="-288915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OS</a:t>
              </a:r>
            </a:p>
            <a:p>
              <a:pPr marL="285742" indent="-285742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DoR</a:t>
              </a:r>
            </a:p>
            <a:p>
              <a:pPr marL="285742" indent="-285742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TTNT</a:t>
              </a:r>
            </a:p>
            <a:p>
              <a:pPr marL="285742" indent="-285742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prstClr val="white"/>
                  </a:solidFill>
                  <a:latin typeface="Arial"/>
                  <a:cs typeface="Calibri" panose="020F0502020204030204" pitchFamily="34" charset="0"/>
                </a:rPr>
                <a:t>Safety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846C83-B5AF-194A-AAAF-749B17BD89BF}"/>
              </a:ext>
            </a:extLst>
          </p:cNvPr>
          <p:cNvGrpSpPr/>
          <p:nvPr/>
        </p:nvGrpSpPr>
        <p:grpSpPr>
          <a:xfrm>
            <a:off x="3632205" y="4017611"/>
            <a:ext cx="4534907" cy="499451"/>
            <a:chOff x="5204564" y="4218131"/>
            <a:chExt cx="4731723" cy="499451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B2A5395-D879-5240-9C1A-CB31C78BBA8A}"/>
                </a:ext>
              </a:extLst>
            </p:cNvPr>
            <p:cNvSpPr/>
            <p:nvPr/>
          </p:nvSpPr>
          <p:spPr>
            <a:xfrm>
              <a:off x="5204564" y="4218131"/>
              <a:ext cx="4731723" cy="499451"/>
            </a:xfrm>
            <a:prstGeom prst="roundRect">
              <a:avLst>
                <a:gd name="adj" fmla="val 427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2700000" algn="ctr" rotWithShape="0">
                <a:schemeClr val="tx1">
                  <a:lumMod val="85000"/>
                  <a:lumOff val="15000"/>
                  <a:alpha val="35000"/>
                </a:scheme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91F7EE-D505-724F-9D2C-5BBE9581CBDC}"/>
                </a:ext>
              </a:extLst>
            </p:cNvPr>
            <p:cNvSpPr txBox="1"/>
            <p:nvPr/>
          </p:nvSpPr>
          <p:spPr>
            <a:xfrm>
              <a:off x="5243092" y="4276836"/>
              <a:ext cx="45782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38" indent="-91438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0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Pts with prior Vd allowed on trial</a:t>
              </a:r>
              <a:endParaRPr lang="en-US" sz="1100" baseline="30000" dirty="0">
                <a:solidFill>
                  <a:srgbClr val="595A5A">
                    <a:lumMod val="75000"/>
                  </a:srgbClr>
                </a:solidFill>
                <a:latin typeface="Arial"/>
                <a:cs typeface="+mn-cs"/>
              </a:endParaRPr>
            </a:p>
            <a:p>
              <a:pPr marL="91438" indent="-91438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100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Patients with IRC confirmed PD on Vd could crossover to </a:t>
              </a:r>
              <a:r>
                <a:rPr lang="en-US" sz="1100" dirty="0" err="1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XVd</a:t>
              </a:r>
              <a:endParaRPr lang="en-US" sz="1100" dirty="0">
                <a:solidFill>
                  <a:srgbClr val="595A5A">
                    <a:lumMod val="75000"/>
                  </a:srgbClr>
                </a:solidFill>
                <a:latin typeface="Arial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DE698D-DAED-8E44-B5C7-01039FB00696}"/>
              </a:ext>
            </a:extLst>
          </p:cNvPr>
          <p:cNvGrpSpPr/>
          <p:nvPr/>
        </p:nvGrpSpPr>
        <p:grpSpPr>
          <a:xfrm>
            <a:off x="8275573" y="2060183"/>
            <a:ext cx="450715" cy="1358807"/>
            <a:chOff x="9273108" y="2060176"/>
            <a:chExt cx="450714" cy="13588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6FDD77E-7A5B-D84F-84ED-EE75058AAA93}"/>
                </a:ext>
              </a:extLst>
            </p:cNvPr>
            <p:cNvCxnSpPr>
              <a:cxnSpLocks/>
            </p:cNvCxnSpPr>
            <p:nvPr/>
          </p:nvCxnSpPr>
          <p:spPr>
            <a:xfrm>
              <a:off x="9273108" y="2060176"/>
              <a:ext cx="450714" cy="0"/>
            </a:xfrm>
            <a:prstGeom prst="line">
              <a:avLst/>
            </a:prstGeom>
            <a:ln w="19050"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FFF22D2-5F3A-2F46-9E1E-EEA7FD96C808}"/>
                </a:ext>
              </a:extLst>
            </p:cNvPr>
            <p:cNvCxnSpPr>
              <a:cxnSpLocks/>
            </p:cNvCxnSpPr>
            <p:nvPr/>
          </p:nvCxnSpPr>
          <p:spPr>
            <a:xfrm>
              <a:off x="9273108" y="3418983"/>
              <a:ext cx="450714" cy="0"/>
            </a:xfrm>
            <a:prstGeom prst="line">
              <a:avLst/>
            </a:prstGeom>
            <a:ln w="19050"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8F10DA-CC29-0043-B84D-025346005CCC}"/>
              </a:ext>
            </a:extLst>
          </p:cNvPr>
          <p:cNvSpPr/>
          <p:nvPr/>
        </p:nvSpPr>
        <p:spPr>
          <a:xfrm>
            <a:off x="239699" y="1561788"/>
            <a:ext cx="1828800" cy="996779"/>
          </a:xfrm>
          <a:prstGeom prst="roundRect">
            <a:avLst>
              <a:gd name="adj" fmla="val 4270"/>
            </a:avLst>
          </a:prstGeom>
          <a:solidFill>
            <a:schemeClr val="accent4"/>
          </a:solidFill>
          <a:ln>
            <a:noFill/>
          </a:ln>
          <a:effectLst>
            <a:outerShdw blurRad="38100" dist="25400" dir="2700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1A124C-3AF2-AA44-88CD-9AE27D07EF07}"/>
              </a:ext>
            </a:extLst>
          </p:cNvPr>
          <p:cNvSpPr txBox="1"/>
          <p:nvPr/>
        </p:nvSpPr>
        <p:spPr>
          <a:xfrm>
            <a:off x="245487" y="1565139"/>
            <a:ext cx="183896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+mn-cs"/>
              </a:rPr>
              <a:t>1:1 </a:t>
            </a:r>
          </a:p>
          <a:p>
            <a:pPr algn="ctr" defTabSz="9143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+mn-cs"/>
              </a:rPr>
              <a:t>Randomization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E2A8FE4-24DC-2C46-8E8A-BF7D54C4BD23}"/>
              </a:ext>
            </a:extLst>
          </p:cNvPr>
          <p:cNvGrpSpPr/>
          <p:nvPr/>
        </p:nvGrpSpPr>
        <p:grpSpPr>
          <a:xfrm>
            <a:off x="1163903" y="2570854"/>
            <a:ext cx="1385412" cy="900580"/>
            <a:chOff x="1558755" y="2570848"/>
            <a:chExt cx="1385412" cy="90058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FD14C7A-9328-794B-A224-203A7AA0C855}"/>
                </a:ext>
              </a:extLst>
            </p:cNvPr>
            <p:cNvCxnSpPr>
              <a:cxnSpLocks/>
            </p:cNvCxnSpPr>
            <p:nvPr/>
          </p:nvCxnSpPr>
          <p:spPr>
            <a:xfrm>
              <a:off x="1558755" y="2570848"/>
              <a:ext cx="0" cy="900580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9C84F90-0EE5-2741-8464-273535F26182}"/>
                </a:ext>
              </a:extLst>
            </p:cNvPr>
            <p:cNvCxnSpPr>
              <a:cxnSpLocks/>
            </p:cNvCxnSpPr>
            <p:nvPr/>
          </p:nvCxnSpPr>
          <p:spPr>
            <a:xfrm>
              <a:off x="1558755" y="3471428"/>
              <a:ext cx="1385412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0A312CD-0C06-7B4B-AA41-9CB9D34728EB}"/>
              </a:ext>
            </a:extLst>
          </p:cNvPr>
          <p:cNvSpPr/>
          <p:nvPr/>
        </p:nvSpPr>
        <p:spPr>
          <a:xfrm>
            <a:off x="662070" y="2153905"/>
            <a:ext cx="984068" cy="3135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 Nova Cond" panose="020B0506020202020204" pitchFamily="34" charset="0"/>
                <a:ea typeface="Rockwell" charset="0"/>
                <a:cs typeface="Rockwell" charset="0"/>
              </a:rPr>
              <a:t>N=402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6F7E40-9916-4DB8-8ED3-AA9E177F43A7}"/>
              </a:ext>
            </a:extLst>
          </p:cNvPr>
          <p:cNvGrpSpPr/>
          <p:nvPr/>
        </p:nvGrpSpPr>
        <p:grpSpPr>
          <a:xfrm>
            <a:off x="3640929" y="2528815"/>
            <a:ext cx="4526187" cy="329434"/>
            <a:chOff x="5204564" y="4218131"/>
            <a:chExt cx="4731723" cy="329435"/>
          </a:xfrm>
        </p:grpSpPr>
        <p:sp>
          <p:nvSpPr>
            <p:cNvPr id="45" name="Rounded Rectangle 34">
              <a:extLst>
                <a:ext uri="{FF2B5EF4-FFF2-40B4-BE49-F238E27FC236}">
                  <a16:creationId xmlns:a16="http://schemas.microsoft.com/office/drawing/2014/main" id="{F4C9AA62-3790-4042-A80F-54E27C844933}"/>
                </a:ext>
              </a:extLst>
            </p:cNvPr>
            <p:cNvSpPr/>
            <p:nvPr/>
          </p:nvSpPr>
          <p:spPr>
            <a:xfrm>
              <a:off x="5204564" y="4218131"/>
              <a:ext cx="4731723" cy="329435"/>
            </a:xfrm>
            <a:prstGeom prst="roundRect">
              <a:avLst>
                <a:gd name="adj" fmla="val 427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2700000" algn="ctr" rotWithShape="0">
                <a:schemeClr val="tx1">
                  <a:lumMod val="85000"/>
                  <a:lumOff val="15000"/>
                  <a:alpha val="35000"/>
                </a:scheme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89A850E-2926-4101-B47C-ED7483CDAF80}"/>
                </a:ext>
              </a:extLst>
            </p:cNvPr>
            <p:cNvSpPr txBox="1"/>
            <p:nvPr/>
          </p:nvSpPr>
          <p:spPr>
            <a:xfrm>
              <a:off x="5243091" y="4276837"/>
              <a:ext cx="4578241" cy="26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38" indent="-91438" defTabSz="91437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100" dirty="0">
                  <a:solidFill>
                    <a:srgbClr val="595A5A">
                      <a:lumMod val="75000"/>
                    </a:srgbClr>
                  </a:solidFill>
                  <a:latin typeface="Arial"/>
                  <a:cs typeface="+mn-cs"/>
                </a:rPr>
                <a:t>5HT-3 prophylactic recommended</a:t>
              </a:r>
              <a:endParaRPr lang="en-US" sz="1100" dirty="0">
                <a:solidFill>
                  <a:srgbClr val="595A5A">
                    <a:lumMod val="75000"/>
                  </a:srgbClr>
                </a:solidFill>
                <a:latin typeface="Arial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EF1D527-18B3-44EF-BA08-30E0FBDA2F48}"/>
              </a:ext>
            </a:extLst>
          </p:cNvPr>
          <p:cNvSpPr/>
          <p:nvPr/>
        </p:nvSpPr>
        <p:spPr>
          <a:xfrm>
            <a:off x="3946221" y="6345993"/>
            <a:ext cx="6096000" cy="31810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Grosicki S, et al. </a:t>
            </a:r>
            <a:r>
              <a:rPr lang="en-US" sz="1467" i="1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Lancet</a:t>
            </a:r>
            <a:r>
              <a:rPr lang="en-US" sz="1467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. </a:t>
            </a:r>
            <a:r>
              <a:rPr lang="en-US" sz="1467" dirty="0">
                <a:solidFill>
                  <a:srgbClr val="000000"/>
                </a:solidFill>
                <a:latin typeface="Arial"/>
                <a:cs typeface="+mn-cs"/>
              </a:rPr>
              <a:t>2020;396:1563-1573</a:t>
            </a:r>
            <a:endParaRPr lang="en-US" sz="32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6B22CE-5FF5-B749-B3E5-3CF4CC25C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2224" y="5915551"/>
            <a:ext cx="1706808" cy="942455"/>
          </a:xfrm>
          <a:prstGeom prst="rect">
            <a:avLst/>
          </a:prstGeom>
          <a:solidFill>
            <a:srgbClr val="7ACBCE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1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itle 1">
            <a:extLst>
              <a:ext uri="{FF2B5EF4-FFF2-40B4-BE49-F238E27FC236}">
                <a16:creationId xmlns:a16="http://schemas.microsoft.com/office/drawing/2014/main" id="{544F4B43-E2CC-404C-9384-8FA1523F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32" y="228555"/>
            <a:ext cx="11379200" cy="593725"/>
          </a:xfrm>
        </p:spPr>
        <p:txBody>
          <a:bodyPr/>
          <a:lstStyle/>
          <a:p>
            <a:r>
              <a:rPr lang="en-US" sz="2667" dirty="0"/>
              <a:t>Primary Endpoint - PFS With </a:t>
            </a:r>
            <a:r>
              <a:rPr lang="en-US" sz="2667" dirty="0" err="1"/>
              <a:t>XVd</a:t>
            </a:r>
            <a:r>
              <a:rPr lang="en-US" sz="2667" dirty="0"/>
              <a:t> </a:t>
            </a:r>
            <a:r>
              <a:rPr lang="en-US" sz="1867" dirty="0"/>
              <a:t>vs</a:t>
            </a:r>
            <a:r>
              <a:rPr lang="en-US" sz="2667" dirty="0"/>
              <a:t> Vd</a:t>
            </a:r>
          </a:p>
        </p:txBody>
      </p:sp>
      <p:pic>
        <p:nvPicPr>
          <p:cNvPr id="586" name="Picture 585">
            <a:extLst>
              <a:ext uri="{FF2B5EF4-FFF2-40B4-BE49-F238E27FC236}">
                <a16:creationId xmlns:a16="http://schemas.microsoft.com/office/drawing/2014/main" id="{024633CA-060E-4A88-A96A-8981FA68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77" y="2494855"/>
            <a:ext cx="8156075" cy="3500956"/>
          </a:xfrm>
          <a:prstGeom prst="rect">
            <a:avLst/>
          </a:prstGeom>
        </p:spPr>
      </p:pic>
      <p:graphicFrame>
        <p:nvGraphicFramePr>
          <p:cNvPr id="595" name="Table 9">
            <a:extLst>
              <a:ext uri="{FF2B5EF4-FFF2-40B4-BE49-F238E27FC236}">
                <a16:creationId xmlns:a16="http://schemas.microsoft.com/office/drawing/2014/main" id="{4FE55AE6-719D-4C43-9807-8E5285F71458}"/>
              </a:ext>
            </a:extLst>
          </p:cNvPr>
          <p:cNvGraphicFramePr>
            <a:graphicFrameLocks noGrp="1"/>
          </p:cNvGraphicFramePr>
          <p:nvPr/>
        </p:nvGraphicFramePr>
        <p:xfrm>
          <a:off x="1138481" y="1229575"/>
          <a:ext cx="7364476" cy="1112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137916">
                  <a:extLst>
                    <a:ext uri="{9D8B030D-6E8A-4147-A177-3AD203B41FA5}">
                      <a16:colId xmlns:a16="http://schemas.microsoft.com/office/drawing/2014/main" val="2313562246"/>
                    </a:ext>
                  </a:extLst>
                </a:gridCol>
                <a:gridCol w="2049780">
                  <a:extLst>
                    <a:ext uri="{9D8B030D-6E8A-4147-A177-3AD203B41FA5}">
                      <a16:colId xmlns:a16="http://schemas.microsoft.com/office/drawing/2014/main" val="1911531877"/>
                    </a:ext>
                  </a:extLst>
                </a:gridCol>
                <a:gridCol w="2176780">
                  <a:extLst>
                    <a:ext uri="{9D8B030D-6E8A-4147-A177-3AD203B41FA5}">
                      <a16:colId xmlns:a16="http://schemas.microsoft.com/office/drawing/2014/main" val="1832596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+mj-lt"/>
                        </a:rPr>
                        <a:t>XVd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 (n=195)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Vd (n=207)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0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j-lt"/>
                        </a:rPr>
                        <a:t>Median PFS, mos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13.93 (11.73, 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+mj-lt"/>
                        </a:rPr>
                        <a:t>9.46 (8.11, 10.78)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3670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HR=0.7020 (95% CI: 0.5279, 0.9335); one-sided </a:t>
                      </a:r>
                      <a:r>
                        <a:rPr kumimoji="0" lang="en-GB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P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=0.0075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553759"/>
                  </a:ext>
                </a:extLst>
              </a:tr>
            </a:tbl>
          </a:graphicData>
        </a:graphic>
      </p:graphicFrame>
      <p:sp>
        <p:nvSpPr>
          <p:cNvPr id="596" name="Rectangle: Rounded Corners 595">
            <a:extLst>
              <a:ext uri="{FF2B5EF4-FFF2-40B4-BE49-F238E27FC236}">
                <a16:creationId xmlns:a16="http://schemas.microsoft.com/office/drawing/2014/main" id="{86995558-03EA-4AD7-84E3-8ECDFCD77BA2}"/>
              </a:ext>
            </a:extLst>
          </p:cNvPr>
          <p:cNvSpPr/>
          <p:nvPr/>
        </p:nvSpPr>
        <p:spPr>
          <a:xfrm>
            <a:off x="9067466" y="1650975"/>
            <a:ext cx="2867449" cy="370142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4145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data represents:</a:t>
            </a:r>
          </a:p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4145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7" indent="-342887" defTabSz="91437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4145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increase of 4.47 months in median PFS</a:t>
            </a:r>
          </a:p>
          <a:p>
            <a:pPr marL="342887" indent="-342887" defTabSz="91437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b="1" dirty="0">
              <a:solidFill>
                <a:srgbClr val="4145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87" indent="-342887" defTabSz="91437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4145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30% reduction in the risk of disease progression or death</a:t>
            </a:r>
            <a:endParaRPr lang="en-US" b="1" dirty="0">
              <a:solidFill>
                <a:srgbClr val="414548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E3F73-468E-4737-92E8-17CEA797ECF9}"/>
              </a:ext>
            </a:extLst>
          </p:cNvPr>
          <p:cNvSpPr/>
          <p:nvPr/>
        </p:nvSpPr>
        <p:spPr>
          <a:xfrm>
            <a:off x="2815767" y="6383227"/>
            <a:ext cx="7164888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Grosicki S, et al. </a:t>
            </a:r>
            <a:r>
              <a:rPr lang="en-US" sz="1000" i="1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Lancet</a:t>
            </a:r>
            <a:r>
              <a:rPr lang="en-US" sz="1000" dirty="0">
                <a:solidFill>
                  <a:srgbClr val="000000"/>
                </a:solidFill>
                <a:latin typeface="Arial"/>
                <a:ea typeface="+mn-lt"/>
                <a:cs typeface="Arial"/>
              </a:rPr>
              <a:t>. 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+mn-cs"/>
              </a:rPr>
              <a:t>2020;396:1563-1573</a:t>
            </a:r>
            <a:endParaRPr lang="en-US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9206C-CDE8-4B8C-9352-F42D6E02A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717" y="5279189"/>
            <a:ext cx="3158003" cy="256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D4086-6FBB-40AA-8A4B-828B33D61609}"/>
              </a:ext>
            </a:extLst>
          </p:cNvPr>
          <p:cNvSpPr txBox="1"/>
          <p:nvPr/>
        </p:nvSpPr>
        <p:spPr>
          <a:xfrm>
            <a:off x="768417" y="5549184"/>
            <a:ext cx="7297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>
                <a:solidFill>
                  <a:srgbClr val="414548"/>
                </a:solidFill>
                <a:latin typeface="Arial" panose="020B0604020202020204"/>
                <a:cs typeface="+mn-cs"/>
              </a:rPr>
              <a:t>XVd</a:t>
            </a:r>
            <a:r>
              <a:rPr lang="en-US" sz="1000" dirty="0">
                <a:solidFill>
                  <a:srgbClr val="414548"/>
                </a:solidFill>
                <a:latin typeface="Arial" panose="020B0604020202020204"/>
                <a:cs typeface="+mn-cs"/>
              </a:rPr>
              <a:t>  Arm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51691-EE71-464C-A4F3-F5FBC8333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2224" y="5915551"/>
            <a:ext cx="1706808" cy="942455"/>
          </a:xfrm>
          <a:prstGeom prst="rect">
            <a:avLst/>
          </a:prstGeom>
          <a:solidFill>
            <a:srgbClr val="7ACBCE"/>
          </a:solidFill>
        </p:spPr>
      </p:pic>
    </p:spTree>
    <p:extLst>
      <p:ext uri="{BB962C8B-B14F-4D97-AF65-F5344CB8AC3E}">
        <p14:creationId xmlns:p14="http://schemas.microsoft.com/office/powerpoint/2010/main" val="26291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84822-6DF0-431B-913B-BD7E44A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BE33F7A0-71F0-446B-9DE8-6D75BE64EE0F}" type="slidenum">
              <a:rPr lang="en-US"/>
              <a:pPr defTabSz="609585"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81671-1604-4D73-B872-65C4D4AA43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Paul G. Richardson, MD</a:t>
            </a:r>
          </a:p>
          <a:p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1D7E9-C4DC-49E6-A67C-A723A2263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964" y="666438"/>
            <a:ext cx="9720000" cy="5525127"/>
          </a:xfrm>
          <a:prstGeom prst="rect">
            <a:avLst/>
          </a:prstGeom>
        </p:spPr>
      </p:pic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90975D35-2E85-4309-B787-03CCCC25E19B}"/>
              </a:ext>
            </a:extLst>
          </p:cNvPr>
          <p:cNvGraphicFramePr>
            <a:graphicFrameLocks noGrp="1"/>
          </p:cNvGraphicFramePr>
          <p:nvPr/>
        </p:nvGraphicFramePr>
        <p:xfrm>
          <a:off x="3446097" y="3509559"/>
          <a:ext cx="5490633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583">
                  <a:extLst>
                    <a:ext uri="{9D8B030D-6E8A-4147-A177-3AD203B41FA5}">
                      <a16:colId xmlns:a16="http://schemas.microsoft.com/office/drawing/2014/main" val="2245688129"/>
                    </a:ext>
                  </a:extLst>
                </a:gridCol>
                <a:gridCol w="1522275">
                  <a:extLst>
                    <a:ext uri="{9D8B030D-6E8A-4147-A177-3AD203B41FA5}">
                      <a16:colId xmlns:a16="http://schemas.microsoft.com/office/drawing/2014/main" val="4211772718"/>
                    </a:ext>
                  </a:extLst>
                </a:gridCol>
                <a:gridCol w="1234600">
                  <a:extLst>
                    <a:ext uri="{9D8B030D-6E8A-4147-A177-3AD203B41FA5}">
                      <a16:colId xmlns:a16="http://schemas.microsoft.com/office/drawing/2014/main" val="932777052"/>
                    </a:ext>
                  </a:extLst>
                </a:gridCol>
                <a:gridCol w="1595175">
                  <a:extLst>
                    <a:ext uri="{9D8B030D-6E8A-4147-A177-3AD203B41FA5}">
                      <a16:colId xmlns:a16="http://schemas.microsoft.com/office/drawing/2014/main" val="153683351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 – no. (%)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OS, 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5039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RVd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-alone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(25.2%)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79.2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 (0.73 – 1.65)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p=0.99*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1481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RVd+ASCT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(24.1%)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80.7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154775"/>
                  </a:ext>
                </a:extLst>
              </a:tr>
            </a:tbl>
          </a:graphicData>
        </a:graphic>
      </p:graphicFrame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14F91E4B-8A9F-4123-9BB2-365FEAA5711C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621" y="3803593"/>
            <a:ext cx="360727" cy="234891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BBE0B9FC-F6AC-48A9-98F1-9F2A76DB4066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72" t="-7740" r="37117" b="4167"/>
          <a:stretch/>
        </p:blipFill>
        <p:spPr>
          <a:xfrm>
            <a:off x="3096400" y="4050867"/>
            <a:ext cx="276837" cy="243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27225C-BFEE-486C-A910-A5FFEE6110C0}"/>
              </a:ext>
            </a:extLst>
          </p:cNvPr>
          <p:cNvSpPr txBox="1"/>
          <p:nvPr/>
        </p:nvSpPr>
        <p:spPr>
          <a:xfrm>
            <a:off x="10557524" y="5121277"/>
            <a:ext cx="148431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en-GB" sz="1100" dirty="0">
                <a:solidFill>
                  <a:srgbClr val="002557"/>
                </a:solidFill>
              </a:rPr>
              <a:t>*</a:t>
            </a:r>
            <a:r>
              <a:rPr lang="en-GB" sz="1000" b="1" dirty="0">
                <a:solidFill>
                  <a:srgbClr val="002557"/>
                </a:solidFill>
              </a:rPr>
              <a:t>p-value adjusted using Bonferroni’s correction to control overall family-wise error rate for secondary outcomes</a:t>
            </a:r>
            <a:endParaRPr lang="en-US" sz="1000" b="1" dirty="0">
              <a:solidFill>
                <a:srgbClr val="00255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EF436-CAA5-422A-8D7E-82DC1CEAD5DE}"/>
              </a:ext>
            </a:extLst>
          </p:cNvPr>
          <p:cNvSpPr txBox="1"/>
          <p:nvPr/>
        </p:nvSpPr>
        <p:spPr>
          <a:xfrm>
            <a:off x="8728219" y="914579"/>
            <a:ext cx="2258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200" b="1" dirty="0">
                <a:solidFill>
                  <a:prstClr val="black"/>
                </a:solidFill>
              </a:rPr>
              <a:t>Median follow-up 76 months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233BD-3EB6-4FF8-A9CA-F45F0970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64" y="193582"/>
            <a:ext cx="10972800" cy="822961"/>
          </a:xfrm>
        </p:spPr>
        <p:txBody>
          <a:bodyPr/>
          <a:lstStyle/>
          <a:p>
            <a:r>
              <a:rPr lang="en-US" dirty="0"/>
              <a:t>Key secondary endpoint: Overall survival (OS)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FAC25-1B63-4FC4-BB7E-1A550AF31740}"/>
              </a:ext>
            </a:extLst>
          </p:cNvPr>
          <p:cNvSpPr txBox="1"/>
          <p:nvPr/>
        </p:nvSpPr>
        <p:spPr>
          <a:xfrm>
            <a:off x="1" y="5914565"/>
            <a:ext cx="1678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200" b="1" dirty="0">
                <a:solidFill>
                  <a:prstClr val="black"/>
                </a:solidFill>
              </a:rPr>
              <a:t>Data cut off:12/12/21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CBAE-93BE-5913-BBF1-E09F05D0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Patients based on Renal Impairment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EEE64-FCA5-891A-EC38-7F441E3FB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174225"/>
            <a:ext cx="10363200" cy="5683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2CB0D4-AA47-9EF0-90CF-31B50D8102BC}"/>
              </a:ext>
            </a:extLst>
          </p:cNvPr>
          <p:cNvSpPr txBox="1"/>
          <p:nvPr/>
        </p:nvSpPr>
        <p:spPr>
          <a:xfrm>
            <a:off x="8933794" y="661177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Delimpasi</a:t>
            </a:r>
            <a:r>
              <a:rPr lang="en-US" sz="1000" dirty="0"/>
              <a:t> S, et al. Am J </a:t>
            </a:r>
            <a:r>
              <a:rPr lang="en-US" sz="1000" dirty="0" err="1"/>
              <a:t>Hematol</a:t>
            </a:r>
            <a:r>
              <a:rPr lang="en-US" sz="1000" dirty="0"/>
              <a:t>. 2022;97(3):E83-E86.</a:t>
            </a:r>
          </a:p>
        </p:txBody>
      </p:sp>
    </p:spTree>
    <p:extLst>
      <p:ext uri="{BB962C8B-B14F-4D97-AF65-F5344CB8AC3E}">
        <p14:creationId xmlns:p14="http://schemas.microsoft.com/office/powerpoint/2010/main" val="3525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4191-4AE9-A9F3-A689-91175B77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Joe’s Take on BOSTON subgroup renal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9F3CA-C18F-1EDC-10C8-E635C2ED8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expected to see less efficacious results in patients with reduced renal function</a:t>
            </a:r>
          </a:p>
          <a:p>
            <a:pPr lvl="1"/>
            <a:r>
              <a:rPr lang="en-US" dirty="0"/>
              <a:t>There is always reduced efficacy in these patients</a:t>
            </a:r>
          </a:p>
          <a:p>
            <a:r>
              <a:rPr lang="en-US" dirty="0"/>
              <a:t>This is a feasible regimen as we use both agents in renally impaired patients</a:t>
            </a:r>
          </a:p>
          <a:p>
            <a:r>
              <a:rPr lang="en-US" dirty="0"/>
              <a:t>The similarity in AEs in patients independent of renal function is encouraging</a:t>
            </a:r>
          </a:p>
          <a:p>
            <a:r>
              <a:rPr lang="en-US" dirty="0"/>
              <a:t>This is a preferred regimen in patients with renal insufficiency </a:t>
            </a:r>
          </a:p>
        </p:txBody>
      </p:sp>
    </p:spTree>
    <p:extLst>
      <p:ext uri="{BB962C8B-B14F-4D97-AF65-F5344CB8AC3E}">
        <p14:creationId xmlns:p14="http://schemas.microsoft.com/office/powerpoint/2010/main" val="7043599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BEB6-D71A-B641-ACDB-70013607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2F41BC8-C072-47E3-A501-741D2AA2D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416" y="1177297"/>
            <a:ext cx="11351173" cy="4525963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n-US" b="1" dirty="0">
                <a:solidFill>
                  <a:schemeClr val="tx1"/>
                </a:solidFill>
              </a:rPr>
              <a:t>Joseph Mikhael, MD, MEd, FRCPC</a:t>
            </a: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n-US" b="1" dirty="0">
                <a:solidFill>
                  <a:schemeClr val="tx1"/>
                </a:solidFill>
              </a:rPr>
              <a:t>Professor, Translational Genomics Research Institute (</a:t>
            </a:r>
            <a:r>
              <a:rPr lang="en-US" b="1" dirty="0" err="1">
                <a:solidFill>
                  <a:schemeClr val="tx1"/>
                </a:solidFill>
              </a:rPr>
              <a:t>TGen</a:t>
            </a:r>
            <a:r>
              <a:rPr lang="en-US" b="1" dirty="0">
                <a:solidFill>
                  <a:schemeClr val="tx1"/>
                </a:solidFill>
              </a:rPr>
              <a:t>) </a:t>
            </a: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n-US" b="1" dirty="0">
                <a:solidFill>
                  <a:schemeClr val="tx1"/>
                </a:solidFill>
              </a:rPr>
              <a:t>City of Hope Cancer Center</a:t>
            </a: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n-US" b="1" dirty="0">
                <a:solidFill>
                  <a:schemeClr val="tx1"/>
                </a:solidFill>
              </a:rPr>
              <a:t>Chief Medical Officer, International Myeloma Foundation</a:t>
            </a: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n-US" b="1" dirty="0">
                <a:solidFill>
                  <a:schemeClr val="tx1"/>
                </a:solidFill>
              </a:rPr>
              <a:t>Director of Myeloma Research and Consultant Hematologist, HonorHealth Research Institute</a:t>
            </a: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en-US" b="1" dirty="0" err="1">
                <a:solidFill>
                  <a:schemeClr val="tx1"/>
                </a:solidFill>
              </a:rPr>
              <a:t>jmikhael@myeloma.org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52232-4FDD-3743-AB3D-10DEED56E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111" y="5915551"/>
            <a:ext cx="1706808" cy="942455"/>
          </a:xfrm>
          <a:prstGeom prst="rect">
            <a:avLst/>
          </a:prstGeom>
          <a:solidFill>
            <a:srgbClr val="7ACBCE"/>
          </a:solidFill>
        </p:spPr>
      </p:pic>
    </p:spTree>
    <p:extLst>
      <p:ext uri="{BB962C8B-B14F-4D97-AF65-F5344CB8AC3E}">
        <p14:creationId xmlns:p14="http://schemas.microsoft.com/office/powerpoint/2010/main" val="125802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530B-89E5-C0B9-8ABB-0E77EF7E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425452"/>
            <a:ext cx="11790947" cy="593725"/>
          </a:xfrm>
        </p:spPr>
        <p:txBody>
          <a:bodyPr/>
          <a:lstStyle/>
          <a:p>
            <a:r>
              <a:rPr lang="en-US" dirty="0"/>
              <a:t>DETERMINATION: The debate of To Transplant or Not to Transplant continues: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DF543-0D63-F21A-F777-A139D8EF5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66020"/>
            <a:ext cx="12192000" cy="4525963"/>
          </a:xfrm>
        </p:spPr>
        <p:txBody>
          <a:bodyPr/>
          <a:lstStyle/>
          <a:p>
            <a:pPr marL="76198" indent="0">
              <a:buNone/>
            </a:pPr>
            <a:r>
              <a:rPr lang="en-US" sz="1600" dirty="0"/>
              <a:t>YES to ASCT</a:t>
            </a:r>
          </a:p>
          <a:p>
            <a:pPr marL="0" indent="0">
              <a:buNone/>
            </a:pPr>
            <a:r>
              <a:rPr lang="en-US" sz="1600" dirty="0"/>
              <a:t>1. The sheer magnitude of the PFS benefit here is staggering – OVER 21 months (And please remember, your honor, that PFS was the PRIMARY endpoint of the trial)</a:t>
            </a:r>
          </a:p>
          <a:p>
            <a:pPr marL="0" indent="0">
              <a:buNone/>
            </a:pPr>
            <a:r>
              <a:rPr lang="en-US" sz="1600" dirty="0"/>
              <a:t>2. Prolonged maintenance (intended until PD) did NOT catch up the PFS benefit</a:t>
            </a:r>
          </a:p>
          <a:p>
            <a:pPr marL="0" indent="0">
              <a:buNone/>
            </a:pPr>
            <a:r>
              <a:rPr lang="en-US" sz="1600" dirty="0"/>
              <a:t>3. We “don’t save the best for last” anymore in MM – early Rx has downstream effect</a:t>
            </a:r>
          </a:p>
          <a:p>
            <a:pPr marL="0" indent="0">
              <a:buNone/>
            </a:pPr>
            <a:r>
              <a:rPr lang="en-US" sz="1600" dirty="0"/>
              <a:t>4. This builds on prior studies and ongoing studies like FORTE</a:t>
            </a:r>
          </a:p>
          <a:p>
            <a:pPr marL="0" indent="0">
              <a:buNone/>
            </a:pPr>
            <a:r>
              <a:rPr lang="en-US" sz="1600" dirty="0"/>
              <a:t>5. You may lose the chance for ASCT if you don’t use it upfront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NO to ASCT</a:t>
            </a:r>
          </a:p>
          <a:p>
            <a:pPr marL="0" indent="0">
              <a:buNone/>
            </a:pPr>
            <a:r>
              <a:rPr lang="en-US" sz="1600" dirty="0"/>
              <a:t>1. OS was not improved, despite only 28% of patients in the non ASCT arm receiving ASCT at relapse – unlike the IFM study where 79% had ASCT at relapse</a:t>
            </a:r>
          </a:p>
          <a:p>
            <a:pPr marL="0" indent="0">
              <a:buNone/>
            </a:pPr>
            <a:r>
              <a:rPr lang="en-US" sz="1600" dirty="0"/>
              <a:t>2. Both IFM and DETERMINATION restricted entry to patients 65 years old and younger – is this really reflective of the ASCT population?</a:t>
            </a:r>
          </a:p>
          <a:p>
            <a:pPr marL="0" indent="0">
              <a:buNone/>
            </a:pPr>
            <a:r>
              <a:rPr lang="en-US" sz="1600" dirty="0"/>
              <a:t>3. The toxicity of ASCT is real - it costs patients 3 months of QOL at minimum</a:t>
            </a:r>
          </a:p>
          <a:p>
            <a:pPr marL="0" indent="0">
              <a:buNone/>
            </a:pPr>
            <a:r>
              <a:rPr lang="en-US" sz="1600" dirty="0"/>
              <a:t>4. The long term toxicity of ASCT is real – the SPM signal is concerning for MDS/AML</a:t>
            </a:r>
          </a:p>
          <a:p>
            <a:pPr marL="0" indent="0">
              <a:buNone/>
            </a:pPr>
            <a:r>
              <a:rPr lang="en-US" sz="1600" dirty="0"/>
              <a:t>5. With even more enhanced induction options coming (including quadruplets) ASCT may no longer be necessary…</a:t>
            </a:r>
          </a:p>
          <a:p>
            <a:pPr marL="0" indent="0">
              <a:buNone/>
            </a:pPr>
            <a:r>
              <a:rPr lang="en-US" sz="1600" dirty="0"/>
              <a:t>		Bottom Line – ASCT remains a standard of care, but ok to delay until 1</a:t>
            </a:r>
            <a:r>
              <a:rPr lang="en-US" sz="1600" baseline="30000" dirty="0"/>
              <a:t>st</a:t>
            </a:r>
            <a:r>
              <a:rPr lang="en-US" sz="1600" dirty="0"/>
              <a:t> relapse</a:t>
            </a:r>
          </a:p>
          <a:p>
            <a:pPr marL="0" indent="0">
              <a:buNone/>
            </a:pP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89257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80AF32-8EAF-40FB-BDA1-69BFB7ECAB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sym typeface="OpenSans"/>
              </a:rPr>
              <a:t>Daratumumab (DARA) + Lenalidomide, Bortezomib, and Dexamethasone (RVd) in Patients With Transplant-eligible Newly Diagnosed Multiple Myeloma (NDMM): Final Analysis of GRIFFIN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C0E5AE6-22A5-4ED3-8633-EA9404A92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399" y="3709047"/>
            <a:ext cx="8964000" cy="1200328"/>
          </a:xfrm>
        </p:spPr>
        <p:txBody>
          <a:bodyPr/>
          <a:lstStyle/>
          <a:p>
            <a:r>
              <a:rPr lang="en-US" dirty="0">
                <a:effectLst/>
                <a:ea typeface="Calibri" panose="020F0502020204030204" pitchFamily="34" charset="0"/>
              </a:rPr>
              <a:t>Douglas W. Sborov,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</a:t>
            </a:r>
            <a:r>
              <a:rPr lang="en-US" dirty="0">
                <a:effectLst/>
                <a:ea typeface="Calibri" panose="020F0502020204030204" pitchFamily="34" charset="0"/>
              </a:rPr>
              <a:t> Jacob Laubach,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2</a:t>
            </a:r>
            <a:r>
              <a:rPr lang="en-US" dirty="0">
                <a:effectLst/>
                <a:ea typeface="Calibri" panose="020F0502020204030204" pitchFamily="34" charset="0"/>
              </a:rPr>
              <a:t> Jonathan L. Kaufman,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3</a:t>
            </a:r>
            <a:r>
              <a:rPr lang="en-US" dirty="0">
                <a:effectLst/>
                <a:ea typeface="Calibri" panose="020F0502020204030204" pitchFamily="34" charset="0"/>
              </a:rPr>
              <a:t> Brandi Reeves,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4</a:t>
            </a:r>
            <a:r>
              <a:rPr lang="en-US" dirty="0">
                <a:effectLst/>
                <a:ea typeface="Calibri" panose="020F0502020204030204" pitchFamily="34" charset="0"/>
              </a:rPr>
              <a:t> Cesar Rodriguez,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5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br>
              <a:rPr lang="en-US" dirty="0">
                <a:effectLst/>
                <a:ea typeface="Calibri" panose="020F0502020204030204" pitchFamily="34" charset="0"/>
              </a:rPr>
            </a:br>
            <a:r>
              <a:rPr lang="en-US" dirty="0">
                <a:effectLst/>
                <a:ea typeface="Calibri" panose="020F0502020204030204" pitchFamily="34" charset="0"/>
              </a:rPr>
              <a:t>Ajai Chari,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5</a:t>
            </a:r>
            <a:r>
              <a:rPr lang="en-US" dirty="0">
                <a:effectLst/>
                <a:ea typeface="Calibri" panose="020F0502020204030204" pitchFamily="34" charset="0"/>
              </a:rPr>
              <a:t> Rebecca Silbermann,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6</a:t>
            </a:r>
            <a:r>
              <a:rPr lang="en-US" dirty="0">
                <a:effectLst/>
                <a:ea typeface="Calibri" panose="020F0502020204030204" pitchFamily="34" charset="0"/>
              </a:rPr>
              <a:t> Luciano J. Costa,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7</a:t>
            </a:r>
            <a:r>
              <a:rPr lang="en-US" dirty="0">
                <a:effectLst/>
                <a:ea typeface="Calibri" panose="020F0502020204030204" pitchFamily="34" charset="0"/>
              </a:rPr>
              <a:t> Larry D. Anderson Jr.,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8</a:t>
            </a:r>
            <a:r>
              <a:rPr lang="en-US" dirty="0">
                <a:effectLst/>
                <a:ea typeface="Calibri" panose="020F0502020204030204" pitchFamily="34" charset="0"/>
              </a:rPr>
              <a:t> Nitya Nathwani,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9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br>
              <a:rPr lang="en-US" dirty="0">
                <a:effectLst/>
                <a:ea typeface="Calibri" panose="020F0502020204030204" pitchFamily="34" charset="0"/>
              </a:rPr>
            </a:br>
            <a:r>
              <a:rPr lang="en-US" dirty="0">
                <a:effectLst/>
                <a:ea typeface="Calibri" panose="020F0502020204030204" pitchFamily="34" charset="0"/>
              </a:rPr>
              <a:t>Nina Shah,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10</a:t>
            </a:r>
            <a:r>
              <a:rPr lang="en-US" dirty="0">
                <a:effectLst/>
                <a:ea typeface="Calibri" panose="020F0502020204030204" pitchFamily="34" charset="0"/>
              </a:rPr>
              <a:t> Naresh Bumma,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11</a:t>
            </a:r>
            <a:r>
              <a:rPr lang="en-US" dirty="0">
                <a:effectLst/>
                <a:ea typeface="Calibri" panose="020F0502020204030204" pitchFamily="34" charset="0"/>
              </a:rPr>
              <a:t> Sarah A. Holstein,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12</a:t>
            </a:r>
            <a:r>
              <a:rPr lang="en-US" dirty="0">
                <a:effectLst/>
                <a:ea typeface="Calibri" panose="020F0502020204030204" pitchFamily="34" charset="0"/>
              </a:rPr>
              <a:t> Caitlin Costello,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13</a:t>
            </a:r>
            <a:r>
              <a:rPr lang="en-US" dirty="0">
                <a:effectLst/>
                <a:ea typeface="Calibri" panose="020F0502020204030204" pitchFamily="34" charset="0"/>
              </a:rPr>
              <a:t> Andrzej Jakubowiak,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14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br>
              <a:rPr lang="en-US" dirty="0">
                <a:effectLst/>
                <a:ea typeface="Calibri" panose="020F0502020204030204" pitchFamily="34" charset="0"/>
              </a:rPr>
            </a:br>
            <a:r>
              <a:rPr lang="en-US" dirty="0">
                <a:effectLst/>
                <a:ea typeface="Calibri" panose="020F0502020204030204" pitchFamily="34" charset="0"/>
              </a:rPr>
              <a:t>Robert Z. Orlowski,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15</a:t>
            </a:r>
            <a:r>
              <a:rPr lang="en-US" dirty="0">
                <a:effectLst/>
                <a:ea typeface="Calibri" panose="020F0502020204030204" pitchFamily="34" charset="0"/>
              </a:rPr>
              <a:t> Kenneth H. Shain,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16</a:t>
            </a:r>
            <a:r>
              <a:rPr lang="en-US" dirty="0">
                <a:effectLst/>
                <a:ea typeface="Calibri" panose="020F0502020204030204" pitchFamily="34" charset="0"/>
              </a:rPr>
              <a:t> Andrew J. Cowan,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17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</a:rPr>
              <a:t>Huiling</a:t>
            </a:r>
            <a:r>
              <a:rPr lang="en-US" dirty="0">
                <a:effectLst/>
                <a:ea typeface="Calibri" panose="020F0502020204030204" pitchFamily="34" charset="0"/>
              </a:rPr>
              <a:t> Pei,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18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</a:rPr>
              <a:t>Annelore</a:t>
            </a:r>
            <a:r>
              <a:rPr lang="en-US" dirty="0">
                <a:effectLst/>
                <a:ea typeface="Calibri" panose="020F0502020204030204" pitchFamily="34" charset="0"/>
              </a:rPr>
              <a:t> Cortoos,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19</a:t>
            </a:r>
            <a:r>
              <a:rPr lang="en-US" dirty="0">
                <a:effectLst/>
                <a:ea typeface="Calibri" panose="020F0502020204030204" pitchFamily="34" charset="0"/>
              </a:rPr>
              <a:t> Sharmila Patel,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19</a:t>
            </a:r>
            <a:r>
              <a:rPr lang="en-US" dirty="0">
                <a:effectLst/>
                <a:ea typeface="Calibri" panose="020F0502020204030204" pitchFamily="34" charset="0"/>
              </a:rPr>
              <a:t> Thomas S. Lin,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19</a:t>
            </a:r>
            <a:r>
              <a:rPr lang="en-US" dirty="0">
                <a:effectLst/>
                <a:ea typeface="Calibri" panose="020F0502020204030204" pitchFamily="34" charset="0"/>
              </a:rPr>
              <a:t> Paul Richardson,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2</a:t>
            </a:r>
            <a:r>
              <a:rPr lang="en-US" dirty="0">
                <a:effectLst/>
                <a:ea typeface="Calibri" panose="020F0502020204030204" pitchFamily="34" charset="0"/>
              </a:rPr>
              <a:t> Saad Z. Usmani,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20</a:t>
            </a:r>
            <a:r>
              <a:rPr lang="en-US" dirty="0">
                <a:effectLst/>
                <a:ea typeface="Calibri" panose="020F0502020204030204" pitchFamily="34" charset="0"/>
              </a:rPr>
              <a:t> Peter M. Voorhees</a:t>
            </a:r>
            <a:r>
              <a:rPr lang="en-US" baseline="30000" dirty="0">
                <a:effectLst/>
                <a:ea typeface="Calibri" panose="020F0502020204030204" pitchFamily="34" charset="0"/>
              </a:rPr>
              <a:t>21</a:t>
            </a:r>
            <a:endParaRPr lang="en-US" dirty="0">
              <a:sym typeface="OpenSan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536E80C-6E84-49B0-B1A8-38860BAE9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7400" y="4829175"/>
            <a:ext cx="8964000" cy="1615827"/>
          </a:xfrm>
        </p:spPr>
        <p:txBody>
          <a:bodyPr/>
          <a:lstStyle/>
          <a:p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Huntsman Cancer Institute, University of Utah School of Medicine, Salt Lake City, UT,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Dana-Farber Cancer Institute, Harvard Medical School, Boston, MA,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Winship Cancer Institute, Emory University, Atlanta, GA,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University of North Carolina – Chapel Hill, Chapel Hill, NC,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Icahn School of Medicine at Mount Sinai, New York, NY,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Knight Cancer Institute, Oregon Health &amp; Science University, Portland, OR,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University of Alabama at Birmingham, Birmingham, AL,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Department of Internal Medicine, Division of Hematology/Oncology, UT Southwestern Medical Center, Dallas, TX,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Judy and Bernard </a:t>
            </a:r>
            <a:r>
              <a:rPr lang="en-US" sz="900" dirty="0" err="1">
                <a:ea typeface="Calibri" panose="020F0502020204030204" pitchFamily="34" charset="0"/>
                <a:cs typeface="Times New Roman" panose="02020603050405020304" pitchFamily="18" charset="0"/>
              </a:rPr>
              <a:t>Briskin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 Center for Multiple Myeloma Research, City of Hope Comprehensive Cancer Center, Duarte, CA,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Department of Medicine, University of California San Francisco, San Francisco, CA,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Division of Hematology, The Ohio State University Comprehensive Cancer Center, Columbus, OH,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University of Nebraska Medical Center, Division of Oncology and Hematology Department of Internal Medicine, Omaha, NE,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Moores Cancer Center, University of California San Diego, La Jolla, CA,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University of Chicago Medical Center, Chicago, IL,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Department of Lymphoma/Myeloma, The University of Texas MD Anderson Cancer Center, Houston, TX,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Department of Malignant Hematology, H. Lee Moffitt Cancer Center, Tampa, FL,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Division of Medical Oncology, University of Washington, Seattle, WA,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Janssen Research &amp; Development, LLC, Titusville, NJ,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Janssen Scientific Affairs, LLC, Horsham, PA, USA; </a:t>
            </a:r>
            <a:r>
              <a:rPr lang="en-US" sz="9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US" sz="900" dirty="0">
                <a:ea typeface="Calibri" panose="020F0502020204030204" pitchFamily="34" charset="0"/>
                <a:cs typeface="Times New Roman" panose="02020603050405020304" pitchFamily="18" charset="0"/>
              </a:rPr>
              <a:t>Memorial Sloan Kettering Cancer Center, New York, NY, USA; </a:t>
            </a:r>
            <a:r>
              <a:rPr lang="en-US" sz="900" baseline="30000" dirty="0">
                <a:ea typeface="Calibri" panose="020F0502020204030204" pitchFamily="34" charset="0"/>
              </a:rPr>
              <a:t>21</a:t>
            </a:r>
            <a:r>
              <a:rPr lang="en-US" sz="900" dirty="0">
                <a:ea typeface="Calibri" panose="020F0502020204030204" pitchFamily="34" charset="0"/>
              </a:rPr>
              <a:t>Levine Cancer Institute, Atrium Health, Charlotte, NC, USA</a:t>
            </a:r>
            <a:endParaRPr lang="en-US" sz="900" dirty="0"/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9B1B9A66-BACD-437B-BB48-9D6A040D8201}"/>
              </a:ext>
            </a:extLst>
          </p:cNvPr>
          <p:cNvSpPr txBox="1">
            <a:spLocks/>
          </p:cNvSpPr>
          <p:nvPr/>
        </p:nvSpPr>
        <p:spPr>
          <a:xfrm>
            <a:off x="787401" y="6219826"/>
            <a:ext cx="8949447" cy="631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3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Open Sans" panose="020B0606030504020204" pitchFamily="34" charset="0"/>
              <a:buChar char="–"/>
              <a:defRPr sz="1500" kern="120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0100" indent="-11430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0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8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6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85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3" fontAlgn="auto">
              <a:lnSpc>
                <a:spcPct val="120000"/>
              </a:lnSpc>
              <a:spcAft>
                <a:spcPts val="0"/>
              </a:spcAft>
              <a:buClr>
                <a:srgbClr val="00A0DF"/>
              </a:buClr>
            </a:pPr>
            <a:r>
              <a:rPr lang="en-GB" sz="1200" dirty="0">
                <a:solidFill>
                  <a:srgbClr val="00A0DF"/>
                </a:solidFill>
                <a:latin typeface="Open Sans"/>
              </a:rPr>
              <a:t>Presented at the 19</a:t>
            </a:r>
            <a:r>
              <a:rPr lang="en-GB" sz="1200" baseline="30000" dirty="0">
                <a:solidFill>
                  <a:srgbClr val="00A0DF"/>
                </a:solidFill>
                <a:latin typeface="Open Sans"/>
              </a:rPr>
              <a:t>th</a:t>
            </a:r>
            <a:r>
              <a:rPr lang="en-GB" sz="1200" dirty="0">
                <a:solidFill>
                  <a:srgbClr val="00A0DF"/>
                </a:solidFill>
                <a:latin typeface="Open Sans"/>
              </a:rPr>
              <a:t> International Myeloma Society (IMS) Annual Meeting; August 25-27, 2022; Los Angeles, CA, USA.</a:t>
            </a:r>
          </a:p>
        </p:txBody>
      </p:sp>
    </p:spTree>
    <p:extLst>
      <p:ext uri="{BB962C8B-B14F-4D97-AF65-F5344CB8AC3E}">
        <p14:creationId xmlns:p14="http://schemas.microsoft.com/office/powerpoint/2010/main" val="310963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6C49-B4FC-44DA-AF6A-B2EBB601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GRIFFIN: Responses Deepened Over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9F6EE5-03C4-4B6C-A545-D42C09701F49}"/>
              </a:ext>
            </a:extLst>
          </p:cNvPr>
          <p:cNvSpPr/>
          <p:nvPr/>
        </p:nvSpPr>
        <p:spPr>
          <a:xfrm>
            <a:off x="1049424" y="1882343"/>
            <a:ext cx="10420739" cy="2497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Open Sans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5DD1183-ADFB-4C63-8836-7481AFB17EEA}"/>
              </a:ext>
            </a:extLst>
          </p:cNvPr>
          <p:cNvGraphicFramePr/>
          <p:nvPr/>
        </p:nvGraphicFramePr>
        <p:xfrm>
          <a:off x="5641102" y="1529218"/>
          <a:ext cx="5850591" cy="361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51ADB1E-46D3-4568-B7C7-DFBA3B7B442D}"/>
              </a:ext>
            </a:extLst>
          </p:cNvPr>
          <p:cNvSpPr txBox="1"/>
          <p:nvPr/>
        </p:nvSpPr>
        <p:spPr>
          <a:xfrm>
            <a:off x="6431554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End of </a:t>
            </a:r>
            <a:b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</a:b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induction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b</a:t>
            </a:r>
            <a:endParaRPr lang="en-US" sz="1100" b="1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811A1B-AEBB-4525-B595-22FE53C142EF}"/>
              </a:ext>
            </a:extLst>
          </p:cNvPr>
          <p:cNvSpPr txBox="1"/>
          <p:nvPr/>
        </p:nvSpPr>
        <p:spPr>
          <a:xfrm>
            <a:off x="7668043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End of 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consolidation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b</a:t>
            </a:r>
            <a:endParaRPr lang="en-US" sz="1100" b="1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9FED47-3657-4BE0-8A47-8227B5EE3A1C}"/>
              </a:ext>
            </a:extLst>
          </p:cNvPr>
          <p:cNvSpPr txBox="1"/>
          <p:nvPr/>
        </p:nvSpPr>
        <p:spPr>
          <a:xfrm>
            <a:off x="8898610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At 1 year of</a:t>
            </a:r>
            <a:b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</a:b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maintenance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c</a:t>
            </a:r>
            <a:endParaRPr lang="en-US" sz="1100" b="1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0BEA8B-CAFB-4092-9741-6C54E4263E37}"/>
              </a:ext>
            </a:extLst>
          </p:cNvPr>
          <p:cNvSpPr txBox="1"/>
          <p:nvPr/>
        </p:nvSpPr>
        <p:spPr>
          <a:xfrm>
            <a:off x="10057997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End of</a:t>
            </a:r>
            <a:b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</a:b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study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c</a:t>
            </a:r>
            <a:endParaRPr lang="en-US" sz="1100" b="1" baseline="30000" dirty="0">
              <a:solidFill>
                <a:srgbClr val="333333"/>
              </a:solidFill>
              <a:highlight>
                <a:srgbClr val="FFFF00"/>
              </a:highlight>
              <a:latin typeface="Open Sans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1D24747-6A33-4CDC-B17F-3C7E40D457B8}"/>
              </a:ext>
            </a:extLst>
          </p:cNvPr>
          <p:cNvSpPr/>
          <p:nvPr/>
        </p:nvSpPr>
        <p:spPr>
          <a:xfrm>
            <a:off x="7139623" y="1952721"/>
            <a:ext cx="128228" cy="288155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7EEC413-61ED-4202-971A-26171A0EA8EB}"/>
              </a:ext>
            </a:extLst>
          </p:cNvPr>
          <p:cNvSpPr/>
          <p:nvPr/>
        </p:nvSpPr>
        <p:spPr>
          <a:xfrm>
            <a:off x="8362138" y="1920689"/>
            <a:ext cx="128228" cy="1007140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7BAF8B3-1D9F-4A4B-B5BA-073D4825BD0A}"/>
              </a:ext>
            </a:extLst>
          </p:cNvPr>
          <p:cNvSpPr/>
          <p:nvPr/>
        </p:nvSpPr>
        <p:spPr>
          <a:xfrm>
            <a:off x="9608393" y="1920063"/>
            <a:ext cx="128228" cy="1458020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A536EC-E643-420B-B2E6-93A3D48B3EF8}"/>
              </a:ext>
            </a:extLst>
          </p:cNvPr>
          <p:cNvSpPr/>
          <p:nvPr/>
        </p:nvSpPr>
        <p:spPr>
          <a:xfrm>
            <a:off x="10816211" y="1949880"/>
            <a:ext cx="128228" cy="1495003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53811B6A-FD4E-4FC1-BA11-813EEAD18F1F}"/>
              </a:ext>
            </a:extLst>
          </p:cNvPr>
          <p:cNvGraphicFramePr/>
          <p:nvPr/>
        </p:nvGraphicFramePr>
        <p:xfrm>
          <a:off x="435230" y="1508989"/>
          <a:ext cx="5850591" cy="361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B79E5C72-8B2D-4B3B-B691-944D56AFF431}"/>
              </a:ext>
            </a:extLst>
          </p:cNvPr>
          <p:cNvSpPr txBox="1"/>
          <p:nvPr/>
        </p:nvSpPr>
        <p:spPr>
          <a:xfrm>
            <a:off x="7344210" y="1930629"/>
            <a:ext cx="461580" cy="3454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13%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B3DE54-EEC5-4EAE-9D2A-2356B5B2B928}"/>
              </a:ext>
            </a:extLst>
          </p:cNvPr>
          <p:cNvSpPr txBox="1"/>
          <p:nvPr/>
        </p:nvSpPr>
        <p:spPr>
          <a:xfrm>
            <a:off x="8589358" y="2071005"/>
            <a:ext cx="464767" cy="3454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42%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21F0C2-268E-4CDE-859A-3977A3B35FD8}"/>
              </a:ext>
            </a:extLst>
          </p:cNvPr>
          <p:cNvSpPr txBox="1"/>
          <p:nvPr/>
        </p:nvSpPr>
        <p:spPr>
          <a:xfrm>
            <a:off x="9825428" y="2308027"/>
            <a:ext cx="468032" cy="3415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59%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84A9C5-A45F-48F5-9872-BDE092B0B067}"/>
              </a:ext>
            </a:extLst>
          </p:cNvPr>
          <p:cNvSpPr txBox="1"/>
          <p:nvPr/>
        </p:nvSpPr>
        <p:spPr>
          <a:xfrm>
            <a:off x="11017711" y="2220304"/>
            <a:ext cx="468032" cy="3415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60%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6ED2EF-6C7E-44A9-B7DD-BEC192F9871E}"/>
              </a:ext>
            </a:extLst>
          </p:cNvPr>
          <p:cNvSpPr txBox="1"/>
          <p:nvPr/>
        </p:nvSpPr>
        <p:spPr>
          <a:xfrm>
            <a:off x="1227823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End of </a:t>
            </a:r>
            <a:b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</a:b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induction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b</a:t>
            </a:r>
            <a:endParaRPr lang="en-US" sz="1100" b="1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C41047-59F2-42A9-B296-4B778A8676AD}"/>
              </a:ext>
            </a:extLst>
          </p:cNvPr>
          <p:cNvSpPr txBox="1"/>
          <p:nvPr/>
        </p:nvSpPr>
        <p:spPr>
          <a:xfrm>
            <a:off x="2428823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End of  </a:t>
            </a:r>
            <a:b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</a:b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consolidation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b</a:t>
            </a:r>
            <a:endParaRPr lang="en-US" sz="1100" b="1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D866CA-8C30-46B4-8B74-4D068D5FB91B}"/>
              </a:ext>
            </a:extLst>
          </p:cNvPr>
          <p:cNvSpPr txBox="1"/>
          <p:nvPr/>
        </p:nvSpPr>
        <p:spPr>
          <a:xfrm>
            <a:off x="3697782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At 1 year of</a:t>
            </a:r>
            <a:b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</a:b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maintenance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c</a:t>
            </a:r>
            <a:endParaRPr lang="en-US" sz="1100" b="1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9FF955-61AC-4324-8972-50374FAE1365}"/>
              </a:ext>
            </a:extLst>
          </p:cNvPr>
          <p:cNvSpPr txBox="1"/>
          <p:nvPr/>
        </p:nvSpPr>
        <p:spPr>
          <a:xfrm>
            <a:off x="4909475" y="4480514"/>
            <a:ext cx="955015" cy="36051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  <a:t>End of</a:t>
            </a:r>
            <a:br>
              <a:rPr lang="en-US" sz="1100" b="1" dirty="0">
                <a:solidFill>
                  <a:srgbClr val="333333"/>
                </a:solidFill>
                <a:latin typeface="Open Sans"/>
                <a:cs typeface="+mn-cs"/>
              </a:rPr>
            </a:br>
            <a:r>
              <a:rPr lang="en-US" sz="1100" b="1" dirty="0" err="1">
                <a:solidFill>
                  <a:srgbClr val="333333"/>
                </a:solidFill>
                <a:latin typeface="Open Sans"/>
                <a:cs typeface="+mn-cs"/>
              </a:rPr>
              <a:t>study</a:t>
            </a:r>
            <a:r>
              <a:rPr lang="en-US" sz="1100" b="1" baseline="30000" dirty="0" err="1">
                <a:solidFill>
                  <a:srgbClr val="333333"/>
                </a:solidFill>
                <a:latin typeface="Open Sans"/>
                <a:cs typeface="+mn-cs"/>
              </a:rPr>
              <a:t>c</a:t>
            </a:r>
            <a:endParaRPr lang="en-US" sz="1100" b="1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C1FFAAC-94E1-49E9-BCF2-8283050B3459}"/>
              </a:ext>
            </a:extLst>
          </p:cNvPr>
          <p:cNvSpPr/>
          <p:nvPr/>
        </p:nvSpPr>
        <p:spPr>
          <a:xfrm>
            <a:off x="1950003" y="1910123"/>
            <a:ext cx="128228" cy="453148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065149-9128-44AA-BD13-9A66C2E112AE}"/>
              </a:ext>
            </a:extLst>
          </p:cNvPr>
          <p:cNvSpPr txBox="1"/>
          <p:nvPr/>
        </p:nvSpPr>
        <p:spPr>
          <a:xfrm>
            <a:off x="2127940" y="1979255"/>
            <a:ext cx="511243" cy="3454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19%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7EE57CA-DA13-4A84-A5F3-713E9824FD6E}"/>
              </a:ext>
            </a:extLst>
          </p:cNvPr>
          <p:cNvSpPr/>
          <p:nvPr/>
        </p:nvSpPr>
        <p:spPr>
          <a:xfrm>
            <a:off x="3169699" y="1934400"/>
            <a:ext cx="128228" cy="1230723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7AB09B-00AA-434C-B92C-63CEE2B42734}"/>
              </a:ext>
            </a:extLst>
          </p:cNvPr>
          <p:cNvSpPr txBox="1"/>
          <p:nvPr/>
        </p:nvSpPr>
        <p:spPr>
          <a:xfrm>
            <a:off x="3364367" y="2070122"/>
            <a:ext cx="514836" cy="3415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52%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B932997-BEB8-4F92-8712-8CC7BCD5022B}"/>
              </a:ext>
            </a:extLst>
          </p:cNvPr>
          <p:cNvSpPr/>
          <p:nvPr/>
        </p:nvSpPr>
        <p:spPr>
          <a:xfrm>
            <a:off x="4374773" y="1910123"/>
            <a:ext cx="118625" cy="1978399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9BD930-B9CF-401D-B18C-B47E44CC530C}"/>
              </a:ext>
            </a:extLst>
          </p:cNvPr>
          <p:cNvSpPr txBox="1"/>
          <p:nvPr/>
        </p:nvSpPr>
        <p:spPr>
          <a:xfrm>
            <a:off x="4560829" y="2408218"/>
            <a:ext cx="514836" cy="3415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81%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E79E787-9047-40F3-8FD3-E981BEA0B7AF}"/>
              </a:ext>
            </a:extLst>
          </p:cNvPr>
          <p:cNvSpPr/>
          <p:nvPr/>
        </p:nvSpPr>
        <p:spPr>
          <a:xfrm>
            <a:off x="5599294" y="1910123"/>
            <a:ext cx="128228" cy="2041831"/>
          </a:xfrm>
          <a:custGeom>
            <a:avLst/>
            <a:gdLst>
              <a:gd name="connsiteX0" fmla="*/ 11723 w 105507"/>
              <a:gd name="connsiteY0" fmla="*/ 0 h 511908"/>
              <a:gd name="connsiteX1" fmla="*/ 105507 w 105507"/>
              <a:gd name="connsiteY1" fmla="*/ 0 h 511908"/>
              <a:gd name="connsiteX2" fmla="*/ 105507 w 105507"/>
              <a:gd name="connsiteY2" fmla="*/ 511908 h 511908"/>
              <a:gd name="connsiteX3" fmla="*/ 0 w 105507"/>
              <a:gd name="connsiteY3" fmla="*/ 511908 h 51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07" h="511908">
                <a:moveTo>
                  <a:pt x="11723" y="0"/>
                </a:moveTo>
                <a:lnTo>
                  <a:pt x="105507" y="0"/>
                </a:lnTo>
                <a:lnTo>
                  <a:pt x="105507" y="511908"/>
                </a:lnTo>
                <a:lnTo>
                  <a:pt x="0" y="511908"/>
                </a:lnTo>
              </a:path>
            </a:pathLst>
          </a:custGeom>
          <a:noFill/>
          <a:ln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8700DF-C503-4645-841F-571FD5C7E40E}"/>
              </a:ext>
            </a:extLst>
          </p:cNvPr>
          <p:cNvSpPr txBox="1"/>
          <p:nvPr/>
        </p:nvSpPr>
        <p:spPr>
          <a:xfrm>
            <a:off x="5808424" y="2639135"/>
            <a:ext cx="468032" cy="3415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≥CR:</a:t>
            </a:r>
            <a:b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</a:br>
            <a:r>
              <a:rPr lang="en-US" sz="1051" b="1" dirty="0">
                <a:solidFill>
                  <a:srgbClr val="333333"/>
                </a:solidFill>
                <a:latin typeface="Open Sans"/>
                <a:cs typeface="Calibri" panose="020F0502020204030204" pitchFamily="34" charset="0"/>
              </a:rPr>
              <a:t>83%</a:t>
            </a:r>
            <a:endParaRPr lang="en-US" sz="1051" b="1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E8ED33-64DE-4FFC-A2EC-6433CF2EFCE1}"/>
              </a:ext>
            </a:extLst>
          </p:cNvPr>
          <p:cNvSpPr txBox="1"/>
          <p:nvPr/>
        </p:nvSpPr>
        <p:spPr>
          <a:xfrm>
            <a:off x="6350720" y="4937744"/>
            <a:ext cx="4858523" cy="379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 sz="1862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GB" sz="1863" b="1" dirty="0">
                <a:solidFill>
                  <a:srgbClr val="000000"/>
                </a:solidFill>
                <a:latin typeface="Open Sans"/>
                <a:cs typeface="+mn-cs"/>
              </a:rPr>
              <a:t>RVd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ED41F2-F86E-428E-9DF3-F57C67B90240}"/>
              </a:ext>
            </a:extLst>
          </p:cNvPr>
          <p:cNvSpPr txBox="1"/>
          <p:nvPr/>
        </p:nvSpPr>
        <p:spPr>
          <a:xfrm>
            <a:off x="1061083" y="4979924"/>
            <a:ext cx="4858523" cy="379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 sz="1862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GB" sz="1863" b="1" dirty="0">
                <a:solidFill>
                  <a:srgbClr val="000000"/>
                </a:solidFill>
                <a:latin typeface="Open Sans"/>
                <a:cs typeface="+mn-cs"/>
              </a:rPr>
              <a:t>D-RVd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1EA5DC5-91E5-44B8-96D8-5926EF4A2F0E}"/>
              </a:ext>
            </a:extLst>
          </p:cNvPr>
          <p:cNvCxnSpPr>
            <a:cxnSpLocks/>
          </p:cNvCxnSpPr>
          <p:nvPr/>
        </p:nvCxnSpPr>
        <p:spPr>
          <a:xfrm>
            <a:off x="1317524" y="4933315"/>
            <a:ext cx="44909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5A745E-0039-48B3-8795-54BE1BE88036}"/>
              </a:ext>
            </a:extLst>
          </p:cNvPr>
          <p:cNvGrpSpPr/>
          <p:nvPr/>
        </p:nvGrpSpPr>
        <p:grpSpPr>
          <a:xfrm>
            <a:off x="7490173" y="5339522"/>
            <a:ext cx="2845728" cy="298543"/>
            <a:chOff x="11742865" y="3254329"/>
            <a:chExt cx="2845728" cy="29854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B0D29B6-D4D8-4EEC-ABC8-A156222E2C95}"/>
                </a:ext>
              </a:extLst>
            </p:cNvPr>
            <p:cNvSpPr txBox="1"/>
            <p:nvPr/>
          </p:nvSpPr>
          <p:spPr>
            <a:xfrm>
              <a:off x="11800650" y="3254329"/>
              <a:ext cx="2787943" cy="29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333333"/>
                  </a:solidFill>
                  <a:latin typeface="Open Sans"/>
                  <a:cs typeface="+mn-cs"/>
                </a:rPr>
                <a:t>sCR         CR	 VGPR	     PR	    SD/PD/NE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16AAC7F-7C36-49EF-AEB4-F3747D1B23C3}"/>
                </a:ext>
              </a:extLst>
            </p:cNvPr>
            <p:cNvSpPr/>
            <p:nvPr/>
          </p:nvSpPr>
          <p:spPr>
            <a:xfrm>
              <a:off x="11742865" y="3370629"/>
              <a:ext cx="116743" cy="116743"/>
            </a:xfrm>
            <a:prstGeom prst="rect">
              <a:avLst/>
            </a:prstGeom>
            <a:solidFill>
              <a:srgbClr val="359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C0ABC35-41BA-4D1D-A495-A2E3EA6C96C7}"/>
                </a:ext>
              </a:extLst>
            </p:cNvPr>
            <p:cNvSpPr/>
            <p:nvPr/>
          </p:nvSpPr>
          <p:spPr>
            <a:xfrm>
              <a:off x="12269283" y="3370629"/>
              <a:ext cx="116743" cy="116743"/>
            </a:xfrm>
            <a:prstGeom prst="rect">
              <a:avLst/>
            </a:prstGeom>
            <a:solidFill>
              <a:srgbClr val="35994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A57978B-B905-4648-AA65-3E6B3D176257}"/>
                </a:ext>
              </a:extLst>
            </p:cNvPr>
            <p:cNvSpPr/>
            <p:nvPr/>
          </p:nvSpPr>
          <p:spPr>
            <a:xfrm>
              <a:off x="12684215" y="3370629"/>
              <a:ext cx="116743" cy="116743"/>
            </a:xfrm>
            <a:prstGeom prst="rect">
              <a:avLst/>
            </a:prstGeom>
            <a:solidFill>
              <a:srgbClr val="35994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4AAEBB3-B95E-4427-A993-67672DF85908}"/>
                </a:ext>
              </a:extLst>
            </p:cNvPr>
            <p:cNvSpPr/>
            <p:nvPr/>
          </p:nvSpPr>
          <p:spPr>
            <a:xfrm>
              <a:off x="13301847" y="3370629"/>
              <a:ext cx="116743" cy="116743"/>
            </a:xfrm>
            <a:prstGeom prst="rect">
              <a:avLst/>
            </a:prstGeom>
            <a:solidFill>
              <a:srgbClr val="359942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C471EA2-12D7-48F6-9A0C-29F2E60E9619}"/>
                </a:ext>
              </a:extLst>
            </p:cNvPr>
            <p:cNvSpPr/>
            <p:nvPr/>
          </p:nvSpPr>
          <p:spPr>
            <a:xfrm>
              <a:off x="13699118" y="3370629"/>
              <a:ext cx="116743" cy="116743"/>
            </a:xfrm>
            <a:prstGeom prst="rect">
              <a:avLst/>
            </a:prstGeom>
            <a:solidFill>
              <a:srgbClr val="359942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C40BFEF-380D-46D6-8331-130B229F0940}"/>
              </a:ext>
            </a:extLst>
          </p:cNvPr>
          <p:cNvGrpSpPr/>
          <p:nvPr/>
        </p:nvGrpSpPr>
        <p:grpSpPr>
          <a:xfrm>
            <a:off x="2210995" y="5339522"/>
            <a:ext cx="2845728" cy="298543"/>
            <a:chOff x="11742865" y="3254329"/>
            <a:chExt cx="2845728" cy="29854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B5DB55C-D165-4F32-9AF4-BE78F62EEEB3}"/>
                </a:ext>
              </a:extLst>
            </p:cNvPr>
            <p:cNvSpPr txBox="1"/>
            <p:nvPr/>
          </p:nvSpPr>
          <p:spPr>
            <a:xfrm>
              <a:off x="11800650" y="3254329"/>
              <a:ext cx="2787943" cy="29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333333"/>
                  </a:solidFill>
                  <a:latin typeface="Open Sans"/>
                  <a:cs typeface="+mn-cs"/>
                </a:rPr>
                <a:t>sCR         CR	 VGPR	     PR	    SD/PD/NE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C8C829-AD76-4770-BF6B-DA737134BD9B}"/>
                </a:ext>
              </a:extLst>
            </p:cNvPr>
            <p:cNvSpPr/>
            <p:nvPr/>
          </p:nvSpPr>
          <p:spPr>
            <a:xfrm>
              <a:off x="11742865" y="3370629"/>
              <a:ext cx="116743" cy="1167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E74D6BB-9392-41D8-ABEC-B63917FB4B01}"/>
                </a:ext>
              </a:extLst>
            </p:cNvPr>
            <p:cNvSpPr/>
            <p:nvPr/>
          </p:nvSpPr>
          <p:spPr>
            <a:xfrm>
              <a:off x="12269283" y="3370629"/>
              <a:ext cx="116743" cy="116743"/>
            </a:xfrm>
            <a:prstGeom prst="rect">
              <a:avLst/>
            </a:prstGeom>
            <a:solidFill>
              <a:srgbClr val="003479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C8D2C91-EE35-41A7-A361-32C8BE5D8B56}"/>
                </a:ext>
              </a:extLst>
            </p:cNvPr>
            <p:cNvSpPr/>
            <p:nvPr/>
          </p:nvSpPr>
          <p:spPr>
            <a:xfrm>
              <a:off x="12684215" y="3370629"/>
              <a:ext cx="116743" cy="116743"/>
            </a:xfrm>
            <a:prstGeom prst="rect">
              <a:avLst/>
            </a:prstGeom>
            <a:solidFill>
              <a:srgbClr val="00347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BB0823F-CEEA-4539-AFA8-8C28F5A848A8}"/>
                </a:ext>
              </a:extLst>
            </p:cNvPr>
            <p:cNvSpPr/>
            <p:nvPr/>
          </p:nvSpPr>
          <p:spPr>
            <a:xfrm>
              <a:off x="13301847" y="3370629"/>
              <a:ext cx="116743" cy="116743"/>
            </a:xfrm>
            <a:prstGeom prst="rect">
              <a:avLst/>
            </a:prstGeom>
            <a:solidFill>
              <a:srgbClr val="003479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D21CE1C-F23A-47BE-8834-05B833401A08}"/>
                </a:ext>
              </a:extLst>
            </p:cNvPr>
            <p:cNvSpPr/>
            <p:nvPr/>
          </p:nvSpPr>
          <p:spPr>
            <a:xfrm>
              <a:off x="13699118" y="3370630"/>
              <a:ext cx="116743" cy="116742"/>
            </a:xfrm>
            <a:prstGeom prst="rect">
              <a:avLst/>
            </a:prstGeom>
            <a:solidFill>
              <a:srgbClr val="003479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 b="1" dirty="0">
                <a:solidFill>
                  <a:srgbClr val="333333"/>
                </a:solidFill>
                <a:latin typeface="Open Sans"/>
              </a:endParaRPr>
            </a:p>
          </p:txBody>
        </p:sp>
      </p:grpSp>
      <p:sp>
        <p:nvSpPr>
          <p:cNvPr id="59" name="Footer Placeholder 1">
            <a:extLst>
              <a:ext uri="{FF2B5EF4-FFF2-40B4-BE49-F238E27FC236}">
                <a16:creationId xmlns:a16="http://schemas.microsoft.com/office/drawing/2014/main" id="{F93A9FB3-92E8-433D-8CC7-8BAFECE1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97" y="6387133"/>
            <a:ext cx="10473747" cy="314299"/>
          </a:xfrm>
        </p:spPr>
        <p:txBody>
          <a:bodyPr/>
          <a:lstStyle/>
          <a:p>
            <a:pPr defTabSz="457189" fontAlgn="auto">
              <a:spcBef>
                <a:spcPts val="0"/>
              </a:spcBef>
            </a:pP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PR, partial response; SD/PD/NE, stable disease/progressive disease/not evaluable. </a:t>
            </a:r>
            <a:r>
              <a:rPr lang="en-US" baseline="30000" dirty="0">
                <a:solidFill>
                  <a:srgbClr val="333333"/>
                </a:solidFill>
                <a:latin typeface="Open Sans"/>
                <a:cs typeface="+mn-cs"/>
              </a:rPr>
              <a:t>a </a:t>
            </a:r>
            <a:r>
              <a:rPr lang="en-US" i="1" dirty="0">
                <a:solidFill>
                  <a:srgbClr val="333333"/>
                </a:solidFill>
                <a:latin typeface="Open Sans"/>
                <a:cs typeface="+mn-cs"/>
              </a:rPr>
              <a:t>P 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value was calculated using the Cochran</a:t>
            </a:r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Mantel</a:t>
            </a:r>
            <a:r>
              <a:rPr lang="en-US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Haenszel chi-</a:t>
            </a:r>
            <a:r>
              <a:rPr lang="en-US" dirty="0" err="1">
                <a:solidFill>
                  <a:srgbClr val="333333"/>
                </a:solidFill>
                <a:latin typeface="Open Sans"/>
                <a:cs typeface="+mn-cs"/>
              </a:rPr>
              <a:t>squre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 test. </a:t>
            </a:r>
            <a:r>
              <a:rPr lang="en-US" baseline="30000" dirty="0" err="1">
                <a:solidFill>
                  <a:srgbClr val="333333"/>
                </a:solidFill>
                <a:latin typeface="Open Sans"/>
                <a:cs typeface="+mn-cs"/>
              </a:rPr>
              <a:t>b</a:t>
            </a:r>
            <a:r>
              <a:rPr lang="en-US" dirty="0" err="1">
                <a:solidFill>
                  <a:srgbClr val="333333"/>
                </a:solidFill>
                <a:latin typeface="Open Sans"/>
                <a:cs typeface="+mn-cs"/>
              </a:rPr>
              <a:t>Response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 rates are from the primary analysis cutoff (median follow-up: 13.5 months), and the response-evaluable population included 196 patients (D-RVd, n = 99; RVd, n = 97). </a:t>
            </a:r>
            <a:r>
              <a:rPr lang="en-US" baseline="30000" dirty="0" err="1">
                <a:solidFill>
                  <a:srgbClr val="333333"/>
                </a:solidFill>
                <a:latin typeface="Open Sans"/>
                <a:cs typeface="+mn-cs"/>
              </a:rPr>
              <a:t>c</a:t>
            </a:r>
            <a:r>
              <a:rPr lang="en-US" dirty="0" err="1">
                <a:solidFill>
                  <a:srgbClr val="333333"/>
                </a:solidFill>
                <a:latin typeface="Open Sans"/>
                <a:cs typeface="+mn-cs"/>
              </a:rPr>
              <a:t>Response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 rates for the maintenance phase were evaluated at the time of final analysis (median follow-up: 49.6 months), and the response-evaluable population included 198 patients (D-RVd, n = 100; RVd, n = 98).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5B05CE35-CB81-320E-570A-C67702DC8F63}"/>
              </a:ext>
            </a:extLst>
          </p:cNvPr>
          <p:cNvSpPr txBox="1">
            <a:spLocks/>
          </p:cNvSpPr>
          <p:nvPr/>
        </p:nvSpPr>
        <p:spPr>
          <a:xfrm>
            <a:off x="308803" y="5637913"/>
            <a:ext cx="11308319" cy="692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9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39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39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Open Sans" panose="020B0606030504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52400" algn="l" defTabSz="914396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0100" indent="-11430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lang="en-US" sz="1700" kern="1200" dirty="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0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8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6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85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lvl="1" indent="-171446" defTabSz="914373" fontAlgn="auto">
              <a:spcBef>
                <a:spcPts val="300"/>
              </a:spcBef>
              <a:spcAft>
                <a:spcPts val="0"/>
              </a:spcAft>
              <a:buClr>
                <a:srgbClr val="00A0DF"/>
              </a:buClr>
            </a:pPr>
            <a:r>
              <a:rPr lang="en-US" sz="1600" dirty="0">
                <a:solidFill>
                  <a:srgbClr val="333333"/>
                </a:solidFill>
                <a:latin typeface="Open Sans"/>
                <a:sym typeface="OpenSans"/>
              </a:rPr>
              <a:t>Rates of ≥CR improved over time and the deepest responses occurred at the end of study maintenance</a:t>
            </a:r>
          </a:p>
          <a:p>
            <a:pPr marL="342891" lvl="1" indent="-171446" defTabSz="914373" fontAlgn="auto">
              <a:spcBef>
                <a:spcPts val="300"/>
              </a:spcBef>
              <a:spcAft>
                <a:spcPts val="0"/>
              </a:spcAft>
              <a:buClr>
                <a:srgbClr val="00A0DF"/>
              </a:buClr>
            </a:pPr>
            <a:r>
              <a:rPr lang="en-US" sz="1600" dirty="0">
                <a:solidFill>
                  <a:srgbClr val="333333"/>
                </a:solidFill>
                <a:latin typeface="Open Sans"/>
                <a:sym typeface="OpenSans"/>
              </a:rPr>
              <a:t>At all timepoints, response rates for D-RVd were consistently higher versus RVd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B5D23A8-ABA4-9848-1FD8-5163B0254472}"/>
              </a:ext>
            </a:extLst>
          </p:cNvPr>
          <p:cNvCxnSpPr>
            <a:cxnSpLocks/>
          </p:cNvCxnSpPr>
          <p:nvPr/>
        </p:nvCxnSpPr>
        <p:spPr>
          <a:xfrm>
            <a:off x="6522110" y="4937743"/>
            <a:ext cx="44909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ight Brace 64">
            <a:extLst>
              <a:ext uri="{FF2B5EF4-FFF2-40B4-BE49-F238E27FC236}">
                <a16:creationId xmlns:a16="http://schemas.microsoft.com/office/drawing/2014/main" id="{24F80394-DF14-4717-9F53-24E4BF08A605}"/>
              </a:ext>
            </a:extLst>
          </p:cNvPr>
          <p:cNvSpPr/>
          <p:nvPr/>
        </p:nvSpPr>
        <p:spPr>
          <a:xfrm rot="16200000">
            <a:off x="7921555" y="-830722"/>
            <a:ext cx="114639" cy="5204631"/>
          </a:xfrm>
          <a:prstGeom prst="rightBrace">
            <a:avLst>
              <a:gd name="adj1" fmla="val 0"/>
              <a:gd name="adj2" fmla="val 4992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33333"/>
              </a:solidFill>
              <a:latin typeface="Open Sans Semibold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367BD7-D41A-4098-BBAB-7E37327CFDD2}"/>
              </a:ext>
            </a:extLst>
          </p:cNvPr>
          <p:cNvSpPr txBox="1"/>
          <p:nvPr/>
        </p:nvSpPr>
        <p:spPr>
          <a:xfrm>
            <a:off x="7261235" y="1433168"/>
            <a:ext cx="1410368" cy="2059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sCR, </a:t>
            </a:r>
            <a:r>
              <a:rPr lang="en-US" sz="1100" i="1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P</a:t>
            </a:r>
            <a:r>
              <a:rPr lang="en-US" sz="1100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 = 0.0079</a:t>
            </a:r>
            <a:r>
              <a:rPr lang="en-US" sz="1100" baseline="30000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a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≥CR, </a:t>
            </a:r>
            <a:r>
              <a:rPr lang="en-US" sz="1100" i="1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P</a:t>
            </a:r>
            <a:r>
              <a:rPr lang="en-US" sz="1100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 = 0.0005</a:t>
            </a:r>
            <a:r>
              <a:rPr lang="en-US" sz="1100" baseline="30000" dirty="0">
                <a:solidFill>
                  <a:srgbClr val="333333"/>
                </a:solidFill>
                <a:latin typeface="Open Sans Semibold"/>
                <a:cs typeface="Calibri" panose="020F0502020204030204" pitchFamily="34" charset="0"/>
              </a:rPr>
              <a:t>a</a:t>
            </a:r>
            <a:endParaRPr lang="en-US" sz="1100" baseline="30000" dirty="0">
              <a:solidFill>
                <a:srgbClr val="333333"/>
              </a:solidFill>
              <a:latin typeface="Open Sans 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5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731EF8-F230-4E6C-811F-5B698EBC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GRIFFIN: PFS in the ITT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E56D2-289B-4590-8977-CD224665982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0729" y="1597024"/>
            <a:ext cx="3858371" cy="4455435"/>
          </a:xfrm>
        </p:spPr>
        <p:txBody>
          <a:bodyPr/>
          <a:lstStyle/>
          <a:p>
            <a:pPr lvl="1"/>
            <a:r>
              <a:rPr lang="en-US" dirty="0">
                <a:sym typeface="OpenSans"/>
              </a:rPr>
              <a:t>Median follow-up: 49.6 months</a:t>
            </a:r>
          </a:p>
          <a:p>
            <a:pPr lvl="1"/>
            <a:r>
              <a:rPr lang="en-US" dirty="0">
                <a:sym typeface="OpenSans"/>
              </a:rPr>
              <a:t>Median PFS was not reached in either group</a:t>
            </a:r>
          </a:p>
          <a:p>
            <a:pPr lvl="1"/>
            <a:r>
              <a:rPr lang="en-US" dirty="0">
                <a:sym typeface="OpenSans"/>
              </a:rPr>
              <a:t>PFS was longer for D-</a:t>
            </a:r>
            <a:r>
              <a:rPr lang="en-US" dirty="0" err="1">
                <a:sym typeface="OpenSans"/>
              </a:rPr>
              <a:t>RVd</a:t>
            </a:r>
            <a:r>
              <a:rPr lang="en-US" dirty="0">
                <a:sym typeface="OpenSans"/>
              </a:rPr>
              <a:t>/D-R versus </a:t>
            </a:r>
            <a:r>
              <a:rPr lang="en-US" dirty="0" err="1">
                <a:sym typeface="OpenSans"/>
              </a:rPr>
              <a:t>RVd</a:t>
            </a:r>
            <a:r>
              <a:rPr lang="en-US" dirty="0">
                <a:sym typeface="OpenSans"/>
              </a:rPr>
              <a:t>/R, with a clinically meaningful 55% reduction in the risk of disease progression or death</a:t>
            </a:r>
          </a:p>
          <a:p>
            <a:pPr lvl="1"/>
            <a:r>
              <a:rPr lang="en-US" dirty="0">
                <a:sym typeface="OpenSans"/>
              </a:rPr>
              <a:t>The separation of the PFS curves occurred beyond 1 year of maintenance</a:t>
            </a:r>
            <a:endParaRPr lang="en-US" strike="sngStrike" dirty="0">
              <a:solidFill>
                <a:srgbClr val="FF0000"/>
              </a:solidFill>
              <a:sym typeface="OpenSan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1BE397-ACBA-4AFB-98BC-8B39542AC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97" y="6203955"/>
            <a:ext cx="10473747" cy="497477"/>
          </a:xfrm>
        </p:spPr>
        <p:txBody>
          <a:bodyPr/>
          <a:lstStyle/>
          <a:p>
            <a:pPr defTabSz="457189" fontAlgn="auto">
              <a:spcBef>
                <a:spcPts val="0"/>
              </a:spcBef>
            </a:pPr>
            <a:r>
              <a:rPr lang="en-US" baseline="30000" dirty="0" err="1">
                <a:solidFill>
                  <a:srgbClr val="333333"/>
                </a:solidFill>
                <a:latin typeface="Open Sans"/>
                <a:cs typeface="+mn-cs"/>
              </a:rPr>
              <a:t>a</a:t>
            </a:r>
            <a:r>
              <a:rPr lang="en-US" dirty="0" err="1">
                <a:solidFill>
                  <a:srgbClr val="333333"/>
                </a:solidFill>
                <a:latin typeface="Open Sans"/>
                <a:cs typeface="+mn-cs"/>
              </a:rPr>
              <a:t>HR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 and 95% CI from a Cox proportional hazards model with treatment as the sole explanatory variable and stratified with ISS staging (I, II, III) and baseline creatinine clearance (</a:t>
            </a:r>
            <a:r>
              <a:rPr lang="en-US" dirty="0" err="1">
                <a:solidFill>
                  <a:srgbClr val="333333"/>
                </a:solidFill>
                <a:latin typeface="Open Sans"/>
                <a:cs typeface="+mn-cs"/>
              </a:rPr>
              <a:t>CrCl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 [30-50 mL/min or &gt;50 mL/min]) at randomization. A hazard ratio &lt;1 indicates an advantage for D-</a:t>
            </a:r>
            <a:r>
              <a:rPr lang="en-US" dirty="0" err="1">
                <a:solidFill>
                  <a:srgbClr val="333333"/>
                </a:solidFill>
                <a:latin typeface="Open Sans"/>
                <a:cs typeface="+mn-cs"/>
              </a:rPr>
              <a:t>RVd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. </a:t>
            </a:r>
            <a:r>
              <a:rPr lang="en-US" i="1" dirty="0">
                <a:solidFill>
                  <a:srgbClr val="333333"/>
                </a:solidFill>
                <a:latin typeface="Open Sans"/>
                <a:cs typeface="+mn-cs"/>
              </a:rPr>
              <a:t>P</a:t>
            </a:r>
            <a:r>
              <a:rPr lang="en-US" dirty="0">
                <a:solidFill>
                  <a:srgbClr val="333333"/>
                </a:solidFill>
                <a:latin typeface="Open Sans"/>
                <a:cs typeface="+mn-cs"/>
              </a:rPr>
              <a:t>-value is based on the log-rank test stratified with ISS staging and baseline creatinine clearance at randomization.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3E0C4E-AE6E-B2AB-8027-EC17DE5D2D4D}"/>
              </a:ext>
            </a:extLst>
          </p:cNvPr>
          <p:cNvSpPr/>
          <p:nvPr/>
        </p:nvSpPr>
        <p:spPr>
          <a:xfrm>
            <a:off x="4748213" y="1597026"/>
            <a:ext cx="6546684" cy="458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D60430-79A6-C2FA-9CE5-3DE60B268FD5}"/>
              </a:ext>
            </a:extLst>
          </p:cNvPr>
          <p:cNvGrpSpPr/>
          <p:nvPr/>
        </p:nvGrpSpPr>
        <p:grpSpPr>
          <a:xfrm>
            <a:off x="5659967" y="2065846"/>
            <a:ext cx="4852152" cy="429055"/>
            <a:chOff x="5659967" y="2065846"/>
            <a:chExt cx="4852152" cy="42905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42095BE-F847-2A6B-27AC-0B60EC13C210}"/>
                </a:ext>
              </a:extLst>
            </p:cNvPr>
            <p:cNvSpPr/>
            <p:nvPr/>
          </p:nvSpPr>
          <p:spPr>
            <a:xfrm>
              <a:off x="10457255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DDA713-D058-1185-A5CD-6B2FC4AF3A14}"/>
                </a:ext>
              </a:extLst>
            </p:cNvPr>
            <p:cNvSpPr/>
            <p:nvPr/>
          </p:nvSpPr>
          <p:spPr>
            <a:xfrm>
              <a:off x="10417924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33CAE8-98E0-C1FB-9880-B4DF5E99FDE3}"/>
                </a:ext>
              </a:extLst>
            </p:cNvPr>
            <p:cNvSpPr/>
            <p:nvPr/>
          </p:nvSpPr>
          <p:spPr>
            <a:xfrm>
              <a:off x="10320660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B42BC6E-F899-9850-9B87-FCAB615425C5}"/>
                </a:ext>
              </a:extLst>
            </p:cNvPr>
            <p:cNvSpPr/>
            <p:nvPr/>
          </p:nvSpPr>
          <p:spPr>
            <a:xfrm>
              <a:off x="10300538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FC7A0D0-6CBC-386B-7333-2BCACB36CE8B}"/>
                </a:ext>
              </a:extLst>
            </p:cNvPr>
            <p:cNvSpPr/>
            <p:nvPr/>
          </p:nvSpPr>
          <p:spPr>
            <a:xfrm>
              <a:off x="10233460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EC046DA-55AE-3D3D-1434-0D50A1DED437}"/>
                </a:ext>
              </a:extLst>
            </p:cNvPr>
            <p:cNvSpPr/>
            <p:nvPr/>
          </p:nvSpPr>
          <p:spPr>
            <a:xfrm>
              <a:off x="10192907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7BA460-94E8-306B-D045-3B536D741908}"/>
                </a:ext>
              </a:extLst>
            </p:cNvPr>
            <p:cNvSpPr/>
            <p:nvPr/>
          </p:nvSpPr>
          <p:spPr>
            <a:xfrm>
              <a:off x="10149917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B16638B-D9CC-8443-42BA-616E8186FDD3}"/>
                </a:ext>
              </a:extLst>
            </p:cNvPr>
            <p:cNvSpPr/>
            <p:nvPr/>
          </p:nvSpPr>
          <p:spPr>
            <a:xfrm>
              <a:off x="10014847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50881DD-7FD7-D605-928F-D28715A89586}"/>
                </a:ext>
              </a:extLst>
            </p:cNvPr>
            <p:cNvSpPr/>
            <p:nvPr/>
          </p:nvSpPr>
          <p:spPr>
            <a:xfrm>
              <a:off x="9973380" y="2440036"/>
              <a:ext cx="54864" cy="54864"/>
            </a:xfrm>
            <a:custGeom>
              <a:avLst/>
              <a:gdLst>
                <a:gd name="connsiteX0" fmla="*/ 0 w 50791"/>
                <a:gd name="connsiteY0" fmla="*/ 56578 h 56578"/>
                <a:gd name="connsiteX1" fmla="*/ 25503 w 50791"/>
                <a:gd name="connsiteY1" fmla="*/ 0 h 56578"/>
                <a:gd name="connsiteX2" fmla="*/ 50792 w 50791"/>
                <a:gd name="connsiteY2" fmla="*/ 56578 h 56578"/>
                <a:gd name="connsiteX3" fmla="*/ 0 w 50791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91" h="56578">
                  <a:moveTo>
                    <a:pt x="0" y="56578"/>
                  </a:moveTo>
                  <a:lnTo>
                    <a:pt x="25503" y="0"/>
                  </a:lnTo>
                  <a:lnTo>
                    <a:pt x="50792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ACEDBB-BCDD-2960-4E35-9A24BC86ADD5}"/>
                </a:ext>
              </a:extLst>
            </p:cNvPr>
            <p:cNvSpPr/>
            <p:nvPr/>
          </p:nvSpPr>
          <p:spPr>
            <a:xfrm>
              <a:off x="9950817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BDB7388-3899-58BC-E82A-3A91977CD1F2}"/>
                </a:ext>
              </a:extLst>
            </p:cNvPr>
            <p:cNvSpPr/>
            <p:nvPr/>
          </p:nvSpPr>
          <p:spPr>
            <a:xfrm>
              <a:off x="9925511" y="2440036"/>
              <a:ext cx="54864" cy="54864"/>
            </a:xfrm>
            <a:custGeom>
              <a:avLst/>
              <a:gdLst>
                <a:gd name="connsiteX0" fmla="*/ 0 w 50791"/>
                <a:gd name="connsiteY0" fmla="*/ 56578 h 56578"/>
                <a:gd name="connsiteX1" fmla="*/ 25503 w 50791"/>
                <a:gd name="connsiteY1" fmla="*/ 0 h 56578"/>
                <a:gd name="connsiteX2" fmla="*/ 50792 w 50791"/>
                <a:gd name="connsiteY2" fmla="*/ 56578 h 56578"/>
                <a:gd name="connsiteX3" fmla="*/ 0 w 50791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91" h="56578">
                  <a:moveTo>
                    <a:pt x="0" y="56578"/>
                  </a:moveTo>
                  <a:lnTo>
                    <a:pt x="25503" y="0"/>
                  </a:lnTo>
                  <a:lnTo>
                    <a:pt x="50792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62CA5F3-3F18-FFCB-0C0B-BD76C96D232D}"/>
                </a:ext>
              </a:extLst>
            </p:cNvPr>
            <p:cNvSpPr/>
            <p:nvPr/>
          </p:nvSpPr>
          <p:spPr>
            <a:xfrm>
              <a:off x="9904778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CF5BA03-2D38-4086-DBA0-83AF14CBD740}"/>
                </a:ext>
              </a:extLst>
            </p:cNvPr>
            <p:cNvSpPr/>
            <p:nvPr/>
          </p:nvSpPr>
          <p:spPr>
            <a:xfrm>
              <a:off x="9878861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8F1F415-171B-D1AC-0005-AB796BD57E67}"/>
                </a:ext>
              </a:extLst>
            </p:cNvPr>
            <p:cNvSpPr/>
            <p:nvPr/>
          </p:nvSpPr>
          <p:spPr>
            <a:xfrm>
              <a:off x="9857213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E02CEE5-9825-B14C-D827-22FD427FB8C8}"/>
                </a:ext>
              </a:extLst>
            </p:cNvPr>
            <p:cNvSpPr/>
            <p:nvPr/>
          </p:nvSpPr>
          <p:spPr>
            <a:xfrm>
              <a:off x="9842884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7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7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E1A22-F64B-4503-FD4D-06193F405489}"/>
                </a:ext>
              </a:extLst>
            </p:cNvPr>
            <p:cNvSpPr/>
            <p:nvPr/>
          </p:nvSpPr>
          <p:spPr>
            <a:xfrm>
              <a:off x="9824894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1DE5526-280C-436E-BA62-F27943FA1530}"/>
                </a:ext>
              </a:extLst>
            </p:cNvPr>
            <p:cNvSpPr/>
            <p:nvPr/>
          </p:nvSpPr>
          <p:spPr>
            <a:xfrm>
              <a:off x="9815442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8479564-E74B-BBD9-D0A7-0BE6272FB67A}"/>
                </a:ext>
              </a:extLst>
            </p:cNvPr>
            <p:cNvSpPr/>
            <p:nvPr/>
          </p:nvSpPr>
          <p:spPr>
            <a:xfrm>
              <a:off x="9797453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4FFEB6C-815A-0D4E-0327-90DF48213F49}"/>
                </a:ext>
              </a:extLst>
            </p:cNvPr>
            <p:cNvSpPr/>
            <p:nvPr/>
          </p:nvSpPr>
          <p:spPr>
            <a:xfrm>
              <a:off x="9734949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693A9-4CAA-727E-D26D-0BC54904AAC9}"/>
                </a:ext>
              </a:extLst>
            </p:cNvPr>
            <p:cNvSpPr/>
            <p:nvPr/>
          </p:nvSpPr>
          <p:spPr>
            <a:xfrm>
              <a:off x="9716350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81796B-3E1A-F190-948E-495C2B4840F5}"/>
                </a:ext>
              </a:extLst>
            </p:cNvPr>
            <p:cNvSpPr/>
            <p:nvPr/>
          </p:nvSpPr>
          <p:spPr>
            <a:xfrm>
              <a:off x="9667260" y="2440036"/>
              <a:ext cx="54864" cy="54864"/>
            </a:xfrm>
            <a:custGeom>
              <a:avLst/>
              <a:gdLst>
                <a:gd name="connsiteX0" fmla="*/ 0 w 50791"/>
                <a:gd name="connsiteY0" fmla="*/ 56578 h 56578"/>
                <a:gd name="connsiteX1" fmla="*/ 25503 w 50791"/>
                <a:gd name="connsiteY1" fmla="*/ 0 h 56578"/>
                <a:gd name="connsiteX2" fmla="*/ 50792 w 50791"/>
                <a:gd name="connsiteY2" fmla="*/ 56578 h 56578"/>
                <a:gd name="connsiteX3" fmla="*/ 0 w 50791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91" h="56578">
                  <a:moveTo>
                    <a:pt x="0" y="56578"/>
                  </a:moveTo>
                  <a:lnTo>
                    <a:pt x="25503" y="0"/>
                  </a:lnTo>
                  <a:lnTo>
                    <a:pt x="50792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DDEE11-658C-E085-9C25-E08E635E8CA1}"/>
                </a:ext>
              </a:extLst>
            </p:cNvPr>
            <p:cNvSpPr/>
            <p:nvPr/>
          </p:nvSpPr>
          <p:spPr>
            <a:xfrm>
              <a:off x="9612989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767C16A-BAE7-C4B9-8A37-2D5BD388F046}"/>
                </a:ext>
              </a:extLst>
            </p:cNvPr>
            <p:cNvSpPr/>
            <p:nvPr/>
          </p:nvSpPr>
          <p:spPr>
            <a:xfrm>
              <a:off x="9588902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5DA5E79-5590-0CA5-717F-41579277FDED}"/>
                </a:ext>
              </a:extLst>
            </p:cNvPr>
            <p:cNvSpPr/>
            <p:nvPr/>
          </p:nvSpPr>
          <p:spPr>
            <a:xfrm>
              <a:off x="9521519" y="2390744"/>
              <a:ext cx="54864" cy="54864"/>
            </a:xfrm>
            <a:custGeom>
              <a:avLst/>
              <a:gdLst>
                <a:gd name="connsiteX0" fmla="*/ 0 w 50791"/>
                <a:gd name="connsiteY0" fmla="*/ 56578 h 56578"/>
                <a:gd name="connsiteX1" fmla="*/ 25503 w 50791"/>
                <a:gd name="connsiteY1" fmla="*/ 0 h 56578"/>
                <a:gd name="connsiteX2" fmla="*/ 50792 w 50791"/>
                <a:gd name="connsiteY2" fmla="*/ 56578 h 56578"/>
                <a:gd name="connsiteX3" fmla="*/ 0 w 50791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91" h="56578">
                  <a:moveTo>
                    <a:pt x="0" y="56578"/>
                  </a:moveTo>
                  <a:lnTo>
                    <a:pt x="25503" y="0"/>
                  </a:lnTo>
                  <a:lnTo>
                    <a:pt x="50792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A6513F1-80F4-73F4-6605-9C7FB5855A3F}"/>
                </a:ext>
              </a:extLst>
            </p:cNvPr>
            <p:cNvSpPr/>
            <p:nvPr/>
          </p:nvSpPr>
          <p:spPr>
            <a:xfrm>
              <a:off x="9423951" y="2390744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5E7074-B1E2-FD0E-C172-882C5D7DB6E7}"/>
                </a:ext>
              </a:extLst>
            </p:cNvPr>
            <p:cNvSpPr/>
            <p:nvPr/>
          </p:nvSpPr>
          <p:spPr>
            <a:xfrm>
              <a:off x="9229426" y="2395459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E764F99-89A1-0778-5432-72D3A4D11722}"/>
                </a:ext>
              </a:extLst>
            </p:cNvPr>
            <p:cNvSpPr/>
            <p:nvPr/>
          </p:nvSpPr>
          <p:spPr>
            <a:xfrm>
              <a:off x="9164177" y="2395459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DD57B86-892A-4EBE-D7E3-4F39AD6EE44E}"/>
                </a:ext>
              </a:extLst>
            </p:cNvPr>
            <p:cNvSpPr/>
            <p:nvPr/>
          </p:nvSpPr>
          <p:spPr>
            <a:xfrm>
              <a:off x="9096794" y="2395459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13B5196-BC91-6C99-1383-60641442E595}"/>
                </a:ext>
              </a:extLst>
            </p:cNvPr>
            <p:cNvSpPr/>
            <p:nvPr/>
          </p:nvSpPr>
          <p:spPr>
            <a:xfrm>
              <a:off x="9011117" y="2395459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EB3127-C85E-971B-15F2-465FF825508D}"/>
                </a:ext>
              </a:extLst>
            </p:cNvPr>
            <p:cNvSpPr/>
            <p:nvPr/>
          </p:nvSpPr>
          <p:spPr>
            <a:xfrm>
              <a:off x="8882145" y="2395459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BF2B19-6203-1A3F-E2A2-F0BF1461983A}"/>
                </a:ext>
              </a:extLst>
            </p:cNvPr>
            <p:cNvSpPr/>
            <p:nvPr/>
          </p:nvSpPr>
          <p:spPr>
            <a:xfrm>
              <a:off x="8605907" y="2390744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066C0CE-E663-3107-D3AA-E68D8758FA3B}"/>
                </a:ext>
              </a:extLst>
            </p:cNvPr>
            <p:cNvSpPr/>
            <p:nvPr/>
          </p:nvSpPr>
          <p:spPr>
            <a:xfrm>
              <a:off x="8594320" y="2390744"/>
              <a:ext cx="54864" cy="54864"/>
            </a:xfrm>
            <a:custGeom>
              <a:avLst/>
              <a:gdLst>
                <a:gd name="connsiteX0" fmla="*/ 0 w 50792"/>
                <a:gd name="connsiteY0" fmla="*/ 56578 h 56578"/>
                <a:gd name="connsiteX1" fmla="*/ 25289 w 50792"/>
                <a:gd name="connsiteY1" fmla="*/ 0 h 56578"/>
                <a:gd name="connsiteX2" fmla="*/ 50792 w 50792"/>
                <a:gd name="connsiteY2" fmla="*/ 56578 h 56578"/>
                <a:gd name="connsiteX3" fmla="*/ 0 w 50792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92" h="56578">
                  <a:moveTo>
                    <a:pt x="0" y="56578"/>
                  </a:moveTo>
                  <a:lnTo>
                    <a:pt x="25289" y="0"/>
                  </a:lnTo>
                  <a:lnTo>
                    <a:pt x="50792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D4B5C77-AA3E-FD75-0EF9-2FC196C317DA}"/>
                </a:ext>
              </a:extLst>
            </p:cNvPr>
            <p:cNvSpPr/>
            <p:nvPr/>
          </p:nvSpPr>
          <p:spPr>
            <a:xfrm>
              <a:off x="8481507" y="2390744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D269B8B-3289-A518-8E48-3960C806534C}"/>
                </a:ext>
              </a:extLst>
            </p:cNvPr>
            <p:cNvSpPr/>
            <p:nvPr/>
          </p:nvSpPr>
          <p:spPr>
            <a:xfrm>
              <a:off x="8465652" y="2350239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06502A8-B780-B2B4-F59E-95403DC0F018}"/>
                </a:ext>
              </a:extLst>
            </p:cNvPr>
            <p:cNvSpPr/>
            <p:nvPr/>
          </p:nvSpPr>
          <p:spPr>
            <a:xfrm>
              <a:off x="8406501" y="2350239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76F3685-9F01-2A90-0D9C-E3B7C29EA863}"/>
                </a:ext>
              </a:extLst>
            </p:cNvPr>
            <p:cNvSpPr/>
            <p:nvPr/>
          </p:nvSpPr>
          <p:spPr>
            <a:xfrm>
              <a:off x="8346131" y="234809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F87E45B-F107-5412-D671-17343471B43F}"/>
                </a:ext>
              </a:extLst>
            </p:cNvPr>
            <p:cNvSpPr/>
            <p:nvPr/>
          </p:nvSpPr>
          <p:spPr>
            <a:xfrm>
              <a:off x="8315337" y="2350239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567A8D0-1818-7A67-05E8-A4EE46C4AB08}"/>
                </a:ext>
              </a:extLst>
            </p:cNvPr>
            <p:cNvSpPr/>
            <p:nvPr/>
          </p:nvSpPr>
          <p:spPr>
            <a:xfrm>
              <a:off x="8284237" y="2350239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5BCE92-9FDD-136C-0668-93F1D72BAA90}"/>
                </a:ext>
              </a:extLst>
            </p:cNvPr>
            <p:cNvSpPr/>
            <p:nvPr/>
          </p:nvSpPr>
          <p:spPr>
            <a:xfrm>
              <a:off x="8259235" y="2350239"/>
              <a:ext cx="54864" cy="54864"/>
            </a:xfrm>
            <a:custGeom>
              <a:avLst/>
              <a:gdLst>
                <a:gd name="connsiteX0" fmla="*/ 0 w 50792"/>
                <a:gd name="connsiteY0" fmla="*/ 56578 h 56578"/>
                <a:gd name="connsiteX1" fmla="*/ 25289 w 50792"/>
                <a:gd name="connsiteY1" fmla="*/ 0 h 56578"/>
                <a:gd name="connsiteX2" fmla="*/ 50792 w 50792"/>
                <a:gd name="connsiteY2" fmla="*/ 56578 h 56578"/>
                <a:gd name="connsiteX3" fmla="*/ 0 w 50792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92" h="56578">
                  <a:moveTo>
                    <a:pt x="0" y="56578"/>
                  </a:moveTo>
                  <a:lnTo>
                    <a:pt x="25289" y="0"/>
                  </a:lnTo>
                  <a:lnTo>
                    <a:pt x="50792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9C9629D-5524-30B4-7F98-8B416A66E479}"/>
                </a:ext>
              </a:extLst>
            </p:cNvPr>
            <p:cNvSpPr/>
            <p:nvPr/>
          </p:nvSpPr>
          <p:spPr>
            <a:xfrm>
              <a:off x="8135751" y="2316378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58203EA-82EB-AA39-7D36-9F1670BD9EE8}"/>
                </a:ext>
              </a:extLst>
            </p:cNvPr>
            <p:cNvSpPr/>
            <p:nvPr/>
          </p:nvSpPr>
          <p:spPr>
            <a:xfrm>
              <a:off x="8087272" y="2316378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A20FE0D-B52C-AEEE-3080-482DE1920ABF}"/>
                </a:ext>
              </a:extLst>
            </p:cNvPr>
            <p:cNvSpPr/>
            <p:nvPr/>
          </p:nvSpPr>
          <p:spPr>
            <a:xfrm>
              <a:off x="7595774" y="2316378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B4C98D9-2EBA-01D2-EB21-38C26E206219}"/>
                </a:ext>
              </a:extLst>
            </p:cNvPr>
            <p:cNvSpPr/>
            <p:nvPr/>
          </p:nvSpPr>
          <p:spPr>
            <a:xfrm>
              <a:off x="7548515" y="2285302"/>
              <a:ext cx="54864" cy="54864"/>
            </a:xfrm>
            <a:custGeom>
              <a:avLst/>
              <a:gdLst>
                <a:gd name="connsiteX0" fmla="*/ 0 w 50577"/>
                <a:gd name="connsiteY0" fmla="*/ 56364 h 56364"/>
                <a:gd name="connsiteX1" fmla="*/ 25289 w 50577"/>
                <a:gd name="connsiteY1" fmla="*/ 0 h 56364"/>
                <a:gd name="connsiteX2" fmla="*/ 50578 w 50577"/>
                <a:gd name="connsiteY2" fmla="*/ 56364 h 56364"/>
                <a:gd name="connsiteX3" fmla="*/ 0 w 50577"/>
                <a:gd name="connsiteY3" fmla="*/ 56364 h 5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364">
                  <a:moveTo>
                    <a:pt x="0" y="56364"/>
                  </a:moveTo>
                  <a:lnTo>
                    <a:pt x="25289" y="0"/>
                  </a:lnTo>
                  <a:lnTo>
                    <a:pt x="50578" y="56364"/>
                  </a:lnTo>
                  <a:lnTo>
                    <a:pt x="0" y="56364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8A469A2-328D-EDE7-4145-B838B586520A}"/>
                </a:ext>
              </a:extLst>
            </p:cNvPr>
            <p:cNvSpPr/>
            <p:nvPr/>
          </p:nvSpPr>
          <p:spPr>
            <a:xfrm>
              <a:off x="7366795" y="2252727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2AEDB90-A8C9-2030-3A1D-6E08BAFE4817}"/>
                </a:ext>
              </a:extLst>
            </p:cNvPr>
            <p:cNvSpPr/>
            <p:nvPr/>
          </p:nvSpPr>
          <p:spPr>
            <a:xfrm>
              <a:off x="7132022" y="2252727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B0A9A1A-7946-ADE3-78F7-001E76EA9641}"/>
                </a:ext>
              </a:extLst>
            </p:cNvPr>
            <p:cNvSpPr/>
            <p:nvPr/>
          </p:nvSpPr>
          <p:spPr>
            <a:xfrm>
              <a:off x="6985670" y="2252727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CA6BAC-233B-E198-D94E-0012C920F2BC}"/>
                </a:ext>
              </a:extLst>
            </p:cNvPr>
            <p:cNvSpPr/>
            <p:nvPr/>
          </p:nvSpPr>
          <p:spPr>
            <a:xfrm>
              <a:off x="6369468" y="2189505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C24751F-355A-5134-03EF-33D5E327A9BF}"/>
                </a:ext>
              </a:extLst>
            </p:cNvPr>
            <p:cNvSpPr/>
            <p:nvPr/>
          </p:nvSpPr>
          <p:spPr>
            <a:xfrm>
              <a:off x="6322818" y="2159287"/>
              <a:ext cx="54864" cy="54864"/>
            </a:xfrm>
            <a:custGeom>
              <a:avLst/>
              <a:gdLst>
                <a:gd name="connsiteX0" fmla="*/ 0 w 50577"/>
                <a:gd name="connsiteY0" fmla="*/ 56364 h 56364"/>
                <a:gd name="connsiteX1" fmla="*/ 25289 w 50577"/>
                <a:gd name="connsiteY1" fmla="*/ 0 h 56364"/>
                <a:gd name="connsiteX2" fmla="*/ 50578 w 50577"/>
                <a:gd name="connsiteY2" fmla="*/ 56364 h 56364"/>
                <a:gd name="connsiteX3" fmla="*/ 0 w 50577"/>
                <a:gd name="connsiteY3" fmla="*/ 56364 h 5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364">
                  <a:moveTo>
                    <a:pt x="0" y="56364"/>
                  </a:moveTo>
                  <a:lnTo>
                    <a:pt x="25289" y="0"/>
                  </a:lnTo>
                  <a:lnTo>
                    <a:pt x="50578" y="56364"/>
                  </a:lnTo>
                  <a:lnTo>
                    <a:pt x="0" y="56364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6465A9D-5C46-DD9F-C755-EB2B6C348B78}"/>
                </a:ext>
              </a:extLst>
            </p:cNvPr>
            <p:cNvSpPr/>
            <p:nvPr/>
          </p:nvSpPr>
          <p:spPr>
            <a:xfrm>
              <a:off x="6126159" y="2126925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35EAE47-9C93-404E-1DEF-FA2A987FF734}"/>
                </a:ext>
              </a:extLst>
            </p:cNvPr>
            <p:cNvSpPr/>
            <p:nvPr/>
          </p:nvSpPr>
          <p:spPr>
            <a:xfrm>
              <a:off x="5954805" y="2098636"/>
              <a:ext cx="54864" cy="54864"/>
            </a:xfrm>
            <a:custGeom>
              <a:avLst/>
              <a:gdLst>
                <a:gd name="connsiteX0" fmla="*/ 0 w 50792"/>
                <a:gd name="connsiteY0" fmla="*/ 56579 h 56578"/>
                <a:gd name="connsiteX1" fmla="*/ 25289 w 50792"/>
                <a:gd name="connsiteY1" fmla="*/ 0 h 56578"/>
                <a:gd name="connsiteX2" fmla="*/ 50792 w 50792"/>
                <a:gd name="connsiteY2" fmla="*/ 56579 h 56578"/>
                <a:gd name="connsiteX3" fmla="*/ 0 w 50792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92" h="56578">
                  <a:moveTo>
                    <a:pt x="0" y="56579"/>
                  </a:moveTo>
                  <a:lnTo>
                    <a:pt x="25289" y="0"/>
                  </a:lnTo>
                  <a:lnTo>
                    <a:pt x="50792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0FC6E57-61A5-770D-1245-AACF790C3509}"/>
                </a:ext>
              </a:extLst>
            </p:cNvPr>
            <p:cNvSpPr/>
            <p:nvPr/>
          </p:nvSpPr>
          <p:spPr>
            <a:xfrm>
              <a:off x="5659967" y="206584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AD2424A-EF41-EC01-F24D-7203CE736345}"/>
                </a:ext>
              </a:extLst>
            </p:cNvPr>
            <p:cNvSpPr/>
            <p:nvPr/>
          </p:nvSpPr>
          <p:spPr>
            <a:xfrm>
              <a:off x="5899619" y="2098636"/>
              <a:ext cx="54864" cy="54864"/>
            </a:xfrm>
            <a:custGeom>
              <a:avLst/>
              <a:gdLst>
                <a:gd name="connsiteX0" fmla="*/ 0 w 50577"/>
                <a:gd name="connsiteY0" fmla="*/ 56579 h 56578"/>
                <a:gd name="connsiteX1" fmla="*/ 25289 w 50577"/>
                <a:gd name="connsiteY1" fmla="*/ 0 h 56578"/>
                <a:gd name="connsiteX2" fmla="*/ 50578 w 50577"/>
                <a:gd name="connsiteY2" fmla="*/ 56579 h 56578"/>
                <a:gd name="connsiteX3" fmla="*/ 0 w 50577"/>
                <a:gd name="connsiteY3" fmla="*/ 56579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9"/>
                  </a:moveTo>
                  <a:lnTo>
                    <a:pt x="25289" y="0"/>
                  </a:lnTo>
                  <a:lnTo>
                    <a:pt x="50578" y="56579"/>
                  </a:lnTo>
                  <a:lnTo>
                    <a:pt x="0" y="56579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A7C7F87-94D4-87EA-7C0B-2F9451F8A976}"/>
                </a:ext>
              </a:extLst>
            </p:cNvPr>
            <p:cNvSpPr/>
            <p:nvPr/>
          </p:nvSpPr>
          <p:spPr>
            <a:xfrm>
              <a:off x="9779465" y="2440036"/>
              <a:ext cx="54864" cy="54864"/>
            </a:xfrm>
            <a:custGeom>
              <a:avLst/>
              <a:gdLst>
                <a:gd name="connsiteX0" fmla="*/ 0 w 50577"/>
                <a:gd name="connsiteY0" fmla="*/ 56578 h 56578"/>
                <a:gd name="connsiteX1" fmla="*/ 25289 w 50577"/>
                <a:gd name="connsiteY1" fmla="*/ 0 h 56578"/>
                <a:gd name="connsiteX2" fmla="*/ 50578 w 50577"/>
                <a:gd name="connsiteY2" fmla="*/ 56578 h 56578"/>
                <a:gd name="connsiteX3" fmla="*/ 0 w 50577"/>
                <a:gd name="connsiteY3" fmla="*/ 56578 h 5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77" h="56578">
                  <a:moveTo>
                    <a:pt x="0" y="56578"/>
                  </a:moveTo>
                  <a:lnTo>
                    <a:pt x="25289" y="0"/>
                  </a:lnTo>
                  <a:lnTo>
                    <a:pt x="50578" y="56578"/>
                  </a:lnTo>
                  <a:lnTo>
                    <a:pt x="0" y="56578"/>
                  </a:lnTo>
                  <a:close/>
                </a:path>
              </a:pathLst>
            </a:custGeom>
            <a:noFill/>
            <a:ln w="21409" cap="sq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6BB2CCE-37A5-BBB4-E152-0C21AE8211DF}"/>
                </a:ext>
              </a:extLst>
            </p:cNvPr>
            <p:cNvSpPr/>
            <p:nvPr/>
          </p:nvSpPr>
          <p:spPr>
            <a:xfrm>
              <a:off x="5695945" y="2094136"/>
              <a:ext cx="4797288" cy="374189"/>
            </a:xfrm>
            <a:custGeom>
              <a:avLst/>
              <a:gdLst>
                <a:gd name="connsiteX0" fmla="*/ 3371993 w 3371993"/>
                <a:gd name="connsiteY0" fmla="*/ 374190 h 374189"/>
                <a:gd name="connsiteX1" fmla="*/ 2750916 w 3371993"/>
                <a:gd name="connsiteY1" fmla="*/ 374190 h 374189"/>
                <a:gd name="connsiteX2" fmla="*/ 2750916 w 3371993"/>
                <a:gd name="connsiteY2" fmla="*/ 324898 h 374189"/>
                <a:gd name="connsiteX3" fmla="*/ 1983248 w 3371993"/>
                <a:gd name="connsiteY3" fmla="*/ 324898 h 374189"/>
                <a:gd name="connsiteX4" fmla="*/ 1983248 w 3371993"/>
                <a:gd name="connsiteY4" fmla="*/ 282250 h 374189"/>
                <a:gd name="connsiteX5" fmla="*/ 1791653 w 3371993"/>
                <a:gd name="connsiteY5" fmla="*/ 282250 h 374189"/>
                <a:gd name="connsiteX6" fmla="*/ 1791653 w 3371993"/>
                <a:gd name="connsiteY6" fmla="*/ 250531 h 374189"/>
                <a:gd name="connsiteX7" fmla="*/ 1335381 w 3371993"/>
                <a:gd name="connsiteY7" fmla="*/ 250531 h 374189"/>
                <a:gd name="connsiteX8" fmla="*/ 1335381 w 3371993"/>
                <a:gd name="connsiteY8" fmla="*/ 219242 h 374189"/>
                <a:gd name="connsiteX9" fmla="*/ 1274088 w 3371993"/>
                <a:gd name="connsiteY9" fmla="*/ 219242 h 374189"/>
                <a:gd name="connsiteX10" fmla="*/ 1274088 w 3371993"/>
                <a:gd name="connsiteY10" fmla="*/ 186881 h 374189"/>
                <a:gd name="connsiteX11" fmla="*/ 698873 w 3371993"/>
                <a:gd name="connsiteY11" fmla="*/ 186881 h 374189"/>
                <a:gd name="connsiteX12" fmla="*/ 698873 w 3371993"/>
                <a:gd name="connsiteY12" fmla="*/ 123658 h 374189"/>
                <a:gd name="connsiteX13" fmla="*/ 486061 w 3371993"/>
                <a:gd name="connsiteY13" fmla="*/ 123658 h 374189"/>
                <a:gd name="connsiteX14" fmla="*/ 486061 w 3371993"/>
                <a:gd name="connsiteY14" fmla="*/ 93226 h 374189"/>
                <a:gd name="connsiteX15" fmla="*/ 402479 w 3371993"/>
                <a:gd name="connsiteY15" fmla="*/ 93226 h 374189"/>
                <a:gd name="connsiteX16" fmla="*/ 402479 w 3371993"/>
                <a:gd name="connsiteY16" fmla="*/ 61079 h 374189"/>
                <a:gd name="connsiteX17" fmla="*/ 278606 w 3371993"/>
                <a:gd name="connsiteY17" fmla="*/ 61079 h 374189"/>
                <a:gd name="connsiteX18" fmla="*/ 278606 w 3371993"/>
                <a:gd name="connsiteY18" fmla="*/ 28289 h 374189"/>
                <a:gd name="connsiteX19" fmla="*/ 157948 w 3371993"/>
                <a:gd name="connsiteY19" fmla="*/ 28289 h 374189"/>
                <a:gd name="connsiteX20" fmla="*/ 157948 w 3371993"/>
                <a:gd name="connsiteY20" fmla="*/ 0 h 374189"/>
                <a:gd name="connsiteX21" fmla="*/ 0 w 3371993"/>
                <a:gd name="connsiteY21" fmla="*/ 0 h 37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71993" h="374189">
                  <a:moveTo>
                    <a:pt x="3371993" y="374190"/>
                  </a:moveTo>
                  <a:lnTo>
                    <a:pt x="2750916" y="374190"/>
                  </a:lnTo>
                  <a:lnTo>
                    <a:pt x="2750916" y="324898"/>
                  </a:lnTo>
                  <a:lnTo>
                    <a:pt x="1983248" y="324898"/>
                  </a:lnTo>
                  <a:lnTo>
                    <a:pt x="1983248" y="282250"/>
                  </a:lnTo>
                  <a:lnTo>
                    <a:pt x="1791653" y="282250"/>
                  </a:lnTo>
                  <a:lnTo>
                    <a:pt x="1791653" y="250531"/>
                  </a:lnTo>
                  <a:lnTo>
                    <a:pt x="1335381" y="250531"/>
                  </a:lnTo>
                  <a:lnTo>
                    <a:pt x="1335381" y="219242"/>
                  </a:lnTo>
                  <a:lnTo>
                    <a:pt x="1274088" y="219242"/>
                  </a:lnTo>
                  <a:lnTo>
                    <a:pt x="1274088" y="186881"/>
                  </a:lnTo>
                  <a:lnTo>
                    <a:pt x="698873" y="186881"/>
                  </a:lnTo>
                  <a:lnTo>
                    <a:pt x="698873" y="123658"/>
                  </a:lnTo>
                  <a:lnTo>
                    <a:pt x="486061" y="123658"/>
                  </a:lnTo>
                  <a:lnTo>
                    <a:pt x="486061" y="93226"/>
                  </a:lnTo>
                  <a:lnTo>
                    <a:pt x="402479" y="93226"/>
                  </a:lnTo>
                  <a:lnTo>
                    <a:pt x="402479" y="61079"/>
                  </a:lnTo>
                  <a:lnTo>
                    <a:pt x="278606" y="61079"/>
                  </a:lnTo>
                  <a:lnTo>
                    <a:pt x="278606" y="28289"/>
                  </a:lnTo>
                  <a:lnTo>
                    <a:pt x="157948" y="28289"/>
                  </a:lnTo>
                  <a:lnTo>
                    <a:pt x="157948" y="0"/>
                  </a:lnTo>
                  <a:lnTo>
                    <a:pt x="0" y="0"/>
                  </a:lnTo>
                </a:path>
              </a:pathLst>
            </a:custGeom>
            <a:noFill/>
            <a:ln w="21409" cap="flat">
              <a:solidFill>
                <a:srgbClr val="002E6D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</p:grpSp>
      <p:graphicFrame>
        <p:nvGraphicFramePr>
          <p:cNvPr id="67" name="Content Placeholder 10">
            <a:extLst>
              <a:ext uri="{FF2B5EF4-FFF2-40B4-BE49-F238E27FC236}">
                <a16:creationId xmlns:a16="http://schemas.microsoft.com/office/drawing/2014/main" id="{88E80FCC-138C-F12C-3BD1-852D07571D67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4748213" y="1597026"/>
          <a:ext cx="6081712" cy="458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AAFA078B-AE3C-3932-1395-3C416C692BD4}"/>
              </a:ext>
            </a:extLst>
          </p:cNvPr>
          <p:cNvGraphicFramePr>
            <a:graphicFrameLocks noGrp="1"/>
          </p:cNvGraphicFramePr>
          <p:nvPr/>
        </p:nvGraphicFramePr>
        <p:xfrm>
          <a:off x="4748213" y="5550891"/>
          <a:ext cx="6081726" cy="475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803">
                  <a:extLst>
                    <a:ext uri="{9D8B030D-6E8A-4147-A177-3AD203B41FA5}">
                      <a16:colId xmlns:a16="http://schemas.microsoft.com/office/drawing/2014/main" val="797519418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426565860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2649281447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632438517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2055635319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3861264859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1758339270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636633720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1084918337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1270893050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2688165625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960739785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3243609448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2415425758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584398026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2660597158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2955649360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1136837189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1167492982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4122917369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3817744782"/>
                    </a:ext>
                  </a:extLst>
                </a:gridCol>
                <a:gridCol w="251663">
                  <a:extLst>
                    <a:ext uri="{9D8B030D-6E8A-4147-A177-3AD203B41FA5}">
                      <a16:colId xmlns:a16="http://schemas.microsoft.com/office/drawing/2014/main" val="1382467302"/>
                    </a:ext>
                  </a:extLst>
                </a:gridCol>
              </a:tblGrid>
              <a:tr h="1584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at risk: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1828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342653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RVd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520463"/>
                  </a:ext>
                </a:extLst>
              </a:tr>
              <a:tr h="1584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D-</a:t>
                      </a:r>
                      <a:r>
                        <a:rPr lang="en-US" sz="8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RVd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18288" marB="1828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504553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DCD728A0-E525-CE4C-5398-DA22E9870415}"/>
              </a:ext>
            </a:extLst>
          </p:cNvPr>
          <p:cNvSpPr txBox="1"/>
          <p:nvPr/>
        </p:nvSpPr>
        <p:spPr>
          <a:xfrm>
            <a:off x="5948363" y="4474512"/>
            <a:ext cx="1793627" cy="475488"/>
          </a:xfrm>
          <a:prstGeom prst="rect">
            <a:avLst/>
          </a:prstGeom>
          <a:noFill/>
        </p:spPr>
        <p:txBody>
          <a:bodyPr wrap="square" lIns="0" tIns="0" rIns="0" bIns="91440" rtlCol="0" anchor="b">
            <a:no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Open Sans"/>
                <a:ea typeface="Times New Roman" panose="02020603050405020304" pitchFamily="18" charset="0"/>
                <a:cs typeface="+mn-cs"/>
              </a:rPr>
              <a:t>HR, 0.45 (95% CI, 0.21-0.95) </a:t>
            </a:r>
          </a:p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>
                <a:solidFill>
                  <a:srgbClr val="000000"/>
                </a:solidFill>
                <a:latin typeface="Open Sans"/>
                <a:ea typeface="Times New Roman" panose="02020603050405020304" pitchFamily="18" charset="0"/>
                <a:cs typeface="+mn-cs"/>
              </a:rPr>
              <a:t>P 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Times New Roman" panose="02020603050405020304" pitchFamily="18" charset="0"/>
                <a:cs typeface="+mn-cs"/>
              </a:rPr>
              <a:t>= 0.0324</a:t>
            </a:r>
            <a:endParaRPr lang="en-US" sz="1100" baseline="30000" dirty="0">
              <a:solidFill>
                <a:srgbClr val="333333"/>
              </a:solidFill>
              <a:latin typeface="Open Sans"/>
              <a:cs typeface="+mn-cs"/>
            </a:endParaRPr>
          </a:p>
        </p:txBody>
      </p:sp>
      <p:sp>
        <p:nvSpPr>
          <p:cNvPr id="70" name="TextBox 129">
            <a:extLst>
              <a:ext uri="{FF2B5EF4-FFF2-40B4-BE49-F238E27FC236}">
                <a16:creationId xmlns:a16="http://schemas.microsoft.com/office/drawing/2014/main" id="{A5E12434-44AB-2779-1EB3-8CDD88335B1F}"/>
              </a:ext>
            </a:extLst>
          </p:cNvPr>
          <p:cNvSpPr txBox="1"/>
          <p:nvPr/>
        </p:nvSpPr>
        <p:spPr>
          <a:xfrm>
            <a:off x="10568262" y="2345830"/>
            <a:ext cx="643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3479"/>
                </a:solidFill>
                <a:latin typeface="Open Sans"/>
              </a:rPr>
              <a:t>D-</a:t>
            </a:r>
            <a:r>
              <a:rPr lang="en-US" sz="1200" b="1" dirty="0" err="1">
                <a:solidFill>
                  <a:srgbClr val="003479"/>
                </a:solidFill>
                <a:latin typeface="Open Sans"/>
              </a:rPr>
              <a:t>RVd</a:t>
            </a:r>
            <a:endParaRPr lang="en-US" sz="1400" b="1" dirty="0">
              <a:solidFill>
                <a:srgbClr val="003479"/>
              </a:solidFill>
              <a:latin typeface="Open Sans"/>
            </a:endParaRPr>
          </a:p>
        </p:txBody>
      </p:sp>
      <p:sp>
        <p:nvSpPr>
          <p:cNvPr id="71" name="TextBox 129">
            <a:extLst>
              <a:ext uri="{FF2B5EF4-FFF2-40B4-BE49-F238E27FC236}">
                <a16:creationId xmlns:a16="http://schemas.microsoft.com/office/drawing/2014/main" id="{FD507D04-CDEF-5159-9B2A-296B5905C188}"/>
              </a:ext>
            </a:extLst>
          </p:cNvPr>
          <p:cNvSpPr txBox="1"/>
          <p:nvPr/>
        </p:nvSpPr>
        <p:spPr>
          <a:xfrm>
            <a:off x="10655742" y="2834354"/>
            <a:ext cx="479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srgbClr val="359942">
                    <a:lumMod val="75000"/>
                  </a:srgbClr>
                </a:solidFill>
                <a:latin typeface="Open Sans"/>
              </a:rPr>
              <a:t>RVd</a:t>
            </a:r>
            <a:endParaRPr lang="en-US" sz="1400" b="1" dirty="0">
              <a:solidFill>
                <a:srgbClr val="359942">
                  <a:lumMod val="75000"/>
                </a:srgbClr>
              </a:solidFill>
              <a:latin typeface="Open San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E57C3-3374-4E99-E328-F7E33A4DE2F0}"/>
              </a:ext>
            </a:extLst>
          </p:cNvPr>
          <p:cNvSpPr txBox="1"/>
          <p:nvPr/>
        </p:nvSpPr>
        <p:spPr>
          <a:xfrm flipH="1">
            <a:off x="9237009" y="1615621"/>
            <a:ext cx="87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333333"/>
                </a:solidFill>
                <a:latin typeface="Open Sans"/>
                <a:cs typeface="+mn-cs"/>
              </a:rPr>
              <a:t>4-year 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333333"/>
                </a:solidFill>
                <a:latin typeface="Open Sans"/>
                <a:cs typeface="+mn-cs"/>
              </a:rPr>
              <a:t>PFS rate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ADFD129-5D2E-C915-4C55-5C3D18FFC6DC}"/>
              </a:ext>
            </a:extLst>
          </p:cNvPr>
          <p:cNvSpPr txBox="1"/>
          <p:nvPr/>
        </p:nvSpPr>
        <p:spPr>
          <a:xfrm flipH="1">
            <a:off x="8246409" y="1615621"/>
            <a:ext cx="87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333333"/>
                </a:solidFill>
                <a:latin typeface="Open Sans"/>
                <a:cs typeface="+mn-cs"/>
              </a:rPr>
              <a:t>3-year </a:t>
            </a:r>
          </a:p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333333"/>
                </a:solidFill>
                <a:latin typeface="Open Sans"/>
                <a:cs typeface="+mn-cs"/>
              </a:rPr>
              <a:t>PFS rate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C8F3014-5F7B-8A1D-39E3-D6943A0228FA}"/>
              </a:ext>
            </a:extLst>
          </p:cNvPr>
          <p:cNvSpPr txBox="1"/>
          <p:nvPr/>
        </p:nvSpPr>
        <p:spPr>
          <a:xfrm flipH="1">
            <a:off x="8671071" y="2152433"/>
            <a:ext cx="623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333333"/>
                </a:solidFill>
                <a:latin typeface="Open Sans"/>
                <a:cs typeface="+mn-cs"/>
              </a:rPr>
              <a:t>89.0%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D0BB58E-5D67-FD03-836A-9BE144564C48}"/>
              </a:ext>
            </a:extLst>
          </p:cNvPr>
          <p:cNvSpPr txBox="1"/>
          <p:nvPr/>
        </p:nvSpPr>
        <p:spPr>
          <a:xfrm flipH="1">
            <a:off x="8671071" y="2845608"/>
            <a:ext cx="623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333333"/>
                </a:solidFill>
                <a:latin typeface="Open Sans"/>
                <a:cs typeface="+mn-cs"/>
              </a:rPr>
              <a:t>80.7%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561156B-104F-050A-BD60-2E72EE64631C}"/>
              </a:ext>
            </a:extLst>
          </p:cNvPr>
          <p:cNvSpPr txBox="1"/>
          <p:nvPr/>
        </p:nvSpPr>
        <p:spPr>
          <a:xfrm flipH="1">
            <a:off x="9673022" y="2152433"/>
            <a:ext cx="560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333333"/>
                </a:solidFill>
                <a:latin typeface="Open Sans"/>
                <a:cs typeface="+mn-cs"/>
              </a:rPr>
              <a:t>87.2%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DE6AAAF-2327-3626-3B90-6907A3B448AF}"/>
              </a:ext>
            </a:extLst>
          </p:cNvPr>
          <p:cNvSpPr txBox="1"/>
          <p:nvPr/>
        </p:nvSpPr>
        <p:spPr>
          <a:xfrm flipH="1">
            <a:off x="9673022" y="3007448"/>
            <a:ext cx="560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333333"/>
                </a:solidFill>
                <a:latin typeface="Open Sans"/>
                <a:cs typeface="+mn-cs"/>
              </a:rPr>
              <a:t>70.0%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A4B8477-3E06-1C33-CB5C-4EF0686D713C}"/>
              </a:ext>
            </a:extLst>
          </p:cNvPr>
          <p:cNvGrpSpPr/>
          <p:nvPr/>
        </p:nvGrpSpPr>
        <p:grpSpPr>
          <a:xfrm>
            <a:off x="5659967" y="2065847"/>
            <a:ext cx="4981155" cy="919400"/>
            <a:chOff x="5659967" y="2065846"/>
            <a:chExt cx="4981154" cy="919400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EB1BB10-045E-E8E8-37EC-1632F1AA4C7D}"/>
                </a:ext>
              </a:extLst>
            </p:cNvPr>
            <p:cNvSpPr/>
            <p:nvPr/>
          </p:nvSpPr>
          <p:spPr>
            <a:xfrm>
              <a:off x="10586257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F3607A5-4776-B02A-1BDD-0F23C021C641}"/>
                </a:ext>
              </a:extLst>
            </p:cNvPr>
            <p:cNvSpPr/>
            <p:nvPr/>
          </p:nvSpPr>
          <p:spPr>
            <a:xfrm>
              <a:off x="10440962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BC375EF-00E7-0C70-7D14-0B9ED1316D79}"/>
                </a:ext>
              </a:extLst>
            </p:cNvPr>
            <p:cNvSpPr/>
            <p:nvPr/>
          </p:nvSpPr>
          <p:spPr>
            <a:xfrm>
              <a:off x="10130837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98B930B-D3B3-20A5-EFFD-62F5DDBB3F91}"/>
                </a:ext>
              </a:extLst>
            </p:cNvPr>
            <p:cNvSpPr/>
            <p:nvPr/>
          </p:nvSpPr>
          <p:spPr>
            <a:xfrm>
              <a:off x="10082304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BC94E55-F0F1-F6D7-5E35-321DCACFC632}"/>
                </a:ext>
              </a:extLst>
            </p:cNvPr>
            <p:cNvSpPr/>
            <p:nvPr/>
          </p:nvSpPr>
          <p:spPr>
            <a:xfrm>
              <a:off x="10046285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641DB95-FF15-5A1B-918F-6889DF105405}"/>
                </a:ext>
              </a:extLst>
            </p:cNvPr>
            <p:cNvSpPr/>
            <p:nvPr/>
          </p:nvSpPr>
          <p:spPr>
            <a:xfrm>
              <a:off x="10004467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C3FDE13-FB11-2D6F-DA12-3C5DAEF6CC3B}"/>
                </a:ext>
              </a:extLst>
            </p:cNvPr>
            <p:cNvSpPr/>
            <p:nvPr/>
          </p:nvSpPr>
          <p:spPr>
            <a:xfrm>
              <a:off x="9941892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187A5CB-1262-7B94-CD5A-F2E65F52D697}"/>
                </a:ext>
              </a:extLst>
            </p:cNvPr>
            <p:cNvSpPr/>
            <p:nvPr/>
          </p:nvSpPr>
          <p:spPr>
            <a:xfrm>
              <a:off x="9889697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F7C49B1-D405-165D-16D9-F7491908B1BF}"/>
                </a:ext>
              </a:extLst>
            </p:cNvPr>
            <p:cNvSpPr/>
            <p:nvPr/>
          </p:nvSpPr>
          <p:spPr>
            <a:xfrm>
              <a:off x="9841163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405CDE3-E769-8570-B262-0C9CDE4FE2CC}"/>
                </a:ext>
              </a:extLst>
            </p:cNvPr>
            <p:cNvSpPr/>
            <p:nvPr/>
          </p:nvSpPr>
          <p:spPr>
            <a:xfrm>
              <a:off x="9782252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91E8DAF-D9CB-2EB2-38E7-FB1F1CFBB824}"/>
                </a:ext>
              </a:extLst>
            </p:cNvPr>
            <p:cNvSpPr/>
            <p:nvPr/>
          </p:nvSpPr>
          <p:spPr>
            <a:xfrm>
              <a:off x="9753864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00A47A5-55D4-1C59-C45F-39C8A6A6D7F5}"/>
                </a:ext>
              </a:extLst>
            </p:cNvPr>
            <p:cNvSpPr/>
            <p:nvPr/>
          </p:nvSpPr>
          <p:spPr>
            <a:xfrm>
              <a:off x="9729445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7F58CD7-27D5-C49D-998C-2D4EF5D7C506}"/>
                </a:ext>
              </a:extLst>
            </p:cNvPr>
            <p:cNvSpPr/>
            <p:nvPr/>
          </p:nvSpPr>
          <p:spPr>
            <a:xfrm>
              <a:off x="9707162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8BCABCB-1523-0AC3-BEE4-7CAD4B64B2D0}"/>
                </a:ext>
              </a:extLst>
            </p:cNvPr>
            <p:cNvSpPr/>
            <p:nvPr/>
          </p:nvSpPr>
          <p:spPr>
            <a:xfrm>
              <a:off x="9676638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4F3DFA4-B41D-B90C-B46F-538FE43B30C6}"/>
                </a:ext>
              </a:extLst>
            </p:cNvPr>
            <p:cNvSpPr/>
            <p:nvPr/>
          </p:nvSpPr>
          <p:spPr>
            <a:xfrm>
              <a:off x="9635125" y="2934669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1207375-F484-F076-4E62-3DA02AC023BE}"/>
                </a:ext>
              </a:extLst>
            </p:cNvPr>
            <p:cNvSpPr/>
            <p:nvPr/>
          </p:nvSpPr>
          <p:spPr>
            <a:xfrm>
              <a:off x="9630852" y="285451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C75BA26-C5B1-2F46-898C-250730B43F13}"/>
                </a:ext>
              </a:extLst>
            </p:cNvPr>
            <p:cNvSpPr/>
            <p:nvPr/>
          </p:nvSpPr>
          <p:spPr>
            <a:xfrm>
              <a:off x="9591170" y="285451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169F585-388F-84CA-2CE7-BBD96BF92769}"/>
                </a:ext>
              </a:extLst>
            </p:cNvPr>
            <p:cNvSpPr/>
            <p:nvPr/>
          </p:nvSpPr>
          <p:spPr>
            <a:xfrm>
              <a:off x="9464801" y="285451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58CEB23-5A85-F4DD-B270-ACB853409823}"/>
                </a:ext>
              </a:extLst>
            </p:cNvPr>
            <p:cNvSpPr/>
            <p:nvPr/>
          </p:nvSpPr>
          <p:spPr>
            <a:xfrm>
              <a:off x="9416878" y="285451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43BDBAC-8748-B7DD-6ABF-5B8B4496C76F}"/>
                </a:ext>
              </a:extLst>
            </p:cNvPr>
            <p:cNvSpPr/>
            <p:nvPr/>
          </p:nvSpPr>
          <p:spPr>
            <a:xfrm>
              <a:off x="9263647" y="285451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28DFD80-64E2-9A4F-D5D8-D40DEAE66DC0}"/>
                </a:ext>
              </a:extLst>
            </p:cNvPr>
            <p:cNvSpPr/>
            <p:nvPr/>
          </p:nvSpPr>
          <p:spPr>
            <a:xfrm>
              <a:off x="9177263" y="285451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D89288-B119-75E2-E1EF-E58BF2A5AC5D}"/>
                </a:ext>
              </a:extLst>
            </p:cNvPr>
            <p:cNvSpPr/>
            <p:nvPr/>
          </p:nvSpPr>
          <p:spPr>
            <a:xfrm>
              <a:off x="9046314" y="2795151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5"/>
                    <a:pt x="39255" y="50578"/>
                    <a:pt x="25289" y="50578"/>
                  </a:cubicBezTo>
                  <a:cubicBezTo>
                    <a:pt x="11322" y="50578"/>
                    <a:pt x="0" y="39255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621515C-A586-6417-D47E-164BF33B9FBD}"/>
                </a:ext>
              </a:extLst>
            </p:cNvPr>
            <p:cNvSpPr/>
            <p:nvPr/>
          </p:nvSpPr>
          <p:spPr>
            <a:xfrm>
              <a:off x="8862864" y="2678351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477D4B3-1A50-EC21-DB82-49945687CCC0}"/>
                </a:ext>
              </a:extLst>
            </p:cNvPr>
            <p:cNvSpPr/>
            <p:nvPr/>
          </p:nvSpPr>
          <p:spPr>
            <a:xfrm>
              <a:off x="8681856" y="2678351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3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6A3C939-BFC3-5D32-F9BE-1098134BDD67}"/>
                </a:ext>
              </a:extLst>
            </p:cNvPr>
            <p:cNvSpPr/>
            <p:nvPr/>
          </p:nvSpPr>
          <p:spPr>
            <a:xfrm>
              <a:off x="8502069" y="256669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A182DE7-5E8E-BDE6-883C-35C25E636C9A}"/>
                </a:ext>
              </a:extLst>
            </p:cNvPr>
            <p:cNvSpPr/>
            <p:nvPr/>
          </p:nvSpPr>
          <p:spPr>
            <a:xfrm>
              <a:off x="8373562" y="2511830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E6F872C-9C69-002C-A369-E5BCF16C734D}"/>
                </a:ext>
              </a:extLst>
            </p:cNvPr>
            <p:cNvSpPr/>
            <p:nvPr/>
          </p:nvSpPr>
          <p:spPr>
            <a:xfrm>
              <a:off x="8337543" y="2511830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335F1E0-0237-06F7-3908-3AFFB33CAC11}"/>
                </a:ext>
              </a:extLst>
            </p:cNvPr>
            <p:cNvSpPr/>
            <p:nvPr/>
          </p:nvSpPr>
          <p:spPr>
            <a:xfrm>
              <a:off x="8298472" y="2511830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02026CB-6E7A-B017-5A48-AC77390602B6}"/>
                </a:ext>
              </a:extLst>
            </p:cNvPr>
            <p:cNvSpPr/>
            <p:nvPr/>
          </p:nvSpPr>
          <p:spPr>
            <a:xfrm>
              <a:off x="7989875" y="246532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F9B2D44-A592-E0D2-D67C-A9AD356416B7}"/>
                </a:ext>
              </a:extLst>
            </p:cNvPr>
            <p:cNvSpPr/>
            <p:nvPr/>
          </p:nvSpPr>
          <p:spPr>
            <a:xfrm>
              <a:off x="7753007" y="232280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1912EBA-29E0-2AF1-E257-88E4253D17D5}"/>
                </a:ext>
              </a:extLst>
            </p:cNvPr>
            <p:cNvSpPr/>
            <p:nvPr/>
          </p:nvSpPr>
          <p:spPr>
            <a:xfrm>
              <a:off x="7700505" y="232280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BAC5EEC-5A4E-1018-A022-DE8B1A0AB9FE}"/>
                </a:ext>
              </a:extLst>
            </p:cNvPr>
            <p:cNvSpPr/>
            <p:nvPr/>
          </p:nvSpPr>
          <p:spPr>
            <a:xfrm>
              <a:off x="7339406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9E99864-D4A8-B6BA-3A4D-C135DF32209B}"/>
                </a:ext>
              </a:extLst>
            </p:cNvPr>
            <p:cNvSpPr/>
            <p:nvPr/>
          </p:nvSpPr>
          <p:spPr>
            <a:xfrm>
              <a:off x="7284767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3EACB6C-70DA-11EC-8D67-D32A14BED590}"/>
                </a:ext>
              </a:extLst>
            </p:cNvPr>
            <p:cNvSpPr/>
            <p:nvPr/>
          </p:nvSpPr>
          <p:spPr>
            <a:xfrm>
              <a:off x="7099790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A097F64-7F3A-0F84-46F7-2EBEA89367CD}"/>
                </a:ext>
              </a:extLst>
            </p:cNvPr>
            <p:cNvSpPr/>
            <p:nvPr/>
          </p:nvSpPr>
          <p:spPr>
            <a:xfrm>
              <a:off x="7063771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31E1352-71F9-9E7C-9982-6377ECD41389}"/>
                </a:ext>
              </a:extLst>
            </p:cNvPr>
            <p:cNvSpPr/>
            <p:nvPr/>
          </p:nvSpPr>
          <p:spPr>
            <a:xfrm>
              <a:off x="6951138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C5F50C2-239D-1945-9C1B-1D30E4B974C3}"/>
                </a:ext>
              </a:extLst>
            </p:cNvPr>
            <p:cNvSpPr/>
            <p:nvPr/>
          </p:nvSpPr>
          <p:spPr>
            <a:xfrm>
              <a:off x="6899857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3902C1B-CABD-63AD-8E7A-E648C1BB5516}"/>
                </a:ext>
              </a:extLst>
            </p:cNvPr>
            <p:cNvSpPr/>
            <p:nvPr/>
          </p:nvSpPr>
          <p:spPr>
            <a:xfrm>
              <a:off x="6813474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5886420-A6DD-4441-4813-B7181C81C4A3}"/>
                </a:ext>
              </a:extLst>
            </p:cNvPr>
            <p:cNvSpPr/>
            <p:nvPr/>
          </p:nvSpPr>
          <p:spPr>
            <a:xfrm>
              <a:off x="6698093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1582D14-52B5-2B53-A0EA-7D66792FFF0E}"/>
                </a:ext>
              </a:extLst>
            </p:cNvPr>
            <p:cNvSpPr/>
            <p:nvPr/>
          </p:nvSpPr>
          <p:spPr>
            <a:xfrm>
              <a:off x="6391326" y="220043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8BD6799-47B6-C815-B9E5-278D910761DD}"/>
                </a:ext>
              </a:extLst>
            </p:cNvPr>
            <p:cNvSpPr/>
            <p:nvPr/>
          </p:nvSpPr>
          <p:spPr>
            <a:xfrm>
              <a:off x="6340044" y="220043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AC64487-C754-007A-1B11-F6A8E503F9CE}"/>
                </a:ext>
              </a:extLst>
            </p:cNvPr>
            <p:cNvSpPr/>
            <p:nvPr/>
          </p:nvSpPr>
          <p:spPr>
            <a:xfrm>
              <a:off x="6252746" y="220043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477C9C7-3458-2204-BA9B-D140263ABD31}"/>
                </a:ext>
              </a:extLst>
            </p:cNvPr>
            <p:cNvSpPr/>
            <p:nvPr/>
          </p:nvSpPr>
          <p:spPr>
            <a:xfrm>
              <a:off x="6216727" y="220043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A1428FF-453B-D9A3-643F-17456FB9D762}"/>
                </a:ext>
              </a:extLst>
            </p:cNvPr>
            <p:cNvSpPr/>
            <p:nvPr/>
          </p:nvSpPr>
          <p:spPr>
            <a:xfrm>
              <a:off x="6070822" y="220043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E74D4A5-C03B-86CF-1276-103B41842D24}"/>
                </a:ext>
              </a:extLst>
            </p:cNvPr>
            <p:cNvSpPr/>
            <p:nvPr/>
          </p:nvSpPr>
          <p:spPr>
            <a:xfrm>
              <a:off x="5987797" y="216464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4ECEBB8-635D-52A2-BBD0-7E0EC74108EB}"/>
                </a:ext>
              </a:extLst>
            </p:cNvPr>
            <p:cNvSpPr/>
            <p:nvPr/>
          </p:nvSpPr>
          <p:spPr>
            <a:xfrm>
              <a:off x="5937736" y="2123710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96C3366-258A-F859-2D46-882A385540E4}"/>
                </a:ext>
              </a:extLst>
            </p:cNvPr>
            <p:cNvSpPr/>
            <p:nvPr/>
          </p:nvSpPr>
          <p:spPr>
            <a:xfrm>
              <a:off x="5897140" y="206584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F013DC6-584A-D727-963E-6EF650041BF7}"/>
                </a:ext>
              </a:extLst>
            </p:cNvPr>
            <p:cNvSpPr/>
            <p:nvPr/>
          </p:nvSpPr>
          <p:spPr>
            <a:xfrm>
              <a:off x="5831818" y="206584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7F0A33C-51F1-0DD3-70F2-EEDB1776A2F2}"/>
                </a:ext>
              </a:extLst>
            </p:cNvPr>
            <p:cNvSpPr/>
            <p:nvPr/>
          </p:nvSpPr>
          <p:spPr>
            <a:xfrm>
              <a:off x="5795799" y="206584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E23A3A9-C94D-77F6-615D-AD8B299A2CFA}"/>
                </a:ext>
              </a:extLst>
            </p:cNvPr>
            <p:cNvSpPr/>
            <p:nvPr/>
          </p:nvSpPr>
          <p:spPr>
            <a:xfrm>
              <a:off x="5755203" y="206584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227267D-0991-A094-0F57-561AEAB74141}"/>
                </a:ext>
              </a:extLst>
            </p:cNvPr>
            <p:cNvSpPr/>
            <p:nvPr/>
          </p:nvSpPr>
          <p:spPr>
            <a:xfrm>
              <a:off x="5719184" y="206584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53A5189-6F86-92EF-0822-C97950188315}"/>
                </a:ext>
              </a:extLst>
            </p:cNvPr>
            <p:cNvSpPr/>
            <p:nvPr/>
          </p:nvSpPr>
          <p:spPr>
            <a:xfrm>
              <a:off x="5659967" y="206584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EE766D7-1B83-C500-10A9-21EE90CB5F14}"/>
                </a:ext>
              </a:extLst>
            </p:cNvPr>
            <p:cNvSpPr/>
            <p:nvPr/>
          </p:nvSpPr>
          <p:spPr>
            <a:xfrm>
              <a:off x="6639182" y="2237296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8E98ABB-1BE7-62BD-09F0-D7E7DD767CFA}"/>
                </a:ext>
              </a:extLst>
            </p:cNvPr>
            <p:cNvSpPr/>
            <p:nvPr/>
          </p:nvSpPr>
          <p:spPr>
            <a:xfrm>
              <a:off x="7910511" y="246532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6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6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C440492-DC2B-841F-FA9F-B9B684F67B03}"/>
                </a:ext>
              </a:extLst>
            </p:cNvPr>
            <p:cNvSpPr/>
            <p:nvPr/>
          </p:nvSpPr>
          <p:spPr>
            <a:xfrm>
              <a:off x="8448652" y="2566694"/>
              <a:ext cx="54864" cy="50577"/>
            </a:xfrm>
            <a:custGeom>
              <a:avLst/>
              <a:gdLst>
                <a:gd name="connsiteX0" fmla="*/ 50578 w 50577"/>
                <a:gd name="connsiteY0" fmla="*/ 25289 h 50577"/>
                <a:gd name="connsiteX1" fmla="*/ 25289 w 50577"/>
                <a:gd name="connsiteY1" fmla="*/ 50578 h 50577"/>
                <a:gd name="connsiteX2" fmla="*/ 0 w 50577"/>
                <a:gd name="connsiteY2" fmla="*/ 25289 h 50577"/>
                <a:gd name="connsiteX3" fmla="*/ 25289 w 50577"/>
                <a:gd name="connsiteY3" fmla="*/ 0 h 50577"/>
                <a:gd name="connsiteX4" fmla="*/ 50578 w 50577"/>
                <a:gd name="connsiteY4" fmla="*/ 25289 h 5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" h="50577">
                  <a:moveTo>
                    <a:pt x="50578" y="25289"/>
                  </a:moveTo>
                  <a:cubicBezTo>
                    <a:pt x="50578" y="39256"/>
                    <a:pt x="39255" y="50578"/>
                    <a:pt x="25289" y="50578"/>
                  </a:cubicBezTo>
                  <a:cubicBezTo>
                    <a:pt x="11322" y="50578"/>
                    <a:pt x="0" y="39256"/>
                    <a:pt x="0" y="25289"/>
                  </a:cubicBezTo>
                  <a:cubicBezTo>
                    <a:pt x="0" y="11322"/>
                    <a:pt x="11322" y="0"/>
                    <a:pt x="25289" y="0"/>
                  </a:cubicBezTo>
                  <a:cubicBezTo>
                    <a:pt x="39255" y="0"/>
                    <a:pt x="50578" y="11322"/>
                    <a:pt x="50578" y="25289"/>
                  </a:cubicBezTo>
                  <a:close/>
                </a:path>
              </a:pathLst>
            </a:custGeom>
            <a:noFill/>
            <a:ln w="21409" cap="sq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5377B84-3FA4-CF6D-010D-6E8A664CCA3C}"/>
                </a:ext>
              </a:extLst>
            </p:cNvPr>
            <p:cNvSpPr/>
            <p:nvPr/>
          </p:nvSpPr>
          <p:spPr>
            <a:xfrm>
              <a:off x="5695681" y="2092206"/>
              <a:ext cx="4926595" cy="867751"/>
            </a:xfrm>
            <a:custGeom>
              <a:avLst/>
              <a:gdLst>
                <a:gd name="connsiteX0" fmla="*/ 3459004 w 3459004"/>
                <a:gd name="connsiteY0" fmla="*/ 867751 h 867751"/>
                <a:gd name="connsiteX1" fmla="*/ 2794635 w 3459004"/>
                <a:gd name="connsiteY1" fmla="*/ 867751 h 867751"/>
                <a:gd name="connsiteX2" fmla="*/ 2794635 w 3459004"/>
                <a:gd name="connsiteY2" fmla="*/ 787599 h 867751"/>
                <a:gd name="connsiteX3" fmla="*/ 2407373 w 3459004"/>
                <a:gd name="connsiteY3" fmla="*/ 787599 h 867751"/>
                <a:gd name="connsiteX4" fmla="*/ 2407373 w 3459004"/>
                <a:gd name="connsiteY4" fmla="*/ 728234 h 867751"/>
                <a:gd name="connsiteX5" fmla="*/ 2320362 w 3459004"/>
                <a:gd name="connsiteY5" fmla="*/ 728234 h 867751"/>
                <a:gd name="connsiteX6" fmla="*/ 2320362 w 3459004"/>
                <a:gd name="connsiteY6" fmla="*/ 670370 h 867751"/>
                <a:gd name="connsiteX7" fmla="*/ 2292715 w 3459004"/>
                <a:gd name="connsiteY7" fmla="*/ 670370 h 867751"/>
                <a:gd name="connsiteX8" fmla="*/ 2292715 w 3459004"/>
                <a:gd name="connsiteY8" fmla="*/ 611434 h 867751"/>
                <a:gd name="connsiteX9" fmla="*/ 2109264 w 3459004"/>
                <a:gd name="connsiteY9" fmla="*/ 611434 h 867751"/>
                <a:gd name="connsiteX10" fmla="*/ 2109264 w 3459004"/>
                <a:gd name="connsiteY10" fmla="*/ 556570 h 867751"/>
                <a:gd name="connsiteX11" fmla="*/ 2012395 w 3459004"/>
                <a:gd name="connsiteY11" fmla="*/ 556570 h 867751"/>
                <a:gd name="connsiteX12" fmla="*/ 2012395 w 3459004"/>
                <a:gd name="connsiteY12" fmla="*/ 499777 h 867751"/>
                <a:gd name="connsiteX13" fmla="*/ 1933099 w 3459004"/>
                <a:gd name="connsiteY13" fmla="*/ 499777 h 867751"/>
                <a:gd name="connsiteX14" fmla="*/ 1933099 w 3459004"/>
                <a:gd name="connsiteY14" fmla="*/ 444913 h 867751"/>
                <a:gd name="connsiteX15" fmla="*/ 1759077 w 3459004"/>
                <a:gd name="connsiteY15" fmla="*/ 444913 h 867751"/>
                <a:gd name="connsiteX16" fmla="*/ 1759077 w 3459004"/>
                <a:gd name="connsiteY16" fmla="*/ 398407 h 867751"/>
                <a:gd name="connsiteX17" fmla="*/ 1572411 w 3459004"/>
                <a:gd name="connsiteY17" fmla="*/ 398407 h 867751"/>
                <a:gd name="connsiteX18" fmla="*/ 1572411 w 3459004"/>
                <a:gd name="connsiteY18" fmla="*/ 307753 h 867751"/>
                <a:gd name="connsiteX19" fmla="*/ 1483043 w 3459004"/>
                <a:gd name="connsiteY19" fmla="*/ 307753 h 867751"/>
                <a:gd name="connsiteX20" fmla="*/ 1483043 w 3459004"/>
                <a:gd name="connsiteY20" fmla="*/ 255889 h 867751"/>
                <a:gd name="connsiteX21" fmla="*/ 1337096 w 3459004"/>
                <a:gd name="connsiteY21" fmla="*/ 255889 h 867751"/>
                <a:gd name="connsiteX22" fmla="*/ 1337096 w 3459004"/>
                <a:gd name="connsiteY22" fmla="*/ 215170 h 867751"/>
                <a:gd name="connsiteX23" fmla="*/ 1290161 w 3459004"/>
                <a:gd name="connsiteY23" fmla="*/ 215170 h 867751"/>
                <a:gd name="connsiteX24" fmla="*/ 1290161 w 3459004"/>
                <a:gd name="connsiteY24" fmla="*/ 170378 h 867751"/>
                <a:gd name="connsiteX25" fmla="*/ 647224 w 3459004"/>
                <a:gd name="connsiteY25" fmla="*/ 170378 h 867751"/>
                <a:gd name="connsiteX26" fmla="*/ 647224 w 3459004"/>
                <a:gd name="connsiteY26" fmla="*/ 133517 h 867751"/>
                <a:gd name="connsiteX27" fmla="*/ 249460 w 3459004"/>
                <a:gd name="connsiteY27" fmla="*/ 133517 h 867751"/>
                <a:gd name="connsiteX28" fmla="*/ 249460 w 3459004"/>
                <a:gd name="connsiteY28" fmla="*/ 97727 h 867751"/>
                <a:gd name="connsiteX29" fmla="*/ 214527 w 3459004"/>
                <a:gd name="connsiteY29" fmla="*/ 97727 h 867751"/>
                <a:gd name="connsiteX30" fmla="*/ 214527 w 3459004"/>
                <a:gd name="connsiteY30" fmla="*/ 57864 h 867751"/>
                <a:gd name="connsiteX31" fmla="*/ 182166 w 3459004"/>
                <a:gd name="connsiteY31" fmla="*/ 57864 h 867751"/>
                <a:gd name="connsiteX32" fmla="*/ 182166 w 3459004"/>
                <a:gd name="connsiteY32" fmla="*/ 0 h 867751"/>
                <a:gd name="connsiteX33" fmla="*/ 0 w 3459004"/>
                <a:gd name="connsiteY33" fmla="*/ 0 h 86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59004" h="867751">
                  <a:moveTo>
                    <a:pt x="3459004" y="867751"/>
                  </a:moveTo>
                  <a:lnTo>
                    <a:pt x="2794635" y="867751"/>
                  </a:lnTo>
                  <a:lnTo>
                    <a:pt x="2794635" y="787599"/>
                  </a:lnTo>
                  <a:lnTo>
                    <a:pt x="2407373" y="787599"/>
                  </a:lnTo>
                  <a:lnTo>
                    <a:pt x="2407373" y="728234"/>
                  </a:lnTo>
                  <a:lnTo>
                    <a:pt x="2320362" y="728234"/>
                  </a:lnTo>
                  <a:lnTo>
                    <a:pt x="2320362" y="670370"/>
                  </a:lnTo>
                  <a:lnTo>
                    <a:pt x="2292715" y="670370"/>
                  </a:lnTo>
                  <a:lnTo>
                    <a:pt x="2292715" y="611434"/>
                  </a:lnTo>
                  <a:lnTo>
                    <a:pt x="2109264" y="611434"/>
                  </a:lnTo>
                  <a:lnTo>
                    <a:pt x="2109264" y="556570"/>
                  </a:lnTo>
                  <a:lnTo>
                    <a:pt x="2012395" y="556570"/>
                  </a:lnTo>
                  <a:lnTo>
                    <a:pt x="2012395" y="499777"/>
                  </a:lnTo>
                  <a:lnTo>
                    <a:pt x="1933099" y="499777"/>
                  </a:lnTo>
                  <a:lnTo>
                    <a:pt x="1933099" y="444913"/>
                  </a:lnTo>
                  <a:lnTo>
                    <a:pt x="1759077" y="444913"/>
                  </a:lnTo>
                  <a:cubicBezTo>
                    <a:pt x="1759077" y="444913"/>
                    <a:pt x="1759077" y="398407"/>
                    <a:pt x="1759077" y="398407"/>
                  </a:cubicBezTo>
                  <a:lnTo>
                    <a:pt x="1572411" y="398407"/>
                  </a:lnTo>
                  <a:lnTo>
                    <a:pt x="1572411" y="307753"/>
                  </a:lnTo>
                  <a:lnTo>
                    <a:pt x="1483043" y="307753"/>
                  </a:lnTo>
                  <a:lnTo>
                    <a:pt x="1483043" y="255889"/>
                  </a:lnTo>
                  <a:lnTo>
                    <a:pt x="1337096" y="255889"/>
                  </a:lnTo>
                  <a:lnTo>
                    <a:pt x="1337096" y="215170"/>
                  </a:lnTo>
                  <a:lnTo>
                    <a:pt x="1290161" y="215170"/>
                  </a:lnTo>
                  <a:lnTo>
                    <a:pt x="1290161" y="170378"/>
                  </a:lnTo>
                  <a:lnTo>
                    <a:pt x="647224" y="170378"/>
                  </a:lnTo>
                  <a:lnTo>
                    <a:pt x="647224" y="133517"/>
                  </a:lnTo>
                  <a:lnTo>
                    <a:pt x="249460" y="133517"/>
                  </a:lnTo>
                  <a:lnTo>
                    <a:pt x="249460" y="97727"/>
                  </a:lnTo>
                  <a:lnTo>
                    <a:pt x="214527" y="97727"/>
                  </a:lnTo>
                  <a:lnTo>
                    <a:pt x="214527" y="57864"/>
                  </a:lnTo>
                  <a:lnTo>
                    <a:pt x="182166" y="57864"/>
                  </a:lnTo>
                  <a:lnTo>
                    <a:pt x="182166" y="0"/>
                  </a:lnTo>
                  <a:lnTo>
                    <a:pt x="0" y="0"/>
                  </a:lnTo>
                </a:path>
              </a:pathLst>
            </a:custGeom>
            <a:noFill/>
            <a:ln w="21409" cap="flat">
              <a:solidFill>
                <a:srgbClr val="4A8B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18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33333"/>
                </a:solidFill>
                <a:latin typeface="Open San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381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Subsection - Purple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Dana-Farber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C993C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Folgeseit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Custom 2">
      <a:dk1>
        <a:srgbClr val="000000"/>
      </a:dk1>
      <a:lt1>
        <a:srgbClr val="FFFFFF"/>
      </a:lt1>
      <a:dk2>
        <a:srgbClr val="B82633"/>
      </a:dk2>
      <a:lt2>
        <a:srgbClr val="740B17"/>
      </a:lt2>
      <a:accent1>
        <a:srgbClr val="B82633"/>
      </a:accent1>
      <a:accent2>
        <a:srgbClr val="740B17"/>
      </a:accent2>
      <a:accent3>
        <a:srgbClr val="E4E8F0"/>
      </a:accent3>
      <a:accent4>
        <a:srgbClr val="CFD8DD"/>
      </a:accent4>
      <a:accent5>
        <a:srgbClr val="740B17"/>
      </a:accent5>
      <a:accent6>
        <a:srgbClr val="FFFFFF"/>
      </a:accent6>
      <a:hlink>
        <a:srgbClr val="B82633"/>
      </a:hlink>
      <a:folHlink>
        <a:srgbClr val="740B1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DU Hema_Template _2022 [84]  -  Read-Only" id="{7E75316A-1A37-8547-B3D9-37212E1E6A56}" vid="{C3FB54B2-A352-984B-8E09-9FC2DFEFE571}"/>
    </a:ext>
  </a:extLst>
</a:theme>
</file>

<file path=ppt/theme/theme17.xml><?xml version="1.0" encoding="utf-8"?>
<a:theme xmlns:a="http://schemas.openxmlformats.org/drawingml/2006/main" name="6_SanofiGenzyme_PowerPoint_Template">
  <a:themeElements>
    <a:clrScheme name="New Sanofi">
      <a:dk1>
        <a:srgbClr val="000000"/>
      </a:dk1>
      <a:lt1>
        <a:srgbClr val="FFFFFF"/>
      </a:lt1>
      <a:dk2>
        <a:srgbClr val="F4F2F6"/>
      </a:dk2>
      <a:lt2>
        <a:srgbClr val="F5F5F5"/>
      </a:lt2>
      <a:accent1>
        <a:srgbClr val="23004C"/>
      </a:accent1>
      <a:accent2>
        <a:srgbClr val="7A00E6"/>
      </a:accent2>
      <a:accent3>
        <a:srgbClr val="ED6C4E"/>
      </a:accent3>
      <a:accent4>
        <a:srgbClr val="62D488"/>
      </a:accent4>
      <a:accent5>
        <a:srgbClr val="F6C243"/>
      </a:accent5>
      <a:accent6>
        <a:srgbClr val="CA99F5"/>
      </a:accent6>
      <a:hlink>
        <a:srgbClr val="62D488"/>
      </a:hlink>
      <a:folHlink>
        <a:srgbClr val="2300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829FF25-08E2-2444-9D87-C51E4489EF53}" vid="{7CEA1CEF-2144-6C4D-A7C2-C9E418BC6C08}"/>
    </a:ext>
  </a:extLst>
</a:theme>
</file>

<file path=ppt/theme/theme18.xml><?xml version="1.0" encoding="utf-8"?>
<a:theme xmlns:a="http://schemas.openxmlformats.org/drawingml/2006/main" name="7_Office Theme">
  <a:themeElements>
    <a:clrScheme name="LLM">
      <a:dk1>
        <a:srgbClr val="000000"/>
      </a:dk1>
      <a:lt1>
        <a:srgbClr val="FFFFFF"/>
      </a:lt1>
      <a:dk2>
        <a:srgbClr val="B82633"/>
      </a:dk2>
      <a:lt2>
        <a:srgbClr val="740B17"/>
      </a:lt2>
      <a:accent1>
        <a:srgbClr val="B82633"/>
      </a:accent1>
      <a:accent2>
        <a:srgbClr val="740B17"/>
      </a:accent2>
      <a:accent3>
        <a:srgbClr val="E4E8F0"/>
      </a:accent3>
      <a:accent4>
        <a:srgbClr val="CFD8DD"/>
      </a:accent4>
      <a:accent5>
        <a:srgbClr val="740B17"/>
      </a:accent5>
      <a:accent6>
        <a:srgbClr val="FFFFFF"/>
      </a:accent6>
      <a:hlink>
        <a:srgbClr val="B82633"/>
      </a:hlink>
      <a:folHlink>
        <a:srgbClr val="740B1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-LLM-PPT-Template (1)" id="{96E719A6-0038-D945-8523-C96F388A421E}" vid="{BD450520-F82A-2945-820F-FE95DF4A24DE}"/>
    </a:ext>
  </a:extLst>
</a:theme>
</file>

<file path=ppt/theme/theme19.xml><?xml version="1.0" encoding="utf-8"?>
<a:theme xmlns:a="http://schemas.openxmlformats.org/drawingml/2006/main" name="5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6lightgreencream">
  <a:themeElements>
    <a:clrScheme name="Presentation6lightgreencrea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Presentation6lightgreencream">
  <a:themeElements>
    <a:clrScheme name="Presentation6lightgreencrea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6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_Office Theme">
  <a:themeElements>
    <a:clrScheme name="Billboard v2">
      <a:dk1>
        <a:srgbClr val="333333"/>
      </a:dk1>
      <a:lt1>
        <a:srgbClr val="FFFFFF"/>
      </a:lt1>
      <a:dk2>
        <a:srgbClr val="003479"/>
      </a:dk2>
      <a:lt2>
        <a:srgbClr val="1C75BC"/>
      </a:lt2>
      <a:accent1>
        <a:srgbClr val="00A0DF"/>
      </a:accent1>
      <a:accent2>
        <a:srgbClr val="359942"/>
      </a:accent2>
      <a:accent3>
        <a:srgbClr val="6EBD44"/>
      </a:accent3>
      <a:accent4>
        <a:srgbClr val="7E2E7A"/>
      </a:accent4>
      <a:accent5>
        <a:srgbClr val="F37820"/>
      </a:accent5>
      <a:accent6>
        <a:srgbClr val="00A99D"/>
      </a:accent6>
      <a:hlink>
        <a:srgbClr val="1C75BC"/>
      </a:hlink>
      <a:folHlink>
        <a:srgbClr val="333333"/>
      </a:folHlink>
    </a:clrScheme>
    <a:fontScheme name="Janssen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9_Office Theme">
  <a:themeElements>
    <a:clrScheme name="Dana-Farber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C993C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1_Content slide – cool palette">
  <a:themeElements>
    <a:clrScheme name="Janssen Color Palette">
      <a:dk1>
        <a:srgbClr val="505050"/>
      </a:dk1>
      <a:lt1>
        <a:srgbClr val="FFFFFF"/>
      </a:lt1>
      <a:dk2>
        <a:srgbClr val="505050"/>
      </a:dk2>
      <a:lt2>
        <a:srgbClr val="FFFFFF"/>
      </a:lt2>
      <a:accent1>
        <a:srgbClr val="09357A"/>
      </a:accent1>
      <a:accent2>
        <a:srgbClr val="2A8EBF"/>
      </a:accent2>
      <a:accent3>
        <a:srgbClr val="BFBFBF"/>
      </a:accent3>
      <a:accent4>
        <a:srgbClr val="237D26"/>
      </a:accent4>
      <a:accent5>
        <a:srgbClr val="7FC31C"/>
      </a:accent5>
      <a:accent6>
        <a:srgbClr val="BFE18D"/>
      </a:accent6>
      <a:hlink>
        <a:srgbClr val="2A8EBF"/>
      </a:hlink>
      <a:folHlink>
        <a:srgbClr val="94C6D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SK PowerPoint 4x3 Template">
  <a:themeElements>
    <a:clrScheme name="GSK Colour palette">
      <a:dk1>
        <a:srgbClr val="635A54"/>
      </a:dk1>
      <a:lt1>
        <a:srgbClr val="FFFFFF"/>
      </a:lt1>
      <a:dk2>
        <a:srgbClr val="9A8B7D"/>
      </a:dk2>
      <a:lt2>
        <a:srgbClr val="FF6600"/>
      </a:lt2>
      <a:accent1>
        <a:srgbClr val="FF6600"/>
      </a:accent1>
      <a:accent2>
        <a:srgbClr val="635A54"/>
      </a:accent2>
      <a:accent3>
        <a:srgbClr val="9A8B7D"/>
      </a:accent3>
      <a:accent4>
        <a:srgbClr val="00B6C9"/>
      </a:accent4>
      <a:accent5>
        <a:srgbClr val="BE0077"/>
      </a:accent5>
      <a:accent6>
        <a:srgbClr val="4A8322"/>
      </a:accent6>
      <a:hlink>
        <a:srgbClr val="FF6600"/>
      </a:hlink>
      <a:folHlink>
        <a:srgbClr val="9A8B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171450" indent="-171450">
          <a:buClr>
            <a:schemeClr val="tx1"/>
          </a:buClr>
          <a:buFont typeface="Arial" pitchFamily="34" charset="0"/>
          <a:buChar char="–"/>
          <a:defRPr sz="120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7_MountSinai">
  <a:themeElements>
    <a:clrScheme name="M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ASCO AM">
      <a:dk1>
        <a:srgbClr val="002457"/>
      </a:dk1>
      <a:lt1>
        <a:srgbClr val="FFFFFF"/>
      </a:lt1>
      <a:dk2>
        <a:srgbClr val="0076A9"/>
      </a:dk2>
      <a:lt2>
        <a:srgbClr val="E7E6E6"/>
      </a:lt2>
      <a:accent1>
        <a:srgbClr val="59CBE8"/>
      </a:accent1>
      <a:accent2>
        <a:srgbClr val="008764"/>
      </a:accent2>
      <a:accent3>
        <a:srgbClr val="F6CF3F"/>
      </a:accent3>
      <a:accent4>
        <a:srgbClr val="59AADE"/>
      </a:accent4>
      <a:accent5>
        <a:srgbClr val="096F76"/>
      </a:accent5>
      <a:accent6>
        <a:srgbClr val="002457"/>
      </a:accent6>
      <a:hlink>
        <a:srgbClr val="59AADE"/>
      </a:hlink>
      <a:folHlink>
        <a:srgbClr val="39B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anofi">
    <a:dk1>
      <a:srgbClr val="6B747B"/>
    </a:dk1>
    <a:lt1>
      <a:srgbClr val="FFFFFF"/>
    </a:lt1>
    <a:dk2>
      <a:srgbClr val="525CA3"/>
    </a:dk2>
    <a:lt2>
      <a:srgbClr val="BCBC1C"/>
    </a:lt2>
    <a:accent1>
      <a:srgbClr val="3E90D0"/>
    </a:accent1>
    <a:accent2>
      <a:srgbClr val="D16C19"/>
    </a:accent2>
    <a:accent3>
      <a:srgbClr val="8F6EAA"/>
    </a:accent3>
    <a:accent4>
      <a:srgbClr val="FBBA00"/>
    </a:accent4>
    <a:accent5>
      <a:srgbClr val="BE006B"/>
    </a:accent5>
    <a:accent6>
      <a:srgbClr val="CAAE7A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anofi">
    <a:dk1>
      <a:srgbClr val="6B747B"/>
    </a:dk1>
    <a:lt1>
      <a:srgbClr val="FFFFFF"/>
    </a:lt1>
    <a:dk2>
      <a:srgbClr val="525CA3"/>
    </a:dk2>
    <a:lt2>
      <a:srgbClr val="BCBC1C"/>
    </a:lt2>
    <a:accent1>
      <a:srgbClr val="3E90D0"/>
    </a:accent1>
    <a:accent2>
      <a:srgbClr val="D16C19"/>
    </a:accent2>
    <a:accent3>
      <a:srgbClr val="8F6EAA"/>
    </a:accent3>
    <a:accent4>
      <a:srgbClr val="FBBA00"/>
    </a:accent4>
    <a:accent5>
      <a:srgbClr val="BE006B"/>
    </a:accent5>
    <a:accent6>
      <a:srgbClr val="CAAE7A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2">
    <a:dk1>
      <a:srgbClr val="000000"/>
    </a:dk1>
    <a:lt1>
      <a:srgbClr val="FFFFFF"/>
    </a:lt1>
    <a:dk2>
      <a:srgbClr val="1F497D"/>
    </a:dk2>
    <a:lt2>
      <a:srgbClr val="EEECE1"/>
    </a:lt2>
    <a:accent1>
      <a:srgbClr val="00A59D"/>
    </a:accent1>
    <a:accent2>
      <a:srgbClr val="733B8F"/>
    </a:accent2>
    <a:accent3>
      <a:srgbClr val="7F7F7F"/>
    </a:accent3>
    <a:accent4>
      <a:srgbClr val="1F497D"/>
    </a:accent4>
    <a:accent5>
      <a:srgbClr val="00A0DF"/>
    </a:accent5>
    <a:accent6>
      <a:srgbClr val="E1AD40"/>
    </a:accent6>
    <a:hlink>
      <a:srgbClr val="0000FF"/>
    </a:hlink>
    <a:folHlink>
      <a:srgbClr val="800080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B21D6DD0D93E9C459B11A07652B67F610200EDDA7A28F8672E4DA83C665705FDB6A0" ma:contentTypeVersion="15" ma:contentTypeDescription="" ma:contentTypeScope="" ma:versionID="130499f50678ca57bb692ef7bec6c2fc">
  <xsd:schema xmlns:xsd="http://www.w3.org/2001/XMLSchema" xmlns:xs="http://www.w3.org/2001/XMLSchema" xmlns:p="http://schemas.microsoft.com/office/2006/metadata/properties" xmlns:ns2="175e93ab-ccf1-4204-8194-2c1fe52dadc8" xmlns:ns3="e797c43c-4533-4a8a-a14e-7a5c3089751b" targetNamespace="http://schemas.microsoft.com/office/2006/metadata/properties" ma:root="true" ma:fieldsID="4afacc8870d7a335e135ea9db08e9767" ns2:_="" ns3:_="">
    <xsd:import namespace="175e93ab-ccf1-4204-8194-2c1fe52dadc8"/>
    <xsd:import namespace="e797c43c-4533-4a8a-a14e-7a5c3089751b"/>
    <xsd:element name="properties">
      <xsd:complexType>
        <xsd:sequence>
          <xsd:element name="documentManagement">
            <xsd:complexType>
              <xsd:all>
                <xsd:element ref="ns2:Doc_x0020_Status" minOccurs="0"/>
                <xsd:element ref="ns2:Doc_x0020_Type"/>
                <xsd:element ref="ns2:Employee_x0020_Classification" minOccurs="0"/>
                <xsd:element ref="ns2:Year" minOccurs="0"/>
                <xsd:element ref="ns3:Category" minOccurs="0"/>
                <xsd:element ref="ns3:Depart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e93ab-ccf1-4204-8194-2c1fe52dadc8" elementFormDefault="qualified">
    <xsd:import namespace="http://schemas.microsoft.com/office/2006/documentManagement/types"/>
    <xsd:import namespace="http://schemas.microsoft.com/office/infopath/2007/PartnerControls"/>
    <xsd:element name="Doc_x0020_Status" ma:index="8" nillable="true" ma:displayName="Doc Status" ma:default="Final" ma:format="Dropdown" ma:internalName="Doc_x0020_Status" ma:readOnly="false">
      <xsd:simpleType>
        <xsd:restriction base="dms:Choice">
          <xsd:enumeration value="Draft"/>
          <xsd:enumeration value="Final"/>
        </xsd:restriction>
      </xsd:simpleType>
    </xsd:element>
    <xsd:element name="Doc_x0020_Type" ma:index="9" ma:displayName="Doc Type" ma:format="Dropdown" ma:internalName="Doc_x0020_Type" ma:readOnly="false">
      <xsd:simpleType>
        <xsd:restriction base="dms:Choice">
          <xsd:enumeration value="Advertisement"/>
          <xsd:enumeration value="Agenda"/>
          <xsd:enumeration value="Contract"/>
          <xsd:enumeration value="E-mail"/>
          <xsd:enumeration value="Form"/>
          <xsd:enumeration value="Letter"/>
          <xsd:enumeration value="Map"/>
          <xsd:enumeration value="Meeting Notebook"/>
          <xsd:enumeration value="Memo"/>
          <xsd:enumeration value="Minutes"/>
          <xsd:enumeration value="Miscellaneous"/>
          <xsd:enumeration value="Official (Legal Docs)"/>
          <xsd:enumeration value="Policy"/>
          <xsd:enumeration value="Presentation"/>
          <xsd:enumeration value="Reference"/>
          <xsd:enumeration value="Report"/>
          <xsd:enumeration value="RFP"/>
          <xsd:enumeration value="Standard Operating Procedure (SOP)"/>
          <xsd:enumeration value="Survey"/>
          <xsd:enumeration value="Template"/>
          <xsd:enumeration value="Timeline"/>
          <xsd:enumeration value="Training Docs"/>
        </xsd:restriction>
      </xsd:simpleType>
    </xsd:element>
    <xsd:element name="Employee_x0020_Classification" ma:index="10" nillable="true" ma:displayName="Employee Classification" ma:format="Dropdown" ma:internalName="Employee_x0020_Classification">
      <xsd:simpleType>
        <xsd:restriction base="dms:Choice">
          <xsd:enumeration value="Benefits"/>
          <xsd:enumeration value="Financial"/>
          <xsd:enumeration value="General"/>
          <xsd:enumeration value="HR"/>
          <xsd:enumeration value="Meetings"/>
          <xsd:enumeration value="Payroll"/>
          <xsd:enumeration value="TIMSS"/>
        </xsd:restriction>
      </xsd:simpleType>
    </xsd:element>
    <xsd:element name="Year" ma:index="11" nillable="true" ma:displayName="Year" ma:format="Dropdown" ma:internalName="Year" ma:readOnly="false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  <xsd:enumeration value="2001"/>
          <xsd:enumeration value="2000"/>
          <xsd:enumeration value="1999"/>
          <xsd:enumeration value="1998"/>
          <xsd:enumeration value="1997"/>
          <xsd:enumeration value="1996"/>
          <xsd:enumeration value="1995"/>
          <xsd:enumeration value="1994"/>
          <xsd:enumeration value="1993"/>
          <xsd:enumeration value="1992"/>
          <xsd:enumeration value="1991"/>
          <xsd:enumeration value="199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7c43c-4533-4a8a-a14e-7a5c3089751b" elementFormDefault="qualified">
    <xsd:import namespace="http://schemas.microsoft.com/office/2006/documentManagement/types"/>
    <xsd:import namespace="http://schemas.microsoft.com/office/infopath/2007/PartnerControls"/>
    <xsd:element name="Category" ma:index="12" nillable="true" ma:displayName="Category" ma:default="None" ma:description="Category" ma:format="Dropdown" ma:internalName="Category">
      <xsd:simpleType>
        <xsd:restriction base="dms:Choice">
          <xsd:enumeration value="None"/>
          <xsd:enumeration value="AFS"/>
          <xsd:enumeration value="Compensation/Payroll"/>
          <xsd:enumeration value="Dental Insurance"/>
          <xsd:enumeration value="Disability"/>
          <xsd:enumeration value="Employee Assistance (EAP)"/>
          <xsd:enumeration value="Employee Handbook"/>
          <xsd:enumeration value="Telecommuting"/>
          <xsd:enumeration value="Staffing/Recruitment"/>
          <xsd:enumeration value="Flexible Spending Account (FSA)"/>
          <xsd:enumeration value="FMLA"/>
          <xsd:enumeration value="Job Descriptions"/>
          <xsd:enumeration value="Legal Resources"/>
          <xsd:enumeration value="Life"/>
          <xsd:enumeration value="Medical"/>
          <xsd:enumeration value="Medical Plan Summaries"/>
          <xsd:enumeration value="PPO"/>
          <xsd:enumeration value="Prescriptions"/>
          <xsd:enumeration value="Health Advocate"/>
          <xsd:enumeration value="Kaiser"/>
          <xsd:enumeration value="Emergency Travel Assistance"/>
          <xsd:enumeration value="Performance Management and ReviewSNAP"/>
          <xsd:enumeration value="Professional Development"/>
          <xsd:enumeration value="Retirement"/>
          <xsd:enumeration value="AFS Financial Education"/>
          <xsd:enumeration value="Retirement Plan Information"/>
          <xsd:enumeration value="Transportation"/>
          <xsd:enumeration value="Vision"/>
          <xsd:enumeration value="Wellness"/>
          <xsd:enumeration value="Wellness Presentations"/>
          <xsd:enumeration value="Wellness Coaching"/>
          <xsd:enumeration value="Ask IWP"/>
          <xsd:enumeration value="Wellness Reimbursement"/>
          <xsd:enumeration value="General Benefits"/>
          <xsd:enumeration value="Student Loan Benefit"/>
          <xsd:enumeration value="Identity Protection"/>
        </xsd:restriction>
      </xsd:simpleType>
    </xsd:element>
    <xsd:element name="Department" ma:index="13" nillable="true" ma:displayName="Department" ma:default="Communications" ma:description="ASH Departments" ma:format="Dropdown" ma:internalName="Department">
      <xsd:simpleType>
        <xsd:restriction base="dms:Choice">
          <xsd:enumeration value="Communications"/>
          <xsd:enumeration value="Development"/>
          <xsd:enumeration value="Education"/>
          <xsd:enumeration value="Executive Office"/>
          <xsd:enumeration value="Finance"/>
          <xsd:enumeration value="Government Relations and Practice"/>
          <xsd:enumeration value="Office of the DED"/>
          <xsd:enumeration value="Publishing"/>
          <xsd:enumeration value="Traini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C530F2-9F99-4AAF-864C-1D493DDA5D25}">
  <ds:schemaRefs>
    <ds:schemaRef ds:uri="http://schemas.openxmlformats.org/package/2006/metadata/core-properties"/>
    <ds:schemaRef ds:uri="http://purl.org/dc/terms/"/>
    <ds:schemaRef ds:uri="e797c43c-4533-4a8a-a14e-7a5c3089751b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175e93ab-ccf1-4204-8194-2c1fe52dadc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70B7EA5-3A0D-4427-B3A8-72663A9808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53A5FE-0CFB-4783-95F1-C2557943C20C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78517A3E-26F6-4C7D-92CB-36DE43C4B8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e93ab-ccf1-4204-8194-2c1fe52dadc8"/>
    <ds:schemaRef ds:uri="e797c43c-4533-4a8a-a14e-7a5c308975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78F8257E-30ED-4B92-8932-497A8FA1642B}"/>
</file>

<file path=docProps/app.xml><?xml version="1.0" encoding="utf-8"?>
<Properties xmlns="http://schemas.openxmlformats.org/officeDocument/2006/extended-properties" xmlns:vt="http://schemas.openxmlformats.org/officeDocument/2006/docPropsVTypes">
  <TotalTime>16397</TotalTime>
  <Words>6753</Words>
  <Application>Microsoft Macintosh PowerPoint</Application>
  <PresentationFormat>Widescreen</PresentationFormat>
  <Paragraphs>1050</Paragraphs>
  <Slides>52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52</vt:i4>
      </vt:variant>
    </vt:vector>
  </HeadingPairs>
  <TitlesOfParts>
    <vt:vector size="98" baseType="lpstr">
      <vt:lpstr>Arial</vt:lpstr>
      <vt:lpstr>Arial Nova</vt:lpstr>
      <vt:lpstr>Arial Nova Cond</vt:lpstr>
      <vt:lpstr>Calibri</vt:lpstr>
      <vt:lpstr>Calibri Light</vt:lpstr>
      <vt:lpstr>Corbel</vt:lpstr>
      <vt:lpstr>Courier New</vt:lpstr>
      <vt:lpstr>Georgia</vt:lpstr>
      <vt:lpstr>Helvetica</vt:lpstr>
      <vt:lpstr>Lucida Grande</vt:lpstr>
      <vt:lpstr>Microsoft Sans Serif</vt:lpstr>
      <vt:lpstr>montserrat</vt:lpstr>
      <vt:lpstr>montserrat</vt:lpstr>
      <vt:lpstr>Montserrat Light</vt:lpstr>
      <vt:lpstr>Open Sans</vt:lpstr>
      <vt:lpstr>Open Sans Semibold</vt:lpstr>
      <vt:lpstr>Times New Roman</vt:lpstr>
      <vt:lpstr>Trebuchet MS</vt:lpstr>
      <vt:lpstr>Verdana</vt:lpstr>
      <vt:lpstr>Wingdings</vt:lpstr>
      <vt:lpstr>Office Theme</vt:lpstr>
      <vt:lpstr>Presentation6lightgreencream</vt:lpstr>
      <vt:lpstr>2_Custom Design</vt:lpstr>
      <vt:lpstr>91_Content slide – cool palette</vt:lpstr>
      <vt:lpstr>Custom Design</vt:lpstr>
      <vt:lpstr>GSK PowerPoint 4x3 Template</vt:lpstr>
      <vt:lpstr>7_MountSinai</vt:lpstr>
      <vt:lpstr>4_Custom Design</vt:lpstr>
      <vt:lpstr>1_Custom Design</vt:lpstr>
      <vt:lpstr>3_Custom Design</vt:lpstr>
      <vt:lpstr>4_Subsection - Purple</vt:lpstr>
      <vt:lpstr>2_Office Theme</vt:lpstr>
      <vt:lpstr>4_Office Theme</vt:lpstr>
      <vt:lpstr>5_Office Theme</vt:lpstr>
      <vt:lpstr>Folgeseiten</vt:lpstr>
      <vt:lpstr>6_Office Theme</vt:lpstr>
      <vt:lpstr>6_SanofiGenzyme_PowerPoint_Template</vt:lpstr>
      <vt:lpstr>7_Office Theme</vt:lpstr>
      <vt:lpstr>5_Custom Design</vt:lpstr>
      <vt:lpstr>6_Presentation6lightgreencream</vt:lpstr>
      <vt:lpstr>6_Custom Design</vt:lpstr>
      <vt:lpstr>8_Office Theme</vt:lpstr>
      <vt:lpstr>11_Office Theme</vt:lpstr>
      <vt:lpstr>12_Office Theme</vt:lpstr>
      <vt:lpstr>3_Office Theme</vt:lpstr>
      <vt:lpstr>9_Office Theme</vt:lpstr>
      <vt:lpstr>  Optimizing the Current Management of Multiple Myeloma     Research To Practice Year End   December 2022   </vt:lpstr>
      <vt:lpstr>Richardson PG et al. Triplet therapy, transplantation, and maintenance until progression in myeloma. N Engl J Med 2022;387(2):132-47.</vt:lpstr>
      <vt:lpstr>DETERMINATION: study design and patient disposition</vt:lpstr>
      <vt:lpstr>Primary endpoint: Progression-free survival (PFS)</vt:lpstr>
      <vt:lpstr>Key secondary endpoint: Overall survival (OS)</vt:lpstr>
      <vt:lpstr>DETERMINATION: The debate of To Transplant or Not to Transplant continues: </vt:lpstr>
      <vt:lpstr>Daratumumab (DARA) + Lenalidomide, Bortezomib, and Dexamethasone (RVd) in Patients With Transplant-eligible Newly Diagnosed Multiple Myeloma (NDMM): Final Analysis of GRIFFIN</vt:lpstr>
      <vt:lpstr>GRIFFIN: Responses Deepened Over Time</vt:lpstr>
      <vt:lpstr>GRIFFIN: PFS in the ITT Population</vt:lpstr>
      <vt:lpstr>Dr. Joe’s Take on GRIFFIN </vt:lpstr>
      <vt:lpstr>MRD-Guided Treatment Augmentation and Cessation- MASTER Trial</vt:lpstr>
      <vt:lpstr>MRD-Guided Treatment Augmentation and Cessation- MASTER Trial</vt:lpstr>
      <vt:lpstr>Dr. Joe’s Take on MASTER</vt:lpstr>
      <vt:lpstr>MAIA</vt:lpstr>
      <vt:lpstr>Updated PFS in 2021</vt:lpstr>
      <vt:lpstr>OS</vt:lpstr>
      <vt:lpstr>Updated results ASH 2022</vt:lpstr>
      <vt:lpstr>Kumar Update on MAIA</vt:lpstr>
      <vt:lpstr>PowerPoint Presentation</vt:lpstr>
      <vt:lpstr>PowerPoint Presentation</vt:lpstr>
      <vt:lpstr>Dr. Joe’s Take on Isa-VRD</vt:lpstr>
      <vt:lpstr>PowerPoint Presentation</vt:lpstr>
      <vt:lpstr>Dr. Joe’s Take</vt:lpstr>
      <vt:lpstr>PowerPoint Presentation</vt:lpstr>
      <vt:lpstr>Key Results</vt:lpstr>
      <vt:lpstr>Dr. Joe’s Take on Ixa-Len-Dex</vt:lpstr>
      <vt:lpstr>Study design</vt:lpstr>
      <vt:lpstr>Final OS analysis</vt:lpstr>
      <vt:lpstr>Dr. Joe’s Take on ICARIA</vt:lpstr>
      <vt:lpstr>PowerPoint Presentation</vt:lpstr>
      <vt:lpstr>Updated PFS (primary endpoint) – IRC assessment (Original ITT population)</vt:lpstr>
      <vt:lpstr>Depth of response (Original ITT population)</vt:lpstr>
      <vt:lpstr>Dr. Joe’s Take on IKEMA</vt:lpstr>
      <vt:lpstr>COLUMBA Study Design</vt:lpstr>
      <vt:lpstr>Non-inferiority Comparisons for Co-primary Endpoints </vt:lpstr>
      <vt:lpstr>Co-primary Endpoint: Overall Response Ratea</vt:lpstr>
      <vt:lpstr>Updated Final Analysis</vt:lpstr>
      <vt:lpstr>Co-primary Endpoint: Maximum Ctrough at C3D1a,b</vt:lpstr>
      <vt:lpstr>Dr. Joe’s Take on COLUMBA</vt:lpstr>
      <vt:lpstr>PowerPoint Presentation</vt:lpstr>
      <vt:lpstr>Key Results</vt:lpstr>
      <vt:lpstr>Dr. Joe’s Take on SC Isatuximab</vt:lpstr>
      <vt:lpstr>PowerPoint Presentation</vt:lpstr>
      <vt:lpstr>PowerPoint Presentation</vt:lpstr>
      <vt:lpstr>PowerPoint Presentation</vt:lpstr>
      <vt:lpstr>PowerPoint Presentation</vt:lpstr>
      <vt:lpstr>Dr. Joe’s Take on Weekly Selinexor and Carfilzomib</vt:lpstr>
      <vt:lpstr>BOSTON: A Phase 3, Global, Randomized, Open Label, Controlled Study in Patients with Multiple Myeloma who Had Received 1-3 Prior Therapies </vt:lpstr>
      <vt:lpstr>Primary Endpoint - PFS With XVd vs Vd</vt:lpstr>
      <vt:lpstr>Analysis of Patients based on Renal Impairment</vt:lpstr>
      <vt:lpstr>Dr. Joe’s Take on BOSTON subgroup renal analysis</vt:lpstr>
      <vt:lpstr>THANK YOU!</vt:lpstr>
    </vt:vector>
  </TitlesOfParts>
  <Company>house of hayes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 PowerPoint Template 2016 16-9ratio DARKER (11.14.16).pptx</dc:title>
  <dc:creator>Page Hayes</dc:creator>
  <cp:lastModifiedBy>Taylor Wallace</cp:lastModifiedBy>
  <cp:revision>1328</cp:revision>
  <cp:lastPrinted>2018-11-28T15:22:01Z</cp:lastPrinted>
  <dcterms:created xsi:type="dcterms:W3CDTF">2010-04-01T20:51:44Z</dcterms:created>
  <dcterms:modified xsi:type="dcterms:W3CDTF">2023-01-03T15:03:27Z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sines Svs Classification">
    <vt:lpwstr>General</vt:lpwstr>
  </property>
  <property fmtid="{D5CDD505-2E9C-101B-9397-08002B2CF9AE}" pid="3" name="ContentType">
    <vt:lpwstr>Document</vt:lpwstr>
  </property>
  <property fmtid="{D5CDD505-2E9C-101B-9397-08002B2CF9AE}" pid="4" name="Doc Type">
    <vt:lpwstr>Template</vt:lpwstr>
  </property>
  <property fmtid="{D5CDD505-2E9C-101B-9397-08002B2CF9AE}" pid="5" name="Employee Classification">
    <vt:lpwstr>General</vt:lpwstr>
  </property>
  <property fmtid="{D5CDD505-2E9C-101B-9397-08002B2CF9AE}" pid="6" name="Year">
    <vt:lpwstr>2010</vt:lpwstr>
  </property>
  <property fmtid="{D5CDD505-2E9C-101B-9397-08002B2CF9AE}" pid="7" name="Category">
    <vt:lpwstr>None</vt:lpwstr>
  </property>
  <property fmtid="{D5CDD505-2E9C-101B-9397-08002B2CF9AE}" pid="8" name="Doc Status">
    <vt:lpwstr>Final</vt:lpwstr>
  </property>
  <property fmtid="{D5CDD505-2E9C-101B-9397-08002B2CF9AE}" pid="9" name="Department">
    <vt:lpwstr>Communications</vt:lpwstr>
  </property>
  <property fmtid="{D5CDD505-2E9C-101B-9397-08002B2CF9AE}" pid="10" name="ContentTypeId">
    <vt:lpwstr>0x01010018862A45804C7345BFDE61DA2C172BE7</vt:lpwstr>
  </property>
</Properties>
</file>