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1.xml" ContentType="application/vnd.openxmlformats-officedocument.them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8" r:id="rId1"/>
    <p:sldMasterId id="2147483841" r:id="rId2"/>
    <p:sldMasterId id="2147483927" r:id="rId3"/>
    <p:sldMasterId id="2147483939" r:id="rId4"/>
    <p:sldMasterId id="2147483951" r:id="rId5"/>
  </p:sldMasterIdLst>
  <p:notesMasterIdLst>
    <p:notesMasterId r:id="rId32"/>
  </p:notesMasterIdLst>
  <p:sldIdLst>
    <p:sldId id="267" r:id="rId6"/>
    <p:sldId id="1747256508" r:id="rId7"/>
    <p:sldId id="1747256509" r:id="rId8"/>
    <p:sldId id="1747256507" r:id="rId9"/>
    <p:sldId id="1747256506" r:id="rId10"/>
    <p:sldId id="1747256510" r:id="rId11"/>
    <p:sldId id="1747256511" r:id="rId12"/>
    <p:sldId id="1747256512" r:id="rId13"/>
    <p:sldId id="1747256515" r:id="rId14"/>
    <p:sldId id="1747256516" r:id="rId15"/>
    <p:sldId id="1747256517" r:id="rId16"/>
    <p:sldId id="1747256518" r:id="rId17"/>
    <p:sldId id="1747256519" r:id="rId18"/>
    <p:sldId id="1747256520" r:id="rId19"/>
    <p:sldId id="1747256521" r:id="rId20"/>
    <p:sldId id="1747256522" r:id="rId21"/>
    <p:sldId id="1747256523" r:id="rId22"/>
    <p:sldId id="1747256514" r:id="rId23"/>
    <p:sldId id="1747256524" r:id="rId24"/>
    <p:sldId id="1747256497" r:id="rId25"/>
    <p:sldId id="1747256525" r:id="rId26"/>
    <p:sldId id="1747256526" r:id="rId27"/>
    <p:sldId id="1747256527" r:id="rId28"/>
    <p:sldId id="1747256528" r:id="rId29"/>
    <p:sldId id="1747256529" r:id="rId30"/>
    <p:sldId id="60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borah Stephens" initials="DS" lastIdx="1" clrIdx="0">
    <p:extLst>
      <p:ext uri="{19B8F6BF-5375-455C-9EA6-DF929625EA0E}">
        <p15:presenceInfo xmlns:p15="http://schemas.microsoft.com/office/powerpoint/2012/main" userId="S::u0973744@umail.utah.edu::7cc42a28-9cbf-4da6-9ac8-9e439925359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D47A18"/>
    <a:srgbClr val="E3882D"/>
    <a:srgbClr val="FF7575"/>
    <a:srgbClr val="84A58D"/>
    <a:srgbClr val="F07F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11" autoAdjust="0"/>
    <p:restoredTop sz="95946" autoAdjust="0"/>
  </p:normalViewPr>
  <p:slideViewPr>
    <p:cSldViewPr snapToGrid="0">
      <p:cViewPr varScale="1">
        <p:scale>
          <a:sx n="92" d="100"/>
          <a:sy n="92" d="100"/>
        </p:scale>
        <p:origin x="200" y="480"/>
      </p:cViewPr>
      <p:guideLst/>
    </p:cSldViewPr>
  </p:slideViewPr>
  <p:outlineViewPr>
    <p:cViewPr>
      <p:scale>
        <a:sx n="33" d="100"/>
        <a:sy n="33" d="100"/>
      </p:scale>
      <p:origin x="0" y="-187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ustomXml" Target="../customXml/item2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MRDu</a:t>
            </a:r>
            <a:r>
              <a:rPr lang="en-US" dirty="0"/>
              <a:t> %</a:t>
            </a:r>
            <a:r>
              <a:rPr lang="en-US" baseline="0" dirty="0"/>
              <a:t> in Peripheral Blood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IGHV Mutated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9 Months</c:v>
                </c:pt>
                <c:pt idx="1">
                  <c:v>24 Months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33</c:v>
                </c:pt>
                <c:pt idx="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9F-439E-8200-04DC36EFDF5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IGHV Unmutated (%)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9 Months</c:v>
                </c:pt>
                <c:pt idx="1">
                  <c:v>24 Months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55</c:v>
                </c:pt>
                <c:pt idx="1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9F-439E-8200-04DC36EFDF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6440911"/>
        <c:axId val="1926439247"/>
      </c:barChart>
      <c:catAx>
        <c:axId val="1926440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6439247"/>
        <c:crosses val="autoZero"/>
        <c:auto val="1"/>
        <c:lblAlgn val="ctr"/>
        <c:lblOffset val="100"/>
        <c:noMultiLvlLbl val="0"/>
      </c:catAx>
      <c:valAx>
        <c:axId val="19264392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64409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6AFF7-6E68-4DA1-9E58-67528E9F4F29}" type="datetimeFigureOut">
              <a:rPr lang="en-US" smtClean="0"/>
              <a:t>12/16/22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C84B3-E8BD-4E5B-9678-67A0D7D6C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99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87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231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47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34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Content - Bulle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6079067" y="6645275"/>
            <a:ext cx="1847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8151" y="283701"/>
            <a:ext cx="11446639" cy="74771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r">
              <a:buFontTx/>
              <a:buNone/>
              <a:defRPr sz="4400" b="1" baseline="0">
                <a:solidFill>
                  <a:srgbClr val="2AA9E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 bwMode="blackWhite">
          <a:xfrm>
            <a:off x="438151" y="1289956"/>
            <a:ext cx="11446933" cy="490129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82613" indent="-582613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 typeface="Wingdings" panose="05000000000000000000" pitchFamily="2" charset="2"/>
              <a:buChar char="Ø"/>
              <a:defRPr sz="3600" baseline="0">
                <a:solidFill>
                  <a:schemeClr val="tx1"/>
                </a:solidFill>
              </a:defRPr>
            </a:lvl1pPr>
            <a:lvl2pPr marL="1371600" indent="-625475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‒"/>
              <a:defRPr sz="3600" baseline="0">
                <a:solidFill>
                  <a:schemeClr val="tx1"/>
                </a:solidFill>
              </a:defRPr>
            </a:lvl2pPr>
            <a:lvl3pPr marL="2062163" indent="-517525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Font typeface="Arial"/>
              <a:buChar char="•"/>
              <a:defRPr sz="3600" baseline="0">
                <a:solidFill>
                  <a:schemeClr val="tx1"/>
                </a:solidFill>
              </a:defRPr>
            </a:lvl3pPr>
            <a:lvl4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18"/>
          <p:cNvSpPr>
            <a:spLocks noGrp="1"/>
          </p:cNvSpPr>
          <p:nvPr>
            <p:ph type="sldNum" sz="quarter" idx="13"/>
          </p:nvPr>
        </p:nvSpPr>
        <p:spPr>
          <a:xfrm>
            <a:off x="11723784" y="6416678"/>
            <a:ext cx="601133" cy="38100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EB78F35B-1AA9-4A88-97DB-748ED7B1ED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7"/>
          <p:cNvSpPr>
            <a:spLocks noGrp="1"/>
          </p:cNvSpPr>
          <p:nvPr>
            <p:ph type="ftr" sz="quarter" idx="12"/>
          </p:nvPr>
        </p:nvSpPr>
        <p:spPr>
          <a:xfrm>
            <a:off x="7244008" y="6416222"/>
            <a:ext cx="4479776" cy="365128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Change meeting name in slide master</a:t>
            </a:r>
          </a:p>
        </p:txBody>
      </p:sp>
    </p:spTree>
    <p:extLst>
      <p:ext uri="{BB962C8B-B14F-4D97-AF65-F5344CB8AC3E}">
        <p14:creationId xmlns:p14="http://schemas.microsoft.com/office/powerpoint/2010/main" val="492283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4"/>
            <a:ext cx="12191997" cy="6857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1"/>
            <a:ext cx="5435037" cy="1572608"/>
          </a:xfrm>
          <a:ln algn="ctr"/>
        </p:spPr>
        <p:txBody>
          <a:bodyPr lIns="91440" tIns="457200" anchor="b"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472389" y="6464136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21" y="3008079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772989"/>
            <a:ext cx="4485216" cy="836084"/>
          </a:xfrm>
        </p:spPr>
        <p:txBody>
          <a:bodyPr lIns="91440" tIns="45720" rIns="91440" bIns="45720"/>
          <a:lstStyle>
            <a:lvl1pPr marL="0" indent="0" algn="l">
              <a:spcBef>
                <a:spcPts val="0"/>
              </a:spcBef>
              <a:buNone/>
              <a:defRPr sz="2133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731052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6"/>
            <a:ext cx="11411163" cy="825729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15511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5 research pr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63126"/>
            <a:ext cx="12191999" cy="444817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15" y="977047"/>
            <a:ext cx="2733229" cy="9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2"/>
            <a:ext cx="5435037" cy="1234743"/>
          </a:xfrm>
          <a:ln algn="ctr"/>
        </p:spPr>
        <p:txBody>
          <a:bodyPr lIns="91440" tIns="457200" anchor="b"/>
          <a:lstStyle>
            <a:lvl1pPr algn="l">
              <a:defRPr sz="2933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415752"/>
            <a:ext cx="4485216" cy="717849"/>
          </a:xfrm>
        </p:spPr>
        <p:txBody>
          <a:bodyPr lIns="91440" tIns="45720" rIns="91440" bIns="45720"/>
          <a:lstStyle>
            <a:lvl1pPr marL="0" indent="0" algn="l">
              <a:spcBef>
                <a:spcPts val="267"/>
              </a:spcBef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Rectangle 17"/>
          <p:cNvSpPr>
            <a:spLocks noChangeArrowheads="1"/>
          </p:cNvSpPr>
          <p:nvPr userDrawn="1"/>
        </p:nvSpPr>
        <p:spPr bwMode="auto">
          <a:xfrm>
            <a:off x="550005" y="6547500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26370852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00853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763658" y="6495201"/>
            <a:ext cx="39330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r">
              <a:defRPr sz="933" b="0">
                <a:solidFill>
                  <a:srgbClr val="717070"/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" y="0"/>
            <a:ext cx="12192001" cy="333243"/>
            <a:chOff x="0" y="0"/>
            <a:chExt cx="9144001" cy="24993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1" cy="24993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1"/>
              <a:ext cx="9144000" cy="187278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-13252" y="6321287"/>
            <a:ext cx="7593496" cy="553347"/>
            <a:chOff x="-9424" y="-235523"/>
            <a:chExt cx="11413748" cy="54421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9424" y="-235523"/>
              <a:ext cx="9153425" cy="485455"/>
            </a:xfrm>
            <a:prstGeom prst="rect">
              <a:avLst/>
            </a:prstGeom>
            <a:gradFill>
              <a:gsLst>
                <a:gs pos="100000">
                  <a:srgbClr val="E8E8E8"/>
                </a:gs>
                <a:gs pos="0">
                  <a:srgbClr val="E8E8E8">
                    <a:alpha val="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-9424" y="7204"/>
              <a:ext cx="11413748" cy="301491"/>
            </a:xfrm>
            <a:prstGeom prst="rect">
              <a:avLst/>
            </a:prstGeom>
            <a:gradFill flip="none" rotWithShape="1">
              <a:gsLst>
                <a:gs pos="100000">
                  <a:srgbClr val="6B6B6B"/>
                </a:gs>
                <a:gs pos="0">
                  <a:srgbClr val="6B6B6B">
                    <a:shade val="67500"/>
                    <a:satMod val="115000"/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1"/>
          <p:cNvSpPr txBox="1">
            <a:spLocks/>
          </p:cNvSpPr>
          <p:nvPr userDrawn="1"/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91439" tIns="45719" rIns="91439" bIns="45719" rtlCol="0" anchor="b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34289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6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56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C956E73-2E7A-40C4-98E5-5009DBC8D49F}" type="slidenum">
              <a:rPr lang="en-US" sz="933" smtClean="0"/>
              <a:pPr/>
              <a:t>‹#›</a:t>
            </a:fld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419362747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2" name="Rectangle 2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971740" y="1973487"/>
            <a:ext cx="3655545" cy="1572608"/>
          </a:xfrm>
          <a:ln algn="ctr"/>
        </p:spPr>
        <p:txBody>
          <a:bodyPr lIns="9144" tIns="45720" anchor="b" anchorCtr="0"/>
          <a:lstStyle>
            <a:lvl1pPr algn="l">
              <a:defRPr sz="3733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25756" y="7226467"/>
            <a:ext cx="4124325" cy="86655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 marL="0" indent="0" algn="r">
              <a:buNone/>
              <a:defRPr lang="en-US" sz="1467" dirty="0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383755"/>
            <a:ext cx="981752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76" name="Picture 4" descr="C:\Users\Jason\Documents\Work\Client_File_Backups\CCC_James\09-11-2013 2013 Rebrand\genomeWheelFlat2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-1428" r="10188" b="15945"/>
          <a:stretch/>
        </p:blipFill>
        <p:spPr bwMode="auto">
          <a:xfrm>
            <a:off x="5207164" y="664235"/>
            <a:ext cx="6984837" cy="61937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883" y="4642512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6296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04312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876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16836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c left, No wheel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47342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6" y="283791"/>
            <a:ext cx="4509369" cy="657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28" y="1898181"/>
            <a:ext cx="6694811" cy="4106195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828137"/>
            <a:ext cx="7945348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28" y="925952"/>
            <a:ext cx="6552769" cy="443561"/>
          </a:xfrm>
        </p:spPr>
        <p:txBody>
          <a:bodyPr anchor="ctr" anchorCtr="0"/>
          <a:lstStyle>
            <a:lvl1pPr>
              <a:lnSpc>
                <a:spcPct val="85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91942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" y="828137"/>
            <a:ext cx="7749117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189" y="1646436"/>
            <a:ext cx="6522929" cy="422822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667"/>
            </a:lvl1pPr>
            <a:lvl2pPr marL="457178" indent="0">
              <a:buNone/>
              <a:defRPr sz="24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6188" y="885623"/>
            <a:ext cx="6212741" cy="499533"/>
          </a:xfr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84870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1361"/>
            <a:ext cx="560917" cy="2982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1355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8208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75445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purp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93671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63711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tri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7" y="1280846"/>
            <a:ext cx="810241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81386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ell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6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7" y="430315"/>
            <a:ext cx="933578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931523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93772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, No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11855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461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63677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88579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56" y="430315"/>
            <a:ext cx="3592693" cy="979487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908" y="430315"/>
            <a:ext cx="7306733" cy="4228221"/>
          </a:xfrm>
        </p:spPr>
        <p:txBody>
          <a:bodyPr/>
          <a:lstStyle>
            <a:lvl1pPr marL="309026" indent="-309026">
              <a:defRPr sz="2933"/>
            </a:lvl1pPr>
            <a:lvl2pPr marL="685766" indent="-228589">
              <a:defRPr sz="2667"/>
            </a:lvl2pPr>
            <a:lvl3pPr marL="1085797" indent="-171442"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2910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1582" y="483326"/>
            <a:ext cx="1198030" cy="790476"/>
          </a:xfrm>
          <a:prstGeom prst="rect">
            <a:avLst/>
          </a:prstGeom>
        </p:spPr>
      </p:pic>
      <p:pic>
        <p:nvPicPr>
          <p:cNvPr id="8" name="Picture 36" descr="4310 @CRCTU logo AW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7904" y="324287"/>
            <a:ext cx="2212030" cy="69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08BE830-0155-443C-9D71-9FB2598A57D9}"/>
              </a:ext>
            </a:extLst>
          </p:cNvPr>
          <p:cNvGrpSpPr/>
          <p:nvPr userDrawn="1"/>
        </p:nvGrpSpPr>
        <p:grpSpPr>
          <a:xfrm>
            <a:off x="3778166" y="300657"/>
            <a:ext cx="3478681" cy="1380547"/>
            <a:chOff x="3779912" y="134453"/>
            <a:chExt cx="1584176" cy="62869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82AA5F-A7C4-4C14-8300-186926C0F00E}"/>
                </a:ext>
              </a:extLst>
            </p:cNvPr>
            <p:cNvSpPr/>
            <p:nvPr/>
          </p:nvSpPr>
          <p:spPr>
            <a:xfrm>
              <a:off x="3779912" y="145214"/>
              <a:ext cx="1584176" cy="617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C4C7EB9-1182-4A8C-B50C-F5FDC8A96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1" t="13265" r="11136" b="13716"/>
            <a:stretch/>
          </p:blipFill>
          <p:spPr bwMode="auto">
            <a:xfrm>
              <a:off x="3830981" y="134453"/>
              <a:ext cx="1440159" cy="5581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6867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380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935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9982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458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586" y="1428805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322" y="573437"/>
            <a:ext cx="919566" cy="606742"/>
          </a:xfrm>
          <a:prstGeom prst="rect">
            <a:avLst/>
          </a:prstGeom>
        </p:spPr>
      </p:pic>
      <p:pic>
        <p:nvPicPr>
          <p:cNvPr id="7" name="Picture 36" descr="4310 @CRCTU logo AW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4370" y="124655"/>
            <a:ext cx="1422372" cy="44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08BE830-0155-443C-9D71-9FB2598A57D9}"/>
              </a:ext>
            </a:extLst>
          </p:cNvPr>
          <p:cNvGrpSpPr/>
          <p:nvPr userDrawn="1"/>
        </p:nvGrpSpPr>
        <p:grpSpPr>
          <a:xfrm>
            <a:off x="0" y="0"/>
            <a:ext cx="2361756" cy="937285"/>
            <a:chOff x="3779912" y="134453"/>
            <a:chExt cx="1584176" cy="62869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82AA5F-A7C4-4C14-8300-186926C0F00E}"/>
                </a:ext>
              </a:extLst>
            </p:cNvPr>
            <p:cNvSpPr/>
            <p:nvPr/>
          </p:nvSpPr>
          <p:spPr>
            <a:xfrm>
              <a:off x="3779912" y="145214"/>
              <a:ext cx="1584176" cy="617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4C7EB9-1182-4A8C-B50C-F5FDC8A96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1" t="13265" r="11136" b="13716"/>
            <a:stretch/>
          </p:blipFill>
          <p:spPr bwMode="auto">
            <a:xfrm>
              <a:off x="3830981" y="134453"/>
              <a:ext cx="1440159" cy="5581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0759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322" y="573437"/>
            <a:ext cx="919566" cy="606742"/>
          </a:xfrm>
          <a:prstGeom prst="rect">
            <a:avLst/>
          </a:prstGeom>
        </p:spPr>
      </p:pic>
      <p:pic>
        <p:nvPicPr>
          <p:cNvPr id="6" name="Picture 36" descr="4310 @CRCTU logo AW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4370" y="124655"/>
            <a:ext cx="1422372" cy="44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08BE830-0155-443C-9D71-9FB2598A57D9}"/>
              </a:ext>
            </a:extLst>
          </p:cNvPr>
          <p:cNvGrpSpPr/>
          <p:nvPr userDrawn="1"/>
        </p:nvGrpSpPr>
        <p:grpSpPr>
          <a:xfrm>
            <a:off x="0" y="0"/>
            <a:ext cx="2361756" cy="937285"/>
            <a:chOff x="3779912" y="134453"/>
            <a:chExt cx="1584176" cy="6286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82AA5F-A7C4-4C14-8300-186926C0F00E}"/>
                </a:ext>
              </a:extLst>
            </p:cNvPr>
            <p:cNvSpPr/>
            <p:nvPr/>
          </p:nvSpPr>
          <p:spPr>
            <a:xfrm>
              <a:off x="3779912" y="145214"/>
              <a:ext cx="1584176" cy="617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4C7EB9-1182-4A8C-B50C-F5FDC8A96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1" t="13265" r="11136" b="13716"/>
            <a:stretch/>
          </p:blipFill>
          <p:spPr bwMode="auto">
            <a:xfrm>
              <a:off x="3830981" y="134453"/>
              <a:ext cx="1440159" cy="5581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1" name="Rectangle 10"/>
          <p:cNvSpPr/>
          <p:nvPr userDrawn="1"/>
        </p:nvSpPr>
        <p:spPr>
          <a:xfrm>
            <a:off x="309966" y="6356350"/>
            <a:ext cx="31444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December 5, 2020 09:30-11:00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632603" y="6356351"/>
            <a:ext cx="28380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Munir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ASH 2020;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182</a:t>
            </a:r>
          </a:p>
        </p:txBody>
      </p:sp>
    </p:spTree>
    <p:extLst>
      <p:ext uri="{BB962C8B-B14F-4D97-AF65-F5344CB8AC3E}">
        <p14:creationId xmlns:p14="http://schemas.microsoft.com/office/powerpoint/2010/main" val="73036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0851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1158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470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547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085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1582" y="483326"/>
            <a:ext cx="1198030" cy="790476"/>
          </a:xfrm>
          <a:prstGeom prst="rect">
            <a:avLst/>
          </a:prstGeom>
        </p:spPr>
      </p:pic>
      <p:pic>
        <p:nvPicPr>
          <p:cNvPr id="8" name="Picture 36" descr="4310 @CRCTU logo AW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7904" y="324287"/>
            <a:ext cx="2212030" cy="69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08BE830-0155-443C-9D71-9FB2598A57D9}"/>
              </a:ext>
            </a:extLst>
          </p:cNvPr>
          <p:cNvGrpSpPr/>
          <p:nvPr userDrawn="1"/>
        </p:nvGrpSpPr>
        <p:grpSpPr>
          <a:xfrm>
            <a:off x="3778166" y="300657"/>
            <a:ext cx="3478681" cy="1380547"/>
            <a:chOff x="3779912" y="134453"/>
            <a:chExt cx="1584176" cy="62869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82AA5F-A7C4-4C14-8300-186926C0F00E}"/>
                </a:ext>
              </a:extLst>
            </p:cNvPr>
            <p:cNvSpPr/>
            <p:nvPr/>
          </p:nvSpPr>
          <p:spPr>
            <a:xfrm>
              <a:off x="3779912" y="145214"/>
              <a:ext cx="1584176" cy="617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C4C7EB9-1182-4A8C-B50C-F5FDC8A96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1" t="13265" r="11136" b="13716"/>
            <a:stretch/>
          </p:blipFill>
          <p:spPr bwMode="auto">
            <a:xfrm>
              <a:off x="3830981" y="134453"/>
              <a:ext cx="1440159" cy="5581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2341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0852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5484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355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5502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586" y="1428805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322" y="573437"/>
            <a:ext cx="919566" cy="606742"/>
          </a:xfrm>
          <a:prstGeom prst="rect">
            <a:avLst/>
          </a:prstGeom>
        </p:spPr>
      </p:pic>
      <p:pic>
        <p:nvPicPr>
          <p:cNvPr id="7" name="Picture 36" descr="4310 @CRCTU logo AW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4370" y="124655"/>
            <a:ext cx="1422372" cy="44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08BE830-0155-443C-9D71-9FB2598A57D9}"/>
              </a:ext>
            </a:extLst>
          </p:cNvPr>
          <p:cNvGrpSpPr/>
          <p:nvPr userDrawn="1"/>
        </p:nvGrpSpPr>
        <p:grpSpPr>
          <a:xfrm>
            <a:off x="0" y="0"/>
            <a:ext cx="2361756" cy="937285"/>
            <a:chOff x="3779912" y="134453"/>
            <a:chExt cx="1584176" cy="62869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82AA5F-A7C4-4C14-8300-186926C0F00E}"/>
                </a:ext>
              </a:extLst>
            </p:cNvPr>
            <p:cNvSpPr/>
            <p:nvPr/>
          </p:nvSpPr>
          <p:spPr>
            <a:xfrm>
              <a:off x="3779912" y="145214"/>
              <a:ext cx="1584176" cy="617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4C7EB9-1182-4A8C-B50C-F5FDC8A96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1" t="13265" r="11136" b="13716"/>
            <a:stretch/>
          </p:blipFill>
          <p:spPr bwMode="auto">
            <a:xfrm>
              <a:off x="3830981" y="134453"/>
              <a:ext cx="1440159" cy="5581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203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12/16/22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4850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322" y="573437"/>
            <a:ext cx="919566" cy="606742"/>
          </a:xfrm>
          <a:prstGeom prst="rect">
            <a:avLst/>
          </a:prstGeom>
        </p:spPr>
      </p:pic>
      <p:pic>
        <p:nvPicPr>
          <p:cNvPr id="6" name="Picture 36" descr="4310 @CRCTU logo AW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4370" y="124655"/>
            <a:ext cx="1422372" cy="44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08BE830-0155-443C-9D71-9FB2598A57D9}"/>
              </a:ext>
            </a:extLst>
          </p:cNvPr>
          <p:cNvGrpSpPr/>
          <p:nvPr userDrawn="1"/>
        </p:nvGrpSpPr>
        <p:grpSpPr>
          <a:xfrm>
            <a:off x="0" y="0"/>
            <a:ext cx="2361756" cy="937285"/>
            <a:chOff x="3779912" y="134453"/>
            <a:chExt cx="1584176" cy="6286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82AA5F-A7C4-4C14-8300-186926C0F00E}"/>
                </a:ext>
              </a:extLst>
            </p:cNvPr>
            <p:cNvSpPr/>
            <p:nvPr/>
          </p:nvSpPr>
          <p:spPr>
            <a:xfrm>
              <a:off x="3779912" y="145214"/>
              <a:ext cx="1584176" cy="617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4C7EB9-1182-4A8C-B50C-F5FDC8A96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1" t="13265" r="11136" b="13716"/>
            <a:stretch/>
          </p:blipFill>
          <p:spPr bwMode="auto">
            <a:xfrm>
              <a:off x="3830981" y="134453"/>
              <a:ext cx="1440159" cy="5581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1" name="Rectangle 10"/>
          <p:cNvSpPr/>
          <p:nvPr userDrawn="1"/>
        </p:nvSpPr>
        <p:spPr>
          <a:xfrm>
            <a:off x="309966" y="6356350"/>
            <a:ext cx="31444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December 5, 2020 09:30-11:00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632603" y="6356351"/>
            <a:ext cx="28380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Munir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ASH 2020;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182</a:t>
            </a:r>
          </a:p>
        </p:txBody>
      </p:sp>
    </p:spTree>
    <p:extLst>
      <p:ext uri="{BB962C8B-B14F-4D97-AF65-F5344CB8AC3E}">
        <p14:creationId xmlns:p14="http://schemas.microsoft.com/office/powerpoint/2010/main" val="22320900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247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36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5541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8552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1582" y="483326"/>
            <a:ext cx="1198030" cy="790476"/>
          </a:xfrm>
          <a:prstGeom prst="rect">
            <a:avLst/>
          </a:prstGeom>
        </p:spPr>
      </p:pic>
      <p:pic>
        <p:nvPicPr>
          <p:cNvPr id="8" name="Picture 36" descr="4310 @CRCTU logo AW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7904" y="324287"/>
            <a:ext cx="2212030" cy="69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08BE830-0155-443C-9D71-9FB2598A57D9}"/>
              </a:ext>
            </a:extLst>
          </p:cNvPr>
          <p:cNvGrpSpPr/>
          <p:nvPr userDrawn="1"/>
        </p:nvGrpSpPr>
        <p:grpSpPr>
          <a:xfrm>
            <a:off x="3778166" y="300657"/>
            <a:ext cx="3478681" cy="1380547"/>
            <a:chOff x="3779912" y="134453"/>
            <a:chExt cx="1584176" cy="62869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82AA5F-A7C4-4C14-8300-186926C0F00E}"/>
                </a:ext>
              </a:extLst>
            </p:cNvPr>
            <p:cNvSpPr/>
            <p:nvPr/>
          </p:nvSpPr>
          <p:spPr>
            <a:xfrm>
              <a:off x="3779912" y="145214"/>
              <a:ext cx="1584176" cy="617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C4C7EB9-1182-4A8C-B50C-F5FDC8A96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1" t="13265" r="11136" b="13716"/>
            <a:stretch/>
          </p:blipFill>
          <p:spPr bwMode="auto">
            <a:xfrm>
              <a:off x="3830981" y="134453"/>
              <a:ext cx="1440159" cy="5581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34211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152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357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246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1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12/16/22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251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586" y="1428805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322" y="573437"/>
            <a:ext cx="919566" cy="606742"/>
          </a:xfrm>
          <a:prstGeom prst="rect">
            <a:avLst/>
          </a:prstGeom>
        </p:spPr>
      </p:pic>
      <p:pic>
        <p:nvPicPr>
          <p:cNvPr id="7" name="Picture 36" descr="4310 @CRCTU logo AW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4370" y="124655"/>
            <a:ext cx="1422372" cy="44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08BE830-0155-443C-9D71-9FB2598A57D9}"/>
              </a:ext>
            </a:extLst>
          </p:cNvPr>
          <p:cNvGrpSpPr/>
          <p:nvPr userDrawn="1"/>
        </p:nvGrpSpPr>
        <p:grpSpPr>
          <a:xfrm>
            <a:off x="0" y="0"/>
            <a:ext cx="2361756" cy="937285"/>
            <a:chOff x="3779912" y="134453"/>
            <a:chExt cx="1584176" cy="62869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82AA5F-A7C4-4C14-8300-186926C0F00E}"/>
                </a:ext>
              </a:extLst>
            </p:cNvPr>
            <p:cNvSpPr/>
            <p:nvPr/>
          </p:nvSpPr>
          <p:spPr>
            <a:xfrm>
              <a:off x="3779912" y="145214"/>
              <a:ext cx="1584176" cy="617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4C7EB9-1182-4A8C-B50C-F5FDC8A96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1" t="13265" r="11136" b="13716"/>
            <a:stretch/>
          </p:blipFill>
          <p:spPr bwMode="auto">
            <a:xfrm>
              <a:off x="3830981" y="134453"/>
              <a:ext cx="1440159" cy="5581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05701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322" y="573437"/>
            <a:ext cx="919566" cy="606742"/>
          </a:xfrm>
          <a:prstGeom prst="rect">
            <a:avLst/>
          </a:prstGeom>
        </p:spPr>
      </p:pic>
      <p:pic>
        <p:nvPicPr>
          <p:cNvPr id="6" name="Picture 36" descr="4310 @CRCTU logo AW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4370" y="124655"/>
            <a:ext cx="1422372" cy="44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08BE830-0155-443C-9D71-9FB2598A57D9}"/>
              </a:ext>
            </a:extLst>
          </p:cNvPr>
          <p:cNvGrpSpPr/>
          <p:nvPr userDrawn="1"/>
        </p:nvGrpSpPr>
        <p:grpSpPr>
          <a:xfrm>
            <a:off x="0" y="0"/>
            <a:ext cx="2361756" cy="937285"/>
            <a:chOff x="3779912" y="134453"/>
            <a:chExt cx="1584176" cy="6286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82AA5F-A7C4-4C14-8300-186926C0F00E}"/>
                </a:ext>
              </a:extLst>
            </p:cNvPr>
            <p:cNvSpPr/>
            <p:nvPr/>
          </p:nvSpPr>
          <p:spPr>
            <a:xfrm>
              <a:off x="3779912" y="145214"/>
              <a:ext cx="1584176" cy="617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4C7EB9-1182-4A8C-B50C-F5FDC8A96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1" t="13265" r="11136" b="13716"/>
            <a:stretch/>
          </p:blipFill>
          <p:spPr bwMode="auto">
            <a:xfrm>
              <a:off x="3830981" y="134453"/>
              <a:ext cx="1440159" cy="5581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1" name="Rectangle 10"/>
          <p:cNvSpPr/>
          <p:nvPr userDrawn="1"/>
        </p:nvSpPr>
        <p:spPr>
          <a:xfrm>
            <a:off x="309966" y="6356350"/>
            <a:ext cx="31444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December 5, 2020 09:30-11:00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632603" y="6356351"/>
            <a:ext cx="28380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Munir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ASH 2020;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182</a:t>
            </a:r>
          </a:p>
        </p:txBody>
      </p:sp>
    </p:spTree>
    <p:extLst>
      <p:ext uri="{BB962C8B-B14F-4D97-AF65-F5344CB8AC3E}">
        <p14:creationId xmlns:p14="http://schemas.microsoft.com/office/powerpoint/2010/main" val="6934010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3409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788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4367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715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12/16/22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6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7DE6118-2437-4B30-8E3C-4D2BE6020583}" type="datetimeFigureOut">
              <a:rPr lang="en-US" smtClean="0"/>
              <a:pPr/>
              <a:t>12/16/22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119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97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12/16/22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40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2533" y="684205"/>
            <a:ext cx="10972800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790622"/>
            <a:ext cx="10972800" cy="413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17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  <p:sldLayoutId id="2147483860" r:id="rId19"/>
    <p:sldLayoutId id="2147483861" r:id="rId20"/>
  </p:sldLayoutIdLst>
  <p:transition>
    <p:fade/>
  </p:transition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17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290499" indent="-290499" algn="l" rtl="0" fontAlgn="base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933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fontAlgn="base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2pPr>
      <a:lvl3pPr marL="1142942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3pPr>
      <a:lvl4pPr marL="1600120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4pPr>
      <a:lvl5pPr marL="2057298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00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8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3688-2271-464D-A138-EDCA9359B2B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C7BD4-6BC1-4E89-827C-5066F827FF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06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410"/>
            <a:ext cx="12192000" cy="43322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274829"/>
            <a:ext cx="12192000" cy="1148453"/>
          </a:xfrm>
          <a:prstGeom prst="rect">
            <a:avLst/>
          </a:prstGeom>
          <a:solidFill>
            <a:srgbClr val="0070C0">
              <a:alpha val="5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96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31958"/>
            <a:ext cx="12192000" cy="693467"/>
          </a:xfrm>
          <a:prstGeom prst="rect">
            <a:avLst/>
          </a:prstGeom>
          <a:noFill/>
        </p:spPr>
        <p:txBody>
          <a:bodyPr wrap="square" lIns="46681" tIns="23340" rIns="46681" bIns="2334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Treatment of Relapsed/Refractory CLL; Novel and Investigational Strategies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Deborah Stephens, DO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6094817"/>
            <a:ext cx="3931920" cy="49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11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21330-5F9E-4015-A6F8-639253211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 for Frontline CLL - Takeaway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252D2-C64B-41E7-AFBD-12B37D909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High </a:t>
            </a:r>
            <a:r>
              <a:rPr lang="en-US" sz="2800" dirty="0" err="1"/>
              <a:t>MRDu</a:t>
            </a:r>
            <a:r>
              <a:rPr lang="en-US" sz="2800" dirty="0"/>
              <a:t> rates (&gt;80%) regardless of TP53 mutation status</a:t>
            </a:r>
          </a:p>
          <a:p>
            <a:r>
              <a:rPr lang="en-US" sz="2800" dirty="0"/>
              <a:t>Durable responses after d/c therapy – supporting time limited therapy option, even for high-risk disease</a:t>
            </a:r>
          </a:p>
          <a:p>
            <a:r>
              <a:rPr lang="en-US" sz="2800" dirty="0"/>
              <a:t>Future directions: Ongoing AMPLIFY trial = AVO vs AV vs CIT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0EB684-5492-4380-90D7-C395524150BF}"/>
              </a:ext>
            </a:extLst>
          </p:cNvPr>
          <p:cNvSpPr txBox="1"/>
          <p:nvPr/>
        </p:nvSpPr>
        <p:spPr>
          <a:xfrm>
            <a:off x="55289" y="5715858"/>
            <a:ext cx="1214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Will durability of response maintain in high-risk group with </a:t>
            </a:r>
            <a:r>
              <a:rPr lang="en-US" sz="2800">
                <a:solidFill>
                  <a:srgbClr val="C00000"/>
                </a:solidFill>
              </a:rPr>
              <a:t>longer follow-up?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89D86A-57DF-47FD-A16A-97C1ED806FA5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Ryan, ASH 2022</a:t>
            </a:r>
          </a:p>
        </p:txBody>
      </p:sp>
    </p:spTree>
    <p:extLst>
      <p:ext uri="{BB962C8B-B14F-4D97-AF65-F5344CB8AC3E}">
        <p14:creationId xmlns:p14="http://schemas.microsoft.com/office/powerpoint/2010/main" val="330310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8FFB-0266-4A41-93FC-EE7EAF21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MRD Kinetics Following Ven + R (MURANO)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9236D-86B2-4CA0-82B0-C8FC13385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870" y="1845734"/>
            <a:ext cx="6915572" cy="402336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Median follow-up = 5 years</a:t>
            </a:r>
          </a:p>
          <a:p>
            <a:r>
              <a:rPr lang="en-US" sz="2800" dirty="0" err="1"/>
              <a:t>VenR</a:t>
            </a:r>
            <a:r>
              <a:rPr lang="en-US" sz="2800" dirty="0"/>
              <a:t> maintained OS benefit over BR (5yr OS) = 82% vs 62%</a:t>
            </a:r>
          </a:p>
          <a:p>
            <a:r>
              <a:rPr lang="en-US" sz="2800" dirty="0"/>
              <a:t>3 years after </a:t>
            </a:r>
            <a:r>
              <a:rPr lang="en-US" sz="2800" dirty="0" err="1"/>
              <a:t>VenR</a:t>
            </a:r>
            <a:r>
              <a:rPr lang="en-US" sz="2800" dirty="0"/>
              <a:t> End of Therapy (EOT) PFS = 38%</a:t>
            </a:r>
          </a:p>
          <a:p>
            <a:r>
              <a:rPr lang="en-US" sz="2800" dirty="0"/>
              <a:t>In patients </a:t>
            </a:r>
            <a:r>
              <a:rPr lang="en-US" sz="2800" dirty="0" err="1"/>
              <a:t>MRDu</a:t>
            </a:r>
            <a:r>
              <a:rPr lang="en-US" sz="2800" dirty="0"/>
              <a:t> at EOT, median time to MRD conversion = 19 </a:t>
            </a:r>
            <a:r>
              <a:rPr lang="en-US" sz="2800" dirty="0" err="1"/>
              <a:t>mos</a:t>
            </a:r>
            <a:endParaRPr lang="en-US" sz="2800" dirty="0"/>
          </a:p>
          <a:p>
            <a:r>
              <a:rPr lang="en-US" sz="2800" dirty="0"/>
              <a:t>Of 47 patients with MRD conversion:</a:t>
            </a:r>
          </a:p>
          <a:p>
            <a:pPr lvl="1"/>
            <a:r>
              <a:rPr lang="en-US" sz="2400" dirty="0"/>
              <a:t>Clinical PD = 19 patients</a:t>
            </a:r>
          </a:p>
          <a:p>
            <a:pPr lvl="1"/>
            <a:r>
              <a:rPr lang="en-US" sz="2400" dirty="0"/>
              <a:t>Median time from MRD conversion to clinical PD = 25 </a:t>
            </a:r>
            <a:r>
              <a:rPr lang="en-US" sz="2400" dirty="0" err="1"/>
              <a:t>mos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2E680-9782-4D6C-B065-1BEBF7162C45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Seymour, Blood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1BC2D-08DC-4EB4-82DB-29C62FD743F9}"/>
              </a:ext>
            </a:extLst>
          </p:cNvPr>
          <p:cNvSpPr txBox="1"/>
          <p:nvPr/>
        </p:nvSpPr>
        <p:spPr>
          <a:xfrm>
            <a:off x="297280" y="4383105"/>
            <a:ext cx="1467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= 389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F8D434-AEAA-4E1D-A0CD-C763CA39B99A}"/>
              </a:ext>
            </a:extLst>
          </p:cNvPr>
          <p:cNvGrpSpPr/>
          <p:nvPr/>
        </p:nvGrpSpPr>
        <p:grpSpPr>
          <a:xfrm>
            <a:off x="341274" y="2349743"/>
            <a:ext cx="3799217" cy="2703411"/>
            <a:chOff x="1839600" y="3877883"/>
            <a:chExt cx="8065089" cy="573888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9EB825-D56A-4029-B30D-3CD76F95988F}"/>
                </a:ext>
              </a:extLst>
            </p:cNvPr>
            <p:cNvSpPr txBox="1"/>
            <p:nvPr/>
          </p:nvSpPr>
          <p:spPr>
            <a:xfrm>
              <a:off x="1839600" y="5423659"/>
              <a:ext cx="3048001" cy="2613428"/>
            </a:xfrm>
            <a:prstGeom prst="rect">
              <a:avLst/>
            </a:prstGeom>
            <a:solidFill>
              <a:srgbClr val="008764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defTabSz="914058">
                <a:defRPr/>
              </a:pPr>
              <a:r>
                <a:rPr lang="en-US" sz="2000" b="1" kern="0" dirty="0">
                  <a:solidFill>
                    <a:srgbClr val="FFFFFF"/>
                  </a:solidFill>
                  <a:latin typeface="Arial" panose="020B0604020202020204"/>
                </a:rPr>
                <a:t>MURANO</a:t>
              </a:r>
            </a:p>
            <a:p>
              <a:pPr defTabSz="914058"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 panose="020B0604020202020204"/>
                </a:rPr>
                <a:t>-R/R CLL </a:t>
              </a:r>
            </a:p>
            <a:p>
              <a:pPr defTabSz="914058"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 panose="020B0604020202020204"/>
                </a:rPr>
                <a:t>(1-3 prior treatments)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ECCF71-88E2-4B70-BEAB-BB63D1A60621}"/>
                </a:ext>
              </a:extLst>
            </p:cNvPr>
            <p:cNvSpPr txBox="1"/>
            <p:nvPr/>
          </p:nvSpPr>
          <p:spPr>
            <a:xfrm>
              <a:off x="6085199" y="3877883"/>
              <a:ext cx="3819490" cy="2548094"/>
            </a:xfrm>
            <a:prstGeom prst="rect">
              <a:avLst/>
            </a:prstGeom>
            <a:solidFill>
              <a:srgbClr val="57A9DD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058">
                <a:defRPr/>
              </a:pPr>
              <a:r>
                <a:rPr lang="en-US" kern="0" dirty="0">
                  <a:solidFill>
                    <a:srgbClr val="E7E6E6">
                      <a:lumMod val="10000"/>
                    </a:srgbClr>
                  </a:solidFill>
                  <a:latin typeface="Arial" panose="020B0604020202020204"/>
                </a:rPr>
                <a:t>Rituximab </a:t>
              </a:r>
            </a:p>
            <a:p>
              <a:pPr algn="ctr" defTabSz="914058">
                <a:defRPr/>
              </a:pPr>
              <a:r>
                <a:rPr lang="en-US" kern="0" dirty="0">
                  <a:solidFill>
                    <a:srgbClr val="E7E6E6">
                      <a:lumMod val="10000"/>
                    </a:srgbClr>
                  </a:solidFill>
                  <a:latin typeface="Arial" panose="020B0604020202020204"/>
                </a:rPr>
                <a:t>x 6 cycles + </a:t>
              </a:r>
              <a:r>
                <a:rPr lang="en-US" kern="0" dirty="0" err="1">
                  <a:solidFill>
                    <a:srgbClr val="E7E6E6">
                      <a:lumMod val="10000"/>
                    </a:srgbClr>
                  </a:solidFill>
                  <a:latin typeface="Arial" panose="020B0604020202020204"/>
                </a:rPr>
                <a:t>Venetoclax</a:t>
              </a:r>
              <a:r>
                <a:rPr lang="en-US" kern="0" dirty="0">
                  <a:solidFill>
                    <a:srgbClr val="E7E6E6">
                      <a:lumMod val="10000"/>
                    </a:srgbClr>
                  </a:solidFill>
                  <a:latin typeface="Arial" panose="020B0604020202020204"/>
                </a:rPr>
                <a:t> x 24 </a:t>
              </a:r>
              <a:r>
                <a:rPr lang="en-US" kern="0" dirty="0" err="1">
                  <a:solidFill>
                    <a:srgbClr val="E7E6E6">
                      <a:lumMod val="10000"/>
                    </a:srgbClr>
                  </a:solidFill>
                  <a:latin typeface="Arial" panose="020B0604020202020204"/>
                </a:rPr>
                <a:t>mos</a:t>
              </a:r>
              <a:endParaRPr lang="en-US" kern="0" dirty="0">
                <a:solidFill>
                  <a:srgbClr val="E7E6E6">
                    <a:lumMod val="10000"/>
                  </a:srgbClr>
                </a:solidFill>
                <a:latin typeface="Arial" panose="020B060402020202020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585E8E-767B-4886-8F21-E525E92E0AD8}"/>
                </a:ext>
              </a:extLst>
            </p:cNvPr>
            <p:cNvSpPr txBox="1"/>
            <p:nvPr/>
          </p:nvSpPr>
          <p:spPr>
            <a:xfrm>
              <a:off x="6058031" y="7656691"/>
              <a:ext cx="3846658" cy="1960072"/>
            </a:xfrm>
            <a:prstGeom prst="rect">
              <a:avLst/>
            </a:prstGeom>
            <a:solidFill>
              <a:srgbClr val="0050C1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 defTabSz="914058">
                <a:defRPr/>
              </a:pPr>
              <a:endParaRPr lang="en-US" kern="0" dirty="0">
                <a:solidFill>
                  <a:srgbClr val="FFFFFF"/>
                </a:solidFill>
                <a:latin typeface="Arial" panose="020B0604020202020204"/>
              </a:endParaRPr>
            </a:p>
            <a:p>
              <a:pPr algn="ctr" defTabSz="914058"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 panose="020B0604020202020204"/>
                </a:rPr>
                <a:t>BR x 6 cycles </a:t>
              </a:r>
            </a:p>
            <a:p>
              <a:pPr algn="ctr" defTabSz="914058">
                <a:defRPr/>
              </a:pPr>
              <a:endParaRPr lang="en-US" kern="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51600E5-5F13-4B24-92A6-E3D760E41BB1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 flipV="1">
              <a:off x="4887601" y="5151931"/>
              <a:ext cx="1197598" cy="1578443"/>
            </a:xfrm>
            <a:prstGeom prst="straightConnector1">
              <a:avLst/>
            </a:prstGeom>
            <a:noFill/>
            <a:ln w="57150" cap="flat" cmpd="sng" algn="ctr">
              <a:solidFill>
                <a:srgbClr val="E7E6E6">
                  <a:lumMod val="1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C68EAF5-909E-41A0-8874-6600CDBEE394}"/>
                </a:ext>
              </a:extLst>
            </p:cNvPr>
            <p:cNvCxnSpPr>
              <a:cxnSpLocks/>
              <a:stCxn id="11" idx="3"/>
              <a:endCxn id="13" idx="1"/>
            </p:cNvCxnSpPr>
            <p:nvPr/>
          </p:nvCxnSpPr>
          <p:spPr>
            <a:xfrm>
              <a:off x="4887601" y="6730373"/>
              <a:ext cx="1170430" cy="1906354"/>
            </a:xfrm>
            <a:prstGeom prst="straightConnector1">
              <a:avLst/>
            </a:prstGeom>
            <a:noFill/>
            <a:ln w="57150" cap="flat" cmpd="sng" algn="ctr">
              <a:solidFill>
                <a:srgbClr val="E7E6E6">
                  <a:lumMod val="1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6373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8FFB-0266-4A41-93FC-EE7EAF21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MRD Kinetics Following Ven + R - Takeaway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2E680-9782-4D6C-B065-1BEBF7162C45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Seymour, Blood 2022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25B0A1E-5BCC-450E-B5E4-F8D557C1B310}"/>
              </a:ext>
            </a:extLst>
          </p:cNvPr>
          <p:cNvSpPr txBox="1">
            <a:spLocks/>
          </p:cNvSpPr>
          <p:nvPr/>
        </p:nvSpPr>
        <p:spPr>
          <a:xfrm>
            <a:off x="1097280" y="1948410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Fixed Duration </a:t>
            </a:r>
            <a:r>
              <a:rPr lang="en-US" sz="2800" dirty="0" err="1"/>
              <a:t>VenR</a:t>
            </a:r>
            <a:r>
              <a:rPr lang="en-US" sz="2800" dirty="0"/>
              <a:t> – maintained OS benefit over BR in R/R CLL</a:t>
            </a:r>
          </a:p>
          <a:p>
            <a:r>
              <a:rPr lang="en-US" sz="2800" dirty="0"/>
              <a:t>MRD was detectable at a median of 1.5 years, but clinical PD did not occur for another 2 years after MRD was detected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18C20-FAFA-4A57-8941-75F31A0B1E08}"/>
              </a:ext>
            </a:extLst>
          </p:cNvPr>
          <p:cNvSpPr txBox="1"/>
          <p:nvPr/>
        </p:nvSpPr>
        <p:spPr>
          <a:xfrm>
            <a:off x="24809" y="5263646"/>
            <a:ext cx="12142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Would early intervention on MRD be better? 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Or best to leave patients alone until clinical PD?</a:t>
            </a:r>
          </a:p>
        </p:txBody>
      </p:sp>
    </p:spTree>
    <p:extLst>
      <p:ext uri="{BB962C8B-B14F-4D97-AF65-F5344CB8AC3E}">
        <p14:creationId xmlns:p14="http://schemas.microsoft.com/office/powerpoint/2010/main" val="62567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8FFB-0266-4A41-93FC-EE7EAF21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ASCEND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9236D-86B2-4CA0-82B0-C8FC13385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870" y="1845734"/>
            <a:ext cx="6915572" cy="4023360"/>
          </a:xfrm>
        </p:spPr>
        <p:txBody>
          <a:bodyPr>
            <a:normAutofit/>
          </a:bodyPr>
          <a:lstStyle/>
          <a:p>
            <a:r>
              <a:rPr lang="en-US" sz="2800" dirty="0"/>
              <a:t>Median follow-up = 47 </a:t>
            </a:r>
            <a:r>
              <a:rPr lang="en-US" sz="2800" dirty="0" err="1"/>
              <a:t>mos</a:t>
            </a:r>
            <a:endParaRPr lang="en-US" sz="2800" dirty="0"/>
          </a:p>
          <a:p>
            <a:r>
              <a:rPr lang="en-US" sz="2800" dirty="0"/>
              <a:t>Acalabrutinib maintained PFS benefit over </a:t>
            </a:r>
            <a:r>
              <a:rPr lang="en-US" sz="2800" dirty="0" err="1"/>
              <a:t>IdR</a:t>
            </a:r>
            <a:r>
              <a:rPr lang="en-US" sz="2800" dirty="0"/>
              <a:t>/BR (42mo PFS) = 62% vs 19%</a:t>
            </a:r>
          </a:p>
          <a:p>
            <a:r>
              <a:rPr lang="en-US" sz="2800" dirty="0"/>
              <a:t>Acalabrutinib prolonged PFS in high risk subgroups: del(17p) and unmutated IGHV</a:t>
            </a:r>
          </a:p>
          <a:p>
            <a:r>
              <a:rPr lang="en-US" sz="2800" dirty="0"/>
              <a:t>Acalabrutinib AEs of Interest (all grade):</a:t>
            </a:r>
          </a:p>
          <a:p>
            <a:pPr lvl="1"/>
            <a:r>
              <a:rPr lang="en-US" sz="2600" dirty="0"/>
              <a:t>Atrial Fibrillation = 8%</a:t>
            </a:r>
          </a:p>
          <a:p>
            <a:pPr lvl="1"/>
            <a:r>
              <a:rPr lang="en-US" sz="2600" dirty="0"/>
              <a:t>HTN = 8%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2E680-9782-4D6C-B065-1BEBF7162C45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Jurczak</a:t>
            </a:r>
            <a:r>
              <a:rPr lang="en-US" dirty="0">
                <a:solidFill>
                  <a:schemeClr val="bg1"/>
                </a:solidFill>
              </a:rPr>
              <a:t>, ASCO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1BC2D-08DC-4EB4-82DB-29C62FD743F9}"/>
              </a:ext>
            </a:extLst>
          </p:cNvPr>
          <p:cNvSpPr txBox="1"/>
          <p:nvPr/>
        </p:nvSpPr>
        <p:spPr>
          <a:xfrm>
            <a:off x="297280" y="4383105"/>
            <a:ext cx="1467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= 310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F8D434-AEAA-4E1D-A0CD-C763CA39B99A}"/>
              </a:ext>
            </a:extLst>
          </p:cNvPr>
          <p:cNvGrpSpPr/>
          <p:nvPr/>
        </p:nvGrpSpPr>
        <p:grpSpPr>
          <a:xfrm>
            <a:off x="341274" y="2349743"/>
            <a:ext cx="3799217" cy="2590217"/>
            <a:chOff x="1839600" y="3877883"/>
            <a:chExt cx="8065089" cy="549858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9EB825-D56A-4029-B30D-3CD76F95988F}"/>
                </a:ext>
              </a:extLst>
            </p:cNvPr>
            <p:cNvSpPr txBox="1"/>
            <p:nvPr/>
          </p:nvSpPr>
          <p:spPr>
            <a:xfrm>
              <a:off x="1839600" y="5423659"/>
              <a:ext cx="3048001" cy="1437385"/>
            </a:xfrm>
            <a:prstGeom prst="rect">
              <a:avLst/>
            </a:prstGeom>
            <a:solidFill>
              <a:srgbClr val="008764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defTabSz="914058">
                <a:defRPr/>
              </a:pPr>
              <a:r>
                <a:rPr lang="en-US" sz="2000" b="1" kern="0" dirty="0">
                  <a:solidFill>
                    <a:srgbClr val="FFFFFF"/>
                  </a:solidFill>
                  <a:latin typeface="Arial" panose="020B0604020202020204"/>
                </a:rPr>
                <a:t>ASCEND</a:t>
              </a:r>
            </a:p>
            <a:p>
              <a:pPr defTabSz="914058"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 panose="020B0604020202020204"/>
                </a:rPr>
                <a:t>-R/R CLL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ECCF71-88E2-4B70-BEAB-BB63D1A60621}"/>
                </a:ext>
              </a:extLst>
            </p:cNvPr>
            <p:cNvSpPr txBox="1"/>
            <p:nvPr/>
          </p:nvSpPr>
          <p:spPr>
            <a:xfrm>
              <a:off x="6085199" y="3877883"/>
              <a:ext cx="3819490" cy="1372050"/>
            </a:xfrm>
            <a:prstGeom prst="rect">
              <a:avLst/>
            </a:prstGeom>
            <a:solidFill>
              <a:srgbClr val="57A9DD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058">
                <a:defRPr/>
              </a:pPr>
              <a:r>
                <a:rPr lang="en-US" kern="0" dirty="0">
                  <a:solidFill>
                    <a:srgbClr val="E7E6E6">
                      <a:lumMod val="10000"/>
                    </a:srgbClr>
                  </a:solidFill>
                  <a:latin typeface="Arial" panose="020B0604020202020204"/>
                </a:rPr>
                <a:t>Acalabrutinib 100mg PO BID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585E8E-767B-4886-8F21-E525E92E0AD8}"/>
                </a:ext>
              </a:extLst>
            </p:cNvPr>
            <p:cNvSpPr txBox="1"/>
            <p:nvPr/>
          </p:nvSpPr>
          <p:spPr>
            <a:xfrm>
              <a:off x="6058031" y="6828378"/>
              <a:ext cx="3846658" cy="2548094"/>
            </a:xfrm>
            <a:prstGeom prst="rect">
              <a:avLst/>
            </a:prstGeom>
            <a:solidFill>
              <a:srgbClr val="0050C1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 defTabSz="914058"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 panose="020B0604020202020204"/>
                </a:rPr>
                <a:t>R (x8) + </a:t>
              </a:r>
              <a:r>
                <a:rPr lang="en-US" kern="0" dirty="0" err="1">
                  <a:solidFill>
                    <a:srgbClr val="FFFFFF"/>
                  </a:solidFill>
                  <a:latin typeface="Arial" panose="020B0604020202020204"/>
                </a:rPr>
                <a:t>Idelalisib</a:t>
              </a:r>
              <a:r>
                <a:rPr lang="en-US" kern="0" dirty="0">
                  <a:solidFill>
                    <a:srgbClr val="FFFFFF"/>
                  </a:solidFill>
                  <a:latin typeface="Arial" panose="020B0604020202020204"/>
                </a:rPr>
                <a:t> PO</a:t>
              </a:r>
            </a:p>
            <a:p>
              <a:pPr algn="ctr" defTabSz="914058"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 panose="020B0604020202020204"/>
                </a:rPr>
                <a:t>OR</a:t>
              </a:r>
            </a:p>
            <a:p>
              <a:pPr algn="ctr" defTabSz="914058"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 panose="020B0604020202020204"/>
                </a:rPr>
                <a:t>BR x 6 cycles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51600E5-5F13-4B24-92A6-E3D760E41BB1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 flipV="1">
              <a:off x="4887601" y="4563909"/>
              <a:ext cx="1197598" cy="1578442"/>
            </a:xfrm>
            <a:prstGeom prst="straightConnector1">
              <a:avLst/>
            </a:prstGeom>
            <a:noFill/>
            <a:ln w="57150" cap="flat" cmpd="sng" algn="ctr">
              <a:solidFill>
                <a:srgbClr val="E7E6E6">
                  <a:lumMod val="1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C68EAF5-909E-41A0-8874-6600CDBEE394}"/>
                </a:ext>
              </a:extLst>
            </p:cNvPr>
            <p:cNvCxnSpPr>
              <a:cxnSpLocks/>
              <a:stCxn id="11" idx="3"/>
              <a:endCxn id="13" idx="1"/>
            </p:cNvCxnSpPr>
            <p:nvPr/>
          </p:nvCxnSpPr>
          <p:spPr>
            <a:xfrm>
              <a:off x="4887601" y="6142352"/>
              <a:ext cx="1170430" cy="1960074"/>
            </a:xfrm>
            <a:prstGeom prst="straightConnector1">
              <a:avLst/>
            </a:prstGeom>
            <a:noFill/>
            <a:ln w="57150" cap="flat" cmpd="sng" algn="ctr">
              <a:solidFill>
                <a:srgbClr val="E7E6E6">
                  <a:lumMod val="1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0944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21330-5F9E-4015-A6F8-639253211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ASCEND- Takeaway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252D2-C64B-41E7-AFBD-12B37D909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With 4 years of follow-up, acalabrutinib maintained PFS benefit over </a:t>
            </a:r>
            <a:r>
              <a:rPr lang="en-US" sz="2800" dirty="0" err="1"/>
              <a:t>IdR</a:t>
            </a:r>
            <a:r>
              <a:rPr lang="en-US" sz="2800" dirty="0"/>
              <a:t>/BR in R/R CLL.</a:t>
            </a:r>
          </a:p>
          <a:p>
            <a:r>
              <a:rPr lang="en-US" sz="2800" dirty="0"/>
              <a:t>No new safety signals identified.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0EB684-5492-4380-90D7-C395524150BF}"/>
              </a:ext>
            </a:extLst>
          </p:cNvPr>
          <p:cNvSpPr txBox="1"/>
          <p:nvPr/>
        </p:nvSpPr>
        <p:spPr>
          <a:xfrm>
            <a:off x="55289" y="5715858"/>
            <a:ext cx="1214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Another study in strong support of avoiding standard CIT in R/R CLL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FC936-F45D-4239-80DD-E112718CC671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Jurczak</a:t>
            </a:r>
            <a:r>
              <a:rPr lang="en-US" dirty="0">
                <a:solidFill>
                  <a:schemeClr val="bg1"/>
                </a:solidFill>
              </a:rPr>
              <a:t>, ASCO 2022</a:t>
            </a:r>
          </a:p>
        </p:txBody>
      </p:sp>
    </p:spTree>
    <p:extLst>
      <p:ext uri="{BB962C8B-B14F-4D97-AF65-F5344CB8AC3E}">
        <p14:creationId xmlns:p14="http://schemas.microsoft.com/office/powerpoint/2010/main" val="228770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8FFB-0266-4A41-93FC-EE7EAF21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BRUIN Phase 1/2 - Prior BTKi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9236D-86B2-4CA0-82B0-C8FC13385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2348" y="1845734"/>
            <a:ext cx="5935094" cy="4023360"/>
          </a:xfrm>
        </p:spPr>
        <p:txBody>
          <a:bodyPr>
            <a:normAutofit/>
          </a:bodyPr>
          <a:lstStyle/>
          <a:p>
            <a:r>
              <a:rPr lang="en-US" sz="2400" dirty="0" err="1"/>
              <a:t>Pirtobrutinib</a:t>
            </a:r>
            <a:r>
              <a:rPr lang="en-US" sz="2400" dirty="0"/>
              <a:t> = Noncovalent BTKi; binds in C418-independent manner</a:t>
            </a:r>
          </a:p>
          <a:p>
            <a:r>
              <a:rPr lang="en-US" sz="2400" dirty="0"/>
              <a:t>Most common AEs (mostly Grade 1-2):</a:t>
            </a:r>
          </a:p>
          <a:p>
            <a:pPr lvl="1"/>
            <a:r>
              <a:rPr lang="en-US" sz="2200" dirty="0"/>
              <a:t>Fatigue, diarrhea, neutropenia, contusion</a:t>
            </a:r>
          </a:p>
          <a:p>
            <a:r>
              <a:rPr lang="en-US" sz="2400" dirty="0"/>
              <a:t>Grade 3+ AEs: rare</a:t>
            </a:r>
          </a:p>
          <a:p>
            <a:r>
              <a:rPr lang="en-US" sz="2400" dirty="0"/>
              <a:t>Atrial fibrillation: 3%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2E680-9782-4D6C-B065-1BEBF7162C45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Mato, ASH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5E2BB-7F23-4CE6-87EE-1D1A215F545C}"/>
              </a:ext>
            </a:extLst>
          </p:cNvPr>
          <p:cNvSpPr txBox="1"/>
          <p:nvPr/>
        </p:nvSpPr>
        <p:spPr>
          <a:xfrm>
            <a:off x="592515" y="3254284"/>
            <a:ext cx="2041639" cy="1015663"/>
          </a:xfrm>
          <a:prstGeom prst="rect">
            <a:avLst/>
          </a:prstGeom>
          <a:solidFill>
            <a:srgbClr val="008764"/>
          </a:solidFill>
          <a:ln>
            <a:solidFill>
              <a:srgbClr val="E7E6E6">
                <a:lumMod val="1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BRUIN</a:t>
            </a:r>
          </a:p>
          <a:p>
            <a:pPr marL="0" marR="0" lvl="0" indent="0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>
                <a:solidFill>
                  <a:srgbClr val="FFFFFF"/>
                </a:solidFill>
                <a:latin typeface="Arial" panose="020B0604020202020204"/>
              </a:rPr>
              <a:t>-CLL/SLL – Prior BTKi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DB7E4E-2D64-4B09-B1FE-D5FDA6BEE524}"/>
              </a:ext>
            </a:extLst>
          </p:cNvPr>
          <p:cNvSpPr txBox="1"/>
          <p:nvPr/>
        </p:nvSpPr>
        <p:spPr>
          <a:xfrm>
            <a:off x="3226424" y="3023451"/>
            <a:ext cx="2041639" cy="1477328"/>
          </a:xfrm>
          <a:prstGeom prst="rect">
            <a:avLst/>
          </a:prstGeom>
          <a:solidFill>
            <a:srgbClr val="57A9DD"/>
          </a:solidFill>
          <a:ln>
            <a:solidFill>
              <a:srgbClr val="E7E6E6">
                <a:lumMod val="1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Pirtobrutinib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lang="en-US" kern="0" dirty="0">
                <a:solidFill>
                  <a:srgbClr val="E7E6E6">
                    <a:lumMod val="10000"/>
                  </a:srgbClr>
                </a:solidFill>
                <a:latin typeface="Arial" panose="020B0604020202020204"/>
              </a:rPr>
              <a:t>25-3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00mg PO QD</a:t>
            </a:r>
          </a:p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E7E6E6">
                    <a:lumMod val="10000"/>
                  </a:srgbClr>
                </a:solidFill>
                <a:latin typeface="Arial" panose="020B0604020202020204"/>
              </a:rPr>
              <a:t>RP2D 200mg</a:t>
            </a:r>
            <a:endParaRPr kumimoji="0" lang="en-US" sz="1800" b="0" i="0" u="none" strike="noStrike" kern="0" cap="none" spc="0" normalizeH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E40B66-A42C-471C-A236-7B1AA1FB4E36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2634154" y="3762115"/>
            <a:ext cx="592270" cy="1"/>
          </a:xfrm>
          <a:prstGeom prst="straightConnector1">
            <a:avLst/>
          </a:prstGeom>
          <a:noFill/>
          <a:ln w="5715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E01BC2D-08DC-4EB4-82DB-29C62FD743F9}"/>
              </a:ext>
            </a:extLst>
          </p:cNvPr>
          <p:cNvSpPr txBox="1"/>
          <p:nvPr/>
        </p:nvSpPr>
        <p:spPr>
          <a:xfrm>
            <a:off x="698758" y="4342932"/>
            <a:ext cx="1467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=247</a:t>
            </a:r>
          </a:p>
        </p:txBody>
      </p:sp>
      <p:graphicFrame>
        <p:nvGraphicFramePr>
          <p:cNvPr id="13" name="Table 14">
            <a:extLst>
              <a:ext uri="{FF2B5EF4-FFF2-40B4-BE49-F238E27FC236}">
                <a16:creationId xmlns:a16="http://schemas.microsoft.com/office/drawing/2014/main" id="{66881EC6-1658-4C51-8DD0-793963722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10586"/>
              </p:ext>
            </p:extLst>
          </p:nvPr>
        </p:nvGraphicFramePr>
        <p:xfrm>
          <a:off x="5922348" y="4789672"/>
          <a:ext cx="54966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5380">
                  <a:extLst>
                    <a:ext uri="{9D8B030D-6E8A-4147-A177-3AD203B41FA5}">
                      <a16:colId xmlns:a16="http://schemas.microsoft.com/office/drawing/2014/main" val="1066505732"/>
                    </a:ext>
                  </a:extLst>
                </a:gridCol>
                <a:gridCol w="1674688">
                  <a:extLst>
                    <a:ext uri="{9D8B030D-6E8A-4147-A177-3AD203B41FA5}">
                      <a16:colId xmlns:a16="http://schemas.microsoft.com/office/drawing/2014/main" val="2972441241"/>
                    </a:ext>
                  </a:extLst>
                </a:gridCol>
                <a:gridCol w="1746606">
                  <a:extLst>
                    <a:ext uri="{9D8B030D-6E8A-4147-A177-3AD203B41FA5}">
                      <a16:colId xmlns:a16="http://schemas.microsoft.com/office/drawing/2014/main" val="2994425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Prior BTKi (n=247)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Prior BTKi and BCL2i (n=100)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49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Best ORR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728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334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8FFB-0266-4A41-93FC-EE7EAF21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BRUIN Phase 1/2 – Prior BTKi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2E680-9782-4D6C-B065-1BEBF7162C45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Mato, ASH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BC4B4-A1A6-4A41-A485-A4744F0EE89B}"/>
              </a:ext>
            </a:extLst>
          </p:cNvPr>
          <p:cNvSpPr txBox="1"/>
          <p:nvPr/>
        </p:nvSpPr>
        <p:spPr>
          <a:xfrm>
            <a:off x="8350321" y="385549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Median follow-up = 19 </a:t>
            </a:r>
            <a:r>
              <a:rPr lang="en-US" sz="1800" dirty="0" err="1"/>
              <a:t>mos</a:t>
            </a:r>
            <a:endParaRPr lang="en-US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F111E-8DBC-4DB8-8190-F4DAE6F46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176" y="2183030"/>
            <a:ext cx="5912640" cy="3640837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EB0A51C-85DD-495B-A54B-9344ADA78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75" y="1976175"/>
            <a:ext cx="5489825" cy="402336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Median follow-up = 19 </a:t>
            </a:r>
            <a:r>
              <a:rPr lang="en-US" sz="2800" dirty="0" err="1"/>
              <a:t>mos</a:t>
            </a:r>
            <a:endParaRPr lang="en-US" sz="2800" dirty="0"/>
          </a:p>
          <a:p>
            <a:r>
              <a:rPr lang="en-US" sz="2800" dirty="0"/>
              <a:t>Median PFS</a:t>
            </a:r>
          </a:p>
          <a:p>
            <a:pPr lvl="1"/>
            <a:r>
              <a:rPr lang="en-US" sz="2600" dirty="0"/>
              <a:t>All Prior BTKi (median 3 prior Rx; n=247) = 20 </a:t>
            </a:r>
            <a:r>
              <a:rPr lang="en-US" sz="2600" dirty="0" err="1"/>
              <a:t>mos</a:t>
            </a:r>
            <a:endParaRPr lang="en-US" sz="2600" dirty="0"/>
          </a:p>
          <a:p>
            <a:pPr lvl="1"/>
            <a:r>
              <a:rPr lang="en-US" sz="2600" dirty="0"/>
              <a:t>Prior BTKi and BCL2i (median 5 prior Rx; n=100) = 17 </a:t>
            </a:r>
            <a:r>
              <a:rPr lang="en-US" sz="2600" dirty="0" err="1"/>
              <a:t>mos</a:t>
            </a:r>
            <a:endParaRPr lang="en-US" sz="2600" dirty="0"/>
          </a:p>
          <a:p>
            <a:r>
              <a:rPr lang="en-US" sz="2800" dirty="0"/>
              <a:t>No difference in PFS curves for:</a:t>
            </a:r>
          </a:p>
          <a:p>
            <a:pPr lvl="1"/>
            <a:r>
              <a:rPr lang="en-US" sz="2600" dirty="0"/>
              <a:t>C481 Mut vs WT</a:t>
            </a:r>
          </a:p>
          <a:p>
            <a:pPr lvl="1"/>
            <a:r>
              <a:rPr lang="en-US" sz="2600" dirty="0"/>
              <a:t>Age &lt; vs &gt; 75 years</a:t>
            </a:r>
          </a:p>
          <a:p>
            <a:pPr lvl="1"/>
            <a:r>
              <a:rPr lang="en-US" sz="2600" dirty="0"/>
              <a:t>Del(17p) and/or TP53 Mut vs WT</a:t>
            </a:r>
          </a:p>
        </p:txBody>
      </p:sp>
    </p:spTree>
    <p:extLst>
      <p:ext uri="{BB962C8B-B14F-4D97-AF65-F5344CB8AC3E}">
        <p14:creationId xmlns:p14="http://schemas.microsoft.com/office/powerpoint/2010/main" val="32629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21330-5F9E-4015-A6F8-639253211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BRUIN- Takeaway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252D2-C64B-41E7-AFBD-12B37D909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With 1.5 years of follow-up, </a:t>
            </a:r>
            <a:r>
              <a:rPr lang="en-US" sz="2800" dirty="0" err="1"/>
              <a:t>pirtobrutinib</a:t>
            </a:r>
            <a:r>
              <a:rPr lang="en-US" sz="2800" dirty="0"/>
              <a:t> shows efficacy in heavily pretreated and high-risk (C481S and TP53 Mut) CLL.</a:t>
            </a:r>
          </a:p>
          <a:p>
            <a:r>
              <a:rPr lang="en-US" sz="2800" dirty="0"/>
              <a:t>Toxicity profile continues to be very well-tolerated.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0EB684-5492-4380-90D7-C395524150BF}"/>
              </a:ext>
            </a:extLst>
          </p:cNvPr>
          <p:cNvSpPr txBox="1"/>
          <p:nvPr/>
        </p:nvSpPr>
        <p:spPr>
          <a:xfrm>
            <a:off x="55289" y="5715858"/>
            <a:ext cx="1214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CLL with prior BTKi and BCL2i is still an area of un-met need.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FC936-F45D-4239-80DD-E112718CC671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Mato, ASH 2022</a:t>
            </a:r>
          </a:p>
        </p:txBody>
      </p:sp>
    </p:spTree>
    <p:extLst>
      <p:ext uri="{BB962C8B-B14F-4D97-AF65-F5344CB8AC3E}">
        <p14:creationId xmlns:p14="http://schemas.microsoft.com/office/powerpoint/2010/main" val="276710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4C86D-2CCA-47F6-AD74-D8F0373D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Resistance to </a:t>
            </a:r>
            <a:r>
              <a:rPr lang="en-US" dirty="0" err="1"/>
              <a:t>Pirtobrutinib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7CBDAA-0AE0-4B58-8EBD-ED7E29955FCC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Wang, NEJM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02B12-26B9-4544-835C-F2A6C1933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440" y="1775319"/>
            <a:ext cx="5880525" cy="1887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00DAE1-8FF1-4591-B334-31D65D1EC7BF}"/>
              </a:ext>
            </a:extLst>
          </p:cNvPr>
          <p:cNvSpPr txBox="1"/>
          <p:nvPr/>
        </p:nvSpPr>
        <p:spPr>
          <a:xfrm>
            <a:off x="147616" y="1980802"/>
            <a:ext cx="189932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7 of 9 Patients Analyzed Developed New BTK mutation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6F9C8B-BC78-4BDB-9379-D40B830E8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382" y="2964623"/>
            <a:ext cx="12192000" cy="331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21330-5F9E-4015-A6F8-639253211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Pirtobrutinib</a:t>
            </a:r>
            <a:r>
              <a:rPr lang="en-US" dirty="0"/>
              <a:t> Resistance- Takeaway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252D2-C64B-41E7-AFBD-12B37D909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 a small sample of 9 patients, CLL resistance to </a:t>
            </a:r>
            <a:r>
              <a:rPr lang="en-US" sz="2800" dirty="0" err="1"/>
              <a:t>pirtobrutinib</a:t>
            </a:r>
            <a:r>
              <a:rPr lang="en-US" sz="2800" dirty="0"/>
              <a:t> has now been described.</a:t>
            </a:r>
          </a:p>
          <a:p>
            <a:r>
              <a:rPr lang="en-US" sz="2800" dirty="0"/>
              <a:t>7/9 developed new BTK mutations.</a:t>
            </a:r>
          </a:p>
          <a:p>
            <a:r>
              <a:rPr lang="en-US" sz="2800" dirty="0"/>
              <a:t>All BTKi tested had different abilities to inhibit the described mutations.</a:t>
            </a:r>
          </a:p>
          <a:p>
            <a:r>
              <a:rPr lang="en-US" sz="2800" dirty="0"/>
              <a:t>Caution should be used in moving </a:t>
            </a:r>
            <a:r>
              <a:rPr lang="en-US" sz="2800" dirty="0" err="1"/>
              <a:t>pirtobrutinib</a:t>
            </a:r>
            <a:r>
              <a:rPr lang="en-US" sz="2800" dirty="0"/>
              <a:t> to front-line setting unless very durable remissions are seen in this setting.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0EB684-5492-4380-90D7-C395524150BF}"/>
              </a:ext>
            </a:extLst>
          </p:cNvPr>
          <p:cNvSpPr txBox="1"/>
          <p:nvPr/>
        </p:nvSpPr>
        <p:spPr>
          <a:xfrm>
            <a:off x="55289" y="5715858"/>
            <a:ext cx="1214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CLL with prior BTKi and BCL2i is still an area of un-met need.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FC936-F45D-4239-80DD-E112718CC671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Mato, ASH 2022</a:t>
            </a:r>
          </a:p>
        </p:txBody>
      </p:sp>
    </p:spTree>
    <p:extLst>
      <p:ext uri="{BB962C8B-B14F-4D97-AF65-F5344CB8AC3E}">
        <p14:creationId xmlns:p14="http://schemas.microsoft.com/office/powerpoint/2010/main" val="111395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4645C-08A3-4C9E-AB45-BBEA4F964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9B7762-2956-41BC-8490-E524016AB2F2}"/>
              </a:ext>
            </a:extLst>
          </p:cNvPr>
          <p:cNvSpPr txBox="1"/>
          <p:nvPr/>
        </p:nvSpPr>
        <p:spPr>
          <a:xfrm>
            <a:off x="9489688" y="51853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91E610-9DE1-4D13-A44F-5E81E9D2794C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Kater, NEJM Evid 2022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0D1C1F8-EB23-4003-BDCE-57F3B2836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750" y="1872630"/>
            <a:ext cx="5124450" cy="40957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DC49ACC-E05F-471F-A8C2-B082142186F3}"/>
              </a:ext>
            </a:extLst>
          </p:cNvPr>
          <p:cNvGrpSpPr/>
          <p:nvPr/>
        </p:nvGrpSpPr>
        <p:grpSpPr>
          <a:xfrm>
            <a:off x="328476" y="2312219"/>
            <a:ext cx="5742304" cy="3273208"/>
            <a:chOff x="328476" y="2312219"/>
            <a:chExt cx="5742304" cy="327320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293293E-A938-4D2E-B060-36AE856B636D}"/>
                </a:ext>
              </a:extLst>
            </p:cNvPr>
            <p:cNvGrpSpPr/>
            <p:nvPr/>
          </p:nvGrpSpPr>
          <p:grpSpPr>
            <a:xfrm>
              <a:off x="328476" y="2776301"/>
              <a:ext cx="3791461" cy="2276853"/>
              <a:chOff x="1812432" y="4783393"/>
              <a:chExt cx="8048624" cy="483337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D934F4-4890-47C4-AC20-2414E04DB472}"/>
                  </a:ext>
                </a:extLst>
              </p:cNvPr>
              <p:cNvSpPr txBox="1"/>
              <p:nvPr/>
            </p:nvSpPr>
            <p:spPr>
              <a:xfrm>
                <a:off x="1812432" y="5349133"/>
                <a:ext cx="3048001" cy="2613428"/>
              </a:xfrm>
              <a:prstGeom prst="rect">
                <a:avLst/>
              </a:prstGeom>
              <a:solidFill>
                <a:srgbClr val="008764"/>
              </a:solidFill>
              <a:ln>
                <a:solidFill>
                  <a:srgbClr val="E7E6E6">
                    <a:lumMod val="10000"/>
                  </a:srgb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914058">
                  <a:defRPr/>
                </a:pPr>
                <a:r>
                  <a:rPr lang="en-US" sz="2000" b="1" kern="0" dirty="0">
                    <a:solidFill>
                      <a:srgbClr val="FFFFFF"/>
                    </a:solidFill>
                    <a:latin typeface="Arial" panose="020B0604020202020204"/>
                  </a:rPr>
                  <a:t>GLOW</a:t>
                </a:r>
              </a:p>
              <a:p>
                <a:pPr defTabSz="914058"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Arial" panose="020B0604020202020204"/>
                  </a:rPr>
                  <a:t>-TN CLL</a:t>
                </a:r>
              </a:p>
              <a:p>
                <a:pPr defTabSz="914058"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Arial" panose="020B0604020202020204"/>
                  </a:rPr>
                  <a:t>-&gt;65 years</a:t>
                </a:r>
              </a:p>
              <a:p>
                <a:pPr defTabSz="914058"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Arial" panose="020B0604020202020204"/>
                  </a:rPr>
                  <a:t>-No del17p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ADA68B-F7CE-462C-BAE1-15A1D308B704}"/>
                  </a:ext>
                </a:extLst>
              </p:cNvPr>
              <p:cNvSpPr txBox="1"/>
              <p:nvPr/>
            </p:nvSpPr>
            <p:spPr>
              <a:xfrm>
                <a:off x="6058031" y="7656691"/>
                <a:ext cx="3803025" cy="1960072"/>
              </a:xfrm>
              <a:prstGeom prst="rect">
                <a:avLst/>
              </a:prstGeom>
              <a:solidFill>
                <a:srgbClr val="0050C1"/>
              </a:solidFill>
              <a:ln>
                <a:solidFill>
                  <a:srgbClr val="E7E6E6">
                    <a:lumMod val="10000"/>
                  </a:srgb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 defTabSz="914058"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Arial" panose="020B0604020202020204"/>
                  </a:rPr>
                  <a:t>Obinutuzumab + Chlorambucil (6m)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AAFCC802-E403-429F-88CD-D74AB74E6485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V="1">
                <a:off x="4860433" y="4783393"/>
                <a:ext cx="1197598" cy="1872454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9C6FB978-3850-409B-A764-DE8CE01C2584}"/>
                  </a:ext>
                </a:extLst>
              </p:cNvPr>
              <p:cNvCxnSpPr>
                <a:cxnSpLocks/>
                <a:stCxn id="5" idx="3"/>
                <a:endCxn id="7" idx="1"/>
              </p:cNvCxnSpPr>
              <p:nvPr/>
            </p:nvCxnSpPr>
            <p:spPr>
              <a:xfrm>
                <a:off x="4860433" y="6655847"/>
                <a:ext cx="1197598" cy="1980880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4EE7DD-7907-4515-8204-DE5D9A8DB9A5}"/>
                </a:ext>
              </a:extLst>
            </p:cNvPr>
            <p:cNvSpPr txBox="1"/>
            <p:nvPr/>
          </p:nvSpPr>
          <p:spPr>
            <a:xfrm>
              <a:off x="2328448" y="2482119"/>
              <a:ext cx="1791489" cy="70788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Ibrutinib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x 3 months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1F9107-D1EC-4FC7-9328-8D9E0FE539D2}"/>
                </a:ext>
              </a:extLst>
            </p:cNvPr>
            <p:cNvSpPr txBox="1"/>
            <p:nvPr/>
          </p:nvSpPr>
          <p:spPr>
            <a:xfrm>
              <a:off x="4415505" y="2312219"/>
              <a:ext cx="1655275" cy="101566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Ibrutinib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+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Venetoclax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x 12 months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630FCED-C668-412E-B772-56F21A997B61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 flipV="1">
              <a:off x="4119937" y="2820051"/>
              <a:ext cx="295568" cy="1601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EED70DF-9237-473B-8911-0C722937CAA2}"/>
                </a:ext>
              </a:extLst>
            </p:cNvPr>
            <p:cNvSpPr txBox="1"/>
            <p:nvPr/>
          </p:nvSpPr>
          <p:spPr>
            <a:xfrm>
              <a:off x="2672982" y="3211283"/>
              <a:ext cx="1054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N=106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F6BABA2-1E46-457A-8610-D604991D1E52}"/>
                </a:ext>
              </a:extLst>
            </p:cNvPr>
            <p:cNvSpPr txBox="1"/>
            <p:nvPr/>
          </p:nvSpPr>
          <p:spPr>
            <a:xfrm>
              <a:off x="2697058" y="5185317"/>
              <a:ext cx="1054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N=105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8EE5925-D24B-496F-922C-F81C12EB980D}"/>
              </a:ext>
            </a:extLst>
          </p:cNvPr>
          <p:cNvSpPr txBox="1"/>
          <p:nvPr/>
        </p:nvSpPr>
        <p:spPr>
          <a:xfrm>
            <a:off x="8363164" y="1329136"/>
            <a:ext cx="4048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Median Follow-up = 27.7 months</a:t>
            </a:r>
          </a:p>
        </p:txBody>
      </p:sp>
    </p:spTree>
    <p:extLst>
      <p:ext uri="{BB962C8B-B14F-4D97-AF65-F5344CB8AC3E}">
        <p14:creationId xmlns:p14="http://schemas.microsoft.com/office/powerpoint/2010/main" val="129860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59365-E9CC-4D53-9045-8FB06228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8E05F-E874-4610-8E54-892C7E514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180" y="2310162"/>
            <a:ext cx="5419602" cy="32101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7A80C-BDCA-468B-B4CB-B65617A8098C}"/>
              </a:ext>
            </a:extLst>
          </p:cNvPr>
          <p:cNvSpPr txBox="1"/>
          <p:nvPr/>
        </p:nvSpPr>
        <p:spPr>
          <a:xfrm>
            <a:off x="7571932" y="5530541"/>
            <a:ext cx="3583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Follow-up 24 months</a:t>
            </a:r>
          </a:p>
        </p:txBody>
      </p:sp>
      <p:sp>
        <p:nvSpPr>
          <p:cNvPr id="7" name="Content Placeholder 30">
            <a:extLst>
              <a:ext uri="{FF2B5EF4-FFF2-40B4-BE49-F238E27FC236}">
                <a16:creationId xmlns:a16="http://schemas.microsoft.com/office/drawing/2014/main" id="{E02108FD-1E74-4B44-9F31-73C7D706719E}"/>
              </a:ext>
            </a:extLst>
          </p:cNvPr>
          <p:cNvSpPr txBox="1">
            <a:spLocks/>
          </p:cNvSpPr>
          <p:nvPr/>
        </p:nvSpPr>
        <p:spPr>
          <a:xfrm>
            <a:off x="0" y="6441897"/>
            <a:ext cx="12192000" cy="41610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/>
            <a:r>
              <a:rPr lang="en-US" sz="1800" dirty="0">
                <a:solidFill>
                  <a:schemeClr val="bg1"/>
                </a:solidFill>
                <a:latin typeface="Calibri" panose="020F0502020204030204"/>
              </a:rPr>
              <a:t>Siddiqi, Blood 2022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55F045-28B8-4992-A87A-D9BFFD677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828800"/>
            <a:ext cx="6068460" cy="4366517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err="1"/>
              <a:t>Lisocabtagene</a:t>
            </a:r>
            <a:r>
              <a:rPr lang="en-US" sz="2800" dirty="0"/>
              <a:t> </a:t>
            </a:r>
            <a:r>
              <a:rPr lang="en-US" sz="2800" dirty="0" err="1"/>
              <a:t>maraleucel</a:t>
            </a:r>
            <a:r>
              <a:rPr lang="en-US" sz="2800" dirty="0"/>
              <a:t> = CD19-directed, defined T-cell composition CART product</a:t>
            </a:r>
          </a:p>
          <a:p>
            <a:r>
              <a:rPr lang="en-US" sz="2800" dirty="0"/>
              <a:t>Phase 1/2 Study = 23 R/R CLL</a:t>
            </a:r>
          </a:p>
          <a:p>
            <a:pPr lvl="1"/>
            <a:r>
              <a:rPr lang="en-US" sz="2400" dirty="0"/>
              <a:t>11 with prior BTKi and BCL2i</a:t>
            </a:r>
          </a:p>
          <a:p>
            <a:r>
              <a:rPr lang="en-US" sz="2800" dirty="0"/>
              <a:t>ORR = 82% (CR = 46%, </a:t>
            </a:r>
            <a:r>
              <a:rPr lang="en-US" sz="2800" dirty="0" err="1"/>
              <a:t>MRDu</a:t>
            </a:r>
            <a:r>
              <a:rPr lang="en-US" sz="2800" dirty="0"/>
              <a:t> = 75%)</a:t>
            </a:r>
          </a:p>
          <a:p>
            <a:r>
              <a:rPr lang="en-US" sz="2800" dirty="0"/>
              <a:t>PFS was similar between double refractory vs not group</a:t>
            </a:r>
          </a:p>
          <a:p>
            <a:r>
              <a:rPr lang="en-US" sz="2800" dirty="0"/>
              <a:t>Important Toxicities</a:t>
            </a:r>
          </a:p>
          <a:p>
            <a:pPr lvl="1"/>
            <a:r>
              <a:rPr lang="en-US" sz="2400" dirty="0"/>
              <a:t>Cytokine release syndrome</a:t>
            </a:r>
          </a:p>
          <a:p>
            <a:pPr lvl="2"/>
            <a:r>
              <a:rPr lang="en-US" sz="2000" dirty="0"/>
              <a:t>All grade = 74%; Grade 3+ = 9%</a:t>
            </a:r>
          </a:p>
          <a:p>
            <a:pPr lvl="1"/>
            <a:r>
              <a:rPr lang="en-US" sz="2400" dirty="0"/>
              <a:t>Neurotoxicity</a:t>
            </a:r>
          </a:p>
          <a:p>
            <a:pPr lvl="2"/>
            <a:r>
              <a:rPr lang="en-US" sz="2000" dirty="0"/>
              <a:t>All grade = 29%; Grade 3+ = 21%</a:t>
            </a:r>
          </a:p>
        </p:txBody>
      </p:sp>
    </p:spTree>
    <p:extLst>
      <p:ext uri="{BB962C8B-B14F-4D97-AF65-F5344CB8AC3E}">
        <p14:creationId xmlns:p14="http://schemas.microsoft.com/office/powerpoint/2010/main" val="108321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21330-5F9E-4015-A6F8-639253211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TRANSCEND- Takeaway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252D2-C64B-41E7-AFBD-12B37D909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 a high-risk R/R CLL population, </a:t>
            </a:r>
            <a:r>
              <a:rPr lang="en-US" sz="2800" dirty="0" err="1"/>
              <a:t>Liso-cel</a:t>
            </a:r>
            <a:r>
              <a:rPr lang="en-US" sz="2800" dirty="0"/>
              <a:t> led to deep remissions (75% </a:t>
            </a:r>
            <a:r>
              <a:rPr lang="en-US" sz="2800" dirty="0" err="1"/>
              <a:t>MRDu</a:t>
            </a:r>
            <a:r>
              <a:rPr lang="en-US" sz="2800" dirty="0"/>
              <a:t>).</a:t>
            </a:r>
          </a:p>
          <a:p>
            <a:r>
              <a:rPr lang="en-US" sz="2800" dirty="0"/>
              <a:t>However, especially in patients previously treated with BTKi and BCL2, PFS is similar to what was seen with </a:t>
            </a:r>
            <a:r>
              <a:rPr lang="en-US" sz="2800" dirty="0" err="1"/>
              <a:t>pirtobrutinib</a:t>
            </a:r>
            <a:r>
              <a:rPr lang="en-US" sz="2800" dirty="0"/>
              <a:t> and has more toxicity (and cost) than </a:t>
            </a:r>
            <a:r>
              <a:rPr lang="en-US" sz="2800" dirty="0" err="1"/>
              <a:t>pirtobrutinib</a:t>
            </a:r>
            <a:r>
              <a:rPr lang="en-US" sz="2800" dirty="0"/>
              <a:t>. </a:t>
            </a:r>
          </a:p>
          <a:p>
            <a:r>
              <a:rPr lang="en-US" sz="2800" dirty="0"/>
              <a:t>Toxicity may limit the population that can receive CART.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0EB684-5492-4380-90D7-C395524150BF}"/>
              </a:ext>
            </a:extLst>
          </p:cNvPr>
          <p:cNvSpPr txBox="1"/>
          <p:nvPr/>
        </p:nvSpPr>
        <p:spPr>
          <a:xfrm>
            <a:off x="55289" y="5715858"/>
            <a:ext cx="1214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CLL with prior BTKi and BCL2i is still an area of un-met need.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FC936-F45D-4239-80DD-E112718CC671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Mato, ASH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44323-0753-4C49-80CA-72D1647BDF7F}"/>
              </a:ext>
            </a:extLst>
          </p:cNvPr>
          <p:cNvSpPr txBox="1"/>
          <p:nvPr/>
        </p:nvSpPr>
        <p:spPr>
          <a:xfrm>
            <a:off x="55288" y="5269256"/>
            <a:ext cx="1214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Should we use CART as a bridge to more definitive therapy?</a:t>
            </a:r>
          </a:p>
        </p:txBody>
      </p:sp>
    </p:spTree>
    <p:extLst>
      <p:ext uri="{BB962C8B-B14F-4D97-AF65-F5344CB8AC3E}">
        <p14:creationId xmlns:p14="http://schemas.microsoft.com/office/powerpoint/2010/main" val="233402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8FFB-0266-4A41-93FC-EE7EAF21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BRUIN Phase 1/2 – Richter’s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9236D-86B2-4CA0-82B0-C8FC13385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2348" y="2893870"/>
            <a:ext cx="5935094" cy="2975224"/>
          </a:xfrm>
        </p:spPr>
        <p:txBody>
          <a:bodyPr>
            <a:normAutofit/>
          </a:bodyPr>
          <a:lstStyle/>
          <a:p>
            <a:r>
              <a:rPr lang="en-US" sz="2400" dirty="0"/>
              <a:t>Median PFS = 3.7 </a:t>
            </a:r>
            <a:r>
              <a:rPr lang="en-US" sz="2400" dirty="0" err="1"/>
              <a:t>mos</a:t>
            </a:r>
            <a:endParaRPr lang="en-US" sz="2400" dirty="0"/>
          </a:p>
          <a:p>
            <a:r>
              <a:rPr lang="en-US" sz="2400" dirty="0"/>
              <a:t>Median OS = 13.1 </a:t>
            </a:r>
            <a:r>
              <a:rPr lang="en-US" sz="2400" dirty="0" err="1"/>
              <a:t>mos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2E680-9782-4D6C-B065-1BEBF7162C45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Wierda, ASH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5E2BB-7F23-4CE6-87EE-1D1A215F545C}"/>
              </a:ext>
            </a:extLst>
          </p:cNvPr>
          <p:cNvSpPr txBox="1"/>
          <p:nvPr/>
        </p:nvSpPr>
        <p:spPr>
          <a:xfrm>
            <a:off x="592515" y="2161468"/>
            <a:ext cx="2041639" cy="1015663"/>
          </a:xfrm>
          <a:prstGeom prst="rect">
            <a:avLst/>
          </a:prstGeom>
          <a:solidFill>
            <a:srgbClr val="008764"/>
          </a:solidFill>
          <a:ln>
            <a:solidFill>
              <a:srgbClr val="E7E6E6">
                <a:lumMod val="1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BRUIN</a:t>
            </a:r>
          </a:p>
          <a:p>
            <a:pPr marL="0" marR="0" lvl="0" indent="0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>
                <a:solidFill>
                  <a:srgbClr val="FFFFFF"/>
                </a:solidFill>
                <a:latin typeface="Arial" panose="020B0604020202020204"/>
              </a:rPr>
              <a:t>-Richter’s Syndrome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DB7E4E-2D64-4B09-B1FE-D5FDA6BEE524}"/>
              </a:ext>
            </a:extLst>
          </p:cNvPr>
          <p:cNvSpPr txBox="1"/>
          <p:nvPr/>
        </p:nvSpPr>
        <p:spPr>
          <a:xfrm>
            <a:off x="3226424" y="1930636"/>
            <a:ext cx="2041639" cy="1477328"/>
          </a:xfrm>
          <a:prstGeom prst="rect">
            <a:avLst/>
          </a:prstGeom>
          <a:solidFill>
            <a:srgbClr val="57A9DD"/>
          </a:solidFill>
          <a:ln>
            <a:solidFill>
              <a:srgbClr val="E7E6E6">
                <a:lumMod val="1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Pirtobrutinib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lang="en-US" kern="0" dirty="0">
                <a:solidFill>
                  <a:srgbClr val="E7E6E6">
                    <a:lumMod val="10000"/>
                  </a:srgbClr>
                </a:solidFill>
                <a:latin typeface="Arial" panose="020B0604020202020204"/>
              </a:rPr>
              <a:t>25-3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00mg PO QD</a:t>
            </a:r>
          </a:p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E7E6E6">
                    <a:lumMod val="10000"/>
                  </a:srgbClr>
                </a:solidFill>
                <a:latin typeface="Arial" panose="020B0604020202020204"/>
              </a:rPr>
              <a:t>RP2D 200mg</a:t>
            </a:r>
            <a:endParaRPr kumimoji="0" lang="en-US" sz="1800" b="0" i="0" u="none" strike="noStrike" kern="0" cap="none" spc="0" normalizeH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E40B66-A42C-471C-A236-7B1AA1FB4E36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2634154" y="2669300"/>
            <a:ext cx="592270" cy="0"/>
          </a:xfrm>
          <a:prstGeom prst="straightConnector1">
            <a:avLst/>
          </a:prstGeom>
          <a:noFill/>
          <a:ln w="5715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E01BC2D-08DC-4EB4-82DB-29C62FD743F9}"/>
              </a:ext>
            </a:extLst>
          </p:cNvPr>
          <p:cNvSpPr txBox="1"/>
          <p:nvPr/>
        </p:nvSpPr>
        <p:spPr>
          <a:xfrm>
            <a:off x="698758" y="3305872"/>
            <a:ext cx="1467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=82</a:t>
            </a:r>
          </a:p>
        </p:txBody>
      </p:sp>
      <p:graphicFrame>
        <p:nvGraphicFramePr>
          <p:cNvPr id="13" name="Table 14">
            <a:extLst>
              <a:ext uri="{FF2B5EF4-FFF2-40B4-BE49-F238E27FC236}">
                <a16:creationId xmlns:a16="http://schemas.microsoft.com/office/drawing/2014/main" id="{66881EC6-1658-4C51-8DD0-793963722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600511"/>
              </p:ext>
            </p:extLst>
          </p:nvPr>
        </p:nvGraphicFramePr>
        <p:xfrm>
          <a:off x="5899502" y="1855688"/>
          <a:ext cx="5496674" cy="813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5380">
                  <a:extLst>
                    <a:ext uri="{9D8B030D-6E8A-4147-A177-3AD203B41FA5}">
                      <a16:colId xmlns:a16="http://schemas.microsoft.com/office/drawing/2014/main" val="1066505732"/>
                    </a:ext>
                  </a:extLst>
                </a:gridCol>
                <a:gridCol w="1674688">
                  <a:extLst>
                    <a:ext uri="{9D8B030D-6E8A-4147-A177-3AD203B41FA5}">
                      <a16:colId xmlns:a16="http://schemas.microsoft.com/office/drawing/2014/main" val="2972441241"/>
                    </a:ext>
                  </a:extLst>
                </a:gridCol>
                <a:gridCol w="1746606">
                  <a:extLst>
                    <a:ext uri="{9D8B030D-6E8A-4147-A177-3AD203B41FA5}">
                      <a16:colId xmlns:a16="http://schemas.microsoft.com/office/drawing/2014/main" val="2994425138"/>
                    </a:ext>
                  </a:extLst>
                </a:gridCol>
              </a:tblGrid>
              <a:tr h="417371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CRR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49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Responders,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39/75 (52)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 (13)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728441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C93B668-8A92-426E-A455-B60A74CBDA34}"/>
              </a:ext>
            </a:extLst>
          </p:cNvPr>
          <p:cNvSpPr txBox="1">
            <a:spLocks/>
          </p:cNvSpPr>
          <p:nvPr/>
        </p:nvSpPr>
        <p:spPr>
          <a:xfrm>
            <a:off x="334558" y="3992739"/>
            <a:ext cx="5935094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Heavily Pretreated:</a:t>
            </a:r>
          </a:p>
          <a:p>
            <a:pPr lvl="1"/>
            <a:r>
              <a:rPr lang="en-US" sz="2000" dirty="0"/>
              <a:t>Median Prior CLL and RT Rx = 4 (0-13)</a:t>
            </a:r>
          </a:p>
          <a:p>
            <a:pPr lvl="1"/>
            <a:r>
              <a:rPr lang="en-US" sz="2000" dirty="0"/>
              <a:t>Prior BTKi = 34%</a:t>
            </a:r>
          </a:p>
          <a:p>
            <a:pPr lvl="1"/>
            <a:r>
              <a:rPr lang="en-US" sz="2000" dirty="0"/>
              <a:t>Prior BCL2i = 38%</a:t>
            </a:r>
          </a:p>
          <a:p>
            <a:pPr lvl="1"/>
            <a:r>
              <a:rPr lang="en-US" sz="2000" dirty="0"/>
              <a:t>Prior CART = 11%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9074FC-0279-4414-9C72-CB4718834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104" y="3899933"/>
            <a:ext cx="4613072" cy="283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1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21330-5F9E-4015-A6F8-639253211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BRUIN- Richter’s Takeaway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252D2-C64B-41E7-AFBD-12B37D909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Pirtobrutinib</a:t>
            </a:r>
            <a:r>
              <a:rPr lang="en-US" sz="2800" dirty="0"/>
              <a:t> led to responses in heavily pretreated patients, including 13% complete responses.</a:t>
            </a:r>
          </a:p>
          <a:p>
            <a:r>
              <a:rPr lang="en-US" sz="2800" dirty="0"/>
              <a:t>PFS and OS are still short for these patients.</a:t>
            </a:r>
          </a:p>
          <a:p>
            <a:r>
              <a:rPr lang="en-US" sz="2800" dirty="0"/>
              <a:t>6 patients were able to proceed to curative intent allogeneic stem cell transplant.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0EB684-5492-4380-90D7-C395524150BF}"/>
              </a:ext>
            </a:extLst>
          </p:cNvPr>
          <p:cNvSpPr txBox="1"/>
          <p:nvPr/>
        </p:nvSpPr>
        <p:spPr>
          <a:xfrm>
            <a:off x="55289" y="5715858"/>
            <a:ext cx="1214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Richter’s Syndrome remains an area of un-met need.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FC936-F45D-4239-80DD-E112718CC671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Wierda, ASH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FD37D-ABB0-42CB-B743-88150728C93D}"/>
              </a:ext>
            </a:extLst>
          </p:cNvPr>
          <p:cNvSpPr txBox="1"/>
          <p:nvPr/>
        </p:nvSpPr>
        <p:spPr>
          <a:xfrm>
            <a:off x="55288" y="5269256"/>
            <a:ext cx="1214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Should we use </a:t>
            </a:r>
            <a:r>
              <a:rPr lang="en-US" sz="2800" dirty="0" err="1">
                <a:solidFill>
                  <a:srgbClr val="C00000"/>
                </a:solidFill>
              </a:rPr>
              <a:t>pirtobrutinib</a:t>
            </a:r>
            <a:r>
              <a:rPr lang="en-US" sz="2800" dirty="0">
                <a:solidFill>
                  <a:srgbClr val="C00000"/>
                </a:solidFill>
              </a:rPr>
              <a:t> as a bridge to more definitive therapy?</a:t>
            </a:r>
          </a:p>
        </p:txBody>
      </p:sp>
    </p:spTree>
    <p:extLst>
      <p:ext uri="{BB962C8B-B14F-4D97-AF65-F5344CB8AC3E}">
        <p14:creationId xmlns:p14="http://schemas.microsoft.com/office/powerpoint/2010/main" val="56679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8FFB-0266-4A41-93FC-EE7EAF21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EPCORE– Richter’s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9236D-86B2-4CA0-82B0-C8FC13385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2348" y="2893870"/>
            <a:ext cx="5677137" cy="2975224"/>
          </a:xfrm>
        </p:spPr>
        <p:txBody>
          <a:bodyPr>
            <a:normAutofit/>
          </a:bodyPr>
          <a:lstStyle/>
          <a:p>
            <a:r>
              <a:rPr lang="en-US" sz="2800" dirty="0"/>
              <a:t>Cytokine Release Syndrome: n = 90% (all grade 1/2)</a:t>
            </a:r>
          </a:p>
          <a:p>
            <a:pPr lvl="1"/>
            <a:r>
              <a:rPr lang="en-US" sz="2400" dirty="0"/>
              <a:t>First full dose given C1D15</a:t>
            </a:r>
          </a:p>
          <a:p>
            <a:pPr lvl="1"/>
            <a:r>
              <a:rPr lang="en-US" sz="2400" dirty="0"/>
              <a:t>Median time from first full dose to CRS = 13 </a:t>
            </a:r>
            <a:r>
              <a:rPr lang="en-US" sz="2400" dirty="0" err="1"/>
              <a:t>hrs</a:t>
            </a:r>
            <a:endParaRPr lang="en-US" sz="2400" dirty="0"/>
          </a:p>
          <a:p>
            <a:pPr lvl="1"/>
            <a:r>
              <a:rPr lang="en-US" sz="2400" dirty="0"/>
              <a:t>Median time to resolution = 3 (2-9) days</a:t>
            </a:r>
          </a:p>
          <a:p>
            <a:r>
              <a:rPr lang="en-US" sz="2600" dirty="0"/>
              <a:t>Neurotoxicity = 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2E680-9782-4D6C-B065-1BEBF7162C45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Kater, ASH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5E2BB-7F23-4CE6-87EE-1D1A215F545C}"/>
              </a:ext>
            </a:extLst>
          </p:cNvPr>
          <p:cNvSpPr txBox="1"/>
          <p:nvPr/>
        </p:nvSpPr>
        <p:spPr>
          <a:xfrm>
            <a:off x="592515" y="2620893"/>
            <a:ext cx="2041639" cy="1323439"/>
          </a:xfrm>
          <a:prstGeom prst="rect">
            <a:avLst/>
          </a:prstGeom>
          <a:solidFill>
            <a:srgbClr val="008764"/>
          </a:solidFill>
          <a:ln>
            <a:solidFill>
              <a:srgbClr val="E7E6E6">
                <a:lumMod val="1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EPCORE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  <a:p>
            <a:pPr marL="342900" marR="0" lvl="0" indent="-342900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kern="0" noProof="0" dirty="0">
                <a:solidFill>
                  <a:srgbClr val="FFFFFF"/>
                </a:solidFill>
                <a:latin typeface="Arial" panose="020B0604020202020204"/>
              </a:rPr>
              <a:t>Richter’s Syndrome</a:t>
            </a:r>
          </a:p>
          <a:p>
            <a:pPr marL="342900" marR="0" lvl="0" indent="-342900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latin typeface="Arial" panose="020B0604020202020204"/>
              </a:rPr>
              <a:t>0-1 prior Rx</a:t>
            </a:r>
            <a:endParaRPr lang="en-US" sz="2000" kern="0" noProof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DB7E4E-2D64-4B09-B1FE-D5FDA6BEE524}"/>
              </a:ext>
            </a:extLst>
          </p:cNvPr>
          <p:cNvSpPr txBox="1"/>
          <p:nvPr/>
        </p:nvSpPr>
        <p:spPr>
          <a:xfrm>
            <a:off x="3226424" y="2405449"/>
            <a:ext cx="2041639" cy="1754326"/>
          </a:xfrm>
          <a:prstGeom prst="rect">
            <a:avLst/>
          </a:prstGeom>
          <a:solidFill>
            <a:srgbClr val="57A9DD"/>
          </a:solidFill>
          <a:ln>
            <a:solidFill>
              <a:srgbClr val="E7E6E6">
                <a:lumMod val="1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Epcoritamab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 SC</a:t>
            </a:r>
          </a:p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E7E6E6">
                    <a:lumMod val="10000"/>
                  </a:srgbClr>
                </a:solidFill>
                <a:latin typeface="Arial" panose="020B0604020202020204"/>
              </a:rPr>
              <a:t>C1-3: QW</a:t>
            </a:r>
          </a:p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C4-9: Q</a:t>
            </a:r>
            <a:r>
              <a:rPr lang="en-US" kern="0" dirty="0">
                <a:solidFill>
                  <a:srgbClr val="E7E6E6">
                    <a:lumMod val="10000"/>
                  </a:srgbClr>
                </a:solidFill>
                <a:latin typeface="Arial" panose="020B0604020202020204"/>
              </a:rPr>
              <a:t>2W</a:t>
            </a:r>
          </a:p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C10+: Q4W</a:t>
            </a:r>
          </a:p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E40B66-A42C-471C-A236-7B1AA1FB4E36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2634154" y="3282612"/>
            <a:ext cx="592270" cy="1"/>
          </a:xfrm>
          <a:prstGeom prst="straightConnector1">
            <a:avLst/>
          </a:prstGeom>
          <a:noFill/>
          <a:ln w="5715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E01BC2D-08DC-4EB4-82DB-29C62FD743F9}"/>
              </a:ext>
            </a:extLst>
          </p:cNvPr>
          <p:cNvSpPr txBox="1"/>
          <p:nvPr/>
        </p:nvSpPr>
        <p:spPr>
          <a:xfrm>
            <a:off x="698758" y="3919186"/>
            <a:ext cx="1467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=10</a:t>
            </a:r>
          </a:p>
        </p:txBody>
      </p:sp>
      <p:graphicFrame>
        <p:nvGraphicFramePr>
          <p:cNvPr id="13" name="Table 14">
            <a:extLst>
              <a:ext uri="{FF2B5EF4-FFF2-40B4-BE49-F238E27FC236}">
                <a16:creationId xmlns:a16="http://schemas.microsoft.com/office/drawing/2014/main" id="{66881EC6-1658-4C51-8DD0-793963722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70993"/>
              </p:ext>
            </p:extLst>
          </p:nvPr>
        </p:nvGraphicFramePr>
        <p:xfrm>
          <a:off x="6012579" y="1857120"/>
          <a:ext cx="5496674" cy="813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5380">
                  <a:extLst>
                    <a:ext uri="{9D8B030D-6E8A-4147-A177-3AD203B41FA5}">
                      <a16:colId xmlns:a16="http://schemas.microsoft.com/office/drawing/2014/main" val="1066505732"/>
                    </a:ext>
                  </a:extLst>
                </a:gridCol>
                <a:gridCol w="1674688">
                  <a:extLst>
                    <a:ext uri="{9D8B030D-6E8A-4147-A177-3AD203B41FA5}">
                      <a16:colId xmlns:a16="http://schemas.microsoft.com/office/drawing/2014/main" val="2972441241"/>
                    </a:ext>
                  </a:extLst>
                </a:gridCol>
                <a:gridCol w="1746606">
                  <a:extLst>
                    <a:ext uri="{9D8B030D-6E8A-4147-A177-3AD203B41FA5}">
                      <a16:colId xmlns:a16="http://schemas.microsoft.com/office/drawing/2014/main" val="2994425138"/>
                    </a:ext>
                  </a:extLst>
                </a:gridCol>
              </a:tblGrid>
              <a:tr h="417371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CRR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49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Responders,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6/10 (60)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5/10 (50)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728441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C93B668-8A92-426E-A455-B60A74CBDA34}"/>
              </a:ext>
            </a:extLst>
          </p:cNvPr>
          <p:cNvSpPr txBox="1">
            <a:spLocks/>
          </p:cNvSpPr>
          <p:nvPr/>
        </p:nvSpPr>
        <p:spPr>
          <a:xfrm>
            <a:off x="334558" y="4606053"/>
            <a:ext cx="5935094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Bispecific Antibody to CD3/CD20</a:t>
            </a:r>
          </a:p>
          <a:p>
            <a:r>
              <a:rPr lang="en-US" sz="2800" dirty="0"/>
              <a:t>Median Prior CLL Rx = 3 (0-7)</a:t>
            </a:r>
          </a:p>
        </p:txBody>
      </p:sp>
    </p:spTree>
    <p:extLst>
      <p:ext uri="{BB962C8B-B14F-4D97-AF65-F5344CB8AC3E}">
        <p14:creationId xmlns:p14="http://schemas.microsoft.com/office/powerpoint/2010/main" val="27645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21330-5F9E-4015-A6F8-639253211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EPCORE- Richter’s Takeaway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252D2-C64B-41E7-AFBD-12B37D909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 a small study of 10 patients with Richter’s Syndrome, </a:t>
            </a:r>
            <a:r>
              <a:rPr lang="en-US" sz="2800" dirty="0" err="1"/>
              <a:t>epcoritamab</a:t>
            </a:r>
            <a:r>
              <a:rPr lang="en-US" sz="2800" dirty="0"/>
              <a:t> delivered a 60% ORR and 50% CRR.</a:t>
            </a:r>
          </a:p>
          <a:p>
            <a:r>
              <a:rPr lang="en-US" sz="2800" dirty="0"/>
              <a:t>Good toxicity profile with low-grade CRS.</a:t>
            </a:r>
          </a:p>
          <a:p>
            <a:r>
              <a:rPr lang="en-US" sz="2800" dirty="0"/>
              <a:t>Follow-up is short and more information is needed about duration of response.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0EB684-5492-4380-90D7-C395524150BF}"/>
              </a:ext>
            </a:extLst>
          </p:cNvPr>
          <p:cNvSpPr txBox="1"/>
          <p:nvPr/>
        </p:nvSpPr>
        <p:spPr>
          <a:xfrm>
            <a:off x="55289" y="5715858"/>
            <a:ext cx="1214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Richter’s Syndrome remains an area of un-met need.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FC936-F45D-4239-80DD-E112718CC671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Kater</a:t>
            </a:r>
            <a:r>
              <a:rPr lang="en-US" dirty="0">
                <a:solidFill>
                  <a:schemeClr val="bg1"/>
                </a:solidFill>
              </a:rPr>
              <a:t>, ASH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FD37D-ABB0-42CB-B743-88150728C93D}"/>
              </a:ext>
            </a:extLst>
          </p:cNvPr>
          <p:cNvSpPr txBox="1"/>
          <p:nvPr/>
        </p:nvSpPr>
        <p:spPr>
          <a:xfrm>
            <a:off x="55288" y="5269256"/>
            <a:ext cx="1214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Should we use </a:t>
            </a:r>
            <a:r>
              <a:rPr lang="en-US" sz="2800" dirty="0" err="1">
                <a:solidFill>
                  <a:srgbClr val="C00000"/>
                </a:solidFill>
              </a:rPr>
              <a:t>epcoritamab</a:t>
            </a:r>
            <a:r>
              <a:rPr lang="en-US" sz="2800" dirty="0">
                <a:solidFill>
                  <a:srgbClr val="C00000"/>
                </a:solidFill>
              </a:rPr>
              <a:t> as a bridge to more definitive therapy?</a:t>
            </a:r>
          </a:p>
        </p:txBody>
      </p:sp>
    </p:spTree>
    <p:extLst>
      <p:ext uri="{BB962C8B-B14F-4D97-AF65-F5344CB8AC3E}">
        <p14:creationId xmlns:p14="http://schemas.microsoft.com/office/powerpoint/2010/main" val="77150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Twitter: @</a:t>
            </a:r>
            <a:r>
              <a:rPr lang="en-US" dirty="0" err="1"/>
              <a:t>Debbiemstephens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259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8D84-0D39-4E16-9928-B3E5F4FE9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F338E-6AFC-48AE-B7EA-A6F519407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1846052"/>
            <a:ext cx="4937760" cy="4023043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Ibr</a:t>
            </a:r>
            <a:r>
              <a:rPr lang="en-US" sz="2800" b="1" dirty="0"/>
              <a:t>-Ven Reduces High TLS Risk:</a:t>
            </a:r>
          </a:p>
          <a:p>
            <a:pPr lvl="1"/>
            <a:r>
              <a:rPr lang="en-US" sz="2400" dirty="0"/>
              <a:t>Prior to ibrutinib lead-in = 25%</a:t>
            </a:r>
          </a:p>
          <a:p>
            <a:pPr lvl="1"/>
            <a:r>
              <a:rPr lang="en-US" sz="2400" dirty="0"/>
              <a:t>After ibrutinib lead-in = 2%</a:t>
            </a:r>
          </a:p>
          <a:p>
            <a:r>
              <a:rPr lang="en-US" sz="2800" b="1" dirty="0"/>
              <a:t>Notable Toxicity with </a:t>
            </a:r>
            <a:r>
              <a:rPr lang="en-US" sz="2800" b="1" dirty="0" err="1"/>
              <a:t>Ibr</a:t>
            </a:r>
            <a:r>
              <a:rPr lang="en-US" sz="2800" b="1" dirty="0"/>
              <a:t>-Ven:</a:t>
            </a:r>
          </a:p>
          <a:p>
            <a:pPr lvl="1"/>
            <a:r>
              <a:rPr lang="en-US" sz="2400" dirty="0"/>
              <a:t>Diarrhea</a:t>
            </a:r>
          </a:p>
          <a:p>
            <a:pPr lvl="1"/>
            <a:r>
              <a:rPr lang="en-US" sz="2400" dirty="0"/>
              <a:t>Neutropenia</a:t>
            </a:r>
          </a:p>
          <a:p>
            <a:pPr lvl="1"/>
            <a:r>
              <a:rPr lang="en-US" sz="2400" dirty="0"/>
              <a:t>Atrial Fibrillation</a:t>
            </a:r>
          </a:p>
          <a:p>
            <a:pPr lvl="1"/>
            <a:r>
              <a:rPr lang="en-US" sz="2400" dirty="0"/>
              <a:t>Cardiac Deaths</a:t>
            </a:r>
          </a:p>
          <a:p>
            <a:pPr lvl="2"/>
            <a:r>
              <a:rPr lang="en-US" sz="2000" dirty="0"/>
              <a:t>All with prior risk factors</a:t>
            </a:r>
          </a:p>
          <a:p>
            <a:pPr marL="201168" lvl="1" indent="0">
              <a:buNone/>
            </a:pPr>
            <a:endParaRPr lang="en-US" sz="2400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877E95E-975F-439F-A49E-2ECFD46E4C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563652"/>
              </p:ext>
            </p:extLst>
          </p:nvPr>
        </p:nvGraphicFramePr>
        <p:xfrm>
          <a:off x="6156962" y="1847959"/>
          <a:ext cx="5585258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6508">
                  <a:extLst>
                    <a:ext uri="{9D8B030D-6E8A-4147-A177-3AD203B41FA5}">
                      <a16:colId xmlns:a16="http://schemas.microsoft.com/office/drawing/2014/main" val="2058791796"/>
                    </a:ext>
                  </a:extLst>
                </a:gridCol>
                <a:gridCol w="906311">
                  <a:extLst>
                    <a:ext uri="{9D8B030D-6E8A-4147-A177-3AD203B41FA5}">
                      <a16:colId xmlns:a16="http://schemas.microsoft.com/office/drawing/2014/main" val="1343004580"/>
                    </a:ext>
                  </a:extLst>
                </a:gridCol>
                <a:gridCol w="872439">
                  <a:extLst>
                    <a:ext uri="{9D8B030D-6E8A-4147-A177-3AD203B41FA5}">
                      <a16:colId xmlns:a16="http://schemas.microsoft.com/office/drawing/2014/main" val="16246085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Adverse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Ibr</a:t>
                      </a:r>
                      <a:r>
                        <a:rPr lang="en-US" sz="2400" dirty="0"/>
                        <a:t>- Ven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Chl-Obin</a:t>
                      </a:r>
                      <a:r>
                        <a:rPr lang="en-US" sz="2400" dirty="0"/>
                        <a:t>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614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TLS 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299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Diarrhea (Any Grade)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12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267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Neutropenia (Any Grade)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930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Infusion Rx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079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Atrial Fibrillation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659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On-Treatment Cardiac Death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588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Grade 3+ AEs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37611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1BA9429-5128-41DB-9403-41D9868F04FF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Kater, NEJM Evid 2022</a:t>
            </a:r>
          </a:p>
        </p:txBody>
      </p:sp>
    </p:spTree>
    <p:extLst>
      <p:ext uri="{BB962C8B-B14F-4D97-AF65-F5344CB8AC3E}">
        <p14:creationId xmlns:p14="http://schemas.microsoft.com/office/powerpoint/2010/main" val="245522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4645C-08A3-4C9E-AB45-BBEA4F964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GLOW- Takeaway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D5396-B5DB-43CB-9C1A-9098641B2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0495" y="1745693"/>
            <a:ext cx="2992989" cy="73628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PROS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96D765F-6994-478A-87BB-D628D9A6D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0495" y="2481976"/>
            <a:ext cx="2992989" cy="328676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Limits risk of TLS with </a:t>
            </a:r>
            <a:r>
              <a:rPr lang="en-US" sz="2200" dirty="0" err="1"/>
              <a:t>venetoclax</a:t>
            </a:r>
            <a:endParaRPr lang="en-US" sz="22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Allows for a time-limited frontline BTKi treatment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Evidence of responses to ibrutinib following relapse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18A420-17F5-4D70-A9BB-7E82B0D34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92400" y="1745693"/>
            <a:ext cx="2992989" cy="73628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CONS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1ED576E-D860-403D-A3B4-3D8D2B1A0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2400" y="2481975"/>
            <a:ext cx="2992989" cy="328676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Toxicity (better with </a:t>
            </a:r>
            <a:r>
              <a:rPr lang="en-US" sz="2200" dirty="0" err="1"/>
              <a:t>acala</a:t>
            </a:r>
            <a:r>
              <a:rPr lang="en-US" sz="2200" dirty="0"/>
              <a:t>?)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Cost/insurance coverage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Unclear which population may benefit most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As of yet, no clear evidence of functional cure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93293E-A938-4D2E-B060-36AE856B636D}"/>
              </a:ext>
            </a:extLst>
          </p:cNvPr>
          <p:cNvGrpSpPr/>
          <p:nvPr/>
        </p:nvGrpSpPr>
        <p:grpSpPr>
          <a:xfrm>
            <a:off x="341274" y="2349743"/>
            <a:ext cx="3799217" cy="2703411"/>
            <a:chOff x="1839600" y="3877883"/>
            <a:chExt cx="8065089" cy="573888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D934F4-4890-47C4-AC20-2414E04DB472}"/>
                </a:ext>
              </a:extLst>
            </p:cNvPr>
            <p:cNvSpPr txBox="1"/>
            <p:nvPr/>
          </p:nvSpPr>
          <p:spPr>
            <a:xfrm>
              <a:off x="1839600" y="5423659"/>
              <a:ext cx="3048001" cy="2025406"/>
            </a:xfrm>
            <a:prstGeom prst="rect">
              <a:avLst/>
            </a:prstGeom>
            <a:solidFill>
              <a:srgbClr val="008764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defTabSz="914058">
                <a:defRPr/>
              </a:pPr>
              <a:r>
                <a:rPr lang="en-US" sz="2000" b="1" kern="0" dirty="0">
                  <a:solidFill>
                    <a:srgbClr val="FFFFFF"/>
                  </a:solidFill>
                  <a:latin typeface="Arial" panose="020B0604020202020204"/>
                </a:rPr>
                <a:t>GLOW</a:t>
              </a:r>
            </a:p>
            <a:p>
              <a:pPr defTabSz="914058"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 panose="020B0604020202020204"/>
                </a:rPr>
                <a:t>-TN CLL</a:t>
              </a:r>
            </a:p>
            <a:p>
              <a:pPr defTabSz="914058"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 panose="020B0604020202020204"/>
                </a:rPr>
                <a:t>-&gt;65 years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D42CA4-233C-4834-8E7C-CBB6782A054B}"/>
                </a:ext>
              </a:extLst>
            </p:cNvPr>
            <p:cNvSpPr txBox="1"/>
            <p:nvPr/>
          </p:nvSpPr>
          <p:spPr>
            <a:xfrm>
              <a:off x="6085199" y="3877883"/>
              <a:ext cx="3819490" cy="1960072"/>
            </a:xfrm>
            <a:prstGeom prst="rect">
              <a:avLst/>
            </a:prstGeom>
            <a:solidFill>
              <a:srgbClr val="57A9DD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058">
                <a:defRPr/>
              </a:pPr>
              <a:r>
                <a:rPr lang="en-US" kern="0" dirty="0">
                  <a:solidFill>
                    <a:srgbClr val="E7E6E6">
                      <a:lumMod val="10000"/>
                    </a:srgbClr>
                  </a:solidFill>
                  <a:latin typeface="Arial" panose="020B0604020202020204"/>
                </a:rPr>
                <a:t>Ibrutinib (15m) + </a:t>
              </a:r>
              <a:r>
                <a:rPr lang="en-US" kern="0" dirty="0" err="1">
                  <a:solidFill>
                    <a:srgbClr val="E7E6E6">
                      <a:lumMod val="10000"/>
                    </a:srgbClr>
                  </a:solidFill>
                  <a:latin typeface="Arial" panose="020B0604020202020204"/>
                </a:rPr>
                <a:t>Venetoclax</a:t>
              </a:r>
              <a:r>
                <a:rPr lang="en-US" kern="0" dirty="0">
                  <a:solidFill>
                    <a:srgbClr val="E7E6E6">
                      <a:lumMod val="10000"/>
                    </a:srgbClr>
                  </a:solidFill>
                  <a:latin typeface="Arial" panose="020B0604020202020204"/>
                </a:rPr>
                <a:t> (12m)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ADA68B-F7CE-462C-BAE1-15A1D308B704}"/>
                </a:ext>
              </a:extLst>
            </p:cNvPr>
            <p:cNvSpPr txBox="1"/>
            <p:nvPr/>
          </p:nvSpPr>
          <p:spPr>
            <a:xfrm>
              <a:off x="6058031" y="7656691"/>
              <a:ext cx="3846658" cy="1960072"/>
            </a:xfrm>
            <a:prstGeom prst="rect">
              <a:avLst/>
            </a:prstGeom>
            <a:solidFill>
              <a:srgbClr val="0050C1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 defTabSz="914058"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 panose="020B0604020202020204"/>
                </a:rPr>
                <a:t>Obinutuzumab + Chlorambucil (12m)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AFCC802-E403-429F-88CD-D74AB74E6485}"/>
                </a:ext>
              </a:extLst>
            </p:cNvPr>
            <p:cNvCxnSpPr>
              <a:cxnSpLocks/>
              <a:stCxn id="5" idx="3"/>
              <a:endCxn id="6" idx="1"/>
            </p:cNvCxnSpPr>
            <p:nvPr/>
          </p:nvCxnSpPr>
          <p:spPr>
            <a:xfrm flipV="1">
              <a:off x="4887601" y="4857919"/>
              <a:ext cx="1197598" cy="1578445"/>
            </a:xfrm>
            <a:prstGeom prst="straightConnector1">
              <a:avLst/>
            </a:prstGeom>
            <a:noFill/>
            <a:ln w="57150" cap="flat" cmpd="sng" algn="ctr">
              <a:solidFill>
                <a:srgbClr val="E7E6E6">
                  <a:lumMod val="1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C6FB978-3850-409B-A764-DE8CE01C2584}"/>
                </a:ext>
              </a:extLst>
            </p:cNvPr>
            <p:cNvCxnSpPr>
              <a:cxnSpLocks/>
              <a:stCxn id="5" idx="3"/>
              <a:endCxn id="7" idx="1"/>
            </p:cNvCxnSpPr>
            <p:nvPr/>
          </p:nvCxnSpPr>
          <p:spPr>
            <a:xfrm>
              <a:off x="4887601" y="6436364"/>
              <a:ext cx="1170430" cy="2200363"/>
            </a:xfrm>
            <a:prstGeom prst="straightConnector1">
              <a:avLst/>
            </a:prstGeom>
            <a:noFill/>
            <a:ln w="57150" cap="flat" cmpd="sng" algn="ctr">
              <a:solidFill>
                <a:srgbClr val="E7E6E6">
                  <a:lumMod val="1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D01CC28-A5C4-4EEE-AB55-D1B828EF2B26}"/>
              </a:ext>
            </a:extLst>
          </p:cNvPr>
          <p:cNvSpPr txBox="1"/>
          <p:nvPr/>
        </p:nvSpPr>
        <p:spPr>
          <a:xfrm>
            <a:off x="6834371" y="286603"/>
            <a:ext cx="508581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Ibrutinib + </a:t>
            </a:r>
            <a:r>
              <a:rPr lang="en-US" sz="2400" dirty="0" err="1"/>
              <a:t>Venetoclax</a:t>
            </a:r>
            <a:r>
              <a:rPr lang="en-US" sz="2400" dirty="0"/>
              <a:t> </a:t>
            </a:r>
            <a:r>
              <a:rPr lang="en-US" sz="2400" dirty="0">
                <a:sym typeface="Symbol" panose="05050102010706020507" pitchFamily="18" charset="2"/>
              </a:rPr>
              <a:t> </a:t>
            </a:r>
            <a:r>
              <a:rPr lang="en-US" sz="2400" dirty="0"/>
              <a:t>PFS – </a:t>
            </a:r>
          </a:p>
          <a:p>
            <a:pPr algn="ctr"/>
            <a:r>
              <a:rPr lang="en-US" sz="2400" dirty="0"/>
              <a:t>Approved for TN CLL patients in Europe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9B7762-2956-41BC-8490-E524016AB2F2}"/>
              </a:ext>
            </a:extLst>
          </p:cNvPr>
          <p:cNvSpPr txBox="1"/>
          <p:nvPr/>
        </p:nvSpPr>
        <p:spPr>
          <a:xfrm>
            <a:off x="9489688" y="51853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15A75E-AE76-480B-9B63-86221607D1B7}"/>
              </a:ext>
            </a:extLst>
          </p:cNvPr>
          <p:cNvSpPr txBox="1"/>
          <p:nvPr/>
        </p:nvSpPr>
        <p:spPr>
          <a:xfrm>
            <a:off x="1911535" y="5804490"/>
            <a:ext cx="836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Where to use? Young? High-risk? High Tumor Burden?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8D5148-CF4D-48F8-9FD3-5B1C36CE4871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Kater, NEJM Evid 2022</a:t>
            </a:r>
          </a:p>
        </p:txBody>
      </p:sp>
    </p:spTree>
    <p:extLst>
      <p:ext uri="{BB962C8B-B14F-4D97-AF65-F5344CB8AC3E}">
        <p14:creationId xmlns:p14="http://schemas.microsoft.com/office/powerpoint/2010/main" val="270255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uiExpand="1" build="p"/>
      <p:bldP spid="13" grpId="0" build="p"/>
      <p:bldP spid="14" grpId="0" build="p"/>
      <p:bldP spid="10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6531-2A7A-49E6-A3D5-04824CE8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04F18-33BD-4BCA-8853-312156B7F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9572" y="1946079"/>
            <a:ext cx="4409344" cy="4023360"/>
          </a:xfrm>
        </p:spPr>
        <p:txBody>
          <a:bodyPr/>
          <a:lstStyle/>
          <a:p>
            <a:r>
              <a:rPr lang="en-US" dirty="0"/>
              <a:t>Primary Endpoint: MRD eradication</a:t>
            </a:r>
          </a:p>
          <a:p>
            <a:r>
              <a:rPr lang="en-US" dirty="0"/>
              <a:t>Analysis of MRD within 2 </a:t>
            </a:r>
            <a:r>
              <a:rPr lang="en-US" dirty="0" err="1"/>
              <a:t>yrs</a:t>
            </a:r>
            <a:r>
              <a:rPr lang="en-US" dirty="0"/>
              <a:t> of therapy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9B2EFA-BAA7-4EA1-8EB7-43C9D871E276}"/>
              </a:ext>
            </a:extLst>
          </p:cNvPr>
          <p:cNvGrpSpPr/>
          <p:nvPr/>
        </p:nvGrpSpPr>
        <p:grpSpPr>
          <a:xfrm>
            <a:off x="328476" y="2312219"/>
            <a:ext cx="5742304" cy="3110920"/>
            <a:chOff x="328476" y="2312219"/>
            <a:chExt cx="5742304" cy="31109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6C49DF-C67A-458F-8FBB-44C44645A8D3}"/>
                </a:ext>
              </a:extLst>
            </p:cNvPr>
            <p:cNvGrpSpPr/>
            <p:nvPr/>
          </p:nvGrpSpPr>
          <p:grpSpPr>
            <a:xfrm>
              <a:off x="328476" y="2697792"/>
              <a:ext cx="3791461" cy="2216863"/>
              <a:chOff x="1812432" y="4616732"/>
              <a:chExt cx="8048624" cy="4706021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088834-6A86-4414-91F1-4FD35F19C4C9}"/>
                  </a:ext>
                </a:extLst>
              </p:cNvPr>
              <p:cNvSpPr txBox="1"/>
              <p:nvPr/>
            </p:nvSpPr>
            <p:spPr>
              <a:xfrm>
                <a:off x="1812432" y="5182472"/>
                <a:ext cx="3048001" cy="2678764"/>
              </a:xfrm>
              <a:prstGeom prst="rect">
                <a:avLst/>
              </a:prstGeom>
              <a:solidFill>
                <a:srgbClr val="008764"/>
              </a:solidFill>
              <a:ln>
                <a:solidFill>
                  <a:srgbClr val="E7E6E6">
                    <a:lumMod val="10000"/>
                  </a:srgb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914058">
                  <a:defRPr/>
                </a:pPr>
                <a:r>
                  <a:rPr lang="en-US" sz="2000" b="1" kern="0" dirty="0">
                    <a:solidFill>
                      <a:srgbClr val="FFFFFF"/>
                    </a:solidFill>
                    <a:latin typeface="Arial" panose="020B0604020202020204"/>
                  </a:rPr>
                  <a:t>FLAIR</a:t>
                </a:r>
              </a:p>
              <a:p>
                <a:pPr defTabSz="914058">
                  <a:defRPr/>
                </a:pPr>
                <a:r>
                  <a:rPr lang="en-US" sz="2000" kern="0" dirty="0">
                    <a:solidFill>
                      <a:srgbClr val="FFFFFF"/>
                    </a:solidFill>
                    <a:latin typeface="Arial" panose="020B0604020202020204"/>
                  </a:rPr>
                  <a:t>-&lt;75 </a:t>
                </a:r>
                <a:r>
                  <a:rPr lang="en-US" sz="2000" kern="0" dirty="0" err="1">
                    <a:solidFill>
                      <a:srgbClr val="FFFFFF"/>
                    </a:solidFill>
                    <a:latin typeface="Arial" panose="020B0604020202020204"/>
                  </a:rPr>
                  <a:t>yrs</a:t>
                </a:r>
                <a:endParaRPr lang="en-US" sz="2000" kern="0" dirty="0">
                  <a:solidFill>
                    <a:srgbClr val="FFFFFF"/>
                  </a:solidFill>
                  <a:latin typeface="Arial" panose="020B0604020202020204"/>
                </a:endParaRPr>
              </a:p>
              <a:p>
                <a:pPr defTabSz="914058"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Arial" panose="020B0604020202020204"/>
                  </a:rPr>
                  <a:t>-TN CLL</a:t>
                </a:r>
              </a:p>
              <a:p>
                <a:pPr defTabSz="914058"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Arial" panose="020B0604020202020204"/>
                  </a:rPr>
                  <a:t>-No TP53m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D90CB35-F36D-4EEF-A144-F6C9A63D3ABF}"/>
                  </a:ext>
                </a:extLst>
              </p:cNvPr>
              <p:cNvSpPr txBox="1"/>
              <p:nvPr/>
            </p:nvSpPr>
            <p:spPr>
              <a:xfrm>
                <a:off x="6058031" y="7950703"/>
                <a:ext cx="3803025" cy="1372050"/>
              </a:xfrm>
              <a:prstGeom prst="rect">
                <a:avLst/>
              </a:prstGeom>
              <a:solidFill>
                <a:srgbClr val="0050C1"/>
              </a:solidFill>
              <a:ln>
                <a:solidFill>
                  <a:srgbClr val="E7E6E6">
                    <a:lumMod val="10000"/>
                  </a:srgb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 defTabSz="914058"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Arial" panose="020B0604020202020204"/>
                  </a:rPr>
                  <a:t>Ibrutinib x</a:t>
                </a:r>
              </a:p>
              <a:p>
                <a:pPr algn="ctr" defTabSz="914058"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Arial" panose="020B0604020202020204"/>
                  </a:rPr>
                  <a:t>Up to 6 </a:t>
                </a:r>
                <a:r>
                  <a:rPr lang="en-US" kern="0" dirty="0" err="1">
                    <a:solidFill>
                      <a:srgbClr val="FFFFFF"/>
                    </a:solidFill>
                    <a:latin typeface="Arial" panose="020B0604020202020204"/>
                  </a:rPr>
                  <a:t>yrs</a:t>
                </a:r>
                <a:r>
                  <a:rPr lang="en-US" kern="0" dirty="0">
                    <a:solidFill>
                      <a:srgbClr val="FFFFFF"/>
                    </a:solidFill>
                    <a:latin typeface="Arial" panose="020B0604020202020204"/>
                  </a:rPr>
                  <a:t>*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3CBAE10-51FC-40D7-A5D8-6A4BB41F5AE7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V="1">
                <a:off x="4860433" y="4616732"/>
                <a:ext cx="1197598" cy="1905122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448B240F-F1C6-47D3-96F0-F14222A47AA0}"/>
                  </a:ext>
                </a:extLst>
              </p:cNvPr>
              <p:cNvCxnSpPr>
                <a:cxnSpLocks/>
                <a:stCxn id="21" idx="3"/>
                <a:endCxn id="22" idx="1"/>
              </p:cNvCxnSpPr>
              <p:nvPr/>
            </p:nvCxnSpPr>
            <p:spPr>
              <a:xfrm>
                <a:off x="4860433" y="6521854"/>
                <a:ext cx="1197598" cy="2114875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77C03F-C8FE-40C9-82CF-42DA5F57CA89}"/>
                </a:ext>
              </a:extLst>
            </p:cNvPr>
            <p:cNvSpPr txBox="1"/>
            <p:nvPr/>
          </p:nvSpPr>
          <p:spPr>
            <a:xfrm>
              <a:off x="2328448" y="2482119"/>
              <a:ext cx="1791489" cy="70788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Ibrutinib x 2 months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EAEA00-22B3-44FA-89FF-9FC975CD3A75}"/>
                </a:ext>
              </a:extLst>
            </p:cNvPr>
            <p:cNvSpPr txBox="1"/>
            <p:nvPr/>
          </p:nvSpPr>
          <p:spPr>
            <a:xfrm>
              <a:off x="4415505" y="2312219"/>
              <a:ext cx="1655275" cy="101566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Ibrutinib +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Venetoclax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x Up to 6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yrs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57503B0-10C4-49BA-A9F4-94F4CD9A8198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V="1">
              <a:off x="4119937" y="2820051"/>
              <a:ext cx="295568" cy="1601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F91732-D06F-415D-8828-3DA16CEC323B}"/>
                </a:ext>
              </a:extLst>
            </p:cNvPr>
            <p:cNvSpPr txBox="1"/>
            <p:nvPr/>
          </p:nvSpPr>
          <p:spPr>
            <a:xfrm>
              <a:off x="2672982" y="3211283"/>
              <a:ext cx="1054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N=136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D2983F-C32C-4FC3-80C2-C9FF85588991}"/>
                </a:ext>
              </a:extLst>
            </p:cNvPr>
            <p:cNvSpPr txBox="1"/>
            <p:nvPr/>
          </p:nvSpPr>
          <p:spPr>
            <a:xfrm>
              <a:off x="2697058" y="5023029"/>
              <a:ext cx="1054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N=138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4ACD194-BDEB-44D3-9507-35F053D8CE4A}"/>
              </a:ext>
            </a:extLst>
          </p:cNvPr>
          <p:cNvSpPr txBox="1"/>
          <p:nvPr/>
        </p:nvSpPr>
        <p:spPr>
          <a:xfrm>
            <a:off x="-297951" y="5308869"/>
            <a:ext cx="7515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*Therapy stopped after MRD undetectable (flow &lt; 10</a:t>
            </a:r>
            <a:r>
              <a:rPr lang="en-US" sz="2000" baseline="30000" dirty="0"/>
              <a:t>-4</a:t>
            </a:r>
            <a:r>
              <a:rPr lang="en-US" sz="2000" dirty="0"/>
              <a:t>) x 3 </a:t>
            </a:r>
            <a:r>
              <a:rPr lang="en-US" sz="2000" dirty="0" err="1"/>
              <a:t>mos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A08B50-FCAC-4759-8347-888F0BCFECEF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Munir, ASH 2022</a:t>
            </a: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472B7CE8-3337-429C-8365-04DC134368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5708794"/>
              </p:ext>
            </p:extLst>
          </p:nvPr>
        </p:nvGraphicFramePr>
        <p:xfrm>
          <a:off x="6994027" y="2820050"/>
          <a:ext cx="4514889" cy="3408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779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3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426C-D23E-4A05-92B6-67E45FA6B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FLAIR-</a:t>
            </a:r>
            <a:r>
              <a:rPr lang="en-US" dirty="0" err="1"/>
              <a:t>MRDu</a:t>
            </a:r>
            <a:r>
              <a:rPr lang="en-US" dirty="0"/>
              <a:t> - Takeaway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2DFED-B3C2-4727-A475-1DBEB8386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In frontline CLL treatment with </a:t>
            </a:r>
            <a:r>
              <a:rPr lang="en-US" sz="2400" dirty="0" err="1"/>
              <a:t>Ibr+Ven</a:t>
            </a:r>
            <a:r>
              <a:rPr lang="en-US" sz="24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patients with IGHV unmutated status were more likely to achieve </a:t>
            </a:r>
            <a:r>
              <a:rPr lang="en-US" sz="2000" dirty="0" err="1"/>
              <a:t>MRDu</a:t>
            </a:r>
            <a:r>
              <a:rPr lang="en-US" sz="2000" dirty="0"/>
              <a:t> and achieved it at a faster pace than those with IGHV mutated status.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83% of patients with Del(11q) and 55% of patients with del(13q) achieved </a:t>
            </a:r>
            <a:r>
              <a:rPr lang="en-US" sz="2000" dirty="0" err="1"/>
              <a:t>MRDu</a:t>
            </a:r>
            <a:r>
              <a:rPr lang="en-US" sz="2000" dirty="0"/>
              <a:t> within 2 years of treatment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Unmutated IGHV and del(11q) CLL may be particularly responsive to the </a:t>
            </a:r>
            <a:r>
              <a:rPr lang="en-US" sz="2400" dirty="0" err="1"/>
              <a:t>Ibr</a:t>
            </a:r>
            <a:r>
              <a:rPr lang="en-US" sz="2400" dirty="0"/>
              <a:t> + Ven regimen.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These subtypes may be more dependent on B-cell signaling.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Longer follow-up will determine if difference in timing and achievement of </a:t>
            </a:r>
            <a:r>
              <a:rPr lang="en-US" sz="2400" dirty="0" err="1"/>
              <a:t>MRDu</a:t>
            </a:r>
            <a:r>
              <a:rPr lang="en-US" sz="2400" dirty="0"/>
              <a:t> will have on PFS and 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FC714-CF83-433D-9B8B-03DF89B8A383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Munir, ASH 2022</a:t>
            </a:r>
          </a:p>
        </p:txBody>
      </p:sp>
    </p:spTree>
    <p:extLst>
      <p:ext uri="{BB962C8B-B14F-4D97-AF65-F5344CB8AC3E}">
        <p14:creationId xmlns:p14="http://schemas.microsoft.com/office/powerpoint/2010/main" val="271192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8FFB-0266-4A41-93FC-EE7EAF21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 Consolidation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9236D-86B2-4CA0-82B0-C8FC13385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2348" y="1845734"/>
            <a:ext cx="5935094" cy="4023360"/>
          </a:xfrm>
        </p:spPr>
        <p:txBody>
          <a:bodyPr>
            <a:normAutofit/>
          </a:bodyPr>
          <a:lstStyle/>
          <a:p>
            <a:r>
              <a:rPr lang="en-US" sz="2400" dirty="0"/>
              <a:t>Median follow-up = 37.5 </a:t>
            </a:r>
            <a:r>
              <a:rPr lang="en-US" sz="2400" dirty="0" err="1"/>
              <a:t>mos</a:t>
            </a:r>
            <a:endParaRPr lang="en-US" sz="2400" dirty="0"/>
          </a:p>
          <a:p>
            <a:r>
              <a:rPr lang="en-US" sz="2400" dirty="0"/>
              <a:t>Best cumulative rate of </a:t>
            </a:r>
            <a:r>
              <a:rPr lang="en-US" sz="2400" dirty="0" err="1"/>
              <a:t>MRDu</a:t>
            </a:r>
            <a:r>
              <a:rPr lang="en-US" sz="2400" dirty="0"/>
              <a:t> = 73%</a:t>
            </a:r>
          </a:p>
          <a:p>
            <a:r>
              <a:rPr lang="en-US" sz="2400" dirty="0"/>
              <a:t>Best rate of CR/Cri = 57%</a:t>
            </a:r>
          </a:p>
          <a:p>
            <a:r>
              <a:rPr lang="en-US" sz="2400" dirty="0"/>
              <a:t>Discontinued ibrutinib and </a:t>
            </a:r>
            <a:r>
              <a:rPr lang="en-US" sz="2400" dirty="0" err="1"/>
              <a:t>venetoclax</a:t>
            </a:r>
            <a:r>
              <a:rPr lang="en-US" sz="2400" dirty="0"/>
              <a:t> = 49%</a:t>
            </a:r>
          </a:p>
          <a:p>
            <a:r>
              <a:rPr lang="en-US" sz="2400" dirty="0"/>
              <a:t>Patients with progression = 4/45 (9%)</a:t>
            </a:r>
          </a:p>
          <a:p>
            <a:pPr lvl="1"/>
            <a:r>
              <a:rPr lang="en-US" sz="2000" dirty="0"/>
              <a:t>1 – during combination</a:t>
            </a:r>
          </a:p>
          <a:p>
            <a:pPr lvl="1"/>
            <a:r>
              <a:rPr lang="en-US" sz="2000" dirty="0"/>
              <a:t>3 – during ibrutinib maintenance</a:t>
            </a:r>
          </a:p>
          <a:p>
            <a:pPr lvl="1"/>
            <a:r>
              <a:rPr lang="en-US" sz="2000" dirty="0"/>
              <a:t>1 – Richter’s transformation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2E680-9782-4D6C-B065-1BEBF7162C45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Thompson, ASH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5E2BB-7F23-4CE6-87EE-1D1A215F545C}"/>
              </a:ext>
            </a:extLst>
          </p:cNvPr>
          <p:cNvSpPr txBox="1"/>
          <p:nvPr/>
        </p:nvSpPr>
        <p:spPr>
          <a:xfrm>
            <a:off x="584226" y="2307809"/>
            <a:ext cx="2041639" cy="2862322"/>
          </a:xfrm>
          <a:prstGeom prst="rect">
            <a:avLst/>
          </a:prstGeom>
          <a:solidFill>
            <a:srgbClr val="008764"/>
          </a:solidFill>
          <a:ln>
            <a:solidFill>
              <a:srgbClr val="E7E6E6">
                <a:lumMod val="1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Venetoclax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-Consolidation</a:t>
            </a:r>
          </a:p>
          <a:p>
            <a:pPr marL="0" marR="0" lvl="0" indent="0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>
                <a:solidFill>
                  <a:srgbClr val="FFFFFF"/>
                </a:solidFill>
                <a:latin typeface="Arial" panose="020B0604020202020204"/>
              </a:rPr>
              <a:t>-CLL/SLL w del17p, complex karyotype, del11q, </a:t>
            </a:r>
            <a:r>
              <a:rPr lang="en-US" sz="2000" kern="0" noProof="0" dirty="0">
                <a:solidFill>
                  <a:srgbClr val="FFFFFF"/>
                </a:solidFill>
                <a:latin typeface="Arial" panose="020B0604020202020204"/>
                <a:sym typeface="Symbol" panose="05050102010706020507" pitchFamily="18" charset="2"/>
              </a:rPr>
              <a:t></a:t>
            </a:r>
            <a:r>
              <a:rPr lang="en-US" sz="2000" kern="0" noProof="0" dirty="0">
                <a:solidFill>
                  <a:srgbClr val="FFFFFF"/>
                </a:solidFill>
                <a:latin typeface="Arial" panose="020B0604020202020204"/>
              </a:rPr>
              <a:t>B2M</a:t>
            </a:r>
          </a:p>
          <a:p>
            <a:pPr marL="0" marR="0" lvl="0" indent="0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latin typeface="Arial" panose="020B0604020202020204"/>
              </a:rPr>
              <a:t>-1+ </a:t>
            </a:r>
            <a:r>
              <a:rPr lang="en-US" sz="2000" kern="0" dirty="0" err="1">
                <a:solidFill>
                  <a:srgbClr val="FFFFFF"/>
                </a:solidFill>
                <a:latin typeface="Arial" panose="020B0604020202020204"/>
              </a:rPr>
              <a:t>Yr</a:t>
            </a:r>
            <a:r>
              <a:rPr lang="en-US" sz="2000" kern="0" dirty="0">
                <a:solidFill>
                  <a:srgbClr val="FFFFFF"/>
                </a:solidFill>
                <a:latin typeface="Arial" panose="020B0604020202020204"/>
              </a:rPr>
              <a:t> of Ibrutinib wo CR +</a:t>
            </a:r>
            <a:r>
              <a:rPr lang="en-US" sz="2000" kern="0" dirty="0" err="1">
                <a:solidFill>
                  <a:srgbClr val="FFFFFF"/>
                </a:solidFill>
                <a:latin typeface="Arial" panose="020B0604020202020204"/>
              </a:rPr>
              <a:t>MRDu</a:t>
            </a:r>
            <a:endParaRPr lang="en-US" sz="2000" kern="0" noProof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DB7E4E-2D64-4B09-B1FE-D5FDA6BEE524}"/>
              </a:ext>
            </a:extLst>
          </p:cNvPr>
          <p:cNvSpPr txBox="1"/>
          <p:nvPr/>
        </p:nvSpPr>
        <p:spPr>
          <a:xfrm>
            <a:off x="3226424" y="3023452"/>
            <a:ext cx="2041639" cy="1477328"/>
          </a:xfrm>
          <a:prstGeom prst="rect">
            <a:avLst/>
          </a:prstGeom>
          <a:solidFill>
            <a:srgbClr val="57A9DD"/>
          </a:solidFill>
          <a:ln>
            <a:solidFill>
              <a:srgbClr val="E7E6E6">
                <a:lumMod val="1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Venetoclax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lang="en-US" kern="0" dirty="0">
                <a:solidFill>
                  <a:srgbClr val="E7E6E6">
                    <a:lumMod val="10000"/>
                  </a:srgbClr>
                </a:solidFill>
                <a:latin typeface="Arial" panose="020B0604020202020204"/>
              </a:rPr>
              <a:t>4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00mg PO QD x 24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mos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 (max)*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E40B66-A42C-471C-A236-7B1AA1FB4E36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2625865" y="3738970"/>
            <a:ext cx="600559" cy="23146"/>
          </a:xfrm>
          <a:prstGeom prst="straightConnector1">
            <a:avLst/>
          </a:prstGeom>
          <a:noFill/>
          <a:ln w="5715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E01BC2D-08DC-4EB4-82DB-29C62FD743F9}"/>
              </a:ext>
            </a:extLst>
          </p:cNvPr>
          <p:cNvSpPr txBox="1"/>
          <p:nvPr/>
        </p:nvSpPr>
        <p:spPr>
          <a:xfrm>
            <a:off x="725288" y="5250700"/>
            <a:ext cx="1467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= 45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D2663D-ED86-4CC4-B227-B11B40F6326B}"/>
              </a:ext>
            </a:extLst>
          </p:cNvPr>
          <p:cNvSpPr txBox="1"/>
          <p:nvPr/>
        </p:nvSpPr>
        <p:spPr>
          <a:xfrm>
            <a:off x="-231882" y="5616247"/>
            <a:ext cx="7515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*</a:t>
            </a:r>
            <a:r>
              <a:rPr lang="en-US" sz="2000" dirty="0" err="1"/>
              <a:t>Venetoclax</a:t>
            </a:r>
            <a:r>
              <a:rPr lang="en-US" sz="2000" dirty="0"/>
              <a:t> stopped after CR and BM </a:t>
            </a:r>
            <a:r>
              <a:rPr lang="en-US" sz="2000" dirty="0" err="1"/>
              <a:t>MRDu</a:t>
            </a:r>
            <a:r>
              <a:rPr lang="en-US" sz="2000" dirty="0"/>
              <a:t> (flow &lt; 10</a:t>
            </a:r>
            <a:r>
              <a:rPr lang="en-US" sz="2000" baseline="30000" dirty="0"/>
              <a:t>-4</a:t>
            </a:r>
            <a:r>
              <a:rPr lang="en-US" sz="2000" dirty="0"/>
              <a:t>) x 6 </a:t>
            </a:r>
            <a:r>
              <a:rPr lang="en-US" sz="2000" dirty="0" err="1"/>
              <a:t>mos</a:t>
            </a:r>
            <a:r>
              <a:rPr lang="en-US" sz="2000" dirty="0"/>
              <a:t>;</a:t>
            </a:r>
          </a:p>
          <a:p>
            <a:pPr algn="ctr"/>
            <a:r>
              <a:rPr lang="en-US" sz="2000" dirty="0"/>
              <a:t>Ibrutinib could be discontinued at physician discretion</a:t>
            </a:r>
          </a:p>
        </p:txBody>
      </p:sp>
    </p:spTree>
    <p:extLst>
      <p:ext uri="{BB962C8B-B14F-4D97-AF65-F5344CB8AC3E}">
        <p14:creationId xmlns:p14="http://schemas.microsoft.com/office/powerpoint/2010/main" val="10557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21330-5F9E-4015-A6F8-639253211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 Consolidation - Takeaway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252D2-C64B-41E7-AFBD-12B37D909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Consolidation resulted in high rate of </a:t>
            </a:r>
            <a:r>
              <a:rPr lang="en-US" sz="2800" dirty="0" err="1"/>
              <a:t>MRDu</a:t>
            </a:r>
            <a:r>
              <a:rPr lang="en-US" sz="2800" dirty="0"/>
              <a:t> (73%) and CR/Cri (57%)</a:t>
            </a:r>
          </a:p>
          <a:p>
            <a:r>
              <a:rPr lang="en-US" sz="2800" dirty="0"/>
              <a:t>Most patients with </a:t>
            </a:r>
            <a:r>
              <a:rPr lang="en-US" sz="2800" dirty="0" err="1"/>
              <a:t>MRDu</a:t>
            </a:r>
            <a:r>
              <a:rPr lang="en-US" sz="2800" dirty="0"/>
              <a:t> at end of </a:t>
            </a:r>
            <a:r>
              <a:rPr lang="en-US" sz="2800" dirty="0" err="1"/>
              <a:t>venetoclax</a:t>
            </a:r>
            <a:r>
              <a:rPr lang="en-US" sz="2800" dirty="0"/>
              <a:t> remain in </a:t>
            </a:r>
            <a:r>
              <a:rPr lang="en-US" sz="2800" dirty="0" err="1"/>
              <a:t>MRDu</a:t>
            </a:r>
            <a:endParaRPr lang="en-US" sz="2800" dirty="0"/>
          </a:p>
          <a:p>
            <a:r>
              <a:rPr lang="en-US" sz="2800" dirty="0"/>
              <a:t>Effective consolidation strategy</a:t>
            </a:r>
          </a:p>
          <a:p>
            <a:r>
              <a:rPr lang="en-US" sz="2800" dirty="0"/>
              <a:t>Future directions: High risk cohort (del17p and complex karyotype), on treatment with acalabrutinib.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0EB684-5492-4380-90D7-C395524150BF}"/>
              </a:ext>
            </a:extLst>
          </p:cNvPr>
          <p:cNvSpPr txBox="1"/>
          <p:nvPr/>
        </p:nvSpPr>
        <p:spPr>
          <a:xfrm>
            <a:off x="55289" y="5715858"/>
            <a:ext cx="1214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Is consolidation with </a:t>
            </a:r>
            <a:r>
              <a:rPr lang="en-US" sz="2800" dirty="0" err="1">
                <a:solidFill>
                  <a:srgbClr val="C00000"/>
                </a:solidFill>
              </a:rPr>
              <a:t>venetoclax</a:t>
            </a:r>
            <a:r>
              <a:rPr lang="en-US" sz="2800" dirty="0">
                <a:solidFill>
                  <a:srgbClr val="C00000"/>
                </a:solidFill>
              </a:rPr>
              <a:t> better than sequential therapy with </a:t>
            </a:r>
            <a:r>
              <a:rPr lang="en-US" sz="2800" dirty="0" err="1">
                <a:solidFill>
                  <a:srgbClr val="C00000"/>
                </a:solidFill>
              </a:rPr>
              <a:t>venetoclax</a:t>
            </a:r>
            <a:r>
              <a:rPr lang="en-US" sz="2800" dirty="0">
                <a:solidFill>
                  <a:srgbClr val="C0000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7786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8FFB-0266-4A41-93FC-EE7EAF21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 for Frontline CLL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9236D-86B2-4CA0-82B0-C8FC13385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983" y="2010787"/>
            <a:ext cx="6257777" cy="4339309"/>
          </a:xfrm>
        </p:spPr>
        <p:txBody>
          <a:bodyPr>
            <a:normAutofit/>
          </a:bodyPr>
          <a:lstStyle/>
          <a:p>
            <a:r>
              <a:rPr lang="en-US" sz="2400" dirty="0"/>
              <a:t>D/c </a:t>
            </a:r>
            <a:r>
              <a:rPr lang="en-US" sz="2400" dirty="0" err="1"/>
              <a:t>acala</a:t>
            </a:r>
            <a:r>
              <a:rPr lang="en-US" sz="2400" dirty="0"/>
              <a:t> + </a:t>
            </a:r>
            <a:r>
              <a:rPr lang="en-US" sz="2400" dirty="0" err="1"/>
              <a:t>venetoclax</a:t>
            </a:r>
            <a:r>
              <a:rPr lang="en-US" sz="2400" dirty="0"/>
              <a:t> = 63% (43/68)</a:t>
            </a:r>
          </a:p>
          <a:p>
            <a:r>
              <a:rPr lang="en-US" sz="2400" dirty="0"/>
              <a:t>Median time off therapy = 19 </a:t>
            </a:r>
            <a:r>
              <a:rPr lang="en-US" sz="2400" dirty="0" err="1"/>
              <a:t>mos</a:t>
            </a:r>
            <a:r>
              <a:rPr lang="en-US" sz="2400" dirty="0"/>
              <a:t> (range=0-30)</a:t>
            </a:r>
          </a:p>
          <a:p>
            <a:r>
              <a:rPr lang="en-US" sz="2400" dirty="0"/>
              <a:t>Patients with progression after D/c </a:t>
            </a:r>
            <a:r>
              <a:rPr lang="en-US" sz="2400" dirty="0" err="1"/>
              <a:t>tx</a:t>
            </a:r>
            <a:r>
              <a:rPr lang="en-US" sz="2400" dirty="0"/>
              <a:t> = 4/43 (9%)</a:t>
            </a:r>
          </a:p>
          <a:p>
            <a:pPr lvl="1"/>
            <a:r>
              <a:rPr lang="en-US" sz="2000" dirty="0"/>
              <a:t>3 – MRD recurrence only</a:t>
            </a:r>
          </a:p>
          <a:p>
            <a:pPr lvl="1"/>
            <a:r>
              <a:rPr lang="en-US" sz="2000" dirty="0"/>
              <a:t>1 – CLL progression</a:t>
            </a:r>
          </a:p>
          <a:p>
            <a:r>
              <a:rPr lang="en-US" sz="2400" dirty="0"/>
              <a:t>Overall patients with PD or death = 5/68 (7%)</a:t>
            </a:r>
          </a:p>
          <a:p>
            <a:pPr lvl="1"/>
            <a:r>
              <a:rPr lang="en-US" sz="2000" dirty="0"/>
              <a:t>1 – CLL progression</a:t>
            </a:r>
          </a:p>
          <a:p>
            <a:pPr lvl="1"/>
            <a:r>
              <a:rPr lang="en-US" sz="2000" dirty="0"/>
              <a:t>3 – Transformation events</a:t>
            </a:r>
          </a:p>
          <a:p>
            <a:pPr lvl="1"/>
            <a:r>
              <a:rPr lang="en-US" sz="2000" dirty="0"/>
              <a:t>1 – COVID-related death</a:t>
            </a:r>
          </a:p>
          <a:p>
            <a:r>
              <a:rPr lang="en-US" sz="2400" dirty="0"/>
              <a:t>PFS at 35 months = 93%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5E2BB-7F23-4CE6-87EE-1D1A215F545C}"/>
              </a:ext>
            </a:extLst>
          </p:cNvPr>
          <p:cNvSpPr txBox="1"/>
          <p:nvPr/>
        </p:nvSpPr>
        <p:spPr>
          <a:xfrm>
            <a:off x="421240" y="2723307"/>
            <a:ext cx="2204625" cy="1938992"/>
          </a:xfrm>
          <a:prstGeom prst="rect">
            <a:avLst/>
          </a:prstGeom>
          <a:solidFill>
            <a:srgbClr val="008764"/>
          </a:solidFill>
          <a:ln>
            <a:solidFill>
              <a:srgbClr val="E7E6E6">
                <a:lumMod val="1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AVO:</a:t>
            </a:r>
          </a:p>
          <a:p>
            <a:pPr marL="0" marR="0" lvl="0" indent="0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>
                <a:solidFill>
                  <a:srgbClr val="FFFFFF"/>
                </a:solidFill>
                <a:latin typeface="Arial" panose="020B0604020202020204"/>
              </a:rPr>
              <a:t>-TN</a:t>
            </a:r>
          </a:p>
          <a:p>
            <a:pPr marL="0" marR="0" lvl="0" indent="0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latin typeface="Arial" panose="020B0604020202020204"/>
              </a:rPr>
              <a:t>-All comer cohort: N=37</a:t>
            </a:r>
          </a:p>
          <a:p>
            <a:pPr marL="0" marR="0" lvl="0" indent="0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>
                <a:solidFill>
                  <a:srgbClr val="FFFFFF"/>
                </a:solidFill>
                <a:latin typeface="Arial" panose="020B0604020202020204"/>
              </a:rPr>
              <a:t>-TP53 or del(17p) mut cohort: N=31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DB7E4E-2D64-4B09-B1FE-D5FDA6BEE524}"/>
              </a:ext>
            </a:extLst>
          </p:cNvPr>
          <p:cNvSpPr txBox="1"/>
          <p:nvPr/>
        </p:nvSpPr>
        <p:spPr>
          <a:xfrm>
            <a:off x="3253287" y="2538641"/>
            <a:ext cx="2041639" cy="2308324"/>
          </a:xfrm>
          <a:prstGeom prst="rect">
            <a:avLst/>
          </a:prstGeom>
          <a:solidFill>
            <a:srgbClr val="57A9DD"/>
          </a:solidFill>
          <a:ln>
            <a:solidFill>
              <a:srgbClr val="E7E6E6">
                <a:lumMod val="1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Acalabrutinib 100mg PO BID (starting C1)* + Obinutuzumab IV (C2-7) +</a:t>
            </a:r>
          </a:p>
          <a:p>
            <a:pPr marL="0" marR="0" lvl="0" indent="0" algn="ctr" defTabSz="9140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Venetoclax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lang="en-US" kern="0" dirty="0">
                <a:solidFill>
                  <a:srgbClr val="E7E6E6">
                    <a:lumMod val="10000"/>
                  </a:srgbClr>
                </a:solidFill>
                <a:latin typeface="Arial" panose="020B0604020202020204"/>
              </a:rPr>
              <a:t>4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</a:rPr>
              <a:t>00mg PO QD x (starting C4)*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E40B66-A42C-471C-A236-7B1AA1FB4E36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2625865" y="3692803"/>
            <a:ext cx="627422" cy="0"/>
          </a:xfrm>
          <a:prstGeom prst="straightConnector1">
            <a:avLst/>
          </a:prstGeom>
          <a:noFill/>
          <a:ln w="5715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6D2663D-ED86-4CC4-B227-B11B40F6326B}"/>
              </a:ext>
            </a:extLst>
          </p:cNvPr>
          <p:cNvSpPr txBox="1"/>
          <p:nvPr/>
        </p:nvSpPr>
        <p:spPr>
          <a:xfrm>
            <a:off x="-817994" y="5585629"/>
            <a:ext cx="7515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*</a:t>
            </a:r>
            <a:r>
              <a:rPr lang="en-US" sz="2000" dirty="0" err="1"/>
              <a:t>Venetoclax</a:t>
            </a:r>
            <a:r>
              <a:rPr lang="en-US" sz="2000" dirty="0"/>
              <a:t> and acalabrutinib stopped at </a:t>
            </a:r>
          </a:p>
          <a:p>
            <a:pPr algn="ctr"/>
            <a:r>
              <a:rPr lang="en-US" sz="2000" dirty="0"/>
              <a:t>C16 or C25 if </a:t>
            </a:r>
            <a:r>
              <a:rPr lang="en-US" sz="2000" dirty="0" err="1"/>
              <a:t>MRDu</a:t>
            </a:r>
            <a:r>
              <a:rPr lang="en-US" sz="2000" dirty="0"/>
              <a:t> (flow &lt; 10</a:t>
            </a:r>
            <a:r>
              <a:rPr lang="en-US" sz="2000" baseline="30000" dirty="0"/>
              <a:t>-4</a:t>
            </a:r>
            <a:r>
              <a:rPr lang="en-US" sz="2000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0E276B-A7F2-4E83-9069-DCEC42455B7C}"/>
              </a:ext>
            </a:extLst>
          </p:cNvPr>
          <p:cNvSpPr txBox="1"/>
          <p:nvPr/>
        </p:nvSpPr>
        <p:spPr>
          <a:xfrm>
            <a:off x="2634154" y="6406677"/>
            <a:ext cx="65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Ryan, ASH 2022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5F894562-A77C-4F9E-93A9-FF84B0678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325692"/>
              </p:ext>
            </p:extLst>
          </p:nvPr>
        </p:nvGraphicFramePr>
        <p:xfrm>
          <a:off x="6406503" y="168245"/>
          <a:ext cx="549667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5380">
                  <a:extLst>
                    <a:ext uri="{9D8B030D-6E8A-4147-A177-3AD203B41FA5}">
                      <a16:colId xmlns:a16="http://schemas.microsoft.com/office/drawing/2014/main" val="1066505732"/>
                    </a:ext>
                  </a:extLst>
                </a:gridCol>
                <a:gridCol w="1674688">
                  <a:extLst>
                    <a:ext uri="{9D8B030D-6E8A-4147-A177-3AD203B41FA5}">
                      <a16:colId xmlns:a16="http://schemas.microsoft.com/office/drawing/2014/main" val="2972441241"/>
                    </a:ext>
                  </a:extLst>
                </a:gridCol>
                <a:gridCol w="1746606">
                  <a:extLst>
                    <a:ext uri="{9D8B030D-6E8A-4147-A177-3AD203B41FA5}">
                      <a16:colId xmlns:a16="http://schemas.microsoft.com/office/drawing/2014/main" val="2994425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TP53 WT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TP53 MUT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49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BM </a:t>
                      </a:r>
                      <a:r>
                        <a:rPr lang="en-US" sz="2000" dirty="0" err="1"/>
                        <a:t>MRDu</a:t>
                      </a:r>
                      <a:r>
                        <a:rPr lang="en-US" sz="2000" dirty="0"/>
                        <a:t> at C16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728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74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2016 RESEARCH Widescreen Template">
  <a:themeElements>
    <a:clrScheme name="2014 OSUCCC - James">
      <a:dk1>
        <a:srgbClr val="000000"/>
      </a:dk1>
      <a:lt1>
        <a:srgbClr val="FFFFFF"/>
      </a:lt1>
      <a:dk2>
        <a:srgbClr val="717070"/>
      </a:dk2>
      <a:lt2>
        <a:srgbClr val="FFFFFF"/>
      </a:lt2>
      <a:accent1>
        <a:srgbClr val="BB0000"/>
      </a:accent1>
      <a:accent2>
        <a:srgbClr val="D25F15"/>
      </a:accent2>
      <a:accent3>
        <a:srgbClr val="365D66"/>
      </a:accent3>
      <a:accent4>
        <a:srgbClr val="740061"/>
      </a:accent4>
      <a:accent5>
        <a:srgbClr val="85B9AE"/>
      </a:accent5>
      <a:accent6>
        <a:srgbClr val="F2DE90"/>
      </a:accent6>
      <a:hlink>
        <a:srgbClr val="A3B5D1"/>
      </a:hlink>
      <a:folHlink>
        <a:srgbClr val="97930E"/>
      </a:folHlink>
    </a:clrScheme>
    <a:fontScheme name="RESEARCH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SEARCH Template 1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6B8C2C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607E27"/>
        </a:accent6>
        <a:hlink>
          <a:srgbClr val="DA6F2B"/>
        </a:hlink>
        <a:folHlink>
          <a:srgbClr val="C916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Template 2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C91648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B61340"/>
        </a:accent6>
        <a:hlink>
          <a:srgbClr val="DA6F2B"/>
        </a:hlink>
        <a:folHlink>
          <a:srgbClr val="6B8C2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2CC85C4B-00AB-4D30-B9D5-672886624BCF}"/>
</file>

<file path=customXml/itemProps2.xml><?xml version="1.0" encoding="utf-8"?>
<ds:datastoreItem xmlns:ds="http://schemas.openxmlformats.org/officeDocument/2006/customXml" ds:itemID="{DFCB6D33-651E-4F0F-88D7-DDF7E0107719}"/>
</file>

<file path=customXml/itemProps3.xml><?xml version="1.0" encoding="utf-8"?>
<ds:datastoreItem xmlns:ds="http://schemas.openxmlformats.org/officeDocument/2006/customXml" ds:itemID="{B43A45E1-E8AD-41E0-ACAC-761332A2D2A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8865</TotalTime>
  <Words>1953</Words>
  <Application>Microsoft Macintosh PowerPoint</Application>
  <PresentationFormat>Widescreen</PresentationFormat>
  <Paragraphs>312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Century Gothic</vt:lpstr>
      <vt:lpstr>Wingdings</vt:lpstr>
      <vt:lpstr>Retrospect</vt:lpstr>
      <vt:lpstr>2016 RESEARCH Widescreen Template</vt:lpstr>
      <vt:lpstr>Custom Design</vt:lpstr>
      <vt:lpstr>1_Custom Design</vt:lpstr>
      <vt:lpstr>2_Custom Design</vt:lpstr>
      <vt:lpstr>PowerPoint Presentation</vt:lpstr>
      <vt:lpstr>GLOW</vt:lpstr>
      <vt:lpstr>GLOW</vt:lpstr>
      <vt:lpstr>GLOW- Takeaway</vt:lpstr>
      <vt:lpstr>FLAIR</vt:lpstr>
      <vt:lpstr>FLAIR-MRDu - Takeaway</vt:lpstr>
      <vt:lpstr>Venetoclax Consolidation</vt:lpstr>
      <vt:lpstr>Venetoclax Consolidation - Takeaway</vt:lpstr>
      <vt:lpstr>AVO for Frontline CLL</vt:lpstr>
      <vt:lpstr>AVO for Frontline CLL - Takeaway</vt:lpstr>
      <vt:lpstr>MRD Kinetics Following Ven + R (MURANO)</vt:lpstr>
      <vt:lpstr>MRD Kinetics Following Ven + R - Takeaway</vt:lpstr>
      <vt:lpstr>ASCEND</vt:lpstr>
      <vt:lpstr>ASCEND- Takeaway</vt:lpstr>
      <vt:lpstr>BRUIN Phase 1/2 - Prior BTKi</vt:lpstr>
      <vt:lpstr>BRUIN Phase 1/2 – Prior BTKi</vt:lpstr>
      <vt:lpstr>BRUIN- Takeaway</vt:lpstr>
      <vt:lpstr>Resistance to Pirtobrutinib</vt:lpstr>
      <vt:lpstr>Pirtobrutinib Resistance- Takeaway</vt:lpstr>
      <vt:lpstr>TRANSCEND</vt:lpstr>
      <vt:lpstr>TRANSCEND- Takeaway</vt:lpstr>
      <vt:lpstr>BRUIN Phase 1/2 – Richter’s Syndrome</vt:lpstr>
      <vt:lpstr>BRUIN- Richter’s Takeaway</vt:lpstr>
      <vt:lpstr>EPCORE– Richter’s Syndrome</vt:lpstr>
      <vt:lpstr>EPCORE- Richter’s Takeaway</vt:lpstr>
      <vt:lpstr>THANK YOU</vt:lpstr>
    </vt:vector>
  </TitlesOfParts>
  <Company>UofU Department of Internal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Relapsed/Refractory Hairy Cell Leukemia</dc:title>
  <dc:creator>Deborah Stephens</dc:creator>
  <cp:lastModifiedBy>Silvana Izquierdo</cp:lastModifiedBy>
  <cp:revision>464</cp:revision>
  <dcterms:created xsi:type="dcterms:W3CDTF">2018-08-15T22:59:32Z</dcterms:created>
  <dcterms:modified xsi:type="dcterms:W3CDTF">2022-12-16T16:11:43Z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