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5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6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7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6" r:id="rId4"/>
    <p:sldMasterId id="2147483723" r:id="rId5"/>
    <p:sldMasterId id="2147483789" r:id="rId6"/>
    <p:sldMasterId id="2147483804" r:id="rId7"/>
    <p:sldMasterId id="2147483898" r:id="rId8"/>
    <p:sldMasterId id="2147483936" r:id="rId9"/>
    <p:sldMasterId id="2147483953" r:id="rId10"/>
  </p:sldMasterIdLst>
  <p:notesMasterIdLst>
    <p:notesMasterId r:id="rId46"/>
  </p:notesMasterIdLst>
  <p:handoutMasterIdLst>
    <p:handoutMasterId r:id="rId47"/>
  </p:handoutMasterIdLst>
  <p:sldIdLst>
    <p:sldId id="2135715943" r:id="rId11"/>
    <p:sldId id="2135715741" r:id="rId12"/>
    <p:sldId id="2146847986" r:id="rId13"/>
    <p:sldId id="2146848125" r:id="rId14"/>
    <p:sldId id="368" r:id="rId15"/>
    <p:sldId id="1240" r:id="rId16"/>
    <p:sldId id="2146848109" r:id="rId17"/>
    <p:sldId id="269" r:id="rId18"/>
    <p:sldId id="451" r:id="rId19"/>
    <p:sldId id="2146848110" r:id="rId20"/>
    <p:sldId id="2146848121" r:id="rId21"/>
    <p:sldId id="2146848120" r:id="rId22"/>
    <p:sldId id="2146848114" r:id="rId23"/>
    <p:sldId id="2032092243" r:id="rId24"/>
    <p:sldId id="2146848111" r:id="rId25"/>
    <p:sldId id="1756" r:id="rId26"/>
    <p:sldId id="2146848106" r:id="rId27"/>
    <p:sldId id="2147472031" r:id="rId28"/>
    <p:sldId id="2146848112" r:id="rId29"/>
    <p:sldId id="2135715626" r:id="rId30"/>
    <p:sldId id="2135715639" r:id="rId31"/>
    <p:sldId id="2146848108" r:id="rId32"/>
    <p:sldId id="2146848113" r:id="rId33"/>
    <p:sldId id="455" r:id="rId34"/>
    <p:sldId id="2147472032" r:id="rId35"/>
    <p:sldId id="2147472033" r:id="rId36"/>
    <p:sldId id="2146848116" r:id="rId37"/>
    <p:sldId id="584" r:id="rId38"/>
    <p:sldId id="847" r:id="rId39"/>
    <p:sldId id="2146848115" r:id="rId40"/>
    <p:sldId id="2146848117" r:id="rId41"/>
    <p:sldId id="2146848119" r:id="rId42"/>
    <p:sldId id="2146848123" r:id="rId43"/>
    <p:sldId id="2146848124" r:id="rId44"/>
    <p:sldId id="2147472030" r:id="rId45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76B2EE88-B229-D646-B040-E5736396E2E1}">
          <p14:sldIdLst>
            <p14:sldId id="2135715943"/>
            <p14:sldId id="2135715741"/>
            <p14:sldId id="2146847986"/>
            <p14:sldId id="2146848125"/>
            <p14:sldId id="368"/>
            <p14:sldId id="1240"/>
            <p14:sldId id="2146848109"/>
            <p14:sldId id="269"/>
            <p14:sldId id="451"/>
            <p14:sldId id="2146848110"/>
            <p14:sldId id="2146848121"/>
            <p14:sldId id="2146848120"/>
            <p14:sldId id="2146848114"/>
            <p14:sldId id="2032092243"/>
            <p14:sldId id="2146848111"/>
            <p14:sldId id="1756"/>
            <p14:sldId id="2146848106"/>
            <p14:sldId id="2147472031"/>
            <p14:sldId id="2146848112"/>
            <p14:sldId id="2135715626"/>
            <p14:sldId id="2135715639"/>
            <p14:sldId id="2146848108"/>
            <p14:sldId id="2146848113"/>
            <p14:sldId id="455"/>
            <p14:sldId id="2147472032"/>
            <p14:sldId id="2147472033"/>
            <p14:sldId id="2146848116"/>
            <p14:sldId id="584"/>
            <p14:sldId id="847"/>
            <p14:sldId id="2146848115"/>
            <p14:sldId id="2146848117"/>
            <p14:sldId id="2146848119"/>
            <p14:sldId id="2146848123"/>
            <p14:sldId id="2146848124"/>
            <p14:sldId id="214747203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533B"/>
    <a:srgbClr val="0072B5"/>
    <a:srgbClr val="0331FF"/>
    <a:srgbClr val="0432FF"/>
    <a:srgbClr val="76D6FF"/>
    <a:srgbClr val="929292"/>
    <a:srgbClr val="7A81FF"/>
    <a:srgbClr val="9437FF"/>
    <a:srgbClr val="AAAAAA"/>
    <a:srgbClr val="00F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429"/>
    <p:restoredTop sz="95865"/>
  </p:normalViewPr>
  <p:slideViewPr>
    <p:cSldViewPr snapToGrid="0" snapToObjects="1" showGuides="1">
      <p:cViewPr varScale="1">
        <p:scale>
          <a:sx n="101" d="100"/>
          <a:sy n="101" d="100"/>
        </p:scale>
        <p:origin x="232" y="3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 snapToObjects="1" showGuides="1">
      <p:cViewPr varScale="1">
        <p:scale>
          <a:sx n="92" d="100"/>
          <a:sy n="92" d="100"/>
        </p:scale>
        <p:origin x="442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slide" Target="slides/slide32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9" Type="http://schemas.openxmlformats.org/officeDocument/2006/relationships/slide" Target="slides/slide19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presProps" Target="pres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commentAuthors" Target="commentAuthors.xml"/><Relationship Id="rId8" Type="http://schemas.openxmlformats.org/officeDocument/2006/relationships/slideMaster" Target="slideMasters/slideMaster5.xml"/><Relationship Id="rId51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0.xml"/><Relationship Id="rId41" Type="http://schemas.openxmlformats.org/officeDocument/2006/relationships/slide" Target="slides/slide3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8428581528371613E-2"/>
          <c:y val="4.6633891644695648E-2"/>
          <c:w val="0.9003473481747537"/>
          <c:h val="0.86085203231985108"/>
        </c:manualLayout>
      </c:layout>
      <c:scatterChart>
        <c:scatterStyle val="lineMarker"/>
        <c:varyColors val="0"/>
        <c:ser>
          <c:idx val="1"/>
          <c:order val="0"/>
          <c:tx>
            <c:strRef>
              <c:f>Sheet3!$C$1</c:f>
              <c:strCache>
                <c:ptCount val="1"/>
                <c:pt idx="0">
                  <c:v>VEN + AZA</c:v>
                </c:pt>
              </c:strCache>
            </c:strRef>
          </c:tx>
          <c:spPr>
            <a:ln w="38100" cap="rnd">
              <a:solidFill>
                <a:srgbClr val="004BFD"/>
              </a:solidFill>
              <a:round/>
            </a:ln>
            <a:effectLst/>
          </c:spPr>
          <c:marker>
            <c:symbol val="none"/>
          </c:marker>
          <c:xVal>
            <c:numRef>
              <c:f>Sheet3!$A$2:$A$290</c:f>
              <c:numCache>
                <c:formatCode>General</c:formatCode>
                <c:ptCount val="289"/>
                <c:pt idx="0">
                  <c:v>0</c:v>
                </c:pt>
                <c:pt idx="1">
                  <c:v>0.999</c:v>
                </c:pt>
                <c:pt idx="2">
                  <c:v>1</c:v>
                </c:pt>
                <c:pt idx="3">
                  <c:v>1.9990000000000001</c:v>
                </c:pt>
                <c:pt idx="4">
                  <c:v>2</c:v>
                </c:pt>
                <c:pt idx="5">
                  <c:v>2.9990000000000001</c:v>
                </c:pt>
                <c:pt idx="6">
                  <c:v>3</c:v>
                </c:pt>
                <c:pt idx="7">
                  <c:v>3.9990000000000001</c:v>
                </c:pt>
                <c:pt idx="8">
                  <c:v>4</c:v>
                </c:pt>
                <c:pt idx="9">
                  <c:v>4.9989999999999997</c:v>
                </c:pt>
                <c:pt idx="10">
                  <c:v>5</c:v>
                </c:pt>
                <c:pt idx="11">
                  <c:v>5.9989999999999997</c:v>
                </c:pt>
                <c:pt idx="12">
                  <c:v>6</c:v>
                </c:pt>
                <c:pt idx="13">
                  <c:v>6.9989999999999997</c:v>
                </c:pt>
                <c:pt idx="14">
                  <c:v>7</c:v>
                </c:pt>
                <c:pt idx="15">
                  <c:v>7.9989999999999997</c:v>
                </c:pt>
                <c:pt idx="16">
                  <c:v>8</c:v>
                </c:pt>
                <c:pt idx="17">
                  <c:v>8.9990000000000006</c:v>
                </c:pt>
                <c:pt idx="18">
                  <c:v>9</c:v>
                </c:pt>
                <c:pt idx="19">
                  <c:v>9.9990000000000006</c:v>
                </c:pt>
                <c:pt idx="20">
                  <c:v>10</c:v>
                </c:pt>
                <c:pt idx="21">
                  <c:v>10.999000000000001</c:v>
                </c:pt>
                <c:pt idx="22">
                  <c:v>11</c:v>
                </c:pt>
                <c:pt idx="23">
                  <c:v>11.999000000000001</c:v>
                </c:pt>
                <c:pt idx="24">
                  <c:v>12</c:v>
                </c:pt>
                <c:pt idx="25">
                  <c:v>12.999000000000001</c:v>
                </c:pt>
                <c:pt idx="26">
                  <c:v>13</c:v>
                </c:pt>
                <c:pt idx="27">
                  <c:v>13.999000000000001</c:v>
                </c:pt>
                <c:pt idx="28">
                  <c:v>14</c:v>
                </c:pt>
                <c:pt idx="29">
                  <c:v>14.999000000000001</c:v>
                </c:pt>
                <c:pt idx="30">
                  <c:v>15</c:v>
                </c:pt>
                <c:pt idx="31">
                  <c:v>15.999000000000001</c:v>
                </c:pt>
                <c:pt idx="32">
                  <c:v>16</c:v>
                </c:pt>
                <c:pt idx="33">
                  <c:v>16.998999999999999</c:v>
                </c:pt>
                <c:pt idx="34">
                  <c:v>17</c:v>
                </c:pt>
                <c:pt idx="35">
                  <c:v>17.998999999999999</c:v>
                </c:pt>
                <c:pt idx="36">
                  <c:v>18</c:v>
                </c:pt>
                <c:pt idx="37">
                  <c:v>18.998999999999999</c:v>
                </c:pt>
                <c:pt idx="38">
                  <c:v>19</c:v>
                </c:pt>
                <c:pt idx="39">
                  <c:v>19.998999999999999</c:v>
                </c:pt>
                <c:pt idx="40">
                  <c:v>20</c:v>
                </c:pt>
                <c:pt idx="41">
                  <c:v>20.998999999999999</c:v>
                </c:pt>
                <c:pt idx="42">
                  <c:v>21</c:v>
                </c:pt>
                <c:pt idx="43">
                  <c:v>21.998999999999999</c:v>
                </c:pt>
                <c:pt idx="44">
                  <c:v>22</c:v>
                </c:pt>
                <c:pt idx="45">
                  <c:v>22.998999999999999</c:v>
                </c:pt>
                <c:pt idx="46">
                  <c:v>23</c:v>
                </c:pt>
                <c:pt idx="47">
                  <c:v>23.998999999999999</c:v>
                </c:pt>
                <c:pt idx="48">
                  <c:v>24</c:v>
                </c:pt>
                <c:pt idx="49">
                  <c:v>24.998999999999999</c:v>
                </c:pt>
                <c:pt idx="50">
                  <c:v>25</c:v>
                </c:pt>
                <c:pt idx="51">
                  <c:v>25.998999999999999</c:v>
                </c:pt>
                <c:pt idx="52">
                  <c:v>26</c:v>
                </c:pt>
                <c:pt idx="53">
                  <c:v>26.998999999999999</c:v>
                </c:pt>
                <c:pt idx="54">
                  <c:v>27</c:v>
                </c:pt>
                <c:pt idx="55">
                  <c:v>27.998999999999999</c:v>
                </c:pt>
                <c:pt idx="56">
                  <c:v>28</c:v>
                </c:pt>
                <c:pt idx="57">
                  <c:v>28.998999999999999</c:v>
                </c:pt>
                <c:pt idx="58">
                  <c:v>29</c:v>
                </c:pt>
                <c:pt idx="59">
                  <c:v>29.998999999999999</c:v>
                </c:pt>
                <c:pt idx="60">
                  <c:v>30</c:v>
                </c:pt>
                <c:pt idx="61">
                  <c:v>30.998999999999999</c:v>
                </c:pt>
                <c:pt idx="62">
                  <c:v>31</c:v>
                </c:pt>
                <c:pt idx="63">
                  <c:v>31.998999999999999</c:v>
                </c:pt>
                <c:pt idx="64">
                  <c:v>32</c:v>
                </c:pt>
                <c:pt idx="65">
                  <c:v>32.999000000000002</c:v>
                </c:pt>
                <c:pt idx="66">
                  <c:v>33</c:v>
                </c:pt>
                <c:pt idx="67">
                  <c:v>33.999000000000002</c:v>
                </c:pt>
                <c:pt idx="68">
                  <c:v>34</c:v>
                </c:pt>
                <c:pt idx="69">
                  <c:v>34.999000000000002</c:v>
                </c:pt>
                <c:pt idx="70">
                  <c:v>35</c:v>
                </c:pt>
                <c:pt idx="71">
                  <c:v>35.999000000000002</c:v>
                </c:pt>
                <c:pt idx="72">
                  <c:v>36</c:v>
                </c:pt>
                <c:pt idx="73">
                  <c:v>36.999000000000002</c:v>
                </c:pt>
                <c:pt idx="74">
                  <c:v>37</c:v>
                </c:pt>
                <c:pt idx="75">
                  <c:v>37.999000000000002</c:v>
                </c:pt>
                <c:pt idx="76">
                  <c:v>38</c:v>
                </c:pt>
                <c:pt idx="77">
                  <c:v>38.999000000000002</c:v>
                </c:pt>
                <c:pt idx="78">
                  <c:v>39</c:v>
                </c:pt>
                <c:pt idx="79">
                  <c:v>39.999000000000002</c:v>
                </c:pt>
                <c:pt idx="80">
                  <c:v>40</c:v>
                </c:pt>
                <c:pt idx="81">
                  <c:v>40.999000000000002</c:v>
                </c:pt>
                <c:pt idx="82">
                  <c:v>41</c:v>
                </c:pt>
                <c:pt idx="83">
                  <c:v>41.999000000000002</c:v>
                </c:pt>
                <c:pt idx="84">
                  <c:v>42</c:v>
                </c:pt>
                <c:pt idx="85">
                  <c:v>42.999000000000002</c:v>
                </c:pt>
                <c:pt idx="86">
                  <c:v>43</c:v>
                </c:pt>
                <c:pt idx="87">
                  <c:v>43.999000000000002</c:v>
                </c:pt>
                <c:pt idx="88">
                  <c:v>44</c:v>
                </c:pt>
                <c:pt idx="89">
                  <c:v>44.999000000000002</c:v>
                </c:pt>
                <c:pt idx="90">
                  <c:v>45</c:v>
                </c:pt>
                <c:pt idx="91">
                  <c:v>45.999000000000002</c:v>
                </c:pt>
                <c:pt idx="92">
                  <c:v>46</c:v>
                </c:pt>
                <c:pt idx="93">
                  <c:v>46.999000000000002</c:v>
                </c:pt>
                <c:pt idx="94">
                  <c:v>47</c:v>
                </c:pt>
                <c:pt idx="95">
                  <c:v>47.999000000000002</c:v>
                </c:pt>
                <c:pt idx="96">
                  <c:v>48</c:v>
                </c:pt>
                <c:pt idx="97">
                  <c:v>48.999000000000002</c:v>
                </c:pt>
                <c:pt idx="98">
                  <c:v>49</c:v>
                </c:pt>
                <c:pt idx="99">
                  <c:v>49.999000000000002</c:v>
                </c:pt>
                <c:pt idx="100">
                  <c:v>50</c:v>
                </c:pt>
                <c:pt idx="101">
                  <c:v>50.999000000000002</c:v>
                </c:pt>
                <c:pt idx="102">
                  <c:v>51</c:v>
                </c:pt>
                <c:pt idx="103">
                  <c:v>51.999000000000002</c:v>
                </c:pt>
                <c:pt idx="104">
                  <c:v>52</c:v>
                </c:pt>
                <c:pt idx="105">
                  <c:v>52.999000000000002</c:v>
                </c:pt>
                <c:pt idx="106">
                  <c:v>53</c:v>
                </c:pt>
                <c:pt idx="107">
                  <c:v>53.999000000000002</c:v>
                </c:pt>
                <c:pt idx="108">
                  <c:v>54</c:v>
                </c:pt>
                <c:pt idx="109">
                  <c:v>54.999000000000002</c:v>
                </c:pt>
                <c:pt idx="110">
                  <c:v>55</c:v>
                </c:pt>
                <c:pt idx="111">
                  <c:v>55.999000000000002</c:v>
                </c:pt>
                <c:pt idx="112">
                  <c:v>56</c:v>
                </c:pt>
                <c:pt idx="113">
                  <c:v>56.999000000000002</c:v>
                </c:pt>
                <c:pt idx="114">
                  <c:v>57</c:v>
                </c:pt>
                <c:pt idx="115">
                  <c:v>57.999000000000002</c:v>
                </c:pt>
                <c:pt idx="116">
                  <c:v>58</c:v>
                </c:pt>
                <c:pt idx="117">
                  <c:v>58.999000000000002</c:v>
                </c:pt>
                <c:pt idx="118">
                  <c:v>59</c:v>
                </c:pt>
                <c:pt idx="119">
                  <c:v>59.999000000000002</c:v>
                </c:pt>
                <c:pt idx="120">
                  <c:v>60</c:v>
                </c:pt>
                <c:pt idx="121">
                  <c:v>60.999000000000002</c:v>
                </c:pt>
                <c:pt idx="122">
                  <c:v>61</c:v>
                </c:pt>
                <c:pt idx="123">
                  <c:v>61.999000000000002</c:v>
                </c:pt>
                <c:pt idx="124">
                  <c:v>62</c:v>
                </c:pt>
                <c:pt idx="125">
                  <c:v>62.999000000000002</c:v>
                </c:pt>
                <c:pt idx="126">
                  <c:v>63</c:v>
                </c:pt>
                <c:pt idx="127">
                  <c:v>63.999000000000002</c:v>
                </c:pt>
                <c:pt idx="128">
                  <c:v>64</c:v>
                </c:pt>
                <c:pt idx="129">
                  <c:v>64.998999999999995</c:v>
                </c:pt>
                <c:pt idx="130">
                  <c:v>65</c:v>
                </c:pt>
                <c:pt idx="131">
                  <c:v>65.998999999999995</c:v>
                </c:pt>
                <c:pt idx="132">
                  <c:v>66</c:v>
                </c:pt>
                <c:pt idx="133">
                  <c:v>66.998999999999995</c:v>
                </c:pt>
                <c:pt idx="134">
                  <c:v>67</c:v>
                </c:pt>
                <c:pt idx="135">
                  <c:v>67.998999999999995</c:v>
                </c:pt>
                <c:pt idx="136">
                  <c:v>68</c:v>
                </c:pt>
                <c:pt idx="137">
                  <c:v>68.998999999999995</c:v>
                </c:pt>
                <c:pt idx="138">
                  <c:v>69</c:v>
                </c:pt>
                <c:pt idx="139">
                  <c:v>69.998999999999995</c:v>
                </c:pt>
                <c:pt idx="140">
                  <c:v>70</c:v>
                </c:pt>
                <c:pt idx="141">
                  <c:v>70.998999999999995</c:v>
                </c:pt>
                <c:pt idx="142">
                  <c:v>71</c:v>
                </c:pt>
                <c:pt idx="143">
                  <c:v>71.998999999999995</c:v>
                </c:pt>
                <c:pt idx="144">
                  <c:v>72</c:v>
                </c:pt>
                <c:pt idx="145">
                  <c:v>72.998999999999995</c:v>
                </c:pt>
                <c:pt idx="146">
                  <c:v>73</c:v>
                </c:pt>
                <c:pt idx="147">
                  <c:v>73.998999999999995</c:v>
                </c:pt>
                <c:pt idx="148">
                  <c:v>74</c:v>
                </c:pt>
                <c:pt idx="149">
                  <c:v>74.998999999999995</c:v>
                </c:pt>
                <c:pt idx="150">
                  <c:v>75</c:v>
                </c:pt>
                <c:pt idx="151">
                  <c:v>75.998999999999995</c:v>
                </c:pt>
                <c:pt idx="152">
                  <c:v>76</c:v>
                </c:pt>
                <c:pt idx="153">
                  <c:v>76.998999999999995</c:v>
                </c:pt>
                <c:pt idx="154">
                  <c:v>77</c:v>
                </c:pt>
                <c:pt idx="155">
                  <c:v>77.998999999999995</c:v>
                </c:pt>
                <c:pt idx="156">
                  <c:v>78</c:v>
                </c:pt>
                <c:pt idx="157">
                  <c:v>78.998999999999995</c:v>
                </c:pt>
                <c:pt idx="158">
                  <c:v>79</c:v>
                </c:pt>
                <c:pt idx="159">
                  <c:v>79.998999999999995</c:v>
                </c:pt>
                <c:pt idx="160">
                  <c:v>80</c:v>
                </c:pt>
                <c:pt idx="161">
                  <c:v>80.998999999999995</c:v>
                </c:pt>
                <c:pt idx="162">
                  <c:v>81</c:v>
                </c:pt>
                <c:pt idx="163">
                  <c:v>81.998999999999995</c:v>
                </c:pt>
                <c:pt idx="164">
                  <c:v>82</c:v>
                </c:pt>
                <c:pt idx="165">
                  <c:v>82.998999999999995</c:v>
                </c:pt>
                <c:pt idx="166">
                  <c:v>83</c:v>
                </c:pt>
                <c:pt idx="167">
                  <c:v>83.998999999999995</c:v>
                </c:pt>
                <c:pt idx="168">
                  <c:v>84</c:v>
                </c:pt>
                <c:pt idx="169">
                  <c:v>84.998999999999995</c:v>
                </c:pt>
                <c:pt idx="170">
                  <c:v>85</c:v>
                </c:pt>
                <c:pt idx="171">
                  <c:v>85.998999999999995</c:v>
                </c:pt>
                <c:pt idx="172">
                  <c:v>86</c:v>
                </c:pt>
                <c:pt idx="173">
                  <c:v>86.998999999999995</c:v>
                </c:pt>
                <c:pt idx="174">
                  <c:v>87</c:v>
                </c:pt>
                <c:pt idx="175">
                  <c:v>87.998999999999995</c:v>
                </c:pt>
                <c:pt idx="176">
                  <c:v>88</c:v>
                </c:pt>
                <c:pt idx="177">
                  <c:v>88.998999999999995</c:v>
                </c:pt>
                <c:pt idx="178">
                  <c:v>89</c:v>
                </c:pt>
                <c:pt idx="179">
                  <c:v>89.998999999999995</c:v>
                </c:pt>
                <c:pt idx="180">
                  <c:v>90</c:v>
                </c:pt>
                <c:pt idx="181">
                  <c:v>90.998999999999995</c:v>
                </c:pt>
                <c:pt idx="182">
                  <c:v>91</c:v>
                </c:pt>
                <c:pt idx="183">
                  <c:v>91.998999999999995</c:v>
                </c:pt>
                <c:pt idx="184">
                  <c:v>92</c:v>
                </c:pt>
                <c:pt idx="185">
                  <c:v>92.998999999999995</c:v>
                </c:pt>
                <c:pt idx="186">
                  <c:v>93</c:v>
                </c:pt>
                <c:pt idx="187">
                  <c:v>93.998999999999995</c:v>
                </c:pt>
                <c:pt idx="188">
                  <c:v>94</c:v>
                </c:pt>
                <c:pt idx="189">
                  <c:v>94.998999999999995</c:v>
                </c:pt>
                <c:pt idx="190">
                  <c:v>95</c:v>
                </c:pt>
                <c:pt idx="191">
                  <c:v>95.998999999999995</c:v>
                </c:pt>
                <c:pt idx="192">
                  <c:v>96</c:v>
                </c:pt>
                <c:pt idx="193">
                  <c:v>96.998999999999995</c:v>
                </c:pt>
                <c:pt idx="194">
                  <c:v>97</c:v>
                </c:pt>
                <c:pt idx="195">
                  <c:v>97.998999999999995</c:v>
                </c:pt>
                <c:pt idx="196">
                  <c:v>98</c:v>
                </c:pt>
                <c:pt idx="197">
                  <c:v>98.998999999999995</c:v>
                </c:pt>
                <c:pt idx="198">
                  <c:v>99</c:v>
                </c:pt>
                <c:pt idx="199">
                  <c:v>99.998999999999995</c:v>
                </c:pt>
                <c:pt idx="200">
                  <c:v>100</c:v>
                </c:pt>
                <c:pt idx="201">
                  <c:v>100.999</c:v>
                </c:pt>
                <c:pt idx="202">
                  <c:v>101</c:v>
                </c:pt>
                <c:pt idx="203">
                  <c:v>101.999</c:v>
                </c:pt>
                <c:pt idx="204">
                  <c:v>102</c:v>
                </c:pt>
                <c:pt idx="205">
                  <c:v>102.999</c:v>
                </c:pt>
                <c:pt idx="206">
                  <c:v>103</c:v>
                </c:pt>
                <c:pt idx="207">
                  <c:v>103.999</c:v>
                </c:pt>
                <c:pt idx="208">
                  <c:v>104</c:v>
                </c:pt>
                <c:pt idx="209">
                  <c:v>104.999</c:v>
                </c:pt>
                <c:pt idx="210">
                  <c:v>105</c:v>
                </c:pt>
                <c:pt idx="211">
                  <c:v>105.999</c:v>
                </c:pt>
                <c:pt idx="212">
                  <c:v>106</c:v>
                </c:pt>
                <c:pt idx="213">
                  <c:v>106.999</c:v>
                </c:pt>
                <c:pt idx="214">
                  <c:v>107</c:v>
                </c:pt>
                <c:pt idx="215">
                  <c:v>107.999</c:v>
                </c:pt>
                <c:pt idx="216">
                  <c:v>108</c:v>
                </c:pt>
                <c:pt idx="217">
                  <c:v>108.999</c:v>
                </c:pt>
                <c:pt idx="218">
                  <c:v>109</c:v>
                </c:pt>
                <c:pt idx="219">
                  <c:v>109.999</c:v>
                </c:pt>
                <c:pt idx="220">
                  <c:v>110</c:v>
                </c:pt>
                <c:pt idx="221">
                  <c:v>110.999</c:v>
                </c:pt>
                <c:pt idx="222">
                  <c:v>111</c:v>
                </c:pt>
                <c:pt idx="223">
                  <c:v>111.999</c:v>
                </c:pt>
                <c:pt idx="224">
                  <c:v>112</c:v>
                </c:pt>
                <c:pt idx="225">
                  <c:v>112.999</c:v>
                </c:pt>
                <c:pt idx="226">
                  <c:v>113</c:v>
                </c:pt>
                <c:pt idx="227">
                  <c:v>113.999</c:v>
                </c:pt>
                <c:pt idx="228">
                  <c:v>114</c:v>
                </c:pt>
                <c:pt idx="229">
                  <c:v>114.999</c:v>
                </c:pt>
                <c:pt idx="230">
                  <c:v>115</c:v>
                </c:pt>
                <c:pt idx="231">
                  <c:v>115.999</c:v>
                </c:pt>
                <c:pt idx="232">
                  <c:v>116</c:v>
                </c:pt>
                <c:pt idx="233">
                  <c:v>116.999</c:v>
                </c:pt>
                <c:pt idx="234">
                  <c:v>117</c:v>
                </c:pt>
                <c:pt idx="235">
                  <c:v>117.999</c:v>
                </c:pt>
                <c:pt idx="236">
                  <c:v>118</c:v>
                </c:pt>
                <c:pt idx="237">
                  <c:v>118.999</c:v>
                </c:pt>
                <c:pt idx="238">
                  <c:v>119</c:v>
                </c:pt>
                <c:pt idx="239">
                  <c:v>119.999</c:v>
                </c:pt>
                <c:pt idx="240">
                  <c:v>120</c:v>
                </c:pt>
                <c:pt idx="241">
                  <c:v>120.999</c:v>
                </c:pt>
                <c:pt idx="242">
                  <c:v>121</c:v>
                </c:pt>
                <c:pt idx="243">
                  <c:v>121.999</c:v>
                </c:pt>
                <c:pt idx="244">
                  <c:v>122</c:v>
                </c:pt>
                <c:pt idx="245">
                  <c:v>122.999</c:v>
                </c:pt>
                <c:pt idx="246">
                  <c:v>123</c:v>
                </c:pt>
                <c:pt idx="247">
                  <c:v>123.999</c:v>
                </c:pt>
                <c:pt idx="248">
                  <c:v>124</c:v>
                </c:pt>
                <c:pt idx="249">
                  <c:v>124.999</c:v>
                </c:pt>
                <c:pt idx="250">
                  <c:v>125</c:v>
                </c:pt>
                <c:pt idx="251">
                  <c:v>125.999</c:v>
                </c:pt>
                <c:pt idx="252">
                  <c:v>126</c:v>
                </c:pt>
                <c:pt idx="253">
                  <c:v>126.999</c:v>
                </c:pt>
                <c:pt idx="254">
                  <c:v>127</c:v>
                </c:pt>
                <c:pt idx="255">
                  <c:v>127.999</c:v>
                </c:pt>
                <c:pt idx="256">
                  <c:v>128</c:v>
                </c:pt>
                <c:pt idx="257">
                  <c:v>128.999</c:v>
                </c:pt>
                <c:pt idx="258">
                  <c:v>129</c:v>
                </c:pt>
                <c:pt idx="259">
                  <c:v>129.999</c:v>
                </c:pt>
                <c:pt idx="260">
                  <c:v>130</c:v>
                </c:pt>
                <c:pt idx="261">
                  <c:v>130.999</c:v>
                </c:pt>
                <c:pt idx="262">
                  <c:v>131</c:v>
                </c:pt>
                <c:pt idx="263">
                  <c:v>131.999</c:v>
                </c:pt>
                <c:pt idx="264">
                  <c:v>132</c:v>
                </c:pt>
                <c:pt idx="265">
                  <c:v>132.999</c:v>
                </c:pt>
                <c:pt idx="266">
                  <c:v>133</c:v>
                </c:pt>
                <c:pt idx="267">
                  <c:v>133.999</c:v>
                </c:pt>
                <c:pt idx="268">
                  <c:v>134</c:v>
                </c:pt>
                <c:pt idx="269">
                  <c:v>134.999</c:v>
                </c:pt>
                <c:pt idx="270">
                  <c:v>135</c:v>
                </c:pt>
                <c:pt idx="271">
                  <c:v>135.999</c:v>
                </c:pt>
                <c:pt idx="272">
                  <c:v>136</c:v>
                </c:pt>
                <c:pt idx="273">
                  <c:v>136.999</c:v>
                </c:pt>
                <c:pt idx="274">
                  <c:v>137</c:v>
                </c:pt>
                <c:pt idx="275">
                  <c:v>137.999</c:v>
                </c:pt>
                <c:pt idx="276">
                  <c:v>138</c:v>
                </c:pt>
                <c:pt idx="277">
                  <c:v>138.999</c:v>
                </c:pt>
                <c:pt idx="278">
                  <c:v>139</c:v>
                </c:pt>
                <c:pt idx="279">
                  <c:v>139.999</c:v>
                </c:pt>
                <c:pt idx="280">
                  <c:v>140</c:v>
                </c:pt>
                <c:pt idx="281">
                  <c:v>140.999</c:v>
                </c:pt>
                <c:pt idx="282">
                  <c:v>141</c:v>
                </c:pt>
                <c:pt idx="283">
                  <c:v>141.999</c:v>
                </c:pt>
                <c:pt idx="284">
                  <c:v>142</c:v>
                </c:pt>
                <c:pt idx="285">
                  <c:v>142.999</c:v>
                </c:pt>
                <c:pt idx="286">
                  <c:v>143</c:v>
                </c:pt>
                <c:pt idx="287">
                  <c:v>143.999</c:v>
                </c:pt>
                <c:pt idx="288">
                  <c:v>144</c:v>
                </c:pt>
              </c:numCache>
            </c:numRef>
          </c:xVal>
          <c:yVal>
            <c:numRef>
              <c:f>Sheet3!$C$2:$C$290</c:f>
              <c:numCache>
                <c:formatCode>General</c:formatCode>
                <c:ptCount val="289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0.99</c:v>
                </c:pt>
                <c:pt idx="5">
                  <c:v>0.99</c:v>
                </c:pt>
                <c:pt idx="6">
                  <c:v>0.95</c:v>
                </c:pt>
                <c:pt idx="7">
                  <c:v>0.95</c:v>
                </c:pt>
                <c:pt idx="8">
                  <c:v>0.93</c:v>
                </c:pt>
                <c:pt idx="9">
                  <c:v>0.93</c:v>
                </c:pt>
                <c:pt idx="10">
                  <c:v>0.88</c:v>
                </c:pt>
                <c:pt idx="11">
                  <c:v>0.88</c:v>
                </c:pt>
                <c:pt idx="12">
                  <c:v>0.87</c:v>
                </c:pt>
                <c:pt idx="13">
                  <c:v>0.87</c:v>
                </c:pt>
                <c:pt idx="14">
                  <c:v>0.84</c:v>
                </c:pt>
                <c:pt idx="15">
                  <c:v>0.84</c:v>
                </c:pt>
                <c:pt idx="16">
                  <c:v>0.8</c:v>
                </c:pt>
                <c:pt idx="17">
                  <c:v>0.8</c:v>
                </c:pt>
                <c:pt idx="18">
                  <c:v>0.79</c:v>
                </c:pt>
                <c:pt idx="19">
                  <c:v>0.79</c:v>
                </c:pt>
                <c:pt idx="20">
                  <c:v>0.77</c:v>
                </c:pt>
                <c:pt idx="21">
                  <c:v>0.77</c:v>
                </c:pt>
                <c:pt idx="22">
                  <c:v>0.76</c:v>
                </c:pt>
                <c:pt idx="23">
                  <c:v>0.76</c:v>
                </c:pt>
                <c:pt idx="24">
                  <c:v>0.75</c:v>
                </c:pt>
                <c:pt idx="25">
                  <c:v>0.75</c:v>
                </c:pt>
                <c:pt idx="26">
                  <c:v>0.745</c:v>
                </c:pt>
                <c:pt idx="27">
                  <c:v>0.745</c:v>
                </c:pt>
                <c:pt idx="28">
                  <c:v>0.745</c:v>
                </c:pt>
                <c:pt idx="29">
                  <c:v>0.745</c:v>
                </c:pt>
                <c:pt idx="30">
                  <c:v>0.74</c:v>
                </c:pt>
                <c:pt idx="31">
                  <c:v>0.74</c:v>
                </c:pt>
                <c:pt idx="32">
                  <c:v>0.73</c:v>
                </c:pt>
                <c:pt idx="33">
                  <c:v>0.73</c:v>
                </c:pt>
                <c:pt idx="34">
                  <c:v>0.72</c:v>
                </c:pt>
                <c:pt idx="35">
                  <c:v>0.72</c:v>
                </c:pt>
                <c:pt idx="36">
                  <c:v>0.71</c:v>
                </c:pt>
                <c:pt idx="37">
                  <c:v>0.71</c:v>
                </c:pt>
                <c:pt idx="38">
                  <c:v>0.69</c:v>
                </c:pt>
                <c:pt idx="39">
                  <c:v>0.69</c:v>
                </c:pt>
                <c:pt idx="40">
                  <c:v>0.68</c:v>
                </c:pt>
                <c:pt idx="41">
                  <c:v>0.68</c:v>
                </c:pt>
                <c:pt idx="42">
                  <c:v>0.67</c:v>
                </c:pt>
                <c:pt idx="43">
                  <c:v>0.67</c:v>
                </c:pt>
                <c:pt idx="44">
                  <c:v>0.66</c:v>
                </c:pt>
                <c:pt idx="45">
                  <c:v>0.66</c:v>
                </c:pt>
                <c:pt idx="46">
                  <c:v>0.65</c:v>
                </c:pt>
                <c:pt idx="47">
                  <c:v>0.65</c:v>
                </c:pt>
                <c:pt idx="48">
                  <c:v>0.63</c:v>
                </c:pt>
                <c:pt idx="49">
                  <c:v>0.63</c:v>
                </c:pt>
                <c:pt idx="50">
                  <c:v>0.62</c:v>
                </c:pt>
                <c:pt idx="51">
                  <c:v>0.62</c:v>
                </c:pt>
                <c:pt idx="52">
                  <c:v>0.62</c:v>
                </c:pt>
                <c:pt idx="53">
                  <c:v>0.62</c:v>
                </c:pt>
                <c:pt idx="54">
                  <c:v>0.61</c:v>
                </c:pt>
                <c:pt idx="55">
                  <c:v>0.61</c:v>
                </c:pt>
                <c:pt idx="56">
                  <c:v>0.6</c:v>
                </c:pt>
                <c:pt idx="57">
                  <c:v>0.6</c:v>
                </c:pt>
                <c:pt idx="58">
                  <c:v>0.59</c:v>
                </c:pt>
                <c:pt idx="59">
                  <c:v>0.59</c:v>
                </c:pt>
                <c:pt idx="60">
                  <c:v>0.57999999999999996</c:v>
                </c:pt>
                <c:pt idx="61">
                  <c:v>0.57999999999999996</c:v>
                </c:pt>
                <c:pt idx="62">
                  <c:v>0.56000000000000005</c:v>
                </c:pt>
                <c:pt idx="63">
                  <c:v>0.56000000000000005</c:v>
                </c:pt>
                <c:pt idx="64">
                  <c:v>0.56000000000000005</c:v>
                </c:pt>
                <c:pt idx="65">
                  <c:v>0.56000000000000005</c:v>
                </c:pt>
                <c:pt idx="66">
                  <c:v>0.56000000000000005</c:v>
                </c:pt>
                <c:pt idx="67">
                  <c:v>0.56000000000000005</c:v>
                </c:pt>
                <c:pt idx="68">
                  <c:v>0.55000000000000004</c:v>
                </c:pt>
                <c:pt idx="69">
                  <c:v>0.55000000000000004</c:v>
                </c:pt>
                <c:pt idx="70">
                  <c:v>0.53</c:v>
                </c:pt>
                <c:pt idx="71">
                  <c:v>0.53</c:v>
                </c:pt>
                <c:pt idx="72">
                  <c:v>0.52</c:v>
                </c:pt>
                <c:pt idx="73">
                  <c:v>0.52</c:v>
                </c:pt>
                <c:pt idx="74">
                  <c:v>0.51</c:v>
                </c:pt>
                <c:pt idx="75">
                  <c:v>0.51</c:v>
                </c:pt>
                <c:pt idx="76">
                  <c:v>0.51</c:v>
                </c:pt>
                <c:pt idx="77">
                  <c:v>0.51</c:v>
                </c:pt>
                <c:pt idx="78">
                  <c:v>0.5</c:v>
                </c:pt>
                <c:pt idx="79">
                  <c:v>0.5</c:v>
                </c:pt>
                <c:pt idx="80">
                  <c:v>0.5</c:v>
                </c:pt>
                <c:pt idx="81">
                  <c:v>0.5</c:v>
                </c:pt>
                <c:pt idx="82">
                  <c:v>0.49</c:v>
                </c:pt>
                <c:pt idx="83">
                  <c:v>0.49</c:v>
                </c:pt>
                <c:pt idx="84">
                  <c:v>0.48</c:v>
                </c:pt>
                <c:pt idx="85">
                  <c:v>0.48</c:v>
                </c:pt>
                <c:pt idx="86">
                  <c:v>0.48</c:v>
                </c:pt>
                <c:pt idx="87">
                  <c:v>0.48</c:v>
                </c:pt>
                <c:pt idx="88">
                  <c:v>0.47</c:v>
                </c:pt>
                <c:pt idx="89">
                  <c:v>0.47</c:v>
                </c:pt>
                <c:pt idx="90">
                  <c:v>0.47</c:v>
                </c:pt>
                <c:pt idx="91">
                  <c:v>0.47</c:v>
                </c:pt>
                <c:pt idx="92">
                  <c:v>0.46</c:v>
                </c:pt>
                <c:pt idx="93">
                  <c:v>0.46</c:v>
                </c:pt>
                <c:pt idx="94">
                  <c:v>0.46</c:v>
                </c:pt>
                <c:pt idx="95">
                  <c:v>0.46</c:v>
                </c:pt>
                <c:pt idx="96">
                  <c:v>0.45</c:v>
                </c:pt>
                <c:pt idx="97">
                  <c:v>0.45</c:v>
                </c:pt>
                <c:pt idx="98">
                  <c:v>0.45</c:v>
                </c:pt>
                <c:pt idx="99">
                  <c:v>0.45</c:v>
                </c:pt>
                <c:pt idx="100">
                  <c:v>0.45</c:v>
                </c:pt>
                <c:pt idx="101">
                  <c:v>0.45</c:v>
                </c:pt>
                <c:pt idx="102">
                  <c:v>0.45</c:v>
                </c:pt>
                <c:pt idx="103">
                  <c:v>0.45</c:v>
                </c:pt>
                <c:pt idx="104">
                  <c:v>0.44</c:v>
                </c:pt>
                <c:pt idx="105">
                  <c:v>0.44</c:v>
                </c:pt>
                <c:pt idx="106">
                  <c:v>0.44</c:v>
                </c:pt>
                <c:pt idx="107">
                  <c:v>0.44</c:v>
                </c:pt>
                <c:pt idx="108">
                  <c:v>0.43</c:v>
                </c:pt>
                <c:pt idx="109">
                  <c:v>0.43</c:v>
                </c:pt>
                <c:pt idx="110">
                  <c:v>0.42</c:v>
                </c:pt>
                <c:pt idx="111">
                  <c:v>0.42</c:v>
                </c:pt>
                <c:pt idx="112">
                  <c:v>0.42</c:v>
                </c:pt>
                <c:pt idx="113">
                  <c:v>0.42</c:v>
                </c:pt>
                <c:pt idx="114">
                  <c:v>0.41</c:v>
                </c:pt>
                <c:pt idx="115">
                  <c:v>0.41</c:v>
                </c:pt>
                <c:pt idx="116">
                  <c:v>0.41</c:v>
                </c:pt>
                <c:pt idx="117">
                  <c:v>0.41</c:v>
                </c:pt>
                <c:pt idx="118">
                  <c:v>0.41</c:v>
                </c:pt>
                <c:pt idx="119">
                  <c:v>0.41</c:v>
                </c:pt>
                <c:pt idx="120">
                  <c:v>0.41</c:v>
                </c:pt>
                <c:pt idx="121">
                  <c:v>0.41</c:v>
                </c:pt>
                <c:pt idx="122">
                  <c:v>0.4</c:v>
                </c:pt>
                <c:pt idx="123">
                  <c:v>0.4</c:v>
                </c:pt>
                <c:pt idx="124">
                  <c:v>0.4</c:v>
                </c:pt>
                <c:pt idx="125">
                  <c:v>0.4</c:v>
                </c:pt>
                <c:pt idx="126">
                  <c:v>0.39</c:v>
                </c:pt>
                <c:pt idx="127">
                  <c:v>0.39</c:v>
                </c:pt>
                <c:pt idx="128">
                  <c:v>0.37</c:v>
                </c:pt>
                <c:pt idx="129">
                  <c:v>0.37</c:v>
                </c:pt>
                <c:pt idx="130">
                  <c:v>0.37</c:v>
                </c:pt>
                <c:pt idx="131">
                  <c:v>0.37</c:v>
                </c:pt>
                <c:pt idx="132">
                  <c:v>0.37</c:v>
                </c:pt>
                <c:pt idx="133">
                  <c:v>0.37</c:v>
                </c:pt>
                <c:pt idx="134">
                  <c:v>0.36</c:v>
                </c:pt>
                <c:pt idx="135">
                  <c:v>0.36</c:v>
                </c:pt>
                <c:pt idx="136">
                  <c:v>0.36</c:v>
                </c:pt>
                <c:pt idx="137">
                  <c:v>0.36</c:v>
                </c:pt>
                <c:pt idx="138">
                  <c:v>0.35</c:v>
                </c:pt>
                <c:pt idx="139">
                  <c:v>0.35</c:v>
                </c:pt>
                <c:pt idx="140">
                  <c:v>0.35</c:v>
                </c:pt>
                <c:pt idx="141">
                  <c:v>0.35</c:v>
                </c:pt>
                <c:pt idx="142">
                  <c:v>0.35</c:v>
                </c:pt>
                <c:pt idx="143">
                  <c:v>0.35</c:v>
                </c:pt>
                <c:pt idx="144">
                  <c:v>0.34</c:v>
                </c:pt>
                <c:pt idx="145">
                  <c:v>0.34</c:v>
                </c:pt>
                <c:pt idx="146">
                  <c:v>0.34</c:v>
                </c:pt>
                <c:pt idx="147">
                  <c:v>0.34</c:v>
                </c:pt>
                <c:pt idx="148">
                  <c:v>0.34</c:v>
                </c:pt>
                <c:pt idx="149">
                  <c:v>0.34</c:v>
                </c:pt>
                <c:pt idx="150">
                  <c:v>0.32</c:v>
                </c:pt>
                <c:pt idx="151">
                  <c:v>0.32</c:v>
                </c:pt>
                <c:pt idx="152">
                  <c:v>0.32</c:v>
                </c:pt>
                <c:pt idx="153">
                  <c:v>0.32</c:v>
                </c:pt>
                <c:pt idx="154">
                  <c:v>0.31</c:v>
                </c:pt>
                <c:pt idx="155">
                  <c:v>0.31</c:v>
                </c:pt>
                <c:pt idx="156">
                  <c:v>0.31</c:v>
                </c:pt>
                <c:pt idx="157">
                  <c:v>0.31</c:v>
                </c:pt>
                <c:pt idx="158">
                  <c:v>0.3</c:v>
                </c:pt>
                <c:pt idx="159">
                  <c:v>0.3</c:v>
                </c:pt>
                <c:pt idx="160">
                  <c:v>0.3</c:v>
                </c:pt>
                <c:pt idx="161">
                  <c:v>0.3</c:v>
                </c:pt>
                <c:pt idx="162">
                  <c:v>0.3</c:v>
                </c:pt>
                <c:pt idx="163">
                  <c:v>0.3</c:v>
                </c:pt>
                <c:pt idx="164">
                  <c:v>0.3</c:v>
                </c:pt>
                <c:pt idx="165">
                  <c:v>0.3</c:v>
                </c:pt>
                <c:pt idx="166">
                  <c:v>0.3</c:v>
                </c:pt>
                <c:pt idx="167">
                  <c:v>0.3</c:v>
                </c:pt>
                <c:pt idx="168">
                  <c:v>0.28999999999999998</c:v>
                </c:pt>
                <c:pt idx="169">
                  <c:v>0.28999999999999998</c:v>
                </c:pt>
                <c:pt idx="170">
                  <c:v>0.28999999999999998</c:v>
                </c:pt>
                <c:pt idx="171">
                  <c:v>0.28999999999999998</c:v>
                </c:pt>
                <c:pt idx="172">
                  <c:v>0.28999999999999998</c:v>
                </c:pt>
                <c:pt idx="173">
                  <c:v>0.28999999999999998</c:v>
                </c:pt>
                <c:pt idx="174">
                  <c:v>0.28999999999999998</c:v>
                </c:pt>
                <c:pt idx="175">
                  <c:v>0.28999999999999998</c:v>
                </c:pt>
                <c:pt idx="176">
                  <c:v>0.28000000000000003</c:v>
                </c:pt>
                <c:pt idx="177">
                  <c:v>0.28000000000000003</c:v>
                </c:pt>
                <c:pt idx="178">
                  <c:v>0.28000000000000003</c:v>
                </c:pt>
                <c:pt idx="179">
                  <c:v>0.28000000000000003</c:v>
                </c:pt>
                <c:pt idx="180">
                  <c:v>0.27</c:v>
                </c:pt>
                <c:pt idx="181">
                  <c:v>0.27</c:v>
                </c:pt>
                <c:pt idx="182">
                  <c:v>0.27</c:v>
                </c:pt>
                <c:pt idx="183">
                  <c:v>0.27</c:v>
                </c:pt>
                <c:pt idx="184">
                  <c:v>0.26</c:v>
                </c:pt>
                <c:pt idx="185">
                  <c:v>0.26</c:v>
                </c:pt>
                <c:pt idx="186">
                  <c:v>0.26</c:v>
                </c:pt>
                <c:pt idx="187">
                  <c:v>0.26</c:v>
                </c:pt>
                <c:pt idx="188">
                  <c:v>0.25</c:v>
                </c:pt>
                <c:pt idx="189">
                  <c:v>0.25</c:v>
                </c:pt>
                <c:pt idx="190">
                  <c:v>0.25</c:v>
                </c:pt>
                <c:pt idx="191">
                  <c:v>0.25</c:v>
                </c:pt>
                <c:pt idx="192">
                  <c:v>0.25</c:v>
                </c:pt>
                <c:pt idx="193">
                  <c:v>0.25</c:v>
                </c:pt>
                <c:pt idx="194">
                  <c:v>0.25</c:v>
                </c:pt>
                <c:pt idx="195">
                  <c:v>0.25</c:v>
                </c:pt>
                <c:pt idx="196">
                  <c:v>0.24</c:v>
                </c:pt>
                <c:pt idx="197">
                  <c:v>0.24</c:v>
                </c:pt>
                <c:pt idx="198">
                  <c:v>0.24</c:v>
                </c:pt>
                <c:pt idx="199">
                  <c:v>0.24</c:v>
                </c:pt>
                <c:pt idx="200">
                  <c:v>0.23</c:v>
                </c:pt>
                <c:pt idx="201">
                  <c:v>0.23</c:v>
                </c:pt>
                <c:pt idx="202">
                  <c:v>0.23</c:v>
                </c:pt>
                <c:pt idx="203">
                  <c:v>0.23</c:v>
                </c:pt>
                <c:pt idx="204">
                  <c:v>0.23</c:v>
                </c:pt>
                <c:pt idx="205">
                  <c:v>0.23</c:v>
                </c:pt>
                <c:pt idx="206">
                  <c:v>0.23</c:v>
                </c:pt>
                <c:pt idx="207">
                  <c:v>0.23</c:v>
                </c:pt>
                <c:pt idx="208">
                  <c:v>0.23</c:v>
                </c:pt>
                <c:pt idx="209">
                  <c:v>0.23</c:v>
                </c:pt>
                <c:pt idx="210">
                  <c:v>0.21</c:v>
                </c:pt>
                <c:pt idx="211">
                  <c:v>0.21</c:v>
                </c:pt>
                <c:pt idx="212">
                  <c:v>0.21</c:v>
                </c:pt>
                <c:pt idx="213">
                  <c:v>0.21</c:v>
                </c:pt>
                <c:pt idx="214">
                  <c:v>0.21</c:v>
                </c:pt>
                <c:pt idx="215">
                  <c:v>0.21</c:v>
                </c:pt>
                <c:pt idx="216">
                  <c:v>0.2</c:v>
                </c:pt>
                <c:pt idx="217">
                  <c:v>0.2</c:v>
                </c:pt>
                <c:pt idx="218">
                  <c:v>0.2</c:v>
                </c:pt>
                <c:pt idx="219">
                  <c:v>0.2</c:v>
                </c:pt>
                <c:pt idx="220">
                  <c:v>0.19</c:v>
                </c:pt>
                <c:pt idx="221">
                  <c:v>0.19</c:v>
                </c:pt>
                <c:pt idx="222">
                  <c:v>0.19</c:v>
                </c:pt>
                <c:pt idx="223">
                  <c:v>0.19</c:v>
                </c:pt>
                <c:pt idx="224">
                  <c:v>0.19</c:v>
                </c:pt>
                <c:pt idx="225">
                  <c:v>0.19</c:v>
                </c:pt>
                <c:pt idx="226">
                  <c:v>0.19</c:v>
                </c:pt>
                <c:pt idx="227">
                  <c:v>0.19</c:v>
                </c:pt>
                <c:pt idx="228">
                  <c:v>0.19</c:v>
                </c:pt>
                <c:pt idx="229">
                  <c:v>0.19</c:v>
                </c:pt>
                <c:pt idx="230">
                  <c:v>0.19</c:v>
                </c:pt>
                <c:pt idx="231">
                  <c:v>0.19</c:v>
                </c:pt>
                <c:pt idx="232">
                  <c:v>0.19</c:v>
                </c:pt>
                <c:pt idx="233">
                  <c:v>0.19</c:v>
                </c:pt>
                <c:pt idx="234">
                  <c:v>0.19</c:v>
                </c:pt>
                <c:pt idx="235">
                  <c:v>0.19</c:v>
                </c:pt>
                <c:pt idx="236">
                  <c:v>0.19</c:v>
                </c:pt>
                <c:pt idx="237">
                  <c:v>0.19</c:v>
                </c:pt>
                <c:pt idx="238">
                  <c:v>0.17</c:v>
                </c:pt>
                <c:pt idx="239">
                  <c:v>0.17</c:v>
                </c:pt>
                <c:pt idx="240">
                  <c:v>0.17</c:v>
                </c:pt>
                <c:pt idx="241">
                  <c:v>0.17</c:v>
                </c:pt>
                <c:pt idx="242">
                  <c:v>0.17</c:v>
                </c:pt>
                <c:pt idx="243">
                  <c:v>0.17</c:v>
                </c:pt>
                <c:pt idx="244">
                  <c:v>0.17</c:v>
                </c:pt>
                <c:pt idx="245">
                  <c:v>0.17</c:v>
                </c:pt>
                <c:pt idx="246">
                  <c:v>0.17</c:v>
                </c:pt>
                <c:pt idx="247">
                  <c:v>0.17</c:v>
                </c:pt>
                <c:pt idx="248">
                  <c:v>0.17</c:v>
                </c:pt>
                <c:pt idx="249">
                  <c:v>0.17</c:v>
                </c:pt>
                <c:pt idx="250">
                  <c:v>0.17</c:v>
                </c:pt>
                <c:pt idx="251">
                  <c:v>0.17</c:v>
                </c:pt>
                <c:pt idx="252">
                  <c:v>0.17</c:v>
                </c:pt>
                <c:pt idx="253">
                  <c:v>0.17</c:v>
                </c:pt>
                <c:pt idx="254">
                  <c:v>0.15</c:v>
                </c:pt>
                <c:pt idx="255">
                  <c:v>0.15</c:v>
                </c:pt>
                <c:pt idx="256">
                  <c:v>0.15</c:v>
                </c:pt>
                <c:pt idx="257">
                  <c:v>0.15</c:v>
                </c:pt>
                <c:pt idx="258">
                  <c:v>0.15</c:v>
                </c:pt>
                <c:pt idx="259">
                  <c:v>0.15</c:v>
                </c:pt>
                <c:pt idx="260">
                  <c:v>0.15</c:v>
                </c:pt>
                <c:pt idx="261">
                  <c:v>0.15</c:v>
                </c:pt>
                <c:pt idx="262">
                  <c:v>0.15</c:v>
                </c:pt>
                <c:pt idx="263">
                  <c:v>0.15</c:v>
                </c:pt>
                <c:pt idx="264">
                  <c:v>0.15</c:v>
                </c:pt>
                <c:pt idx="265">
                  <c:v>0.15</c:v>
                </c:pt>
                <c:pt idx="266">
                  <c:v>0.15</c:v>
                </c:pt>
                <c:pt idx="267">
                  <c:v>0.15</c:v>
                </c:pt>
                <c:pt idx="268">
                  <c:v>0.15</c:v>
                </c:pt>
                <c:pt idx="269">
                  <c:v>0.15</c:v>
                </c:pt>
                <c:pt idx="270">
                  <c:v>0.15</c:v>
                </c:pt>
                <c:pt idx="271">
                  <c:v>0.15</c:v>
                </c:pt>
                <c:pt idx="272">
                  <c:v>0.15</c:v>
                </c:pt>
                <c:pt idx="273">
                  <c:v>0.15</c:v>
                </c:pt>
                <c:pt idx="274">
                  <c:v>0.15</c:v>
                </c:pt>
                <c:pt idx="275">
                  <c:v>0.15</c:v>
                </c:pt>
                <c:pt idx="276">
                  <c:v>0.15</c:v>
                </c:pt>
                <c:pt idx="277">
                  <c:v>0.15</c:v>
                </c:pt>
                <c:pt idx="278">
                  <c:v>0.15</c:v>
                </c:pt>
                <c:pt idx="279">
                  <c:v>0.15</c:v>
                </c:pt>
                <c:pt idx="280">
                  <c:v>0.15</c:v>
                </c:pt>
                <c:pt idx="281">
                  <c:v>0.15</c:v>
                </c:pt>
                <c:pt idx="282">
                  <c:v>0.15</c:v>
                </c:pt>
                <c:pt idx="283">
                  <c:v>0.15</c:v>
                </c:pt>
                <c:pt idx="284">
                  <c:v>0.15</c:v>
                </c:pt>
                <c:pt idx="285">
                  <c:v>0.15</c:v>
                </c:pt>
                <c:pt idx="286">
                  <c:v>0.15</c:v>
                </c:pt>
                <c:pt idx="287">
                  <c:v>0.15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882C-2940-A6B2-1BAF52FA39AB}"/>
            </c:ext>
          </c:extLst>
        </c:ser>
        <c:ser>
          <c:idx val="0"/>
          <c:order val="1"/>
          <c:tx>
            <c:strRef>
              <c:f>Sheet3!$B$1</c:f>
              <c:strCache>
                <c:ptCount val="1"/>
                <c:pt idx="0">
                  <c:v>PBO + AZA</c:v>
                </c:pt>
              </c:strCache>
            </c:strRef>
          </c:tx>
          <c:spPr>
            <a:ln w="38100" cap="rnd">
              <a:solidFill>
                <a:srgbClr val="1BC8A8"/>
              </a:solidFill>
              <a:round/>
            </a:ln>
            <a:effectLst/>
          </c:spPr>
          <c:marker>
            <c:symbol val="none"/>
          </c:marker>
          <c:xVal>
            <c:numRef>
              <c:f>Sheet3!$A$2:$A$290</c:f>
              <c:numCache>
                <c:formatCode>General</c:formatCode>
                <c:ptCount val="289"/>
                <c:pt idx="0">
                  <c:v>0</c:v>
                </c:pt>
                <c:pt idx="1">
                  <c:v>0.999</c:v>
                </c:pt>
                <c:pt idx="2">
                  <c:v>1</c:v>
                </c:pt>
                <c:pt idx="3">
                  <c:v>1.9990000000000001</c:v>
                </c:pt>
                <c:pt idx="4">
                  <c:v>2</c:v>
                </c:pt>
                <c:pt idx="5">
                  <c:v>2.9990000000000001</c:v>
                </c:pt>
                <c:pt idx="6">
                  <c:v>3</c:v>
                </c:pt>
                <c:pt idx="7">
                  <c:v>3.9990000000000001</c:v>
                </c:pt>
                <c:pt idx="8">
                  <c:v>4</c:v>
                </c:pt>
                <c:pt idx="9">
                  <c:v>4.9989999999999997</c:v>
                </c:pt>
                <c:pt idx="10">
                  <c:v>5</c:v>
                </c:pt>
                <c:pt idx="11">
                  <c:v>5.9989999999999997</c:v>
                </c:pt>
                <c:pt idx="12">
                  <c:v>6</c:v>
                </c:pt>
                <c:pt idx="13">
                  <c:v>6.9989999999999997</c:v>
                </c:pt>
                <c:pt idx="14">
                  <c:v>7</c:v>
                </c:pt>
                <c:pt idx="15">
                  <c:v>7.9989999999999997</c:v>
                </c:pt>
                <c:pt idx="16">
                  <c:v>8</c:v>
                </c:pt>
                <c:pt idx="17">
                  <c:v>8.9990000000000006</c:v>
                </c:pt>
                <c:pt idx="18">
                  <c:v>9</c:v>
                </c:pt>
                <c:pt idx="19">
                  <c:v>9.9990000000000006</c:v>
                </c:pt>
                <c:pt idx="20">
                  <c:v>10</c:v>
                </c:pt>
                <c:pt idx="21">
                  <c:v>10.999000000000001</c:v>
                </c:pt>
                <c:pt idx="22">
                  <c:v>11</c:v>
                </c:pt>
                <c:pt idx="23">
                  <c:v>11.999000000000001</c:v>
                </c:pt>
                <c:pt idx="24">
                  <c:v>12</c:v>
                </c:pt>
                <c:pt idx="25">
                  <c:v>12.999000000000001</c:v>
                </c:pt>
                <c:pt idx="26">
                  <c:v>13</c:v>
                </c:pt>
                <c:pt idx="27">
                  <c:v>13.999000000000001</c:v>
                </c:pt>
                <c:pt idx="28">
                  <c:v>14</c:v>
                </c:pt>
                <c:pt idx="29">
                  <c:v>14.999000000000001</c:v>
                </c:pt>
                <c:pt idx="30">
                  <c:v>15</c:v>
                </c:pt>
                <c:pt idx="31">
                  <c:v>15.999000000000001</c:v>
                </c:pt>
                <c:pt idx="32">
                  <c:v>16</c:v>
                </c:pt>
                <c:pt idx="33">
                  <c:v>16.998999999999999</c:v>
                </c:pt>
                <c:pt idx="34">
                  <c:v>17</c:v>
                </c:pt>
                <c:pt idx="35">
                  <c:v>17.998999999999999</c:v>
                </c:pt>
                <c:pt idx="36">
                  <c:v>18</c:v>
                </c:pt>
                <c:pt idx="37">
                  <c:v>18.998999999999999</c:v>
                </c:pt>
                <c:pt idx="38">
                  <c:v>19</c:v>
                </c:pt>
                <c:pt idx="39">
                  <c:v>19.998999999999999</c:v>
                </c:pt>
                <c:pt idx="40">
                  <c:v>20</c:v>
                </c:pt>
                <c:pt idx="41">
                  <c:v>20.998999999999999</c:v>
                </c:pt>
                <c:pt idx="42">
                  <c:v>21</c:v>
                </c:pt>
                <c:pt idx="43">
                  <c:v>21.998999999999999</c:v>
                </c:pt>
                <c:pt idx="44">
                  <c:v>22</c:v>
                </c:pt>
                <c:pt idx="45">
                  <c:v>22.998999999999999</c:v>
                </c:pt>
                <c:pt idx="46">
                  <c:v>23</c:v>
                </c:pt>
                <c:pt idx="47">
                  <c:v>23.998999999999999</c:v>
                </c:pt>
                <c:pt idx="48">
                  <c:v>24</c:v>
                </c:pt>
                <c:pt idx="49">
                  <c:v>24.998999999999999</c:v>
                </c:pt>
                <c:pt idx="50">
                  <c:v>25</c:v>
                </c:pt>
                <c:pt idx="51">
                  <c:v>25.998999999999999</c:v>
                </c:pt>
                <c:pt idx="52">
                  <c:v>26</c:v>
                </c:pt>
                <c:pt idx="53">
                  <c:v>26.998999999999999</c:v>
                </c:pt>
                <c:pt idx="54">
                  <c:v>27</c:v>
                </c:pt>
                <c:pt idx="55">
                  <c:v>27.998999999999999</c:v>
                </c:pt>
                <c:pt idx="56">
                  <c:v>28</c:v>
                </c:pt>
                <c:pt idx="57">
                  <c:v>28.998999999999999</c:v>
                </c:pt>
                <c:pt idx="58">
                  <c:v>29</c:v>
                </c:pt>
                <c:pt idx="59">
                  <c:v>29.998999999999999</c:v>
                </c:pt>
                <c:pt idx="60">
                  <c:v>30</c:v>
                </c:pt>
                <c:pt idx="61">
                  <c:v>30.998999999999999</c:v>
                </c:pt>
                <c:pt idx="62">
                  <c:v>31</c:v>
                </c:pt>
                <c:pt idx="63">
                  <c:v>31.998999999999999</c:v>
                </c:pt>
                <c:pt idx="64">
                  <c:v>32</c:v>
                </c:pt>
                <c:pt idx="65">
                  <c:v>32.999000000000002</c:v>
                </c:pt>
                <c:pt idx="66">
                  <c:v>33</c:v>
                </c:pt>
                <c:pt idx="67">
                  <c:v>33.999000000000002</c:v>
                </c:pt>
                <c:pt idx="68">
                  <c:v>34</c:v>
                </c:pt>
                <c:pt idx="69">
                  <c:v>34.999000000000002</c:v>
                </c:pt>
                <c:pt idx="70">
                  <c:v>35</c:v>
                </c:pt>
                <c:pt idx="71">
                  <c:v>35.999000000000002</c:v>
                </c:pt>
                <c:pt idx="72">
                  <c:v>36</c:v>
                </c:pt>
                <c:pt idx="73">
                  <c:v>36.999000000000002</c:v>
                </c:pt>
                <c:pt idx="74">
                  <c:v>37</c:v>
                </c:pt>
                <c:pt idx="75">
                  <c:v>37.999000000000002</c:v>
                </c:pt>
                <c:pt idx="76">
                  <c:v>38</c:v>
                </c:pt>
                <c:pt idx="77">
                  <c:v>38.999000000000002</c:v>
                </c:pt>
                <c:pt idx="78">
                  <c:v>39</c:v>
                </c:pt>
                <c:pt idx="79">
                  <c:v>39.999000000000002</c:v>
                </c:pt>
                <c:pt idx="80">
                  <c:v>40</c:v>
                </c:pt>
                <c:pt idx="81">
                  <c:v>40.999000000000002</c:v>
                </c:pt>
                <c:pt idx="82">
                  <c:v>41</c:v>
                </c:pt>
                <c:pt idx="83">
                  <c:v>41.999000000000002</c:v>
                </c:pt>
                <c:pt idx="84">
                  <c:v>42</c:v>
                </c:pt>
                <c:pt idx="85">
                  <c:v>42.999000000000002</c:v>
                </c:pt>
                <c:pt idx="86">
                  <c:v>43</c:v>
                </c:pt>
                <c:pt idx="87">
                  <c:v>43.999000000000002</c:v>
                </c:pt>
                <c:pt idx="88">
                  <c:v>44</c:v>
                </c:pt>
                <c:pt idx="89">
                  <c:v>44.999000000000002</c:v>
                </c:pt>
                <c:pt idx="90">
                  <c:v>45</c:v>
                </c:pt>
                <c:pt idx="91">
                  <c:v>45.999000000000002</c:v>
                </c:pt>
                <c:pt idx="92">
                  <c:v>46</c:v>
                </c:pt>
                <c:pt idx="93">
                  <c:v>46.999000000000002</c:v>
                </c:pt>
                <c:pt idx="94">
                  <c:v>47</c:v>
                </c:pt>
                <c:pt idx="95">
                  <c:v>47.999000000000002</c:v>
                </c:pt>
                <c:pt idx="96">
                  <c:v>48</c:v>
                </c:pt>
                <c:pt idx="97">
                  <c:v>48.999000000000002</c:v>
                </c:pt>
                <c:pt idx="98">
                  <c:v>49</c:v>
                </c:pt>
                <c:pt idx="99">
                  <c:v>49.999000000000002</c:v>
                </c:pt>
                <c:pt idx="100">
                  <c:v>50</c:v>
                </c:pt>
                <c:pt idx="101">
                  <c:v>50.999000000000002</c:v>
                </c:pt>
                <c:pt idx="102">
                  <c:v>51</c:v>
                </c:pt>
                <c:pt idx="103">
                  <c:v>51.999000000000002</c:v>
                </c:pt>
                <c:pt idx="104">
                  <c:v>52</c:v>
                </c:pt>
                <c:pt idx="105">
                  <c:v>52.999000000000002</c:v>
                </c:pt>
                <c:pt idx="106">
                  <c:v>53</c:v>
                </c:pt>
                <c:pt idx="107">
                  <c:v>53.999000000000002</c:v>
                </c:pt>
                <c:pt idx="108">
                  <c:v>54</c:v>
                </c:pt>
                <c:pt idx="109">
                  <c:v>54.999000000000002</c:v>
                </c:pt>
                <c:pt idx="110">
                  <c:v>55</c:v>
                </c:pt>
                <c:pt idx="111">
                  <c:v>55.999000000000002</c:v>
                </c:pt>
                <c:pt idx="112">
                  <c:v>56</c:v>
                </c:pt>
                <c:pt idx="113">
                  <c:v>56.999000000000002</c:v>
                </c:pt>
                <c:pt idx="114">
                  <c:v>57</c:v>
                </c:pt>
                <c:pt idx="115">
                  <c:v>57.999000000000002</c:v>
                </c:pt>
                <c:pt idx="116">
                  <c:v>58</c:v>
                </c:pt>
                <c:pt idx="117">
                  <c:v>58.999000000000002</c:v>
                </c:pt>
                <c:pt idx="118">
                  <c:v>59</c:v>
                </c:pt>
                <c:pt idx="119">
                  <c:v>59.999000000000002</c:v>
                </c:pt>
                <c:pt idx="120">
                  <c:v>60</c:v>
                </c:pt>
                <c:pt idx="121">
                  <c:v>60.999000000000002</c:v>
                </c:pt>
                <c:pt idx="122">
                  <c:v>61</c:v>
                </c:pt>
                <c:pt idx="123">
                  <c:v>61.999000000000002</c:v>
                </c:pt>
                <c:pt idx="124">
                  <c:v>62</c:v>
                </c:pt>
                <c:pt idx="125">
                  <c:v>62.999000000000002</c:v>
                </c:pt>
                <c:pt idx="126">
                  <c:v>63</c:v>
                </c:pt>
                <c:pt idx="127">
                  <c:v>63.999000000000002</c:v>
                </c:pt>
                <c:pt idx="128">
                  <c:v>64</c:v>
                </c:pt>
                <c:pt idx="129">
                  <c:v>64.998999999999995</c:v>
                </c:pt>
                <c:pt idx="130">
                  <c:v>65</c:v>
                </c:pt>
                <c:pt idx="131">
                  <c:v>65.998999999999995</c:v>
                </c:pt>
                <c:pt idx="132">
                  <c:v>66</c:v>
                </c:pt>
                <c:pt idx="133">
                  <c:v>66.998999999999995</c:v>
                </c:pt>
                <c:pt idx="134">
                  <c:v>67</c:v>
                </c:pt>
                <c:pt idx="135">
                  <c:v>67.998999999999995</c:v>
                </c:pt>
                <c:pt idx="136">
                  <c:v>68</c:v>
                </c:pt>
                <c:pt idx="137">
                  <c:v>68.998999999999995</c:v>
                </c:pt>
                <c:pt idx="138">
                  <c:v>69</c:v>
                </c:pt>
                <c:pt idx="139">
                  <c:v>69.998999999999995</c:v>
                </c:pt>
                <c:pt idx="140">
                  <c:v>70</c:v>
                </c:pt>
                <c:pt idx="141">
                  <c:v>70.998999999999995</c:v>
                </c:pt>
                <c:pt idx="142">
                  <c:v>71</c:v>
                </c:pt>
                <c:pt idx="143">
                  <c:v>71.998999999999995</c:v>
                </c:pt>
                <c:pt idx="144">
                  <c:v>72</c:v>
                </c:pt>
                <c:pt idx="145">
                  <c:v>72.998999999999995</c:v>
                </c:pt>
                <c:pt idx="146">
                  <c:v>73</c:v>
                </c:pt>
                <c:pt idx="147">
                  <c:v>73.998999999999995</c:v>
                </c:pt>
                <c:pt idx="148">
                  <c:v>74</c:v>
                </c:pt>
                <c:pt idx="149">
                  <c:v>74.998999999999995</c:v>
                </c:pt>
                <c:pt idx="150">
                  <c:v>75</c:v>
                </c:pt>
                <c:pt idx="151">
                  <c:v>75.998999999999995</c:v>
                </c:pt>
                <c:pt idx="152">
                  <c:v>76</c:v>
                </c:pt>
                <c:pt idx="153">
                  <c:v>76.998999999999995</c:v>
                </c:pt>
                <c:pt idx="154">
                  <c:v>77</c:v>
                </c:pt>
                <c:pt idx="155">
                  <c:v>77.998999999999995</c:v>
                </c:pt>
                <c:pt idx="156">
                  <c:v>78</c:v>
                </c:pt>
                <c:pt idx="157">
                  <c:v>78.998999999999995</c:v>
                </c:pt>
                <c:pt idx="158">
                  <c:v>79</c:v>
                </c:pt>
                <c:pt idx="159">
                  <c:v>79.998999999999995</c:v>
                </c:pt>
                <c:pt idx="160">
                  <c:v>80</c:v>
                </c:pt>
                <c:pt idx="161">
                  <c:v>80.998999999999995</c:v>
                </c:pt>
                <c:pt idx="162">
                  <c:v>81</c:v>
                </c:pt>
                <c:pt idx="163">
                  <c:v>81.998999999999995</c:v>
                </c:pt>
                <c:pt idx="164">
                  <c:v>82</c:v>
                </c:pt>
                <c:pt idx="165">
                  <c:v>82.998999999999995</c:v>
                </c:pt>
                <c:pt idx="166">
                  <c:v>83</c:v>
                </c:pt>
                <c:pt idx="167">
                  <c:v>83.998999999999995</c:v>
                </c:pt>
                <c:pt idx="168">
                  <c:v>84</c:v>
                </c:pt>
                <c:pt idx="169">
                  <c:v>84.998999999999995</c:v>
                </c:pt>
                <c:pt idx="170">
                  <c:v>85</c:v>
                </c:pt>
                <c:pt idx="171">
                  <c:v>85.998999999999995</c:v>
                </c:pt>
                <c:pt idx="172">
                  <c:v>86</c:v>
                </c:pt>
                <c:pt idx="173">
                  <c:v>86.998999999999995</c:v>
                </c:pt>
                <c:pt idx="174">
                  <c:v>87</c:v>
                </c:pt>
                <c:pt idx="175">
                  <c:v>87.998999999999995</c:v>
                </c:pt>
                <c:pt idx="176">
                  <c:v>88</c:v>
                </c:pt>
                <c:pt idx="177">
                  <c:v>88.998999999999995</c:v>
                </c:pt>
                <c:pt idx="178">
                  <c:v>89</c:v>
                </c:pt>
                <c:pt idx="179">
                  <c:v>89.998999999999995</c:v>
                </c:pt>
                <c:pt idx="180">
                  <c:v>90</c:v>
                </c:pt>
                <c:pt idx="181">
                  <c:v>90.998999999999995</c:v>
                </c:pt>
                <c:pt idx="182">
                  <c:v>91</c:v>
                </c:pt>
                <c:pt idx="183">
                  <c:v>91.998999999999995</c:v>
                </c:pt>
                <c:pt idx="184">
                  <c:v>92</c:v>
                </c:pt>
                <c:pt idx="185">
                  <c:v>92.998999999999995</c:v>
                </c:pt>
                <c:pt idx="186">
                  <c:v>93</c:v>
                </c:pt>
                <c:pt idx="187">
                  <c:v>93.998999999999995</c:v>
                </c:pt>
                <c:pt idx="188">
                  <c:v>94</c:v>
                </c:pt>
                <c:pt idx="189">
                  <c:v>94.998999999999995</c:v>
                </c:pt>
                <c:pt idx="190">
                  <c:v>95</c:v>
                </c:pt>
                <c:pt idx="191">
                  <c:v>95.998999999999995</c:v>
                </c:pt>
                <c:pt idx="192">
                  <c:v>96</c:v>
                </c:pt>
                <c:pt idx="193">
                  <c:v>96.998999999999995</c:v>
                </c:pt>
                <c:pt idx="194">
                  <c:v>97</c:v>
                </c:pt>
                <c:pt idx="195">
                  <c:v>97.998999999999995</c:v>
                </c:pt>
                <c:pt idx="196">
                  <c:v>98</c:v>
                </c:pt>
                <c:pt idx="197">
                  <c:v>98.998999999999995</c:v>
                </c:pt>
                <c:pt idx="198">
                  <c:v>99</c:v>
                </c:pt>
                <c:pt idx="199">
                  <c:v>99.998999999999995</c:v>
                </c:pt>
                <c:pt idx="200">
                  <c:v>100</c:v>
                </c:pt>
                <c:pt idx="201">
                  <c:v>100.999</c:v>
                </c:pt>
                <c:pt idx="202">
                  <c:v>101</c:v>
                </c:pt>
                <c:pt idx="203">
                  <c:v>101.999</c:v>
                </c:pt>
                <c:pt idx="204">
                  <c:v>102</c:v>
                </c:pt>
                <c:pt idx="205">
                  <c:v>102.999</c:v>
                </c:pt>
                <c:pt idx="206">
                  <c:v>103</c:v>
                </c:pt>
                <c:pt idx="207">
                  <c:v>103.999</c:v>
                </c:pt>
                <c:pt idx="208">
                  <c:v>104</c:v>
                </c:pt>
                <c:pt idx="209">
                  <c:v>104.999</c:v>
                </c:pt>
                <c:pt idx="210">
                  <c:v>105</c:v>
                </c:pt>
                <c:pt idx="211">
                  <c:v>105.999</c:v>
                </c:pt>
                <c:pt idx="212">
                  <c:v>106</c:v>
                </c:pt>
                <c:pt idx="213">
                  <c:v>106.999</c:v>
                </c:pt>
                <c:pt idx="214">
                  <c:v>107</c:v>
                </c:pt>
                <c:pt idx="215">
                  <c:v>107.999</c:v>
                </c:pt>
                <c:pt idx="216">
                  <c:v>108</c:v>
                </c:pt>
                <c:pt idx="217">
                  <c:v>108.999</c:v>
                </c:pt>
                <c:pt idx="218">
                  <c:v>109</c:v>
                </c:pt>
                <c:pt idx="219">
                  <c:v>109.999</c:v>
                </c:pt>
                <c:pt idx="220">
                  <c:v>110</c:v>
                </c:pt>
                <c:pt idx="221">
                  <c:v>110.999</c:v>
                </c:pt>
                <c:pt idx="222">
                  <c:v>111</c:v>
                </c:pt>
                <c:pt idx="223">
                  <c:v>111.999</c:v>
                </c:pt>
                <c:pt idx="224">
                  <c:v>112</c:v>
                </c:pt>
                <c:pt idx="225">
                  <c:v>112.999</c:v>
                </c:pt>
                <c:pt idx="226">
                  <c:v>113</c:v>
                </c:pt>
                <c:pt idx="227">
                  <c:v>113.999</c:v>
                </c:pt>
                <c:pt idx="228">
                  <c:v>114</c:v>
                </c:pt>
                <c:pt idx="229">
                  <c:v>114.999</c:v>
                </c:pt>
                <c:pt idx="230">
                  <c:v>115</c:v>
                </c:pt>
                <c:pt idx="231">
                  <c:v>115.999</c:v>
                </c:pt>
                <c:pt idx="232">
                  <c:v>116</c:v>
                </c:pt>
                <c:pt idx="233">
                  <c:v>116.999</c:v>
                </c:pt>
                <c:pt idx="234">
                  <c:v>117</c:v>
                </c:pt>
                <c:pt idx="235">
                  <c:v>117.999</c:v>
                </c:pt>
                <c:pt idx="236">
                  <c:v>118</c:v>
                </c:pt>
                <c:pt idx="237">
                  <c:v>118.999</c:v>
                </c:pt>
                <c:pt idx="238">
                  <c:v>119</c:v>
                </c:pt>
                <c:pt idx="239">
                  <c:v>119.999</c:v>
                </c:pt>
                <c:pt idx="240">
                  <c:v>120</c:v>
                </c:pt>
                <c:pt idx="241">
                  <c:v>120.999</c:v>
                </c:pt>
                <c:pt idx="242">
                  <c:v>121</c:v>
                </c:pt>
                <c:pt idx="243">
                  <c:v>121.999</c:v>
                </c:pt>
                <c:pt idx="244">
                  <c:v>122</c:v>
                </c:pt>
                <c:pt idx="245">
                  <c:v>122.999</c:v>
                </c:pt>
                <c:pt idx="246">
                  <c:v>123</c:v>
                </c:pt>
                <c:pt idx="247">
                  <c:v>123.999</c:v>
                </c:pt>
                <c:pt idx="248">
                  <c:v>124</c:v>
                </c:pt>
                <c:pt idx="249">
                  <c:v>124.999</c:v>
                </c:pt>
                <c:pt idx="250">
                  <c:v>125</c:v>
                </c:pt>
                <c:pt idx="251">
                  <c:v>125.999</c:v>
                </c:pt>
                <c:pt idx="252">
                  <c:v>126</c:v>
                </c:pt>
                <c:pt idx="253">
                  <c:v>126.999</c:v>
                </c:pt>
                <c:pt idx="254">
                  <c:v>127</c:v>
                </c:pt>
                <c:pt idx="255">
                  <c:v>127.999</c:v>
                </c:pt>
                <c:pt idx="256">
                  <c:v>128</c:v>
                </c:pt>
                <c:pt idx="257">
                  <c:v>128.999</c:v>
                </c:pt>
                <c:pt idx="258">
                  <c:v>129</c:v>
                </c:pt>
                <c:pt idx="259">
                  <c:v>129.999</c:v>
                </c:pt>
                <c:pt idx="260">
                  <c:v>130</c:v>
                </c:pt>
                <c:pt idx="261">
                  <c:v>130.999</c:v>
                </c:pt>
                <c:pt idx="262">
                  <c:v>131</c:v>
                </c:pt>
                <c:pt idx="263">
                  <c:v>131.999</c:v>
                </c:pt>
                <c:pt idx="264">
                  <c:v>132</c:v>
                </c:pt>
                <c:pt idx="265">
                  <c:v>132.999</c:v>
                </c:pt>
                <c:pt idx="266">
                  <c:v>133</c:v>
                </c:pt>
                <c:pt idx="267">
                  <c:v>133.999</c:v>
                </c:pt>
                <c:pt idx="268">
                  <c:v>134</c:v>
                </c:pt>
                <c:pt idx="269">
                  <c:v>134.999</c:v>
                </c:pt>
                <c:pt idx="270">
                  <c:v>135</c:v>
                </c:pt>
                <c:pt idx="271">
                  <c:v>135.999</c:v>
                </c:pt>
                <c:pt idx="272">
                  <c:v>136</c:v>
                </c:pt>
                <c:pt idx="273">
                  <c:v>136.999</c:v>
                </c:pt>
                <c:pt idx="274">
                  <c:v>137</c:v>
                </c:pt>
                <c:pt idx="275">
                  <c:v>137.999</c:v>
                </c:pt>
                <c:pt idx="276">
                  <c:v>138</c:v>
                </c:pt>
                <c:pt idx="277">
                  <c:v>138.999</c:v>
                </c:pt>
                <c:pt idx="278">
                  <c:v>139</c:v>
                </c:pt>
                <c:pt idx="279">
                  <c:v>139.999</c:v>
                </c:pt>
                <c:pt idx="280">
                  <c:v>140</c:v>
                </c:pt>
                <c:pt idx="281">
                  <c:v>140.999</c:v>
                </c:pt>
                <c:pt idx="282">
                  <c:v>141</c:v>
                </c:pt>
                <c:pt idx="283">
                  <c:v>141.999</c:v>
                </c:pt>
                <c:pt idx="284">
                  <c:v>142</c:v>
                </c:pt>
                <c:pt idx="285">
                  <c:v>142.999</c:v>
                </c:pt>
                <c:pt idx="286">
                  <c:v>143</c:v>
                </c:pt>
                <c:pt idx="287">
                  <c:v>143.999</c:v>
                </c:pt>
                <c:pt idx="288">
                  <c:v>144</c:v>
                </c:pt>
              </c:numCache>
            </c:numRef>
          </c:xVal>
          <c:yVal>
            <c:numRef>
              <c:f>Sheet3!$B$2:$B$290</c:f>
              <c:numCache>
                <c:formatCode>General</c:formatCode>
                <c:ptCount val="289"/>
                <c:pt idx="0">
                  <c:v>1</c:v>
                </c:pt>
                <c:pt idx="1">
                  <c:v>1</c:v>
                </c:pt>
                <c:pt idx="2">
                  <c:v>0.98</c:v>
                </c:pt>
                <c:pt idx="3">
                  <c:v>0.98</c:v>
                </c:pt>
                <c:pt idx="4">
                  <c:v>0.96</c:v>
                </c:pt>
                <c:pt idx="5">
                  <c:v>0.96</c:v>
                </c:pt>
                <c:pt idx="6">
                  <c:v>0.95</c:v>
                </c:pt>
                <c:pt idx="7">
                  <c:v>0.95</c:v>
                </c:pt>
                <c:pt idx="8">
                  <c:v>0.93</c:v>
                </c:pt>
                <c:pt idx="9">
                  <c:v>0.93</c:v>
                </c:pt>
                <c:pt idx="10">
                  <c:v>0.9</c:v>
                </c:pt>
                <c:pt idx="11">
                  <c:v>0.9</c:v>
                </c:pt>
                <c:pt idx="12">
                  <c:v>0.84</c:v>
                </c:pt>
                <c:pt idx="13">
                  <c:v>0.84</c:v>
                </c:pt>
                <c:pt idx="14">
                  <c:v>0.82</c:v>
                </c:pt>
                <c:pt idx="15">
                  <c:v>0.82</c:v>
                </c:pt>
                <c:pt idx="16">
                  <c:v>0.76</c:v>
                </c:pt>
                <c:pt idx="17">
                  <c:v>0.76</c:v>
                </c:pt>
                <c:pt idx="18">
                  <c:v>0.75</c:v>
                </c:pt>
                <c:pt idx="19">
                  <c:v>0.75</c:v>
                </c:pt>
                <c:pt idx="20">
                  <c:v>0.74</c:v>
                </c:pt>
                <c:pt idx="21">
                  <c:v>0.74</c:v>
                </c:pt>
                <c:pt idx="22">
                  <c:v>0.72</c:v>
                </c:pt>
                <c:pt idx="23">
                  <c:v>0.72</c:v>
                </c:pt>
                <c:pt idx="24">
                  <c:v>0.7</c:v>
                </c:pt>
                <c:pt idx="25">
                  <c:v>0.7</c:v>
                </c:pt>
                <c:pt idx="26">
                  <c:v>0.69</c:v>
                </c:pt>
                <c:pt idx="27">
                  <c:v>0.69</c:v>
                </c:pt>
                <c:pt idx="28">
                  <c:v>0.67</c:v>
                </c:pt>
                <c:pt idx="29">
                  <c:v>0.67</c:v>
                </c:pt>
                <c:pt idx="30">
                  <c:v>0.67</c:v>
                </c:pt>
                <c:pt idx="31">
                  <c:v>0.67</c:v>
                </c:pt>
                <c:pt idx="32">
                  <c:v>0.65</c:v>
                </c:pt>
                <c:pt idx="33">
                  <c:v>0.65</c:v>
                </c:pt>
                <c:pt idx="34">
                  <c:v>0.64</c:v>
                </c:pt>
                <c:pt idx="35">
                  <c:v>0.64</c:v>
                </c:pt>
                <c:pt idx="36">
                  <c:v>0.61</c:v>
                </c:pt>
                <c:pt idx="37">
                  <c:v>0.61</c:v>
                </c:pt>
                <c:pt idx="38">
                  <c:v>0.61</c:v>
                </c:pt>
                <c:pt idx="39">
                  <c:v>0.61</c:v>
                </c:pt>
                <c:pt idx="40">
                  <c:v>0.59</c:v>
                </c:pt>
                <c:pt idx="41">
                  <c:v>0.59</c:v>
                </c:pt>
                <c:pt idx="42">
                  <c:v>0.57999999999999996</c:v>
                </c:pt>
                <c:pt idx="43">
                  <c:v>0.57999999999999996</c:v>
                </c:pt>
                <c:pt idx="44">
                  <c:v>0.56999999999999995</c:v>
                </c:pt>
                <c:pt idx="45">
                  <c:v>0.56000000000000005</c:v>
                </c:pt>
                <c:pt idx="46">
                  <c:v>0.56000000000000005</c:v>
                </c:pt>
                <c:pt idx="47">
                  <c:v>0.56000000000000005</c:v>
                </c:pt>
                <c:pt idx="48">
                  <c:v>0.53</c:v>
                </c:pt>
                <c:pt idx="49">
                  <c:v>0.53</c:v>
                </c:pt>
                <c:pt idx="50">
                  <c:v>0.53</c:v>
                </c:pt>
                <c:pt idx="51">
                  <c:v>0.53</c:v>
                </c:pt>
                <c:pt idx="52">
                  <c:v>0.51</c:v>
                </c:pt>
                <c:pt idx="53">
                  <c:v>0.51</c:v>
                </c:pt>
                <c:pt idx="54">
                  <c:v>0.49</c:v>
                </c:pt>
                <c:pt idx="55">
                  <c:v>0.49</c:v>
                </c:pt>
                <c:pt idx="56">
                  <c:v>0.49</c:v>
                </c:pt>
                <c:pt idx="57">
                  <c:v>0.49</c:v>
                </c:pt>
                <c:pt idx="58">
                  <c:v>0.48</c:v>
                </c:pt>
                <c:pt idx="59">
                  <c:v>0.48</c:v>
                </c:pt>
                <c:pt idx="60">
                  <c:v>0.46</c:v>
                </c:pt>
                <c:pt idx="61">
                  <c:v>0.46</c:v>
                </c:pt>
                <c:pt idx="62">
                  <c:v>0.46</c:v>
                </c:pt>
                <c:pt idx="63">
                  <c:v>0.46</c:v>
                </c:pt>
                <c:pt idx="64">
                  <c:v>0.44</c:v>
                </c:pt>
                <c:pt idx="65">
                  <c:v>0.44</c:v>
                </c:pt>
                <c:pt idx="66">
                  <c:v>0.43</c:v>
                </c:pt>
                <c:pt idx="67">
                  <c:v>0.43</c:v>
                </c:pt>
                <c:pt idx="68">
                  <c:v>0.43</c:v>
                </c:pt>
                <c:pt idx="69">
                  <c:v>0.43</c:v>
                </c:pt>
                <c:pt idx="70">
                  <c:v>0.42</c:v>
                </c:pt>
                <c:pt idx="71">
                  <c:v>0.42</c:v>
                </c:pt>
                <c:pt idx="72">
                  <c:v>0.38</c:v>
                </c:pt>
                <c:pt idx="73">
                  <c:v>0.38</c:v>
                </c:pt>
                <c:pt idx="74">
                  <c:v>0.36</c:v>
                </c:pt>
                <c:pt idx="75">
                  <c:v>0.36</c:v>
                </c:pt>
                <c:pt idx="76">
                  <c:v>0.36</c:v>
                </c:pt>
                <c:pt idx="77">
                  <c:v>0.36</c:v>
                </c:pt>
                <c:pt idx="78">
                  <c:v>0.35499999999999998</c:v>
                </c:pt>
                <c:pt idx="79">
                  <c:v>0.35499999999999998</c:v>
                </c:pt>
                <c:pt idx="80">
                  <c:v>0.35</c:v>
                </c:pt>
                <c:pt idx="81">
                  <c:v>0.35</c:v>
                </c:pt>
                <c:pt idx="82">
                  <c:v>0.33</c:v>
                </c:pt>
                <c:pt idx="83">
                  <c:v>0.33</c:v>
                </c:pt>
                <c:pt idx="84">
                  <c:v>0.31</c:v>
                </c:pt>
                <c:pt idx="85">
                  <c:v>0.31</c:v>
                </c:pt>
                <c:pt idx="86">
                  <c:v>0.3</c:v>
                </c:pt>
                <c:pt idx="87">
                  <c:v>0.3</c:v>
                </c:pt>
                <c:pt idx="88">
                  <c:v>0.3</c:v>
                </c:pt>
                <c:pt idx="89">
                  <c:v>0.3</c:v>
                </c:pt>
                <c:pt idx="90">
                  <c:v>0.28999999999999998</c:v>
                </c:pt>
                <c:pt idx="91">
                  <c:v>0.28999999999999998</c:v>
                </c:pt>
                <c:pt idx="92">
                  <c:v>0.28999999999999998</c:v>
                </c:pt>
                <c:pt idx="93">
                  <c:v>0.28999999999999998</c:v>
                </c:pt>
                <c:pt idx="94">
                  <c:v>0.28000000000000003</c:v>
                </c:pt>
                <c:pt idx="95">
                  <c:v>0.28000000000000003</c:v>
                </c:pt>
                <c:pt idx="96">
                  <c:v>0.27</c:v>
                </c:pt>
                <c:pt idx="97">
                  <c:v>0.27</c:v>
                </c:pt>
                <c:pt idx="98">
                  <c:v>0.27</c:v>
                </c:pt>
                <c:pt idx="99">
                  <c:v>0.27</c:v>
                </c:pt>
                <c:pt idx="100">
                  <c:v>0.27</c:v>
                </c:pt>
                <c:pt idx="101">
                  <c:v>0.27</c:v>
                </c:pt>
                <c:pt idx="102">
                  <c:v>0.26</c:v>
                </c:pt>
                <c:pt idx="103">
                  <c:v>0.26</c:v>
                </c:pt>
                <c:pt idx="104">
                  <c:v>0.24</c:v>
                </c:pt>
                <c:pt idx="105">
                  <c:v>0.24</c:v>
                </c:pt>
                <c:pt idx="106">
                  <c:v>0.23499999999999999</c:v>
                </c:pt>
                <c:pt idx="107">
                  <c:v>0.23499999999999999</c:v>
                </c:pt>
                <c:pt idx="108">
                  <c:v>0.23499999999999999</c:v>
                </c:pt>
                <c:pt idx="109">
                  <c:v>0.23499999999999999</c:v>
                </c:pt>
                <c:pt idx="110">
                  <c:v>0.23499999999999999</c:v>
                </c:pt>
                <c:pt idx="111">
                  <c:v>0.23499999999999999</c:v>
                </c:pt>
                <c:pt idx="112">
                  <c:v>0.22</c:v>
                </c:pt>
                <c:pt idx="113">
                  <c:v>0.22</c:v>
                </c:pt>
                <c:pt idx="114">
                  <c:v>0.22</c:v>
                </c:pt>
                <c:pt idx="115">
                  <c:v>0.22</c:v>
                </c:pt>
                <c:pt idx="116">
                  <c:v>0.22</c:v>
                </c:pt>
                <c:pt idx="117">
                  <c:v>0.22</c:v>
                </c:pt>
                <c:pt idx="118">
                  <c:v>0.215</c:v>
                </c:pt>
                <c:pt idx="119">
                  <c:v>0.215</c:v>
                </c:pt>
                <c:pt idx="120">
                  <c:v>0.215</c:v>
                </c:pt>
                <c:pt idx="121">
                  <c:v>0.215</c:v>
                </c:pt>
                <c:pt idx="122">
                  <c:v>0.2</c:v>
                </c:pt>
                <c:pt idx="123">
                  <c:v>0.2</c:v>
                </c:pt>
                <c:pt idx="124">
                  <c:v>0.19</c:v>
                </c:pt>
                <c:pt idx="125">
                  <c:v>0.19</c:v>
                </c:pt>
                <c:pt idx="126">
                  <c:v>0.19</c:v>
                </c:pt>
                <c:pt idx="127">
                  <c:v>0.19</c:v>
                </c:pt>
                <c:pt idx="128">
                  <c:v>0.18</c:v>
                </c:pt>
                <c:pt idx="129">
                  <c:v>0.18</c:v>
                </c:pt>
                <c:pt idx="130">
                  <c:v>0.17</c:v>
                </c:pt>
                <c:pt idx="131">
                  <c:v>0.17</c:v>
                </c:pt>
                <c:pt idx="132">
                  <c:v>0.17</c:v>
                </c:pt>
                <c:pt idx="133">
                  <c:v>0.17</c:v>
                </c:pt>
                <c:pt idx="134">
                  <c:v>0.16500000000000001</c:v>
                </c:pt>
                <c:pt idx="135">
                  <c:v>0.16500000000000001</c:v>
                </c:pt>
                <c:pt idx="136">
                  <c:v>0.15</c:v>
                </c:pt>
                <c:pt idx="137">
                  <c:v>0.15</c:v>
                </c:pt>
                <c:pt idx="138">
                  <c:v>0.15</c:v>
                </c:pt>
                <c:pt idx="139">
                  <c:v>0.15</c:v>
                </c:pt>
                <c:pt idx="140">
                  <c:v>0.15</c:v>
                </c:pt>
                <c:pt idx="141">
                  <c:v>0.15</c:v>
                </c:pt>
                <c:pt idx="142">
                  <c:v>0.14000000000000001</c:v>
                </c:pt>
                <c:pt idx="143">
                  <c:v>0.14000000000000001</c:v>
                </c:pt>
                <c:pt idx="144">
                  <c:v>0.14000000000000001</c:v>
                </c:pt>
                <c:pt idx="145">
                  <c:v>0.14000000000000001</c:v>
                </c:pt>
                <c:pt idx="146">
                  <c:v>0.14000000000000001</c:v>
                </c:pt>
                <c:pt idx="147">
                  <c:v>0.14000000000000001</c:v>
                </c:pt>
                <c:pt idx="148">
                  <c:v>0.14000000000000001</c:v>
                </c:pt>
                <c:pt idx="149">
                  <c:v>0.14000000000000001</c:v>
                </c:pt>
                <c:pt idx="150">
                  <c:v>0.12</c:v>
                </c:pt>
                <c:pt idx="151">
                  <c:v>0.12</c:v>
                </c:pt>
                <c:pt idx="152">
                  <c:v>0.12</c:v>
                </c:pt>
                <c:pt idx="153">
                  <c:v>0.12</c:v>
                </c:pt>
                <c:pt idx="154">
                  <c:v>0.12</c:v>
                </c:pt>
                <c:pt idx="155">
                  <c:v>0.12</c:v>
                </c:pt>
                <c:pt idx="156">
                  <c:v>0.115</c:v>
                </c:pt>
                <c:pt idx="157">
                  <c:v>0.115</c:v>
                </c:pt>
                <c:pt idx="158">
                  <c:v>0.11</c:v>
                </c:pt>
                <c:pt idx="159">
                  <c:v>0.11</c:v>
                </c:pt>
                <c:pt idx="160">
                  <c:v>0.1</c:v>
                </c:pt>
                <c:pt idx="161">
                  <c:v>0.1</c:v>
                </c:pt>
                <c:pt idx="162">
                  <c:v>0.1</c:v>
                </c:pt>
                <c:pt idx="163">
                  <c:v>0.1</c:v>
                </c:pt>
                <c:pt idx="164">
                  <c:v>0.09</c:v>
                </c:pt>
                <c:pt idx="165">
                  <c:v>0.09</c:v>
                </c:pt>
                <c:pt idx="166">
                  <c:v>0.09</c:v>
                </c:pt>
                <c:pt idx="167">
                  <c:v>0.09</c:v>
                </c:pt>
                <c:pt idx="168">
                  <c:v>0.08</c:v>
                </c:pt>
                <c:pt idx="169">
                  <c:v>0.08</c:v>
                </c:pt>
                <c:pt idx="170">
                  <c:v>0.08</c:v>
                </c:pt>
                <c:pt idx="171">
                  <c:v>0.08</c:v>
                </c:pt>
                <c:pt idx="172">
                  <c:v>0.08</c:v>
                </c:pt>
                <c:pt idx="173">
                  <c:v>0.08</c:v>
                </c:pt>
                <c:pt idx="174">
                  <c:v>7.0000000000000007E-2</c:v>
                </c:pt>
                <c:pt idx="175">
                  <c:v>7.0000000000000007E-2</c:v>
                </c:pt>
                <c:pt idx="176">
                  <c:v>0.06</c:v>
                </c:pt>
                <c:pt idx="177">
                  <c:v>0.06</c:v>
                </c:pt>
                <c:pt idx="178">
                  <c:v>0.06</c:v>
                </c:pt>
                <c:pt idx="179">
                  <c:v>0.06</c:v>
                </c:pt>
                <c:pt idx="180">
                  <c:v>0.06</c:v>
                </c:pt>
                <c:pt idx="181">
                  <c:v>0.06</c:v>
                </c:pt>
                <c:pt idx="182">
                  <c:v>0.05</c:v>
                </c:pt>
                <c:pt idx="183">
                  <c:v>0.05</c:v>
                </c:pt>
                <c:pt idx="184">
                  <c:v>0.05</c:v>
                </c:pt>
                <c:pt idx="185">
                  <c:v>0.05</c:v>
                </c:pt>
                <c:pt idx="186">
                  <c:v>0.05</c:v>
                </c:pt>
                <c:pt idx="187">
                  <c:v>0.05</c:v>
                </c:pt>
                <c:pt idx="188">
                  <c:v>0.05</c:v>
                </c:pt>
                <c:pt idx="189">
                  <c:v>0.05</c:v>
                </c:pt>
                <c:pt idx="190">
                  <c:v>0.05</c:v>
                </c:pt>
                <c:pt idx="191">
                  <c:v>0.05</c:v>
                </c:pt>
                <c:pt idx="192">
                  <c:v>0.05</c:v>
                </c:pt>
                <c:pt idx="193">
                  <c:v>0.05</c:v>
                </c:pt>
                <c:pt idx="194">
                  <c:v>0.05</c:v>
                </c:pt>
                <c:pt idx="195">
                  <c:v>0.05</c:v>
                </c:pt>
                <c:pt idx="196">
                  <c:v>0.05</c:v>
                </c:pt>
                <c:pt idx="197">
                  <c:v>0.05</c:v>
                </c:pt>
                <c:pt idx="198">
                  <c:v>0.05</c:v>
                </c:pt>
                <c:pt idx="199">
                  <c:v>0.05</c:v>
                </c:pt>
                <c:pt idx="200">
                  <c:v>0.05</c:v>
                </c:pt>
                <c:pt idx="201">
                  <c:v>0.05</c:v>
                </c:pt>
                <c:pt idx="202">
                  <c:v>0.05</c:v>
                </c:pt>
                <c:pt idx="203">
                  <c:v>0.05</c:v>
                </c:pt>
                <c:pt idx="204">
                  <c:v>0.05</c:v>
                </c:pt>
                <c:pt idx="205">
                  <c:v>0.05</c:v>
                </c:pt>
                <c:pt idx="206">
                  <c:v>0.05</c:v>
                </c:pt>
                <c:pt idx="207">
                  <c:v>0.05</c:v>
                </c:pt>
                <c:pt idx="208">
                  <c:v>0.05</c:v>
                </c:pt>
                <c:pt idx="209">
                  <c:v>0.05</c:v>
                </c:pt>
                <c:pt idx="210">
                  <c:v>0.05</c:v>
                </c:pt>
                <c:pt idx="211">
                  <c:v>0.05</c:v>
                </c:pt>
                <c:pt idx="212">
                  <c:v>0.04</c:v>
                </c:pt>
                <c:pt idx="213">
                  <c:v>0.04</c:v>
                </c:pt>
                <c:pt idx="214">
                  <c:v>0.03</c:v>
                </c:pt>
                <c:pt idx="215">
                  <c:v>0.03</c:v>
                </c:pt>
                <c:pt idx="216">
                  <c:v>0.03</c:v>
                </c:pt>
                <c:pt idx="217">
                  <c:v>0.03</c:v>
                </c:pt>
                <c:pt idx="218">
                  <c:v>0.03</c:v>
                </c:pt>
                <c:pt idx="219">
                  <c:v>0.03</c:v>
                </c:pt>
                <c:pt idx="220">
                  <c:v>0.03</c:v>
                </c:pt>
                <c:pt idx="221">
                  <c:v>0.03</c:v>
                </c:pt>
                <c:pt idx="222">
                  <c:v>0.03</c:v>
                </c:pt>
                <c:pt idx="223">
                  <c:v>0.03</c:v>
                </c:pt>
                <c:pt idx="224">
                  <c:v>0.03</c:v>
                </c:pt>
                <c:pt idx="225">
                  <c:v>0.03</c:v>
                </c:pt>
                <c:pt idx="226">
                  <c:v>0.03</c:v>
                </c:pt>
                <c:pt idx="227">
                  <c:v>0.03</c:v>
                </c:pt>
                <c:pt idx="228">
                  <c:v>0.02</c:v>
                </c:pt>
                <c:pt idx="229">
                  <c:v>0.02</c:v>
                </c:pt>
                <c:pt idx="230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882C-2940-A6B2-1BAF52FA39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68890624"/>
        <c:axId val="368892160"/>
      </c:scatterChart>
      <c:valAx>
        <c:axId val="368890624"/>
        <c:scaling>
          <c:orientation val="minMax"/>
          <c:max val="144"/>
          <c:min val="1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8892160"/>
        <c:crosses val="autoZero"/>
        <c:crossBetween val="midCat"/>
        <c:majorUnit val="8"/>
      </c:valAx>
      <c:valAx>
        <c:axId val="368892160"/>
        <c:scaling>
          <c:orientation val="minMax"/>
          <c:max val="1.01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8890624"/>
        <c:crosses val="autoZero"/>
        <c:crossBetween val="midCat"/>
        <c:majorUnit val="0.2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58599952330063654"/>
          <c:y val="9.1018271145474061E-2"/>
          <c:w val="0.22633954391227371"/>
          <c:h val="0.2308213926079114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1A1F094-023F-AD4F-B658-4F73622CCF7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D748AD-1F5D-7446-A0B7-DCBD3830531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B89C1B-291C-0341-91FA-705DD6F2DCBB}" type="datetimeFigureOut">
              <a:rPr lang="en-US" smtClean="0"/>
              <a:t>3/31/23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0056EA-ED77-6A47-8A3A-41426945238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EE44A8-B005-3945-A02A-CCCD16A76BB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0D678A-C471-2B4C-A5BD-630D5163E9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3670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AD0CD8-4A45-8F46-908C-854822ACBBCD}" type="datetimeFigureOut">
              <a:rPr lang="en-US" smtClean="0"/>
              <a:t>3/31/23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7712E9-B558-8A40-83A8-F8FDD415D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5022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1228725"/>
            <a:ext cx="5900738" cy="33194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BBC0E-88C7-2E47-9CBE-35234E94EC42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2973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1228725"/>
            <a:ext cx="5900738" cy="33194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BBC0E-88C7-2E47-9CBE-35234E94EC42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3836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1228725"/>
            <a:ext cx="5900738" cy="33194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BBC0E-88C7-2E47-9CBE-35234E94EC42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81966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FAA9E6-400A-E640-A318-E520058423C6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9017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FAA9E6-400A-E640-A318-E520058423C6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2073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7712E9-B558-8A40-83A8-F8FDD415D54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842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1228725"/>
            <a:ext cx="5900738" cy="33194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BBC0E-88C7-2E47-9CBE-35234E94EC42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49477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7712E9-B558-8A40-83A8-F8FDD415D54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7315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7712E9-B558-8A40-83A8-F8FDD415D54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3645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1228725"/>
            <a:ext cx="5900738" cy="33194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BBC0E-88C7-2E47-9CBE-35234E94EC42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4520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FFF3D4-CD3F-44E9-8098-F001079608D8}" type="slidenum">
              <a:rPr lang="en-GB" smtClean="0"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29651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7712E9-B558-8A40-83A8-F8FDD415D54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4476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1C99EA-E4DF-4183-8718-2BD05A847B75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3068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1228725"/>
            <a:ext cx="5900738" cy="33194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BBC0E-88C7-2E47-9CBE-35234E94EC42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26574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fontAlgn="base"/>
            <a:r>
              <a:rPr lang="en-AU" b="1" i="0" dirty="0" err="1">
                <a:solidFill>
                  <a:srgbClr val="1C1D1F"/>
                </a:solidFill>
                <a:effectLst/>
                <a:latin typeface="acumin-pro"/>
              </a:rPr>
              <a:t>Enasidenib</a:t>
            </a:r>
            <a:r>
              <a:rPr lang="en-AU" b="1" i="0" dirty="0">
                <a:solidFill>
                  <a:srgbClr val="1C1D1F"/>
                </a:solidFill>
                <a:effectLst/>
                <a:latin typeface="acumin-pro"/>
              </a:rPr>
              <a:t> in Combination with </a:t>
            </a:r>
            <a:r>
              <a:rPr lang="en-AU" b="1" i="0" dirty="0" err="1">
                <a:solidFill>
                  <a:srgbClr val="1C1D1F"/>
                </a:solidFill>
                <a:effectLst/>
                <a:latin typeface="acumin-pro"/>
              </a:rPr>
              <a:t>Venetoclax</a:t>
            </a:r>
            <a:r>
              <a:rPr lang="en-AU" b="1" i="0" dirty="0">
                <a:solidFill>
                  <a:srgbClr val="1C1D1F"/>
                </a:solidFill>
                <a:effectLst/>
                <a:latin typeface="acumin-pro"/>
              </a:rPr>
              <a:t> in </a:t>
            </a:r>
            <a:r>
              <a:rPr lang="en-AU" b="1" i="1" dirty="0">
                <a:solidFill>
                  <a:srgbClr val="1C1D1F"/>
                </a:solidFill>
                <a:effectLst/>
                <a:latin typeface="acumin-pro"/>
              </a:rPr>
              <a:t>IDH2</a:t>
            </a:r>
            <a:r>
              <a:rPr lang="en-AU" b="1" i="0" dirty="0">
                <a:solidFill>
                  <a:srgbClr val="1C1D1F"/>
                </a:solidFill>
                <a:effectLst/>
                <a:latin typeface="acumin-pro"/>
              </a:rPr>
              <a:t>-Mutated Myeloid Malignancies: Preliminary Results of the Phase </a:t>
            </a:r>
            <a:r>
              <a:rPr lang="en-AU" b="1" i="0" dirty="0" err="1">
                <a:solidFill>
                  <a:srgbClr val="1C1D1F"/>
                </a:solidFill>
                <a:effectLst/>
                <a:latin typeface="acumin-pro"/>
              </a:rPr>
              <a:t>Ib</a:t>
            </a:r>
            <a:r>
              <a:rPr lang="en-AU" b="1" i="0" dirty="0">
                <a:solidFill>
                  <a:srgbClr val="1C1D1F"/>
                </a:solidFill>
                <a:effectLst/>
                <a:latin typeface="acumin-pro"/>
              </a:rPr>
              <a:t>/II </a:t>
            </a:r>
            <a:r>
              <a:rPr lang="en-AU" b="1" i="0" dirty="0" err="1">
                <a:solidFill>
                  <a:srgbClr val="1C1D1F"/>
                </a:solidFill>
                <a:effectLst/>
                <a:latin typeface="acumin-pro"/>
              </a:rPr>
              <a:t>Enaven</a:t>
            </a:r>
            <a:r>
              <a:rPr lang="en-AU" b="1" i="0" dirty="0">
                <a:solidFill>
                  <a:srgbClr val="1C1D1F"/>
                </a:solidFill>
                <a:effectLst/>
                <a:latin typeface="acumin-pro"/>
              </a:rPr>
              <a:t>-AML Trial</a:t>
            </a:r>
          </a:p>
          <a:p>
            <a:pPr algn="ctr" fontAlgn="base"/>
            <a:r>
              <a:rPr lang="en-AU" b="0" i="0" u="none" strike="noStrike" dirty="0">
                <a:solidFill>
                  <a:srgbClr val="495057"/>
                </a:solidFill>
                <a:effectLst/>
                <a:latin typeface="acumin-pro"/>
              </a:rPr>
              <a:t>Steven M Chan</a:t>
            </a:r>
            <a:r>
              <a:rPr lang="en-AU" b="0" i="0" dirty="0">
                <a:solidFill>
                  <a:srgbClr val="1A1A1A"/>
                </a:solidFill>
                <a:effectLst/>
                <a:latin typeface="acumin-pro"/>
              </a:rPr>
              <a:t>,</a:t>
            </a:r>
          </a:p>
          <a:p>
            <a:pPr algn="ctr" fontAlgn="base"/>
            <a:r>
              <a:rPr lang="en-AU" b="0" i="0" dirty="0">
                <a:solidFill>
                  <a:srgbClr val="1A1A1A"/>
                </a:solidFill>
                <a:effectLst/>
                <a:latin typeface="acumin-pro"/>
              </a:rPr>
              <a:t>  </a:t>
            </a:r>
            <a:r>
              <a:rPr lang="en-AU" b="0" i="1" dirty="0">
                <a:solidFill>
                  <a:srgbClr val="1A1A1A"/>
                </a:solidFill>
                <a:effectLst/>
                <a:latin typeface="acumin-pro"/>
              </a:rPr>
              <a:t>Blood</a:t>
            </a:r>
            <a:r>
              <a:rPr lang="en-AU" b="0" i="0" dirty="0">
                <a:solidFill>
                  <a:srgbClr val="1A1A1A"/>
                </a:solidFill>
                <a:effectLst/>
                <a:latin typeface="acumin-pro"/>
              </a:rPr>
              <a:t> (2021) 138 (Supplement 1): 1263.</a:t>
            </a:r>
          </a:p>
          <a:p>
            <a:pPr algn="l" fontAlgn="base"/>
            <a:r>
              <a:rPr lang="en-AU" b="1" i="0" dirty="0">
                <a:solidFill>
                  <a:srgbClr val="1A1A1A"/>
                </a:solidFill>
                <a:effectLst/>
                <a:latin typeface="acumin-pro"/>
              </a:rPr>
              <a:t>RESULTS:</a:t>
            </a:r>
            <a:r>
              <a:rPr lang="en-AU" b="0" i="0" dirty="0">
                <a:solidFill>
                  <a:srgbClr val="1A1A1A"/>
                </a:solidFill>
                <a:effectLst/>
                <a:latin typeface="acumin-pro"/>
              </a:rPr>
              <a:t> The study opened to recruitment in November of 2020. As of July 28, 2021 (data </a:t>
            </a:r>
            <a:r>
              <a:rPr lang="en-AU" b="0" i="0" dirty="0" err="1">
                <a:solidFill>
                  <a:srgbClr val="1A1A1A"/>
                </a:solidFill>
                <a:effectLst/>
                <a:latin typeface="acumin-pro"/>
              </a:rPr>
              <a:t>cutoff</a:t>
            </a:r>
            <a:r>
              <a:rPr lang="en-AU" b="0" i="0" dirty="0">
                <a:solidFill>
                  <a:srgbClr val="1A1A1A"/>
                </a:solidFill>
                <a:effectLst/>
                <a:latin typeface="acumin-pro"/>
              </a:rPr>
              <a:t>), 11 patients were enrolled on study; 10 with R/R AML and 1 with very-high risk MDS by IPSS-R. Six patients had a R140Q mutation, and 5 had a R172K mutation. Median age was 72 years (range: 32 - 80); 6 patients were male. Participants had received a median of 2 prior lines of therapies (range: 1 - 4). Six of 10 AML patients had primary refractory disease. The MDS patient experienced secondary </a:t>
            </a:r>
            <a:r>
              <a:rPr lang="en-AU" b="0" i="0" dirty="0" err="1">
                <a:solidFill>
                  <a:srgbClr val="1A1A1A"/>
                </a:solidFill>
                <a:effectLst/>
                <a:latin typeface="acumin-pro"/>
              </a:rPr>
              <a:t>azacitidine</a:t>
            </a:r>
            <a:r>
              <a:rPr lang="en-AU" b="0" i="0" dirty="0">
                <a:solidFill>
                  <a:srgbClr val="1A1A1A"/>
                </a:solidFill>
                <a:effectLst/>
                <a:latin typeface="acumin-pro"/>
              </a:rPr>
              <a:t> failure.</a:t>
            </a:r>
          </a:p>
          <a:p>
            <a:pPr algn="l" fontAlgn="base"/>
            <a:r>
              <a:rPr lang="en-AU" b="0" i="0" dirty="0">
                <a:solidFill>
                  <a:srgbClr val="1A1A1A"/>
                </a:solidFill>
                <a:effectLst/>
                <a:latin typeface="acumin-pro"/>
              </a:rPr>
              <a:t>Key treatment emergent grade ≥ 3 AEs regardless of attribution were: febrile neutropenia (n=3), intracranial </a:t>
            </a:r>
            <a:r>
              <a:rPr lang="en-AU" b="0" i="0" dirty="0" err="1">
                <a:solidFill>
                  <a:srgbClr val="1A1A1A"/>
                </a:solidFill>
                <a:effectLst/>
                <a:latin typeface="acumin-pro"/>
              </a:rPr>
              <a:t>hemorrhage</a:t>
            </a:r>
            <a:r>
              <a:rPr lang="en-AU" b="0" i="0" dirty="0">
                <a:solidFill>
                  <a:srgbClr val="1A1A1A"/>
                </a:solidFill>
                <a:effectLst/>
                <a:latin typeface="acumin-pro"/>
              </a:rPr>
              <a:t> (n=3), lung infection (n=2), other infection (n=2), elevated AST/ALT (n=2), sepsis (n=1), </a:t>
            </a:r>
            <a:r>
              <a:rPr lang="en-AU" b="0" i="0" dirty="0" err="1">
                <a:solidFill>
                  <a:srgbClr val="1A1A1A"/>
                </a:solidFill>
                <a:effectLst/>
                <a:latin typeface="acumin-pro"/>
              </a:rPr>
              <a:t>leukocytosis</a:t>
            </a:r>
            <a:r>
              <a:rPr lang="en-AU" b="0" i="0" dirty="0">
                <a:solidFill>
                  <a:srgbClr val="1A1A1A"/>
                </a:solidFill>
                <a:effectLst/>
                <a:latin typeface="acumin-pro"/>
              </a:rPr>
              <a:t> (n=1), TRALI (n=1), and small bowel obstruction (n=1). No cases of differentiation or </a:t>
            </a:r>
            <a:r>
              <a:rPr lang="en-AU" b="0" i="0" dirty="0" err="1">
                <a:solidFill>
                  <a:srgbClr val="1A1A1A"/>
                </a:solidFill>
                <a:effectLst/>
                <a:latin typeface="acumin-pro"/>
              </a:rPr>
              <a:t>tumor</a:t>
            </a:r>
            <a:r>
              <a:rPr lang="en-AU" b="0" i="0" dirty="0">
                <a:solidFill>
                  <a:srgbClr val="1A1A1A"/>
                </a:solidFill>
                <a:effectLst/>
                <a:latin typeface="acumin-pro"/>
              </a:rPr>
              <a:t> lysis syndrome were observed. No patients discontinued the study due to AEs. The addition of ENA, a known inhibitor of CYP3A4, did not significantly affect the PK profiles of VEN.</a:t>
            </a:r>
          </a:p>
          <a:p>
            <a:pPr algn="l" fontAlgn="base"/>
            <a:r>
              <a:rPr lang="en-AU" b="0" i="0" dirty="0">
                <a:solidFill>
                  <a:srgbClr val="1A1A1A"/>
                </a:solidFill>
                <a:effectLst/>
                <a:latin typeface="acumin-pro"/>
              </a:rPr>
              <a:t>Nine of the AML patients completed at least 1 cycle of treatment and are considered evaluable for efficacy. One AML patient died from intracranial </a:t>
            </a:r>
            <a:r>
              <a:rPr lang="en-AU" b="0" i="0" dirty="0" err="1">
                <a:solidFill>
                  <a:srgbClr val="1A1A1A"/>
                </a:solidFill>
                <a:effectLst/>
                <a:latin typeface="acumin-pro"/>
              </a:rPr>
              <a:t>hemorrhage</a:t>
            </a:r>
            <a:r>
              <a:rPr lang="en-AU" b="0" i="0" dirty="0">
                <a:solidFill>
                  <a:srgbClr val="1A1A1A"/>
                </a:solidFill>
                <a:effectLst/>
                <a:latin typeface="acumin-pro"/>
              </a:rPr>
              <a:t> prior to completion of cycle 1. Median duration of observation is 3.5 months. Of the evaluable patients, CR was achieved in 2 patients (22%) and </a:t>
            </a:r>
            <a:r>
              <a:rPr lang="en-AU" b="0" i="0" dirty="0" err="1">
                <a:solidFill>
                  <a:srgbClr val="1A1A1A"/>
                </a:solidFill>
                <a:effectLst/>
                <a:latin typeface="acumin-pro"/>
              </a:rPr>
              <a:t>CRi</a:t>
            </a:r>
            <a:r>
              <a:rPr lang="en-AU" b="0" i="0" dirty="0">
                <a:solidFill>
                  <a:srgbClr val="1A1A1A"/>
                </a:solidFill>
                <a:effectLst/>
                <a:latin typeface="acumin-pro"/>
              </a:rPr>
              <a:t> in 3 patients (33%) for an ORR of 55% (</a:t>
            </a:r>
            <a:r>
              <a:rPr lang="en-AU" b="1" i="0" dirty="0">
                <a:solidFill>
                  <a:srgbClr val="1A1A1A"/>
                </a:solidFill>
                <a:effectLst/>
                <a:latin typeface="acumin-pro"/>
              </a:rPr>
              <a:t>Fig. 1</a:t>
            </a:r>
            <a:r>
              <a:rPr lang="en-AU" b="0" i="0" dirty="0">
                <a:solidFill>
                  <a:srgbClr val="1A1A1A"/>
                </a:solidFill>
                <a:effectLst/>
                <a:latin typeface="acumin-pro"/>
              </a:rPr>
              <a:t>). Median number of cycles to response was 3. All responders remain in remission and on study with a median of 6 cycles received to date (range: 3 - 8). Of the remaining 4 patients, 2 patients (22%) remain on study with stable disease, and 2 patients (22%) experienced progressive disease and died (one after 7 cycles and the other after 1 cycle). Median OS for the entire cohort has not been reached. A sustained reduction in mutant </a:t>
            </a:r>
            <a:r>
              <a:rPr lang="en-AU" b="0" i="1" dirty="0">
                <a:solidFill>
                  <a:srgbClr val="1A1A1A"/>
                </a:solidFill>
                <a:effectLst/>
                <a:latin typeface="acumin-pro"/>
              </a:rPr>
              <a:t>IDH2</a:t>
            </a:r>
            <a:r>
              <a:rPr lang="en-AU" b="0" i="0" dirty="0">
                <a:solidFill>
                  <a:srgbClr val="1A1A1A"/>
                </a:solidFill>
                <a:effectLst/>
                <a:latin typeface="acumin-pro"/>
              </a:rPr>
              <a:t> allele frequency in bone marrow correlated with response (</a:t>
            </a:r>
            <a:r>
              <a:rPr lang="en-AU" b="1" i="0" dirty="0">
                <a:solidFill>
                  <a:srgbClr val="1A1A1A"/>
                </a:solidFill>
                <a:effectLst/>
                <a:latin typeface="acumin-pro"/>
              </a:rPr>
              <a:t>Fig. 2</a:t>
            </a:r>
            <a:r>
              <a:rPr lang="en-AU" b="0" i="0" dirty="0">
                <a:solidFill>
                  <a:srgbClr val="1A1A1A"/>
                </a:solidFill>
                <a:effectLst/>
                <a:latin typeface="acumin-pro"/>
              </a:rPr>
              <a:t>). For the MDS patient, no response was observed after 1 cycle of treatment.</a:t>
            </a:r>
          </a:p>
          <a:p>
            <a:pPr algn="l" fontAlgn="base"/>
            <a:r>
              <a:rPr lang="en-AU" b="1" i="0" dirty="0">
                <a:solidFill>
                  <a:srgbClr val="1A1A1A"/>
                </a:solidFill>
                <a:effectLst/>
                <a:latin typeface="acumin-pro"/>
              </a:rPr>
              <a:t>CONCLUSIONS:</a:t>
            </a:r>
            <a:r>
              <a:rPr lang="en-AU" b="0" i="0" dirty="0">
                <a:solidFill>
                  <a:srgbClr val="1A1A1A"/>
                </a:solidFill>
                <a:effectLst/>
                <a:latin typeface="acumin-pro"/>
              </a:rPr>
              <a:t> VEN in combination with ENA is a well-tolerated regimen with no dose-limiting toxicities observed at the current dose level. The preliminary efficacy of this combination is encouraging with an ORR of 55% in evaluable R/R AML patients, with some responders achieving deep molecular remissions. Patient </a:t>
            </a:r>
            <a:r>
              <a:rPr lang="en-AU" b="0" i="0" dirty="0" err="1">
                <a:solidFill>
                  <a:srgbClr val="1A1A1A"/>
                </a:solidFill>
                <a:effectLst/>
                <a:latin typeface="acumin-pro"/>
              </a:rPr>
              <a:t>enrollment</a:t>
            </a:r>
            <a:r>
              <a:rPr lang="en-AU" b="0" i="0" dirty="0">
                <a:solidFill>
                  <a:srgbClr val="1A1A1A"/>
                </a:solidFill>
                <a:effectLst/>
                <a:latin typeface="acumin-pro"/>
              </a:rPr>
              <a:t> in dose-escalation cohorts is ongoing.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7712E9-B558-8A40-83A8-F8FDD415D545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4577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1228725"/>
            <a:ext cx="5900738" cy="33194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BBC0E-88C7-2E47-9CBE-35234E94EC42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81583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1228725"/>
            <a:ext cx="5900738" cy="33194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BBC0E-88C7-2E47-9CBE-35234E94EC42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32200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FLAG-Ida Ara-C dose reduced from 2 to 1 if &gt;60</a:t>
            </a:r>
          </a:p>
          <a:p>
            <a:r>
              <a:rPr lang="en-GB" dirty="0"/>
              <a:t>MACE – </a:t>
            </a:r>
            <a:r>
              <a:rPr lang="en-GB" dirty="0" err="1"/>
              <a:t>amsacrine</a:t>
            </a:r>
            <a:r>
              <a:rPr lang="en-GB" dirty="0"/>
              <a:t> 100, cytarabine 200, etoposide 100 (all days 1-5)</a:t>
            </a:r>
          </a:p>
          <a:p>
            <a:r>
              <a:rPr lang="en-GB" dirty="0" err="1"/>
              <a:t>MiDAC</a:t>
            </a:r>
            <a:r>
              <a:rPr lang="en-GB" dirty="0"/>
              <a:t> – mitoxantrone 10 d1-5, cytarabine 1 bd d1-3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CB8D55-F128-4594-AE3D-EE349C89646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6644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CB8D55-F128-4594-AE3D-EE349C89646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55204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1228725"/>
            <a:ext cx="5900738" cy="33194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BBC0E-88C7-2E47-9CBE-35234E94EC42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29170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1228725"/>
            <a:ext cx="5900738" cy="33194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BBC0E-88C7-2E47-9CBE-35234E94EC42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11983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800" b="1" i="0" u="none" strike="noStrike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IDH1 mut clearance</a:t>
            </a:r>
            <a:r>
              <a:rPr lang="en-AU" sz="18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1" i="0" u="none" strike="noStrike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52%</a:t>
            </a:r>
            <a:r>
              <a:rPr lang="en-AU" sz="18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1" i="0" u="none" strike="noStrike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30%</a:t>
            </a:r>
            <a:endParaRPr lang="en-AU" sz="1800" b="0" i="0" u="none" strike="noStrike" dirty="0">
              <a:effectLst/>
              <a:latin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7712E9-B558-8A40-83A8-F8FDD415D54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724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tags" Target="../tags/tag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tags" Target="../tags/tag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BG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F01256F-877C-1D49-9D54-BB8162351C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E1D071EC-7B05-934D-A50D-B527AB057E4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96466" y="429271"/>
            <a:ext cx="2249220" cy="807412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3B0DB931-C2F3-8841-A4F1-96F5B3DE14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96317" y="2419717"/>
            <a:ext cx="7599363" cy="1355725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3200" dirty="0">
                <a:ln>
                  <a:noFill/>
                </a:ln>
                <a:solidFill>
                  <a:srgbClr val="4D4D4C"/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Title of Presentation Title of Presentation Title of Presentation</a:t>
            </a:r>
          </a:p>
          <a:p>
            <a:pPr algn="ctr"/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2C3DFDE6-C61C-7F40-8117-D96F3553DFE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96317" y="3760420"/>
            <a:ext cx="7599363" cy="716350"/>
          </a:xfrm>
          <a:prstGeom prst="rect">
            <a:avLst/>
          </a:prstGeom>
        </p:spPr>
        <p:txBody>
          <a:bodyPr>
            <a:spAutoFit/>
          </a:bodyPr>
          <a:lstStyle>
            <a:lvl1pPr marL="0" marR="0" indent="0" algn="ctr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2400" dirty="0">
                <a:ln>
                  <a:noFill/>
                </a:ln>
                <a:solidFill>
                  <a:srgbClr val="4D4D4C"/>
                </a:solidFill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18B486A-86F2-6F42-BACB-5C22B4E864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6317" y="4494735"/>
            <a:ext cx="7599363" cy="416011"/>
          </a:xfrm>
          <a:prstGeom prst="rect">
            <a:avLst/>
          </a:prstGeom>
        </p:spPr>
        <p:txBody>
          <a:bodyPr>
            <a:spAutoFit/>
          </a:bodyPr>
          <a:lstStyle>
            <a:lvl1pPr marL="0" marR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1600" dirty="0">
                <a:ln>
                  <a:noFill/>
                </a:ln>
                <a:solidFill>
                  <a:srgbClr val="4D4D4C"/>
                </a:solidFill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Division or department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4FF9062-980F-0548-9E09-DDB9385F5E5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96317" y="4928711"/>
            <a:ext cx="7599363" cy="416011"/>
          </a:xfrm>
          <a:prstGeom prst="rect">
            <a:avLst/>
          </a:prstGeom>
        </p:spPr>
        <p:txBody>
          <a:bodyPr>
            <a:spAutoFit/>
          </a:bodyPr>
          <a:lstStyle>
            <a:lvl1pPr marL="0" marR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1600" dirty="0">
                <a:ln>
                  <a:noFill/>
                </a:ln>
                <a:solidFill>
                  <a:srgbClr val="4D4D4C"/>
                </a:solidFill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Walter and Eliza Hall Institute of Medical Research</a:t>
            </a:r>
          </a:p>
        </p:txBody>
      </p:sp>
    </p:spTree>
    <p:extLst>
      <p:ext uri="{BB962C8B-B14F-4D97-AF65-F5344CB8AC3E}">
        <p14:creationId xmlns:p14="http://schemas.microsoft.com/office/powerpoint/2010/main" val="2854767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HI D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group of palm trees with a building in the background&#10;&#10;Description automatically generated">
            <a:extLst>
              <a:ext uri="{FF2B5EF4-FFF2-40B4-BE49-F238E27FC236}">
                <a16:creationId xmlns:a16="http://schemas.microsoft.com/office/drawing/2014/main" id="{ACC822A4-938E-5F4C-9FDD-0D79193013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025"/>
                    </a14:imgEffect>
                    <a14:imgEffect>
                      <a14:saturation sat="110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" y="0"/>
            <a:ext cx="11951495" cy="68580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A9D035F2-4137-1443-ACAB-D6BA77257D7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0004929" y="376516"/>
            <a:ext cx="1548337" cy="555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865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1108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485" y="115889"/>
            <a:ext cx="10991849" cy="779671"/>
          </a:xfrm>
        </p:spPr>
        <p:txBody>
          <a:bodyPr>
            <a:normAutofit/>
          </a:bodyPr>
          <a:lstStyle>
            <a:lvl1pPr algn="l">
              <a:defRPr sz="2800" b="1" i="0">
                <a:solidFill>
                  <a:srgbClr val="064F59"/>
                </a:solidFill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284" y="1376989"/>
            <a:ext cx="10972800" cy="4525963"/>
          </a:xfrm>
        </p:spPr>
        <p:txBody>
          <a:bodyPr lIns="0" rtlCol="0">
            <a:normAutofit/>
          </a:bodyPr>
          <a:lstStyle>
            <a:lvl1pPr>
              <a:defRPr lang="en-US" sz="2100" dirty="0" smtClean="0"/>
            </a:lvl1pPr>
            <a:lvl2pPr>
              <a:defRPr lang="en-US" sz="2000" dirty="0" smtClean="0"/>
            </a:lvl2pPr>
            <a:lvl3pPr>
              <a:defRPr lang="en-US" sz="2000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21"/>
          <p:cNvSpPr>
            <a:spLocks noGrp="1"/>
          </p:cNvSpPr>
          <p:nvPr>
            <p:ph type="body" sz="quarter" idx="10"/>
          </p:nvPr>
        </p:nvSpPr>
        <p:spPr>
          <a:xfrm>
            <a:off x="615951" y="6289940"/>
            <a:ext cx="10993967" cy="463313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000" b="0">
                <a:solidFill>
                  <a:srgbClr val="064F59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9012767" y="6491289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100" b="0" i="0">
                <a:solidFill>
                  <a:srgbClr val="064F59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865B40A2-B197-3B46-BE14-65D655D548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2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64F59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645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5602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HI 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F5D3CE6-99C2-D641-892B-109B40AA04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1951494" cy="68580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9BF96CD9-5825-EC45-9D44-062FAD10F21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0004929" y="376516"/>
            <a:ext cx="1548336" cy="555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6511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D418E5B-63CA-1A4D-B152-456379B9BD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BB03C7FA-1B83-0243-837D-016BFBA9D29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38741" y="1305098"/>
            <a:ext cx="3514517" cy="126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5959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ext with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7DE6A48-BD34-9247-8CD2-A207D07E22B4}" type="datetime1">
              <a:rPr lang="en-US"/>
              <a:pPr/>
              <a:t>3/31/23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941447-81A8-E34A-8E29-11F044513D7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490453"/>
            <a:ext cx="8128000" cy="713539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CD113B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9600" y="1368922"/>
            <a:ext cx="10972800" cy="4947903"/>
          </a:xfrm>
          <a:prstGeom prst="rect">
            <a:avLst/>
          </a:prstGeom>
        </p:spPr>
        <p:txBody>
          <a:bodyPr/>
          <a:lstStyle>
            <a:lvl1pPr>
              <a:defRPr sz="2667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133">
                <a:solidFill>
                  <a:schemeClr val="tx1"/>
                </a:solidFill>
              </a:defRPr>
            </a:lvl3pPr>
            <a:lvl4pPr>
              <a:defRPr sz="1867">
                <a:solidFill>
                  <a:schemeClr val="tx1"/>
                </a:solidFill>
              </a:defRPr>
            </a:lvl4pPr>
            <a:lvl5pPr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834487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2BC096-62B1-2A4A-8065-1EB0F28BC4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C8E4D0-A5AE-AD40-84A7-465169AA6F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16BCC7-3222-824F-B57E-6E1543E8DD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D1A4CB-5EB7-564F-A785-20EF847A0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9EF9E-86C1-C44B-A5FA-E30F33F241C5}" type="datetimeFigureOut">
              <a:rPr lang="en-US" smtClean="0"/>
              <a:t>3/31/23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72D745-A16C-9449-AE8A-03634C4B0A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0CADF7-B1AF-1E4D-8A41-12866B886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AF841-910C-2042-8ACE-AE98C8F03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2605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89EFEF-B2AA-644F-8D22-D22E1D5D74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C46003-8920-CA4C-B8D8-D6B38C14B4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CDEB28-7E97-3249-B431-76C251642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7EE78E-A39A-F049-AD5A-AD73E6701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B431D9-79A8-F148-A1CB-6E5268353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4616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57E3A-1FF0-974F-9BD8-319C3C1AE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6FDDF0-922A-B343-8B22-3B44D05F43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CA9033-BA84-794C-947A-20A5C863E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2960FD-5DC1-164F-AB2F-6241E969F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8B2196-7B03-3C4A-8AAF-A34128A6F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1495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34DE2-B984-8B46-BEAD-9D6B66D56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240285-ACBE-344D-8E27-690DA46C43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936091-8D83-3C4B-9E15-814CA060F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D3C6CB-2040-EB4C-B3CF-1E58CF9B9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BF41E0-B22D-0D47-96C7-566BFB4BD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8742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CF4BE7-2905-9E41-985B-1488DC766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FE8F79-7BB7-364A-90D8-4C032130A4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1A9C4F-B8D9-4C4E-8E64-69EF6D70DA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FA682C-EA83-9E47-BE98-CA70A0E5A2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9BFAF4-FB08-A14A-85C3-11B8DBF6C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527A0A-4E1A-4D46-A289-7DF58226A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9934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B2678-634E-6141-A0C3-3EAB0BF951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8703CA-63B6-1145-BE07-E300D5DC6A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F1C066-9009-604D-A69E-7101F77A58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9FE57A-3889-9843-A9B8-674EF347CF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BD9A73-0B3D-074A-8542-91F69D94D3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4CA51D-DBFF-7E44-AEFE-8B6C368762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89725BD-6362-4645-AAFA-639504116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D2C80D-8C7C-AE46-84E9-B1AB29550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900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BG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09D0482-AD7D-BA48-BF7A-9257A92345B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6BB9AE80-61A4-4C42-BD7A-1427AA0206D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97789" y="430305"/>
            <a:ext cx="2238936" cy="803721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3EA6BB92-BB9C-7C45-956B-6897F087732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96318" y="2416347"/>
            <a:ext cx="7599363" cy="1355725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3200" dirty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Title of Presentation Title of Presentation Title of Presentation</a:t>
            </a:r>
          </a:p>
          <a:p>
            <a:pPr algn="ctr"/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777CB12A-44E2-2940-AF86-799CB4FD132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96317" y="3760420"/>
            <a:ext cx="7599363" cy="716350"/>
          </a:xfrm>
          <a:prstGeom prst="rect">
            <a:avLst/>
          </a:prstGeom>
        </p:spPr>
        <p:txBody>
          <a:bodyPr>
            <a:spAutoFit/>
          </a:bodyPr>
          <a:lstStyle>
            <a:lvl1pPr marL="0" marR="0" indent="0" algn="ctr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2400" dirty="0">
                <a:solidFill>
                  <a:schemeClr val="bg1"/>
                </a:solidFill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3B23E4F8-EA61-014F-90AC-1819A18441C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6317" y="4494735"/>
            <a:ext cx="7599363" cy="416011"/>
          </a:xfrm>
          <a:prstGeom prst="rect">
            <a:avLst/>
          </a:prstGeom>
        </p:spPr>
        <p:txBody>
          <a:bodyPr>
            <a:spAutoFit/>
          </a:bodyPr>
          <a:lstStyle>
            <a:lvl1pPr marL="0" marR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1600" dirty="0">
                <a:solidFill>
                  <a:schemeClr val="bg1"/>
                </a:solidFill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Division or department 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F718677B-FC2B-F94C-85AD-035514C7FD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96317" y="4928711"/>
            <a:ext cx="7599363" cy="416011"/>
          </a:xfrm>
          <a:prstGeom prst="rect">
            <a:avLst/>
          </a:prstGeom>
        </p:spPr>
        <p:txBody>
          <a:bodyPr>
            <a:spAutoFit/>
          </a:bodyPr>
          <a:lstStyle>
            <a:lvl1pPr marL="0" marR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1600" dirty="0">
                <a:solidFill>
                  <a:schemeClr val="bg1"/>
                </a:solidFill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Walter and Eliza Hall Institute of Medical Research</a:t>
            </a:r>
          </a:p>
        </p:txBody>
      </p:sp>
    </p:spTree>
    <p:extLst>
      <p:ext uri="{BB962C8B-B14F-4D97-AF65-F5344CB8AC3E}">
        <p14:creationId xmlns:p14="http://schemas.microsoft.com/office/powerpoint/2010/main" val="4105521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5FD6C3-56D5-614A-938E-63827974F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BDFD072-86EB-6549-AA1C-8CE832A1AE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DA7CA5C-8C3F-5545-B165-B0C0217B0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FE0450-10B9-0445-9F3F-0CFC1CD7D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7532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86E60A5-BAE1-864E-B088-40AFD74DF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5DFF23E-316F-A64D-A9AC-CB629020E4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F71418-17D8-2B49-916A-DCF67F6DD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1730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318410-1C56-A943-93D6-9439F48C6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34CD1C-5E42-8346-B73D-4EBB5B1169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9D7E96-7355-F94E-BBD1-A09C2953F0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F11D2E-0592-0F4F-BAD7-65D7E00DB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7F2E31-1EB8-9E45-9AFF-F74CEB018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B259-F4A8-CC43-BF5B-972375EE14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37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54810-D507-5A49-B315-59648D91B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ADDF000-A7D2-BA4C-9273-DC3F6269A8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672C6-BE86-304B-AD75-C6EDBD253B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B9BCC8-C254-F942-87FB-7F4123788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7A9171-6FEB-0944-A86D-E16A00905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00DDC8-AF4F-9646-8AC5-FE61AAF9C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2740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6F1172-33F9-5347-981D-F956F5981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41F2DCC-4E78-7440-A315-C4738348B2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F11ACF-68C8-AF4A-B82D-9F075DCF2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DDD4C1-B741-6142-8E4E-312452E31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04F33B-37B6-DB43-96D4-45FFFD84C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4275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6C24846-A840-1144-A09C-1F4B571DBB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FF4129-6BF1-B848-8D11-8D883BC307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F78382-46B3-6247-8AB0-EC27D0615D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3F33EA-FF04-FC40-9C08-D58592BF4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FD0380-D757-4844-A61A-773CCAFF29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31669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89EFEF-B2AA-644F-8D22-D22E1D5D74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C46003-8920-CA4C-B8D8-D6B38C14B4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CDEB28-7E97-3249-B431-76C251642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7EE78E-A39A-F049-AD5A-AD73E6701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B431D9-79A8-F148-A1CB-6E5268353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10253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57E3A-1FF0-974F-9BD8-319C3C1AE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6FDDF0-922A-B343-8B22-3B44D05F43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CA9033-BA84-794C-947A-20A5C863E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2960FD-5DC1-164F-AB2F-6241E969F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8B2196-7B03-3C4A-8AAF-A34128A6F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1809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34DE2-B984-8B46-BEAD-9D6B66D56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240285-ACBE-344D-8E27-690DA46C43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936091-8D83-3C4B-9E15-814CA060F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D3C6CB-2040-EB4C-B3CF-1E58CF9B9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BF41E0-B22D-0D47-96C7-566BFB4BD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18517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CF4BE7-2905-9E41-985B-1488DC766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FE8F79-7BB7-364A-90D8-4C032130A4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1A9C4F-B8D9-4C4E-8E64-69EF6D70DA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FA682C-EA83-9E47-BE98-CA70A0E5A2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9BFAF4-FB08-A14A-85C3-11B8DBF6C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527A0A-4E1A-4D46-A289-7DF58226A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89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29302-2BF7-D24C-B9D5-A20E55A0F1F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21700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B2678-634E-6141-A0C3-3EAB0BF951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8703CA-63B6-1145-BE07-E300D5DC6A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F1C066-9009-604D-A69E-7101F77A58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9FE57A-3889-9843-A9B8-674EF347CF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BD9A73-0B3D-074A-8542-91F69D94D3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4CA51D-DBFF-7E44-AEFE-8B6C368762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89725BD-6362-4645-AAFA-639504116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D2C80D-8C7C-AE46-84E9-B1AB29550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82728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5FD6C3-56D5-614A-938E-63827974F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BDFD072-86EB-6549-AA1C-8CE832A1AE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DA7CA5C-8C3F-5545-B165-B0C0217B0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FE0450-10B9-0445-9F3F-0CFC1CD7D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44247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86E60A5-BAE1-864E-B088-40AFD74DF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5DFF23E-316F-A64D-A9AC-CB629020E4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F71418-17D8-2B49-916A-DCF67F6DD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14177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318410-1C56-A943-93D6-9439F48C6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34CD1C-5E42-8346-B73D-4EBB5B1169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9D7E96-7355-F94E-BBD1-A09C2953F0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F11D2E-0592-0F4F-BAD7-65D7E00DB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7F2E31-1EB8-9E45-9AFF-F74CEB018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B259-F4A8-CC43-BF5B-972375EE14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1104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54810-D507-5A49-B315-59648D91B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ADDF000-A7D2-BA4C-9273-DC3F6269A8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672C6-BE86-304B-AD75-C6EDBD253B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B9BCC8-C254-F942-87FB-7F4123788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7A9171-6FEB-0944-A86D-E16A00905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00DDC8-AF4F-9646-8AC5-FE61AAF9C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31575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6F1172-33F9-5347-981D-F956F5981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41F2DCC-4E78-7440-A315-C4738348B2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F11ACF-68C8-AF4A-B82D-9F075DCF2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DDD4C1-B741-6142-8E4E-312452E31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04F33B-37B6-DB43-96D4-45FFFD84C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23174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6C24846-A840-1144-A09C-1F4B571DBB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FF4129-6BF1-B848-8D11-8D883BC307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F78382-46B3-6247-8AB0-EC27D0615D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3F33EA-FF04-FC40-9C08-D58592BF4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FD0380-D757-4844-A61A-773CCAFF29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90756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553C28-A2C0-164B-8847-D9AC936E11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5581CF-C3CC-9441-93D2-30C473C7D2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AA313E-F042-9746-A982-CD68EFFF6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5AF7-CB6F-DF42-A7BC-D4D75ACD449D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7BDC26-486D-FF4E-8417-69EC3FA76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118DC-4E00-4840-95F4-34949E63A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526A0-C7C3-2F45-BAD2-8D6658761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09769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26E359-1C08-EF44-AE33-3C12ED53E1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36361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B8E4B9-41DA-A048-85B1-991E8A7C0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8425"/>
            <a:ext cx="10515600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4C3321-82DC-3D45-A9EB-AF7A54957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5AF7-CB6F-DF42-A7BC-D4D75ACD449D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F4D724-CE8A-EC4D-8AB9-D00D902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BC1480-B6EE-C44E-9652-944A0E308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526A0-C7C3-2F45-BAD2-8D6658761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6559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5383FD-6E6A-C74F-9918-D59E9E9EBE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6DC368-C20C-8A4E-9999-366F8F4CA9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2BB82B-DB82-D741-8496-93945E4E2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5AF7-CB6F-DF42-A7BC-D4D75ACD449D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17B68F-D1D6-FC44-A031-F5294D724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B2FDA1-D6AD-F74D-A753-D84CA9599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526A0-C7C3-2F45-BAD2-8D6658761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298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54534"/>
            <a:ext cx="10363200" cy="114300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879335"/>
            <a:ext cx="10363200" cy="336535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59AFD1-1721-9E4B-9475-BFA4B3DF6ED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808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FE3010-F142-624A-A2DE-0AF0E3E44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37D675-89C3-B64F-971B-A21606991A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12BEA4-F5D5-9844-9559-5DBE539EAA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043EB9-69AF-1640-9746-D4953473C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5AF7-CB6F-DF42-A7BC-D4D75ACD449D}" type="datetimeFigureOut">
              <a:rPr lang="en-US" smtClean="0"/>
              <a:t>3/31/23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9AFE5C-275F-4C4F-ACF6-04E0CDDA7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1F06B7-DA5A-7A40-832F-0B9C3FC7D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526A0-C7C3-2F45-BAD2-8D6658761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19323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F078FC-29E7-B847-A60D-FD6C27A98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8B75D9-2E2E-5047-B3AD-354742DA11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3B2EE5-36C6-FB47-8EC0-6C7A89E3E2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F132F8-08B2-E14F-BDD4-B691095852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F54D19-BBEA-8E48-8025-8FC5C07CB4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A90F244-6DA8-EE4F-A261-6F659871F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5AF7-CB6F-DF42-A7BC-D4D75ACD449D}" type="datetimeFigureOut">
              <a:rPr lang="en-US" smtClean="0"/>
              <a:t>3/31/23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F7A8A56-0B9F-A94A-BB45-285DEB6AD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1C7D308-2C8D-2246-9B00-BBC771F81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526A0-C7C3-2F45-BAD2-8D6658761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17518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B59A3E-FE63-2D43-B96F-01626A21B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49086"/>
          </a:xfrm>
        </p:spPr>
        <p:txBody>
          <a:bodyPr>
            <a:normAutofit/>
          </a:bodyPr>
          <a:lstStyle>
            <a:lvl1pPr algn="ctr">
              <a:defRPr sz="2400" b="1">
                <a:solidFill>
                  <a:srgbClr val="C00000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5FB7E2-98D5-BC44-B6DE-82E96ED37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5AF7-CB6F-DF42-A7BC-D4D75ACD449D}" type="datetimeFigureOut">
              <a:rPr lang="en-US" smtClean="0"/>
              <a:t>3/31/23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3CF6F84-AA0D-D443-8B03-C1D7C5241D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C054AA-4744-0D42-B09D-03F82F691E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526A0-C7C3-2F45-BAD2-8D6658761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43378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FBDB23C-5E0A-B44F-B405-FE3D5A825A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5AF7-CB6F-DF42-A7BC-D4D75ACD449D}" type="datetimeFigureOut">
              <a:rPr lang="en-US" smtClean="0"/>
              <a:t>3/31/23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37F1CE6-C5C9-7B4C-8F36-921A3F385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94A303-2AD5-9A40-9EF5-561FCD93C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526A0-C7C3-2F45-BAD2-8D6658761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54902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B3B8B-0F6A-8A43-AA7A-EFD7728C27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779429-10AA-DE4E-8F9C-C9B01916C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346574-79FE-6146-AC49-FA8F93D54E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36EBD4-FA38-CB4A-A49F-5D944511B8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5AF7-CB6F-DF42-A7BC-D4D75ACD449D}" type="datetimeFigureOut">
              <a:rPr lang="en-US" smtClean="0"/>
              <a:t>3/31/23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B00E3D-5700-3F41-8766-371EAECA0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AC4310-D7F2-1D43-AB32-5B370E6671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526A0-C7C3-2F45-BAD2-8D6658761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88570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31D9EF-455A-A343-A57D-E897DE1F7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742CDEE-783E-2744-B0D9-97597D251B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1A1ED9-3EC2-A044-AAEF-D5400E37B4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2FD11D-FD6A-6049-B495-287E0B4EF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5AF7-CB6F-DF42-A7BC-D4D75ACD449D}" type="datetimeFigureOut">
              <a:rPr lang="en-US" smtClean="0"/>
              <a:t>3/31/23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43B776-4675-D84D-8BD5-C20F87EE7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98F9DD-8B33-DA4C-AA9B-47A3E36CF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526A0-C7C3-2F45-BAD2-8D6658761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5999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4621DA-87F7-6A40-9877-232AE659B4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B49F80-A31C-A74A-9D4C-16CBDEE216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A1741E-74DE-4541-839F-8C72F6E334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5AF7-CB6F-DF42-A7BC-D4D75ACD449D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095FC6-0ABD-E043-8D5C-F20E9624EC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7DFB6A-8330-E541-BB8C-9918E4788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526A0-C7C3-2F45-BAD2-8D6658761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91948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4B541BC-C0E0-FA40-94A5-52862047B9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D99866-0FB1-F744-9A3D-E2DD0E8867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D85A25-430A-BB49-BD75-04695B4F09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5AF7-CB6F-DF42-A7BC-D4D75ACD449D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20DED4-E72B-1447-A831-F3BB5147AE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E70674-163A-5545-A61B-1124941B7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526A0-C7C3-2F45-BAD2-8D6658761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69712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7DE6A48-BD34-9247-8CD2-A207D07E22B4}" type="datetime1">
              <a:rPr lang="en-US"/>
              <a:pPr/>
              <a:t>3/31/23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941447-81A8-E34A-8E29-11F044513D7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210588"/>
            <a:ext cx="10972800" cy="713539"/>
          </a:xfrm>
          <a:prstGeom prst="rect">
            <a:avLst/>
          </a:prstGeom>
        </p:spPr>
        <p:txBody>
          <a:bodyPr/>
          <a:lstStyle>
            <a:lvl1pPr algn="ctr">
              <a:defRPr sz="3733" b="1">
                <a:solidFill>
                  <a:srgbClr val="CD113B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9600" y="1208531"/>
            <a:ext cx="10972800" cy="4947903"/>
          </a:xfrm>
          <a:prstGeom prst="rect">
            <a:avLst/>
          </a:prstGeom>
        </p:spPr>
        <p:txBody>
          <a:bodyPr/>
          <a:lstStyle>
            <a:lvl1pPr>
              <a:defRPr sz="2667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133">
                <a:solidFill>
                  <a:schemeClr val="tx1"/>
                </a:solidFill>
              </a:defRPr>
            </a:lvl3pPr>
            <a:lvl4pPr>
              <a:defRPr sz="1867">
                <a:solidFill>
                  <a:schemeClr val="tx1"/>
                </a:solidFill>
              </a:defRPr>
            </a:lvl4pPr>
            <a:lvl5pPr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024852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669CF149-3B03-BD44-BCD1-B6F4610D12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4532" y="748461"/>
            <a:ext cx="11146091" cy="374230"/>
          </a:xfrm>
          <a:prstGeom prst="rect">
            <a:avLst/>
          </a:prstGeom>
        </p:spPr>
        <p:txBody>
          <a:bodyPr anchor="t" anchorCtr="0"/>
          <a:lstStyle>
            <a:lvl1pPr algn="l">
              <a:defRPr sz="1818" b="1" i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EBA7A99D-8182-DC46-B37A-1451C77546E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4532" y="6237171"/>
            <a:ext cx="11146091" cy="124743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273"/>
              </a:spcAft>
              <a:buNone/>
              <a:defRPr sz="728" b="0" i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  <a:lvl2pPr marL="456954" indent="0">
              <a:buNone/>
              <a:defRPr sz="818" b="0" i="0">
                <a:latin typeface="Neue Haas Unica Pro" panose="020B0504030206020203" pitchFamily="34" charset="77"/>
              </a:defRPr>
            </a:lvl2pPr>
            <a:lvl3pPr marL="913908" indent="0">
              <a:buNone/>
              <a:defRPr sz="818" b="0" i="0">
                <a:latin typeface="Neue Haas Unica Pro" panose="020B0504030206020203" pitchFamily="34" charset="77"/>
              </a:defRPr>
            </a:lvl3pPr>
            <a:lvl4pPr marL="1370862" indent="0">
              <a:buNone/>
              <a:defRPr sz="818" b="0" i="0">
                <a:latin typeface="Neue Haas Unica Pro" panose="020B0504030206020203" pitchFamily="34" charset="77"/>
              </a:defRPr>
            </a:lvl4pPr>
            <a:lvl5pPr marL="1827816" indent="0">
              <a:buNone/>
              <a:defRPr sz="818" b="0" i="0">
                <a:latin typeface="Neue Haas Unica Pro" panose="020B0504030206020203" pitchFamily="34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91E295-2365-FA43-A75F-32E36FC3C82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4532" y="1330596"/>
            <a:ext cx="11146091" cy="448931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818"/>
              </a:spcAft>
              <a:buFont typeface="Arial" panose="020B0604020202020204" pitchFamily="34" charset="0"/>
              <a:buNone/>
              <a:defRPr sz="1091" b="0" i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  <a:lvl2pPr marL="456954" indent="0">
              <a:lnSpc>
                <a:spcPct val="120000"/>
              </a:lnSpc>
              <a:spcBef>
                <a:spcPts val="0"/>
              </a:spcBef>
              <a:spcAft>
                <a:spcPts val="818"/>
              </a:spcAft>
              <a:buNone/>
              <a:defRPr sz="1091" b="0" i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2pPr>
            <a:lvl3pPr marL="913908" indent="0">
              <a:lnSpc>
                <a:spcPct val="120000"/>
              </a:lnSpc>
              <a:spcBef>
                <a:spcPts val="0"/>
              </a:spcBef>
              <a:spcAft>
                <a:spcPts val="818"/>
              </a:spcAft>
              <a:buNone/>
              <a:defRPr sz="1091" b="0" i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3pPr>
            <a:lvl4pPr marL="1370862" indent="0">
              <a:lnSpc>
                <a:spcPct val="120000"/>
              </a:lnSpc>
              <a:spcBef>
                <a:spcPts val="0"/>
              </a:spcBef>
              <a:spcAft>
                <a:spcPts val="818"/>
              </a:spcAft>
              <a:buNone/>
              <a:defRPr sz="1091" b="0" i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4pPr>
            <a:lvl5pPr marL="1827816" indent="0">
              <a:lnSpc>
                <a:spcPct val="120000"/>
              </a:lnSpc>
              <a:spcBef>
                <a:spcPts val="0"/>
              </a:spcBef>
              <a:spcAft>
                <a:spcPts val="818"/>
              </a:spcAft>
              <a:buNone/>
              <a:defRPr sz="1091" b="0" i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5pPr>
          </a:lstStyle>
          <a:p>
            <a:pPr marL="155906" marR="0" lvl="0" indent="-155906" algn="l" defTabSz="91390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18"/>
              </a:spcAft>
              <a:buClrTx/>
              <a:buSzTx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489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237AAF-757D-B944-B264-E4FA49710AA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78556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0"/>
            <a:ext cx="5638800" cy="6858000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 userDrawn="1"/>
        </p:nvSpPr>
        <p:spPr bwMode="auto">
          <a:xfrm>
            <a:off x="5437103" y="0"/>
            <a:ext cx="2871893" cy="6858000"/>
          </a:xfrm>
          <a:prstGeom prst="rect">
            <a:avLst/>
          </a:prstGeom>
          <a:gradFill flip="none" rotWithShape="1">
            <a:gsLst>
              <a:gs pos="1205">
                <a:schemeClr val="bg1">
                  <a:alpha val="28000"/>
                </a:schemeClr>
              </a:gs>
              <a:gs pos="29000">
                <a:schemeClr val="bg1">
                  <a:alpha val="37000"/>
                </a:schemeClr>
              </a:gs>
              <a:gs pos="91000">
                <a:schemeClr val="bg1"/>
              </a:gs>
              <a:gs pos="60000">
                <a:schemeClr val="bg1">
                  <a:alpha val="64000"/>
                </a:schemeClr>
              </a:gs>
            </a:gsLst>
            <a:lin ang="10800000" scaled="1"/>
            <a:tileRect/>
          </a:gradFill>
          <a:ln w="28575" cap="sq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50000"/>
              </a:spcBef>
              <a:spcAft>
                <a:spcPct val="50000"/>
              </a:spcAft>
            </a:pPr>
            <a:endParaRPr lang="en-GB" sz="2200" dirty="0">
              <a:solidFill>
                <a:srgbClr val="2D2926"/>
              </a:solidFill>
              <a:latin typeface="Arial" charset="0"/>
            </a:endParaRPr>
          </a:p>
        </p:txBody>
      </p:sp>
      <p:sp>
        <p:nvSpPr>
          <p:cNvPr id="4" name="Freeform 5"/>
          <p:cNvSpPr>
            <a:spLocks noEditPoints="1"/>
          </p:cNvSpPr>
          <p:nvPr/>
        </p:nvSpPr>
        <p:spPr bwMode="auto">
          <a:xfrm>
            <a:off x="704851" y="485776"/>
            <a:ext cx="1843616" cy="239713"/>
          </a:xfrm>
          <a:custGeom>
            <a:avLst/>
            <a:gdLst>
              <a:gd name="T0" fmla="*/ 2147483647 w 5472"/>
              <a:gd name="T1" fmla="*/ 2147483647 h 952"/>
              <a:gd name="T2" fmla="*/ 2147483647 w 5472"/>
              <a:gd name="T3" fmla="*/ 2147483647 h 952"/>
              <a:gd name="T4" fmla="*/ 2147483647 w 5472"/>
              <a:gd name="T5" fmla="*/ 2147483647 h 952"/>
              <a:gd name="T6" fmla="*/ 2147483647 w 5472"/>
              <a:gd name="T7" fmla="*/ 2147483647 h 952"/>
              <a:gd name="T8" fmla="*/ 2147483647 w 5472"/>
              <a:gd name="T9" fmla="*/ 2147483647 h 952"/>
              <a:gd name="T10" fmla="*/ 2147483647 w 5472"/>
              <a:gd name="T11" fmla="*/ 2147483647 h 952"/>
              <a:gd name="T12" fmla="*/ 2147483647 w 5472"/>
              <a:gd name="T13" fmla="*/ 2147483647 h 952"/>
              <a:gd name="T14" fmla="*/ 2147483647 w 5472"/>
              <a:gd name="T15" fmla="*/ 2147483647 h 952"/>
              <a:gd name="T16" fmla="*/ 2147483647 w 5472"/>
              <a:gd name="T17" fmla="*/ 2147483647 h 952"/>
              <a:gd name="T18" fmla="*/ 2147483647 w 5472"/>
              <a:gd name="T19" fmla="*/ 2147483647 h 952"/>
              <a:gd name="T20" fmla="*/ 2147483647 w 5472"/>
              <a:gd name="T21" fmla="*/ 2147483647 h 952"/>
              <a:gd name="T22" fmla="*/ 2147483647 w 5472"/>
              <a:gd name="T23" fmla="*/ 2147483647 h 952"/>
              <a:gd name="T24" fmla="*/ 2147483647 w 5472"/>
              <a:gd name="T25" fmla="*/ 2147483647 h 952"/>
              <a:gd name="T26" fmla="*/ 2147483647 w 5472"/>
              <a:gd name="T27" fmla="*/ 2147483647 h 952"/>
              <a:gd name="T28" fmla="*/ 2147483647 w 5472"/>
              <a:gd name="T29" fmla="*/ 2147483647 h 952"/>
              <a:gd name="T30" fmla="*/ 2147483647 w 5472"/>
              <a:gd name="T31" fmla="*/ 2147483647 h 952"/>
              <a:gd name="T32" fmla="*/ 2147483647 w 5472"/>
              <a:gd name="T33" fmla="*/ 2147483647 h 952"/>
              <a:gd name="T34" fmla="*/ 2147483647 w 5472"/>
              <a:gd name="T35" fmla="*/ 2147483647 h 952"/>
              <a:gd name="T36" fmla="*/ 2147483647 w 5472"/>
              <a:gd name="T37" fmla="*/ 2147483647 h 952"/>
              <a:gd name="T38" fmla="*/ 2147483647 w 5472"/>
              <a:gd name="T39" fmla="*/ 2147483647 h 952"/>
              <a:gd name="T40" fmla="*/ 2147483647 w 5472"/>
              <a:gd name="T41" fmla="*/ 2147483647 h 952"/>
              <a:gd name="T42" fmla="*/ 2147483647 w 5472"/>
              <a:gd name="T43" fmla="*/ 2147483647 h 952"/>
              <a:gd name="T44" fmla="*/ 2147483647 w 5472"/>
              <a:gd name="T45" fmla="*/ 2147483647 h 952"/>
              <a:gd name="T46" fmla="*/ 2147483647 w 5472"/>
              <a:gd name="T47" fmla="*/ 2147483647 h 952"/>
              <a:gd name="T48" fmla="*/ 2147483647 w 5472"/>
              <a:gd name="T49" fmla="*/ 2147483647 h 952"/>
              <a:gd name="T50" fmla="*/ 2147483647 w 5472"/>
              <a:gd name="T51" fmla="*/ 2147483647 h 952"/>
              <a:gd name="T52" fmla="*/ 2147483647 w 5472"/>
              <a:gd name="T53" fmla="*/ 2147483647 h 952"/>
              <a:gd name="T54" fmla="*/ 2147483647 w 5472"/>
              <a:gd name="T55" fmla="*/ 2147483647 h 952"/>
              <a:gd name="T56" fmla="*/ 2147483647 w 5472"/>
              <a:gd name="T57" fmla="*/ 2147483647 h 952"/>
              <a:gd name="T58" fmla="*/ 2147483647 w 5472"/>
              <a:gd name="T59" fmla="*/ 2147483647 h 952"/>
              <a:gd name="T60" fmla="*/ 2147483647 w 5472"/>
              <a:gd name="T61" fmla="*/ 2147483647 h 952"/>
              <a:gd name="T62" fmla="*/ 2147483647 w 5472"/>
              <a:gd name="T63" fmla="*/ 2147483647 h 952"/>
              <a:gd name="T64" fmla="*/ 2147483647 w 5472"/>
              <a:gd name="T65" fmla="*/ 2147483647 h 952"/>
              <a:gd name="T66" fmla="*/ 2147483647 w 5472"/>
              <a:gd name="T67" fmla="*/ 2147483647 h 952"/>
              <a:gd name="T68" fmla="*/ 2147483647 w 5472"/>
              <a:gd name="T69" fmla="*/ 2147483647 h 952"/>
              <a:gd name="T70" fmla="*/ 2147483647 w 5472"/>
              <a:gd name="T71" fmla="*/ 2147483647 h 952"/>
              <a:gd name="T72" fmla="*/ 2147483647 w 5472"/>
              <a:gd name="T73" fmla="*/ 2147483647 h 952"/>
              <a:gd name="T74" fmla="*/ 2147483647 w 5472"/>
              <a:gd name="T75" fmla="*/ 2147483647 h 952"/>
              <a:gd name="T76" fmla="*/ 2147483647 w 5472"/>
              <a:gd name="T77" fmla="*/ 2147483647 h 952"/>
              <a:gd name="T78" fmla="*/ 2147483647 w 5472"/>
              <a:gd name="T79" fmla="*/ 2147483647 h 952"/>
              <a:gd name="T80" fmla="*/ 2147483647 w 5472"/>
              <a:gd name="T81" fmla="*/ 2147483647 h 952"/>
              <a:gd name="T82" fmla="*/ 2147483647 w 5472"/>
              <a:gd name="T83" fmla="*/ 0 h 952"/>
              <a:gd name="T84" fmla="*/ 2147483647 w 5472"/>
              <a:gd name="T85" fmla="*/ 2147483647 h 952"/>
              <a:gd name="T86" fmla="*/ 2147483647 w 5472"/>
              <a:gd name="T87" fmla="*/ 2147483647 h 952"/>
              <a:gd name="T88" fmla="*/ 2147483647 w 5472"/>
              <a:gd name="T89" fmla="*/ 2147483647 h 952"/>
              <a:gd name="T90" fmla="*/ 2147483647 w 5472"/>
              <a:gd name="T91" fmla="*/ 2147483647 h 952"/>
              <a:gd name="T92" fmla="*/ 2147483647 w 5472"/>
              <a:gd name="T93" fmla="*/ 2147483647 h 952"/>
              <a:gd name="T94" fmla="*/ 2147483647 w 5472"/>
              <a:gd name="T95" fmla="*/ 2147483647 h 952"/>
              <a:gd name="T96" fmla="*/ 2147483647 w 5472"/>
              <a:gd name="T97" fmla="*/ 2147483647 h 952"/>
              <a:gd name="T98" fmla="*/ 2147483647 w 5472"/>
              <a:gd name="T99" fmla="*/ 2147483647 h 952"/>
              <a:gd name="T100" fmla="*/ 2147483647 w 5472"/>
              <a:gd name="T101" fmla="*/ 2147483647 h 952"/>
              <a:gd name="T102" fmla="*/ 2147483647 w 5472"/>
              <a:gd name="T103" fmla="*/ 2147483647 h 952"/>
              <a:gd name="T104" fmla="*/ 2147483647 w 5472"/>
              <a:gd name="T105" fmla="*/ 2147483647 h 952"/>
              <a:gd name="T106" fmla="*/ 2147483647 w 5472"/>
              <a:gd name="T107" fmla="*/ 2147483647 h 952"/>
              <a:gd name="T108" fmla="*/ 2147483647 w 5472"/>
              <a:gd name="T109" fmla="*/ 0 h 952"/>
              <a:gd name="T110" fmla="*/ 2147483647 w 5472"/>
              <a:gd name="T111" fmla="*/ 2147483647 h 952"/>
              <a:gd name="T112" fmla="*/ 2147483647 w 5472"/>
              <a:gd name="T113" fmla="*/ 2147483647 h 952"/>
              <a:gd name="T114" fmla="*/ 2147483647 w 5472"/>
              <a:gd name="T115" fmla="*/ 2147483647 h 952"/>
              <a:gd name="T116" fmla="*/ 2147483647 w 5472"/>
              <a:gd name="T117" fmla="*/ 2147483647 h 952"/>
              <a:gd name="T118" fmla="*/ 2147483647 w 5472"/>
              <a:gd name="T119" fmla="*/ 2147483647 h 952"/>
              <a:gd name="T120" fmla="*/ 2147483647 w 5472"/>
              <a:gd name="T121" fmla="*/ 2147483647 h 952"/>
              <a:gd name="T122" fmla="*/ 2147483647 w 5472"/>
              <a:gd name="T123" fmla="*/ 2147483647 h 95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5472" h="952">
                <a:moveTo>
                  <a:pt x="5454" y="922"/>
                </a:moveTo>
                <a:lnTo>
                  <a:pt x="5454" y="922"/>
                </a:lnTo>
                <a:lnTo>
                  <a:pt x="5452" y="902"/>
                </a:lnTo>
                <a:lnTo>
                  <a:pt x="5448" y="886"/>
                </a:lnTo>
                <a:lnTo>
                  <a:pt x="5440" y="872"/>
                </a:lnTo>
                <a:lnTo>
                  <a:pt x="5430" y="862"/>
                </a:lnTo>
                <a:lnTo>
                  <a:pt x="5418" y="854"/>
                </a:lnTo>
                <a:lnTo>
                  <a:pt x="5402" y="848"/>
                </a:lnTo>
                <a:lnTo>
                  <a:pt x="5384" y="844"/>
                </a:lnTo>
                <a:lnTo>
                  <a:pt x="5364" y="844"/>
                </a:lnTo>
                <a:lnTo>
                  <a:pt x="4946" y="844"/>
                </a:lnTo>
                <a:lnTo>
                  <a:pt x="4910" y="842"/>
                </a:lnTo>
                <a:lnTo>
                  <a:pt x="4878" y="838"/>
                </a:lnTo>
                <a:lnTo>
                  <a:pt x="4848" y="832"/>
                </a:lnTo>
                <a:lnTo>
                  <a:pt x="4820" y="824"/>
                </a:lnTo>
                <a:lnTo>
                  <a:pt x="4796" y="814"/>
                </a:lnTo>
                <a:lnTo>
                  <a:pt x="4774" y="800"/>
                </a:lnTo>
                <a:lnTo>
                  <a:pt x="4754" y="788"/>
                </a:lnTo>
                <a:lnTo>
                  <a:pt x="4738" y="772"/>
                </a:lnTo>
                <a:lnTo>
                  <a:pt x="4722" y="756"/>
                </a:lnTo>
                <a:lnTo>
                  <a:pt x="4710" y="740"/>
                </a:lnTo>
                <a:lnTo>
                  <a:pt x="4698" y="724"/>
                </a:lnTo>
                <a:lnTo>
                  <a:pt x="4690" y="706"/>
                </a:lnTo>
                <a:lnTo>
                  <a:pt x="4682" y="688"/>
                </a:lnTo>
                <a:lnTo>
                  <a:pt x="4676" y="672"/>
                </a:lnTo>
                <a:lnTo>
                  <a:pt x="4674" y="654"/>
                </a:lnTo>
                <a:lnTo>
                  <a:pt x="4670" y="638"/>
                </a:lnTo>
                <a:lnTo>
                  <a:pt x="5252" y="638"/>
                </a:lnTo>
                <a:lnTo>
                  <a:pt x="5282" y="636"/>
                </a:lnTo>
                <a:lnTo>
                  <a:pt x="5310" y="632"/>
                </a:lnTo>
                <a:lnTo>
                  <a:pt x="5336" y="626"/>
                </a:lnTo>
                <a:lnTo>
                  <a:pt x="5358" y="618"/>
                </a:lnTo>
                <a:lnTo>
                  <a:pt x="5378" y="608"/>
                </a:lnTo>
                <a:lnTo>
                  <a:pt x="5396" y="596"/>
                </a:lnTo>
                <a:lnTo>
                  <a:pt x="5412" y="582"/>
                </a:lnTo>
                <a:lnTo>
                  <a:pt x="5426" y="568"/>
                </a:lnTo>
                <a:lnTo>
                  <a:pt x="5438" y="552"/>
                </a:lnTo>
                <a:lnTo>
                  <a:pt x="5448" y="536"/>
                </a:lnTo>
                <a:lnTo>
                  <a:pt x="5456" y="518"/>
                </a:lnTo>
                <a:lnTo>
                  <a:pt x="5462" y="502"/>
                </a:lnTo>
                <a:lnTo>
                  <a:pt x="5466" y="486"/>
                </a:lnTo>
                <a:lnTo>
                  <a:pt x="5470" y="468"/>
                </a:lnTo>
                <a:lnTo>
                  <a:pt x="5472" y="452"/>
                </a:lnTo>
                <a:lnTo>
                  <a:pt x="5472" y="438"/>
                </a:lnTo>
                <a:lnTo>
                  <a:pt x="5472" y="422"/>
                </a:lnTo>
                <a:lnTo>
                  <a:pt x="5470" y="404"/>
                </a:lnTo>
                <a:lnTo>
                  <a:pt x="5466" y="388"/>
                </a:lnTo>
                <a:lnTo>
                  <a:pt x="5460" y="370"/>
                </a:lnTo>
                <a:lnTo>
                  <a:pt x="5454" y="354"/>
                </a:lnTo>
                <a:lnTo>
                  <a:pt x="5446" y="336"/>
                </a:lnTo>
                <a:lnTo>
                  <a:pt x="5436" y="320"/>
                </a:lnTo>
                <a:lnTo>
                  <a:pt x="5424" y="306"/>
                </a:lnTo>
                <a:lnTo>
                  <a:pt x="5410" y="292"/>
                </a:lnTo>
                <a:lnTo>
                  <a:pt x="5394" y="278"/>
                </a:lnTo>
                <a:lnTo>
                  <a:pt x="5376" y="266"/>
                </a:lnTo>
                <a:lnTo>
                  <a:pt x="5356" y="256"/>
                </a:lnTo>
                <a:lnTo>
                  <a:pt x="5334" y="248"/>
                </a:lnTo>
                <a:lnTo>
                  <a:pt x="5310" y="242"/>
                </a:lnTo>
                <a:lnTo>
                  <a:pt x="5282" y="238"/>
                </a:lnTo>
                <a:lnTo>
                  <a:pt x="5252" y="236"/>
                </a:lnTo>
                <a:lnTo>
                  <a:pt x="4938" y="236"/>
                </a:lnTo>
                <a:lnTo>
                  <a:pt x="4886" y="238"/>
                </a:lnTo>
                <a:lnTo>
                  <a:pt x="4840" y="246"/>
                </a:lnTo>
                <a:lnTo>
                  <a:pt x="4796" y="256"/>
                </a:lnTo>
                <a:lnTo>
                  <a:pt x="4758" y="270"/>
                </a:lnTo>
                <a:lnTo>
                  <a:pt x="4724" y="286"/>
                </a:lnTo>
                <a:lnTo>
                  <a:pt x="4692" y="306"/>
                </a:lnTo>
                <a:lnTo>
                  <a:pt x="4664" y="328"/>
                </a:lnTo>
                <a:lnTo>
                  <a:pt x="4640" y="354"/>
                </a:lnTo>
                <a:lnTo>
                  <a:pt x="4620" y="380"/>
                </a:lnTo>
                <a:lnTo>
                  <a:pt x="4602" y="408"/>
                </a:lnTo>
                <a:lnTo>
                  <a:pt x="4588" y="438"/>
                </a:lnTo>
                <a:lnTo>
                  <a:pt x="4578" y="468"/>
                </a:lnTo>
                <a:lnTo>
                  <a:pt x="4568" y="498"/>
                </a:lnTo>
                <a:lnTo>
                  <a:pt x="4562" y="528"/>
                </a:lnTo>
                <a:lnTo>
                  <a:pt x="4560" y="560"/>
                </a:lnTo>
                <a:lnTo>
                  <a:pt x="4558" y="590"/>
                </a:lnTo>
                <a:lnTo>
                  <a:pt x="4560" y="622"/>
                </a:lnTo>
                <a:lnTo>
                  <a:pt x="4564" y="654"/>
                </a:lnTo>
                <a:lnTo>
                  <a:pt x="4570" y="686"/>
                </a:lnTo>
                <a:lnTo>
                  <a:pt x="4578" y="718"/>
                </a:lnTo>
                <a:lnTo>
                  <a:pt x="4592" y="748"/>
                </a:lnTo>
                <a:lnTo>
                  <a:pt x="4606" y="778"/>
                </a:lnTo>
                <a:lnTo>
                  <a:pt x="4624" y="804"/>
                </a:lnTo>
                <a:lnTo>
                  <a:pt x="4646" y="830"/>
                </a:lnTo>
                <a:lnTo>
                  <a:pt x="4670" y="854"/>
                </a:lnTo>
                <a:lnTo>
                  <a:pt x="4698" y="876"/>
                </a:lnTo>
                <a:lnTo>
                  <a:pt x="4728" y="896"/>
                </a:lnTo>
                <a:lnTo>
                  <a:pt x="4764" y="912"/>
                </a:lnTo>
                <a:lnTo>
                  <a:pt x="4802" y="924"/>
                </a:lnTo>
                <a:lnTo>
                  <a:pt x="4842" y="934"/>
                </a:lnTo>
                <a:lnTo>
                  <a:pt x="4888" y="940"/>
                </a:lnTo>
                <a:lnTo>
                  <a:pt x="4938" y="942"/>
                </a:lnTo>
                <a:lnTo>
                  <a:pt x="5454" y="942"/>
                </a:lnTo>
                <a:lnTo>
                  <a:pt x="5454" y="922"/>
                </a:lnTo>
                <a:close/>
                <a:moveTo>
                  <a:pt x="4946" y="334"/>
                </a:moveTo>
                <a:lnTo>
                  <a:pt x="4946" y="334"/>
                </a:lnTo>
                <a:lnTo>
                  <a:pt x="5238" y="334"/>
                </a:lnTo>
                <a:lnTo>
                  <a:pt x="5256" y="336"/>
                </a:lnTo>
                <a:lnTo>
                  <a:pt x="5272" y="338"/>
                </a:lnTo>
                <a:lnTo>
                  <a:pt x="5286" y="340"/>
                </a:lnTo>
                <a:lnTo>
                  <a:pt x="5300" y="344"/>
                </a:lnTo>
                <a:lnTo>
                  <a:pt x="5312" y="350"/>
                </a:lnTo>
                <a:lnTo>
                  <a:pt x="5322" y="356"/>
                </a:lnTo>
                <a:lnTo>
                  <a:pt x="5330" y="364"/>
                </a:lnTo>
                <a:lnTo>
                  <a:pt x="5338" y="370"/>
                </a:lnTo>
                <a:lnTo>
                  <a:pt x="5350" y="388"/>
                </a:lnTo>
                <a:lnTo>
                  <a:pt x="5358" y="404"/>
                </a:lnTo>
                <a:lnTo>
                  <a:pt x="5362" y="422"/>
                </a:lnTo>
                <a:lnTo>
                  <a:pt x="5362" y="438"/>
                </a:lnTo>
                <a:lnTo>
                  <a:pt x="5362" y="452"/>
                </a:lnTo>
                <a:lnTo>
                  <a:pt x="5358" y="468"/>
                </a:lnTo>
                <a:lnTo>
                  <a:pt x="5350" y="486"/>
                </a:lnTo>
                <a:lnTo>
                  <a:pt x="5338" y="502"/>
                </a:lnTo>
                <a:lnTo>
                  <a:pt x="5332" y="510"/>
                </a:lnTo>
                <a:lnTo>
                  <a:pt x="5322" y="518"/>
                </a:lnTo>
                <a:lnTo>
                  <a:pt x="5312" y="524"/>
                </a:lnTo>
                <a:lnTo>
                  <a:pt x="5300" y="530"/>
                </a:lnTo>
                <a:lnTo>
                  <a:pt x="5288" y="534"/>
                </a:lnTo>
                <a:lnTo>
                  <a:pt x="5272" y="538"/>
                </a:lnTo>
                <a:lnTo>
                  <a:pt x="5256" y="540"/>
                </a:lnTo>
                <a:lnTo>
                  <a:pt x="5238" y="540"/>
                </a:lnTo>
                <a:lnTo>
                  <a:pt x="4670" y="540"/>
                </a:lnTo>
                <a:lnTo>
                  <a:pt x="4676" y="512"/>
                </a:lnTo>
                <a:lnTo>
                  <a:pt x="4680" y="496"/>
                </a:lnTo>
                <a:lnTo>
                  <a:pt x="4688" y="478"/>
                </a:lnTo>
                <a:lnTo>
                  <a:pt x="4696" y="462"/>
                </a:lnTo>
                <a:lnTo>
                  <a:pt x="4706" y="444"/>
                </a:lnTo>
                <a:lnTo>
                  <a:pt x="4718" y="428"/>
                </a:lnTo>
                <a:lnTo>
                  <a:pt x="4732" y="412"/>
                </a:lnTo>
                <a:lnTo>
                  <a:pt x="4750" y="396"/>
                </a:lnTo>
                <a:lnTo>
                  <a:pt x="4768" y="382"/>
                </a:lnTo>
                <a:lnTo>
                  <a:pt x="4790" y="368"/>
                </a:lnTo>
                <a:lnTo>
                  <a:pt x="4816" y="356"/>
                </a:lnTo>
                <a:lnTo>
                  <a:pt x="4844" y="348"/>
                </a:lnTo>
                <a:lnTo>
                  <a:pt x="4874" y="340"/>
                </a:lnTo>
                <a:lnTo>
                  <a:pt x="4908" y="336"/>
                </a:lnTo>
                <a:lnTo>
                  <a:pt x="4946" y="334"/>
                </a:lnTo>
                <a:close/>
                <a:moveTo>
                  <a:pt x="3760" y="898"/>
                </a:moveTo>
                <a:lnTo>
                  <a:pt x="3760" y="898"/>
                </a:lnTo>
                <a:lnTo>
                  <a:pt x="3740" y="924"/>
                </a:lnTo>
                <a:lnTo>
                  <a:pt x="3730" y="932"/>
                </a:lnTo>
                <a:lnTo>
                  <a:pt x="3720" y="940"/>
                </a:lnTo>
                <a:lnTo>
                  <a:pt x="3712" y="946"/>
                </a:lnTo>
                <a:lnTo>
                  <a:pt x="3702" y="950"/>
                </a:lnTo>
                <a:lnTo>
                  <a:pt x="3694" y="952"/>
                </a:lnTo>
                <a:lnTo>
                  <a:pt x="3684" y="952"/>
                </a:lnTo>
                <a:lnTo>
                  <a:pt x="3670" y="952"/>
                </a:lnTo>
                <a:lnTo>
                  <a:pt x="3660" y="948"/>
                </a:lnTo>
                <a:lnTo>
                  <a:pt x="3650" y="944"/>
                </a:lnTo>
                <a:lnTo>
                  <a:pt x="3642" y="938"/>
                </a:lnTo>
                <a:lnTo>
                  <a:pt x="3634" y="930"/>
                </a:lnTo>
                <a:lnTo>
                  <a:pt x="3624" y="920"/>
                </a:lnTo>
                <a:lnTo>
                  <a:pt x="3606" y="898"/>
                </a:lnTo>
                <a:lnTo>
                  <a:pt x="3124" y="236"/>
                </a:lnTo>
                <a:lnTo>
                  <a:pt x="3188" y="236"/>
                </a:lnTo>
                <a:lnTo>
                  <a:pt x="3212" y="238"/>
                </a:lnTo>
                <a:lnTo>
                  <a:pt x="3232" y="240"/>
                </a:lnTo>
                <a:lnTo>
                  <a:pt x="3250" y="246"/>
                </a:lnTo>
                <a:lnTo>
                  <a:pt x="3264" y="254"/>
                </a:lnTo>
                <a:lnTo>
                  <a:pt x="3276" y="264"/>
                </a:lnTo>
                <a:lnTo>
                  <a:pt x="3286" y="274"/>
                </a:lnTo>
                <a:lnTo>
                  <a:pt x="3308" y="302"/>
                </a:lnTo>
                <a:lnTo>
                  <a:pt x="3686" y="836"/>
                </a:lnTo>
                <a:lnTo>
                  <a:pt x="4066" y="300"/>
                </a:lnTo>
                <a:lnTo>
                  <a:pt x="4086" y="274"/>
                </a:lnTo>
                <a:lnTo>
                  <a:pt x="4098" y="262"/>
                </a:lnTo>
                <a:lnTo>
                  <a:pt x="4110" y="254"/>
                </a:lnTo>
                <a:lnTo>
                  <a:pt x="4124" y="246"/>
                </a:lnTo>
                <a:lnTo>
                  <a:pt x="4140" y="240"/>
                </a:lnTo>
                <a:lnTo>
                  <a:pt x="4160" y="238"/>
                </a:lnTo>
                <a:lnTo>
                  <a:pt x="4184" y="236"/>
                </a:lnTo>
                <a:lnTo>
                  <a:pt x="4242" y="236"/>
                </a:lnTo>
                <a:lnTo>
                  <a:pt x="3760" y="898"/>
                </a:lnTo>
                <a:close/>
                <a:moveTo>
                  <a:pt x="1002" y="942"/>
                </a:moveTo>
                <a:lnTo>
                  <a:pt x="1002" y="942"/>
                </a:lnTo>
                <a:lnTo>
                  <a:pt x="986" y="940"/>
                </a:lnTo>
                <a:lnTo>
                  <a:pt x="972" y="938"/>
                </a:lnTo>
                <a:lnTo>
                  <a:pt x="960" y="932"/>
                </a:lnTo>
                <a:lnTo>
                  <a:pt x="948" y="926"/>
                </a:lnTo>
                <a:lnTo>
                  <a:pt x="938" y="916"/>
                </a:lnTo>
                <a:lnTo>
                  <a:pt x="932" y="904"/>
                </a:lnTo>
                <a:lnTo>
                  <a:pt x="926" y="890"/>
                </a:lnTo>
                <a:lnTo>
                  <a:pt x="922" y="874"/>
                </a:lnTo>
                <a:lnTo>
                  <a:pt x="906" y="796"/>
                </a:lnTo>
                <a:lnTo>
                  <a:pt x="894" y="816"/>
                </a:lnTo>
                <a:lnTo>
                  <a:pt x="876" y="838"/>
                </a:lnTo>
                <a:lnTo>
                  <a:pt x="850" y="862"/>
                </a:lnTo>
                <a:lnTo>
                  <a:pt x="836" y="874"/>
                </a:lnTo>
                <a:lnTo>
                  <a:pt x="818" y="886"/>
                </a:lnTo>
                <a:lnTo>
                  <a:pt x="798" y="898"/>
                </a:lnTo>
                <a:lnTo>
                  <a:pt x="778" y="908"/>
                </a:lnTo>
                <a:lnTo>
                  <a:pt x="754" y="918"/>
                </a:lnTo>
                <a:lnTo>
                  <a:pt x="728" y="926"/>
                </a:lnTo>
                <a:lnTo>
                  <a:pt x="700" y="932"/>
                </a:lnTo>
                <a:lnTo>
                  <a:pt x="670" y="938"/>
                </a:lnTo>
                <a:lnTo>
                  <a:pt x="638" y="940"/>
                </a:lnTo>
                <a:lnTo>
                  <a:pt x="604" y="942"/>
                </a:lnTo>
                <a:lnTo>
                  <a:pt x="384" y="942"/>
                </a:lnTo>
                <a:lnTo>
                  <a:pt x="356" y="942"/>
                </a:lnTo>
                <a:lnTo>
                  <a:pt x="330" y="940"/>
                </a:lnTo>
                <a:lnTo>
                  <a:pt x="306" y="936"/>
                </a:lnTo>
                <a:lnTo>
                  <a:pt x="282" y="932"/>
                </a:lnTo>
                <a:lnTo>
                  <a:pt x="258" y="928"/>
                </a:lnTo>
                <a:lnTo>
                  <a:pt x="238" y="922"/>
                </a:lnTo>
                <a:lnTo>
                  <a:pt x="198" y="908"/>
                </a:lnTo>
                <a:lnTo>
                  <a:pt x="162" y="890"/>
                </a:lnTo>
                <a:lnTo>
                  <a:pt x="130" y="870"/>
                </a:lnTo>
                <a:lnTo>
                  <a:pt x="104" y="846"/>
                </a:lnTo>
                <a:lnTo>
                  <a:pt x="80" y="822"/>
                </a:lnTo>
                <a:lnTo>
                  <a:pt x="60" y="794"/>
                </a:lnTo>
                <a:lnTo>
                  <a:pt x="42" y="766"/>
                </a:lnTo>
                <a:lnTo>
                  <a:pt x="28" y="738"/>
                </a:lnTo>
                <a:lnTo>
                  <a:pt x="18" y="708"/>
                </a:lnTo>
                <a:lnTo>
                  <a:pt x="10" y="678"/>
                </a:lnTo>
                <a:lnTo>
                  <a:pt x="4" y="648"/>
                </a:lnTo>
                <a:lnTo>
                  <a:pt x="2" y="618"/>
                </a:lnTo>
                <a:lnTo>
                  <a:pt x="0" y="590"/>
                </a:lnTo>
                <a:lnTo>
                  <a:pt x="2" y="558"/>
                </a:lnTo>
                <a:lnTo>
                  <a:pt x="4" y="526"/>
                </a:lnTo>
                <a:lnTo>
                  <a:pt x="12" y="494"/>
                </a:lnTo>
                <a:lnTo>
                  <a:pt x="20" y="462"/>
                </a:lnTo>
                <a:lnTo>
                  <a:pt x="32" y="432"/>
                </a:lnTo>
                <a:lnTo>
                  <a:pt x="46" y="404"/>
                </a:lnTo>
                <a:lnTo>
                  <a:pt x="64" y="376"/>
                </a:lnTo>
                <a:lnTo>
                  <a:pt x="86" y="350"/>
                </a:lnTo>
                <a:lnTo>
                  <a:pt x="110" y="326"/>
                </a:lnTo>
                <a:lnTo>
                  <a:pt x="138" y="304"/>
                </a:lnTo>
                <a:lnTo>
                  <a:pt x="170" y="284"/>
                </a:lnTo>
                <a:lnTo>
                  <a:pt x="204" y="268"/>
                </a:lnTo>
                <a:lnTo>
                  <a:pt x="244" y="254"/>
                </a:lnTo>
                <a:lnTo>
                  <a:pt x="286" y="244"/>
                </a:lnTo>
                <a:lnTo>
                  <a:pt x="332" y="238"/>
                </a:lnTo>
                <a:lnTo>
                  <a:pt x="384" y="236"/>
                </a:lnTo>
                <a:lnTo>
                  <a:pt x="604" y="236"/>
                </a:lnTo>
                <a:lnTo>
                  <a:pt x="642" y="238"/>
                </a:lnTo>
                <a:lnTo>
                  <a:pt x="680" y="242"/>
                </a:lnTo>
                <a:lnTo>
                  <a:pt x="714" y="248"/>
                </a:lnTo>
                <a:lnTo>
                  <a:pt x="746" y="258"/>
                </a:lnTo>
                <a:lnTo>
                  <a:pt x="776" y="270"/>
                </a:lnTo>
                <a:lnTo>
                  <a:pt x="804" y="284"/>
                </a:lnTo>
                <a:lnTo>
                  <a:pt x="830" y="300"/>
                </a:lnTo>
                <a:lnTo>
                  <a:pt x="854" y="318"/>
                </a:lnTo>
                <a:lnTo>
                  <a:pt x="876" y="338"/>
                </a:lnTo>
                <a:lnTo>
                  <a:pt x="894" y="358"/>
                </a:lnTo>
                <a:lnTo>
                  <a:pt x="912" y="382"/>
                </a:lnTo>
                <a:lnTo>
                  <a:pt x="926" y="406"/>
                </a:lnTo>
                <a:lnTo>
                  <a:pt x="940" y="432"/>
                </a:lnTo>
                <a:lnTo>
                  <a:pt x="950" y="458"/>
                </a:lnTo>
                <a:lnTo>
                  <a:pt x="958" y="484"/>
                </a:lnTo>
                <a:lnTo>
                  <a:pt x="966" y="514"/>
                </a:lnTo>
                <a:lnTo>
                  <a:pt x="1046" y="942"/>
                </a:lnTo>
                <a:lnTo>
                  <a:pt x="1002" y="942"/>
                </a:lnTo>
                <a:close/>
                <a:moveTo>
                  <a:pt x="580" y="334"/>
                </a:moveTo>
                <a:lnTo>
                  <a:pt x="580" y="334"/>
                </a:lnTo>
                <a:lnTo>
                  <a:pt x="392" y="334"/>
                </a:lnTo>
                <a:lnTo>
                  <a:pt x="354" y="336"/>
                </a:lnTo>
                <a:lnTo>
                  <a:pt x="318" y="340"/>
                </a:lnTo>
                <a:lnTo>
                  <a:pt x="286" y="348"/>
                </a:lnTo>
                <a:lnTo>
                  <a:pt x="258" y="358"/>
                </a:lnTo>
                <a:lnTo>
                  <a:pt x="232" y="370"/>
                </a:lnTo>
                <a:lnTo>
                  <a:pt x="210" y="384"/>
                </a:lnTo>
                <a:lnTo>
                  <a:pt x="188" y="400"/>
                </a:lnTo>
                <a:lnTo>
                  <a:pt x="170" y="416"/>
                </a:lnTo>
                <a:lnTo>
                  <a:pt x="156" y="436"/>
                </a:lnTo>
                <a:lnTo>
                  <a:pt x="142" y="456"/>
                </a:lnTo>
                <a:lnTo>
                  <a:pt x="132" y="476"/>
                </a:lnTo>
                <a:lnTo>
                  <a:pt x="122" y="498"/>
                </a:lnTo>
                <a:lnTo>
                  <a:pt x="116" y="520"/>
                </a:lnTo>
                <a:lnTo>
                  <a:pt x="112" y="544"/>
                </a:lnTo>
                <a:lnTo>
                  <a:pt x="110" y="566"/>
                </a:lnTo>
                <a:lnTo>
                  <a:pt x="108" y="590"/>
                </a:lnTo>
                <a:lnTo>
                  <a:pt x="110" y="612"/>
                </a:lnTo>
                <a:lnTo>
                  <a:pt x="112" y="636"/>
                </a:lnTo>
                <a:lnTo>
                  <a:pt x="116" y="658"/>
                </a:lnTo>
                <a:lnTo>
                  <a:pt x="122" y="680"/>
                </a:lnTo>
                <a:lnTo>
                  <a:pt x="132" y="702"/>
                </a:lnTo>
                <a:lnTo>
                  <a:pt x="142" y="724"/>
                </a:lnTo>
                <a:lnTo>
                  <a:pt x="156" y="744"/>
                </a:lnTo>
                <a:lnTo>
                  <a:pt x="170" y="762"/>
                </a:lnTo>
                <a:lnTo>
                  <a:pt x="188" y="780"/>
                </a:lnTo>
                <a:lnTo>
                  <a:pt x="210" y="796"/>
                </a:lnTo>
                <a:lnTo>
                  <a:pt x="232" y="810"/>
                </a:lnTo>
                <a:lnTo>
                  <a:pt x="258" y="822"/>
                </a:lnTo>
                <a:lnTo>
                  <a:pt x="286" y="830"/>
                </a:lnTo>
                <a:lnTo>
                  <a:pt x="318" y="838"/>
                </a:lnTo>
                <a:lnTo>
                  <a:pt x="354" y="842"/>
                </a:lnTo>
                <a:lnTo>
                  <a:pt x="392" y="844"/>
                </a:lnTo>
                <a:lnTo>
                  <a:pt x="580" y="844"/>
                </a:lnTo>
                <a:lnTo>
                  <a:pt x="618" y="842"/>
                </a:lnTo>
                <a:lnTo>
                  <a:pt x="654" y="838"/>
                </a:lnTo>
                <a:lnTo>
                  <a:pt x="688" y="830"/>
                </a:lnTo>
                <a:lnTo>
                  <a:pt x="716" y="820"/>
                </a:lnTo>
                <a:lnTo>
                  <a:pt x="744" y="808"/>
                </a:lnTo>
                <a:lnTo>
                  <a:pt x="766" y="794"/>
                </a:lnTo>
                <a:lnTo>
                  <a:pt x="786" y="778"/>
                </a:lnTo>
                <a:lnTo>
                  <a:pt x="804" y="760"/>
                </a:lnTo>
                <a:lnTo>
                  <a:pt x="820" y="740"/>
                </a:lnTo>
                <a:lnTo>
                  <a:pt x="832" y="720"/>
                </a:lnTo>
                <a:lnTo>
                  <a:pt x="842" y="700"/>
                </a:lnTo>
                <a:lnTo>
                  <a:pt x="850" y="678"/>
                </a:lnTo>
                <a:lnTo>
                  <a:pt x="856" y="656"/>
                </a:lnTo>
                <a:lnTo>
                  <a:pt x="860" y="634"/>
                </a:lnTo>
                <a:lnTo>
                  <a:pt x="864" y="610"/>
                </a:lnTo>
                <a:lnTo>
                  <a:pt x="864" y="590"/>
                </a:lnTo>
                <a:lnTo>
                  <a:pt x="864" y="570"/>
                </a:lnTo>
                <a:lnTo>
                  <a:pt x="862" y="548"/>
                </a:lnTo>
                <a:lnTo>
                  <a:pt x="858" y="528"/>
                </a:lnTo>
                <a:lnTo>
                  <a:pt x="852" y="506"/>
                </a:lnTo>
                <a:lnTo>
                  <a:pt x="844" y="484"/>
                </a:lnTo>
                <a:lnTo>
                  <a:pt x="834" y="464"/>
                </a:lnTo>
                <a:lnTo>
                  <a:pt x="822" y="444"/>
                </a:lnTo>
                <a:lnTo>
                  <a:pt x="806" y="424"/>
                </a:lnTo>
                <a:lnTo>
                  <a:pt x="790" y="406"/>
                </a:lnTo>
                <a:lnTo>
                  <a:pt x="770" y="388"/>
                </a:lnTo>
                <a:lnTo>
                  <a:pt x="746" y="372"/>
                </a:lnTo>
                <a:lnTo>
                  <a:pt x="720" y="360"/>
                </a:lnTo>
                <a:lnTo>
                  <a:pt x="690" y="350"/>
                </a:lnTo>
                <a:lnTo>
                  <a:pt x="656" y="342"/>
                </a:lnTo>
                <a:lnTo>
                  <a:pt x="620" y="336"/>
                </a:lnTo>
                <a:lnTo>
                  <a:pt x="580" y="334"/>
                </a:lnTo>
                <a:close/>
                <a:moveTo>
                  <a:pt x="4384" y="156"/>
                </a:moveTo>
                <a:lnTo>
                  <a:pt x="4384" y="156"/>
                </a:lnTo>
                <a:lnTo>
                  <a:pt x="4394" y="154"/>
                </a:lnTo>
                <a:lnTo>
                  <a:pt x="4404" y="152"/>
                </a:lnTo>
                <a:lnTo>
                  <a:pt x="4414" y="148"/>
                </a:lnTo>
                <a:lnTo>
                  <a:pt x="4422" y="142"/>
                </a:lnTo>
                <a:lnTo>
                  <a:pt x="4430" y="134"/>
                </a:lnTo>
                <a:lnTo>
                  <a:pt x="4434" y="124"/>
                </a:lnTo>
                <a:lnTo>
                  <a:pt x="4438" y="112"/>
                </a:lnTo>
                <a:lnTo>
                  <a:pt x="4438" y="100"/>
                </a:lnTo>
                <a:lnTo>
                  <a:pt x="4438" y="76"/>
                </a:lnTo>
                <a:lnTo>
                  <a:pt x="4438" y="64"/>
                </a:lnTo>
                <a:lnTo>
                  <a:pt x="4434" y="52"/>
                </a:lnTo>
                <a:lnTo>
                  <a:pt x="4430" y="42"/>
                </a:lnTo>
                <a:lnTo>
                  <a:pt x="4422" y="34"/>
                </a:lnTo>
                <a:lnTo>
                  <a:pt x="4414" y="28"/>
                </a:lnTo>
                <a:lnTo>
                  <a:pt x="4404" y="24"/>
                </a:lnTo>
                <a:lnTo>
                  <a:pt x="4394" y="22"/>
                </a:lnTo>
                <a:lnTo>
                  <a:pt x="4384" y="20"/>
                </a:lnTo>
                <a:lnTo>
                  <a:pt x="4372" y="22"/>
                </a:lnTo>
                <a:lnTo>
                  <a:pt x="4362" y="24"/>
                </a:lnTo>
                <a:lnTo>
                  <a:pt x="4352" y="28"/>
                </a:lnTo>
                <a:lnTo>
                  <a:pt x="4344" y="34"/>
                </a:lnTo>
                <a:lnTo>
                  <a:pt x="4338" y="42"/>
                </a:lnTo>
                <a:lnTo>
                  <a:pt x="4332" y="52"/>
                </a:lnTo>
                <a:lnTo>
                  <a:pt x="4328" y="64"/>
                </a:lnTo>
                <a:lnTo>
                  <a:pt x="4328" y="76"/>
                </a:lnTo>
                <a:lnTo>
                  <a:pt x="4328" y="100"/>
                </a:lnTo>
                <a:lnTo>
                  <a:pt x="4328" y="112"/>
                </a:lnTo>
                <a:lnTo>
                  <a:pt x="4332" y="124"/>
                </a:lnTo>
                <a:lnTo>
                  <a:pt x="4336" y="134"/>
                </a:lnTo>
                <a:lnTo>
                  <a:pt x="4344" y="142"/>
                </a:lnTo>
                <a:lnTo>
                  <a:pt x="4352" y="148"/>
                </a:lnTo>
                <a:lnTo>
                  <a:pt x="4362" y="152"/>
                </a:lnTo>
                <a:lnTo>
                  <a:pt x="4372" y="154"/>
                </a:lnTo>
                <a:lnTo>
                  <a:pt x="4384" y="156"/>
                </a:lnTo>
                <a:close/>
                <a:moveTo>
                  <a:pt x="4328" y="236"/>
                </a:moveTo>
                <a:lnTo>
                  <a:pt x="4328" y="236"/>
                </a:lnTo>
                <a:lnTo>
                  <a:pt x="4354" y="236"/>
                </a:lnTo>
                <a:lnTo>
                  <a:pt x="4372" y="238"/>
                </a:lnTo>
                <a:lnTo>
                  <a:pt x="4388" y="242"/>
                </a:lnTo>
                <a:lnTo>
                  <a:pt x="4402" y="248"/>
                </a:lnTo>
                <a:lnTo>
                  <a:pt x="4414" y="256"/>
                </a:lnTo>
                <a:lnTo>
                  <a:pt x="4424" y="268"/>
                </a:lnTo>
                <a:lnTo>
                  <a:pt x="4432" y="284"/>
                </a:lnTo>
                <a:lnTo>
                  <a:pt x="4436" y="304"/>
                </a:lnTo>
                <a:lnTo>
                  <a:pt x="4438" y="328"/>
                </a:lnTo>
                <a:lnTo>
                  <a:pt x="4438" y="942"/>
                </a:lnTo>
                <a:lnTo>
                  <a:pt x="4410" y="942"/>
                </a:lnTo>
                <a:lnTo>
                  <a:pt x="4390" y="940"/>
                </a:lnTo>
                <a:lnTo>
                  <a:pt x="4374" y="936"/>
                </a:lnTo>
                <a:lnTo>
                  <a:pt x="4360" y="930"/>
                </a:lnTo>
                <a:lnTo>
                  <a:pt x="4348" y="920"/>
                </a:lnTo>
                <a:lnTo>
                  <a:pt x="4340" y="908"/>
                </a:lnTo>
                <a:lnTo>
                  <a:pt x="4334" y="892"/>
                </a:lnTo>
                <a:lnTo>
                  <a:pt x="4330" y="874"/>
                </a:lnTo>
                <a:lnTo>
                  <a:pt x="4328" y="852"/>
                </a:lnTo>
                <a:lnTo>
                  <a:pt x="4328" y="236"/>
                </a:lnTo>
                <a:close/>
                <a:moveTo>
                  <a:pt x="1210" y="328"/>
                </a:moveTo>
                <a:lnTo>
                  <a:pt x="1210" y="328"/>
                </a:lnTo>
                <a:lnTo>
                  <a:pt x="1230" y="312"/>
                </a:lnTo>
                <a:lnTo>
                  <a:pt x="1252" y="296"/>
                </a:lnTo>
                <a:lnTo>
                  <a:pt x="1280" y="280"/>
                </a:lnTo>
                <a:lnTo>
                  <a:pt x="1310" y="266"/>
                </a:lnTo>
                <a:lnTo>
                  <a:pt x="1344" y="254"/>
                </a:lnTo>
                <a:lnTo>
                  <a:pt x="1382" y="244"/>
                </a:lnTo>
                <a:lnTo>
                  <a:pt x="1424" y="238"/>
                </a:lnTo>
                <a:lnTo>
                  <a:pt x="1472" y="236"/>
                </a:lnTo>
                <a:lnTo>
                  <a:pt x="1692" y="236"/>
                </a:lnTo>
                <a:lnTo>
                  <a:pt x="1718" y="238"/>
                </a:lnTo>
                <a:lnTo>
                  <a:pt x="1744" y="238"/>
                </a:lnTo>
                <a:lnTo>
                  <a:pt x="1770" y="242"/>
                </a:lnTo>
                <a:lnTo>
                  <a:pt x="1794" y="246"/>
                </a:lnTo>
                <a:lnTo>
                  <a:pt x="1816" y="250"/>
                </a:lnTo>
                <a:lnTo>
                  <a:pt x="1838" y="256"/>
                </a:lnTo>
                <a:lnTo>
                  <a:pt x="1878" y="270"/>
                </a:lnTo>
                <a:lnTo>
                  <a:pt x="1912" y="288"/>
                </a:lnTo>
                <a:lnTo>
                  <a:pt x="1944" y="308"/>
                </a:lnTo>
                <a:lnTo>
                  <a:pt x="1972" y="332"/>
                </a:lnTo>
                <a:lnTo>
                  <a:pt x="1996" y="356"/>
                </a:lnTo>
                <a:lnTo>
                  <a:pt x="2016" y="384"/>
                </a:lnTo>
                <a:lnTo>
                  <a:pt x="2032" y="412"/>
                </a:lnTo>
                <a:lnTo>
                  <a:pt x="2046" y="440"/>
                </a:lnTo>
                <a:lnTo>
                  <a:pt x="2058" y="470"/>
                </a:lnTo>
                <a:lnTo>
                  <a:pt x="2066" y="500"/>
                </a:lnTo>
                <a:lnTo>
                  <a:pt x="2070" y="530"/>
                </a:lnTo>
                <a:lnTo>
                  <a:pt x="2074" y="560"/>
                </a:lnTo>
                <a:lnTo>
                  <a:pt x="2074" y="590"/>
                </a:lnTo>
                <a:lnTo>
                  <a:pt x="2074" y="620"/>
                </a:lnTo>
                <a:lnTo>
                  <a:pt x="2070" y="652"/>
                </a:lnTo>
                <a:lnTo>
                  <a:pt x="2064" y="684"/>
                </a:lnTo>
                <a:lnTo>
                  <a:pt x="2054" y="716"/>
                </a:lnTo>
                <a:lnTo>
                  <a:pt x="2042" y="746"/>
                </a:lnTo>
                <a:lnTo>
                  <a:pt x="2028" y="774"/>
                </a:lnTo>
                <a:lnTo>
                  <a:pt x="2010" y="802"/>
                </a:lnTo>
                <a:lnTo>
                  <a:pt x="1988" y="828"/>
                </a:lnTo>
                <a:lnTo>
                  <a:pt x="1964" y="852"/>
                </a:lnTo>
                <a:lnTo>
                  <a:pt x="1936" y="874"/>
                </a:lnTo>
                <a:lnTo>
                  <a:pt x="1906" y="894"/>
                </a:lnTo>
                <a:lnTo>
                  <a:pt x="1870" y="910"/>
                </a:lnTo>
                <a:lnTo>
                  <a:pt x="1832" y="924"/>
                </a:lnTo>
                <a:lnTo>
                  <a:pt x="1788" y="934"/>
                </a:lnTo>
                <a:lnTo>
                  <a:pt x="1742" y="940"/>
                </a:lnTo>
                <a:lnTo>
                  <a:pt x="1692" y="942"/>
                </a:lnTo>
                <a:lnTo>
                  <a:pt x="1472" y="942"/>
                </a:lnTo>
                <a:lnTo>
                  <a:pt x="1432" y="940"/>
                </a:lnTo>
                <a:lnTo>
                  <a:pt x="1394" y="936"/>
                </a:lnTo>
                <a:lnTo>
                  <a:pt x="1358" y="928"/>
                </a:lnTo>
                <a:lnTo>
                  <a:pt x="1324" y="916"/>
                </a:lnTo>
                <a:lnTo>
                  <a:pt x="1290" y="904"/>
                </a:lnTo>
                <a:lnTo>
                  <a:pt x="1260" y="886"/>
                </a:lnTo>
                <a:lnTo>
                  <a:pt x="1232" y="868"/>
                </a:lnTo>
                <a:lnTo>
                  <a:pt x="1206" y="846"/>
                </a:lnTo>
                <a:lnTo>
                  <a:pt x="1184" y="822"/>
                </a:lnTo>
                <a:lnTo>
                  <a:pt x="1162" y="796"/>
                </a:lnTo>
                <a:lnTo>
                  <a:pt x="1144" y="766"/>
                </a:lnTo>
                <a:lnTo>
                  <a:pt x="1130" y="734"/>
                </a:lnTo>
                <a:lnTo>
                  <a:pt x="1118" y="702"/>
                </a:lnTo>
                <a:lnTo>
                  <a:pt x="1110" y="666"/>
                </a:lnTo>
                <a:lnTo>
                  <a:pt x="1104" y="628"/>
                </a:lnTo>
                <a:lnTo>
                  <a:pt x="1102" y="590"/>
                </a:lnTo>
                <a:lnTo>
                  <a:pt x="1102" y="0"/>
                </a:lnTo>
                <a:lnTo>
                  <a:pt x="1136" y="0"/>
                </a:lnTo>
                <a:lnTo>
                  <a:pt x="1154" y="0"/>
                </a:lnTo>
                <a:lnTo>
                  <a:pt x="1168" y="4"/>
                </a:lnTo>
                <a:lnTo>
                  <a:pt x="1180" y="10"/>
                </a:lnTo>
                <a:lnTo>
                  <a:pt x="1192" y="18"/>
                </a:lnTo>
                <a:lnTo>
                  <a:pt x="1200" y="28"/>
                </a:lnTo>
                <a:lnTo>
                  <a:pt x="1206" y="40"/>
                </a:lnTo>
                <a:lnTo>
                  <a:pt x="1210" y="54"/>
                </a:lnTo>
                <a:lnTo>
                  <a:pt x="1210" y="70"/>
                </a:lnTo>
                <a:lnTo>
                  <a:pt x="1210" y="328"/>
                </a:lnTo>
                <a:close/>
                <a:moveTo>
                  <a:pt x="1496" y="844"/>
                </a:moveTo>
                <a:lnTo>
                  <a:pt x="1496" y="844"/>
                </a:lnTo>
                <a:lnTo>
                  <a:pt x="1684" y="844"/>
                </a:lnTo>
                <a:lnTo>
                  <a:pt x="1722" y="842"/>
                </a:lnTo>
                <a:lnTo>
                  <a:pt x="1756" y="838"/>
                </a:lnTo>
                <a:lnTo>
                  <a:pt x="1788" y="830"/>
                </a:lnTo>
                <a:lnTo>
                  <a:pt x="1816" y="820"/>
                </a:lnTo>
                <a:lnTo>
                  <a:pt x="1842" y="810"/>
                </a:lnTo>
                <a:lnTo>
                  <a:pt x="1866" y="796"/>
                </a:lnTo>
                <a:lnTo>
                  <a:pt x="1886" y="780"/>
                </a:lnTo>
                <a:lnTo>
                  <a:pt x="1904" y="762"/>
                </a:lnTo>
                <a:lnTo>
                  <a:pt x="1920" y="742"/>
                </a:lnTo>
                <a:lnTo>
                  <a:pt x="1932" y="722"/>
                </a:lnTo>
                <a:lnTo>
                  <a:pt x="1944" y="702"/>
                </a:lnTo>
                <a:lnTo>
                  <a:pt x="1952" y="680"/>
                </a:lnTo>
                <a:lnTo>
                  <a:pt x="1958" y="658"/>
                </a:lnTo>
                <a:lnTo>
                  <a:pt x="1964" y="634"/>
                </a:lnTo>
                <a:lnTo>
                  <a:pt x="1966" y="612"/>
                </a:lnTo>
                <a:lnTo>
                  <a:pt x="1966" y="590"/>
                </a:lnTo>
                <a:lnTo>
                  <a:pt x="1966" y="566"/>
                </a:lnTo>
                <a:lnTo>
                  <a:pt x="1964" y="544"/>
                </a:lnTo>
                <a:lnTo>
                  <a:pt x="1958" y="520"/>
                </a:lnTo>
                <a:lnTo>
                  <a:pt x="1952" y="498"/>
                </a:lnTo>
                <a:lnTo>
                  <a:pt x="1944" y="476"/>
                </a:lnTo>
                <a:lnTo>
                  <a:pt x="1932" y="456"/>
                </a:lnTo>
                <a:lnTo>
                  <a:pt x="1920" y="436"/>
                </a:lnTo>
                <a:lnTo>
                  <a:pt x="1904" y="416"/>
                </a:lnTo>
                <a:lnTo>
                  <a:pt x="1886" y="398"/>
                </a:lnTo>
                <a:lnTo>
                  <a:pt x="1866" y="382"/>
                </a:lnTo>
                <a:lnTo>
                  <a:pt x="1842" y="370"/>
                </a:lnTo>
                <a:lnTo>
                  <a:pt x="1816" y="358"/>
                </a:lnTo>
                <a:lnTo>
                  <a:pt x="1788" y="348"/>
                </a:lnTo>
                <a:lnTo>
                  <a:pt x="1756" y="340"/>
                </a:lnTo>
                <a:lnTo>
                  <a:pt x="1722" y="336"/>
                </a:lnTo>
                <a:lnTo>
                  <a:pt x="1684" y="334"/>
                </a:lnTo>
                <a:lnTo>
                  <a:pt x="1496" y="334"/>
                </a:lnTo>
                <a:lnTo>
                  <a:pt x="1456" y="336"/>
                </a:lnTo>
                <a:lnTo>
                  <a:pt x="1420" y="340"/>
                </a:lnTo>
                <a:lnTo>
                  <a:pt x="1388" y="348"/>
                </a:lnTo>
                <a:lnTo>
                  <a:pt x="1358" y="358"/>
                </a:lnTo>
                <a:lnTo>
                  <a:pt x="1332" y="370"/>
                </a:lnTo>
                <a:lnTo>
                  <a:pt x="1308" y="384"/>
                </a:lnTo>
                <a:lnTo>
                  <a:pt x="1288" y="402"/>
                </a:lnTo>
                <a:lnTo>
                  <a:pt x="1270" y="418"/>
                </a:lnTo>
                <a:lnTo>
                  <a:pt x="1256" y="438"/>
                </a:lnTo>
                <a:lnTo>
                  <a:pt x="1242" y="458"/>
                </a:lnTo>
                <a:lnTo>
                  <a:pt x="1232" y="480"/>
                </a:lnTo>
                <a:lnTo>
                  <a:pt x="1224" y="500"/>
                </a:lnTo>
                <a:lnTo>
                  <a:pt x="1218" y="524"/>
                </a:lnTo>
                <a:lnTo>
                  <a:pt x="1214" y="546"/>
                </a:lnTo>
                <a:lnTo>
                  <a:pt x="1212" y="568"/>
                </a:lnTo>
                <a:lnTo>
                  <a:pt x="1210" y="590"/>
                </a:lnTo>
                <a:lnTo>
                  <a:pt x="1212" y="608"/>
                </a:lnTo>
                <a:lnTo>
                  <a:pt x="1214" y="630"/>
                </a:lnTo>
                <a:lnTo>
                  <a:pt x="1218" y="650"/>
                </a:lnTo>
                <a:lnTo>
                  <a:pt x="1224" y="672"/>
                </a:lnTo>
                <a:lnTo>
                  <a:pt x="1232" y="694"/>
                </a:lnTo>
                <a:lnTo>
                  <a:pt x="1242" y="714"/>
                </a:lnTo>
                <a:lnTo>
                  <a:pt x="1254" y="736"/>
                </a:lnTo>
                <a:lnTo>
                  <a:pt x="1268" y="754"/>
                </a:lnTo>
                <a:lnTo>
                  <a:pt x="1286" y="774"/>
                </a:lnTo>
                <a:lnTo>
                  <a:pt x="1306" y="790"/>
                </a:lnTo>
                <a:lnTo>
                  <a:pt x="1328" y="806"/>
                </a:lnTo>
                <a:lnTo>
                  <a:pt x="1356" y="818"/>
                </a:lnTo>
                <a:lnTo>
                  <a:pt x="1384" y="830"/>
                </a:lnTo>
                <a:lnTo>
                  <a:pt x="1418" y="838"/>
                </a:lnTo>
                <a:lnTo>
                  <a:pt x="1456" y="842"/>
                </a:lnTo>
                <a:lnTo>
                  <a:pt x="1496" y="844"/>
                </a:lnTo>
                <a:close/>
                <a:moveTo>
                  <a:pt x="2294" y="328"/>
                </a:moveTo>
                <a:lnTo>
                  <a:pt x="2294" y="328"/>
                </a:lnTo>
                <a:lnTo>
                  <a:pt x="2312" y="312"/>
                </a:lnTo>
                <a:lnTo>
                  <a:pt x="2336" y="296"/>
                </a:lnTo>
                <a:lnTo>
                  <a:pt x="2362" y="280"/>
                </a:lnTo>
                <a:lnTo>
                  <a:pt x="2392" y="266"/>
                </a:lnTo>
                <a:lnTo>
                  <a:pt x="2426" y="254"/>
                </a:lnTo>
                <a:lnTo>
                  <a:pt x="2464" y="244"/>
                </a:lnTo>
                <a:lnTo>
                  <a:pt x="2506" y="238"/>
                </a:lnTo>
                <a:lnTo>
                  <a:pt x="2554" y="236"/>
                </a:lnTo>
                <a:lnTo>
                  <a:pt x="2774" y="236"/>
                </a:lnTo>
                <a:lnTo>
                  <a:pt x="2800" y="238"/>
                </a:lnTo>
                <a:lnTo>
                  <a:pt x="2828" y="238"/>
                </a:lnTo>
                <a:lnTo>
                  <a:pt x="2852" y="242"/>
                </a:lnTo>
                <a:lnTo>
                  <a:pt x="2876" y="246"/>
                </a:lnTo>
                <a:lnTo>
                  <a:pt x="2898" y="250"/>
                </a:lnTo>
                <a:lnTo>
                  <a:pt x="2920" y="256"/>
                </a:lnTo>
                <a:lnTo>
                  <a:pt x="2960" y="270"/>
                </a:lnTo>
                <a:lnTo>
                  <a:pt x="2996" y="288"/>
                </a:lnTo>
                <a:lnTo>
                  <a:pt x="3026" y="308"/>
                </a:lnTo>
                <a:lnTo>
                  <a:pt x="3054" y="332"/>
                </a:lnTo>
                <a:lnTo>
                  <a:pt x="3078" y="356"/>
                </a:lnTo>
                <a:lnTo>
                  <a:pt x="3098" y="384"/>
                </a:lnTo>
                <a:lnTo>
                  <a:pt x="3114" y="412"/>
                </a:lnTo>
                <a:lnTo>
                  <a:pt x="3128" y="440"/>
                </a:lnTo>
                <a:lnTo>
                  <a:pt x="3140" y="470"/>
                </a:lnTo>
                <a:lnTo>
                  <a:pt x="3148" y="500"/>
                </a:lnTo>
                <a:lnTo>
                  <a:pt x="3152" y="530"/>
                </a:lnTo>
                <a:lnTo>
                  <a:pt x="3156" y="560"/>
                </a:lnTo>
                <a:lnTo>
                  <a:pt x="3158" y="590"/>
                </a:lnTo>
                <a:lnTo>
                  <a:pt x="3156" y="620"/>
                </a:lnTo>
                <a:lnTo>
                  <a:pt x="3152" y="652"/>
                </a:lnTo>
                <a:lnTo>
                  <a:pt x="3146" y="684"/>
                </a:lnTo>
                <a:lnTo>
                  <a:pt x="3136" y="716"/>
                </a:lnTo>
                <a:lnTo>
                  <a:pt x="3126" y="746"/>
                </a:lnTo>
                <a:lnTo>
                  <a:pt x="3110" y="774"/>
                </a:lnTo>
                <a:lnTo>
                  <a:pt x="3092" y="802"/>
                </a:lnTo>
                <a:lnTo>
                  <a:pt x="3072" y="828"/>
                </a:lnTo>
                <a:lnTo>
                  <a:pt x="3046" y="852"/>
                </a:lnTo>
                <a:lnTo>
                  <a:pt x="3018" y="874"/>
                </a:lnTo>
                <a:lnTo>
                  <a:pt x="2988" y="894"/>
                </a:lnTo>
                <a:lnTo>
                  <a:pt x="2952" y="910"/>
                </a:lnTo>
                <a:lnTo>
                  <a:pt x="2914" y="924"/>
                </a:lnTo>
                <a:lnTo>
                  <a:pt x="2872" y="934"/>
                </a:lnTo>
                <a:lnTo>
                  <a:pt x="2824" y="940"/>
                </a:lnTo>
                <a:lnTo>
                  <a:pt x="2774" y="942"/>
                </a:lnTo>
                <a:lnTo>
                  <a:pt x="2554" y="942"/>
                </a:lnTo>
                <a:lnTo>
                  <a:pt x="2514" y="940"/>
                </a:lnTo>
                <a:lnTo>
                  <a:pt x="2476" y="936"/>
                </a:lnTo>
                <a:lnTo>
                  <a:pt x="2440" y="928"/>
                </a:lnTo>
                <a:lnTo>
                  <a:pt x="2406" y="916"/>
                </a:lnTo>
                <a:lnTo>
                  <a:pt x="2374" y="904"/>
                </a:lnTo>
                <a:lnTo>
                  <a:pt x="2342" y="886"/>
                </a:lnTo>
                <a:lnTo>
                  <a:pt x="2314" y="868"/>
                </a:lnTo>
                <a:lnTo>
                  <a:pt x="2288" y="846"/>
                </a:lnTo>
                <a:lnTo>
                  <a:pt x="2266" y="822"/>
                </a:lnTo>
                <a:lnTo>
                  <a:pt x="2246" y="796"/>
                </a:lnTo>
                <a:lnTo>
                  <a:pt x="2228" y="766"/>
                </a:lnTo>
                <a:lnTo>
                  <a:pt x="2212" y="734"/>
                </a:lnTo>
                <a:lnTo>
                  <a:pt x="2200" y="702"/>
                </a:lnTo>
                <a:lnTo>
                  <a:pt x="2192" y="666"/>
                </a:lnTo>
                <a:lnTo>
                  <a:pt x="2186" y="628"/>
                </a:lnTo>
                <a:lnTo>
                  <a:pt x="2184" y="590"/>
                </a:lnTo>
                <a:lnTo>
                  <a:pt x="2184" y="0"/>
                </a:lnTo>
                <a:lnTo>
                  <a:pt x="2218" y="0"/>
                </a:lnTo>
                <a:lnTo>
                  <a:pt x="2236" y="0"/>
                </a:lnTo>
                <a:lnTo>
                  <a:pt x="2250" y="4"/>
                </a:lnTo>
                <a:lnTo>
                  <a:pt x="2264" y="10"/>
                </a:lnTo>
                <a:lnTo>
                  <a:pt x="2274" y="18"/>
                </a:lnTo>
                <a:lnTo>
                  <a:pt x="2282" y="28"/>
                </a:lnTo>
                <a:lnTo>
                  <a:pt x="2288" y="40"/>
                </a:lnTo>
                <a:lnTo>
                  <a:pt x="2292" y="54"/>
                </a:lnTo>
                <a:lnTo>
                  <a:pt x="2294" y="70"/>
                </a:lnTo>
                <a:lnTo>
                  <a:pt x="2294" y="328"/>
                </a:lnTo>
                <a:close/>
                <a:moveTo>
                  <a:pt x="2578" y="844"/>
                </a:moveTo>
                <a:lnTo>
                  <a:pt x="2578" y="844"/>
                </a:lnTo>
                <a:lnTo>
                  <a:pt x="2766" y="844"/>
                </a:lnTo>
                <a:lnTo>
                  <a:pt x="2804" y="842"/>
                </a:lnTo>
                <a:lnTo>
                  <a:pt x="2838" y="838"/>
                </a:lnTo>
                <a:lnTo>
                  <a:pt x="2870" y="830"/>
                </a:lnTo>
                <a:lnTo>
                  <a:pt x="2900" y="820"/>
                </a:lnTo>
                <a:lnTo>
                  <a:pt x="2924" y="810"/>
                </a:lnTo>
                <a:lnTo>
                  <a:pt x="2948" y="796"/>
                </a:lnTo>
                <a:lnTo>
                  <a:pt x="2968" y="780"/>
                </a:lnTo>
                <a:lnTo>
                  <a:pt x="2986" y="762"/>
                </a:lnTo>
                <a:lnTo>
                  <a:pt x="3002" y="742"/>
                </a:lnTo>
                <a:lnTo>
                  <a:pt x="3014" y="722"/>
                </a:lnTo>
                <a:lnTo>
                  <a:pt x="3026" y="702"/>
                </a:lnTo>
                <a:lnTo>
                  <a:pt x="3034" y="680"/>
                </a:lnTo>
                <a:lnTo>
                  <a:pt x="3040" y="658"/>
                </a:lnTo>
                <a:lnTo>
                  <a:pt x="3046" y="634"/>
                </a:lnTo>
                <a:lnTo>
                  <a:pt x="3048" y="612"/>
                </a:lnTo>
                <a:lnTo>
                  <a:pt x="3048" y="590"/>
                </a:lnTo>
                <a:lnTo>
                  <a:pt x="3048" y="566"/>
                </a:lnTo>
                <a:lnTo>
                  <a:pt x="3046" y="544"/>
                </a:lnTo>
                <a:lnTo>
                  <a:pt x="3040" y="520"/>
                </a:lnTo>
                <a:lnTo>
                  <a:pt x="3034" y="498"/>
                </a:lnTo>
                <a:lnTo>
                  <a:pt x="3026" y="476"/>
                </a:lnTo>
                <a:lnTo>
                  <a:pt x="3014" y="456"/>
                </a:lnTo>
                <a:lnTo>
                  <a:pt x="3002" y="436"/>
                </a:lnTo>
                <a:lnTo>
                  <a:pt x="2986" y="416"/>
                </a:lnTo>
                <a:lnTo>
                  <a:pt x="2968" y="398"/>
                </a:lnTo>
                <a:lnTo>
                  <a:pt x="2948" y="382"/>
                </a:lnTo>
                <a:lnTo>
                  <a:pt x="2924" y="370"/>
                </a:lnTo>
                <a:lnTo>
                  <a:pt x="2900" y="358"/>
                </a:lnTo>
                <a:lnTo>
                  <a:pt x="2870" y="348"/>
                </a:lnTo>
                <a:lnTo>
                  <a:pt x="2838" y="340"/>
                </a:lnTo>
                <a:lnTo>
                  <a:pt x="2804" y="336"/>
                </a:lnTo>
                <a:lnTo>
                  <a:pt x="2766" y="334"/>
                </a:lnTo>
                <a:lnTo>
                  <a:pt x="2578" y="334"/>
                </a:lnTo>
                <a:lnTo>
                  <a:pt x="2538" y="336"/>
                </a:lnTo>
                <a:lnTo>
                  <a:pt x="2502" y="340"/>
                </a:lnTo>
                <a:lnTo>
                  <a:pt x="2470" y="348"/>
                </a:lnTo>
                <a:lnTo>
                  <a:pt x="2440" y="358"/>
                </a:lnTo>
                <a:lnTo>
                  <a:pt x="2414" y="370"/>
                </a:lnTo>
                <a:lnTo>
                  <a:pt x="2390" y="384"/>
                </a:lnTo>
                <a:lnTo>
                  <a:pt x="2370" y="402"/>
                </a:lnTo>
                <a:lnTo>
                  <a:pt x="2352" y="418"/>
                </a:lnTo>
                <a:lnTo>
                  <a:pt x="2338" y="438"/>
                </a:lnTo>
                <a:lnTo>
                  <a:pt x="2326" y="458"/>
                </a:lnTo>
                <a:lnTo>
                  <a:pt x="2314" y="480"/>
                </a:lnTo>
                <a:lnTo>
                  <a:pt x="2306" y="500"/>
                </a:lnTo>
                <a:lnTo>
                  <a:pt x="2300" y="524"/>
                </a:lnTo>
                <a:lnTo>
                  <a:pt x="2296" y="546"/>
                </a:lnTo>
                <a:lnTo>
                  <a:pt x="2294" y="568"/>
                </a:lnTo>
                <a:lnTo>
                  <a:pt x="2294" y="590"/>
                </a:lnTo>
                <a:lnTo>
                  <a:pt x="2294" y="608"/>
                </a:lnTo>
                <a:lnTo>
                  <a:pt x="2296" y="630"/>
                </a:lnTo>
                <a:lnTo>
                  <a:pt x="2300" y="650"/>
                </a:lnTo>
                <a:lnTo>
                  <a:pt x="2306" y="672"/>
                </a:lnTo>
                <a:lnTo>
                  <a:pt x="2314" y="694"/>
                </a:lnTo>
                <a:lnTo>
                  <a:pt x="2324" y="714"/>
                </a:lnTo>
                <a:lnTo>
                  <a:pt x="2336" y="736"/>
                </a:lnTo>
                <a:lnTo>
                  <a:pt x="2350" y="754"/>
                </a:lnTo>
                <a:lnTo>
                  <a:pt x="2368" y="774"/>
                </a:lnTo>
                <a:lnTo>
                  <a:pt x="2388" y="790"/>
                </a:lnTo>
                <a:lnTo>
                  <a:pt x="2412" y="806"/>
                </a:lnTo>
                <a:lnTo>
                  <a:pt x="2438" y="818"/>
                </a:lnTo>
                <a:lnTo>
                  <a:pt x="2468" y="830"/>
                </a:lnTo>
                <a:lnTo>
                  <a:pt x="2500" y="838"/>
                </a:lnTo>
                <a:lnTo>
                  <a:pt x="2538" y="842"/>
                </a:lnTo>
                <a:lnTo>
                  <a:pt x="2578" y="8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 dirty="0">
              <a:solidFill>
                <a:srgbClr val="2D2926"/>
              </a:solidFill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gray">
          <a:xfrm>
            <a:off x="6093884" y="1530350"/>
            <a:ext cx="167216" cy="3797300"/>
          </a:xfrm>
          <a:custGeom>
            <a:avLst/>
            <a:gdLst>
              <a:gd name="T0" fmla="*/ 0 w 94692"/>
              <a:gd name="T1" fmla="*/ 0 h 3865545"/>
              <a:gd name="T2" fmla="*/ 0 w 94692"/>
              <a:gd name="T3" fmla="*/ 0 h 3865545"/>
              <a:gd name="T4" fmla="*/ 124765 w 94692"/>
              <a:gd name="T5" fmla="*/ 0 h 3865545"/>
              <a:gd name="T6" fmla="*/ 124765 w 94692"/>
              <a:gd name="T7" fmla="*/ 3797010 h 3865545"/>
              <a:gd name="T8" fmla="*/ 0 w 94692"/>
              <a:gd name="T9" fmla="*/ 3797010 h 3865545"/>
              <a:gd name="T10" fmla="*/ 0 w 94692"/>
              <a:gd name="T11" fmla="*/ 3797010 h 386554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4692" h="3865545">
                <a:moveTo>
                  <a:pt x="0" y="0"/>
                </a:moveTo>
                <a:lnTo>
                  <a:pt x="0" y="0"/>
                </a:lnTo>
                <a:lnTo>
                  <a:pt x="94692" y="0"/>
                </a:lnTo>
                <a:lnTo>
                  <a:pt x="94692" y="3865545"/>
                </a:lnTo>
                <a:lnTo>
                  <a:pt x="0" y="3865545"/>
                </a:lnTo>
              </a:path>
            </a:pathLst>
          </a:custGeom>
          <a:noFill/>
          <a:ln w="25400" cap="flat" cmpd="sng" algn="ctr">
            <a:solidFill>
              <a:schemeClr val="accent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defRPr/>
            </a:pPr>
            <a:endParaRPr lang="en-US" sz="1800" dirty="0">
              <a:solidFill>
                <a:srgbClr val="2D2926"/>
              </a:solidFill>
            </a:endParaRPr>
          </a:p>
        </p:txBody>
      </p:sp>
      <p:sp>
        <p:nvSpPr>
          <p:cNvPr id="4115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527051" y="2195214"/>
            <a:ext cx="5672399" cy="2220218"/>
          </a:xfrm>
        </p:spPr>
        <p:txBody>
          <a:bodyPr/>
          <a:lstStyle>
            <a:lvl1pPr>
              <a:lnSpc>
                <a:spcPct val="95000"/>
              </a:lnSpc>
              <a:defRPr sz="3200" cap="all" baseline="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116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527051" y="4480694"/>
            <a:ext cx="5672399" cy="4320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25286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ection Slide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 noEditPoints="1"/>
          </p:cNvSpPr>
          <p:nvPr/>
        </p:nvSpPr>
        <p:spPr bwMode="auto">
          <a:xfrm>
            <a:off x="704851" y="485776"/>
            <a:ext cx="1843616" cy="239713"/>
          </a:xfrm>
          <a:custGeom>
            <a:avLst/>
            <a:gdLst>
              <a:gd name="T0" fmla="*/ 2147483647 w 5472"/>
              <a:gd name="T1" fmla="*/ 2147483647 h 952"/>
              <a:gd name="T2" fmla="*/ 2147483647 w 5472"/>
              <a:gd name="T3" fmla="*/ 2147483647 h 952"/>
              <a:gd name="T4" fmla="*/ 2147483647 w 5472"/>
              <a:gd name="T5" fmla="*/ 2147483647 h 952"/>
              <a:gd name="T6" fmla="*/ 2147483647 w 5472"/>
              <a:gd name="T7" fmla="*/ 2147483647 h 952"/>
              <a:gd name="T8" fmla="*/ 2147483647 w 5472"/>
              <a:gd name="T9" fmla="*/ 2147483647 h 952"/>
              <a:gd name="T10" fmla="*/ 2147483647 w 5472"/>
              <a:gd name="T11" fmla="*/ 2147483647 h 952"/>
              <a:gd name="T12" fmla="*/ 2147483647 w 5472"/>
              <a:gd name="T13" fmla="*/ 2147483647 h 952"/>
              <a:gd name="T14" fmla="*/ 2147483647 w 5472"/>
              <a:gd name="T15" fmla="*/ 2147483647 h 952"/>
              <a:gd name="T16" fmla="*/ 2147483647 w 5472"/>
              <a:gd name="T17" fmla="*/ 2147483647 h 952"/>
              <a:gd name="T18" fmla="*/ 2147483647 w 5472"/>
              <a:gd name="T19" fmla="*/ 2147483647 h 952"/>
              <a:gd name="T20" fmla="*/ 2147483647 w 5472"/>
              <a:gd name="T21" fmla="*/ 2147483647 h 952"/>
              <a:gd name="T22" fmla="*/ 2147483647 w 5472"/>
              <a:gd name="T23" fmla="*/ 2147483647 h 952"/>
              <a:gd name="T24" fmla="*/ 2147483647 w 5472"/>
              <a:gd name="T25" fmla="*/ 2147483647 h 952"/>
              <a:gd name="T26" fmla="*/ 2147483647 w 5472"/>
              <a:gd name="T27" fmla="*/ 2147483647 h 952"/>
              <a:gd name="T28" fmla="*/ 2147483647 w 5472"/>
              <a:gd name="T29" fmla="*/ 2147483647 h 952"/>
              <a:gd name="T30" fmla="*/ 2147483647 w 5472"/>
              <a:gd name="T31" fmla="*/ 2147483647 h 952"/>
              <a:gd name="T32" fmla="*/ 2147483647 w 5472"/>
              <a:gd name="T33" fmla="*/ 2147483647 h 952"/>
              <a:gd name="T34" fmla="*/ 2147483647 w 5472"/>
              <a:gd name="T35" fmla="*/ 2147483647 h 952"/>
              <a:gd name="T36" fmla="*/ 2147483647 w 5472"/>
              <a:gd name="T37" fmla="*/ 2147483647 h 952"/>
              <a:gd name="T38" fmla="*/ 2147483647 w 5472"/>
              <a:gd name="T39" fmla="*/ 2147483647 h 952"/>
              <a:gd name="T40" fmla="*/ 2147483647 w 5472"/>
              <a:gd name="T41" fmla="*/ 2147483647 h 952"/>
              <a:gd name="T42" fmla="*/ 2147483647 w 5472"/>
              <a:gd name="T43" fmla="*/ 2147483647 h 952"/>
              <a:gd name="T44" fmla="*/ 2147483647 w 5472"/>
              <a:gd name="T45" fmla="*/ 2147483647 h 952"/>
              <a:gd name="T46" fmla="*/ 2147483647 w 5472"/>
              <a:gd name="T47" fmla="*/ 2147483647 h 952"/>
              <a:gd name="T48" fmla="*/ 2147483647 w 5472"/>
              <a:gd name="T49" fmla="*/ 2147483647 h 952"/>
              <a:gd name="T50" fmla="*/ 2147483647 w 5472"/>
              <a:gd name="T51" fmla="*/ 2147483647 h 952"/>
              <a:gd name="T52" fmla="*/ 2147483647 w 5472"/>
              <a:gd name="T53" fmla="*/ 2147483647 h 952"/>
              <a:gd name="T54" fmla="*/ 2147483647 w 5472"/>
              <a:gd name="T55" fmla="*/ 2147483647 h 952"/>
              <a:gd name="T56" fmla="*/ 2147483647 w 5472"/>
              <a:gd name="T57" fmla="*/ 2147483647 h 952"/>
              <a:gd name="T58" fmla="*/ 2147483647 w 5472"/>
              <a:gd name="T59" fmla="*/ 2147483647 h 952"/>
              <a:gd name="T60" fmla="*/ 2147483647 w 5472"/>
              <a:gd name="T61" fmla="*/ 2147483647 h 952"/>
              <a:gd name="T62" fmla="*/ 2147483647 w 5472"/>
              <a:gd name="T63" fmla="*/ 2147483647 h 952"/>
              <a:gd name="T64" fmla="*/ 2147483647 w 5472"/>
              <a:gd name="T65" fmla="*/ 2147483647 h 952"/>
              <a:gd name="T66" fmla="*/ 2147483647 w 5472"/>
              <a:gd name="T67" fmla="*/ 2147483647 h 952"/>
              <a:gd name="T68" fmla="*/ 2147483647 w 5472"/>
              <a:gd name="T69" fmla="*/ 2147483647 h 952"/>
              <a:gd name="T70" fmla="*/ 2147483647 w 5472"/>
              <a:gd name="T71" fmla="*/ 2147483647 h 952"/>
              <a:gd name="T72" fmla="*/ 2147483647 w 5472"/>
              <a:gd name="T73" fmla="*/ 2147483647 h 952"/>
              <a:gd name="T74" fmla="*/ 2147483647 w 5472"/>
              <a:gd name="T75" fmla="*/ 2147483647 h 952"/>
              <a:gd name="T76" fmla="*/ 2147483647 w 5472"/>
              <a:gd name="T77" fmla="*/ 2147483647 h 952"/>
              <a:gd name="T78" fmla="*/ 2147483647 w 5472"/>
              <a:gd name="T79" fmla="*/ 2147483647 h 952"/>
              <a:gd name="T80" fmla="*/ 2147483647 w 5472"/>
              <a:gd name="T81" fmla="*/ 2147483647 h 952"/>
              <a:gd name="T82" fmla="*/ 2147483647 w 5472"/>
              <a:gd name="T83" fmla="*/ 0 h 952"/>
              <a:gd name="T84" fmla="*/ 2147483647 w 5472"/>
              <a:gd name="T85" fmla="*/ 2147483647 h 952"/>
              <a:gd name="T86" fmla="*/ 2147483647 w 5472"/>
              <a:gd name="T87" fmla="*/ 2147483647 h 952"/>
              <a:gd name="T88" fmla="*/ 2147483647 w 5472"/>
              <a:gd name="T89" fmla="*/ 2147483647 h 952"/>
              <a:gd name="T90" fmla="*/ 2147483647 w 5472"/>
              <a:gd name="T91" fmla="*/ 2147483647 h 952"/>
              <a:gd name="T92" fmla="*/ 2147483647 w 5472"/>
              <a:gd name="T93" fmla="*/ 2147483647 h 952"/>
              <a:gd name="T94" fmla="*/ 2147483647 w 5472"/>
              <a:gd name="T95" fmla="*/ 2147483647 h 952"/>
              <a:gd name="T96" fmla="*/ 2147483647 w 5472"/>
              <a:gd name="T97" fmla="*/ 2147483647 h 952"/>
              <a:gd name="T98" fmla="*/ 2147483647 w 5472"/>
              <a:gd name="T99" fmla="*/ 2147483647 h 952"/>
              <a:gd name="T100" fmla="*/ 2147483647 w 5472"/>
              <a:gd name="T101" fmla="*/ 2147483647 h 952"/>
              <a:gd name="T102" fmla="*/ 2147483647 w 5472"/>
              <a:gd name="T103" fmla="*/ 2147483647 h 952"/>
              <a:gd name="T104" fmla="*/ 2147483647 w 5472"/>
              <a:gd name="T105" fmla="*/ 2147483647 h 952"/>
              <a:gd name="T106" fmla="*/ 2147483647 w 5472"/>
              <a:gd name="T107" fmla="*/ 2147483647 h 952"/>
              <a:gd name="T108" fmla="*/ 2147483647 w 5472"/>
              <a:gd name="T109" fmla="*/ 0 h 952"/>
              <a:gd name="T110" fmla="*/ 2147483647 w 5472"/>
              <a:gd name="T111" fmla="*/ 2147483647 h 952"/>
              <a:gd name="T112" fmla="*/ 2147483647 w 5472"/>
              <a:gd name="T113" fmla="*/ 2147483647 h 952"/>
              <a:gd name="T114" fmla="*/ 2147483647 w 5472"/>
              <a:gd name="T115" fmla="*/ 2147483647 h 952"/>
              <a:gd name="T116" fmla="*/ 2147483647 w 5472"/>
              <a:gd name="T117" fmla="*/ 2147483647 h 952"/>
              <a:gd name="T118" fmla="*/ 2147483647 w 5472"/>
              <a:gd name="T119" fmla="*/ 2147483647 h 952"/>
              <a:gd name="T120" fmla="*/ 2147483647 w 5472"/>
              <a:gd name="T121" fmla="*/ 2147483647 h 952"/>
              <a:gd name="T122" fmla="*/ 2147483647 w 5472"/>
              <a:gd name="T123" fmla="*/ 2147483647 h 95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5472" h="952">
                <a:moveTo>
                  <a:pt x="5454" y="922"/>
                </a:moveTo>
                <a:lnTo>
                  <a:pt x="5454" y="922"/>
                </a:lnTo>
                <a:lnTo>
                  <a:pt x="5452" y="902"/>
                </a:lnTo>
                <a:lnTo>
                  <a:pt x="5448" y="886"/>
                </a:lnTo>
                <a:lnTo>
                  <a:pt x="5440" y="872"/>
                </a:lnTo>
                <a:lnTo>
                  <a:pt x="5430" y="862"/>
                </a:lnTo>
                <a:lnTo>
                  <a:pt x="5418" y="854"/>
                </a:lnTo>
                <a:lnTo>
                  <a:pt x="5402" y="848"/>
                </a:lnTo>
                <a:lnTo>
                  <a:pt x="5384" y="844"/>
                </a:lnTo>
                <a:lnTo>
                  <a:pt x="5364" y="844"/>
                </a:lnTo>
                <a:lnTo>
                  <a:pt x="4946" y="844"/>
                </a:lnTo>
                <a:lnTo>
                  <a:pt x="4910" y="842"/>
                </a:lnTo>
                <a:lnTo>
                  <a:pt x="4878" y="838"/>
                </a:lnTo>
                <a:lnTo>
                  <a:pt x="4848" y="832"/>
                </a:lnTo>
                <a:lnTo>
                  <a:pt x="4820" y="824"/>
                </a:lnTo>
                <a:lnTo>
                  <a:pt x="4796" y="814"/>
                </a:lnTo>
                <a:lnTo>
                  <a:pt x="4774" y="800"/>
                </a:lnTo>
                <a:lnTo>
                  <a:pt x="4754" y="788"/>
                </a:lnTo>
                <a:lnTo>
                  <a:pt x="4738" y="772"/>
                </a:lnTo>
                <a:lnTo>
                  <a:pt x="4722" y="756"/>
                </a:lnTo>
                <a:lnTo>
                  <a:pt x="4710" y="740"/>
                </a:lnTo>
                <a:lnTo>
                  <a:pt x="4698" y="724"/>
                </a:lnTo>
                <a:lnTo>
                  <a:pt x="4690" y="706"/>
                </a:lnTo>
                <a:lnTo>
                  <a:pt x="4682" y="688"/>
                </a:lnTo>
                <a:lnTo>
                  <a:pt x="4676" y="672"/>
                </a:lnTo>
                <a:lnTo>
                  <a:pt x="4674" y="654"/>
                </a:lnTo>
                <a:lnTo>
                  <a:pt x="4670" y="638"/>
                </a:lnTo>
                <a:lnTo>
                  <a:pt x="5252" y="638"/>
                </a:lnTo>
                <a:lnTo>
                  <a:pt x="5282" y="636"/>
                </a:lnTo>
                <a:lnTo>
                  <a:pt x="5310" y="632"/>
                </a:lnTo>
                <a:lnTo>
                  <a:pt x="5336" y="626"/>
                </a:lnTo>
                <a:lnTo>
                  <a:pt x="5358" y="618"/>
                </a:lnTo>
                <a:lnTo>
                  <a:pt x="5378" y="608"/>
                </a:lnTo>
                <a:lnTo>
                  <a:pt x="5396" y="596"/>
                </a:lnTo>
                <a:lnTo>
                  <a:pt x="5412" y="582"/>
                </a:lnTo>
                <a:lnTo>
                  <a:pt x="5426" y="568"/>
                </a:lnTo>
                <a:lnTo>
                  <a:pt x="5438" y="552"/>
                </a:lnTo>
                <a:lnTo>
                  <a:pt x="5448" y="536"/>
                </a:lnTo>
                <a:lnTo>
                  <a:pt x="5456" y="518"/>
                </a:lnTo>
                <a:lnTo>
                  <a:pt x="5462" y="502"/>
                </a:lnTo>
                <a:lnTo>
                  <a:pt x="5466" y="486"/>
                </a:lnTo>
                <a:lnTo>
                  <a:pt x="5470" y="468"/>
                </a:lnTo>
                <a:lnTo>
                  <a:pt x="5472" y="452"/>
                </a:lnTo>
                <a:lnTo>
                  <a:pt x="5472" y="438"/>
                </a:lnTo>
                <a:lnTo>
                  <a:pt x="5472" y="422"/>
                </a:lnTo>
                <a:lnTo>
                  <a:pt x="5470" y="404"/>
                </a:lnTo>
                <a:lnTo>
                  <a:pt x="5466" y="388"/>
                </a:lnTo>
                <a:lnTo>
                  <a:pt x="5460" y="370"/>
                </a:lnTo>
                <a:lnTo>
                  <a:pt x="5454" y="354"/>
                </a:lnTo>
                <a:lnTo>
                  <a:pt x="5446" y="336"/>
                </a:lnTo>
                <a:lnTo>
                  <a:pt x="5436" y="320"/>
                </a:lnTo>
                <a:lnTo>
                  <a:pt x="5424" y="306"/>
                </a:lnTo>
                <a:lnTo>
                  <a:pt x="5410" y="292"/>
                </a:lnTo>
                <a:lnTo>
                  <a:pt x="5394" y="278"/>
                </a:lnTo>
                <a:lnTo>
                  <a:pt x="5376" y="266"/>
                </a:lnTo>
                <a:lnTo>
                  <a:pt x="5356" y="256"/>
                </a:lnTo>
                <a:lnTo>
                  <a:pt x="5334" y="248"/>
                </a:lnTo>
                <a:lnTo>
                  <a:pt x="5310" y="242"/>
                </a:lnTo>
                <a:lnTo>
                  <a:pt x="5282" y="238"/>
                </a:lnTo>
                <a:lnTo>
                  <a:pt x="5252" y="236"/>
                </a:lnTo>
                <a:lnTo>
                  <a:pt x="4938" y="236"/>
                </a:lnTo>
                <a:lnTo>
                  <a:pt x="4886" y="238"/>
                </a:lnTo>
                <a:lnTo>
                  <a:pt x="4840" y="246"/>
                </a:lnTo>
                <a:lnTo>
                  <a:pt x="4796" y="256"/>
                </a:lnTo>
                <a:lnTo>
                  <a:pt x="4758" y="270"/>
                </a:lnTo>
                <a:lnTo>
                  <a:pt x="4724" y="286"/>
                </a:lnTo>
                <a:lnTo>
                  <a:pt x="4692" y="306"/>
                </a:lnTo>
                <a:lnTo>
                  <a:pt x="4664" y="328"/>
                </a:lnTo>
                <a:lnTo>
                  <a:pt x="4640" y="354"/>
                </a:lnTo>
                <a:lnTo>
                  <a:pt x="4620" y="380"/>
                </a:lnTo>
                <a:lnTo>
                  <a:pt x="4602" y="408"/>
                </a:lnTo>
                <a:lnTo>
                  <a:pt x="4588" y="438"/>
                </a:lnTo>
                <a:lnTo>
                  <a:pt x="4578" y="468"/>
                </a:lnTo>
                <a:lnTo>
                  <a:pt x="4568" y="498"/>
                </a:lnTo>
                <a:lnTo>
                  <a:pt x="4562" y="528"/>
                </a:lnTo>
                <a:lnTo>
                  <a:pt x="4560" y="560"/>
                </a:lnTo>
                <a:lnTo>
                  <a:pt x="4558" y="590"/>
                </a:lnTo>
                <a:lnTo>
                  <a:pt x="4560" y="622"/>
                </a:lnTo>
                <a:lnTo>
                  <a:pt x="4564" y="654"/>
                </a:lnTo>
                <a:lnTo>
                  <a:pt x="4570" y="686"/>
                </a:lnTo>
                <a:lnTo>
                  <a:pt x="4578" y="718"/>
                </a:lnTo>
                <a:lnTo>
                  <a:pt x="4592" y="748"/>
                </a:lnTo>
                <a:lnTo>
                  <a:pt x="4606" y="778"/>
                </a:lnTo>
                <a:lnTo>
                  <a:pt x="4624" y="804"/>
                </a:lnTo>
                <a:lnTo>
                  <a:pt x="4646" y="830"/>
                </a:lnTo>
                <a:lnTo>
                  <a:pt x="4670" y="854"/>
                </a:lnTo>
                <a:lnTo>
                  <a:pt x="4698" y="876"/>
                </a:lnTo>
                <a:lnTo>
                  <a:pt x="4728" y="896"/>
                </a:lnTo>
                <a:lnTo>
                  <a:pt x="4764" y="912"/>
                </a:lnTo>
                <a:lnTo>
                  <a:pt x="4802" y="924"/>
                </a:lnTo>
                <a:lnTo>
                  <a:pt x="4842" y="934"/>
                </a:lnTo>
                <a:lnTo>
                  <a:pt x="4888" y="940"/>
                </a:lnTo>
                <a:lnTo>
                  <a:pt x="4938" y="942"/>
                </a:lnTo>
                <a:lnTo>
                  <a:pt x="5454" y="942"/>
                </a:lnTo>
                <a:lnTo>
                  <a:pt x="5454" y="922"/>
                </a:lnTo>
                <a:close/>
                <a:moveTo>
                  <a:pt x="4946" y="334"/>
                </a:moveTo>
                <a:lnTo>
                  <a:pt x="4946" y="334"/>
                </a:lnTo>
                <a:lnTo>
                  <a:pt x="5238" y="334"/>
                </a:lnTo>
                <a:lnTo>
                  <a:pt x="5256" y="336"/>
                </a:lnTo>
                <a:lnTo>
                  <a:pt x="5272" y="338"/>
                </a:lnTo>
                <a:lnTo>
                  <a:pt x="5286" y="340"/>
                </a:lnTo>
                <a:lnTo>
                  <a:pt x="5300" y="344"/>
                </a:lnTo>
                <a:lnTo>
                  <a:pt x="5312" y="350"/>
                </a:lnTo>
                <a:lnTo>
                  <a:pt x="5322" y="356"/>
                </a:lnTo>
                <a:lnTo>
                  <a:pt x="5330" y="364"/>
                </a:lnTo>
                <a:lnTo>
                  <a:pt x="5338" y="370"/>
                </a:lnTo>
                <a:lnTo>
                  <a:pt x="5350" y="388"/>
                </a:lnTo>
                <a:lnTo>
                  <a:pt x="5358" y="404"/>
                </a:lnTo>
                <a:lnTo>
                  <a:pt x="5362" y="422"/>
                </a:lnTo>
                <a:lnTo>
                  <a:pt x="5362" y="438"/>
                </a:lnTo>
                <a:lnTo>
                  <a:pt x="5362" y="452"/>
                </a:lnTo>
                <a:lnTo>
                  <a:pt x="5358" y="468"/>
                </a:lnTo>
                <a:lnTo>
                  <a:pt x="5350" y="486"/>
                </a:lnTo>
                <a:lnTo>
                  <a:pt x="5338" y="502"/>
                </a:lnTo>
                <a:lnTo>
                  <a:pt x="5332" y="510"/>
                </a:lnTo>
                <a:lnTo>
                  <a:pt x="5322" y="518"/>
                </a:lnTo>
                <a:lnTo>
                  <a:pt x="5312" y="524"/>
                </a:lnTo>
                <a:lnTo>
                  <a:pt x="5300" y="530"/>
                </a:lnTo>
                <a:lnTo>
                  <a:pt x="5288" y="534"/>
                </a:lnTo>
                <a:lnTo>
                  <a:pt x="5272" y="538"/>
                </a:lnTo>
                <a:lnTo>
                  <a:pt x="5256" y="540"/>
                </a:lnTo>
                <a:lnTo>
                  <a:pt x="5238" y="540"/>
                </a:lnTo>
                <a:lnTo>
                  <a:pt x="4670" y="540"/>
                </a:lnTo>
                <a:lnTo>
                  <a:pt x="4676" y="512"/>
                </a:lnTo>
                <a:lnTo>
                  <a:pt x="4680" y="496"/>
                </a:lnTo>
                <a:lnTo>
                  <a:pt x="4688" y="478"/>
                </a:lnTo>
                <a:lnTo>
                  <a:pt x="4696" y="462"/>
                </a:lnTo>
                <a:lnTo>
                  <a:pt x="4706" y="444"/>
                </a:lnTo>
                <a:lnTo>
                  <a:pt x="4718" y="428"/>
                </a:lnTo>
                <a:lnTo>
                  <a:pt x="4732" y="412"/>
                </a:lnTo>
                <a:lnTo>
                  <a:pt x="4750" y="396"/>
                </a:lnTo>
                <a:lnTo>
                  <a:pt x="4768" y="382"/>
                </a:lnTo>
                <a:lnTo>
                  <a:pt x="4790" y="368"/>
                </a:lnTo>
                <a:lnTo>
                  <a:pt x="4816" y="356"/>
                </a:lnTo>
                <a:lnTo>
                  <a:pt x="4844" y="348"/>
                </a:lnTo>
                <a:lnTo>
                  <a:pt x="4874" y="340"/>
                </a:lnTo>
                <a:lnTo>
                  <a:pt x="4908" y="336"/>
                </a:lnTo>
                <a:lnTo>
                  <a:pt x="4946" y="334"/>
                </a:lnTo>
                <a:close/>
                <a:moveTo>
                  <a:pt x="3760" y="898"/>
                </a:moveTo>
                <a:lnTo>
                  <a:pt x="3760" y="898"/>
                </a:lnTo>
                <a:lnTo>
                  <a:pt x="3740" y="924"/>
                </a:lnTo>
                <a:lnTo>
                  <a:pt x="3730" y="932"/>
                </a:lnTo>
                <a:lnTo>
                  <a:pt x="3720" y="940"/>
                </a:lnTo>
                <a:lnTo>
                  <a:pt x="3712" y="946"/>
                </a:lnTo>
                <a:lnTo>
                  <a:pt x="3702" y="950"/>
                </a:lnTo>
                <a:lnTo>
                  <a:pt x="3694" y="952"/>
                </a:lnTo>
                <a:lnTo>
                  <a:pt x="3684" y="952"/>
                </a:lnTo>
                <a:lnTo>
                  <a:pt x="3670" y="952"/>
                </a:lnTo>
                <a:lnTo>
                  <a:pt x="3660" y="948"/>
                </a:lnTo>
                <a:lnTo>
                  <a:pt x="3650" y="944"/>
                </a:lnTo>
                <a:lnTo>
                  <a:pt x="3642" y="938"/>
                </a:lnTo>
                <a:lnTo>
                  <a:pt x="3634" y="930"/>
                </a:lnTo>
                <a:lnTo>
                  <a:pt x="3624" y="920"/>
                </a:lnTo>
                <a:lnTo>
                  <a:pt x="3606" y="898"/>
                </a:lnTo>
                <a:lnTo>
                  <a:pt x="3124" y="236"/>
                </a:lnTo>
                <a:lnTo>
                  <a:pt x="3188" y="236"/>
                </a:lnTo>
                <a:lnTo>
                  <a:pt x="3212" y="238"/>
                </a:lnTo>
                <a:lnTo>
                  <a:pt x="3232" y="240"/>
                </a:lnTo>
                <a:lnTo>
                  <a:pt x="3250" y="246"/>
                </a:lnTo>
                <a:lnTo>
                  <a:pt x="3264" y="254"/>
                </a:lnTo>
                <a:lnTo>
                  <a:pt x="3276" y="264"/>
                </a:lnTo>
                <a:lnTo>
                  <a:pt x="3286" y="274"/>
                </a:lnTo>
                <a:lnTo>
                  <a:pt x="3308" y="302"/>
                </a:lnTo>
                <a:lnTo>
                  <a:pt x="3686" y="836"/>
                </a:lnTo>
                <a:lnTo>
                  <a:pt x="4066" y="300"/>
                </a:lnTo>
                <a:lnTo>
                  <a:pt x="4086" y="274"/>
                </a:lnTo>
                <a:lnTo>
                  <a:pt x="4098" y="262"/>
                </a:lnTo>
                <a:lnTo>
                  <a:pt x="4110" y="254"/>
                </a:lnTo>
                <a:lnTo>
                  <a:pt x="4124" y="246"/>
                </a:lnTo>
                <a:lnTo>
                  <a:pt x="4140" y="240"/>
                </a:lnTo>
                <a:lnTo>
                  <a:pt x="4160" y="238"/>
                </a:lnTo>
                <a:lnTo>
                  <a:pt x="4184" y="236"/>
                </a:lnTo>
                <a:lnTo>
                  <a:pt x="4242" y="236"/>
                </a:lnTo>
                <a:lnTo>
                  <a:pt x="3760" y="898"/>
                </a:lnTo>
                <a:close/>
                <a:moveTo>
                  <a:pt x="1002" y="942"/>
                </a:moveTo>
                <a:lnTo>
                  <a:pt x="1002" y="942"/>
                </a:lnTo>
                <a:lnTo>
                  <a:pt x="986" y="940"/>
                </a:lnTo>
                <a:lnTo>
                  <a:pt x="972" y="938"/>
                </a:lnTo>
                <a:lnTo>
                  <a:pt x="960" y="932"/>
                </a:lnTo>
                <a:lnTo>
                  <a:pt x="948" y="926"/>
                </a:lnTo>
                <a:lnTo>
                  <a:pt x="938" y="916"/>
                </a:lnTo>
                <a:lnTo>
                  <a:pt x="932" y="904"/>
                </a:lnTo>
                <a:lnTo>
                  <a:pt x="926" y="890"/>
                </a:lnTo>
                <a:lnTo>
                  <a:pt x="922" y="874"/>
                </a:lnTo>
                <a:lnTo>
                  <a:pt x="906" y="796"/>
                </a:lnTo>
                <a:lnTo>
                  <a:pt x="894" y="816"/>
                </a:lnTo>
                <a:lnTo>
                  <a:pt x="876" y="838"/>
                </a:lnTo>
                <a:lnTo>
                  <a:pt x="850" y="862"/>
                </a:lnTo>
                <a:lnTo>
                  <a:pt x="836" y="874"/>
                </a:lnTo>
                <a:lnTo>
                  <a:pt x="818" y="886"/>
                </a:lnTo>
                <a:lnTo>
                  <a:pt x="798" y="898"/>
                </a:lnTo>
                <a:lnTo>
                  <a:pt x="778" y="908"/>
                </a:lnTo>
                <a:lnTo>
                  <a:pt x="754" y="918"/>
                </a:lnTo>
                <a:lnTo>
                  <a:pt x="728" y="926"/>
                </a:lnTo>
                <a:lnTo>
                  <a:pt x="700" y="932"/>
                </a:lnTo>
                <a:lnTo>
                  <a:pt x="670" y="938"/>
                </a:lnTo>
                <a:lnTo>
                  <a:pt x="638" y="940"/>
                </a:lnTo>
                <a:lnTo>
                  <a:pt x="604" y="942"/>
                </a:lnTo>
                <a:lnTo>
                  <a:pt x="384" y="942"/>
                </a:lnTo>
                <a:lnTo>
                  <a:pt x="356" y="942"/>
                </a:lnTo>
                <a:lnTo>
                  <a:pt x="330" y="940"/>
                </a:lnTo>
                <a:lnTo>
                  <a:pt x="306" y="936"/>
                </a:lnTo>
                <a:lnTo>
                  <a:pt x="282" y="932"/>
                </a:lnTo>
                <a:lnTo>
                  <a:pt x="258" y="928"/>
                </a:lnTo>
                <a:lnTo>
                  <a:pt x="238" y="922"/>
                </a:lnTo>
                <a:lnTo>
                  <a:pt x="198" y="908"/>
                </a:lnTo>
                <a:lnTo>
                  <a:pt x="162" y="890"/>
                </a:lnTo>
                <a:lnTo>
                  <a:pt x="130" y="870"/>
                </a:lnTo>
                <a:lnTo>
                  <a:pt x="104" y="846"/>
                </a:lnTo>
                <a:lnTo>
                  <a:pt x="80" y="822"/>
                </a:lnTo>
                <a:lnTo>
                  <a:pt x="60" y="794"/>
                </a:lnTo>
                <a:lnTo>
                  <a:pt x="42" y="766"/>
                </a:lnTo>
                <a:lnTo>
                  <a:pt x="28" y="738"/>
                </a:lnTo>
                <a:lnTo>
                  <a:pt x="18" y="708"/>
                </a:lnTo>
                <a:lnTo>
                  <a:pt x="10" y="678"/>
                </a:lnTo>
                <a:lnTo>
                  <a:pt x="4" y="648"/>
                </a:lnTo>
                <a:lnTo>
                  <a:pt x="2" y="618"/>
                </a:lnTo>
                <a:lnTo>
                  <a:pt x="0" y="590"/>
                </a:lnTo>
                <a:lnTo>
                  <a:pt x="2" y="558"/>
                </a:lnTo>
                <a:lnTo>
                  <a:pt x="4" y="526"/>
                </a:lnTo>
                <a:lnTo>
                  <a:pt x="12" y="494"/>
                </a:lnTo>
                <a:lnTo>
                  <a:pt x="20" y="462"/>
                </a:lnTo>
                <a:lnTo>
                  <a:pt x="32" y="432"/>
                </a:lnTo>
                <a:lnTo>
                  <a:pt x="46" y="404"/>
                </a:lnTo>
                <a:lnTo>
                  <a:pt x="64" y="376"/>
                </a:lnTo>
                <a:lnTo>
                  <a:pt x="86" y="350"/>
                </a:lnTo>
                <a:lnTo>
                  <a:pt x="110" y="326"/>
                </a:lnTo>
                <a:lnTo>
                  <a:pt x="138" y="304"/>
                </a:lnTo>
                <a:lnTo>
                  <a:pt x="170" y="284"/>
                </a:lnTo>
                <a:lnTo>
                  <a:pt x="204" y="268"/>
                </a:lnTo>
                <a:lnTo>
                  <a:pt x="244" y="254"/>
                </a:lnTo>
                <a:lnTo>
                  <a:pt x="286" y="244"/>
                </a:lnTo>
                <a:lnTo>
                  <a:pt x="332" y="238"/>
                </a:lnTo>
                <a:lnTo>
                  <a:pt x="384" y="236"/>
                </a:lnTo>
                <a:lnTo>
                  <a:pt x="604" y="236"/>
                </a:lnTo>
                <a:lnTo>
                  <a:pt x="642" y="238"/>
                </a:lnTo>
                <a:lnTo>
                  <a:pt x="680" y="242"/>
                </a:lnTo>
                <a:lnTo>
                  <a:pt x="714" y="248"/>
                </a:lnTo>
                <a:lnTo>
                  <a:pt x="746" y="258"/>
                </a:lnTo>
                <a:lnTo>
                  <a:pt x="776" y="270"/>
                </a:lnTo>
                <a:lnTo>
                  <a:pt x="804" y="284"/>
                </a:lnTo>
                <a:lnTo>
                  <a:pt x="830" y="300"/>
                </a:lnTo>
                <a:lnTo>
                  <a:pt x="854" y="318"/>
                </a:lnTo>
                <a:lnTo>
                  <a:pt x="876" y="338"/>
                </a:lnTo>
                <a:lnTo>
                  <a:pt x="894" y="358"/>
                </a:lnTo>
                <a:lnTo>
                  <a:pt x="912" y="382"/>
                </a:lnTo>
                <a:lnTo>
                  <a:pt x="926" y="406"/>
                </a:lnTo>
                <a:lnTo>
                  <a:pt x="940" y="432"/>
                </a:lnTo>
                <a:lnTo>
                  <a:pt x="950" y="458"/>
                </a:lnTo>
                <a:lnTo>
                  <a:pt x="958" y="484"/>
                </a:lnTo>
                <a:lnTo>
                  <a:pt x="966" y="514"/>
                </a:lnTo>
                <a:lnTo>
                  <a:pt x="1046" y="942"/>
                </a:lnTo>
                <a:lnTo>
                  <a:pt x="1002" y="942"/>
                </a:lnTo>
                <a:close/>
                <a:moveTo>
                  <a:pt x="580" y="334"/>
                </a:moveTo>
                <a:lnTo>
                  <a:pt x="580" y="334"/>
                </a:lnTo>
                <a:lnTo>
                  <a:pt x="392" y="334"/>
                </a:lnTo>
                <a:lnTo>
                  <a:pt x="354" y="336"/>
                </a:lnTo>
                <a:lnTo>
                  <a:pt x="318" y="340"/>
                </a:lnTo>
                <a:lnTo>
                  <a:pt x="286" y="348"/>
                </a:lnTo>
                <a:lnTo>
                  <a:pt x="258" y="358"/>
                </a:lnTo>
                <a:lnTo>
                  <a:pt x="232" y="370"/>
                </a:lnTo>
                <a:lnTo>
                  <a:pt x="210" y="384"/>
                </a:lnTo>
                <a:lnTo>
                  <a:pt x="188" y="400"/>
                </a:lnTo>
                <a:lnTo>
                  <a:pt x="170" y="416"/>
                </a:lnTo>
                <a:lnTo>
                  <a:pt x="156" y="436"/>
                </a:lnTo>
                <a:lnTo>
                  <a:pt x="142" y="456"/>
                </a:lnTo>
                <a:lnTo>
                  <a:pt x="132" y="476"/>
                </a:lnTo>
                <a:lnTo>
                  <a:pt x="122" y="498"/>
                </a:lnTo>
                <a:lnTo>
                  <a:pt x="116" y="520"/>
                </a:lnTo>
                <a:lnTo>
                  <a:pt x="112" y="544"/>
                </a:lnTo>
                <a:lnTo>
                  <a:pt x="110" y="566"/>
                </a:lnTo>
                <a:lnTo>
                  <a:pt x="108" y="590"/>
                </a:lnTo>
                <a:lnTo>
                  <a:pt x="110" y="612"/>
                </a:lnTo>
                <a:lnTo>
                  <a:pt x="112" y="636"/>
                </a:lnTo>
                <a:lnTo>
                  <a:pt x="116" y="658"/>
                </a:lnTo>
                <a:lnTo>
                  <a:pt x="122" y="680"/>
                </a:lnTo>
                <a:lnTo>
                  <a:pt x="132" y="702"/>
                </a:lnTo>
                <a:lnTo>
                  <a:pt x="142" y="724"/>
                </a:lnTo>
                <a:lnTo>
                  <a:pt x="156" y="744"/>
                </a:lnTo>
                <a:lnTo>
                  <a:pt x="170" y="762"/>
                </a:lnTo>
                <a:lnTo>
                  <a:pt x="188" y="780"/>
                </a:lnTo>
                <a:lnTo>
                  <a:pt x="210" y="796"/>
                </a:lnTo>
                <a:lnTo>
                  <a:pt x="232" y="810"/>
                </a:lnTo>
                <a:lnTo>
                  <a:pt x="258" y="822"/>
                </a:lnTo>
                <a:lnTo>
                  <a:pt x="286" y="830"/>
                </a:lnTo>
                <a:lnTo>
                  <a:pt x="318" y="838"/>
                </a:lnTo>
                <a:lnTo>
                  <a:pt x="354" y="842"/>
                </a:lnTo>
                <a:lnTo>
                  <a:pt x="392" y="844"/>
                </a:lnTo>
                <a:lnTo>
                  <a:pt x="580" y="844"/>
                </a:lnTo>
                <a:lnTo>
                  <a:pt x="618" y="842"/>
                </a:lnTo>
                <a:lnTo>
                  <a:pt x="654" y="838"/>
                </a:lnTo>
                <a:lnTo>
                  <a:pt x="688" y="830"/>
                </a:lnTo>
                <a:lnTo>
                  <a:pt x="716" y="820"/>
                </a:lnTo>
                <a:lnTo>
                  <a:pt x="744" y="808"/>
                </a:lnTo>
                <a:lnTo>
                  <a:pt x="766" y="794"/>
                </a:lnTo>
                <a:lnTo>
                  <a:pt x="786" y="778"/>
                </a:lnTo>
                <a:lnTo>
                  <a:pt x="804" y="760"/>
                </a:lnTo>
                <a:lnTo>
                  <a:pt x="820" y="740"/>
                </a:lnTo>
                <a:lnTo>
                  <a:pt x="832" y="720"/>
                </a:lnTo>
                <a:lnTo>
                  <a:pt x="842" y="700"/>
                </a:lnTo>
                <a:lnTo>
                  <a:pt x="850" y="678"/>
                </a:lnTo>
                <a:lnTo>
                  <a:pt x="856" y="656"/>
                </a:lnTo>
                <a:lnTo>
                  <a:pt x="860" y="634"/>
                </a:lnTo>
                <a:lnTo>
                  <a:pt x="864" y="610"/>
                </a:lnTo>
                <a:lnTo>
                  <a:pt x="864" y="590"/>
                </a:lnTo>
                <a:lnTo>
                  <a:pt x="864" y="570"/>
                </a:lnTo>
                <a:lnTo>
                  <a:pt x="862" y="548"/>
                </a:lnTo>
                <a:lnTo>
                  <a:pt x="858" y="528"/>
                </a:lnTo>
                <a:lnTo>
                  <a:pt x="852" y="506"/>
                </a:lnTo>
                <a:lnTo>
                  <a:pt x="844" y="484"/>
                </a:lnTo>
                <a:lnTo>
                  <a:pt x="834" y="464"/>
                </a:lnTo>
                <a:lnTo>
                  <a:pt x="822" y="444"/>
                </a:lnTo>
                <a:lnTo>
                  <a:pt x="806" y="424"/>
                </a:lnTo>
                <a:lnTo>
                  <a:pt x="790" y="406"/>
                </a:lnTo>
                <a:lnTo>
                  <a:pt x="770" y="388"/>
                </a:lnTo>
                <a:lnTo>
                  <a:pt x="746" y="372"/>
                </a:lnTo>
                <a:lnTo>
                  <a:pt x="720" y="360"/>
                </a:lnTo>
                <a:lnTo>
                  <a:pt x="690" y="350"/>
                </a:lnTo>
                <a:lnTo>
                  <a:pt x="656" y="342"/>
                </a:lnTo>
                <a:lnTo>
                  <a:pt x="620" y="336"/>
                </a:lnTo>
                <a:lnTo>
                  <a:pt x="580" y="334"/>
                </a:lnTo>
                <a:close/>
                <a:moveTo>
                  <a:pt x="4384" y="156"/>
                </a:moveTo>
                <a:lnTo>
                  <a:pt x="4384" y="156"/>
                </a:lnTo>
                <a:lnTo>
                  <a:pt x="4394" y="154"/>
                </a:lnTo>
                <a:lnTo>
                  <a:pt x="4404" y="152"/>
                </a:lnTo>
                <a:lnTo>
                  <a:pt x="4414" y="148"/>
                </a:lnTo>
                <a:lnTo>
                  <a:pt x="4422" y="142"/>
                </a:lnTo>
                <a:lnTo>
                  <a:pt x="4430" y="134"/>
                </a:lnTo>
                <a:lnTo>
                  <a:pt x="4434" y="124"/>
                </a:lnTo>
                <a:lnTo>
                  <a:pt x="4438" y="112"/>
                </a:lnTo>
                <a:lnTo>
                  <a:pt x="4438" y="100"/>
                </a:lnTo>
                <a:lnTo>
                  <a:pt x="4438" y="76"/>
                </a:lnTo>
                <a:lnTo>
                  <a:pt x="4438" y="64"/>
                </a:lnTo>
                <a:lnTo>
                  <a:pt x="4434" y="52"/>
                </a:lnTo>
                <a:lnTo>
                  <a:pt x="4430" y="42"/>
                </a:lnTo>
                <a:lnTo>
                  <a:pt x="4422" y="34"/>
                </a:lnTo>
                <a:lnTo>
                  <a:pt x="4414" y="28"/>
                </a:lnTo>
                <a:lnTo>
                  <a:pt x="4404" y="24"/>
                </a:lnTo>
                <a:lnTo>
                  <a:pt x="4394" y="22"/>
                </a:lnTo>
                <a:lnTo>
                  <a:pt x="4384" y="20"/>
                </a:lnTo>
                <a:lnTo>
                  <a:pt x="4372" y="22"/>
                </a:lnTo>
                <a:lnTo>
                  <a:pt x="4362" y="24"/>
                </a:lnTo>
                <a:lnTo>
                  <a:pt x="4352" y="28"/>
                </a:lnTo>
                <a:lnTo>
                  <a:pt x="4344" y="34"/>
                </a:lnTo>
                <a:lnTo>
                  <a:pt x="4338" y="42"/>
                </a:lnTo>
                <a:lnTo>
                  <a:pt x="4332" y="52"/>
                </a:lnTo>
                <a:lnTo>
                  <a:pt x="4328" y="64"/>
                </a:lnTo>
                <a:lnTo>
                  <a:pt x="4328" y="76"/>
                </a:lnTo>
                <a:lnTo>
                  <a:pt x="4328" y="100"/>
                </a:lnTo>
                <a:lnTo>
                  <a:pt x="4328" y="112"/>
                </a:lnTo>
                <a:lnTo>
                  <a:pt x="4332" y="124"/>
                </a:lnTo>
                <a:lnTo>
                  <a:pt x="4336" y="134"/>
                </a:lnTo>
                <a:lnTo>
                  <a:pt x="4344" y="142"/>
                </a:lnTo>
                <a:lnTo>
                  <a:pt x="4352" y="148"/>
                </a:lnTo>
                <a:lnTo>
                  <a:pt x="4362" y="152"/>
                </a:lnTo>
                <a:lnTo>
                  <a:pt x="4372" y="154"/>
                </a:lnTo>
                <a:lnTo>
                  <a:pt x="4384" y="156"/>
                </a:lnTo>
                <a:close/>
                <a:moveTo>
                  <a:pt x="4328" y="236"/>
                </a:moveTo>
                <a:lnTo>
                  <a:pt x="4328" y="236"/>
                </a:lnTo>
                <a:lnTo>
                  <a:pt x="4354" y="236"/>
                </a:lnTo>
                <a:lnTo>
                  <a:pt x="4372" y="238"/>
                </a:lnTo>
                <a:lnTo>
                  <a:pt x="4388" y="242"/>
                </a:lnTo>
                <a:lnTo>
                  <a:pt x="4402" y="248"/>
                </a:lnTo>
                <a:lnTo>
                  <a:pt x="4414" y="256"/>
                </a:lnTo>
                <a:lnTo>
                  <a:pt x="4424" y="268"/>
                </a:lnTo>
                <a:lnTo>
                  <a:pt x="4432" y="284"/>
                </a:lnTo>
                <a:lnTo>
                  <a:pt x="4436" y="304"/>
                </a:lnTo>
                <a:lnTo>
                  <a:pt x="4438" y="328"/>
                </a:lnTo>
                <a:lnTo>
                  <a:pt x="4438" y="942"/>
                </a:lnTo>
                <a:lnTo>
                  <a:pt x="4410" y="942"/>
                </a:lnTo>
                <a:lnTo>
                  <a:pt x="4390" y="940"/>
                </a:lnTo>
                <a:lnTo>
                  <a:pt x="4374" y="936"/>
                </a:lnTo>
                <a:lnTo>
                  <a:pt x="4360" y="930"/>
                </a:lnTo>
                <a:lnTo>
                  <a:pt x="4348" y="920"/>
                </a:lnTo>
                <a:lnTo>
                  <a:pt x="4340" y="908"/>
                </a:lnTo>
                <a:lnTo>
                  <a:pt x="4334" y="892"/>
                </a:lnTo>
                <a:lnTo>
                  <a:pt x="4330" y="874"/>
                </a:lnTo>
                <a:lnTo>
                  <a:pt x="4328" y="852"/>
                </a:lnTo>
                <a:lnTo>
                  <a:pt x="4328" y="236"/>
                </a:lnTo>
                <a:close/>
                <a:moveTo>
                  <a:pt x="1210" y="328"/>
                </a:moveTo>
                <a:lnTo>
                  <a:pt x="1210" y="328"/>
                </a:lnTo>
                <a:lnTo>
                  <a:pt x="1230" y="312"/>
                </a:lnTo>
                <a:lnTo>
                  <a:pt x="1252" y="296"/>
                </a:lnTo>
                <a:lnTo>
                  <a:pt x="1280" y="280"/>
                </a:lnTo>
                <a:lnTo>
                  <a:pt x="1310" y="266"/>
                </a:lnTo>
                <a:lnTo>
                  <a:pt x="1344" y="254"/>
                </a:lnTo>
                <a:lnTo>
                  <a:pt x="1382" y="244"/>
                </a:lnTo>
                <a:lnTo>
                  <a:pt x="1424" y="238"/>
                </a:lnTo>
                <a:lnTo>
                  <a:pt x="1472" y="236"/>
                </a:lnTo>
                <a:lnTo>
                  <a:pt x="1692" y="236"/>
                </a:lnTo>
                <a:lnTo>
                  <a:pt x="1718" y="238"/>
                </a:lnTo>
                <a:lnTo>
                  <a:pt x="1744" y="238"/>
                </a:lnTo>
                <a:lnTo>
                  <a:pt x="1770" y="242"/>
                </a:lnTo>
                <a:lnTo>
                  <a:pt x="1794" y="246"/>
                </a:lnTo>
                <a:lnTo>
                  <a:pt x="1816" y="250"/>
                </a:lnTo>
                <a:lnTo>
                  <a:pt x="1838" y="256"/>
                </a:lnTo>
                <a:lnTo>
                  <a:pt x="1878" y="270"/>
                </a:lnTo>
                <a:lnTo>
                  <a:pt x="1912" y="288"/>
                </a:lnTo>
                <a:lnTo>
                  <a:pt x="1944" y="308"/>
                </a:lnTo>
                <a:lnTo>
                  <a:pt x="1972" y="332"/>
                </a:lnTo>
                <a:lnTo>
                  <a:pt x="1996" y="356"/>
                </a:lnTo>
                <a:lnTo>
                  <a:pt x="2016" y="384"/>
                </a:lnTo>
                <a:lnTo>
                  <a:pt x="2032" y="412"/>
                </a:lnTo>
                <a:lnTo>
                  <a:pt x="2046" y="440"/>
                </a:lnTo>
                <a:lnTo>
                  <a:pt x="2058" y="470"/>
                </a:lnTo>
                <a:lnTo>
                  <a:pt x="2066" y="500"/>
                </a:lnTo>
                <a:lnTo>
                  <a:pt x="2070" y="530"/>
                </a:lnTo>
                <a:lnTo>
                  <a:pt x="2074" y="560"/>
                </a:lnTo>
                <a:lnTo>
                  <a:pt x="2074" y="590"/>
                </a:lnTo>
                <a:lnTo>
                  <a:pt x="2074" y="620"/>
                </a:lnTo>
                <a:lnTo>
                  <a:pt x="2070" y="652"/>
                </a:lnTo>
                <a:lnTo>
                  <a:pt x="2064" y="684"/>
                </a:lnTo>
                <a:lnTo>
                  <a:pt x="2054" y="716"/>
                </a:lnTo>
                <a:lnTo>
                  <a:pt x="2042" y="746"/>
                </a:lnTo>
                <a:lnTo>
                  <a:pt x="2028" y="774"/>
                </a:lnTo>
                <a:lnTo>
                  <a:pt x="2010" y="802"/>
                </a:lnTo>
                <a:lnTo>
                  <a:pt x="1988" y="828"/>
                </a:lnTo>
                <a:lnTo>
                  <a:pt x="1964" y="852"/>
                </a:lnTo>
                <a:lnTo>
                  <a:pt x="1936" y="874"/>
                </a:lnTo>
                <a:lnTo>
                  <a:pt x="1906" y="894"/>
                </a:lnTo>
                <a:lnTo>
                  <a:pt x="1870" y="910"/>
                </a:lnTo>
                <a:lnTo>
                  <a:pt x="1832" y="924"/>
                </a:lnTo>
                <a:lnTo>
                  <a:pt x="1788" y="934"/>
                </a:lnTo>
                <a:lnTo>
                  <a:pt x="1742" y="940"/>
                </a:lnTo>
                <a:lnTo>
                  <a:pt x="1692" y="942"/>
                </a:lnTo>
                <a:lnTo>
                  <a:pt x="1472" y="942"/>
                </a:lnTo>
                <a:lnTo>
                  <a:pt x="1432" y="940"/>
                </a:lnTo>
                <a:lnTo>
                  <a:pt x="1394" y="936"/>
                </a:lnTo>
                <a:lnTo>
                  <a:pt x="1358" y="928"/>
                </a:lnTo>
                <a:lnTo>
                  <a:pt x="1324" y="916"/>
                </a:lnTo>
                <a:lnTo>
                  <a:pt x="1290" y="904"/>
                </a:lnTo>
                <a:lnTo>
                  <a:pt x="1260" y="886"/>
                </a:lnTo>
                <a:lnTo>
                  <a:pt x="1232" y="868"/>
                </a:lnTo>
                <a:lnTo>
                  <a:pt x="1206" y="846"/>
                </a:lnTo>
                <a:lnTo>
                  <a:pt x="1184" y="822"/>
                </a:lnTo>
                <a:lnTo>
                  <a:pt x="1162" y="796"/>
                </a:lnTo>
                <a:lnTo>
                  <a:pt x="1144" y="766"/>
                </a:lnTo>
                <a:lnTo>
                  <a:pt x="1130" y="734"/>
                </a:lnTo>
                <a:lnTo>
                  <a:pt x="1118" y="702"/>
                </a:lnTo>
                <a:lnTo>
                  <a:pt x="1110" y="666"/>
                </a:lnTo>
                <a:lnTo>
                  <a:pt x="1104" y="628"/>
                </a:lnTo>
                <a:lnTo>
                  <a:pt x="1102" y="590"/>
                </a:lnTo>
                <a:lnTo>
                  <a:pt x="1102" y="0"/>
                </a:lnTo>
                <a:lnTo>
                  <a:pt x="1136" y="0"/>
                </a:lnTo>
                <a:lnTo>
                  <a:pt x="1154" y="0"/>
                </a:lnTo>
                <a:lnTo>
                  <a:pt x="1168" y="4"/>
                </a:lnTo>
                <a:lnTo>
                  <a:pt x="1180" y="10"/>
                </a:lnTo>
                <a:lnTo>
                  <a:pt x="1192" y="18"/>
                </a:lnTo>
                <a:lnTo>
                  <a:pt x="1200" y="28"/>
                </a:lnTo>
                <a:lnTo>
                  <a:pt x="1206" y="40"/>
                </a:lnTo>
                <a:lnTo>
                  <a:pt x="1210" y="54"/>
                </a:lnTo>
                <a:lnTo>
                  <a:pt x="1210" y="70"/>
                </a:lnTo>
                <a:lnTo>
                  <a:pt x="1210" y="328"/>
                </a:lnTo>
                <a:close/>
                <a:moveTo>
                  <a:pt x="1496" y="844"/>
                </a:moveTo>
                <a:lnTo>
                  <a:pt x="1496" y="844"/>
                </a:lnTo>
                <a:lnTo>
                  <a:pt x="1684" y="844"/>
                </a:lnTo>
                <a:lnTo>
                  <a:pt x="1722" y="842"/>
                </a:lnTo>
                <a:lnTo>
                  <a:pt x="1756" y="838"/>
                </a:lnTo>
                <a:lnTo>
                  <a:pt x="1788" y="830"/>
                </a:lnTo>
                <a:lnTo>
                  <a:pt x="1816" y="820"/>
                </a:lnTo>
                <a:lnTo>
                  <a:pt x="1842" y="810"/>
                </a:lnTo>
                <a:lnTo>
                  <a:pt x="1866" y="796"/>
                </a:lnTo>
                <a:lnTo>
                  <a:pt x="1886" y="780"/>
                </a:lnTo>
                <a:lnTo>
                  <a:pt x="1904" y="762"/>
                </a:lnTo>
                <a:lnTo>
                  <a:pt x="1920" y="742"/>
                </a:lnTo>
                <a:lnTo>
                  <a:pt x="1932" y="722"/>
                </a:lnTo>
                <a:lnTo>
                  <a:pt x="1944" y="702"/>
                </a:lnTo>
                <a:lnTo>
                  <a:pt x="1952" y="680"/>
                </a:lnTo>
                <a:lnTo>
                  <a:pt x="1958" y="658"/>
                </a:lnTo>
                <a:lnTo>
                  <a:pt x="1964" y="634"/>
                </a:lnTo>
                <a:lnTo>
                  <a:pt x="1966" y="612"/>
                </a:lnTo>
                <a:lnTo>
                  <a:pt x="1966" y="590"/>
                </a:lnTo>
                <a:lnTo>
                  <a:pt x="1966" y="566"/>
                </a:lnTo>
                <a:lnTo>
                  <a:pt x="1964" y="544"/>
                </a:lnTo>
                <a:lnTo>
                  <a:pt x="1958" y="520"/>
                </a:lnTo>
                <a:lnTo>
                  <a:pt x="1952" y="498"/>
                </a:lnTo>
                <a:lnTo>
                  <a:pt x="1944" y="476"/>
                </a:lnTo>
                <a:lnTo>
                  <a:pt x="1932" y="456"/>
                </a:lnTo>
                <a:lnTo>
                  <a:pt x="1920" y="436"/>
                </a:lnTo>
                <a:lnTo>
                  <a:pt x="1904" y="416"/>
                </a:lnTo>
                <a:lnTo>
                  <a:pt x="1886" y="398"/>
                </a:lnTo>
                <a:lnTo>
                  <a:pt x="1866" y="382"/>
                </a:lnTo>
                <a:lnTo>
                  <a:pt x="1842" y="370"/>
                </a:lnTo>
                <a:lnTo>
                  <a:pt x="1816" y="358"/>
                </a:lnTo>
                <a:lnTo>
                  <a:pt x="1788" y="348"/>
                </a:lnTo>
                <a:lnTo>
                  <a:pt x="1756" y="340"/>
                </a:lnTo>
                <a:lnTo>
                  <a:pt x="1722" y="336"/>
                </a:lnTo>
                <a:lnTo>
                  <a:pt x="1684" y="334"/>
                </a:lnTo>
                <a:lnTo>
                  <a:pt x="1496" y="334"/>
                </a:lnTo>
                <a:lnTo>
                  <a:pt x="1456" y="336"/>
                </a:lnTo>
                <a:lnTo>
                  <a:pt x="1420" y="340"/>
                </a:lnTo>
                <a:lnTo>
                  <a:pt x="1388" y="348"/>
                </a:lnTo>
                <a:lnTo>
                  <a:pt x="1358" y="358"/>
                </a:lnTo>
                <a:lnTo>
                  <a:pt x="1332" y="370"/>
                </a:lnTo>
                <a:lnTo>
                  <a:pt x="1308" y="384"/>
                </a:lnTo>
                <a:lnTo>
                  <a:pt x="1288" y="402"/>
                </a:lnTo>
                <a:lnTo>
                  <a:pt x="1270" y="418"/>
                </a:lnTo>
                <a:lnTo>
                  <a:pt x="1256" y="438"/>
                </a:lnTo>
                <a:lnTo>
                  <a:pt x="1242" y="458"/>
                </a:lnTo>
                <a:lnTo>
                  <a:pt x="1232" y="480"/>
                </a:lnTo>
                <a:lnTo>
                  <a:pt x="1224" y="500"/>
                </a:lnTo>
                <a:lnTo>
                  <a:pt x="1218" y="524"/>
                </a:lnTo>
                <a:lnTo>
                  <a:pt x="1214" y="546"/>
                </a:lnTo>
                <a:lnTo>
                  <a:pt x="1212" y="568"/>
                </a:lnTo>
                <a:lnTo>
                  <a:pt x="1210" y="590"/>
                </a:lnTo>
                <a:lnTo>
                  <a:pt x="1212" y="608"/>
                </a:lnTo>
                <a:lnTo>
                  <a:pt x="1214" y="630"/>
                </a:lnTo>
                <a:lnTo>
                  <a:pt x="1218" y="650"/>
                </a:lnTo>
                <a:lnTo>
                  <a:pt x="1224" y="672"/>
                </a:lnTo>
                <a:lnTo>
                  <a:pt x="1232" y="694"/>
                </a:lnTo>
                <a:lnTo>
                  <a:pt x="1242" y="714"/>
                </a:lnTo>
                <a:lnTo>
                  <a:pt x="1254" y="736"/>
                </a:lnTo>
                <a:lnTo>
                  <a:pt x="1268" y="754"/>
                </a:lnTo>
                <a:lnTo>
                  <a:pt x="1286" y="774"/>
                </a:lnTo>
                <a:lnTo>
                  <a:pt x="1306" y="790"/>
                </a:lnTo>
                <a:lnTo>
                  <a:pt x="1328" y="806"/>
                </a:lnTo>
                <a:lnTo>
                  <a:pt x="1356" y="818"/>
                </a:lnTo>
                <a:lnTo>
                  <a:pt x="1384" y="830"/>
                </a:lnTo>
                <a:lnTo>
                  <a:pt x="1418" y="838"/>
                </a:lnTo>
                <a:lnTo>
                  <a:pt x="1456" y="842"/>
                </a:lnTo>
                <a:lnTo>
                  <a:pt x="1496" y="844"/>
                </a:lnTo>
                <a:close/>
                <a:moveTo>
                  <a:pt x="2294" y="328"/>
                </a:moveTo>
                <a:lnTo>
                  <a:pt x="2294" y="328"/>
                </a:lnTo>
                <a:lnTo>
                  <a:pt x="2312" y="312"/>
                </a:lnTo>
                <a:lnTo>
                  <a:pt x="2336" y="296"/>
                </a:lnTo>
                <a:lnTo>
                  <a:pt x="2362" y="280"/>
                </a:lnTo>
                <a:lnTo>
                  <a:pt x="2392" y="266"/>
                </a:lnTo>
                <a:lnTo>
                  <a:pt x="2426" y="254"/>
                </a:lnTo>
                <a:lnTo>
                  <a:pt x="2464" y="244"/>
                </a:lnTo>
                <a:lnTo>
                  <a:pt x="2506" y="238"/>
                </a:lnTo>
                <a:lnTo>
                  <a:pt x="2554" y="236"/>
                </a:lnTo>
                <a:lnTo>
                  <a:pt x="2774" y="236"/>
                </a:lnTo>
                <a:lnTo>
                  <a:pt x="2800" y="238"/>
                </a:lnTo>
                <a:lnTo>
                  <a:pt x="2828" y="238"/>
                </a:lnTo>
                <a:lnTo>
                  <a:pt x="2852" y="242"/>
                </a:lnTo>
                <a:lnTo>
                  <a:pt x="2876" y="246"/>
                </a:lnTo>
                <a:lnTo>
                  <a:pt x="2898" y="250"/>
                </a:lnTo>
                <a:lnTo>
                  <a:pt x="2920" y="256"/>
                </a:lnTo>
                <a:lnTo>
                  <a:pt x="2960" y="270"/>
                </a:lnTo>
                <a:lnTo>
                  <a:pt x="2996" y="288"/>
                </a:lnTo>
                <a:lnTo>
                  <a:pt x="3026" y="308"/>
                </a:lnTo>
                <a:lnTo>
                  <a:pt x="3054" y="332"/>
                </a:lnTo>
                <a:lnTo>
                  <a:pt x="3078" y="356"/>
                </a:lnTo>
                <a:lnTo>
                  <a:pt x="3098" y="384"/>
                </a:lnTo>
                <a:lnTo>
                  <a:pt x="3114" y="412"/>
                </a:lnTo>
                <a:lnTo>
                  <a:pt x="3128" y="440"/>
                </a:lnTo>
                <a:lnTo>
                  <a:pt x="3140" y="470"/>
                </a:lnTo>
                <a:lnTo>
                  <a:pt x="3148" y="500"/>
                </a:lnTo>
                <a:lnTo>
                  <a:pt x="3152" y="530"/>
                </a:lnTo>
                <a:lnTo>
                  <a:pt x="3156" y="560"/>
                </a:lnTo>
                <a:lnTo>
                  <a:pt x="3158" y="590"/>
                </a:lnTo>
                <a:lnTo>
                  <a:pt x="3156" y="620"/>
                </a:lnTo>
                <a:lnTo>
                  <a:pt x="3152" y="652"/>
                </a:lnTo>
                <a:lnTo>
                  <a:pt x="3146" y="684"/>
                </a:lnTo>
                <a:lnTo>
                  <a:pt x="3136" y="716"/>
                </a:lnTo>
                <a:lnTo>
                  <a:pt x="3126" y="746"/>
                </a:lnTo>
                <a:lnTo>
                  <a:pt x="3110" y="774"/>
                </a:lnTo>
                <a:lnTo>
                  <a:pt x="3092" y="802"/>
                </a:lnTo>
                <a:lnTo>
                  <a:pt x="3072" y="828"/>
                </a:lnTo>
                <a:lnTo>
                  <a:pt x="3046" y="852"/>
                </a:lnTo>
                <a:lnTo>
                  <a:pt x="3018" y="874"/>
                </a:lnTo>
                <a:lnTo>
                  <a:pt x="2988" y="894"/>
                </a:lnTo>
                <a:lnTo>
                  <a:pt x="2952" y="910"/>
                </a:lnTo>
                <a:lnTo>
                  <a:pt x="2914" y="924"/>
                </a:lnTo>
                <a:lnTo>
                  <a:pt x="2872" y="934"/>
                </a:lnTo>
                <a:lnTo>
                  <a:pt x="2824" y="940"/>
                </a:lnTo>
                <a:lnTo>
                  <a:pt x="2774" y="942"/>
                </a:lnTo>
                <a:lnTo>
                  <a:pt x="2554" y="942"/>
                </a:lnTo>
                <a:lnTo>
                  <a:pt x="2514" y="940"/>
                </a:lnTo>
                <a:lnTo>
                  <a:pt x="2476" y="936"/>
                </a:lnTo>
                <a:lnTo>
                  <a:pt x="2440" y="928"/>
                </a:lnTo>
                <a:lnTo>
                  <a:pt x="2406" y="916"/>
                </a:lnTo>
                <a:lnTo>
                  <a:pt x="2374" y="904"/>
                </a:lnTo>
                <a:lnTo>
                  <a:pt x="2342" y="886"/>
                </a:lnTo>
                <a:lnTo>
                  <a:pt x="2314" y="868"/>
                </a:lnTo>
                <a:lnTo>
                  <a:pt x="2288" y="846"/>
                </a:lnTo>
                <a:lnTo>
                  <a:pt x="2266" y="822"/>
                </a:lnTo>
                <a:lnTo>
                  <a:pt x="2246" y="796"/>
                </a:lnTo>
                <a:lnTo>
                  <a:pt x="2228" y="766"/>
                </a:lnTo>
                <a:lnTo>
                  <a:pt x="2212" y="734"/>
                </a:lnTo>
                <a:lnTo>
                  <a:pt x="2200" y="702"/>
                </a:lnTo>
                <a:lnTo>
                  <a:pt x="2192" y="666"/>
                </a:lnTo>
                <a:lnTo>
                  <a:pt x="2186" y="628"/>
                </a:lnTo>
                <a:lnTo>
                  <a:pt x="2184" y="590"/>
                </a:lnTo>
                <a:lnTo>
                  <a:pt x="2184" y="0"/>
                </a:lnTo>
                <a:lnTo>
                  <a:pt x="2218" y="0"/>
                </a:lnTo>
                <a:lnTo>
                  <a:pt x="2236" y="0"/>
                </a:lnTo>
                <a:lnTo>
                  <a:pt x="2250" y="4"/>
                </a:lnTo>
                <a:lnTo>
                  <a:pt x="2264" y="10"/>
                </a:lnTo>
                <a:lnTo>
                  <a:pt x="2274" y="18"/>
                </a:lnTo>
                <a:lnTo>
                  <a:pt x="2282" y="28"/>
                </a:lnTo>
                <a:lnTo>
                  <a:pt x="2288" y="40"/>
                </a:lnTo>
                <a:lnTo>
                  <a:pt x="2292" y="54"/>
                </a:lnTo>
                <a:lnTo>
                  <a:pt x="2294" y="70"/>
                </a:lnTo>
                <a:lnTo>
                  <a:pt x="2294" y="328"/>
                </a:lnTo>
                <a:close/>
                <a:moveTo>
                  <a:pt x="2578" y="844"/>
                </a:moveTo>
                <a:lnTo>
                  <a:pt x="2578" y="844"/>
                </a:lnTo>
                <a:lnTo>
                  <a:pt x="2766" y="844"/>
                </a:lnTo>
                <a:lnTo>
                  <a:pt x="2804" y="842"/>
                </a:lnTo>
                <a:lnTo>
                  <a:pt x="2838" y="838"/>
                </a:lnTo>
                <a:lnTo>
                  <a:pt x="2870" y="830"/>
                </a:lnTo>
                <a:lnTo>
                  <a:pt x="2900" y="820"/>
                </a:lnTo>
                <a:lnTo>
                  <a:pt x="2924" y="810"/>
                </a:lnTo>
                <a:lnTo>
                  <a:pt x="2948" y="796"/>
                </a:lnTo>
                <a:lnTo>
                  <a:pt x="2968" y="780"/>
                </a:lnTo>
                <a:lnTo>
                  <a:pt x="2986" y="762"/>
                </a:lnTo>
                <a:lnTo>
                  <a:pt x="3002" y="742"/>
                </a:lnTo>
                <a:lnTo>
                  <a:pt x="3014" y="722"/>
                </a:lnTo>
                <a:lnTo>
                  <a:pt x="3026" y="702"/>
                </a:lnTo>
                <a:lnTo>
                  <a:pt x="3034" y="680"/>
                </a:lnTo>
                <a:lnTo>
                  <a:pt x="3040" y="658"/>
                </a:lnTo>
                <a:lnTo>
                  <a:pt x="3046" y="634"/>
                </a:lnTo>
                <a:lnTo>
                  <a:pt x="3048" y="612"/>
                </a:lnTo>
                <a:lnTo>
                  <a:pt x="3048" y="590"/>
                </a:lnTo>
                <a:lnTo>
                  <a:pt x="3048" y="566"/>
                </a:lnTo>
                <a:lnTo>
                  <a:pt x="3046" y="544"/>
                </a:lnTo>
                <a:lnTo>
                  <a:pt x="3040" y="520"/>
                </a:lnTo>
                <a:lnTo>
                  <a:pt x="3034" y="498"/>
                </a:lnTo>
                <a:lnTo>
                  <a:pt x="3026" y="476"/>
                </a:lnTo>
                <a:lnTo>
                  <a:pt x="3014" y="456"/>
                </a:lnTo>
                <a:lnTo>
                  <a:pt x="3002" y="436"/>
                </a:lnTo>
                <a:lnTo>
                  <a:pt x="2986" y="416"/>
                </a:lnTo>
                <a:lnTo>
                  <a:pt x="2968" y="398"/>
                </a:lnTo>
                <a:lnTo>
                  <a:pt x="2948" y="382"/>
                </a:lnTo>
                <a:lnTo>
                  <a:pt x="2924" y="370"/>
                </a:lnTo>
                <a:lnTo>
                  <a:pt x="2900" y="358"/>
                </a:lnTo>
                <a:lnTo>
                  <a:pt x="2870" y="348"/>
                </a:lnTo>
                <a:lnTo>
                  <a:pt x="2838" y="340"/>
                </a:lnTo>
                <a:lnTo>
                  <a:pt x="2804" y="336"/>
                </a:lnTo>
                <a:lnTo>
                  <a:pt x="2766" y="334"/>
                </a:lnTo>
                <a:lnTo>
                  <a:pt x="2578" y="334"/>
                </a:lnTo>
                <a:lnTo>
                  <a:pt x="2538" y="336"/>
                </a:lnTo>
                <a:lnTo>
                  <a:pt x="2502" y="340"/>
                </a:lnTo>
                <a:lnTo>
                  <a:pt x="2470" y="348"/>
                </a:lnTo>
                <a:lnTo>
                  <a:pt x="2440" y="358"/>
                </a:lnTo>
                <a:lnTo>
                  <a:pt x="2414" y="370"/>
                </a:lnTo>
                <a:lnTo>
                  <a:pt x="2390" y="384"/>
                </a:lnTo>
                <a:lnTo>
                  <a:pt x="2370" y="402"/>
                </a:lnTo>
                <a:lnTo>
                  <a:pt x="2352" y="418"/>
                </a:lnTo>
                <a:lnTo>
                  <a:pt x="2338" y="438"/>
                </a:lnTo>
                <a:lnTo>
                  <a:pt x="2326" y="458"/>
                </a:lnTo>
                <a:lnTo>
                  <a:pt x="2314" y="480"/>
                </a:lnTo>
                <a:lnTo>
                  <a:pt x="2306" y="500"/>
                </a:lnTo>
                <a:lnTo>
                  <a:pt x="2300" y="524"/>
                </a:lnTo>
                <a:lnTo>
                  <a:pt x="2296" y="546"/>
                </a:lnTo>
                <a:lnTo>
                  <a:pt x="2294" y="568"/>
                </a:lnTo>
                <a:lnTo>
                  <a:pt x="2294" y="590"/>
                </a:lnTo>
                <a:lnTo>
                  <a:pt x="2294" y="608"/>
                </a:lnTo>
                <a:lnTo>
                  <a:pt x="2296" y="630"/>
                </a:lnTo>
                <a:lnTo>
                  <a:pt x="2300" y="650"/>
                </a:lnTo>
                <a:lnTo>
                  <a:pt x="2306" y="672"/>
                </a:lnTo>
                <a:lnTo>
                  <a:pt x="2314" y="694"/>
                </a:lnTo>
                <a:lnTo>
                  <a:pt x="2324" y="714"/>
                </a:lnTo>
                <a:lnTo>
                  <a:pt x="2336" y="736"/>
                </a:lnTo>
                <a:lnTo>
                  <a:pt x="2350" y="754"/>
                </a:lnTo>
                <a:lnTo>
                  <a:pt x="2368" y="774"/>
                </a:lnTo>
                <a:lnTo>
                  <a:pt x="2388" y="790"/>
                </a:lnTo>
                <a:lnTo>
                  <a:pt x="2412" y="806"/>
                </a:lnTo>
                <a:lnTo>
                  <a:pt x="2438" y="818"/>
                </a:lnTo>
                <a:lnTo>
                  <a:pt x="2468" y="830"/>
                </a:lnTo>
                <a:lnTo>
                  <a:pt x="2500" y="838"/>
                </a:lnTo>
                <a:lnTo>
                  <a:pt x="2538" y="842"/>
                </a:lnTo>
                <a:lnTo>
                  <a:pt x="2578" y="8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5" name="Freeform 9"/>
          <p:cNvSpPr>
            <a:spLocks/>
          </p:cNvSpPr>
          <p:nvPr/>
        </p:nvSpPr>
        <p:spPr bwMode="gray">
          <a:xfrm>
            <a:off x="6093884" y="1530350"/>
            <a:ext cx="167216" cy="3797300"/>
          </a:xfrm>
          <a:custGeom>
            <a:avLst/>
            <a:gdLst>
              <a:gd name="T0" fmla="*/ 0 w 94692"/>
              <a:gd name="T1" fmla="*/ 0 h 3865545"/>
              <a:gd name="T2" fmla="*/ 0 w 94692"/>
              <a:gd name="T3" fmla="*/ 0 h 3865545"/>
              <a:gd name="T4" fmla="*/ 3634151 w 94692"/>
              <a:gd name="T5" fmla="*/ 0 h 3865545"/>
              <a:gd name="T6" fmla="*/ 3634151 w 94692"/>
              <a:gd name="T7" fmla="*/ 3066280 h 3865545"/>
              <a:gd name="T8" fmla="*/ 0 w 94692"/>
              <a:gd name="T9" fmla="*/ 3066280 h 3865545"/>
              <a:gd name="T10" fmla="*/ 0 w 94692"/>
              <a:gd name="T11" fmla="*/ 3066280 h 386554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4692" h="3865545">
                <a:moveTo>
                  <a:pt x="0" y="0"/>
                </a:moveTo>
                <a:lnTo>
                  <a:pt x="0" y="0"/>
                </a:lnTo>
                <a:lnTo>
                  <a:pt x="94692" y="0"/>
                </a:lnTo>
                <a:lnTo>
                  <a:pt x="94692" y="3865545"/>
                </a:lnTo>
                <a:lnTo>
                  <a:pt x="0" y="3865545"/>
                </a:lnTo>
              </a:path>
            </a:pathLst>
          </a:custGeom>
          <a:noFill/>
          <a:ln w="25400" cap="flat" cmpd="sng" algn="ctr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4115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527051" y="2194553"/>
            <a:ext cx="5669260" cy="2220218"/>
          </a:xfrm>
        </p:spPr>
        <p:txBody>
          <a:bodyPr/>
          <a:lstStyle>
            <a:lvl1pPr>
              <a:lnSpc>
                <a:spcPct val="95000"/>
              </a:lnSpc>
              <a:defRPr sz="3200" cap="all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116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527051" y="4480696"/>
            <a:ext cx="5669260" cy="4320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41756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">
    <p:bg bwMode="gray"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 noEditPoints="1"/>
          </p:cNvSpPr>
          <p:nvPr/>
        </p:nvSpPr>
        <p:spPr bwMode="auto">
          <a:xfrm>
            <a:off x="3327401" y="2870200"/>
            <a:ext cx="5594351" cy="730250"/>
          </a:xfrm>
          <a:custGeom>
            <a:avLst/>
            <a:gdLst>
              <a:gd name="T0" fmla="*/ 2147483647 w 5472"/>
              <a:gd name="T1" fmla="*/ 2147483647 h 952"/>
              <a:gd name="T2" fmla="*/ 2147483647 w 5472"/>
              <a:gd name="T3" fmla="*/ 2147483647 h 952"/>
              <a:gd name="T4" fmla="*/ 2147483647 w 5472"/>
              <a:gd name="T5" fmla="*/ 2147483647 h 952"/>
              <a:gd name="T6" fmla="*/ 2147483647 w 5472"/>
              <a:gd name="T7" fmla="*/ 2147483647 h 952"/>
              <a:gd name="T8" fmla="*/ 2147483647 w 5472"/>
              <a:gd name="T9" fmla="*/ 2147483647 h 952"/>
              <a:gd name="T10" fmla="*/ 2147483647 w 5472"/>
              <a:gd name="T11" fmla="*/ 2147483647 h 952"/>
              <a:gd name="T12" fmla="*/ 2147483647 w 5472"/>
              <a:gd name="T13" fmla="*/ 2147483647 h 952"/>
              <a:gd name="T14" fmla="*/ 2147483647 w 5472"/>
              <a:gd name="T15" fmla="*/ 2147483647 h 952"/>
              <a:gd name="T16" fmla="*/ 2147483647 w 5472"/>
              <a:gd name="T17" fmla="*/ 2147483647 h 952"/>
              <a:gd name="T18" fmla="*/ 2147483647 w 5472"/>
              <a:gd name="T19" fmla="*/ 2147483647 h 952"/>
              <a:gd name="T20" fmla="*/ 2147483647 w 5472"/>
              <a:gd name="T21" fmla="*/ 2147483647 h 952"/>
              <a:gd name="T22" fmla="*/ 2147483647 w 5472"/>
              <a:gd name="T23" fmla="*/ 2147483647 h 952"/>
              <a:gd name="T24" fmla="*/ 2147483647 w 5472"/>
              <a:gd name="T25" fmla="*/ 2147483647 h 952"/>
              <a:gd name="T26" fmla="*/ 2147483647 w 5472"/>
              <a:gd name="T27" fmla="*/ 2147483647 h 952"/>
              <a:gd name="T28" fmla="*/ 2147483647 w 5472"/>
              <a:gd name="T29" fmla="*/ 2147483647 h 952"/>
              <a:gd name="T30" fmla="*/ 2147483647 w 5472"/>
              <a:gd name="T31" fmla="*/ 2147483647 h 952"/>
              <a:gd name="T32" fmla="*/ 2147483647 w 5472"/>
              <a:gd name="T33" fmla="*/ 2147483647 h 952"/>
              <a:gd name="T34" fmla="*/ 2147483647 w 5472"/>
              <a:gd name="T35" fmla="*/ 2147483647 h 952"/>
              <a:gd name="T36" fmla="*/ 2147483647 w 5472"/>
              <a:gd name="T37" fmla="*/ 2147483647 h 952"/>
              <a:gd name="T38" fmla="*/ 2147483647 w 5472"/>
              <a:gd name="T39" fmla="*/ 2147483647 h 952"/>
              <a:gd name="T40" fmla="*/ 2147483647 w 5472"/>
              <a:gd name="T41" fmla="*/ 2147483647 h 952"/>
              <a:gd name="T42" fmla="*/ 2147483647 w 5472"/>
              <a:gd name="T43" fmla="*/ 2147483647 h 952"/>
              <a:gd name="T44" fmla="*/ 2147483647 w 5472"/>
              <a:gd name="T45" fmla="*/ 2147483647 h 952"/>
              <a:gd name="T46" fmla="*/ 2147483647 w 5472"/>
              <a:gd name="T47" fmla="*/ 2147483647 h 952"/>
              <a:gd name="T48" fmla="*/ 2147483647 w 5472"/>
              <a:gd name="T49" fmla="*/ 2147483647 h 952"/>
              <a:gd name="T50" fmla="*/ 2147483647 w 5472"/>
              <a:gd name="T51" fmla="*/ 2147483647 h 952"/>
              <a:gd name="T52" fmla="*/ 2147483647 w 5472"/>
              <a:gd name="T53" fmla="*/ 2147483647 h 952"/>
              <a:gd name="T54" fmla="*/ 2147483647 w 5472"/>
              <a:gd name="T55" fmla="*/ 2147483647 h 952"/>
              <a:gd name="T56" fmla="*/ 2147483647 w 5472"/>
              <a:gd name="T57" fmla="*/ 2147483647 h 952"/>
              <a:gd name="T58" fmla="*/ 2147483647 w 5472"/>
              <a:gd name="T59" fmla="*/ 2147483647 h 952"/>
              <a:gd name="T60" fmla="*/ 2147483647 w 5472"/>
              <a:gd name="T61" fmla="*/ 2147483647 h 952"/>
              <a:gd name="T62" fmla="*/ 2147483647 w 5472"/>
              <a:gd name="T63" fmla="*/ 2147483647 h 952"/>
              <a:gd name="T64" fmla="*/ 2147483647 w 5472"/>
              <a:gd name="T65" fmla="*/ 2147483647 h 952"/>
              <a:gd name="T66" fmla="*/ 2147483647 w 5472"/>
              <a:gd name="T67" fmla="*/ 2147483647 h 952"/>
              <a:gd name="T68" fmla="*/ 2147483647 w 5472"/>
              <a:gd name="T69" fmla="*/ 2147483647 h 952"/>
              <a:gd name="T70" fmla="*/ 2147483647 w 5472"/>
              <a:gd name="T71" fmla="*/ 2147483647 h 952"/>
              <a:gd name="T72" fmla="*/ 2147483647 w 5472"/>
              <a:gd name="T73" fmla="*/ 2147483647 h 952"/>
              <a:gd name="T74" fmla="*/ 2147483647 w 5472"/>
              <a:gd name="T75" fmla="*/ 2147483647 h 952"/>
              <a:gd name="T76" fmla="*/ 2147483647 w 5472"/>
              <a:gd name="T77" fmla="*/ 2147483647 h 952"/>
              <a:gd name="T78" fmla="*/ 2147483647 w 5472"/>
              <a:gd name="T79" fmla="*/ 2147483647 h 952"/>
              <a:gd name="T80" fmla="*/ 2147483647 w 5472"/>
              <a:gd name="T81" fmla="*/ 2147483647 h 952"/>
              <a:gd name="T82" fmla="*/ 2147483647 w 5472"/>
              <a:gd name="T83" fmla="*/ 0 h 952"/>
              <a:gd name="T84" fmla="*/ 2147483647 w 5472"/>
              <a:gd name="T85" fmla="*/ 2147483647 h 952"/>
              <a:gd name="T86" fmla="*/ 2147483647 w 5472"/>
              <a:gd name="T87" fmla="*/ 2147483647 h 952"/>
              <a:gd name="T88" fmla="*/ 2147483647 w 5472"/>
              <a:gd name="T89" fmla="*/ 2147483647 h 952"/>
              <a:gd name="T90" fmla="*/ 2147483647 w 5472"/>
              <a:gd name="T91" fmla="*/ 2147483647 h 952"/>
              <a:gd name="T92" fmla="*/ 2147483647 w 5472"/>
              <a:gd name="T93" fmla="*/ 2147483647 h 952"/>
              <a:gd name="T94" fmla="*/ 2147483647 w 5472"/>
              <a:gd name="T95" fmla="*/ 2147483647 h 952"/>
              <a:gd name="T96" fmla="*/ 2147483647 w 5472"/>
              <a:gd name="T97" fmla="*/ 2147483647 h 952"/>
              <a:gd name="T98" fmla="*/ 2147483647 w 5472"/>
              <a:gd name="T99" fmla="*/ 2147483647 h 952"/>
              <a:gd name="T100" fmla="*/ 2147483647 w 5472"/>
              <a:gd name="T101" fmla="*/ 2147483647 h 952"/>
              <a:gd name="T102" fmla="*/ 2147483647 w 5472"/>
              <a:gd name="T103" fmla="*/ 2147483647 h 952"/>
              <a:gd name="T104" fmla="*/ 2147483647 w 5472"/>
              <a:gd name="T105" fmla="*/ 2147483647 h 952"/>
              <a:gd name="T106" fmla="*/ 2147483647 w 5472"/>
              <a:gd name="T107" fmla="*/ 2147483647 h 952"/>
              <a:gd name="T108" fmla="*/ 2147483647 w 5472"/>
              <a:gd name="T109" fmla="*/ 0 h 952"/>
              <a:gd name="T110" fmla="*/ 2147483647 w 5472"/>
              <a:gd name="T111" fmla="*/ 2147483647 h 952"/>
              <a:gd name="T112" fmla="*/ 2147483647 w 5472"/>
              <a:gd name="T113" fmla="*/ 2147483647 h 952"/>
              <a:gd name="T114" fmla="*/ 2147483647 w 5472"/>
              <a:gd name="T115" fmla="*/ 2147483647 h 952"/>
              <a:gd name="T116" fmla="*/ 2147483647 w 5472"/>
              <a:gd name="T117" fmla="*/ 2147483647 h 952"/>
              <a:gd name="T118" fmla="*/ 2147483647 w 5472"/>
              <a:gd name="T119" fmla="*/ 2147483647 h 952"/>
              <a:gd name="T120" fmla="*/ 2147483647 w 5472"/>
              <a:gd name="T121" fmla="*/ 2147483647 h 952"/>
              <a:gd name="T122" fmla="*/ 2147483647 w 5472"/>
              <a:gd name="T123" fmla="*/ 2147483647 h 95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5472" h="952">
                <a:moveTo>
                  <a:pt x="5454" y="922"/>
                </a:moveTo>
                <a:lnTo>
                  <a:pt x="5454" y="922"/>
                </a:lnTo>
                <a:lnTo>
                  <a:pt x="5452" y="902"/>
                </a:lnTo>
                <a:lnTo>
                  <a:pt x="5448" y="886"/>
                </a:lnTo>
                <a:lnTo>
                  <a:pt x="5440" y="872"/>
                </a:lnTo>
                <a:lnTo>
                  <a:pt x="5430" y="862"/>
                </a:lnTo>
                <a:lnTo>
                  <a:pt x="5418" y="854"/>
                </a:lnTo>
                <a:lnTo>
                  <a:pt x="5402" y="848"/>
                </a:lnTo>
                <a:lnTo>
                  <a:pt x="5384" y="844"/>
                </a:lnTo>
                <a:lnTo>
                  <a:pt x="5364" y="844"/>
                </a:lnTo>
                <a:lnTo>
                  <a:pt x="4946" y="844"/>
                </a:lnTo>
                <a:lnTo>
                  <a:pt x="4910" y="842"/>
                </a:lnTo>
                <a:lnTo>
                  <a:pt x="4878" y="838"/>
                </a:lnTo>
                <a:lnTo>
                  <a:pt x="4848" y="832"/>
                </a:lnTo>
                <a:lnTo>
                  <a:pt x="4820" y="824"/>
                </a:lnTo>
                <a:lnTo>
                  <a:pt x="4796" y="814"/>
                </a:lnTo>
                <a:lnTo>
                  <a:pt x="4774" y="800"/>
                </a:lnTo>
                <a:lnTo>
                  <a:pt x="4754" y="788"/>
                </a:lnTo>
                <a:lnTo>
                  <a:pt x="4738" y="772"/>
                </a:lnTo>
                <a:lnTo>
                  <a:pt x="4722" y="756"/>
                </a:lnTo>
                <a:lnTo>
                  <a:pt x="4710" y="740"/>
                </a:lnTo>
                <a:lnTo>
                  <a:pt x="4698" y="724"/>
                </a:lnTo>
                <a:lnTo>
                  <a:pt x="4690" y="706"/>
                </a:lnTo>
                <a:lnTo>
                  <a:pt x="4682" y="688"/>
                </a:lnTo>
                <a:lnTo>
                  <a:pt x="4676" y="672"/>
                </a:lnTo>
                <a:lnTo>
                  <a:pt x="4674" y="654"/>
                </a:lnTo>
                <a:lnTo>
                  <a:pt x="4670" y="638"/>
                </a:lnTo>
                <a:lnTo>
                  <a:pt x="5252" y="638"/>
                </a:lnTo>
                <a:lnTo>
                  <a:pt x="5282" y="636"/>
                </a:lnTo>
                <a:lnTo>
                  <a:pt x="5310" y="632"/>
                </a:lnTo>
                <a:lnTo>
                  <a:pt x="5336" y="626"/>
                </a:lnTo>
                <a:lnTo>
                  <a:pt x="5358" y="618"/>
                </a:lnTo>
                <a:lnTo>
                  <a:pt x="5378" y="608"/>
                </a:lnTo>
                <a:lnTo>
                  <a:pt x="5396" y="596"/>
                </a:lnTo>
                <a:lnTo>
                  <a:pt x="5412" y="582"/>
                </a:lnTo>
                <a:lnTo>
                  <a:pt x="5426" y="568"/>
                </a:lnTo>
                <a:lnTo>
                  <a:pt x="5438" y="552"/>
                </a:lnTo>
                <a:lnTo>
                  <a:pt x="5448" y="536"/>
                </a:lnTo>
                <a:lnTo>
                  <a:pt x="5456" y="518"/>
                </a:lnTo>
                <a:lnTo>
                  <a:pt x="5462" y="502"/>
                </a:lnTo>
                <a:lnTo>
                  <a:pt x="5466" y="486"/>
                </a:lnTo>
                <a:lnTo>
                  <a:pt x="5470" y="468"/>
                </a:lnTo>
                <a:lnTo>
                  <a:pt x="5472" y="452"/>
                </a:lnTo>
                <a:lnTo>
                  <a:pt x="5472" y="438"/>
                </a:lnTo>
                <a:lnTo>
                  <a:pt x="5472" y="422"/>
                </a:lnTo>
                <a:lnTo>
                  <a:pt x="5470" y="404"/>
                </a:lnTo>
                <a:lnTo>
                  <a:pt x="5466" y="388"/>
                </a:lnTo>
                <a:lnTo>
                  <a:pt x="5460" y="370"/>
                </a:lnTo>
                <a:lnTo>
                  <a:pt x="5454" y="354"/>
                </a:lnTo>
                <a:lnTo>
                  <a:pt x="5446" y="336"/>
                </a:lnTo>
                <a:lnTo>
                  <a:pt x="5436" y="320"/>
                </a:lnTo>
                <a:lnTo>
                  <a:pt x="5424" y="306"/>
                </a:lnTo>
                <a:lnTo>
                  <a:pt x="5410" y="292"/>
                </a:lnTo>
                <a:lnTo>
                  <a:pt x="5394" y="278"/>
                </a:lnTo>
                <a:lnTo>
                  <a:pt x="5376" y="266"/>
                </a:lnTo>
                <a:lnTo>
                  <a:pt x="5356" y="256"/>
                </a:lnTo>
                <a:lnTo>
                  <a:pt x="5334" y="248"/>
                </a:lnTo>
                <a:lnTo>
                  <a:pt x="5310" y="242"/>
                </a:lnTo>
                <a:lnTo>
                  <a:pt x="5282" y="238"/>
                </a:lnTo>
                <a:lnTo>
                  <a:pt x="5252" y="236"/>
                </a:lnTo>
                <a:lnTo>
                  <a:pt x="4938" y="236"/>
                </a:lnTo>
                <a:lnTo>
                  <a:pt x="4886" y="238"/>
                </a:lnTo>
                <a:lnTo>
                  <a:pt x="4840" y="246"/>
                </a:lnTo>
                <a:lnTo>
                  <a:pt x="4796" y="256"/>
                </a:lnTo>
                <a:lnTo>
                  <a:pt x="4758" y="270"/>
                </a:lnTo>
                <a:lnTo>
                  <a:pt x="4724" y="286"/>
                </a:lnTo>
                <a:lnTo>
                  <a:pt x="4692" y="306"/>
                </a:lnTo>
                <a:lnTo>
                  <a:pt x="4664" y="328"/>
                </a:lnTo>
                <a:lnTo>
                  <a:pt x="4640" y="354"/>
                </a:lnTo>
                <a:lnTo>
                  <a:pt x="4620" y="380"/>
                </a:lnTo>
                <a:lnTo>
                  <a:pt x="4602" y="408"/>
                </a:lnTo>
                <a:lnTo>
                  <a:pt x="4588" y="438"/>
                </a:lnTo>
                <a:lnTo>
                  <a:pt x="4578" y="468"/>
                </a:lnTo>
                <a:lnTo>
                  <a:pt x="4568" y="498"/>
                </a:lnTo>
                <a:lnTo>
                  <a:pt x="4562" y="528"/>
                </a:lnTo>
                <a:lnTo>
                  <a:pt x="4560" y="560"/>
                </a:lnTo>
                <a:lnTo>
                  <a:pt x="4558" y="590"/>
                </a:lnTo>
                <a:lnTo>
                  <a:pt x="4560" y="622"/>
                </a:lnTo>
                <a:lnTo>
                  <a:pt x="4564" y="654"/>
                </a:lnTo>
                <a:lnTo>
                  <a:pt x="4570" y="686"/>
                </a:lnTo>
                <a:lnTo>
                  <a:pt x="4578" y="718"/>
                </a:lnTo>
                <a:lnTo>
                  <a:pt x="4592" y="748"/>
                </a:lnTo>
                <a:lnTo>
                  <a:pt x="4606" y="778"/>
                </a:lnTo>
                <a:lnTo>
                  <a:pt x="4624" y="804"/>
                </a:lnTo>
                <a:lnTo>
                  <a:pt x="4646" y="830"/>
                </a:lnTo>
                <a:lnTo>
                  <a:pt x="4670" y="854"/>
                </a:lnTo>
                <a:lnTo>
                  <a:pt x="4698" y="876"/>
                </a:lnTo>
                <a:lnTo>
                  <a:pt x="4728" y="896"/>
                </a:lnTo>
                <a:lnTo>
                  <a:pt x="4764" y="912"/>
                </a:lnTo>
                <a:lnTo>
                  <a:pt x="4802" y="924"/>
                </a:lnTo>
                <a:lnTo>
                  <a:pt x="4842" y="934"/>
                </a:lnTo>
                <a:lnTo>
                  <a:pt x="4888" y="940"/>
                </a:lnTo>
                <a:lnTo>
                  <a:pt x="4938" y="942"/>
                </a:lnTo>
                <a:lnTo>
                  <a:pt x="5454" y="942"/>
                </a:lnTo>
                <a:lnTo>
                  <a:pt x="5454" y="922"/>
                </a:lnTo>
                <a:close/>
                <a:moveTo>
                  <a:pt x="4946" y="334"/>
                </a:moveTo>
                <a:lnTo>
                  <a:pt x="4946" y="334"/>
                </a:lnTo>
                <a:lnTo>
                  <a:pt x="5238" y="334"/>
                </a:lnTo>
                <a:lnTo>
                  <a:pt x="5256" y="336"/>
                </a:lnTo>
                <a:lnTo>
                  <a:pt x="5272" y="338"/>
                </a:lnTo>
                <a:lnTo>
                  <a:pt x="5286" y="340"/>
                </a:lnTo>
                <a:lnTo>
                  <a:pt x="5300" y="344"/>
                </a:lnTo>
                <a:lnTo>
                  <a:pt x="5312" y="350"/>
                </a:lnTo>
                <a:lnTo>
                  <a:pt x="5322" y="356"/>
                </a:lnTo>
                <a:lnTo>
                  <a:pt x="5330" y="364"/>
                </a:lnTo>
                <a:lnTo>
                  <a:pt x="5338" y="370"/>
                </a:lnTo>
                <a:lnTo>
                  <a:pt x="5350" y="388"/>
                </a:lnTo>
                <a:lnTo>
                  <a:pt x="5358" y="404"/>
                </a:lnTo>
                <a:lnTo>
                  <a:pt x="5362" y="422"/>
                </a:lnTo>
                <a:lnTo>
                  <a:pt x="5362" y="438"/>
                </a:lnTo>
                <a:lnTo>
                  <a:pt x="5362" y="452"/>
                </a:lnTo>
                <a:lnTo>
                  <a:pt x="5358" y="468"/>
                </a:lnTo>
                <a:lnTo>
                  <a:pt x="5350" y="486"/>
                </a:lnTo>
                <a:lnTo>
                  <a:pt x="5338" y="502"/>
                </a:lnTo>
                <a:lnTo>
                  <a:pt x="5332" y="510"/>
                </a:lnTo>
                <a:lnTo>
                  <a:pt x="5322" y="518"/>
                </a:lnTo>
                <a:lnTo>
                  <a:pt x="5312" y="524"/>
                </a:lnTo>
                <a:lnTo>
                  <a:pt x="5300" y="530"/>
                </a:lnTo>
                <a:lnTo>
                  <a:pt x="5288" y="534"/>
                </a:lnTo>
                <a:lnTo>
                  <a:pt x="5272" y="538"/>
                </a:lnTo>
                <a:lnTo>
                  <a:pt x="5256" y="540"/>
                </a:lnTo>
                <a:lnTo>
                  <a:pt x="5238" y="540"/>
                </a:lnTo>
                <a:lnTo>
                  <a:pt x="4670" y="540"/>
                </a:lnTo>
                <a:lnTo>
                  <a:pt x="4676" y="512"/>
                </a:lnTo>
                <a:lnTo>
                  <a:pt x="4680" y="496"/>
                </a:lnTo>
                <a:lnTo>
                  <a:pt x="4688" y="478"/>
                </a:lnTo>
                <a:lnTo>
                  <a:pt x="4696" y="462"/>
                </a:lnTo>
                <a:lnTo>
                  <a:pt x="4706" y="444"/>
                </a:lnTo>
                <a:lnTo>
                  <a:pt x="4718" y="428"/>
                </a:lnTo>
                <a:lnTo>
                  <a:pt x="4732" y="412"/>
                </a:lnTo>
                <a:lnTo>
                  <a:pt x="4750" y="396"/>
                </a:lnTo>
                <a:lnTo>
                  <a:pt x="4768" y="382"/>
                </a:lnTo>
                <a:lnTo>
                  <a:pt x="4790" y="368"/>
                </a:lnTo>
                <a:lnTo>
                  <a:pt x="4816" y="356"/>
                </a:lnTo>
                <a:lnTo>
                  <a:pt x="4844" y="348"/>
                </a:lnTo>
                <a:lnTo>
                  <a:pt x="4874" y="340"/>
                </a:lnTo>
                <a:lnTo>
                  <a:pt x="4908" y="336"/>
                </a:lnTo>
                <a:lnTo>
                  <a:pt x="4946" y="334"/>
                </a:lnTo>
                <a:close/>
                <a:moveTo>
                  <a:pt x="3760" y="898"/>
                </a:moveTo>
                <a:lnTo>
                  <a:pt x="3760" y="898"/>
                </a:lnTo>
                <a:lnTo>
                  <a:pt x="3740" y="924"/>
                </a:lnTo>
                <a:lnTo>
                  <a:pt x="3730" y="932"/>
                </a:lnTo>
                <a:lnTo>
                  <a:pt x="3720" y="940"/>
                </a:lnTo>
                <a:lnTo>
                  <a:pt x="3712" y="946"/>
                </a:lnTo>
                <a:lnTo>
                  <a:pt x="3702" y="950"/>
                </a:lnTo>
                <a:lnTo>
                  <a:pt x="3694" y="952"/>
                </a:lnTo>
                <a:lnTo>
                  <a:pt x="3684" y="952"/>
                </a:lnTo>
                <a:lnTo>
                  <a:pt x="3670" y="952"/>
                </a:lnTo>
                <a:lnTo>
                  <a:pt x="3660" y="948"/>
                </a:lnTo>
                <a:lnTo>
                  <a:pt x="3650" y="944"/>
                </a:lnTo>
                <a:lnTo>
                  <a:pt x="3642" y="938"/>
                </a:lnTo>
                <a:lnTo>
                  <a:pt x="3634" y="930"/>
                </a:lnTo>
                <a:lnTo>
                  <a:pt x="3624" y="920"/>
                </a:lnTo>
                <a:lnTo>
                  <a:pt x="3606" y="898"/>
                </a:lnTo>
                <a:lnTo>
                  <a:pt x="3124" y="236"/>
                </a:lnTo>
                <a:lnTo>
                  <a:pt x="3188" y="236"/>
                </a:lnTo>
                <a:lnTo>
                  <a:pt x="3212" y="238"/>
                </a:lnTo>
                <a:lnTo>
                  <a:pt x="3232" y="240"/>
                </a:lnTo>
                <a:lnTo>
                  <a:pt x="3250" y="246"/>
                </a:lnTo>
                <a:lnTo>
                  <a:pt x="3264" y="254"/>
                </a:lnTo>
                <a:lnTo>
                  <a:pt x="3276" y="264"/>
                </a:lnTo>
                <a:lnTo>
                  <a:pt x="3286" y="274"/>
                </a:lnTo>
                <a:lnTo>
                  <a:pt x="3308" y="302"/>
                </a:lnTo>
                <a:lnTo>
                  <a:pt x="3686" y="836"/>
                </a:lnTo>
                <a:lnTo>
                  <a:pt x="4066" y="300"/>
                </a:lnTo>
                <a:lnTo>
                  <a:pt x="4086" y="274"/>
                </a:lnTo>
                <a:lnTo>
                  <a:pt x="4098" y="262"/>
                </a:lnTo>
                <a:lnTo>
                  <a:pt x="4110" y="254"/>
                </a:lnTo>
                <a:lnTo>
                  <a:pt x="4124" y="246"/>
                </a:lnTo>
                <a:lnTo>
                  <a:pt x="4140" y="240"/>
                </a:lnTo>
                <a:lnTo>
                  <a:pt x="4160" y="238"/>
                </a:lnTo>
                <a:lnTo>
                  <a:pt x="4184" y="236"/>
                </a:lnTo>
                <a:lnTo>
                  <a:pt x="4242" y="236"/>
                </a:lnTo>
                <a:lnTo>
                  <a:pt x="3760" y="898"/>
                </a:lnTo>
                <a:close/>
                <a:moveTo>
                  <a:pt x="1002" y="942"/>
                </a:moveTo>
                <a:lnTo>
                  <a:pt x="1002" y="942"/>
                </a:lnTo>
                <a:lnTo>
                  <a:pt x="986" y="940"/>
                </a:lnTo>
                <a:lnTo>
                  <a:pt x="972" y="938"/>
                </a:lnTo>
                <a:lnTo>
                  <a:pt x="960" y="932"/>
                </a:lnTo>
                <a:lnTo>
                  <a:pt x="948" y="926"/>
                </a:lnTo>
                <a:lnTo>
                  <a:pt x="938" y="916"/>
                </a:lnTo>
                <a:lnTo>
                  <a:pt x="932" y="904"/>
                </a:lnTo>
                <a:lnTo>
                  <a:pt x="926" y="890"/>
                </a:lnTo>
                <a:lnTo>
                  <a:pt x="922" y="874"/>
                </a:lnTo>
                <a:lnTo>
                  <a:pt x="906" y="796"/>
                </a:lnTo>
                <a:lnTo>
                  <a:pt x="894" y="816"/>
                </a:lnTo>
                <a:lnTo>
                  <a:pt x="876" y="838"/>
                </a:lnTo>
                <a:lnTo>
                  <a:pt x="850" y="862"/>
                </a:lnTo>
                <a:lnTo>
                  <a:pt x="836" y="874"/>
                </a:lnTo>
                <a:lnTo>
                  <a:pt x="818" y="886"/>
                </a:lnTo>
                <a:lnTo>
                  <a:pt x="798" y="898"/>
                </a:lnTo>
                <a:lnTo>
                  <a:pt x="778" y="908"/>
                </a:lnTo>
                <a:lnTo>
                  <a:pt x="754" y="918"/>
                </a:lnTo>
                <a:lnTo>
                  <a:pt x="728" y="926"/>
                </a:lnTo>
                <a:lnTo>
                  <a:pt x="700" y="932"/>
                </a:lnTo>
                <a:lnTo>
                  <a:pt x="670" y="938"/>
                </a:lnTo>
                <a:lnTo>
                  <a:pt x="638" y="940"/>
                </a:lnTo>
                <a:lnTo>
                  <a:pt x="604" y="942"/>
                </a:lnTo>
                <a:lnTo>
                  <a:pt x="384" y="942"/>
                </a:lnTo>
                <a:lnTo>
                  <a:pt x="356" y="942"/>
                </a:lnTo>
                <a:lnTo>
                  <a:pt x="330" y="940"/>
                </a:lnTo>
                <a:lnTo>
                  <a:pt x="306" y="936"/>
                </a:lnTo>
                <a:lnTo>
                  <a:pt x="282" y="932"/>
                </a:lnTo>
                <a:lnTo>
                  <a:pt x="258" y="928"/>
                </a:lnTo>
                <a:lnTo>
                  <a:pt x="238" y="922"/>
                </a:lnTo>
                <a:lnTo>
                  <a:pt x="198" y="908"/>
                </a:lnTo>
                <a:lnTo>
                  <a:pt x="162" y="890"/>
                </a:lnTo>
                <a:lnTo>
                  <a:pt x="130" y="870"/>
                </a:lnTo>
                <a:lnTo>
                  <a:pt x="104" y="846"/>
                </a:lnTo>
                <a:lnTo>
                  <a:pt x="80" y="822"/>
                </a:lnTo>
                <a:lnTo>
                  <a:pt x="60" y="794"/>
                </a:lnTo>
                <a:lnTo>
                  <a:pt x="42" y="766"/>
                </a:lnTo>
                <a:lnTo>
                  <a:pt x="28" y="738"/>
                </a:lnTo>
                <a:lnTo>
                  <a:pt x="18" y="708"/>
                </a:lnTo>
                <a:lnTo>
                  <a:pt x="10" y="678"/>
                </a:lnTo>
                <a:lnTo>
                  <a:pt x="4" y="648"/>
                </a:lnTo>
                <a:lnTo>
                  <a:pt x="2" y="618"/>
                </a:lnTo>
                <a:lnTo>
                  <a:pt x="0" y="590"/>
                </a:lnTo>
                <a:lnTo>
                  <a:pt x="2" y="558"/>
                </a:lnTo>
                <a:lnTo>
                  <a:pt x="4" y="526"/>
                </a:lnTo>
                <a:lnTo>
                  <a:pt x="12" y="494"/>
                </a:lnTo>
                <a:lnTo>
                  <a:pt x="20" y="462"/>
                </a:lnTo>
                <a:lnTo>
                  <a:pt x="32" y="432"/>
                </a:lnTo>
                <a:lnTo>
                  <a:pt x="46" y="404"/>
                </a:lnTo>
                <a:lnTo>
                  <a:pt x="64" y="376"/>
                </a:lnTo>
                <a:lnTo>
                  <a:pt x="86" y="350"/>
                </a:lnTo>
                <a:lnTo>
                  <a:pt x="110" y="326"/>
                </a:lnTo>
                <a:lnTo>
                  <a:pt x="138" y="304"/>
                </a:lnTo>
                <a:lnTo>
                  <a:pt x="170" y="284"/>
                </a:lnTo>
                <a:lnTo>
                  <a:pt x="204" y="268"/>
                </a:lnTo>
                <a:lnTo>
                  <a:pt x="244" y="254"/>
                </a:lnTo>
                <a:lnTo>
                  <a:pt x="286" y="244"/>
                </a:lnTo>
                <a:lnTo>
                  <a:pt x="332" y="238"/>
                </a:lnTo>
                <a:lnTo>
                  <a:pt x="384" y="236"/>
                </a:lnTo>
                <a:lnTo>
                  <a:pt x="604" y="236"/>
                </a:lnTo>
                <a:lnTo>
                  <a:pt x="642" y="238"/>
                </a:lnTo>
                <a:lnTo>
                  <a:pt x="680" y="242"/>
                </a:lnTo>
                <a:lnTo>
                  <a:pt x="714" y="248"/>
                </a:lnTo>
                <a:lnTo>
                  <a:pt x="746" y="258"/>
                </a:lnTo>
                <a:lnTo>
                  <a:pt x="776" y="270"/>
                </a:lnTo>
                <a:lnTo>
                  <a:pt x="804" y="284"/>
                </a:lnTo>
                <a:lnTo>
                  <a:pt x="830" y="300"/>
                </a:lnTo>
                <a:lnTo>
                  <a:pt x="854" y="318"/>
                </a:lnTo>
                <a:lnTo>
                  <a:pt x="876" y="338"/>
                </a:lnTo>
                <a:lnTo>
                  <a:pt x="894" y="358"/>
                </a:lnTo>
                <a:lnTo>
                  <a:pt x="912" y="382"/>
                </a:lnTo>
                <a:lnTo>
                  <a:pt x="926" y="406"/>
                </a:lnTo>
                <a:lnTo>
                  <a:pt x="940" y="432"/>
                </a:lnTo>
                <a:lnTo>
                  <a:pt x="950" y="458"/>
                </a:lnTo>
                <a:lnTo>
                  <a:pt x="958" y="484"/>
                </a:lnTo>
                <a:lnTo>
                  <a:pt x="966" y="514"/>
                </a:lnTo>
                <a:lnTo>
                  <a:pt x="1046" y="942"/>
                </a:lnTo>
                <a:lnTo>
                  <a:pt x="1002" y="942"/>
                </a:lnTo>
                <a:close/>
                <a:moveTo>
                  <a:pt x="580" y="334"/>
                </a:moveTo>
                <a:lnTo>
                  <a:pt x="580" y="334"/>
                </a:lnTo>
                <a:lnTo>
                  <a:pt x="392" y="334"/>
                </a:lnTo>
                <a:lnTo>
                  <a:pt x="354" y="336"/>
                </a:lnTo>
                <a:lnTo>
                  <a:pt x="318" y="340"/>
                </a:lnTo>
                <a:lnTo>
                  <a:pt x="286" y="348"/>
                </a:lnTo>
                <a:lnTo>
                  <a:pt x="258" y="358"/>
                </a:lnTo>
                <a:lnTo>
                  <a:pt x="232" y="370"/>
                </a:lnTo>
                <a:lnTo>
                  <a:pt x="210" y="384"/>
                </a:lnTo>
                <a:lnTo>
                  <a:pt x="188" y="400"/>
                </a:lnTo>
                <a:lnTo>
                  <a:pt x="170" y="416"/>
                </a:lnTo>
                <a:lnTo>
                  <a:pt x="156" y="436"/>
                </a:lnTo>
                <a:lnTo>
                  <a:pt x="142" y="456"/>
                </a:lnTo>
                <a:lnTo>
                  <a:pt x="132" y="476"/>
                </a:lnTo>
                <a:lnTo>
                  <a:pt x="122" y="498"/>
                </a:lnTo>
                <a:lnTo>
                  <a:pt x="116" y="520"/>
                </a:lnTo>
                <a:lnTo>
                  <a:pt x="112" y="544"/>
                </a:lnTo>
                <a:lnTo>
                  <a:pt x="110" y="566"/>
                </a:lnTo>
                <a:lnTo>
                  <a:pt x="108" y="590"/>
                </a:lnTo>
                <a:lnTo>
                  <a:pt x="110" y="612"/>
                </a:lnTo>
                <a:lnTo>
                  <a:pt x="112" y="636"/>
                </a:lnTo>
                <a:lnTo>
                  <a:pt x="116" y="658"/>
                </a:lnTo>
                <a:lnTo>
                  <a:pt x="122" y="680"/>
                </a:lnTo>
                <a:lnTo>
                  <a:pt x="132" y="702"/>
                </a:lnTo>
                <a:lnTo>
                  <a:pt x="142" y="724"/>
                </a:lnTo>
                <a:lnTo>
                  <a:pt x="156" y="744"/>
                </a:lnTo>
                <a:lnTo>
                  <a:pt x="170" y="762"/>
                </a:lnTo>
                <a:lnTo>
                  <a:pt x="188" y="780"/>
                </a:lnTo>
                <a:lnTo>
                  <a:pt x="210" y="796"/>
                </a:lnTo>
                <a:lnTo>
                  <a:pt x="232" y="810"/>
                </a:lnTo>
                <a:lnTo>
                  <a:pt x="258" y="822"/>
                </a:lnTo>
                <a:lnTo>
                  <a:pt x="286" y="830"/>
                </a:lnTo>
                <a:lnTo>
                  <a:pt x="318" y="838"/>
                </a:lnTo>
                <a:lnTo>
                  <a:pt x="354" y="842"/>
                </a:lnTo>
                <a:lnTo>
                  <a:pt x="392" y="844"/>
                </a:lnTo>
                <a:lnTo>
                  <a:pt x="580" y="844"/>
                </a:lnTo>
                <a:lnTo>
                  <a:pt x="618" y="842"/>
                </a:lnTo>
                <a:lnTo>
                  <a:pt x="654" y="838"/>
                </a:lnTo>
                <a:lnTo>
                  <a:pt x="688" y="830"/>
                </a:lnTo>
                <a:lnTo>
                  <a:pt x="716" y="820"/>
                </a:lnTo>
                <a:lnTo>
                  <a:pt x="744" y="808"/>
                </a:lnTo>
                <a:lnTo>
                  <a:pt x="766" y="794"/>
                </a:lnTo>
                <a:lnTo>
                  <a:pt x="786" y="778"/>
                </a:lnTo>
                <a:lnTo>
                  <a:pt x="804" y="760"/>
                </a:lnTo>
                <a:lnTo>
                  <a:pt x="820" y="740"/>
                </a:lnTo>
                <a:lnTo>
                  <a:pt x="832" y="720"/>
                </a:lnTo>
                <a:lnTo>
                  <a:pt x="842" y="700"/>
                </a:lnTo>
                <a:lnTo>
                  <a:pt x="850" y="678"/>
                </a:lnTo>
                <a:lnTo>
                  <a:pt x="856" y="656"/>
                </a:lnTo>
                <a:lnTo>
                  <a:pt x="860" y="634"/>
                </a:lnTo>
                <a:lnTo>
                  <a:pt x="864" y="610"/>
                </a:lnTo>
                <a:lnTo>
                  <a:pt x="864" y="590"/>
                </a:lnTo>
                <a:lnTo>
                  <a:pt x="864" y="570"/>
                </a:lnTo>
                <a:lnTo>
                  <a:pt x="862" y="548"/>
                </a:lnTo>
                <a:lnTo>
                  <a:pt x="858" y="528"/>
                </a:lnTo>
                <a:lnTo>
                  <a:pt x="852" y="506"/>
                </a:lnTo>
                <a:lnTo>
                  <a:pt x="844" y="484"/>
                </a:lnTo>
                <a:lnTo>
                  <a:pt x="834" y="464"/>
                </a:lnTo>
                <a:lnTo>
                  <a:pt x="822" y="444"/>
                </a:lnTo>
                <a:lnTo>
                  <a:pt x="806" y="424"/>
                </a:lnTo>
                <a:lnTo>
                  <a:pt x="790" y="406"/>
                </a:lnTo>
                <a:lnTo>
                  <a:pt x="770" y="388"/>
                </a:lnTo>
                <a:lnTo>
                  <a:pt x="746" y="372"/>
                </a:lnTo>
                <a:lnTo>
                  <a:pt x="720" y="360"/>
                </a:lnTo>
                <a:lnTo>
                  <a:pt x="690" y="350"/>
                </a:lnTo>
                <a:lnTo>
                  <a:pt x="656" y="342"/>
                </a:lnTo>
                <a:lnTo>
                  <a:pt x="620" y="336"/>
                </a:lnTo>
                <a:lnTo>
                  <a:pt x="580" y="334"/>
                </a:lnTo>
                <a:close/>
                <a:moveTo>
                  <a:pt x="4384" y="156"/>
                </a:moveTo>
                <a:lnTo>
                  <a:pt x="4384" y="156"/>
                </a:lnTo>
                <a:lnTo>
                  <a:pt x="4394" y="154"/>
                </a:lnTo>
                <a:lnTo>
                  <a:pt x="4404" y="152"/>
                </a:lnTo>
                <a:lnTo>
                  <a:pt x="4414" y="148"/>
                </a:lnTo>
                <a:lnTo>
                  <a:pt x="4422" y="142"/>
                </a:lnTo>
                <a:lnTo>
                  <a:pt x="4430" y="134"/>
                </a:lnTo>
                <a:lnTo>
                  <a:pt x="4434" y="124"/>
                </a:lnTo>
                <a:lnTo>
                  <a:pt x="4438" y="112"/>
                </a:lnTo>
                <a:lnTo>
                  <a:pt x="4438" y="100"/>
                </a:lnTo>
                <a:lnTo>
                  <a:pt x="4438" y="76"/>
                </a:lnTo>
                <a:lnTo>
                  <a:pt x="4438" y="64"/>
                </a:lnTo>
                <a:lnTo>
                  <a:pt x="4434" y="52"/>
                </a:lnTo>
                <a:lnTo>
                  <a:pt x="4430" y="42"/>
                </a:lnTo>
                <a:lnTo>
                  <a:pt x="4422" y="34"/>
                </a:lnTo>
                <a:lnTo>
                  <a:pt x="4414" y="28"/>
                </a:lnTo>
                <a:lnTo>
                  <a:pt x="4404" y="24"/>
                </a:lnTo>
                <a:lnTo>
                  <a:pt x="4394" y="22"/>
                </a:lnTo>
                <a:lnTo>
                  <a:pt x="4384" y="20"/>
                </a:lnTo>
                <a:lnTo>
                  <a:pt x="4372" y="22"/>
                </a:lnTo>
                <a:lnTo>
                  <a:pt x="4362" y="24"/>
                </a:lnTo>
                <a:lnTo>
                  <a:pt x="4352" y="28"/>
                </a:lnTo>
                <a:lnTo>
                  <a:pt x="4344" y="34"/>
                </a:lnTo>
                <a:lnTo>
                  <a:pt x="4338" y="42"/>
                </a:lnTo>
                <a:lnTo>
                  <a:pt x="4332" y="52"/>
                </a:lnTo>
                <a:lnTo>
                  <a:pt x="4328" y="64"/>
                </a:lnTo>
                <a:lnTo>
                  <a:pt x="4328" y="76"/>
                </a:lnTo>
                <a:lnTo>
                  <a:pt x="4328" y="100"/>
                </a:lnTo>
                <a:lnTo>
                  <a:pt x="4328" y="112"/>
                </a:lnTo>
                <a:lnTo>
                  <a:pt x="4332" y="124"/>
                </a:lnTo>
                <a:lnTo>
                  <a:pt x="4336" y="134"/>
                </a:lnTo>
                <a:lnTo>
                  <a:pt x="4344" y="142"/>
                </a:lnTo>
                <a:lnTo>
                  <a:pt x="4352" y="148"/>
                </a:lnTo>
                <a:lnTo>
                  <a:pt x="4362" y="152"/>
                </a:lnTo>
                <a:lnTo>
                  <a:pt x="4372" y="154"/>
                </a:lnTo>
                <a:lnTo>
                  <a:pt x="4384" y="156"/>
                </a:lnTo>
                <a:close/>
                <a:moveTo>
                  <a:pt x="4328" y="236"/>
                </a:moveTo>
                <a:lnTo>
                  <a:pt x="4328" y="236"/>
                </a:lnTo>
                <a:lnTo>
                  <a:pt x="4354" y="236"/>
                </a:lnTo>
                <a:lnTo>
                  <a:pt x="4372" y="238"/>
                </a:lnTo>
                <a:lnTo>
                  <a:pt x="4388" y="242"/>
                </a:lnTo>
                <a:lnTo>
                  <a:pt x="4402" y="248"/>
                </a:lnTo>
                <a:lnTo>
                  <a:pt x="4414" y="256"/>
                </a:lnTo>
                <a:lnTo>
                  <a:pt x="4424" y="268"/>
                </a:lnTo>
                <a:lnTo>
                  <a:pt x="4432" y="284"/>
                </a:lnTo>
                <a:lnTo>
                  <a:pt x="4436" y="304"/>
                </a:lnTo>
                <a:lnTo>
                  <a:pt x="4438" y="328"/>
                </a:lnTo>
                <a:lnTo>
                  <a:pt x="4438" y="942"/>
                </a:lnTo>
                <a:lnTo>
                  <a:pt x="4410" y="942"/>
                </a:lnTo>
                <a:lnTo>
                  <a:pt x="4390" y="940"/>
                </a:lnTo>
                <a:lnTo>
                  <a:pt x="4374" y="936"/>
                </a:lnTo>
                <a:lnTo>
                  <a:pt x="4360" y="930"/>
                </a:lnTo>
                <a:lnTo>
                  <a:pt x="4348" y="920"/>
                </a:lnTo>
                <a:lnTo>
                  <a:pt x="4340" y="908"/>
                </a:lnTo>
                <a:lnTo>
                  <a:pt x="4334" y="892"/>
                </a:lnTo>
                <a:lnTo>
                  <a:pt x="4330" y="874"/>
                </a:lnTo>
                <a:lnTo>
                  <a:pt x="4328" y="852"/>
                </a:lnTo>
                <a:lnTo>
                  <a:pt x="4328" y="236"/>
                </a:lnTo>
                <a:close/>
                <a:moveTo>
                  <a:pt x="1210" y="328"/>
                </a:moveTo>
                <a:lnTo>
                  <a:pt x="1210" y="328"/>
                </a:lnTo>
                <a:lnTo>
                  <a:pt x="1230" y="312"/>
                </a:lnTo>
                <a:lnTo>
                  <a:pt x="1252" y="296"/>
                </a:lnTo>
                <a:lnTo>
                  <a:pt x="1280" y="280"/>
                </a:lnTo>
                <a:lnTo>
                  <a:pt x="1310" y="266"/>
                </a:lnTo>
                <a:lnTo>
                  <a:pt x="1344" y="254"/>
                </a:lnTo>
                <a:lnTo>
                  <a:pt x="1382" y="244"/>
                </a:lnTo>
                <a:lnTo>
                  <a:pt x="1424" y="238"/>
                </a:lnTo>
                <a:lnTo>
                  <a:pt x="1472" y="236"/>
                </a:lnTo>
                <a:lnTo>
                  <a:pt x="1692" y="236"/>
                </a:lnTo>
                <a:lnTo>
                  <a:pt x="1718" y="238"/>
                </a:lnTo>
                <a:lnTo>
                  <a:pt x="1744" y="238"/>
                </a:lnTo>
                <a:lnTo>
                  <a:pt x="1770" y="242"/>
                </a:lnTo>
                <a:lnTo>
                  <a:pt x="1794" y="246"/>
                </a:lnTo>
                <a:lnTo>
                  <a:pt x="1816" y="250"/>
                </a:lnTo>
                <a:lnTo>
                  <a:pt x="1838" y="256"/>
                </a:lnTo>
                <a:lnTo>
                  <a:pt x="1878" y="270"/>
                </a:lnTo>
                <a:lnTo>
                  <a:pt x="1912" y="288"/>
                </a:lnTo>
                <a:lnTo>
                  <a:pt x="1944" y="308"/>
                </a:lnTo>
                <a:lnTo>
                  <a:pt x="1972" y="332"/>
                </a:lnTo>
                <a:lnTo>
                  <a:pt x="1996" y="356"/>
                </a:lnTo>
                <a:lnTo>
                  <a:pt x="2016" y="384"/>
                </a:lnTo>
                <a:lnTo>
                  <a:pt x="2032" y="412"/>
                </a:lnTo>
                <a:lnTo>
                  <a:pt x="2046" y="440"/>
                </a:lnTo>
                <a:lnTo>
                  <a:pt x="2058" y="470"/>
                </a:lnTo>
                <a:lnTo>
                  <a:pt x="2066" y="500"/>
                </a:lnTo>
                <a:lnTo>
                  <a:pt x="2070" y="530"/>
                </a:lnTo>
                <a:lnTo>
                  <a:pt x="2074" y="560"/>
                </a:lnTo>
                <a:lnTo>
                  <a:pt x="2074" y="590"/>
                </a:lnTo>
                <a:lnTo>
                  <a:pt x="2074" y="620"/>
                </a:lnTo>
                <a:lnTo>
                  <a:pt x="2070" y="652"/>
                </a:lnTo>
                <a:lnTo>
                  <a:pt x="2064" y="684"/>
                </a:lnTo>
                <a:lnTo>
                  <a:pt x="2054" y="716"/>
                </a:lnTo>
                <a:lnTo>
                  <a:pt x="2042" y="746"/>
                </a:lnTo>
                <a:lnTo>
                  <a:pt x="2028" y="774"/>
                </a:lnTo>
                <a:lnTo>
                  <a:pt x="2010" y="802"/>
                </a:lnTo>
                <a:lnTo>
                  <a:pt x="1988" y="828"/>
                </a:lnTo>
                <a:lnTo>
                  <a:pt x="1964" y="852"/>
                </a:lnTo>
                <a:lnTo>
                  <a:pt x="1936" y="874"/>
                </a:lnTo>
                <a:lnTo>
                  <a:pt x="1906" y="894"/>
                </a:lnTo>
                <a:lnTo>
                  <a:pt x="1870" y="910"/>
                </a:lnTo>
                <a:lnTo>
                  <a:pt x="1832" y="924"/>
                </a:lnTo>
                <a:lnTo>
                  <a:pt x="1788" y="934"/>
                </a:lnTo>
                <a:lnTo>
                  <a:pt x="1742" y="940"/>
                </a:lnTo>
                <a:lnTo>
                  <a:pt x="1692" y="942"/>
                </a:lnTo>
                <a:lnTo>
                  <a:pt x="1472" y="942"/>
                </a:lnTo>
                <a:lnTo>
                  <a:pt x="1432" y="940"/>
                </a:lnTo>
                <a:lnTo>
                  <a:pt x="1394" y="936"/>
                </a:lnTo>
                <a:lnTo>
                  <a:pt x="1358" y="928"/>
                </a:lnTo>
                <a:lnTo>
                  <a:pt x="1324" y="916"/>
                </a:lnTo>
                <a:lnTo>
                  <a:pt x="1290" y="904"/>
                </a:lnTo>
                <a:lnTo>
                  <a:pt x="1260" y="886"/>
                </a:lnTo>
                <a:lnTo>
                  <a:pt x="1232" y="868"/>
                </a:lnTo>
                <a:lnTo>
                  <a:pt x="1206" y="846"/>
                </a:lnTo>
                <a:lnTo>
                  <a:pt x="1184" y="822"/>
                </a:lnTo>
                <a:lnTo>
                  <a:pt x="1162" y="796"/>
                </a:lnTo>
                <a:lnTo>
                  <a:pt x="1144" y="766"/>
                </a:lnTo>
                <a:lnTo>
                  <a:pt x="1130" y="734"/>
                </a:lnTo>
                <a:lnTo>
                  <a:pt x="1118" y="702"/>
                </a:lnTo>
                <a:lnTo>
                  <a:pt x="1110" y="666"/>
                </a:lnTo>
                <a:lnTo>
                  <a:pt x="1104" y="628"/>
                </a:lnTo>
                <a:lnTo>
                  <a:pt x="1102" y="590"/>
                </a:lnTo>
                <a:lnTo>
                  <a:pt x="1102" y="0"/>
                </a:lnTo>
                <a:lnTo>
                  <a:pt x="1136" y="0"/>
                </a:lnTo>
                <a:lnTo>
                  <a:pt x="1154" y="0"/>
                </a:lnTo>
                <a:lnTo>
                  <a:pt x="1168" y="4"/>
                </a:lnTo>
                <a:lnTo>
                  <a:pt x="1180" y="10"/>
                </a:lnTo>
                <a:lnTo>
                  <a:pt x="1192" y="18"/>
                </a:lnTo>
                <a:lnTo>
                  <a:pt x="1200" y="28"/>
                </a:lnTo>
                <a:lnTo>
                  <a:pt x="1206" y="40"/>
                </a:lnTo>
                <a:lnTo>
                  <a:pt x="1210" y="54"/>
                </a:lnTo>
                <a:lnTo>
                  <a:pt x="1210" y="70"/>
                </a:lnTo>
                <a:lnTo>
                  <a:pt x="1210" y="328"/>
                </a:lnTo>
                <a:close/>
                <a:moveTo>
                  <a:pt x="1496" y="844"/>
                </a:moveTo>
                <a:lnTo>
                  <a:pt x="1496" y="844"/>
                </a:lnTo>
                <a:lnTo>
                  <a:pt x="1684" y="844"/>
                </a:lnTo>
                <a:lnTo>
                  <a:pt x="1722" y="842"/>
                </a:lnTo>
                <a:lnTo>
                  <a:pt x="1756" y="838"/>
                </a:lnTo>
                <a:lnTo>
                  <a:pt x="1788" y="830"/>
                </a:lnTo>
                <a:lnTo>
                  <a:pt x="1816" y="820"/>
                </a:lnTo>
                <a:lnTo>
                  <a:pt x="1842" y="810"/>
                </a:lnTo>
                <a:lnTo>
                  <a:pt x="1866" y="796"/>
                </a:lnTo>
                <a:lnTo>
                  <a:pt x="1886" y="780"/>
                </a:lnTo>
                <a:lnTo>
                  <a:pt x="1904" y="762"/>
                </a:lnTo>
                <a:lnTo>
                  <a:pt x="1920" y="742"/>
                </a:lnTo>
                <a:lnTo>
                  <a:pt x="1932" y="722"/>
                </a:lnTo>
                <a:lnTo>
                  <a:pt x="1944" y="702"/>
                </a:lnTo>
                <a:lnTo>
                  <a:pt x="1952" y="680"/>
                </a:lnTo>
                <a:lnTo>
                  <a:pt x="1958" y="658"/>
                </a:lnTo>
                <a:lnTo>
                  <a:pt x="1964" y="634"/>
                </a:lnTo>
                <a:lnTo>
                  <a:pt x="1966" y="612"/>
                </a:lnTo>
                <a:lnTo>
                  <a:pt x="1966" y="590"/>
                </a:lnTo>
                <a:lnTo>
                  <a:pt x="1966" y="566"/>
                </a:lnTo>
                <a:lnTo>
                  <a:pt x="1964" y="544"/>
                </a:lnTo>
                <a:lnTo>
                  <a:pt x="1958" y="520"/>
                </a:lnTo>
                <a:lnTo>
                  <a:pt x="1952" y="498"/>
                </a:lnTo>
                <a:lnTo>
                  <a:pt x="1944" y="476"/>
                </a:lnTo>
                <a:lnTo>
                  <a:pt x="1932" y="456"/>
                </a:lnTo>
                <a:lnTo>
                  <a:pt x="1920" y="436"/>
                </a:lnTo>
                <a:lnTo>
                  <a:pt x="1904" y="416"/>
                </a:lnTo>
                <a:lnTo>
                  <a:pt x="1886" y="398"/>
                </a:lnTo>
                <a:lnTo>
                  <a:pt x="1866" y="382"/>
                </a:lnTo>
                <a:lnTo>
                  <a:pt x="1842" y="370"/>
                </a:lnTo>
                <a:lnTo>
                  <a:pt x="1816" y="358"/>
                </a:lnTo>
                <a:lnTo>
                  <a:pt x="1788" y="348"/>
                </a:lnTo>
                <a:lnTo>
                  <a:pt x="1756" y="340"/>
                </a:lnTo>
                <a:lnTo>
                  <a:pt x="1722" y="336"/>
                </a:lnTo>
                <a:lnTo>
                  <a:pt x="1684" y="334"/>
                </a:lnTo>
                <a:lnTo>
                  <a:pt x="1496" y="334"/>
                </a:lnTo>
                <a:lnTo>
                  <a:pt x="1456" y="336"/>
                </a:lnTo>
                <a:lnTo>
                  <a:pt x="1420" y="340"/>
                </a:lnTo>
                <a:lnTo>
                  <a:pt x="1388" y="348"/>
                </a:lnTo>
                <a:lnTo>
                  <a:pt x="1358" y="358"/>
                </a:lnTo>
                <a:lnTo>
                  <a:pt x="1332" y="370"/>
                </a:lnTo>
                <a:lnTo>
                  <a:pt x="1308" y="384"/>
                </a:lnTo>
                <a:lnTo>
                  <a:pt x="1288" y="402"/>
                </a:lnTo>
                <a:lnTo>
                  <a:pt x="1270" y="418"/>
                </a:lnTo>
                <a:lnTo>
                  <a:pt x="1256" y="438"/>
                </a:lnTo>
                <a:lnTo>
                  <a:pt x="1242" y="458"/>
                </a:lnTo>
                <a:lnTo>
                  <a:pt x="1232" y="480"/>
                </a:lnTo>
                <a:lnTo>
                  <a:pt x="1224" y="500"/>
                </a:lnTo>
                <a:lnTo>
                  <a:pt x="1218" y="524"/>
                </a:lnTo>
                <a:lnTo>
                  <a:pt x="1214" y="546"/>
                </a:lnTo>
                <a:lnTo>
                  <a:pt x="1212" y="568"/>
                </a:lnTo>
                <a:lnTo>
                  <a:pt x="1210" y="590"/>
                </a:lnTo>
                <a:lnTo>
                  <a:pt x="1212" y="608"/>
                </a:lnTo>
                <a:lnTo>
                  <a:pt x="1214" y="630"/>
                </a:lnTo>
                <a:lnTo>
                  <a:pt x="1218" y="650"/>
                </a:lnTo>
                <a:lnTo>
                  <a:pt x="1224" y="672"/>
                </a:lnTo>
                <a:lnTo>
                  <a:pt x="1232" y="694"/>
                </a:lnTo>
                <a:lnTo>
                  <a:pt x="1242" y="714"/>
                </a:lnTo>
                <a:lnTo>
                  <a:pt x="1254" y="736"/>
                </a:lnTo>
                <a:lnTo>
                  <a:pt x="1268" y="754"/>
                </a:lnTo>
                <a:lnTo>
                  <a:pt x="1286" y="774"/>
                </a:lnTo>
                <a:lnTo>
                  <a:pt x="1306" y="790"/>
                </a:lnTo>
                <a:lnTo>
                  <a:pt x="1328" y="806"/>
                </a:lnTo>
                <a:lnTo>
                  <a:pt x="1356" y="818"/>
                </a:lnTo>
                <a:lnTo>
                  <a:pt x="1384" y="830"/>
                </a:lnTo>
                <a:lnTo>
                  <a:pt x="1418" y="838"/>
                </a:lnTo>
                <a:lnTo>
                  <a:pt x="1456" y="842"/>
                </a:lnTo>
                <a:lnTo>
                  <a:pt x="1496" y="844"/>
                </a:lnTo>
                <a:close/>
                <a:moveTo>
                  <a:pt x="2294" y="328"/>
                </a:moveTo>
                <a:lnTo>
                  <a:pt x="2294" y="328"/>
                </a:lnTo>
                <a:lnTo>
                  <a:pt x="2312" y="312"/>
                </a:lnTo>
                <a:lnTo>
                  <a:pt x="2336" y="296"/>
                </a:lnTo>
                <a:lnTo>
                  <a:pt x="2362" y="280"/>
                </a:lnTo>
                <a:lnTo>
                  <a:pt x="2392" y="266"/>
                </a:lnTo>
                <a:lnTo>
                  <a:pt x="2426" y="254"/>
                </a:lnTo>
                <a:lnTo>
                  <a:pt x="2464" y="244"/>
                </a:lnTo>
                <a:lnTo>
                  <a:pt x="2506" y="238"/>
                </a:lnTo>
                <a:lnTo>
                  <a:pt x="2554" y="236"/>
                </a:lnTo>
                <a:lnTo>
                  <a:pt x="2774" y="236"/>
                </a:lnTo>
                <a:lnTo>
                  <a:pt x="2800" y="238"/>
                </a:lnTo>
                <a:lnTo>
                  <a:pt x="2828" y="238"/>
                </a:lnTo>
                <a:lnTo>
                  <a:pt x="2852" y="242"/>
                </a:lnTo>
                <a:lnTo>
                  <a:pt x="2876" y="246"/>
                </a:lnTo>
                <a:lnTo>
                  <a:pt x="2898" y="250"/>
                </a:lnTo>
                <a:lnTo>
                  <a:pt x="2920" y="256"/>
                </a:lnTo>
                <a:lnTo>
                  <a:pt x="2960" y="270"/>
                </a:lnTo>
                <a:lnTo>
                  <a:pt x="2996" y="288"/>
                </a:lnTo>
                <a:lnTo>
                  <a:pt x="3026" y="308"/>
                </a:lnTo>
                <a:lnTo>
                  <a:pt x="3054" y="332"/>
                </a:lnTo>
                <a:lnTo>
                  <a:pt x="3078" y="356"/>
                </a:lnTo>
                <a:lnTo>
                  <a:pt x="3098" y="384"/>
                </a:lnTo>
                <a:lnTo>
                  <a:pt x="3114" y="412"/>
                </a:lnTo>
                <a:lnTo>
                  <a:pt x="3128" y="440"/>
                </a:lnTo>
                <a:lnTo>
                  <a:pt x="3140" y="470"/>
                </a:lnTo>
                <a:lnTo>
                  <a:pt x="3148" y="500"/>
                </a:lnTo>
                <a:lnTo>
                  <a:pt x="3152" y="530"/>
                </a:lnTo>
                <a:lnTo>
                  <a:pt x="3156" y="560"/>
                </a:lnTo>
                <a:lnTo>
                  <a:pt x="3158" y="590"/>
                </a:lnTo>
                <a:lnTo>
                  <a:pt x="3156" y="620"/>
                </a:lnTo>
                <a:lnTo>
                  <a:pt x="3152" y="652"/>
                </a:lnTo>
                <a:lnTo>
                  <a:pt x="3146" y="684"/>
                </a:lnTo>
                <a:lnTo>
                  <a:pt x="3136" y="716"/>
                </a:lnTo>
                <a:lnTo>
                  <a:pt x="3126" y="746"/>
                </a:lnTo>
                <a:lnTo>
                  <a:pt x="3110" y="774"/>
                </a:lnTo>
                <a:lnTo>
                  <a:pt x="3092" y="802"/>
                </a:lnTo>
                <a:lnTo>
                  <a:pt x="3072" y="828"/>
                </a:lnTo>
                <a:lnTo>
                  <a:pt x="3046" y="852"/>
                </a:lnTo>
                <a:lnTo>
                  <a:pt x="3018" y="874"/>
                </a:lnTo>
                <a:lnTo>
                  <a:pt x="2988" y="894"/>
                </a:lnTo>
                <a:lnTo>
                  <a:pt x="2952" y="910"/>
                </a:lnTo>
                <a:lnTo>
                  <a:pt x="2914" y="924"/>
                </a:lnTo>
                <a:lnTo>
                  <a:pt x="2872" y="934"/>
                </a:lnTo>
                <a:lnTo>
                  <a:pt x="2824" y="940"/>
                </a:lnTo>
                <a:lnTo>
                  <a:pt x="2774" y="942"/>
                </a:lnTo>
                <a:lnTo>
                  <a:pt x="2554" y="942"/>
                </a:lnTo>
                <a:lnTo>
                  <a:pt x="2514" y="940"/>
                </a:lnTo>
                <a:lnTo>
                  <a:pt x="2476" y="936"/>
                </a:lnTo>
                <a:lnTo>
                  <a:pt x="2440" y="928"/>
                </a:lnTo>
                <a:lnTo>
                  <a:pt x="2406" y="916"/>
                </a:lnTo>
                <a:lnTo>
                  <a:pt x="2374" y="904"/>
                </a:lnTo>
                <a:lnTo>
                  <a:pt x="2342" y="886"/>
                </a:lnTo>
                <a:lnTo>
                  <a:pt x="2314" y="868"/>
                </a:lnTo>
                <a:lnTo>
                  <a:pt x="2288" y="846"/>
                </a:lnTo>
                <a:lnTo>
                  <a:pt x="2266" y="822"/>
                </a:lnTo>
                <a:lnTo>
                  <a:pt x="2246" y="796"/>
                </a:lnTo>
                <a:lnTo>
                  <a:pt x="2228" y="766"/>
                </a:lnTo>
                <a:lnTo>
                  <a:pt x="2212" y="734"/>
                </a:lnTo>
                <a:lnTo>
                  <a:pt x="2200" y="702"/>
                </a:lnTo>
                <a:lnTo>
                  <a:pt x="2192" y="666"/>
                </a:lnTo>
                <a:lnTo>
                  <a:pt x="2186" y="628"/>
                </a:lnTo>
                <a:lnTo>
                  <a:pt x="2184" y="590"/>
                </a:lnTo>
                <a:lnTo>
                  <a:pt x="2184" y="0"/>
                </a:lnTo>
                <a:lnTo>
                  <a:pt x="2218" y="0"/>
                </a:lnTo>
                <a:lnTo>
                  <a:pt x="2236" y="0"/>
                </a:lnTo>
                <a:lnTo>
                  <a:pt x="2250" y="4"/>
                </a:lnTo>
                <a:lnTo>
                  <a:pt x="2264" y="10"/>
                </a:lnTo>
                <a:lnTo>
                  <a:pt x="2274" y="18"/>
                </a:lnTo>
                <a:lnTo>
                  <a:pt x="2282" y="28"/>
                </a:lnTo>
                <a:lnTo>
                  <a:pt x="2288" y="40"/>
                </a:lnTo>
                <a:lnTo>
                  <a:pt x="2292" y="54"/>
                </a:lnTo>
                <a:lnTo>
                  <a:pt x="2294" y="70"/>
                </a:lnTo>
                <a:lnTo>
                  <a:pt x="2294" y="328"/>
                </a:lnTo>
                <a:close/>
                <a:moveTo>
                  <a:pt x="2578" y="844"/>
                </a:moveTo>
                <a:lnTo>
                  <a:pt x="2578" y="844"/>
                </a:lnTo>
                <a:lnTo>
                  <a:pt x="2766" y="844"/>
                </a:lnTo>
                <a:lnTo>
                  <a:pt x="2804" y="842"/>
                </a:lnTo>
                <a:lnTo>
                  <a:pt x="2838" y="838"/>
                </a:lnTo>
                <a:lnTo>
                  <a:pt x="2870" y="830"/>
                </a:lnTo>
                <a:lnTo>
                  <a:pt x="2900" y="820"/>
                </a:lnTo>
                <a:lnTo>
                  <a:pt x="2924" y="810"/>
                </a:lnTo>
                <a:lnTo>
                  <a:pt x="2948" y="796"/>
                </a:lnTo>
                <a:lnTo>
                  <a:pt x="2968" y="780"/>
                </a:lnTo>
                <a:lnTo>
                  <a:pt x="2986" y="762"/>
                </a:lnTo>
                <a:lnTo>
                  <a:pt x="3002" y="742"/>
                </a:lnTo>
                <a:lnTo>
                  <a:pt x="3014" y="722"/>
                </a:lnTo>
                <a:lnTo>
                  <a:pt x="3026" y="702"/>
                </a:lnTo>
                <a:lnTo>
                  <a:pt x="3034" y="680"/>
                </a:lnTo>
                <a:lnTo>
                  <a:pt x="3040" y="658"/>
                </a:lnTo>
                <a:lnTo>
                  <a:pt x="3046" y="634"/>
                </a:lnTo>
                <a:lnTo>
                  <a:pt x="3048" y="612"/>
                </a:lnTo>
                <a:lnTo>
                  <a:pt x="3048" y="590"/>
                </a:lnTo>
                <a:lnTo>
                  <a:pt x="3048" y="566"/>
                </a:lnTo>
                <a:lnTo>
                  <a:pt x="3046" y="544"/>
                </a:lnTo>
                <a:lnTo>
                  <a:pt x="3040" y="520"/>
                </a:lnTo>
                <a:lnTo>
                  <a:pt x="3034" y="498"/>
                </a:lnTo>
                <a:lnTo>
                  <a:pt x="3026" y="476"/>
                </a:lnTo>
                <a:lnTo>
                  <a:pt x="3014" y="456"/>
                </a:lnTo>
                <a:lnTo>
                  <a:pt x="3002" y="436"/>
                </a:lnTo>
                <a:lnTo>
                  <a:pt x="2986" y="416"/>
                </a:lnTo>
                <a:lnTo>
                  <a:pt x="2968" y="398"/>
                </a:lnTo>
                <a:lnTo>
                  <a:pt x="2948" y="382"/>
                </a:lnTo>
                <a:lnTo>
                  <a:pt x="2924" y="370"/>
                </a:lnTo>
                <a:lnTo>
                  <a:pt x="2900" y="358"/>
                </a:lnTo>
                <a:lnTo>
                  <a:pt x="2870" y="348"/>
                </a:lnTo>
                <a:lnTo>
                  <a:pt x="2838" y="340"/>
                </a:lnTo>
                <a:lnTo>
                  <a:pt x="2804" y="336"/>
                </a:lnTo>
                <a:lnTo>
                  <a:pt x="2766" y="334"/>
                </a:lnTo>
                <a:lnTo>
                  <a:pt x="2578" y="334"/>
                </a:lnTo>
                <a:lnTo>
                  <a:pt x="2538" y="336"/>
                </a:lnTo>
                <a:lnTo>
                  <a:pt x="2502" y="340"/>
                </a:lnTo>
                <a:lnTo>
                  <a:pt x="2470" y="348"/>
                </a:lnTo>
                <a:lnTo>
                  <a:pt x="2440" y="358"/>
                </a:lnTo>
                <a:lnTo>
                  <a:pt x="2414" y="370"/>
                </a:lnTo>
                <a:lnTo>
                  <a:pt x="2390" y="384"/>
                </a:lnTo>
                <a:lnTo>
                  <a:pt x="2370" y="402"/>
                </a:lnTo>
                <a:lnTo>
                  <a:pt x="2352" y="418"/>
                </a:lnTo>
                <a:lnTo>
                  <a:pt x="2338" y="438"/>
                </a:lnTo>
                <a:lnTo>
                  <a:pt x="2326" y="458"/>
                </a:lnTo>
                <a:lnTo>
                  <a:pt x="2314" y="480"/>
                </a:lnTo>
                <a:lnTo>
                  <a:pt x="2306" y="500"/>
                </a:lnTo>
                <a:lnTo>
                  <a:pt x="2300" y="524"/>
                </a:lnTo>
                <a:lnTo>
                  <a:pt x="2296" y="546"/>
                </a:lnTo>
                <a:lnTo>
                  <a:pt x="2294" y="568"/>
                </a:lnTo>
                <a:lnTo>
                  <a:pt x="2294" y="590"/>
                </a:lnTo>
                <a:lnTo>
                  <a:pt x="2294" y="608"/>
                </a:lnTo>
                <a:lnTo>
                  <a:pt x="2296" y="630"/>
                </a:lnTo>
                <a:lnTo>
                  <a:pt x="2300" y="650"/>
                </a:lnTo>
                <a:lnTo>
                  <a:pt x="2306" y="672"/>
                </a:lnTo>
                <a:lnTo>
                  <a:pt x="2314" y="694"/>
                </a:lnTo>
                <a:lnTo>
                  <a:pt x="2324" y="714"/>
                </a:lnTo>
                <a:lnTo>
                  <a:pt x="2336" y="736"/>
                </a:lnTo>
                <a:lnTo>
                  <a:pt x="2350" y="754"/>
                </a:lnTo>
                <a:lnTo>
                  <a:pt x="2368" y="774"/>
                </a:lnTo>
                <a:lnTo>
                  <a:pt x="2388" y="790"/>
                </a:lnTo>
                <a:lnTo>
                  <a:pt x="2412" y="806"/>
                </a:lnTo>
                <a:lnTo>
                  <a:pt x="2438" y="818"/>
                </a:lnTo>
                <a:lnTo>
                  <a:pt x="2468" y="830"/>
                </a:lnTo>
                <a:lnTo>
                  <a:pt x="2500" y="838"/>
                </a:lnTo>
                <a:lnTo>
                  <a:pt x="2538" y="842"/>
                </a:lnTo>
                <a:lnTo>
                  <a:pt x="2578" y="8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en-US" sz="1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7939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9160670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(footnot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343553" y="6368860"/>
            <a:ext cx="1211870" cy="138499"/>
          </a:xfrm>
        </p:spPr>
        <p:txBody>
          <a:bodyPr wrap="none" lIns="0" tIns="0" rIns="0" bIns="0" anchor="b">
            <a:sp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1000"/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Note styles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10616161" y="6368860"/>
            <a:ext cx="1311256" cy="138499"/>
          </a:xfrm>
        </p:spPr>
        <p:txBody>
          <a:bodyPr wrap="none" lIns="0" tIns="0" rIns="0" bIns="0" anchor="b">
            <a:spAutoFit/>
          </a:bodyPr>
          <a:lstStyle>
            <a:lvl1pPr algn="r">
              <a:lnSpc>
                <a:spcPct val="90000"/>
              </a:lnSpc>
              <a:spcBef>
                <a:spcPts val="0"/>
              </a:spcBef>
              <a:defRPr sz="1000"/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Source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5"/>
          </p:nvPr>
        </p:nvSpPr>
        <p:spPr>
          <a:xfrm>
            <a:off x="431801" y="1052514"/>
            <a:ext cx="11495617" cy="5114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5146727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Content Placeholder 4"/>
          <p:cNvSpPr>
            <a:spLocks noGrp="1"/>
          </p:cNvSpPr>
          <p:nvPr>
            <p:ph sz="quarter" idx="15"/>
          </p:nvPr>
        </p:nvSpPr>
        <p:spPr>
          <a:xfrm>
            <a:off x="431801" y="1052514"/>
            <a:ext cx="5664000" cy="5114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Content Placeholder 4"/>
          <p:cNvSpPr>
            <a:spLocks noGrp="1"/>
          </p:cNvSpPr>
          <p:nvPr>
            <p:ph sz="quarter" idx="16"/>
          </p:nvPr>
        </p:nvSpPr>
        <p:spPr>
          <a:xfrm>
            <a:off x="6263417" y="1052514"/>
            <a:ext cx="5664000" cy="5114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9679462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(Footnot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9"/>
          <p:cNvSpPr>
            <a:spLocks noGrp="1"/>
          </p:cNvSpPr>
          <p:nvPr>
            <p:ph type="body" sz="quarter" idx="15" hasCustomPrompt="1"/>
          </p:nvPr>
        </p:nvSpPr>
        <p:spPr>
          <a:xfrm>
            <a:off x="343553" y="6368860"/>
            <a:ext cx="1211870" cy="138499"/>
          </a:xfrm>
        </p:spPr>
        <p:txBody>
          <a:bodyPr wrap="none" lIns="0" tIns="0" rIns="0" bIns="0" anchor="b">
            <a:sp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1000"/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Note styles</a:t>
            </a:r>
          </a:p>
        </p:txBody>
      </p:sp>
      <p:sp>
        <p:nvSpPr>
          <p:cNvPr id="19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10623357" y="6368860"/>
            <a:ext cx="1311256" cy="138499"/>
          </a:xfrm>
        </p:spPr>
        <p:txBody>
          <a:bodyPr wrap="none" lIns="0" tIns="0" rIns="0" bIns="0" anchor="b">
            <a:spAutoFit/>
          </a:bodyPr>
          <a:lstStyle>
            <a:lvl1pPr algn="r">
              <a:lnSpc>
                <a:spcPct val="90000"/>
              </a:lnSpc>
              <a:spcBef>
                <a:spcPts val="0"/>
              </a:spcBef>
              <a:defRPr sz="1000"/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Source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31800" y="91781"/>
            <a:ext cx="11502813" cy="8223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Content Placeholder 4"/>
          <p:cNvSpPr>
            <a:spLocks noGrp="1"/>
          </p:cNvSpPr>
          <p:nvPr>
            <p:ph sz="quarter" idx="17"/>
          </p:nvPr>
        </p:nvSpPr>
        <p:spPr>
          <a:xfrm>
            <a:off x="431801" y="1052514"/>
            <a:ext cx="5664000" cy="5114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8"/>
          </p:nvPr>
        </p:nvSpPr>
        <p:spPr>
          <a:xfrm>
            <a:off x="6263417" y="1052514"/>
            <a:ext cx="5664000" cy="5114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2419420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5"/>
          </p:nvPr>
        </p:nvSpPr>
        <p:spPr>
          <a:xfrm>
            <a:off x="431801" y="1052514"/>
            <a:ext cx="6480000" cy="5114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903914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Left (Footnot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343553" y="6368860"/>
            <a:ext cx="1211870" cy="138499"/>
          </a:xfrm>
        </p:spPr>
        <p:txBody>
          <a:bodyPr wrap="none" lIns="0" tIns="0" rIns="0" bIns="0" anchor="b">
            <a:sp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1000"/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Note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10623357" y="6368860"/>
            <a:ext cx="1311256" cy="138499"/>
          </a:xfrm>
        </p:spPr>
        <p:txBody>
          <a:bodyPr wrap="none" lIns="0" tIns="0" rIns="0" bIns="0" anchor="b">
            <a:spAutoFit/>
          </a:bodyPr>
          <a:lstStyle>
            <a:lvl1pPr algn="r">
              <a:lnSpc>
                <a:spcPct val="90000"/>
              </a:lnSpc>
              <a:spcBef>
                <a:spcPts val="0"/>
              </a:spcBef>
              <a:defRPr sz="1000"/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Source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31800" y="91781"/>
            <a:ext cx="11502813" cy="8223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Content Placeholder 4"/>
          <p:cNvSpPr>
            <a:spLocks noGrp="1"/>
          </p:cNvSpPr>
          <p:nvPr>
            <p:ph sz="quarter" idx="15"/>
          </p:nvPr>
        </p:nvSpPr>
        <p:spPr>
          <a:xfrm>
            <a:off x="431801" y="1052514"/>
            <a:ext cx="6480000" cy="5114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1453998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31800" y="91781"/>
            <a:ext cx="11502813" cy="8223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5"/>
          </p:nvPr>
        </p:nvSpPr>
        <p:spPr>
          <a:xfrm>
            <a:off x="5454613" y="1052514"/>
            <a:ext cx="6480000" cy="5114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6153035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9AAD74-2B4F-F948-9E49-968188CB651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21391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(Footnot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343553" y="6368860"/>
            <a:ext cx="1211870" cy="138499"/>
          </a:xfrm>
        </p:spPr>
        <p:txBody>
          <a:bodyPr wrap="none" lIns="0" tIns="0" rIns="0" bIns="0" anchor="b">
            <a:sp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1000"/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Note styles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10623357" y="6368860"/>
            <a:ext cx="1311256" cy="138499"/>
          </a:xfrm>
        </p:spPr>
        <p:txBody>
          <a:bodyPr wrap="none" lIns="0" tIns="0" rIns="0" bIns="0" anchor="b">
            <a:spAutoFit/>
          </a:bodyPr>
          <a:lstStyle>
            <a:lvl1pPr algn="r">
              <a:lnSpc>
                <a:spcPct val="90000"/>
              </a:lnSpc>
              <a:spcBef>
                <a:spcPts val="0"/>
              </a:spcBef>
              <a:defRPr sz="1000"/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Source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31800" y="91781"/>
            <a:ext cx="11502813" cy="8223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Content Placeholder 4"/>
          <p:cNvSpPr>
            <a:spLocks noGrp="1"/>
          </p:cNvSpPr>
          <p:nvPr>
            <p:ph sz="quarter" idx="15"/>
          </p:nvPr>
        </p:nvSpPr>
        <p:spPr>
          <a:xfrm>
            <a:off x="5454613" y="1052514"/>
            <a:ext cx="6480000" cy="5114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647060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2394028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(Footnot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343553" y="6368860"/>
            <a:ext cx="1211870" cy="138499"/>
          </a:xfrm>
        </p:spPr>
        <p:txBody>
          <a:bodyPr wrap="none" lIns="0" tIns="0" rIns="0" bIns="0" anchor="b">
            <a:sp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1000"/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Note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10623357" y="6368860"/>
            <a:ext cx="1311256" cy="138499"/>
          </a:xfrm>
        </p:spPr>
        <p:txBody>
          <a:bodyPr wrap="none" lIns="0" tIns="0" rIns="0" bIns="0" anchor="b">
            <a:spAutoFit/>
          </a:bodyPr>
          <a:lstStyle>
            <a:lvl1pPr algn="r">
              <a:lnSpc>
                <a:spcPct val="90000"/>
              </a:lnSpc>
              <a:spcBef>
                <a:spcPts val="0"/>
              </a:spcBef>
              <a:defRPr sz="1000"/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Source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31800" y="91781"/>
            <a:ext cx="11502813" cy="8223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6804347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77787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021DB8-071B-0448-AE49-1FD38EB394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B835A2-FA48-EB45-BA73-53B8236FA4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BFDF15-3492-1B46-BF9E-2C179C4962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1962-47DF-314A-8F23-27D44D3CCFB7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D9D64D-103A-3648-85AB-FB53F02C2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EF5897-DA4B-F548-B8DF-05FE37636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D9D18-37F1-F546-9BD5-698A8EEB61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03017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03BD76-16F2-0D45-BE92-1FD31904D7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2800" b="1">
                <a:solidFill>
                  <a:srgbClr val="C00000"/>
                </a:solidFill>
              </a:defRPr>
            </a:lvl1pPr>
          </a:lstStyle>
          <a:p>
            <a:r>
              <a:rPr lang="en-US" dirty="0"/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41631D-7EEC-FC4B-A127-C79D10AAE9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latin typeface="+mj-lt"/>
              </a:defRPr>
            </a:lvl1pPr>
            <a:lvl2pPr>
              <a:defRPr sz="2400">
                <a:latin typeface="+mj-lt"/>
              </a:defRPr>
            </a:lvl2pPr>
            <a:lvl3pPr>
              <a:defRPr sz="2400">
                <a:latin typeface="+mj-lt"/>
              </a:defRPr>
            </a:lvl3pPr>
            <a:lvl4pPr>
              <a:defRPr sz="2400">
                <a:latin typeface="+mj-lt"/>
              </a:defRPr>
            </a:lvl4pPr>
            <a:lvl5pPr>
              <a:defRPr sz="2400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F45616-BCDF-A04C-8C02-BB3695564E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1962-47DF-314A-8F23-27D44D3CCFB7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389A36-501C-3E43-92FD-658E0DB93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EE5180-09B9-B84F-AD5A-9FB3AACEA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D9D18-37F1-F546-9BD5-698A8EEB61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83735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5CDD23-D2F5-E24D-8F88-C04CB9B626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7C1DD2-38F0-984A-B953-8EB3164012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549E2D-B42C-DD4A-82E2-D94728E43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1962-47DF-314A-8F23-27D44D3CCFB7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31D050-2E53-AA40-9F94-1CB6F1859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A2FD76-07F6-074E-94F5-5130807A08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D9D18-37F1-F546-9BD5-698A8EEB61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85862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4454EB-5B38-2A4E-9B0D-3414438509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FCD17D-5B7E-C448-ABD7-D2FE17C4C6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0466FA-DB8B-E647-B51E-747EA13DF0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46234C-91E4-9244-BED2-D8EFE552BB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1962-47DF-314A-8F23-27D44D3CCFB7}" type="datetimeFigureOut">
              <a:rPr lang="en-US" smtClean="0"/>
              <a:t>3/31/23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F52AB2-1333-9E4C-A218-44097142AF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F9464-DCAC-704A-A0A3-6E13DC708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D9D18-37F1-F546-9BD5-698A8EEB61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65826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ABE36-754E-5F4F-944F-35316BB6B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F98E7F-6543-9B45-AC56-E985697C50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745404-9A34-C442-A46C-0E839B5E14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4D9529F-9027-DC46-8F68-48312DDAB3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148EA26-27D4-5648-938E-2847609C00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2B1881F-E3E5-624C-A178-B6E9E688A1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1962-47DF-314A-8F23-27D44D3CCFB7}" type="datetimeFigureOut">
              <a:rPr lang="en-US" smtClean="0"/>
              <a:t>3/31/23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090551-635A-0B48-95B4-C69241260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C04342-5345-E449-B13A-8631C003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D9D18-37F1-F546-9BD5-698A8EEB61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53204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2802-1D8B-754C-84D7-980E2ED003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2800" b="1">
                <a:solidFill>
                  <a:srgbClr val="C00000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8D8621F-F6AD-9847-9E4B-EC65D6527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1962-47DF-314A-8F23-27D44D3CCFB7}" type="datetimeFigureOut">
              <a:rPr lang="en-US" smtClean="0"/>
              <a:t>3/31/23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1B863F-1BA7-B242-97A9-04238BE4E6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48DFE7-C691-D043-BD9D-83CA01049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D9D18-37F1-F546-9BD5-698A8EEB61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8985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606BE7-B1DB-F044-A455-8845F944827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40887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269B96-E9DC-9947-BF14-5496A8F5AD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1962-47DF-314A-8F23-27D44D3CCFB7}" type="datetimeFigureOut">
              <a:rPr lang="en-US" smtClean="0"/>
              <a:t>3/31/23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B8A6AE4-3DB9-D64C-B796-D47CC727DF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25BDDE-F1FE-4A4C-880C-869D7D0D0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D9D18-37F1-F546-9BD5-698A8EEB61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51680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3A4F1F-8D25-E047-851D-506A1775B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8E4948-AD57-0F4F-A5E0-31241140B9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2944CF-8887-864D-B475-A330418688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AA3E3D-FD23-4046-9B88-2DDAB34775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1962-47DF-314A-8F23-27D44D3CCFB7}" type="datetimeFigureOut">
              <a:rPr lang="en-US" smtClean="0"/>
              <a:t>3/31/23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4CB1AB-3A65-6249-BBDE-BB744F97EC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1B4F5B-C247-264F-832A-8851E890B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D9D18-37F1-F546-9BD5-698A8EEB61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72349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CDB5B5-B0CD-7E44-871B-21A48FDDB1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83A23B5-7715-8946-9C08-A16E5D7701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3F6C73-71A9-B840-B9D0-EC16AAE5C5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5A94DF-9896-FD48-A09F-DCB1770892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1962-47DF-314A-8F23-27D44D3CCFB7}" type="datetimeFigureOut">
              <a:rPr lang="en-US" smtClean="0"/>
              <a:t>3/31/23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61469F-9B7A-594C-9101-C236AB7DB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EC963F-7E1C-9C42-8DAE-7132EA80C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D9D18-37F1-F546-9BD5-698A8EEB61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15569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C42BB3-5253-294A-8992-9DEC4F2037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8AA722-DDDE-A84A-A32D-3CE9A055B8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B808D0-94D1-5E45-BCF4-0BFF41AD6A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1962-47DF-314A-8F23-27D44D3CCFB7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F90416-55E9-6F4F-8515-07E176A2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60A80F-9AE6-D94F-A064-18B66F890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D9D18-37F1-F546-9BD5-698A8EEB61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190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504999-7ED3-454E-8464-8BCD85A77B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566BA1-4F18-F543-A901-090E8D3659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D58631-B3CA-804E-896E-D5569C38CB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1962-47DF-314A-8F23-27D44D3CCFB7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9757B9-A1BF-B041-BCBE-38B039849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90CFA2-5C1A-0A4F-A033-3EE5064EA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D9D18-37F1-F546-9BD5-698A8EEB61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11480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Only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D48F33-331D-44F6-AAB7-E5F18E587B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5B7779-D12D-4288-A742-0B9EAE8B10F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4400" y="6017807"/>
            <a:ext cx="1536942" cy="60815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36616DB-F4DE-4988-A75D-D3F549635F2A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4400" y="6017807"/>
            <a:ext cx="1536942" cy="60815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4436BB1-7CF9-49E7-A7E0-C313CD7FE95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4400" y="6017807"/>
            <a:ext cx="1536942" cy="60815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13A1761-3128-4982-88DD-A98F7D486A2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4400" y="6017807"/>
            <a:ext cx="1536942" cy="608157"/>
          </a:xfrm>
          <a:prstGeom prst="rect">
            <a:avLst/>
          </a:prstGeom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470E6B46-15A2-4178-944B-5A1AB2C6C0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6400" y="6525598"/>
            <a:ext cx="9244800" cy="18000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0545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with vide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7DE6A48-BD34-9247-8CD2-A207D07E22B4}" type="datetime1">
              <a:rPr lang="en-US"/>
              <a:pPr/>
              <a:t>3/31/23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941447-81A8-E34A-8E29-11F044513D7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490453"/>
            <a:ext cx="8128000" cy="713539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CD113B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9600" y="1368922"/>
            <a:ext cx="10972800" cy="4947903"/>
          </a:xfrm>
          <a:prstGeom prst="rect">
            <a:avLst/>
          </a:prstGeom>
        </p:spPr>
        <p:txBody>
          <a:bodyPr/>
          <a:lstStyle>
            <a:lvl1pPr>
              <a:defRPr sz="2667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133">
                <a:solidFill>
                  <a:schemeClr val="tx1"/>
                </a:solidFill>
              </a:defRPr>
            </a:lvl3pPr>
            <a:lvl4pPr>
              <a:defRPr sz="1867">
                <a:solidFill>
                  <a:schemeClr val="tx1"/>
                </a:solidFill>
              </a:defRPr>
            </a:lvl4pPr>
            <a:lvl5pPr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E1CDF23-CC60-3E43-BFE7-EEB379C7CF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8663" t="34255" r="15621" b="31057"/>
          <a:stretch/>
        </p:blipFill>
        <p:spPr>
          <a:xfrm>
            <a:off x="10928195" y="6389925"/>
            <a:ext cx="1263805" cy="468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807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250"/>
    </mc:Choice>
    <mc:Fallback xmlns="">
      <p:transition spd="slow"/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1DE03470-6E82-4BE5-B0A0-FEA55D4553F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" y="6599468"/>
            <a:ext cx="5027084" cy="258532"/>
          </a:xfrm>
        </p:spPr>
        <p:txBody>
          <a:bodyPr anchor="b">
            <a:spAutoFit/>
          </a:bodyPr>
          <a:lstStyle>
            <a:lvl1pPr marL="0" indent="0">
              <a:spcBef>
                <a:spcPts val="0"/>
              </a:spcBef>
              <a:buNone/>
              <a:defRPr sz="12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AA46338E-2951-4D9D-9D8C-7A46FD9C71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64917" y="6599468"/>
            <a:ext cx="5027084" cy="258532"/>
          </a:xfrm>
        </p:spPr>
        <p:txBody>
          <a:bodyPr anchor="b">
            <a:spAutoFit/>
          </a:bodyPr>
          <a:lstStyle>
            <a:lvl1pPr marL="0" indent="0" algn="r">
              <a:spcBef>
                <a:spcPts val="0"/>
              </a:spcBef>
              <a:buNone/>
              <a:defRPr sz="12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6572289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9847" y="2069902"/>
            <a:ext cx="11425767" cy="162083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59496" y="4005064"/>
            <a:ext cx="9408584" cy="1931987"/>
          </a:xfrm>
        </p:spPr>
        <p:txBody>
          <a:bodyPr/>
          <a:lstStyle>
            <a:lvl1pPr marL="0" indent="0" algn="ctr">
              <a:buNone/>
              <a:defRPr/>
            </a:lvl1pPr>
            <a:lvl2pPr marL="457058" indent="0" algn="ctr">
              <a:buNone/>
              <a:defRPr/>
            </a:lvl2pPr>
            <a:lvl3pPr marL="914115" indent="0" algn="ctr">
              <a:buNone/>
              <a:defRPr/>
            </a:lvl3pPr>
            <a:lvl4pPr marL="1371173" indent="0" algn="ctr">
              <a:buNone/>
              <a:defRPr/>
            </a:lvl4pPr>
            <a:lvl5pPr marL="1828231" indent="0" algn="ctr">
              <a:buNone/>
              <a:defRPr/>
            </a:lvl5pPr>
            <a:lvl6pPr marL="2285289" indent="0" algn="ctr">
              <a:buNone/>
              <a:defRPr/>
            </a:lvl6pPr>
            <a:lvl7pPr marL="2742347" indent="0" algn="ctr">
              <a:buNone/>
              <a:defRPr/>
            </a:lvl7pPr>
            <a:lvl8pPr marL="3199405" indent="0" algn="ctr">
              <a:buNone/>
              <a:defRPr/>
            </a:lvl8pPr>
            <a:lvl9pPr marL="3656462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01834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2286" y="1416053"/>
            <a:ext cx="10358967" cy="460523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48738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4891"/>
            <a:ext cx="10363200" cy="114300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33FAD0-B88F-C648-A7DD-B8D2449035D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43021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5627" y="4507115"/>
            <a:ext cx="11423651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627" y="2852936"/>
            <a:ext cx="11423651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58" indent="0">
              <a:buNone/>
              <a:defRPr sz="1800"/>
            </a:lvl2pPr>
            <a:lvl3pPr marL="914115" indent="0">
              <a:buNone/>
              <a:defRPr sz="1700"/>
            </a:lvl3pPr>
            <a:lvl4pPr marL="1371173" indent="0">
              <a:buNone/>
              <a:defRPr sz="1400"/>
            </a:lvl4pPr>
            <a:lvl5pPr marL="1828231" indent="0">
              <a:buNone/>
              <a:defRPr sz="1400"/>
            </a:lvl5pPr>
            <a:lvl6pPr marL="2285289" indent="0">
              <a:buNone/>
              <a:defRPr sz="1400"/>
            </a:lvl6pPr>
            <a:lvl7pPr marL="2742347" indent="0">
              <a:buNone/>
              <a:defRPr sz="1400"/>
            </a:lvl7pPr>
            <a:lvl8pPr marL="3199405" indent="0">
              <a:buNone/>
              <a:defRPr sz="1400"/>
            </a:lvl8pPr>
            <a:lvl9pPr marL="3656462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31961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9" y="2101854"/>
            <a:ext cx="5634567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4138" y="2101854"/>
            <a:ext cx="5636684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9042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4" y="303219"/>
            <a:ext cx="12096751" cy="12588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3101" y="1692275"/>
            <a:ext cx="5937251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3101" y="2397125"/>
            <a:ext cx="5937251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28371" y="1692275"/>
            <a:ext cx="5941484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28371" y="2397125"/>
            <a:ext cx="5941484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06950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94974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578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0" y="301625"/>
            <a:ext cx="4421717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55690" y="301628"/>
            <a:ext cx="7514167" cy="645159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3100" y="1581156"/>
            <a:ext cx="4421717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5602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5255" y="5291143"/>
            <a:ext cx="8064500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35255" y="674691"/>
            <a:ext cx="8064500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058" indent="0">
              <a:buNone/>
              <a:defRPr sz="2800"/>
            </a:lvl2pPr>
            <a:lvl3pPr marL="914115" indent="0">
              <a:buNone/>
              <a:defRPr sz="2400"/>
            </a:lvl3pPr>
            <a:lvl4pPr marL="1371173" indent="0">
              <a:buNone/>
              <a:defRPr sz="2000"/>
            </a:lvl4pPr>
            <a:lvl5pPr marL="1828231" indent="0">
              <a:buNone/>
              <a:defRPr sz="2000"/>
            </a:lvl5pPr>
            <a:lvl6pPr marL="2285289" indent="0">
              <a:buNone/>
              <a:defRPr sz="2000"/>
            </a:lvl6pPr>
            <a:lvl7pPr marL="2742347" indent="0">
              <a:buNone/>
              <a:defRPr sz="2000"/>
            </a:lvl7pPr>
            <a:lvl8pPr marL="3199405" indent="0">
              <a:buNone/>
              <a:defRPr sz="2000"/>
            </a:lvl8pPr>
            <a:lvl9pPr marL="3656462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35255" y="5916613"/>
            <a:ext cx="8064500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7841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55936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2738" y="627063"/>
            <a:ext cx="2868084" cy="6235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86369" y="627063"/>
            <a:ext cx="8403167" cy="6235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87724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6368" y="627068"/>
            <a:ext cx="11474451" cy="12604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9" y="2101854"/>
            <a:ext cx="5634567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138" y="2101854"/>
            <a:ext cx="5636684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4343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3EEB7-2C29-2441-AA66-082938F03DD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9180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286" y="227013"/>
            <a:ext cx="10358967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2286" y="1416053"/>
            <a:ext cx="10358967" cy="4799013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272743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10363200" cy="1219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14400" y="1828800"/>
            <a:ext cx="103632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A90E337-F800-1146-8455-677861B99144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3408946906"/>
      </p:ext>
    </p:extLst>
  </p:cSld>
  <p:clrMapOvr>
    <a:masterClrMapping/>
  </p:clrMapOvr>
  <p:transition spd="slow" advClick="0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Question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question"/>
          <p:cNvSpPr>
            <a:spLocks noGrp="1"/>
          </p:cNvSpPr>
          <p:nvPr>
            <p:ph type="body" idx="10" hasCustomPrompt="1"/>
          </p:nvPr>
        </p:nvSpPr>
        <p:spPr>
          <a:xfrm>
            <a:off x="912283" y="1522413"/>
            <a:ext cx="10367432" cy="685800"/>
          </a:xfrm>
        </p:spPr>
        <p:txBody>
          <a:bodyPr/>
          <a:lstStyle>
            <a:lvl1pPr marL="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1pPr>
            <a:lvl2pPr marL="5222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2pPr>
            <a:lvl3pPr marL="9794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3pPr>
            <a:lvl4pPr marL="137160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4pPr>
            <a:lvl5pPr marL="1762125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5pPr>
          </a:lstStyle>
          <a:p>
            <a:pPr lvl="0"/>
            <a:r>
              <a:rPr lang="en-US"/>
              <a:t>Click to add question here</a:t>
            </a:r>
          </a:p>
        </p:txBody>
      </p:sp>
      <p:sp>
        <p:nvSpPr>
          <p:cNvPr id="4" name="choices"/>
          <p:cNvSpPr>
            <a:spLocks noGrp="1"/>
          </p:cNvSpPr>
          <p:nvPr>
            <p:ph type="body" sz="quarter" idx="11" hasCustomPrompt="1"/>
          </p:nvPr>
        </p:nvSpPr>
        <p:spPr>
          <a:xfrm>
            <a:off x="912284" y="2360613"/>
            <a:ext cx="4955645" cy="3810000"/>
          </a:xfrm>
          <a:prstGeom prst="rect">
            <a:avLst/>
          </a:prstGeom>
        </p:spPr>
        <p:txBody>
          <a:bodyPr>
            <a:normAutofit/>
          </a:bodyPr>
          <a:lstStyle>
            <a:lvl1pPr marL="612775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1pPr>
            <a:lvl2pPr marL="1036638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2pPr>
            <a:lvl3pPr marL="1436688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3pPr>
            <a:lvl4pPr marL="1828800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4pPr>
            <a:lvl5pPr marL="2219325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5pPr>
          </a:lstStyle>
          <a:p>
            <a:pPr lvl="0"/>
            <a:r>
              <a:rPr lang="en-US"/>
              <a:t>Click to add choices here</a:t>
            </a:r>
          </a:p>
        </p:txBody>
      </p:sp>
      <p:sp>
        <p:nvSpPr>
          <p:cNvPr id="5" name="chartPosition"/>
          <p:cNvSpPr>
            <a:spLocks noGrp="1"/>
          </p:cNvSpPr>
          <p:nvPr>
            <p:ph type="chart" sz="quarter" idx="12"/>
          </p:nvPr>
        </p:nvSpPr>
        <p:spPr>
          <a:xfrm>
            <a:off x="6324072" y="2360613"/>
            <a:ext cx="4955645" cy="3810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270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Clock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Oval 2" hidden="1"/>
          <p:cNvSpPr/>
          <p:nvPr userDrawn="1">
            <p:custDataLst>
              <p:tags r:id="rId1"/>
            </p:custDataLst>
          </p:nvPr>
        </p:nvSpPr>
        <p:spPr bwMode="auto">
          <a:xfrm>
            <a:off x="10922001" y="5905503"/>
            <a:ext cx="846667" cy="483015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</a:pPr>
            <a:r>
              <a:rPr kumimoji="0" lang="en-US" sz="2400" b="0" i="0" u="none" strike="noStrike" cap="none" normalizeH="0" baseline="0">
                <a:ln>
                  <a:noFill/>
                </a:ln>
                <a:effectLst/>
                <a:latin typeface="Times New Roman" pitchFamily="18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0876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1423193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474B-B3C8-4D2B-9A58-47D3CEA19AC6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74202" y="6441567"/>
            <a:ext cx="6043601" cy="164148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B1DE9-DF1E-478B-8EAC-D83EF13FF69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9E66119-3E50-4912-A6A4-0A2C0585246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8368" y="5791202"/>
            <a:ext cx="4906433" cy="395817"/>
          </a:xfrm>
        </p:spPr>
        <p:txBody>
          <a:bodyPr anchor="b" anchorCtr="0"/>
          <a:lstStyle>
            <a:lvl1pPr marL="0" indent="0">
              <a:buNone/>
              <a:defRPr sz="933" b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Abbreviations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2D06BD1-1203-411A-80B7-868D8D7562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26676" y="5801362"/>
            <a:ext cx="4906433" cy="395817"/>
          </a:xfrm>
        </p:spPr>
        <p:txBody>
          <a:bodyPr anchor="b" anchorCtr="0"/>
          <a:lstStyle>
            <a:lvl1pPr marL="0" indent="0" algn="r">
              <a:buNone/>
              <a:defRPr sz="933" b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References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550401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02788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9" y="6631088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3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>
                <a:cs typeface="ＭＳ Ｐゴシック"/>
              </a:rPr>
              <a:pPr>
                <a:defRPr/>
              </a:pPr>
              <a:t>‹#›</a:t>
            </a:fld>
            <a:endParaRPr lang="en-GB"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482417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9" y="6631088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3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2E99AA7-133A-E54F-B877-701653B6C8E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2113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09600" y="6210780"/>
            <a:ext cx="5488517" cy="447993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200"/>
            </a:lvl1pPr>
            <a:lvl2pPr marL="376244" indent="0">
              <a:buNone/>
              <a:defRPr/>
            </a:lvl2pPr>
            <a:lvl3pPr marL="722324" indent="0">
              <a:buNone/>
              <a:defRPr/>
            </a:lvl3pPr>
            <a:lvl4pPr marL="995380" indent="0">
              <a:buNone/>
              <a:defRPr/>
            </a:lvl4pPr>
            <a:lvl5pPr marL="1395435" indent="0">
              <a:buFont typeface="Arial" pitchFamily="34" charset="0"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6098118" y="6210780"/>
            <a:ext cx="5488517" cy="447993"/>
          </a:xfrm>
        </p:spPr>
        <p:txBody>
          <a:bodyPr anchor="b"/>
          <a:lstStyle>
            <a:lvl1pPr marL="0" indent="0" algn="r">
              <a:spcAft>
                <a:spcPts val="0"/>
              </a:spcAft>
              <a:buNone/>
              <a:defRPr sz="1200"/>
            </a:lvl1pPr>
            <a:lvl2pPr marL="376244" indent="0">
              <a:buNone/>
              <a:defRPr/>
            </a:lvl2pPr>
            <a:lvl3pPr marL="722324" indent="0">
              <a:buNone/>
              <a:defRPr/>
            </a:lvl3pPr>
            <a:lvl4pPr marL="995380" indent="0">
              <a:buNone/>
              <a:defRPr/>
            </a:lvl4pPr>
            <a:lvl5pPr marL="1395435" indent="0">
              <a:buFont typeface="Arial" pitchFamily="34" charset="0"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499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62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slideLayout" Target="../slideLayouts/slideLayout6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6.xml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5.xml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73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slideLayout" Target="../slideLayouts/slideLayout90.xml"/><Relationship Id="rId18" Type="http://schemas.openxmlformats.org/officeDocument/2006/relationships/slideLayout" Target="../slideLayouts/slideLayout95.xml"/><Relationship Id="rId26" Type="http://schemas.openxmlformats.org/officeDocument/2006/relationships/theme" Target="../theme/theme7.xml"/><Relationship Id="rId3" Type="http://schemas.openxmlformats.org/officeDocument/2006/relationships/slideLayout" Target="../slideLayouts/slideLayout80.xml"/><Relationship Id="rId21" Type="http://schemas.openxmlformats.org/officeDocument/2006/relationships/slideLayout" Target="../slideLayouts/slideLayout98.xml"/><Relationship Id="rId7" Type="http://schemas.openxmlformats.org/officeDocument/2006/relationships/slideLayout" Target="../slideLayouts/slideLayout84.xml"/><Relationship Id="rId12" Type="http://schemas.openxmlformats.org/officeDocument/2006/relationships/slideLayout" Target="../slideLayouts/slideLayout89.xml"/><Relationship Id="rId17" Type="http://schemas.openxmlformats.org/officeDocument/2006/relationships/slideLayout" Target="../slideLayouts/slideLayout94.xml"/><Relationship Id="rId25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79.xml"/><Relationship Id="rId16" Type="http://schemas.openxmlformats.org/officeDocument/2006/relationships/slideLayout" Target="../slideLayouts/slideLayout93.xml"/><Relationship Id="rId20" Type="http://schemas.openxmlformats.org/officeDocument/2006/relationships/slideLayout" Target="../slideLayouts/slideLayout97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24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82.xml"/><Relationship Id="rId15" Type="http://schemas.openxmlformats.org/officeDocument/2006/relationships/slideLayout" Target="../slideLayouts/slideLayout92.xml"/><Relationship Id="rId23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87.xml"/><Relationship Id="rId19" Type="http://schemas.openxmlformats.org/officeDocument/2006/relationships/slideLayout" Target="../slideLayouts/slideLayout96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slideLayout" Target="../slideLayouts/slideLayout91.xml"/><Relationship Id="rId22" Type="http://schemas.openxmlformats.org/officeDocument/2006/relationships/slideLayout" Target="../slideLayouts/slideLayout99.xml"/><Relationship Id="rId27" Type="http://schemas.openxmlformats.org/officeDocument/2006/relationships/image" Target="../media/image1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072179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443779"/>
            <a:ext cx="10363200" cy="3365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i="0" smtClean="0"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i="0" smtClean="0"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i="0" smtClean="0">
                <a:latin typeface="Arial"/>
                <a:cs typeface="Arial"/>
              </a:defRPr>
            </a:lvl1pPr>
          </a:lstStyle>
          <a:p>
            <a:pPr>
              <a:defRPr/>
            </a:pPr>
            <a:fld id="{CD8D22B6-6DF4-2E4A-AD77-2E7C06CF69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3C29B72D-258D-2749-8C1D-8924563285F2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10004929" y="376516"/>
            <a:ext cx="1548337" cy="55581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FD5A291-0B23-694B-9595-0EEC9F1FD049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11950700" y="0"/>
            <a:ext cx="2413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9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8" r:id="rId12"/>
    <p:sldLayoutId id="2147483670" r:id="rId13"/>
    <p:sldLayoutId id="2147483671" r:id="rId14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2400" b="0" i="0">
          <a:solidFill>
            <a:schemeClr val="tx2"/>
          </a:solidFill>
          <a:latin typeface="Arial"/>
          <a:ea typeface="+mj-ea"/>
          <a:cs typeface="Arial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charset="0"/>
          <a:ea typeface="ＭＳ Ｐゴシック" charset="0"/>
          <a:cs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charset="0"/>
          <a:ea typeface="ＭＳ Ｐゴシック" charset="0"/>
          <a:cs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charset="0"/>
          <a:ea typeface="ＭＳ Ｐゴシック" charset="0"/>
          <a:cs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charset="0"/>
          <a:ea typeface="ＭＳ Ｐゴシック" charset="0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charset="0"/>
          <a:ea typeface="ＭＳ Ｐゴシック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charset="0"/>
          <a:ea typeface="ＭＳ Ｐゴシック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charset="0"/>
          <a:ea typeface="ＭＳ Ｐゴシック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charset="0"/>
          <a:ea typeface="ＭＳ Ｐゴシック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000" b="0" i="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 b="0" i="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 b="0" i="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b="0" i="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0" i="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CC65FB1-6A8B-4044-87C0-C052DD6C7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6"/>
            <a:ext cx="10515600" cy="658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63B771-0D44-2B4F-B739-A2FB3B10D9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041854"/>
            <a:ext cx="10515600" cy="51194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363A90-2781-6342-9537-3C676A06A2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D221E9-D496-9E47-93C5-10F2BAD26E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E74B0B-B368-9440-A8DB-E498E003A6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921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C0000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CC65FB1-6A8B-4044-87C0-C052DD6C7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6"/>
            <a:ext cx="10515600" cy="658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63B771-0D44-2B4F-B739-A2FB3B10D9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041854"/>
            <a:ext cx="10515600" cy="51194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363A90-2781-6342-9537-3C676A06A2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D221E9-D496-9E47-93C5-10F2BAD26E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E74B0B-B368-9440-A8DB-E498E003A6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046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C0000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30B19F-F605-3A4A-AD04-21FF01C7E6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BE7A00-82E1-2245-856C-5A1CEC9637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91252-7BC4-AD4C-9905-E93D1EC054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1D5AF7-CB6F-DF42-A7BC-D4D75ACD449D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738AA5-C179-B941-96AC-1450297E69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620CAA-6FEE-DD47-AABF-5C68C20838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2526A0-C7C3-2F45-BAD2-8D6658761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291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951" r:id="rId12"/>
    <p:sldLayoutId id="214748395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2"/>
          <p:cNvSpPr>
            <a:spLocks noGrp="1" noChangeArrowheads="1"/>
          </p:cNvSpPr>
          <p:nvPr>
            <p:ph type="title"/>
          </p:nvPr>
        </p:nvSpPr>
        <p:spPr bwMode="gray">
          <a:xfrm>
            <a:off x="431800" y="91781"/>
            <a:ext cx="115028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US" altLang="en-US" dirty="0"/>
          </a:p>
        </p:txBody>
      </p:sp>
      <p:sp>
        <p:nvSpPr>
          <p:cNvPr id="1028" name="Rectangle 2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31801" y="1052514"/>
            <a:ext cx="11495617" cy="511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9" name="Rectangle 37"/>
          <p:cNvSpPr>
            <a:spLocks noChangeArrowheads="1"/>
          </p:cNvSpPr>
          <p:nvPr/>
        </p:nvSpPr>
        <p:spPr bwMode="auto">
          <a:xfrm>
            <a:off x="11746405" y="6628414"/>
            <a:ext cx="219611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algn="ctr" defTabSz="457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algn="ctr" defTabSz="457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algn="ctr" defTabSz="457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algn="ctr" defTabSz="457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fld id="{8F55E410-1736-45B0-A205-0F75268ADF77}" type="slidenum">
              <a:rPr lang="en-US" altLang="en-US" sz="900">
                <a:solidFill>
                  <a:srgbClr val="FFFFFF"/>
                </a:solidFill>
              </a:rPr>
              <a:pPr algn="r" eaLnBrk="1" hangingPunct="1"/>
              <a:t>‹#›</a:t>
            </a:fld>
            <a:endParaRPr lang="en-US" altLang="en-US" sz="900" dirty="0">
              <a:solidFill>
                <a:srgbClr val="FFFFFF"/>
              </a:solidFill>
            </a:endParaRPr>
          </a:p>
        </p:txBody>
      </p:sp>
      <p:sp>
        <p:nvSpPr>
          <p:cNvPr id="10" name="Rectangle 37"/>
          <p:cNvSpPr>
            <a:spLocks noChangeArrowheads="1"/>
          </p:cNvSpPr>
          <p:nvPr userDrawn="1"/>
        </p:nvSpPr>
        <p:spPr bwMode="auto">
          <a:xfrm>
            <a:off x="11746405" y="6628414"/>
            <a:ext cx="219611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algn="ctr" defTabSz="457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algn="ctr" defTabSz="457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algn="ctr" defTabSz="457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algn="ctr" defTabSz="457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fld id="{8F55E410-1736-45B0-A205-0F75268ADF77}" type="slidenum">
              <a:rPr lang="en-US" altLang="en-US" sz="900">
                <a:solidFill>
                  <a:srgbClr val="FFFFFF"/>
                </a:solidFill>
              </a:rPr>
              <a:pPr algn="r" eaLnBrk="1" hangingPunct="1"/>
              <a:t>‹#›</a:t>
            </a:fld>
            <a:endParaRPr lang="en-US" altLang="en-US" sz="9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278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9" r:id="rId1"/>
    <p:sldLayoutId id="2147483900" r:id="rId2"/>
    <p:sldLayoutId id="2147483901" r:id="rId3"/>
    <p:sldLayoutId id="2147483902" r:id="rId4"/>
    <p:sldLayoutId id="2147483903" r:id="rId5"/>
    <p:sldLayoutId id="2147483904" r:id="rId6"/>
    <p:sldLayoutId id="2147483905" r:id="rId7"/>
    <p:sldLayoutId id="2147483906" r:id="rId8"/>
    <p:sldLayoutId id="2147483907" r:id="rId9"/>
    <p:sldLayoutId id="2147483908" r:id="rId10"/>
    <p:sldLayoutId id="2147483909" r:id="rId11"/>
    <p:sldLayoutId id="2147483910" r:id="rId12"/>
    <p:sldLayoutId id="2147483911" r:id="rId13"/>
    <p:sldLayoutId id="2147483912" r:id="rId14"/>
  </p:sldLayoutIdLst>
  <p:transition/>
  <p:txStyles>
    <p:titleStyle>
      <a:lvl1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400" baseline="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9pPr>
    </p:titleStyle>
    <p:bodyStyle>
      <a:lvl1pPr marL="0" indent="0" algn="l" rtl="0" eaLnBrk="1" fontAlgn="base" hangingPunct="1">
        <a:spcBef>
          <a:spcPts val="1200"/>
        </a:spcBef>
        <a:spcAft>
          <a:spcPts val="0"/>
        </a:spcAft>
        <a:buClr>
          <a:schemeClr val="tx1"/>
        </a:buClr>
        <a:buSzPct val="110000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254000" indent="-254000" algn="l" rtl="0" eaLnBrk="1" fontAlgn="base" hangingPunct="1">
        <a:spcBef>
          <a:spcPts val="600"/>
        </a:spcBef>
        <a:spcAft>
          <a:spcPts val="0"/>
        </a:spcAft>
        <a:buFont typeface="Arial" charset="0"/>
        <a:buChar char="•"/>
        <a:defRPr sz="2200">
          <a:solidFill>
            <a:schemeClr val="tx1"/>
          </a:solidFill>
          <a:latin typeface="+mn-lt"/>
        </a:defRPr>
      </a:lvl2pPr>
      <a:lvl3pPr marL="579438" indent="-295275" algn="l" rtl="0" eaLnBrk="1" fontAlgn="base" hangingPunct="1">
        <a:spcBef>
          <a:spcPts val="600"/>
        </a:spcBef>
        <a:spcAft>
          <a:spcPts val="0"/>
        </a:spcAft>
        <a:buSzPct val="90000"/>
        <a:buFont typeface="Calibri" pitchFamily="34" charset="0"/>
        <a:buChar char="–"/>
        <a:defRPr sz="2000">
          <a:solidFill>
            <a:schemeClr val="tx1"/>
          </a:solidFill>
          <a:latin typeface="+mn-lt"/>
        </a:defRPr>
      </a:lvl3pPr>
      <a:lvl4pPr marL="914400" indent="-314325" algn="l" rtl="0" eaLnBrk="1" fontAlgn="base" hangingPunct="1">
        <a:spcBef>
          <a:spcPts val="300"/>
        </a:spcBef>
        <a:spcAft>
          <a:spcPts val="0"/>
        </a:spcAft>
        <a:buSzPct val="90000"/>
        <a:buFont typeface="Calibri" pitchFamily="34" charset="0"/>
        <a:buChar char="–"/>
        <a:defRPr sz="1800">
          <a:solidFill>
            <a:schemeClr val="tx1"/>
          </a:solidFill>
          <a:latin typeface="+mn-lt"/>
        </a:defRPr>
      </a:lvl4pPr>
      <a:lvl5pPr marL="1219200" indent="-274638" algn="l" rtl="0" eaLnBrk="1" fontAlgn="base" hangingPunct="1">
        <a:spcBef>
          <a:spcPts val="300"/>
        </a:spcBef>
        <a:spcAft>
          <a:spcPts val="0"/>
        </a:spcAft>
        <a:buFont typeface="Calibri" pitchFamily="34" charset="0"/>
        <a:buChar char="–"/>
        <a:defRPr sz="1800">
          <a:solidFill>
            <a:schemeClr val="tx1"/>
          </a:solidFill>
          <a:latin typeface="+mn-lt"/>
        </a:defRPr>
      </a:lvl5pPr>
      <a:lvl6pPr marL="1314450" indent="-169863" algn="l" rtl="0" eaLnBrk="1" fontAlgn="base" hangingPunct="1">
        <a:lnSpc>
          <a:spcPct val="100000"/>
        </a:lnSpc>
        <a:spcBef>
          <a:spcPts val="0"/>
        </a:spcBef>
        <a:spcAft>
          <a:spcPts val="300"/>
        </a:spcAft>
        <a:buFont typeface="Calibri" pitchFamily="34" charset="0"/>
        <a:buChar char="–"/>
        <a:defRPr sz="1600" baseline="0">
          <a:solidFill>
            <a:srgbClr val="000000"/>
          </a:solidFill>
          <a:latin typeface="+mn-lt"/>
        </a:defRPr>
      </a:lvl6pPr>
      <a:lvl7pPr marL="2513013" indent="-227013" algn="l" rtl="0" eaLnBrk="1" fontAlgn="base" hangingPunct="1">
        <a:spcBef>
          <a:spcPct val="0"/>
        </a:spcBef>
        <a:spcAft>
          <a:spcPct val="30000"/>
        </a:spcAft>
        <a:buChar char="–"/>
        <a:defRPr sz="1600">
          <a:solidFill>
            <a:schemeClr val="tx1"/>
          </a:solidFill>
          <a:latin typeface="+mn-lt"/>
        </a:defRPr>
      </a:lvl7pPr>
      <a:lvl8pPr marL="2970213" indent="-227013" algn="l" rtl="0" eaLnBrk="1" fontAlgn="base" hangingPunct="1">
        <a:spcBef>
          <a:spcPct val="0"/>
        </a:spcBef>
        <a:spcAft>
          <a:spcPct val="30000"/>
        </a:spcAft>
        <a:buChar char="–"/>
        <a:defRPr sz="1600">
          <a:solidFill>
            <a:schemeClr val="tx1"/>
          </a:solidFill>
          <a:latin typeface="+mn-lt"/>
        </a:defRPr>
      </a:lvl8pPr>
      <a:lvl9pPr marL="3427413" indent="-227013" algn="l" rtl="0" eaLnBrk="1" fontAlgn="base" hangingPunct="1">
        <a:spcBef>
          <a:spcPct val="0"/>
        </a:spcBef>
        <a:spcAft>
          <a:spcPct val="30000"/>
        </a:spcAft>
        <a:buChar char="–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63">
          <p15:clr>
            <a:srgbClr val="F26B43"/>
          </p15:clr>
        </p15:guide>
        <p15:guide id="2" orient="horz" pos="3885">
          <p15:clr>
            <a:srgbClr val="F26B43"/>
          </p15:clr>
        </p15:guide>
        <p15:guide id="3" pos="204">
          <p15:clr>
            <a:srgbClr val="F26B43"/>
          </p15:clr>
        </p15:guide>
        <p15:guide id="4" pos="5542">
          <p15:clr>
            <a:srgbClr val="F26B43"/>
          </p15:clr>
        </p15:guide>
        <p15:guide id="5" pos="255">
          <p15:clr>
            <a:srgbClr val="F26B43"/>
          </p15:clr>
        </p15:guide>
        <p15:guide id="6" pos="5635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E4B39-DA32-0648-8DA8-CA40BD9EA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536108-E1EE-8D46-9F2D-5CEA6E9E10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7C90CE-A00B-3E48-BA55-0277FB70AB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4E1962-47DF-314A-8F23-27D44D3CCFB7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CF12DB-90C4-8C49-98BB-818FEB7767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C17D9-0D78-EB48-9D7A-31E43B36C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8D9D18-37F1-F546-9BD5-698A8EEB61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568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  <p:sldLayoutId id="2147483948" r:id="rId12"/>
    <p:sldLayoutId id="2147483949" r:id="rId13"/>
    <p:sldLayoutId id="2147483950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rgbClr val="C0000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C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12286" y="227013"/>
            <a:ext cx="1035896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286" y="1416053"/>
            <a:ext cx="10358967" cy="479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19556B3-89A1-A44F-B845-0089CD720DE3}"/>
              </a:ext>
            </a:extLst>
          </p:cNvPr>
          <p:cNvPicPr>
            <a:picLocks noChangeAspect="1"/>
          </p:cNvPicPr>
          <p:nvPr userDrawn="1"/>
        </p:nvPicPr>
        <p:blipFill>
          <a:blip r:embed="rId27"/>
          <a:srcRect/>
          <a:stretch/>
        </p:blipFill>
        <p:spPr>
          <a:xfrm>
            <a:off x="9771825" y="6134301"/>
            <a:ext cx="2416757" cy="563910"/>
          </a:xfrm>
          <a:prstGeom prst="rect">
            <a:avLst/>
          </a:prstGeom>
          <a:effectLst>
            <a:outerShdw blurRad="50800" dist="63500" dir="5400000" algn="t" rotWithShape="0">
              <a:srgbClr val="D0D8E1"/>
            </a:outerShdw>
          </a:effectLst>
        </p:spPr>
      </p:pic>
    </p:spTree>
    <p:extLst>
      <p:ext uri="{BB962C8B-B14F-4D97-AF65-F5344CB8AC3E}">
        <p14:creationId xmlns:p14="http://schemas.microsoft.com/office/powerpoint/2010/main" val="88638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  <p:sldLayoutId id="2147483956" r:id="rId3"/>
    <p:sldLayoutId id="2147483957" r:id="rId4"/>
    <p:sldLayoutId id="2147483958" r:id="rId5"/>
    <p:sldLayoutId id="2147483959" r:id="rId6"/>
    <p:sldLayoutId id="2147483960" r:id="rId7"/>
    <p:sldLayoutId id="2147483961" r:id="rId8"/>
    <p:sldLayoutId id="2147483962" r:id="rId9"/>
    <p:sldLayoutId id="2147483963" r:id="rId10"/>
    <p:sldLayoutId id="2147483964" r:id="rId11"/>
    <p:sldLayoutId id="2147483965" r:id="rId12"/>
    <p:sldLayoutId id="2147483966" r:id="rId13"/>
    <p:sldLayoutId id="2147483967" r:id="rId14"/>
    <p:sldLayoutId id="2147483968" r:id="rId15"/>
    <p:sldLayoutId id="2147483969" r:id="rId16"/>
    <p:sldLayoutId id="2147483970" r:id="rId17"/>
    <p:sldLayoutId id="2147483971" r:id="rId18"/>
    <p:sldLayoutId id="2147483972" r:id="rId19"/>
    <p:sldLayoutId id="2147483973" r:id="rId20"/>
    <p:sldLayoutId id="2147483974" r:id="rId21"/>
    <p:sldLayoutId id="2147483975" r:id="rId22"/>
    <p:sldLayoutId id="2147483976" r:id="rId23"/>
    <p:sldLayoutId id="2147483977" r:id="rId24"/>
    <p:sldLayoutId id="2147483978" r:id="rId25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000" b="1">
          <a:solidFill>
            <a:srgbClr val="3333FF"/>
          </a:solidFill>
          <a:latin typeface="Calibri"/>
          <a:ea typeface="MS PGothic" pitchFamily="34" charset="-128"/>
          <a:cs typeface="Calibri"/>
        </a:defRPr>
      </a:lvl1pPr>
      <a:lvl2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5pPr>
      <a:lvl6pPr marL="153622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6pPr>
      <a:lvl7pPr marL="199328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7pPr>
      <a:lvl8pPr marL="245033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8pPr>
      <a:lvl9pPr marL="290739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9pPr>
    </p:titleStyle>
    <p:bodyStyle>
      <a:lvl1pPr marL="390525" indent="-292100" algn="l" defTabSz="412750" rtl="0" eaLnBrk="0" fontAlgn="base" hangingPunct="0">
        <a:lnSpc>
          <a:spcPct val="105000"/>
        </a:lnSpc>
        <a:spcBef>
          <a:spcPct val="30000"/>
        </a:spcBef>
        <a:spcAft>
          <a:spcPts val="800"/>
        </a:spcAft>
        <a:buClr>
          <a:srgbClr val="000000"/>
        </a:buClr>
        <a:buSzPct val="100000"/>
        <a:buFont typeface="Arial" pitchFamily="-72" charset="0"/>
        <a:buChar char="•"/>
        <a:defRPr sz="2900" b="1">
          <a:solidFill>
            <a:srgbClr val="000000"/>
          </a:solidFill>
          <a:latin typeface="Calibri" charset="0"/>
          <a:ea typeface="MS PGothic" pitchFamily="34" charset="-128"/>
          <a:cs typeface="MS PGothic" charset="0"/>
        </a:defRPr>
      </a:lvl1pPr>
      <a:lvl2pPr marL="782638" indent="-260350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600" b="1">
          <a:solidFill>
            <a:srgbClr val="000000"/>
          </a:solidFill>
          <a:latin typeface="Calibri" charset="0"/>
          <a:ea typeface="MS PGothic" pitchFamily="34" charset="-128"/>
        </a:defRPr>
      </a:lvl2pPr>
      <a:lvl3pPr marL="1173163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400" b="1">
          <a:solidFill>
            <a:srgbClr val="000000"/>
          </a:solidFill>
          <a:latin typeface="Calibri" charset="0"/>
          <a:ea typeface="ＭＳ Ｐゴシック" pitchFamily="-123" charset="-128"/>
          <a:cs typeface="ＭＳ Ｐゴシック" pitchFamily="-72" charset="-128"/>
        </a:defRPr>
      </a:lvl3pPr>
      <a:lvl4pPr marL="1565275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200" b="1">
          <a:solidFill>
            <a:srgbClr val="000000"/>
          </a:solidFill>
          <a:latin typeface="Calibri" charset="0"/>
          <a:ea typeface="ＭＳ Ｐゴシック" pitchFamily="-123" charset="-128"/>
        </a:defRPr>
      </a:lvl4pPr>
      <a:lvl5pPr marL="1957388" indent="-195263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000" b="1">
          <a:solidFill>
            <a:srgbClr val="000000"/>
          </a:solidFill>
          <a:latin typeface="Calibri" charset="0"/>
          <a:ea typeface="ＭＳ Ｐゴシック" pitchFamily="-123" charset="-128"/>
        </a:defRPr>
      </a:lvl5pPr>
      <a:lvl6pPr marL="2615386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6pPr>
      <a:lvl7pPr marL="3072444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7pPr>
      <a:lvl8pPr marL="3529502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8pPr>
      <a:lvl9pPr marL="3986559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58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1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73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31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289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47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0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62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0.xml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8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3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8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54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4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83.xml"/><Relationship Id="rId4" Type="http://schemas.openxmlformats.org/officeDocument/2006/relationships/image" Target="../media/image6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3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38.xml"/><Relationship Id="rId1" Type="http://schemas.openxmlformats.org/officeDocument/2006/relationships/tags" Target="../tags/tag3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8.xml"/><Relationship Id="rId1" Type="http://schemas.openxmlformats.org/officeDocument/2006/relationships/tags" Target="../tags/tag4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eter Mac Annual General Meeting 2019 | Peter MacCallum Cancer Centre">
            <a:extLst>
              <a:ext uri="{FF2B5EF4-FFF2-40B4-BE49-F238E27FC236}">
                <a16:creationId xmlns:a16="http://schemas.microsoft.com/office/drawing/2014/main" id="{04A284B6-E53A-720D-0076-4765E991A4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59C853F-CF8F-F09F-FF90-997DE2B25E35}"/>
              </a:ext>
            </a:extLst>
          </p:cNvPr>
          <p:cNvSpPr/>
          <p:nvPr/>
        </p:nvSpPr>
        <p:spPr>
          <a:xfrm>
            <a:off x="0" y="5176156"/>
            <a:ext cx="12192000" cy="1681844"/>
          </a:xfrm>
          <a:prstGeom prst="rect">
            <a:avLst/>
          </a:prstGeom>
          <a:solidFill>
            <a:schemeClr val="bg1">
              <a:alpha val="9528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50" name="Picture 2" descr="Peter MacCallum Cancer Centre : MTPConnect">
            <a:extLst>
              <a:ext uri="{FF2B5EF4-FFF2-40B4-BE49-F238E27FC236}">
                <a16:creationId xmlns:a16="http://schemas.microsoft.com/office/drawing/2014/main" id="{C9AB2106-06B1-FD20-BB41-61356BEFA0A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94" b="23844"/>
          <a:stretch/>
        </p:blipFill>
        <p:spPr bwMode="auto">
          <a:xfrm>
            <a:off x="358588" y="5647766"/>
            <a:ext cx="2241176" cy="806823"/>
          </a:xfrm>
          <a:prstGeom prst="rect">
            <a:avLst/>
          </a:prstGeom>
          <a:solidFill>
            <a:srgbClr val="000000">
              <a:alpha val="50980"/>
            </a:srgbClr>
          </a:solidFill>
        </p:spPr>
      </p:pic>
      <p:pic>
        <p:nvPicPr>
          <p:cNvPr id="2052" name="Picture 4" descr="The Royal Melbourne Hospital">
            <a:extLst>
              <a:ext uri="{FF2B5EF4-FFF2-40B4-BE49-F238E27FC236}">
                <a16:creationId xmlns:a16="http://schemas.microsoft.com/office/drawing/2014/main" id="{1AB7861F-298B-4A11-8CA9-6D53FFF888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5477" y="5647766"/>
            <a:ext cx="1613645" cy="806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E770B0D-E7E3-D34D-55DA-A4B17B9020EE}"/>
              </a:ext>
            </a:extLst>
          </p:cNvPr>
          <p:cNvSpPr txBox="1"/>
          <p:nvPr/>
        </p:nvSpPr>
        <p:spPr>
          <a:xfrm>
            <a:off x="1313646" y="2264913"/>
            <a:ext cx="10006884" cy="646331"/>
          </a:xfrm>
          <a:prstGeom prst="rect">
            <a:avLst/>
          </a:prstGeom>
          <a:solidFill>
            <a:schemeClr val="bg1">
              <a:alpha val="76078"/>
            </a:schemeClr>
          </a:solidFill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rgbClr val="7030A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AML update</a:t>
            </a:r>
            <a:endParaRPr lang="en-GB" sz="3600" b="1" dirty="0">
              <a:solidFill>
                <a:srgbClr val="7030A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793A90-C9D8-AB0C-E364-361933D04A7C}"/>
              </a:ext>
            </a:extLst>
          </p:cNvPr>
          <p:cNvSpPr txBox="1"/>
          <p:nvPr/>
        </p:nvSpPr>
        <p:spPr>
          <a:xfrm>
            <a:off x="2922494" y="5358679"/>
            <a:ext cx="634701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Andrew Wei</a:t>
            </a: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Peter MacCallum Cancer Centre</a:t>
            </a: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Royal Melbourne Hospital</a:t>
            </a: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Melbourne, Australia</a:t>
            </a:r>
          </a:p>
        </p:txBody>
      </p:sp>
    </p:spTree>
    <p:extLst>
      <p:ext uri="{BB962C8B-B14F-4D97-AF65-F5344CB8AC3E}">
        <p14:creationId xmlns:p14="http://schemas.microsoft.com/office/powerpoint/2010/main" val="20958463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1944" y="260115"/>
            <a:ext cx="11360861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t>Current landscape in AML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64587" y="1663156"/>
            <a:ext cx="648072" cy="29978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Fit for intensive chemo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79B4F03-81F7-A146-1CCD-15F259D2ECBC}"/>
              </a:ext>
            </a:extLst>
          </p:cNvPr>
          <p:cNvSpPr/>
          <p:nvPr/>
        </p:nvSpPr>
        <p:spPr>
          <a:xfrm>
            <a:off x="461944" y="4789395"/>
            <a:ext cx="648072" cy="15026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Unfit for chemo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A279911-F802-21EA-015C-D2B1B50167C4}"/>
              </a:ext>
            </a:extLst>
          </p:cNvPr>
          <p:cNvSpPr/>
          <p:nvPr/>
        </p:nvSpPr>
        <p:spPr>
          <a:xfrm>
            <a:off x="1278804" y="4789396"/>
            <a:ext cx="1694545" cy="490128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IDH1 mut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80A532C-04E3-F01C-96EC-5591FCDEED17}"/>
              </a:ext>
            </a:extLst>
          </p:cNvPr>
          <p:cNvSpPr/>
          <p:nvPr/>
        </p:nvSpPr>
        <p:spPr>
          <a:xfrm>
            <a:off x="1261503" y="5396961"/>
            <a:ext cx="1694545" cy="895073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Other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904AAEB-7287-37D3-B5F2-59508FA4FBC0}"/>
              </a:ext>
            </a:extLst>
          </p:cNvPr>
          <p:cNvSpPr/>
          <p:nvPr/>
        </p:nvSpPr>
        <p:spPr>
          <a:xfrm>
            <a:off x="3107536" y="4784103"/>
            <a:ext cx="4053116" cy="4901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IVO + AZA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C78B3BF-B786-C7F5-86F8-B634EF9B7138}"/>
              </a:ext>
            </a:extLst>
          </p:cNvPr>
          <p:cNvSpPr/>
          <p:nvPr/>
        </p:nvSpPr>
        <p:spPr>
          <a:xfrm>
            <a:off x="3113358" y="5392671"/>
            <a:ext cx="4047293" cy="884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VEN + AZA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E95966-EF03-69ED-1655-BCA687BD1133}"/>
              </a:ext>
            </a:extLst>
          </p:cNvPr>
          <p:cNvSpPr/>
          <p:nvPr/>
        </p:nvSpPr>
        <p:spPr>
          <a:xfrm>
            <a:off x="5432311" y="1679452"/>
            <a:ext cx="1715462" cy="29796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Post-remission therapy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HCT or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IDAC consol. or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oral AZA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1EEA47-7558-872F-592C-704097F9297F}"/>
              </a:ext>
            </a:extLst>
          </p:cNvPr>
          <p:cNvSpPr/>
          <p:nvPr/>
        </p:nvSpPr>
        <p:spPr>
          <a:xfrm rot="5400000">
            <a:off x="3552889" y="-2037879"/>
            <a:ext cx="516818" cy="66987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First line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24BC811-3677-14D0-48BA-62434440F6DA}"/>
              </a:ext>
            </a:extLst>
          </p:cNvPr>
          <p:cNvSpPr/>
          <p:nvPr/>
        </p:nvSpPr>
        <p:spPr>
          <a:xfrm rot="5400000">
            <a:off x="9329911" y="-909488"/>
            <a:ext cx="516818" cy="44432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Salvage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E6E5488-5556-2DB9-10C0-7B6A14ACCC1C}"/>
              </a:ext>
            </a:extLst>
          </p:cNvPr>
          <p:cNvSpPr/>
          <p:nvPr/>
        </p:nvSpPr>
        <p:spPr>
          <a:xfrm>
            <a:off x="9442954" y="5832863"/>
            <a:ext cx="236697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Gilteritinib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0747C38-2E81-E086-2075-500D7CF6DCE1}"/>
              </a:ext>
            </a:extLst>
          </p:cNvPr>
          <p:cNvSpPr/>
          <p:nvPr/>
        </p:nvSpPr>
        <p:spPr>
          <a:xfrm>
            <a:off x="7327778" y="1647418"/>
            <a:ext cx="648072" cy="30511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Fit for intensive chemo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C6DB2E9-1076-580A-ECAE-A4E1702287C0}"/>
              </a:ext>
            </a:extLst>
          </p:cNvPr>
          <p:cNvSpPr/>
          <p:nvPr/>
        </p:nvSpPr>
        <p:spPr>
          <a:xfrm>
            <a:off x="7327778" y="4774774"/>
            <a:ext cx="648072" cy="15026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Unfit for chemo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ADFF082-BF41-5A80-8F61-EB56CDDFA013}"/>
              </a:ext>
            </a:extLst>
          </p:cNvPr>
          <p:cNvSpPr/>
          <p:nvPr/>
        </p:nvSpPr>
        <p:spPr>
          <a:xfrm>
            <a:off x="8142977" y="4786953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IDH1 mut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3D717A8-AFA3-5855-D12C-B86DA4BB30C3}"/>
              </a:ext>
            </a:extLst>
          </p:cNvPr>
          <p:cNvSpPr/>
          <p:nvPr/>
        </p:nvSpPr>
        <p:spPr>
          <a:xfrm>
            <a:off x="8142976" y="5306884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IDH2 mut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1A5B5EF-E8D5-C8D7-E48D-1C5EED6C0860}"/>
              </a:ext>
            </a:extLst>
          </p:cNvPr>
          <p:cNvSpPr/>
          <p:nvPr/>
        </p:nvSpPr>
        <p:spPr>
          <a:xfrm>
            <a:off x="8142976" y="5820691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mut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E023797-300E-E5D2-79AF-6038F36495D5}"/>
              </a:ext>
            </a:extLst>
          </p:cNvPr>
          <p:cNvSpPr/>
          <p:nvPr/>
        </p:nvSpPr>
        <p:spPr>
          <a:xfrm>
            <a:off x="9455833" y="5312970"/>
            <a:ext cx="236697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Enasidenib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6243C9C-2BA9-74E8-9BC5-FFE95FF0C458}"/>
              </a:ext>
            </a:extLst>
          </p:cNvPr>
          <p:cNvSpPr/>
          <p:nvPr/>
        </p:nvSpPr>
        <p:spPr>
          <a:xfrm>
            <a:off x="9455833" y="4751494"/>
            <a:ext cx="2341213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Ivosidenib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A127929-3CA2-F64E-575B-87AB7822406C}"/>
              </a:ext>
            </a:extLst>
          </p:cNvPr>
          <p:cNvSpPr/>
          <p:nvPr/>
        </p:nvSpPr>
        <p:spPr>
          <a:xfrm>
            <a:off x="8142976" y="1647418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mut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E85A7BC-A984-49C6-E100-86E503BA3947}"/>
              </a:ext>
            </a:extLst>
          </p:cNvPr>
          <p:cNvSpPr/>
          <p:nvPr/>
        </p:nvSpPr>
        <p:spPr>
          <a:xfrm>
            <a:off x="8142976" y="2193290"/>
            <a:ext cx="1132852" cy="24677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Non-targeted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51D2A3E-7EA1-70A6-E812-693AA7ED1EAA}"/>
              </a:ext>
            </a:extLst>
          </p:cNvPr>
          <p:cNvSpPr/>
          <p:nvPr/>
        </p:nvSpPr>
        <p:spPr>
          <a:xfrm>
            <a:off x="9455833" y="1645870"/>
            <a:ext cx="235409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Gilteritinib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F7E168E-0047-9909-B2F1-C07917F360FF}"/>
              </a:ext>
            </a:extLst>
          </p:cNvPr>
          <p:cNvSpPr/>
          <p:nvPr/>
        </p:nvSpPr>
        <p:spPr>
          <a:xfrm>
            <a:off x="9468713" y="2207346"/>
            <a:ext cx="2354092" cy="242722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FLAG-IDA +/- VEN</a:t>
            </a:r>
          </a:p>
        </p:txBody>
      </p:sp>
      <p:sp>
        <p:nvSpPr>
          <p:cNvPr id="5" name="Rectangle 4"/>
          <p:cNvSpPr/>
          <p:nvPr/>
        </p:nvSpPr>
        <p:spPr>
          <a:xfrm>
            <a:off x="1265573" y="1663156"/>
            <a:ext cx="1717069" cy="4848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FLT3</a:t>
            </a:r>
            <a:r>
              <a:rPr kumimoji="0" lang="en-US" sz="1800" b="1" i="0" u="none" strike="noStrike" kern="1200" cap="none" spc="0" normalizeH="0" baseline="30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MUT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276834" y="2860658"/>
            <a:ext cx="1717069" cy="66052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tAML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MR-AML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3113358" y="2247609"/>
            <a:ext cx="2206331" cy="501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Quizartinib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126836" y="2845315"/>
            <a:ext cx="2192854" cy="6758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CPX-351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9A48BA2-9BA1-841F-F62B-CE67838202FA}"/>
              </a:ext>
            </a:extLst>
          </p:cNvPr>
          <p:cNvSpPr/>
          <p:nvPr/>
        </p:nvSpPr>
        <p:spPr>
          <a:xfrm>
            <a:off x="1265573" y="2247609"/>
            <a:ext cx="1717069" cy="4848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FLT3</a:t>
            </a:r>
            <a:r>
              <a:rPr kumimoji="0" lang="en-US" sz="1800" b="1" i="1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-ITD</a:t>
            </a:r>
            <a:endParaRPr kumimoji="0" lang="en-US" sz="1800" b="1" i="0" u="none" strike="noStrike" kern="1200" cap="none" spc="0" normalizeH="0" baseline="3000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4C52076-85ED-738A-D29B-D9A25126ABC9}"/>
              </a:ext>
            </a:extLst>
          </p:cNvPr>
          <p:cNvSpPr/>
          <p:nvPr/>
        </p:nvSpPr>
        <p:spPr>
          <a:xfrm>
            <a:off x="3126835" y="1679452"/>
            <a:ext cx="2192854" cy="4685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Midostaurin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3AE32BA-6E3D-D479-B100-15D82D2E6357}"/>
              </a:ext>
            </a:extLst>
          </p:cNvPr>
          <p:cNvSpPr/>
          <p:nvPr/>
        </p:nvSpPr>
        <p:spPr>
          <a:xfrm>
            <a:off x="1261212" y="3616688"/>
            <a:ext cx="1717069" cy="458694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Non-adverse CG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6DCE0DF-0295-C474-F32A-FA028D6DE519}"/>
              </a:ext>
            </a:extLst>
          </p:cNvPr>
          <p:cNvSpPr/>
          <p:nvPr/>
        </p:nvSpPr>
        <p:spPr>
          <a:xfrm>
            <a:off x="3126835" y="3624994"/>
            <a:ext cx="2192854" cy="45869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GO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16584A3-4226-FD75-A747-0BE0FC59CB2A}"/>
              </a:ext>
            </a:extLst>
          </p:cNvPr>
          <p:cNvSpPr/>
          <p:nvPr/>
        </p:nvSpPr>
        <p:spPr>
          <a:xfrm>
            <a:off x="1248013" y="4170892"/>
            <a:ext cx="1717069" cy="490128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Other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09D75A18-97D0-5019-9790-CE39D9FB0AF3}"/>
              </a:ext>
            </a:extLst>
          </p:cNvPr>
          <p:cNvSpPr/>
          <p:nvPr/>
        </p:nvSpPr>
        <p:spPr>
          <a:xfrm>
            <a:off x="3116680" y="4168943"/>
            <a:ext cx="2192854" cy="4901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7+3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13FCD605-8A46-3325-4A99-1C7620EFA2AB}"/>
              </a:ext>
            </a:extLst>
          </p:cNvPr>
          <p:cNvSpPr/>
          <p:nvPr/>
        </p:nvSpPr>
        <p:spPr>
          <a:xfrm>
            <a:off x="2809041" y="4258217"/>
            <a:ext cx="422393" cy="34834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7712845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036F8-0D3E-99BF-6D5D-6E8F95338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0019" y="55673"/>
            <a:ext cx="10515600" cy="849086"/>
          </a:xfrm>
        </p:spPr>
        <p:txBody>
          <a:bodyPr/>
          <a:lstStyle/>
          <a:p>
            <a:r>
              <a:rPr lang="en-US" dirty="0"/>
              <a:t>CPX-351 vs 7+3 in adverse risk AML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6D52157-4377-1C7F-0841-8B1CEA51E1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5806"/>
          <a:stretch/>
        </p:blipFill>
        <p:spPr>
          <a:xfrm>
            <a:off x="348547" y="3784085"/>
            <a:ext cx="4686300" cy="231533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319F170-D3AC-E3B0-5B75-EC9D33903B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4500" y="1971720"/>
            <a:ext cx="5829300" cy="33782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64A2137-9D99-3FA6-D252-F2B64FFD4F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3206" y="1520594"/>
            <a:ext cx="2635295" cy="9888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32B8085-C68E-0337-73EA-F8A652C2D6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0080" y="2258878"/>
            <a:ext cx="1750451" cy="2118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D024A86-EF8A-0AD5-60B2-6283B90750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49286" y="2546091"/>
            <a:ext cx="2096694" cy="2354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6C0394A-A5FA-E5ED-C4D1-99D839D9688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9548" y="2567079"/>
            <a:ext cx="1384972" cy="18834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A184376-5BE0-676E-39E4-944173553024}"/>
              </a:ext>
            </a:extLst>
          </p:cNvPr>
          <p:cNvSpPr txBox="1"/>
          <p:nvPr/>
        </p:nvSpPr>
        <p:spPr>
          <a:xfrm>
            <a:off x="8229372" y="6536844"/>
            <a:ext cx="38106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200" i="1" dirty="0">
                <a:effectLst/>
                <a:latin typeface="Helvetica" pitchFamily="2" charset="0"/>
              </a:rPr>
              <a:t>Cortes et al, Journal of Hematology &amp; Oncology 2022</a:t>
            </a:r>
            <a:endParaRPr lang="en-AU" sz="1200" dirty="0">
              <a:effectLst/>
              <a:latin typeface="Helvetica" pitchFamily="2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28057D2-3F90-A1ED-F802-A826BB7A9C8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2434"/>
          <a:stretch/>
        </p:blipFill>
        <p:spPr>
          <a:xfrm>
            <a:off x="410080" y="3341192"/>
            <a:ext cx="4686300" cy="633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6501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036F8-0D3E-99BF-6D5D-6E8F95338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CPX-351 vs 7+3 in adverse risk AML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6D52157-4377-1C7F-0841-8B1CEA51E1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5806"/>
          <a:stretch/>
        </p:blipFill>
        <p:spPr>
          <a:xfrm>
            <a:off x="348547" y="3784085"/>
            <a:ext cx="4686300" cy="231533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64A2137-9D99-3FA6-D252-F2B64FFD4F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3206" y="1520594"/>
            <a:ext cx="2635295" cy="9888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32B8085-C68E-0337-73EA-F8A652C2D6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080" y="2258878"/>
            <a:ext cx="1750451" cy="2118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D024A86-EF8A-0AD5-60B2-6283B90750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9286" y="2546091"/>
            <a:ext cx="2096694" cy="2354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6C0394A-A5FA-E5ED-C4D1-99D839D968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9548" y="2567079"/>
            <a:ext cx="1384972" cy="18834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A184376-5BE0-676E-39E4-944173553024}"/>
              </a:ext>
            </a:extLst>
          </p:cNvPr>
          <p:cNvSpPr txBox="1"/>
          <p:nvPr/>
        </p:nvSpPr>
        <p:spPr>
          <a:xfrm>
            <a:off x="8229372" y="6536844"/>
            <a:ext cx="38106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200" i="1" dirty="0">
                <a:effectLst/>
                <a:latin typeface="Helvetica" pitchFamily="2" charset="0"/>
              </a:rPr>
              <a:t>Cortes et al, Journal of Hematology &amp; Oncology 2022</a:t>
            </a:r>
            <a:endParaRPr lang="en-AU" sz="1200" dirty="0">
              <a:effectLst/>
              <a:latin typeface="Helvetica" pitchFamily="2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28057D2-3F90-A1ED-F802-A826BB7A9C8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2434"/>
          <a:stretch/>
        </p:blipFill>
        <p:spPr>
          <a:xfrm>
            <a:off x="410080" y="3341192"/>
            <a:ext cx="4686300" cy="63357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61E0321-D763-2302-A7E3-A925371F4D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50452" y="2014998"/>
            <a:ext cx="58420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1719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1944" y="260115"/>
            <a:ext cx="11360861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t>Current landscape in AML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64587" y="1663156"/>
            <a:ext cx="648072" cy="29978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Fit for intensive chemo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79B4F03-81F7-A146-1CCD-15F259D2ECBC}"/>
              </a:ext>
            </a:extLst>
          </p:cNvPr>
          <p:cNvSpPr/>
          <p:nvPr/>
        </p:nvSpPr>
        <p:spPr>
          <a:xfrm>
            <a:off x="461944" y="4789395"/>
            <a:ext cx="648072" cy="15026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Unfit for chemo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A279911-F802-21EA-015C-D2B1B50167C4}"/>
              </a:ext>
            </a:extLst>
          </p:cNvPr>
          <p:cNvSpPr/>
          <p:nvPr/>
        </p:nvSpPr>
        <p:spPr>
          <a:xfrm>
            <a:off x="1278804" y="4789396"/>
            <a:ext cx="1694545" cy="490128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IDH1 mut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80A532C-04E3-F01C-96EC-5591FCDEED17}"/>
              </a:ext>
            </a:extLst>
          </p:cNvPr>
          <p:cNvSpPr/>
          <p:nvPr/>
        </p:nvSpPr>
        <p:spPr>
          <a:xfrm>
            <a:off x="1261503" y="5396961"/>
            <a:ext cx="1694545" cy="895073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Other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904AAEB-7287-37D3-B5F2-59508FA4FBC0}"/>
              </a:ext>
            </a:extLst>
          </p:cNvPr>
          <p:cNvSpPr/>
          <p:nvPr/>
        </p:nvSpPr>
        <p:spPr>
          <a:xfrm>
            <a:off x="3107536" y="4784103"/>
            <a:ext cx="4053116" cy="4901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IVO + AZA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C78B3BF-B786-C7F5-86F8-B634EF9B7138}"/>
              </a:ext>
            </a:extLst>
          </p:cNvPr>
          <p:cNvSpPr/>
          <p:nvPr/>
        </p:nvSpPr>
        <p:spPr>
          <a:xfrm>
            <a:off x="3113358" y="5392671"/>
            <a:ext cx="4047293" cy="884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VEN + AZA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E95966-EF03-69ED-1655-BCA687BD1133}"/>
              </a:ext>
            </a:extLst>
          </p:cNvPr>
          <p:cNvSpPr/>
          <p:nvPr/>
        </p:nvSpPr>
        <p:spPr>
          <a:xfrm>
            <a:off x="5432311" y="1679452"/>
            <a:ext cx="1715462" cy="29796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Post-remission therapy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HCT or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IDAC consol. or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oral AZA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1EEA47-7558-872F-592C-704097F9297F}"/>
              </a:ext>
            </a:extLst>
          </p:cNvPr>
          <p:cNvSpPr/>
          <p:nvPr/>
        </p:nvSpPr>
        <p:spPr>
          <a:xfrm rot="5400000">
            <a:off x="3552889" y="-2037879"/>
            <a:ext cx="516818" cy="66987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First line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24BC811-3677-14D0-48BA-62434440F6DA}"/>
              </a:ext>
            </a:extLst>
          </p:cNvPr>
          <p:cNvSpPr/>
          <p:nvPr/>
        </p:nvSpPr>
        <p:spPr>
          <a:xfrm rot="5400000">
            <a:off x="9329911" y="-909488"/>
            <a:ext cx="516818" cy="44432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Salvage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E6E5488-5556-2DB9-10C0-7B6A14ACCC1C}"/>
              </a:ext>
            </a:extLst>
          </p:cNvPr>
          <p:cNvSpPr/>
          <p:nvPr/>
        </p:nvSpPr>
        <p:spPr>
          <a:xfrm>
            <a:off x="9442954" y="5832863"/>
            <a:ext cx="236697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Gilteritinib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0747C38-2E81-E086-2075-500D7CF6DCE1}"/>
              </a:ext>
            </a:extLst>
          </p:cNvPr>
          <p:cNvSpPr/>
          <p:nvPr/>
        </p:nvSpPr>
        <p:spPr>
          <a:xfrm>
            <a:off x="7327778" y="1647418"/>
            <a:ext cx="648072" cy="30511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Fit for intensive chemo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C6DB2E9-1076-580A-ECAE-A4E1702287C0}"/>
              </a:ext>
            </a:extLst>
          </p:cNvPr>
          <p:cNvSpPr/>
          <p:nvPr/>
        </p:nvSpPr>
        <p:spPr>
          <a:xfrm>
            <a:off x="7327778" y="4774774"/>
            <a:ext cx="648072" cy="15026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Unfit for chemo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ADFF082-BF41-5A80-8F61-EB56CDDFA013}"/>
              </a:ext>
            </a:extLst>
          </p:cNvPr>
          <p:cNvSpPr/>
          <p:nvPr/>
        </p:nvSpPr>
        <p:spPr>
          <a:xfrm>
            <a:off x="8142977" y="4786953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IDH1 mut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3D717A8-AFA3-5855-D12C-B86DA4BB30C3}"/>
              </a:ext>
            </a:extLst>
          </p:cNvPr>
          <p:cNvSpPr/>
          <p:nvPr/>
        </p:nvSpPr>
        <p:spPr>
          <a:xfrm>
            <a:off x="8142976" y="5306884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IDH2 mut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1A5B5EF-E8D5-C8D7-E48D-1C5EED6C0860}"/>
              </a:ext>
            </a:extLst>
          </p:cNvPr>
          <p:cNvSpPr/>
          <p:nvPr/>
        </p:nvSpPr>
        <p:spPr>
          <a:xfrm>
            <a:off x="8142976" y="5820691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mut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E023797-300E-E5D2-79AF-6038F36495D5}"/>
              </a:ext>
            </a:extLst>
          </p:cNvPr>
          <p:cNvSpPr/>
          <p:nvPr/>
        </p:nvSpPr>
        <p:spPr>
          <a:xfrm>
            <a:off x="9455833" y="5312970"/>
            <a:ext cx="236697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Enasidenib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6243C9C-2BA9-74E8-9BC5-FFE95FF0C458}"/>
              </a:ext>
            </a:extLst>
          </p:cNvPr>
          <p:cNvSpPr/>
          <p:nvPr/>
        </p:nvSpPr>
        <p:spPr>
          <a:xfrm>
            <a:off x="9455833" y="4751494"/>
            <a:ext cx="2341213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Ivosidenib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A127929-3CA2-F64E-575B-87AB7822406C}"/>
              </a:ext>
            </a:extLst>
          </p:cNvPr>
          <p:cNvSpPr/>
          <p:nvPr/>
        </p:nvSpPr>
        <p:spPr>
          <a:xfrm>
            <a:off x="8142976" y="1647418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mut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E85A7BC-A984-49C6-E100-86E503BA3947}"/>
              </a:ext>
            </a:extLst>
          </p:cNvPr>
          <p:cNvSpPr/>
          <p:nvPr/>
        </p:nvSpPr>
        <p:spPr>
          <a:xfrm>
            <a:off x="8142976" y="2193290"/>
            <a:ext cx="1132852" cy="24677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Non-targeted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51D2A3E-7EA1-70A6-E812-693AA7ED1EAA}"/>
              </a:ext>
            </a:extLst>
          </p:cNvPr>
          <p:cNvSpPr/>
          <p:nvPr/>
        </p:nvSpPr>
        <p:spPr>
          <a:xfrm>
            <a:off x="9455833" y="1645870"/>
            <a:ext cx="235409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Gilteritinib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F7E168E-0047-9909-B2F1-C07917F360FF}"/>
              </a:ext>
            </a:extLst>
          </p:cNvPr>
          <p:cNvSpPr/>
          <p:nvPr/>
        </p:nvSpPr>
        <p:spPr>
          <a:xfrm>
            <a:off x="9468713" y="2207346"/>
            <a:ext cx="2354092" cy="242722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FLAG-IDA +/- VEN</a:t>
            </a:r>
          </a:p>
        </p:txBody>
      </p:sp>
      <p:sp>
        <p:nvSpPr>
          <p:cNvPr id="5" name="Rectangle 4"/>
          <p:cNvSpPr/>
          <p:nvPr/>
        </p:nvSpPr>
        <p:spPr>
          <a:xfrm>
            <a:off x="1265573" y="1663156"/>
            <a:ext cx="1717069" cy="4848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FLT3</a:t>
            </a:r>
            <a:r>
              <a:rPr kumimoji="0" lang="en-US" sz="1800" b="1" i="0" u="none" strike="noStrike" kern="1200" cap="none" spc="0" normalizeH="0" baseline="30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MUT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276834" y="2860658"/>
            <a:ext cx="1717069" cy="66052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tAML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MR-AML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3113358" y="2247609"/>
            <a:ext cx="2206331" cy="501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Quizartinib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126836" y="2845315"/>
            <a:ext cx="2192854" cy="6758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CPX-351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9A48BA2-9BA1-841F-F62B-CE67838202FA}"/>
              </a:ext>
            </a:extLst>
          </p:cNvPr>
          <p:cNvSpPr/>
          <p:nvPr/>
        </p:nvSpPr>
        <p:spPr>
          <a:xfrm>
            <a:off x="1265573" y="2247609"/>
            <a:ext cx="1717069" cy="4848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FLT3</a:t>
            </a:r>
            <a:r>
              <a:rPr kumimoji="0" lang="en-US" sz="1800" b="1" i="1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-ITD</a:t>
            </a:r>
            <a:endParaRPr kumimoji="0" lang="en-US" sz="1800" b="1" i="0" u="none" strike="noStrike" kern="1200" cap="none" spc="0" normalizeH="0" baseline="3000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4C52076-85ED-738A-D29B-D9A25126ABC9}"/>
              </a:ext>
            </a:extLst>
          </p:cNvPr>
          <p:cNvSpPr/>
          <p:nvPr/>
        </p:nvSpPr>
        <p:spPr>
          <a:xfrm>
            <a:off x="3126835" y="1679452"/>
            <a:ext cx="2192854" cy="4685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Midostaurin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3AE32BA-6E3D-D479-B100-15D82D2E6357}"/>
              </a:ext>
            </a:extLst>
          </p:cNvPr>
          <p:cNvSpPr/>
          <p:nvPr/>
        </p:nvSpPr>
        <p:spPr>
          <a:xfrm>
            <a:off x="1261212" y="3616688"/>
            <a:ext cx="1717069" cy="458694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Non-adverse CG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6DCE0DF-0295-C474-F32A-FA028D6DE519}"/>
              </a:ext>
            </a:extLst>
          </p:cNvPr>
          <p:cNvSpPr/>
          <p:nvPr/>
        </p:nvSpPr>
        <p:spPr>
          <a:xfrm>
            <a:off x="3126835" y="3624994"/>
            <a:ext cx="2192854" cy="45869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GO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16584A3-4226-FD75-A747-0BE0FC59CB2A}"/>
              </a:ext>
            </a:extLst>
          </p:cNvPr>
          <p:cNvSpPr/>
          <p:nvPr/>
        </p:nvSpPr>
        <p:spPr>
          <a:xfrm>
            <a:off x="1248013" y="4170892"/>
            <a:ext cx="1717069" cy="490128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Other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09D75A18-97D0-5019-9790-CE39D9FB0AF3}"/>
              </a:ext>
            </a:extLst>
          </p:cNvPr>
          <p:cNvSpPr/>
          <p:nvPr/>
        </p:nvSpPr>
        <p:spPr>
          <a:xfrm>
            <a:off x="3116680" y="4168943"/>
            <a:ext cx="2192854" cy="4901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7+3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EA2CA348-5515-679A-D8CE-A24C1F2B0249}"/>
              </a:ext>
            </a:extLst>
          </p:cNvPr>
          <p:cNvSpPr/>
          <p:nvPr/>
        </p:nvSpPr>
        <p:spPr>
          <a:xfrm>
            <a:off x="1127316" y="5132712"/>
            <a:ext cx="422393" cy="34834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9533271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376A8CEB-6AF8-484A-BFC6-28EE576B351F}"/>
              </a:ext>
            </a:extLst>
          </p:cNvPr>
          <p:cNvSpPr txBox="1"/>
          <p:nvPr/>
        </p:nvSpPr>
        <p:spPr>
          <a:xfrm>
            <a:off x="965063" y="0"/>
            <a:ext cx="10742503" cy="68480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solidFill>
                  <a:srgbClr val="C00000"/>
                </a:solidFill>
                <a:latin typeface="+mn-lt"/>
              </a:rPr>
              <a:t>IVO-AZA or VEN-AZA for IDH1 mut AML?</a:t>
            </a:r>
          </a:p>
        </p:txBody>
      </p:sp>
      <p:pic>
        <p:nvPicPr>
          <p:cNvPr id="3" name="Picture 2" descr="Graphical user interface&#10;&#10;Description automatically generated">
            <a:extLst>
              <a:ext uri="{FF2B5EF4-FFF2-40B4-BE49-F238E27FC236}">
                <a16:creationId xmlns:a16="http://schemas.microsoft.com/office/drawing/2014/main" id="{A69EC54C-2F9A-0144-9045-8A96819C51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54" t="63894" r="57321" b="8089"/>
          <a:stretch/>
        </p:blipFill>
        <p:spPr>
          <a:xfrm>
            <a:off x="6115611" y="3728765"/>
            <a:ext cx="5941406" cy="282145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F518E6B-779A-7C18-177D-22DD00D5F6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207" y="3728765"/>
            <a:ext cx="5667185" cy="2821458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016FEA-FC9F-475A-7B54-6BDD4D7BF4E5}"/>
              </a:ext>
            </a:extLst>
          </p:cNvPr>
          <p:cNvCxnSpPr>
            <a:cxnSpLocks/>
          </p:cNvCxnSpPr>
          <p:nvPr/>
        </p:nvCxnSpPr>
        <p:spPr>
          <a:xfrm>
            <a:off x="7665027" y="849693"/>
            <a:ext cx="11621" cy="25980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99279491-1FE3-8135-7D6C-CF2A1FF7DB9A}"/>
              </a:ext>
            </a:extLst>
          </p:cNvPr>
          <p:cNvSpPr/>
          <p:nvPr/>
        </p:nvSpPr>
        <p:spPr>
          <a:xfrm>
            <a:off x="7989757" y="3614857"/>
            <a:ext cx="2503358" cy="32755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A39E00B-93BE-F419-99A7-51615677C662}"/>
              </a:ext>
            </a:extLst>
          </p:cNvPr>
          <p:cNvSpPr/>
          <p:nvPr/>
        </p:nvSpPr>
        <p:spPr>
          <a:xfrm>
            <a:off x="5668780" y="6404744"/>
            <a:ext cx="2503358" cy="32755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30FA3FB-CC30-2449-9D8E-AA115EF65449}"/>
              </a:ext>
            </a:extLst>
          </p:cNvPr>
          <p:cNvSpPr txBox="1"/>
          <p:nvPr/>
        </p:nvSpPr>
        <p:spPr>
          <a:xfrm>
            <a:off x="7676648" y="6568522"/>
            <a:ext cx="31295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Pollyea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et al, </a:t>
            </a:r>
            <a:r>
              <a:rPr lang="en-AU" sz="1200" i="1" dirty="0">
                <a:effectLst/>
                <a:latin typeface="+mn-lt"/>
              </a:rPr>
              <a:t>Clin Cancer Res 2022;28:2753–61</a:t>
            </a:r>
            <a:endParaRPr lang="en-AU" sz="1200" dirty="0">
              <a:effectLst/>
              <a:latin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BDE8D97-74A0-A764-5FE7-09F4D261539C}"/>
              </a:ext>
            </a:extLst>
          </p:cNvPr>
          <p:cNvSpPr txBox="1"/>
          <p:nvPr/>
        </p:nvSpPr>
        <p:spPr>
          <a:xfrm>
            <a:off x="2244817" y="6541651"/>
            <a:ext cx="29475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Montesinos et al, NEJM 2022, 386; 1519-31 </a:t>
            </a:r>
            <a:endParaRPr lang="en-AU" sz="1200" dirty="0">
              <a:effectLst/>
              <a:latin typeface="+mn-lt"/>
            </a:endParaRP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BB92A32A-20C8-01C9-0D94-7D8D2F071D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9686525"/>
              </p:ext>
            </p:extLst>
          </p:nvPr>
        </p:nvGraphicFramePr>
        <p:xfrm>
          <a:off x="2571646" y="851889"/>
          <a:ext cx="7591686" cy="259588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2719882">
                  <a:extLst>
                    <a:ext uri="{9D8B030D-6E8A-4147-A177-3AD203B41FA5}">
                      <a16:colId xmlns:a16="http://schemas.microsoft.com/office/drawing/2014/main" val="3292661729"/>
                    </a:ext>
                  </a:extLst>
                </a:gridCol>
                <a:gridCol w="1217951">
                  <a:extLst>
                    <a:ext uri="{9D8B030D-6E8A-4147-A177-3AD203B41FA5}">
                      <a16:colId xmlns:a16="http://schemas.microsoft.com/office/drawing/2014/main" val="4279463419"/>
                    </a:ext>
                  </a:extLst>
                </a:gridCol>
                <a:gridCol w="1217951">
                  <a:extLst>
                    <a:ext uri="{9D8B030D-6E8A-4147-A177-3AD203B41FA5}">
                      <a16:colId xmlns:a16="http://schemas.microsoft.com/office/drawing/2014/main" val="824904197"/>
                    </a:ext>
                  </a:extLst>
                </a:gridCol>
                <a:gridCol w="1217951">
                  <a:extLst>
                    <a:ext uri="{9D8B030D-6E8A-4147-A177-3AD203B41FA5}">
                      <a16:colId xmlns:a16="http://schemas.microsoft.com/office/drawing/2014/main" val="3871201354"/>
                    </a:ext>
                  </a:extLst>
                </a:gridCol>
                <a:gridCol w="1217951">
                  <a:extLst>
                    <a:ext uri="{9D8B030D-6E8A-4147-A177-3AD203B41FA5}">
                      <a16:colId xmlns:a16="http://schemas.microsoft.com/office/drawing/2014/main" val="6252496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IDH1m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IVO + AZA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AZA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VEN-AZA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AZA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12847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32468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Median 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79596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ORR (CR/</a:t>
                      </a:r>
                      <a:r>
                        <a:rPr lang="en-US" dirty="0" err="1"/>
                        <a:t>CRi</a:t>
                      </a:r>
                      <a:r>
                        <a:rPr lang="en-US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C00000"/>
                          </a:solidFill>
                        </a:rPr>
                        <a:t>54%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C00000"/>
                          </a:solidFill>
                        </a:rPr>
                        <a:t>66%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9%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25754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C00000"/>
                          </a:solidFill>
                        </a:rPr>
                        <a:t>47%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C00000"/>
                          </a:solidFill>
                        </a:rPr>
                        <a:t>28%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3683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Median time to CR/</a:t>
                      </a:r>
                      <a:r>
                        <a:rPr lang="en-US" dirty="0" err="1"/>
                        <a:t>CRi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4.3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3.8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1.1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3.4 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32771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Median 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C00000"/>
                          </a:solidFill>
                        </a:rPr>
                        <a:t>24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7.9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C00000"/>
                          </a:solidFill>
                        </a:rPr>
                        <a:t>17.5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2.2 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0814771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A1C0E1EA-8572-FD40-96A8-1F5F2D2858E8}"/>
              </a:ext>
            </a:extLst>
          </p:cNvPr>
          <p:cNvSpPr txBox="1"/>
          <p:nvPr/>
        </p:nvSpPr>
        <p:spPr>
          <a:xfrm>
            <a:off x="4554551" y="4587580"/>
            <a:ext cx="13954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72B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IVO + AZA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C38D43C-331F-0B42-A8A8-02AC511B1C65}"/>
              </a:ext>
            </a:extLst>
          </p:cNvPr>
          <p:cNvSpPr txBox="1"/>
          <p:nvPr/>
        </p:nvSpPr>
        <p:spPr>
          <a:xfrm>
            <a:off x="3796905" y="5188472"/>
            <a:ext cx="13954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 err="1">
                <a:solidFill>
                  <a:srgbClr val="C7533B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Pbo</a:t>
            </a:r>
            <a:r>
              <a:rPr lang="en-US" sz="1800" b="1" dirty="0">
                <a:solidFill>
                  <a:srgbClr val="C7533B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+ AZA</a:t>
            </a:r>
          </a:p>
        </p:txBody>
      </p:sp>
    </p:spTree>
    <p:extLst>
      <p:ext uri="{BB962C8B-B14F-4D97-AF65-F5344CB8AC3E}">
        <p14:creationId xmlns:p14="http://schemas.microsoft.com/office/powerpoint/2010/main" val="14179171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1944" y="260115"/>
            <a:ext cx="11360861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t>Current landscape in AML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64587" y="1663156"/>
            <a:ext cx="648072" cy="29978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Fit for intensive chemo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79B4F03-81F7-A146-1CCD-15F259D2ECBC}"/>
              </a:ext>
            </a:extLst>
          </p:cNvPr>
          <p:cNvSpPr/>
          <p:nvPr/>
        </p:nvSpPr>
        <p:spPr>
          <a:xfrm>
            <a:off x="461944" y="4789395"/>
            <a:ext cx="648072" cy="15026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Unfit for chemo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A279911-F802-21EA-015C-D2B1B50167C4}"/>
              </a:ext>
            </a:extLst>
          </p:cNvPr>
          <p:cNvSpPr/>
          <p:nvPr/>
        </p:nvSpPr>
        <p:spPr>
          <a:xfrm>
            <a:off x="1278804" y="4789396"/>
            <a:ext cx="1694545" cy="490128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IDH1 mut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80A532C-04E3-F01C-96EC-5591FCDEED17}"/>
              </a:ext>
            </a:extLst>
          </p:cNvPr>
          <p:cNvSpPr/>
          <p:nvPr/>
        </p:nvSpPr>
        <p:spPr>
          <a:xfrm>
            <a:off x="1261503" y="5396961"/>
            <a:ext cx="1694545" cy="895073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Other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904AAEB-7287-37D3-B5F2-59508FA4FBC0}"/>
              </a:ext>
            </a:extLst>
          </p:cNvPr>
          <p:cNvSpPr/>
          <p:nvPr/>
        </p:nvSpPr>
        <p:spPr>
          <a:xfrm>
            <a:off x="3107536" y="4784103"/>
            <a:ext cx="4053116" cy="4901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IVO + AZA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C78B3BF-B786-C7F5-86F8-B634EF9B7138}"/>
              </a:ext>
            </a:extLst>
          </p:cNvPr>
          <p:cNvSpPr/>
          <p:nvPr/>
        </p:nvSpPr>
        <p:spPr>
          <a:xfrm>
            <a:off x="3113358" y="5392671"/>
            <a:ext cx="4047293" cy="884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VEN + AZA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E95966-EF03-69ED-1655-BCA687BD1133}"/>
              </a:ext>
            </a:extLst>
          </p:cNvPr>
          <p:cNvSpPr/>
          <p:nvPr/>
        </p:nvSpPr>
        <p:spPr>
          <a:xfrm>
            <a:off x="5432311" y="1679452"/>
            <a:ext cx="1715462" cy="29796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Post-remission therapy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HCT or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IDAC consol. or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oral AZA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1EEA47-7558-872F-592C-704097F9297F}"/>
              </a:ext>
            </a:extLst>
          </p:cNvPr>
          <p:cNvSpPr/>
          <p:nvPr/>
        </p:nvSpPr>
        <p:spPr>
          <a:xfrm rot="5400000">
            <a:off x="3552889" y="-2037879"/>
            <a:ext cx="516818" cy="66987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First line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24BC811-3677-14D0-48BA-62434440F6DA}"/>
              </a:ext>
            </a:extLst>
          </p:cNvPr>
          <p:cNvSpPr/>
          <p:nvPr/>
        </p:nvSpPr>
        <p:spPr>
          <a:xfrm rot="5400000">
            <a:off x="9329911" y="-909488"/>
            <a:ext cx="516818" cy="44432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Salvage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E6E5488-5556-2DB9-10C0-7B6A14ACCC1C}"/>
              </a:ext>
            </a:extLst>
          </p:cNvPr>
          <p:cNvSpPr/>
          <p:nvPr/>
        </p:nvSpPr>
        <p:spPr>
          <a:xfrm>
            <a:off x="9442954" y="5832863"/>
            <a:ext cx="236697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Gilteritinib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0747C38-2E81-E086-2075-500D7CF6DCE1}"/>
              </a:ext>
            </a:extLst>
          </p:cNvPr>
          <p:cNvSpPr/>
          <p:nvPr/>
        </p:nvSpPr>
        <p:spPr>
          <a:xfrm>
            <a:off x="7327778" y="1647418"/>
            <a:ext cx="648072" cy="30511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Fit for intensive chemo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C6DB2E9-1076-580A-ECAE-A4E1702287C0}"/>
              </a:ext>
            </a:extLst>
          </p:cNvPr>
          <p:cNvSpPr/>
          <p:nvPr/>
        </p:nvSpPr>
        <p:spPr>
          <a:xfrm>
            <a:off x="7327778" y="4774774"/>
            <a:ext cx="648072" cy="15026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Unfit for chemo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ADFF082-BF41-5A80-8F61-EB56CDDFA013}"/>
              </a:ext>
            </a:extLst>
          </p:cNvPr>
          <p:cNvSpPr/>
          <p:nvPr/>
        </p:nvSpPr>
        <p:spPr>
          <a:xfrm>
            <a:off x="8142977" y="4786953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IDH1 mut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3D717A8-AFA3-5855-D12C-B86DA4BB30C3}"/>
              </a:ext>
            </a:extLst>
          </p:cNvPr>
          <p:cNvSpPr/>
          <p:nvPr/>
        </p:nvSpPr>
        <p:spPr>
          <a:xfrm>
            <a:off x="8142976" y="5306884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IDH2 mut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1A5B5EF-E8D5-C8D7-E48D-1C5EED6C0860}"/>
              </a:ext>
            </a:extLst>
          </p:cNvPr>
          <p:cNvSpPr/>
          <p:nvPr/>
        </p:nvSpPr>
        <p:spPr>
          <a:xfrm>
            <a:off x="8142976" y="5820691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mut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E023797-300E-E5D2-79AF-6038F36495D5}"/>
              </a:ext>
            </a:extLst>
          </p:cNvPr>
          <p:cNvSpPr/>
          <p:nvPr/>
        </p:nvSpPr>
        <p:spPr>
          <a:xfrm>
            <a:off x="9455833" y="5312970"/>
            <a:ext cx="236697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Enasidenib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6243C9C-2BA9-74E8-9BC5-FFE95FF0C458}"/>
              </a:ext>
            </a:extLst>
          </p:cNvPr>
          <p:cNvSpPr/>
          <p:nvPr/>
        </p:nvSpPr>
        <p:spPr>
          <a:xfrm>
            <a:off x="9455833" y="4751494"/>
            <a:ext cx="2341213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Ivosidenib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A127929-3CA2-F64E-575B-87AB7822406C}"/>
              </a:ext>
            </a:extLst>
          </p:cNvPr>
          <p:cNvSpPr/>
          <p:nvPr/>
        </p:nvSpPr>
        <p:spPr>
          <a:xfrm>
            <a:off x="8142976" y="1647418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mut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E85A7BC-A984-49C6-E100-86E503BA3947}"/>
              </a:ext>
            </a:extLst>
          </p:cNvPr>
          <p:cNvSpPr/>
          <p:nvPr/>
        </p:nvSpPr>
        <p:spPr>
          <a:xfrm>
            <a:off x="8142976" y="2193290"/>
            <a:ext cx="1132852" cy="24677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Non-targeted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51D2A3E-7EA1-70A6-E812-693AA7ED1EAA}"/>
              </a:ext>
            </a:extLst>
          </p:cNvPr>
          <p:cNvSpPr/>
          <p:nvPr/>
        </p:nvSpPr>
        <p:spPr>
          <a:xfrm>
            <a:off x="9455833" y="1645870"/>
            <a:ext cx="235409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Gilteritinib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F7E168E-0047-9909-B2F1-C07917F360FF}"/>
              </a:ext>
            </a:extLst>
          </p:cNvPr>
          <p:cNvSpPr/>
          <p:nvPr/>
        </p:nvSpPr>
        <p:spPr>
          <a:xfrm>
            <a:off x="9468713" y="2207346"/>
            <a:ext cx="2354092" cy="242722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FLAG-IDA +/- VEN</a:t>
            </a:r>
          </a:p>
        </p:txBody>
      </p:sp>
      <p:sp>
        <p:nvSpPr>
          <p:cNvPr id="5" name="Rectangle 4"/>
          <p:cNvSpPr/>
          <p:nvPr/>
        </p:nvSpPr>
        <p:spPr>
          <a:xfrm>
            <a:off x="1265573" y="1663156"/>
            <a:ext cx="1717069" cy="4848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FLT3</a:t>
            </a:r>
            <a:r>
              <a:rPr kumimoji="0" lang="en-US" sz="1800" b="1" i="0" u="none" strike="noStrike" kern="1200" cap="none" spc="0" normalizeH="0" baseline="30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MUT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276834" y="2860658"/>
            <a:ext cx="1717069" cy="66052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tAML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MR-AML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3113358" y="2247609"/>
            <a:ext cx="2206331" cy="501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Quizartinib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126836" y="2845315"/>
            <a:ext cx="2192854" cy="6758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CPX-351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9A48BA2-9BA1-841F-F62B-CE67838202FA}"/>
              </a:ext>
            </a:extLst>
          </p:cNvPr>
          <p:cNvSpPr/>
          <p:nvPr/>
        </p:nvSpPr>
        <p:spPr>
          <a:xfrm>
            <a:off x="1265573" y="2247609"/>
            <a:ext cx="1717069" cy="4848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FLT3</a:t>
            </a:r>
            <a:r>
              <a:rPr kumimoji="0" lang="en-US" sz="1800" b="1" i="1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-ITD</a:t>
            </a:r>
            <a:endParaRPr kumimoji="0" lang="en-US" sz="1800" b="1" i="0" u="none" strike="noStrike" kern="1200" cap="none" spc="0" normalizeH="0" baseline="3000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4C52076-85ED-738A-D29B-D9A25126ABC9}"/>
              </a:ext>
            </a:extLst>
          </p:cNvPr>
          <p:cNvSpPr/>
          <p:nvPr/>
        </p:nvSpPr>
        <p:spPr>
          <a:xfrm>
            <a:off x="3126835" y="1679452"/>
            <a:ext cx="2192854" cy="4685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Midostaurin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3AE32BA-6E3D-D479-B100-15D82D2E6357}"/>
              </a:ext>
            </a:extLst>
          </p:cNvPr>
          <p:cNvSpPr/>
          <p:nvPr/>
        </p:nvSpPr>
        <p:spPr>
          <a:xfrm>
            <a:off x="1261212" y="3616688"/>
            <a:ext cx="1717069" cy="458694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Non-adverse CG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6DCE0DF-0295-C474-F32A-FA028D6DE519}"/>
              </a:ext>
            </a:extLst>
          </p:cNvPr>
          <p:cNvSpPr/>
          <p:nvPr/>
        </p:nvSpPr>
        <p:spPr>
          <a:xfrm>
            <a:off x="3126835" y="3624994"/>
            <a:ext cx="2192854" cy="45869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GO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16584A3-4226-FD75-A747-0BE0FC59CB2A}"/>
              </a:ext>
            </a:extLst>
          </p:cNvPr>
          <p:cNvSpPr/>
          <p:nvPr/>
        </p:nvSpPr>
        <p:spPr>
          <a:xfrm>
            <a:off x="1248013" y="4170892"/>
            <a:ext cx="1717069" cy="490128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Other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09D75A18-97D0-5019-9790-CE39D9FB0AF3}"/>
              </a:ext>
            </a:extLst>
          </p:cNvPr>
          <p:cNvSpPr/>
          <p:nvPr/>
        </p:nvSpPr>
        <p:spPr>
          <a:xfrm>
            <a:off x="3116680" y="4168943"/>
            <a:ext cx="2192854" cy="4901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7+3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13FCD605-8A46-3325-4A99-1C7620EFA2AB}"/>
              </a:ext>
            </a:extLst>
          </p:cNvPr>
          <p:cNvSpPr/>
          <p:nvPr/>
        </p:nvSpPr>
        <p:spPr>
          <a:xfrm>
            <a:off x="2735034" y="5661858"/>
            <a:ext cx="422393" cy="34834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0145681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hlinkClick r:id="rId2" action="ppaction://hlinksldjump"/>
            <a:extLst>
              <a:ext uri="{FF2B5EF4-FFF2-40B4-BE49-F238E27FC236}">
                <a16:creationId xmlns:a16="http://schemas.microsoft.com/office/drawing/2014/main" id="{E3FF665C-F438-5BC8-F199-37EA707516EC}"/>
              </a:ext>
            </a:extLst>
          </p:cNvPr>
          <p:cNvSpPr/>
          <p:nvPr/>
        </p:nvSpPr>
        <p:spPr>
          <a:xfrm>
            <a:off x="11702902" y="36030"/>
            <a:ext cx="304800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157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18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3A1FCD1-D354-2F15-949E-39CC06B84C19}"/>
              </a:ext>
            </a:extLst>
          </p:cNvPr>
          <p:cNvGrpSpPr/>
          <p:nvPr/>
        </p:nvGrpSpPr>
        <p:grpSpPr>
          <a:xfrm>
            <a:off x="428051" y="1455778"/>
            <a:ext cx="5882114" cy="3456629"/>
            <a:chOff x="481720" y="2041735"/>
            <a:chExt cx="5306425" cy="3456629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4FEDE51B-4459-DF5D-E0BB-7FCB2C07A294}"/>
                </a:ext>
              </a:extLst>
            </p:cNvPr>
            <p:cNvSpPr txBox="1"/>
            <p:nvPr/>
          </p:nvSpPr>
          <p:spPr>
            <a:xfrm>
              <a:off x="808031" y="5101517"/>
              <a:ext cx="70532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2D2926"/>
                  </a:solidFill>
                  <a:effectLst/>
                  <a:uLnTx/>
                  <a:uFillTx/>
                </a:rPr>
                <a:t>0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BA281B79-ACB1-FE20-1C80-3690654F8B06}"/>
                </a:ext>
              </a:extLst>
            </p:cNvPr>
            <p:cNvSpPr txBox="1"/>
            <p:nvPr/>
          </p:nvSpPr>
          <p:spPr>
            <a:xfrm>
              <a:off x="1345393" y="5101517"/>
              <a:ext cx="70532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2D2926"/>
                  </a:solidFill>
                  <a:effectLst/>
                  <a:uLnTx/>
                  <a:uFillTx/>
                </a:rPr>
                <a:t>6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499AD828-4DBF-AFC4-C9F2-82F0129F7066}"/>
                </a:ext>
              </a:extLst>
            </p:cNvPr>
            <p:cNvSpPr txBox="1"/>
            <p:nvPr/>
          </p:nvSpPr>
          <p:spPr>
            <a:xfrm>
              <a:off x="1084713" y="5101517"/>
              <a:ext cx="70532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2D2926"/>
                  </a:solidFill>
                  <a:effectLst/>
                  <a:uLnTx/>
                  <a:uFillTx/>
                </a:rPr>
                <a:t>3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2A8DCEE4-6CCF-FDBB-C7C3-41BCEF308FAD}"/>
                </a:ext>
              </a:extLst>
            </p:cNvPr>
            <p:cNvSpPr txBox="1"/>
            <p:nvPr/>
          </p:nvSpPr>
          <p:spPr>
            <a:xfrm>
              <a:off x="1611084" y="5101517"/>
              <a:ext cx="70532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2D2926"/>
                  </a:solidFill>
                  <a:effectLst/>
                  <a:uLnTx/>
                  <a:uFillTx/>
                </a:rPr>
                <a:t>9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CEA7FD64-7384-3D46-3CAC-4CEF5CAC3825}"/>
                </a:ext>
              </a:extLst>
            </p:cNvPr>
            <p:cNvSpPr txBox="1"/>
            <p:nvPr/>
          </p:nvSpPr>
          <p:spPr>
            <a:xfrm>
              <a:off x="1848534" y="5101517"/>
              <a:ext cx="141064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2D2926"/>
                  </a:solidFill>
                  <a:effectLst/>
                  <a:uLnTx/>
                  <a:uFillTx/>
                </a:rPr>
                <a:t>12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BDAE6D01-3FF9-9F71-FDBF-CD615078EAA2}"/>
                </a:ext>
              </a:extLst>
            </p:cNvPr>
            <p:cNvSpPr txBox="1"/>
            <p:nvPr/>
          </p:nvSpPr>
          <p:spPr>
            <a:xfrm>
              <a:off x="2112067" y="5101517"/>
              <a:ext cx="141064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2D2926"/>
                  </a:solidFill>
                  <a:effectLst/>
                  <a:uLnTx/>
                  <a:uFillTx/>
                </a:rPr>
                <a:t>15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11BCEF58-8433-D2E5-8AB1-1543073E0080}"/>
                </a:ext>
              </a:extLst>
            </p:cNvPr>
            <p:cNvSpPr txBox="1"/>
            <p:nvPr/>
          </p:nvSpPr>
          <p:spPr>
            <a:xfrm>
              <a:off x="2377801" y="5101517"/>
              <a:ext cx="141064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2D2926"/>
                  </a:solidFill>
                  <a:effectLst/>
                  <a:uLnTx/>
                  <a:uFillTx/>
                </a:rPr>
                <a:t>18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4F1CB68-37AA-46D5-7528-879DFCBB7EAB}"/>
                </a:ext>
              </a:extLst>
            </p:cNvPr>
            <p:cNvSpPr txBox="1"/>
            <p:nvPr/>
          </p:nvSpPr>
          <p:spPr>
            <a:xfrm>
              <a:off x="2650723" y="5101517"/>
              <a:ext cx="141064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2D2926"/>
                  </a:solidFill>
                  <a:effectLst/>
                  <a:uLnTx/>
                  <a:uFillTx/>
                </a:rPr>
                <a:t>21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38321694-52A7-690C-805C-0554B42D06A3}"/>
                </a:ext>
              </a:extLst>
            </p:cNvPr>
            <p:cNvSpPr txBox="1"/>
            <p:nvPr/>
          </p:nvSpPr>
          <p:spPr>
            <a:xfrm>
              <a:off x="2909297" y="5101517"/>
              <a:ext cx="141064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2D2926"/>
                  </a:solidFill>
                  <a:effectLst/>
                  <a:uLnTx/>
                  <a:uFillTx/>
                </a:rPr>
                <a:t>24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C559749D-BF5D-9DAF-6283-429E4AEA4BC5}"/>
                </a:ext>
              </a:extLst>
            </p:cNvPr>
            <p:cNvSpPr txBox="1"/>
            <p:nvPr/>
          </p:nvSpPr>
          <p:spPr>
            <a:xfrm>
              <a:off x="3183987" y="5101517"/>
              <a:ext cx="141064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2D2926"/>
                  </a:solidFill>
                  <a:effectLst/>
                  <a:uLnTx/>
                  <a:uFillTx/>
                </a:rPr>
                <a:t>27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6960F42D-462A-409D-E57F-94212D3FECD1}"/>
                </a:ext>
              </a:extLst>
            </p:cNvPr>
            <p:cNvSpPr txBox="1"/>
            <p:nvPr/>
          </p:nvSpPr>
          <p:spPr>
            <a:xfrm>
              <a:off x="3449712" y="5101517"/>
              <a:ext cx="141064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2D2926"/>
                  </a:solidFill>
                  <a:effectLst/>
                  <a:uLnTx/>
                  <a:uFillTx/>
                </a:rPr>
                <a:t>30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0E4245C6-74D7-1CE1-6769-20C37C449534}"/>
                </a:ext>
              </a:extLst>
            </p:cNvPr>
            <p:cNvSpPr txBox="1"/>
            <p:nvPr/>
          </p:nvSpPr>
          <p:spPr>
            <a:xfrm>
              <a:off x="3724775" y="5101517"/>
              <a:ext cx="128144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2D2926"/>
                  </a:solidFill>
                  <a:effectLst/>
                  <a:uLnTx/>
                  <a:uFillTx/>
                </a:rPr>
                <a:t>33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778E2F8F-456B-0FE8-5BB7-AA38E0AFC1FD}"/>
                </a:ext>
              </a:extLst>
            </p:cNvPr>
            <p:cNvSpPr txBox="1"/>
            <p:nvPr/>
          </p:nvSpPr>
          <p:spPr>
            <a:xfrm>
              <a:off x="3979191" y="5101517"/>
              <a:ext cx="127024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50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2D2926"/>
                  </a:solidFill>
                  <a:effectLst/>
                  <a:uLnTx/>
                  <a:uFillTx/>
                </a:rPr>
                <a:t>36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A363883C-CDB5-9D06-6908-22E070FC20A6}"/>
                </a:ext>
              </a:extLst>
            </p:cNvPr>
            <p:cNvSpPr txBox="1"/>
            <p:nvPr/>
          </p:nvSpPr>
          <p:spPr>
            <a:xfrm>
              <a:off x="4258991" y="5101517"/>
              <a:ext cx="157812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50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2D2926"/>
                  </a:solidFill>
                  <a:effectLst/>
                  <a:uLnTx/>
                  <a:uFillTx/>
                </a:rPr>
                <a:t>39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5DC89814-1795-2EC7-5C40-28887662DFCB}"/>
                </a:ext>
              </a:extLst>
            </p:cNvPr>
            <p:cNvSpPr txBox="1"/>
            <p:nvPr/>
          </p:nvSpPr>
          <p:spPr>
            <a:xfrm>
              <a:off x="4521684" y="5101517"/>
              <a:ext cx="208070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50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2D2926"/>
                  </a:solidFill>
                  <a:effectLst/>
                  <a:uLnTx/>
                  <a:uFillTx/>
                </a:rPr>
                <a:t>42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965F6064-B4FD-D4CD-CE97-1D08FF32CA32}"/>
                </a:ext>
              </a:extLst>
            </p:cNvPr>
            <p:cNvSpPr txBox="1"/>
            <p:nvPr/>
          </p:nvSpPr>
          <p:spPr>
            <a:xfrm>
              <a:off x="4780890" y="5101517"/>
              <a:ext cx="197891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50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2D2926"/>
                  </a:solidFill>
                  <a:effectLst/>
                  <a:uLnTx/>
                  <a:uFillTx/>
                </a:rPr>
                <a:t>45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CCD8975F-C0DF-A3EA-708B-20FEA8CF2BDF}"/>
                </a:ext>
              </a:extLst>
            </p:cNvPr>
            <p:cNvSpPr txBox="1"/>
            <p:nvPr/>
          </p:nvSpPr>
          <p:spPr>
            <a:xfrm>
              <a:off x="5063466" y="5101517"/>
              <a:ext cx="163235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50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2D2926"/>
                  </a:solidFill>
                  <a:effectLst/>
                  <a:uLnTx/>
                  <a:uFillTx/>
                </a:rPr>
                <a:t>48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57CE0754-7900-F78A-AE68-CA110D546C6C}"/>
                </a:ext>
              </a:extLst>
            </p:cNvPr>
            <p:cNvSpPr txBox="1"/>
            <p:nvPr/>
          </p:nvSpPr>
          <p:spPr>
            <a:xfrm>
              <a:off x="5331151" y="5101517"/>
              <a:ext cx="161472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50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2D2926"/>
                  </a:solidFill>
                  <a:effectLst/>
                  <a:uLnTx/>
                  <a:uFillTx/>
                </a:rPr>
                <a:t>51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ECEEF80C-0535-68D3-66C5-9E0D6117EF99}"/>
                </a:ext>
              </a:extLst>
            </p:cNvPr>
            <p:cNvSpPr txBox="1"/>
            <p:nvPr/>
          </p:nvSpPr>
          <p:spPr>
            <a:xfrm>
              <a:off x="5559695" y="5101517"/>
              <a:ext cx="166504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50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2D2926"/>
                  </a:solidFill>
                  <a:effectLst/>
                  <a:uLnTx/>
                  <a:uFillTx/>
                </a:rPr>
                <a:t>54</a:t>
              </a:r>
            </a:p>
          </p:txBody>
        </p: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C01733BE-7DB3-785F-AA8C-518636966656}"/>
                </a:ext>
              </a:extLst>
            </p:cNvPr>
            <p:cNvCxnSpPr/>
            <p:nvPr/>
          </p:nvCxnSpPr>
          <p:spPr bwMode="auto">
            <a:xfrm>
              <a:off x="5619188" y="5052760"/>
              <a:ext cx="0" cy="44124"/>
            </a:xfrm>
            <a:prstGeom prst="line">
              <a:avLst/>
            </a:prstGeom>
            <a:solidFill>
              <a:srgbClr val="071D49"/>
            </a:solidFill>
            <a:ln w="9525" cap="flat" cmpd="sng" algn="ctr">
              <a:solidFill>
                <a:srgbClr val="2D292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aphicFrame>
          <p:nvGraphicFramePr>
            <p:cNvPr id="66" name="Chart 65">
              <a:extLst>
                <a:ext uri="{FF2B5EF4-FFF2-40B4-BE49-F238E27FC236}">
                  <a16:creationId xmlns:a16="http://schemas.microsoft.com/office/drawing/2014/main" id="{689F0F8E-87E5-0066-91A2-F6DAB2D2A527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2297708"/>
                </p:ext>
              </p:extLst>
            </p:nvPr>
          </p:nvGraphicFramePr>
          <p:xfrm>
            <a:off x="481720" y="2041735"/>
            <a:ext cx="5306425" cy="331894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01865FCE-DF49-8546-8D0D-38EDFC6ED17F}"/>
                </a:ext>
              </a:extLst>
            </p:cNvPr>
            <p:cNvSpPr txBox="1"/>
            <p:nvPr/>
          </p:nvSpPr>
          <p:spPr>
            <a:xfrm>
              <a:off x="2953724" y="5329087"/>
              <a:ext cx="429605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2D2926"/>
                  </a:solidFill>
                  <a:effectLst/>
                  <a:uLnTx/>
                  <a:uFillTx/>
                </a:rPr>
                <a:t>Months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CB221DBF-8B54-9F53-0282-3813BD9877A2}"/>
                </a:ext>
              </a:extLst>
            </p:cNvPr>
            <p:cNvSpPr/>
            <p:nvPr/>
          </p:nvSpPr>
          <p:spPr bwMode="auto">
            <a:xfrm>
              <a:off x="1413841" y="2225485"/>
              <a:ext cx="1886703" cy="263787"/>
            </a:xfrm>
            <a:prstGeom prst="rect">
              <a:avLst/>
            </a:prstGeom>
            <a:noFill/>
            <a:ln w="28575" cap="sq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500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D2926"/>
                </a:solidFill>
                <a:effectLst/>
                <a:uLnTx/>
                <a:uFillTx/>
                <a:cs typeface="Calibri" panose="020F0502020204030204" pitchFamily="34" charset="0"/>
              </a:endParaRPr>
            </a:p>
          </p:txBody>
        </p: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66439CE6-B9CD-EAAD-9E9D-CED5A1A5FA0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45545" y="3639122"/>
              <a:ext cx="4811689" cy="0"/>
            </a:xfrm>
            <a:prstGeom prst="line">
              <a:avLst/>
            </a:prstGeom>
            <a:solidFill>
              <a:srgbClr val="071D49"/>
            </a:solidFill>
            <a:ln w="12700" cap="flat" cmpd="sng" algn="ctr">
              <a:solidFill>
                <a:srgbClr val="7F7F7F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90" name="Text Placeholder 2">
            <a:extLst>
              <a:ext uri="{FF2B5EF4-FFF2-40B4-BE49-F238E27FC236}">
                <a16:creationId xmlns:a16="http://schemas.microsoft.com/office/drawing/2014/main" id="{7E081DC1-9503-5680-C57D-518F50DEA1FF}"/>
              </a:ext>
            </a:extLst>
          </p:cNvPr>
          <p:cNvSpPr txBox="1">
            <a:spLocks/>
          </p:cNvSpPr>
          <p:nvPr/>
        </p:nvSpPr>
        <p:spPr bwMode="gray">
          <a:xfrm>
            <a:off x="1049689" y="6498321"/>
            <a:ext cx="4419480" cy="166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marL="0" indent="0" algn="r" rtl="0" eaLnBrk="1" fontAlgn="base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10000"/>
              <a:buFontTx/>
              <a:buNone/>
              <a:defRPr sz="1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1" fontAlgn="base" hangingPunct="1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  <a:defRPr sz="2200">
                <a:solidFill>
                  <a:schemeClr val="tx1"/>
                </a:solidFill>
                <a:latin typeface="+mn-lt"/>
              </a:defRPr>
            </a:lvl2pPr>
            <a:lvl3pPr marL="1008063" indent="-311150" algn="l" rtl="0" eaLnBrk="1" fontAlgn="base" hangingPunct="1">
              <a:spcBef>
                <a:spcPts val="600"/>
              </a:spcBef>
              <a:spcAft>
                <a:spcPts val="0"/>
              </a:spcAft>
              <a:buSzPct val="9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376363" indent="-339725" algn="l" rtl="0" eaLnBrk="1" fontAlgn="base" hangingPunct="1">
              <a:spcBef>
                <a:spcPts val="300"/>
              </a:spcBef>
              <a:spcAft>
                <a:spcPts val="0"/>
              </a:spcAft>
              <a:buSzPct val="90000"/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1716088" indent="-292100" algn="l" rtl="0" eaLnBrk="1" fontAlgn="base" hangingPunct="1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</a:defRPr>
            </a:lvl5pPr>
            <a:lvl6pPr marL="1314450" indent="-169863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Calibri" pitchFamily="34" charset="0"/>
              <a:buChar char="–"/>
              <a:defRPr sz="1600" baseline="0">
                <a:solidFill>
                  <a:srgbClr val="000000"/>
                </a:solidFill>
                <a:latin typeface="+mn-lt"/>
              </a:defRPr>
            </a:lvl6pPr>
            <a:lvl7pPr marL="2513013" indent="-227013" algn="l" rtl="0" eaLnBrk="1" fontAlgn="base" hangingPunct="1">
              <a:spcBef>
                <a:spcPct val="0"/>
              </a:spcBef>
              <a:spcAft>
                <a:spcPct val="3000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7pPr>
            <a:lvl8pPr marL="2970213" indent="-227013" algn="l" rtl="0" eaLnBrk="1" fontAlgn="base" hangingPunct="1">
              <a:spcBef>
                <a:spcPct val="0"/>
              </a:spcBef>
              <a:spcAft>
                <a:spcPct val="3000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8pPr>
            <a:lvl9pPr marL="3427413" indent="-227013" algn="l" rtl="0" eaLnBrk="1" fontAlgn="base" hangingPunct="1">
              <a:spcBef>
                <a:spcPct val="0"/>
              </a:spcBef>
              <a:spcAft>
                <a:spcPct val="3000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D2926"/>
              </a:buClr>
              <a:buSzPct val="110000"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2D29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Pratz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2D29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KW, et al. Oral 219. 64th ASH. Dec 10-13, 2022. New Orleans, LA.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B28345C2-1A2B-043C-931F-FB1C65C622C8}"/>
              </a:ext>
            </a:extLst>
          </p:cNvPr>
          <p:cNvSpPr txBox="1"/>
          <p:nvPr/>
        </p:nvSpPr>
        <p:spPr>
          <a:xfrm>
            <a:off x="1086529" y="3949100"/>
            <a:ext cx="1417246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2D2926"/>
                </a:solidFill>
                <a:effectLst/>
                <a:uLnTx/>
                <a:uFillTx/>
              </a:rPr>
              <a:t>Median follow-up: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2D2926"/>
                </a:solidFill>
                <a:effectLst/>
                <a:uLnTx/>
                <a:uFillTx/>
              </a:rPr>
              <a:t>43.2 months 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7E6E216D-A794-1CAA-C10E-9DCAF9CB9FF0}"/>
              </a:ext>
            </a:extLst>
          </p:cNvPr>
          <p:cNvSpPr/>
          <p:nvPr/>
        </p:nvSpPr>
        <p:spPr bwMode="auto">
          <a:xfrm>
            <a:off x="2034213" y="359679"/>
            <a:ext cx="8334085" cy="391051"/>
          </a:xfrm>
          <a:prstGeom prst="rect">
            <a:avLst/>
          </a:prstGeom>
          <a:noFill/>
          <a:ln w="28575" cap="sq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500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cs typeface="Calibri" panose="020F0502020204030204" pitchFamily="34" charset="0"/>
              </a:rPr>
              <a:t>Long-term outcome after low-intensity therapies for AML</a:t>
            </a:r>
            <a:endParaRPr kumimoji="0" lang="en-GB" sz="2400" i="0" u="none" strike="noStrike" kern="0" cap="none" spc="0" normalizeH="0" baseline="3000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7E0F3E-A756-7777-B45E-23DBE8FCC3C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379" t="2020" b="22409"/>
          <a:stretch/>
        </p:blipFill>
        <p:spPr>
          <a:xfrm>
            <a:off x="6362796" y="1603564"/>
            <a:ext cx="5779499" cy="364840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BB3425B-CF78-5806-42AB-BDC1F78A5BF2}"/>
              </a:ext>
            </a:extLst>
          </p:cNvPr>
          <p:cNvSpPr txBox="1"/>
          <p:nvPr/>
        </p:nvSpPr>
        <p:spPr>
          <a:xfrm>
            <a:off x="2723291" y="1106460"/>
            <a:ext cx="12996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AZA-VEN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507E473-470C-7BA2-367F-2E98A93C2B61}"/>
              </a:ext>
            </a:extLst>
          </p:cNvPr>
          <p:cNvSpPr txBox="1"/>
          <p:nvPr/>
        </p:nvSpPr>
        <p:spPr>
          <a:xfrm>
            <a:off x="8666635" y="1080341"/>
            <a:ext cx="14571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LDAC-VEN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7EFB4CC-B224-C133-D1ED-20FF6CD7E4A3}"/>
              </a:ext>
            </a:extLst>
          </p:cNvPr>
          <p:cNvSpPr txBox="1"/>
          <p:nvPr/>
        </p:nvSpPr>
        <p:spPr>
          <a:xfrm>
            <a:off x="7102400" y="3783608"/>
            <a:ext cx="1417246" cy="50783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2D2926"/>
                </a:solidFill>
                <a:effectLst/>
                <a:uLnTx/>
                <a:uFillTx/>
              </a:rPr>
              <a:t>Median follow-up: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2D2926"/>
                </a:solidFill>
                <a:effectLst/>
                <a:uLnTx/>
                <a:uFillTx/>
              </a:rPr>
              <a:t>37.4 months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0644C61-8C7F-FAE2-5DF9-9BCB7F7496D7}"/>
              </a:ext>
            </a:extLst>
          </p:cNvPr>
          <p:cNvSpPr txBox="1"/>
          <p:nvPr/>
        </p:nvSpPr>
        <p:spPr>
          <a:xfrm>
            <a:off x="7886776" y="6387521"/>
            <a:ext cx="29433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n-lt"/>
              </a:rPr>
              <a:t>Wei et al, </a:t>
            </a:r>
            <a:r>
              <a:rPr lang="en-AU" sz="1200" b="0" i="1" dirty="0">
                <a:solidFill>
                  <a:srgbClr val="1A1A1A"/>
                </a:solidFill>
                <a:effectLst/>
                <a:latin typeface="+mn-lt"/>
              </a:rPr>
              <a:t>Blood</a:t>
            </a:r>
            <a:r>
              <a:rPr lang="en-AU" sz="1200" b="0" i="0" dirty="0">
                <a:solidFill>
                  <a:srgbClr val="1A1A1A"/>
                </a:solidFill>
                <a:effectLst/>
                <a:latin typeface="+mn-lt"/>
              </a:rPr>
              <a:t> (2022) 140 (25): 2754–2756</a:t>
            </a:r>
            <a:endParaRPr lang="en-US" sz="1200" dirty="0">
              <a:latin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33C4889-9CF1-215A-205E-D03DEA6D18BC}"/>
              </a:ext>
            </a:extLst>
          </p:cNvPr>
          <p:cNvSpPr txBox="1"/>
          <p:nvPr/>
        </p:nvSpPr>
        <p:spPr>
          <a:xfrm>
            <a:off x="5127569" y="1739576"/>
            <a:ext cx="68320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14.7 m</a:t>
            </a:r>
          </a:p>
          <a:p>
            <a:endParaRPr lang="en-US" sz="1400" dirty="0"/>
          </a:p>
          <a:p>
            <a:r>
              <a:rPr lang="en-US" sz="1400" dirty="0"/>
              <a:t>9.6 m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5AD2968-8AE7-5E75-6904-685F9B19C9D1}"/>
              </a:ext>
            </a:extLst>
          </p:cNvPr>
          <p:cNvCxnSpPr/>
          <p:nvPr/>
        </p:nvCxnSpPr>
        <p:spPr>
          <a:xfrm flipV="1">
            <a:off x="4130250" y="3913188"/>
            <a:ext cx="0" cy="7013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A522877-1C59-34BB-9196-2017C369A162}"/>
              </a:ext>
            </a:extLst>
          </p:cNvPr>
          <p:cNvCxnSpPr>
            <a:cxnSpLocks/>
          </p:cNvCxnSpPr>
          <p:nvPr/>
        </p:nvCxnSpPr>
        <p:spPr>
          <a:xfrm flipV="1">
            <a:off x="11159968" y="4121238"/>
            <a:ext cx="0" cy="4363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CC4A46DF-C31F-E8FC-B534-3D96F1FD1EAD}"/>
              </a:ext>
            </a:extLst>
          </p:cNvPr>
          <p:cNvSpPr txBox="1"/>
          <p:nvPr/>
        </p:nvSpPr>
        <p:spPr>
          <a:xfrm>
            <a:off x="4234151" y="5661869"/>
            <a:ext cx="35725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0432FF"/>
                </a:solidFill>
                <a:latin typeface="+mn-lt"/>
              </a:rPr>
              <a:t>Which sub-groups benefit most?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EA8100-E671-984C-93CF-23255CF365B9}"/>
              </a:ext>
            </a:extLst>
          </p:cNvPr>
          <p:cNvSpPr txBox="1"/>
          <p:nvPr/>
        </p:nvSpPr>
        <p:spPr>
          <a:xfrm rot="16200000">
            <a:off x="-969226" y="2680141"/>
            <a:ext cx="25532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Probability of no event</a:t>
            </a:r>
          </a:p>
        </p:txBody>
      </p:sp>
    </p:spTree>
    <p:extLst>
      <p:ext uri="{BB962C8B-B14F-4D97-AF65-F5344CB8AC3E}">
        <p14:creationId xmlns:p14="http://schemas.microsoft.com/office/powerpoint/2010/main" val="27631253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358A0D-65F2-5EC7-992B-A398E27262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2310"/>
            <a:ext cx="10515600" cy="849086"/>
          </a:xfrm>
        </p:spPr>
        <p:txBody>
          <a:bodyPr/>
          <a:lstStyle/>
          <a:p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cs typeface="Calibri" panose="020F0502020204030204" pitchFamily="34" charset="0"/>
              </a:rPr>
              <a:t>Long-term outcomes for selected molecular sub-groups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A46F7C4-2D9A-9E16-ED83-833EDB05CD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9837" y="2255011"/>
            <a:ext cx="5700713" cy="4174645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91C870C-4EDA-3462-A9FB-F4D49AEC6EF5}"/>
              </a:ext>
            </a:extLst>
          </p:cNvPr>
          <p:cNvGrpSpPr/>
          <p:nvPr/>
        </p:nvGrpSpPr>
        <p:grpSpPr>
          <a:xfrm>
            <a:off x="395287" y="1928488"/>
            <a:ext cx="5700713" cy="4174645"/>
            <a:chOff x="0" y="1461571"/>
            <a:chExt cx="8209444" cy="4572000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49881D38-AF24-9A02-C00E-CF97219EB68C}"/>
                </a:ext>
              </a:extLst>
            </p:cNvPr>
            <p:cNvGrpSpPr/>
            <p:nvPr/>
          </p:nvGrpSpPr>
          <p:grpSpPr>
            <a:xfrm>
              <a:off x="0" y="1461571"/>
              <a:ext cx="8209444" cy="4572000"/>
              <a:chOff x="0" y="1461571"/>
              <a:chExt cx="8209444" cy="4572000"/>
            </a:xfrm>
          </p:grpSpPr>
          <p:pic>
            <p:nvPicPr>
              <p:cNvPr id="8" name="Picture 7" descr="Chart, line chart&#10;&#10;Description automatically generated">
                <a:extLst>
                  <a:ext uri="{FF2B5EF4-FFF2-40B4-BE49-F238E27FC236}">
                    <a16:creationId xmlns:a16="http://schemas.microsoft.com/office/drawing/2014/main" id="{D7AC0719-1070-8521-FEAA-22DD11BCBC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1461571"/>
                <a:ext cx="8209444" cy="4572000"/>
              </a:xfrm>
              <a:prstGeom prst="rect">
                <a:avLst/>
              </a:prstGeom>
            </p:spPr>
          </p:pic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A344EAF2-CFC5-2664-52C8-032440A76ABB}"/>
                  </a:ext>
                </a:extLst>
              </p:cNvPr>
              <p:cNvSpPr/>
              <p:nvPr/>
            </p:nvSpPr>
            <p:spPr>
              <a:xfrm rot="16200000">
                <a:off x="-773846" y="2793996"/>
                <a:ext cx="2746460" cy="43143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dirty="0">
                    <a:solidFill>
                      <a:schemeClr val="tx1"/>
                    </a:solidFill>
                    <a:latin typeface="+mj-lt"/>
                  </a:rPr>
                  <a:t>Probability of Overall Survival</a:t>
                </a:r>
              </a:p>
            </p:txBody>
          </p:sp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109A6EC-3C07-E664-05D1-1C6CE898F142}"/>
                </a:ext>
              </a:extLst>
            </p:cNvPr>
            <p:cNvSpPr/>
            <p:nvPr/>
          </p:nvSpPr>
          <p:spPr>
            <a:xfrm>
              <a:off x="3378692" y="2743200"/>
              <a:ext cx="599090" cy="15111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45D82BF-D648-C7BB-3283-23E7F35B6179}"/>
                </a:ext>
              </a:extLst>
            </p:cNvPr>
            <p:cNvSpPr/>
            <p:nvPr/>
          </p:nvSpPr>
          <p:spPr>
            <a:xfrm>
              <a:off x="2206788" y="3505200"/>
              <a:ext cx="599090" cy="15111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aphicFrame>
        <p:nvGraphicFramePr>
          <p:cNvPr id="10" name="Table 4">
            <a:extLst>
              <a:ext uri="{FF2B5EF4-FFF2-40B4-BE49-F238E27FC236}">
                <a16:creationId xmlns:a16="http://schemas.microsoft.com/office/drawing/2014/main" id="{E2601EC0-FBEF-7984-C515-BC4E0ED58C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8598122"/>
              </p:ext>
            </p:extLst>
          </p:nvPr>
        </p:nvGraphicFramePr>
        <p:xfrm>
          <a:off x="2741482" y="1695239"/>
          <a:ext cx="3282387" cy="141564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98704">
                  <a:extLst>
                    <a:ext uri="{9D8B030D-6E8A-4147-A177-3AD203B41FA5}">
                      <a16:colId xmlns:a16="http://schemas.microsoft.com/office/drawing/2014/main" val="347208235"/>
                    </a:ext>
                  </a:extLst>
                </a:gridCol>
                <a:gridCol w="1783683">
                  <a:extLst>
                    <a:ext uri="{9D8B030D-6E8A-4147-A177-3AD203B41FA5}">
                      <a16:colId xmlns:a16="http://schemas.microsoft.com/office/drawing/2014/main" val="1952108111"/>
                    </a:ext>
                  </a:extLst>
                </a:gridCol>
              </a:tblGrid>
              <a:tr h="756302">
                <a:tc>
                  <a:txBody>
                    <a:bodyPr/>
                    <a:lstStyle/>
                    <a:p>
                      <a:endParaRPr lang="en-US" sz="1400" b="1" dirty="0"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Calibri" panose="020F0502020204030204" pitchFamily="34" charset="0"/>
                        </a:rPr>
                        <a:t>OS (months) 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median </a:t>
                      </a:r>
                      <a:r>
                        <a:rPr lang="en-US" sz="1400" b="1" dirty="0">
                          <a:latin typeface="+mn-lt"/>
                          <a:cs typeface="Calibri" panose="020F0502020204030204" pitchFamily="34" charset="0"/>
                        </a:rPr>
                        <a:t>(95% CI)</a:t>
                      </a:r>
                    </a:p>
                  </a:txBody>
                  <a:tcPr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58871687"/>
                  </a:ext>
                </a:extLst>
              </a:tr>
              <a:tr h="32967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004BFF"/>
                          </a:solidFill>
                          <a:latin typeface="+mn-lt"/>
                          <a:cs typeface="Calibri" panose="020F0502020204030204" pitchFamily="34" charset="0"/>
                        </a:rPr>
                        <a:t>Ven+Aza</a:t>
                      </a: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004BFF"/>
                          </a:solidFill>
                          <a:latin typeface="+mn-lt"/>
                          <a:cs typeface="Calibri" panose="020F0502020204030204" pitchFamily="34" charset="0"/>
                        </a:rPr>
                        <a:t>19.9 (12.2, 27.7)</a:t>
                      </a:r>
                    </a:p>
                  </a:txBody>
                  <a:tcPr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81447460"/>
                  </a:ext>
                </a:extLst>
              </a:tr>
              <a:tr h="32967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21BF97"/>
                          </a:solidFill>
                          <a:latin typeface="+mn-lt"/>
                          <a:cs typeface="Calibri" panose="020F0502020204030204" pitchFamily="34" charset="0"/>
                        </a:rPr>
                        <a:t>Pbo+Aza</a:t>
                      </a: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21BF97"/>
                          </a:solidFill>
                          <a:latin typeface="+mn-lt"/>
                          <a:cs typeface="Calibri" panose="020F0502020204030204" pitchFamily="34" charset="0"/>
                        </a:rPr>
                        <a:t>6.2 (2.3, 12.7)</a:t>
                      </a:r>
                    </a:p>
                  </a:txBody>
                  <a:tcPr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6766794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02321334-D93F-AF8F-31CC-6E8E6D2016C2}"/>
              </a:ext>
            </a:extLst>
          </p:cNvPr>
          <p:cNvSpPr txBox="1"/>
          <p:nvPr/>
        </p:nvSpPr>
        <p:spPr>
          <a:xfrm>
            <a:off x="2453600" y="1439903"/>
            <a:ext cx="129965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AZA-VEN</a:t>
            </a:r>
          </a:p>
          <a:p>
            <a:pPr algn="ctr"/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IDHm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3A86482-9F4A-B380-1A95-DF5469CFDF99}"/>
              </a:ext>
            </a:extLst>
          </p:cNvPr>
          <p:cNvSpPr txBox="1"/>
          <p:nvPr/>
        </p:nvSpPr>
        <p:spPr>
          <a:xfrm>
            <a:off x="8154313" y="1432122"/>
            <a:ext cx="187102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LDAC-VEN</a:t>
            </a:r>
          </a:p>
          <a:p>
            <a:pPr algn="ctr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Various molecular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3AEBFDA9-0464-A195-13FD-CCCD734E5DB1}"/>
              </a:ext>
            </a:extLst>
          </p:cNvPr>
          <p:cNvSpPr txBox="1">
            <a:spLocks/>
          </p:cNvSpPr>
          <p:nvPr/>
        </p:nvSpPr>
        <p:spPr bwMode="gray">
          <a:xfrm>
            <a:off x="1049689" y="6612625"/>
            <a:ext cx="4419480" cy="166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marL="0" indent="0" algn="r" rtl="0" eaLnBrk="1" fontAlgn="base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10000"/>
              <a:buFontTx/>
              <a:buNone/>
              <a:defRPr sz="1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1" fontAlgn="base" hangingPunct="1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  <a:defRPr sz="2200">
                <a:solidFill>
                  <a:schemeClr val="tx1"/>
                </a:solidFill>
                <a:latin typeface="+mn-lt"/>
              </a:defRPr>
            </a:lvl2pPr>
            <a:lvl3pPr marL="1008063" indent="-311150" algn="l" rtl="0" eaLnBrk="1" fontAlgn="base" hangingPunct="1">
              <a:spcBef>
                <a:spcPts val="600"/>
              </a:spcBef>
              <a:spcAft>
                <a:spcPts val="0"/>
              </a:spcAft>
              <a:buSzPct val="9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376363" indent="-339725" algn="l" rtl="0" eaLnBrk="1" fontAlgn="base" hangingPunct="1">
              <a:spcBef>
                <a:spcPts val="300"/>
              </a:spcBef>
              <a:spcAft>
                <a:spcPts val="0"/>
              </a:spcAft>
              <a:buSzPct val="90000"/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1716088" indent="-292100" algn="l" rtl="0" eaLnBrk="1" fontAlgn="base" hangingPunct="1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</a:defRPr>
            </a:lvl5pPr>
            <a:lvl6pPr marL="1314450" indent="-169863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Calibri" pitchFamily="34" charset="0"/>
              <a:buChar char="–"/>
              <a:defRPr sz="1600" baseline="0">
                <a:solidFill>
                  <a:srgbClr val="000000"/>
                </a:solidFill>
                <a:latin typeface="+mn-lt"/>
              </a:defRPr>
            </a:lvl6pPr>
            <a:lvl7pPr marL="2513013" indent="-227013" algn="l" rtl="0" eaLnBrk="1" fontAlgn="base" hangingPunct="1">
              <a:spcBef>
                <a:spcPct val="0"/>
              </a:spcBef>
              <a:spcAft>
                <a:spcPct val="3000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7pPr>
            <a:lvl8pPr marL="2970213" indent="-227013" algn="l" rtl="0" eaLnBrk="1" fontAlgn="base" hangingPunct="1">
              <a:spcBef>
                <a:spcPct val="0"/>
              </a:spcBef>
              <a:spcAft>
                <a:spcPct val="3000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8pPr>
            <a:lvl9pPr marL="3427413" indent="-227013" algn="l" rtl="0" eaLnBrk="1" fontAlgn="base" hangingPunct="1">
              <a:spcBef>
                <a:spcPct val="0"/>
              </a:spcBef>
              <a:spcAft>
                <a:spcPct val="3000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D2926"/>
              </a:buClr>
              <a:buSzPct val="110000"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2D29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Pratz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2D29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KW, et al. Oral 219. 64th ASH. Dec 10-13, 2022. New Orleans, LA.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914AB88-14A9-6436-AC5D-F6D5A84B10DF}"/>
              </a:ext>
            </a:extLst>
          </p:cNvPr>
          <p:cNvSpPr txBox="1"/>
          <p:nvPr/>
        </p:nvSpPr>
        <p:spPr>
          <a:xfrm>
            <a:off x="7886776" y="6501825"/>
            <a:ext cx="29433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n-lt"/>
              </a:rPr>
              <a:t>Wei et al, </a:t>
            </a:r>
            <a:r>
              <a:rPr lang="en-AU" sz="1200" b="0" i="1" dirty="0">
                <a:solidFill>
                  <a:srgbClr val="1A1A1A"/>
                </a:solidFill>
                <a:effectLst/>
                <a:latin typeface="+mn-lt"/>
              </a:rPr>
              <a:t>Blood</a:t>
            </a:r>
            <a:r>
              <a:rPr lang="en-AU" sz="1200" b="0" i="0" dirty="0">
                <a:solidFill>
                  <a:srgbClr val="1A1A1A"/>
                </a:solidFill>
                <a:effectLst/>
                <a:latin typeface="+mn-lt"/>
              </a:rPr>
              <a:t> (2022) 140 (25): 2754–2756</a:t>
            </a:r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78910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EEFAD-13EF-B77A-6CAD-D9DF7ED19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Lower-Intensity CPX-351 with Venetoclax for Patients with Newly Diagnosed AML Not Eligible for Intensive Chemotherapy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D3C58B-D8D3-671D-7E70-CAD914C82AD0}"/>
              </a:ext>
            </a:extLst>
          </p:cNvPr>
          <p:cNvSpPr txBox="1"/>
          <p:nvPr/>
        </p:nvSpPr>
        <p:spPr>
          <a:xfrm>
            <a:off x="7204376" y="6477099"/>
            <a:ext cx="3303731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dirty="0" err="1">
                <a:latin typeface="Calibri" panose="020F0502020204030204" pitchFamily="34" charset="0"/>
                <a:cs typeface="Calibri" panose="020F0502020204030204" pitchFamily="34" charset="0"/>
              </a:rPr>
              <a:t>Uy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. ASCO 2022;Abstract 7031. </a:t>
            </a:r>
          </a:p>
        </p:txBody>
      </p:sp>
      <p:pic>
        <p:nvPicPr>
          <p:cNvPr id="6" name="Picture 5" descr="Chart, bar chart&#10;&#10;Description automatically generated">
            <a:extLst>
              <a:ext uri="{FF2B5EF4-FFF2-40B4-BE49-F238E27FC236}">
                <a16:creationId xmlns:a16="http://schemas.microsoft.com/office/drawing/2014/main" id="{3A798AF0-F49A-6B55-AE04-7ABD7ACA84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3755" y="1539874"/>
            <a:ext cx="5744924" cy="4171379"/>
          </a:xfrm>
          <a:prstGeom prst="rect">
            <a:avLst/>
          </a:prstGeom>
        </p:spPr>
      </p:pic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257A225D-F038-72D3-5D66-8B24F7746E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21" y="1539874"/>
            <a:ext cx="6084566" cy="4171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343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1944" y="260115"/>
            <a:ext cx="11360861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t>Current landscape in AML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64587" y="1663156"/>
            <a:ext cx="648072" cy="29978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Fit for intensive chemo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79B4F03-81F7-A146-1CCD-15F259D2ECBC}"/>
              </a:ext>
            </a:extLst>
          </p:cNvPr>
          <p:cNvSpPr/>
          <p:nvPr/>
        </p:nvSpPr>
        <p:spPr>
          <a:xfrm>
            <a:off x="461944" y="4789395"/>
            <a:ext cx="648072" cy="15026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Unfit for chemo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A279911-F802-21EA-015C-D2B1B50167C4}"/>
              </a:ext>
            </a:extLst>
          </p:cNvPr>
          <p:cNvSpPr/>
          <p:nvPr/>
        </p:nvSpPr>
        <p:spPr>
          <a:xfrm>
            <a:off x="1278804" y="4789396"/>
            <a:ext cx="1694545" cy="490128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IDH1 mut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80A532C-04E3-F01C-96EC-5591FCDEED17}"/>
              </a:ext>
            </a:extLst>
          </p:cNvPr>
          <p:cNvSpPr/>
          <p:nvPr/>
        </p:nvSpPr>
        <p:spPr>
          <a:xfrm>
            <a:off x="1261503" y="5396961"/>
            <a:ext cx="1694545" cy="895073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Other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904AAEB-7287-37D3-B5F2-59508FA4FBC0}"/>
              </a:ext>
            </a:extLst>
          </p:cNvPr>
          <p:cNvSpPr/>
          <p:nvPr/>
        </p:nvSpPr>
        <p:spPr>
          <a:xfrm>
            <a:off x="3107536" y="4784103"/>
            <a:ext cx="4053116" cy="4901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IVO + AZA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C78B3BF-B786-C7F5-86F8-B634EF9B7138}"/>
              </a:ext>
            </a:extLst>
          </p:cNvPr>
          <p:cNvSpPr/>
          <p:nvPr/>
        </p:nvSpPr>
        <p:spPr>
          <a:xfrm>
            <a:off x="3113358" y="5392671"/>
            <a:ext cx="4047293" cy="884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VEN + AZA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E95966-EF03-69ED-1655-BCA687BD1133}"/>
              </a:ext>
            </a:extLst>
          </p:cNvPr>
          <p:cNvSpPr/>
          <p:nvPr/>
        </p:nvSpPr>
        <p:spPr>
          <a:xfrm>
            <a:off x="5432311" y="1679452"/>
            <a:ext cx="1715462" cy="29796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Post-remission therapy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HCT or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IDAC consol. or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oral AZA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1EEA47-7558-872F-592C-704097F9297F}"/>
              </a:ext>
            </a:extLst>
          </p:cNvPr>
          <p:cNvSpPr/>
          <p:nvPr/>
        </p:nvSpPr>
        <p:spPr>
          <a:xfrm rot="5400000">
            <a:off x="3552889" y="-2037879"/>
            <a:ext cx="516818" cy="66987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First line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24BC811-3677-14D0-48BA-62434440F6DA}"/>
              </a:ext>
            </a:extLst>
          </p:cNvPr>
          <p:cNvSpPr/>
          <p:nvPr/>
        </p:nvSpPr>
        <p:spPr>
          <a:xfrm rot="5400000">
            <a:off x="9329911" y="-909488"/>
            <a:ext cx="516818" cy="44432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Salvage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E6E5488-5556-2DB9-10C0-7B6A14ACCC1C}"/>
              </a:ext>
            </a:extLst>
          </p:cNvPr>
          <p:cNvSpPr/>
          <p:nvPr/>
        </p:nvSpPr>
        <p:spPr>
          <a:xfrm>
            <a:off x="9442954" y="5832863"/>
            <a:ext cx="236697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Gilteritinib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0747C38-2E81-E086-2075-500D7CF6DCE1}"/>
              </a:ext>
            </a:extLst>
          </p:cNvPr>
          <p:cNvSpPr/>
          <p:nvPr/>
        </p:nvSpPr>
        <p:spPr>
          <a:xfrm>
            <a:off x="7327778" y="1647418"/>
            <a:ext cx="648072" cy="30511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Fit for intensive chemo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C6DB2E9-1076-580A-ECAE-A4E1702287C0}"/>
              </a:ext>
            </a:extLst>
          </p:cNvPr>
          <p:cNvSpPr/>
          <p:nvPr/>
        </p:nvSpPr>
        <p:spPr>
          <a:xfrm>
            <a:off x="7327778" y="4774774"/>
            <a:ext cx="648072" cy="15026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Unfit for chemo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ADFF082-BF41-5A80-8F61-EB56CDDFA013}"/>
              </a:ext>
            </a:extLst>
          </p:cNvPr>
          <p:cNvSpPr/>
          <p:nvPr/>
        </p:nvSpPr>
        <p:spPr>
          <a:xfrm>
            <a:off x="8142977" y="4786953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IDH1 mut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3D717A8-AFA3-5855-D12C-B86DA4BB30C3}"/>
              </a:ext>
            </a:extLst>
          </p:cNvPr>
          <p:cNvSpPr/>
          <p:nvPr/>
        </p:nvSpPr>
        <p:spPr>
          <a:xfrm>
            <a:off x="8142976" y="5306884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IDH2 mut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1A5B5EF-E8D5-C8D7-E48D-1C5EED6C0860}"/>
              </a:ext>
            </a:extLst>
          </p:cNvPr>
          <p:cNvSpPr/>
          <p:nvPr/>
        </p:nvSpPr>
        <p:spPr>
          <a:xfrm>
            <a:off x="8142976" y="5820691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mut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E023797-300E-E5D2-79AF-6038F36495D5}"/>
              </a:ext>
            </a:extLst>
          </p:cNvPr>
          <p:cNvSpPr/>
          <p:nvPr/>
        </p:nvSpPr>
        <p:spPr>
          <a:xfrm>
            <a:off x="9455833" y="5312970"/>
            <a:ext cx="236697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Enasidenib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6243C9C-2BA9-74E8-9BC5-FFE95FF0C458}"/>
              </a:ext>
            </a:extLst>
          </p:cNvPr>
          <p:cNvSpPr/>
          <p:nvPr/>
        </p:nvSpPr>
        <p:spPr>
          <a:xfrm>
            <a:off x="9455833" y="4751494"/>
            <a:ext cx="2341213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Ivosidenib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A127929-3CA2-F64E-575B-87AB7822406C}"/>
              </a:ext>
            </a:extLst>
          </p:cNvPr>
          <p:cNvSpPr/>
          <p:nvPr/>
        </p:nvSpPr>
        <p:spPr>
          <a:xfrm>
            <a:off x="8142976" y="1647418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mut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E85A7BC-A984-49C6-E100-86E503BA3947}"/>
              </a:ext>
            </a:extLst>
          </p:cNvPr>
          <p:cNvSpPr/>
          <p:nvPr/>
        </p:nvSpPr>
        <p:spPr>
          <a:xfrm>
            <a:off x="8142976" y="2193290"/>
            <a:ext cx="1132852" cy="24677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Non-targeted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51D2A3E-7EA1-70A6-E812-693AA7ED1EAA}"/>
              </a:ext>
            </a:extLst>
          </p:cNvPr>
          <p:cNvSpPr/>
          <p:nvPr/>
        </p:nvSpPr>
        <p:spPr>
          <a:xfrm>
            <a:off x="9455833" y="1645870"/>
            <a:ext cx="235409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Gilteritinib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F7E168E-0047-9909-B2F1-C07917F360FF}"/>
              </a:ext>
            </a:extLst>
          </p:cNvPr>
          <p:cNvSpPr/>
          <p:nvPr/>
        </p:nvSpPr>
        <p:spPr>
          <a:xfrm>
            <a:off x="9468713" y="2207346"/>
            <a:ext cx="2354092" cy="242722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FLAG-IDA +/- VEN</a:t>
            </a:r>
          </a:p>
        </p:txBody>
      </p:sp>
      <p:sp>
        <p:nvSpPr>
          <p:cNvPr id="5" name="Rectangle 4"/>
          <p:cNvSpPr/>
          <p:nvPr/>
        </p:nvSpPr>
        <p:spPr>
          <a:xfrm>
            <a:off x="1265573" y="1663156"/>
            <a:ext cx="1717069" cy="4848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FLT3</a:t>
            </a:r>
            <a:r>
              <a:rPr kumimoji="0" lang="en-US" sz="1800" b="1" i="0" u="none" strike="noStrike" kern="1200" cap="none" spc="0" normalizeH="0" baseline="30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MUT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276834" y="2860658"/>
            <a:ext cx="1717069" cy="66052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tAML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MR-AML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3113358" y="2247609"/>
            <a:ext cx="2206331" cy="501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Quizartinib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126836" y="2845315"/>
            <a:ext cx="2192854" cy="6758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CPX-351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9A48BA2-9BA1-841F-F62B-CE67838202FA}"/>
              </a:ext>
            </a:extLst>
          </p:cNvPr>
          <p:cNvSpPr/>
          <p:nvPr/>
        </p:nvSpPr>
        <p:spPr>
          <a:xfrm>
            <a:off x="1265573" y="2247609"/>
            <a:ext cx="1717069" cy="4848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FLT3</a:t>
            </a:r>
            <a:r>
              <a:rPr kumimoji="0" lang="en-US" sz="1800" b="1" i="1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-ITD</a:t>
            </a:r>
            <a:endParaRPr kumimoji="0" lang="en-US" sz="1800" b="1" i="0" u="none" strike="noStrike" kern="1200" cap="none" spc="0" normalizeH="0" baseline="3000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4C52076-85ED-738A-D29B-D9A25126ABC9}"/>
              </a:ext>
            </a:extLst>
          </p:cNvPr>
          <p:cNvSpPr/>
          <p:nvPr/>
        </p:nvSpPr>
        <p:spPr>
          <a:xfrm>
            <a:off x="3126835" y="1679452"/>
            <a:ext cx="2192854" cy="4685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Midostaurin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3AE32BA-6E3D-D479-B100-15D82D2E6357}"/>
              </a:ext>
            </a:extLst>
          </p:cNvPr>
          <p:cNvSpPr/>
          <p:nvPr/>
        </p:nvSpPr>
        <p:spPr>
          <a:xfrm>
            <a:off x="1261212" y="3616688"/>
            <a:ext cx="1717069" cy="458694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Non-adverse CG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6DCE0DF-0295-C474-F32A-FA028D6DE519}"/>
              </a:ext>
            </a:extLst>
          </p:cNvPr>
          <p:cNvSpPr/>
          <p:nvPr/>
        </p:nvSpPr>
        <p:spPr>
          <a:xfrm>
            <a:off x="3126835" y="3624994"/>
            <a:ext cx="2192854" cy="45869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GO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16584A3-4226-FD75-A747-0BE0FC59CB2A}"/>
              </a:ext>
            </a:extLst>
          </p:cNvPr>
          <p:cNvSpPr/>
          <p:nvPr/>
        </p:nvSpPr>
        <p:spPr>
          <a:xfrm>
            <a:off x="1248013" y="4170892"/>
            <a:ext cx="1717069" cy="490128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Other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09D75A18-97D0-5019-9790-CE39D9FB0AF3}"/>
              </a:ext>
            </a:extLst>
          </p:cNvPr>
          <p:cNvSpPr/>
          <p:nvPr/>
        </p:nvSpPr>
        <p:spPr>
          <a:xfrm>
            <a:off x="3116680" y="4168943"/>
            <a:ext cx="2192854" cy="4901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7+3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13FCD605-8A46-3325-4A99-1C7620EFA2AB}"/>
              </a:ext>
            </a:extLst>
          </p:cNvPr>
          <p:cNvSpPr/>
          <p:nvPr/>
        </p:nvSpPr>
        <p:spPr>
          <a:xfrm>
            <a:off x="997905" y="4208162"/>
            <a:ext cx="422393" cy="34834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230152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1944" y="260115"/>
            <a:ext cx="11360861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t>Current landscape in AML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64587" y="1663156"/>
            <a:ext cx="648072" cy="29978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Fit for intensive chemo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79B4F03-81F7-A146-1CCD-15F259D2ECBC}"/>
              </a:ext>
            </a:extLst>
          </p:cNvPr>
          <p:cNvSpPr/>
          <p:nvPr/>
        </p:nvSpPr>
        <p:spPr>
          <a:xfrm>
            <a:off x="461944" y="4789395"/>
            <a:ext cx="648072" cy="15026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Unfit for chemo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A279911-F802-21EA-015C-D2B1B50167C4}"/>
              </a:ext>
            </a:extLst>
          </p:cNvPr>
          <p:cNvSpPr/>
          <p:nvPr/>
        </p:nvSpPr>
        <p:spPr>
          <a:xfrm>
            <a:off x="1278804" y="4789396"/>
            <a:ext cx="1694545" cy="490128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IDH1 mut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80A532C-04E3-F01C-96EC-5591FCDEED17}"/>
              </a:ext>
            </a:extLst>
          </p:cNvPr>
          <p:cNvSpPr/>
          <p:nvPr/>
        </p:nvSpPr>
        <p:spPr>
          <a:xfrm>
            <a:off x="1261503" y="5396961"/>
            <a:ext cx="1694545" cy="895073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Other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904AAEB-7287-37D3-B5F2-59508FA4FBC0}"/>
              </a:ext>
            </a:extLst>
          </p:cNvPr>
          <p:cNvSpPr/>
          <p:nvPr/>
        </p:nvSpPr>
        <p:spPr>
          <a:xfrm>
            <a:off x="3107536" y="4784103"/>
            <a:ext cx="4053116" cy="4901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IVO + AZA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C78B3BF-B786-C7F5-86F8-B634EF9B7138}"/>
              </a:ext>
            </a:extLst>
          </p:cNvPr>
          <p:cNvSpPr/>
          <p:nvPr/>
        </p:nvSpPr>
        <p:spPr>
          <a:xfrm>
            <a:off x="3113358" y="5392671"/>
            <a:ext cx="4047293" cy="884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VEN + AZA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E95966-EF03-69ED-1655-BCA687BD1133}"/>
              </a:ext>
            </a:extLst>
          </p:cNvPr>
          <p:cNvSpPr/>
          <p:nvPr/>
        </p:nvSpPr>
        <p:spPr>
          <a:xfrm>
            <a:off x="5432311" y="1679452"/>
            <a:ext cx="1715462" cy="29796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Post-remission therapy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HCT or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IDAC consol. or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oral AZA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1EEA47-7558-872F-592C-704097F9297F}"/>
              </a:ext>
            </a:extLst>
          </p:cNvPr>
          <p:cNvSpPr/>
          <p:nvPr/>
        </p:nvSpPr>
        <p:spPr>
          <a:xfrm rot="5400000">
            <a:off x="3552889" y="-2037879"/>
            <a:ext cx="516818" cy="66987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First line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24BC811-3677-14D0-48BA-62434440F6DA}"/>
              </a:ext>
            </a:extLst>
          </p:cNvPr>
          <p:cNvSpPr/>
          <p:nvPr/>
        </p:nvSpPr>
        <p:spPr>
          <a:xfrm rot="5400000">
            <a:off x="9329911" y="-909488"/>
            <a:ext cx="516818" cy="44432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Salvage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E6E5488-5556-2DB9-10C0-7B6A14ACCC1C}"/>
              </a:ext>
            </a:extLst>
          </p:cNvPr>
          <p:cNvSpPr/>
          <p:nvPr/>
        </p:nvSpPr>
        <p:spPr>
          <a:xfrm>
            <a:off x="9442954" y="5832863"/>
            <a:ext cx="236697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Gilteritinib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0747C38-2E81-E086-2075-500D7CF6DCE1}"/>
              </a:ext>
            </a:extLst>
          </p:cNvPr>
          <p:cNvSpPr/>
          <p:nvPr/>
        </p:nvSpPr>
        <p:spPr>
          <a:xfrm>
            <a:off x="7327778" y="1647418"/>
            <a:ext cx="648072" cy="30511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Fit for intensive chemo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C6DB2E9-1076-580A-ECAE-A4E1702287C0}"/>
              </a:ext>
            </a:extLst>
          </p:cNvPr>
          <p:cNvSpPr/>
          <p:nvPr/>
        </p:nvSpPr>
        <p:spPr>
          <a:xfrm>
            <a:off x="7327778" y="4774774"/>
            <a:ext cx="648072" cy="15026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Unfit for chemo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ADFF082-BF41-5A80-8F61-EB56CDDFA013}"/>
              </a:ext>
            </a:extLst>
          </p:cNvPr>
          <p:cNvSpPr/>
          <p:nvPr/>
        </p:nvSpPr>
        <p:spPr>
          <a:xfrm>
            <a:off x="8142977" y="4786953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IDH1 mut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3D717A8-AFA3-5855-D12C-B86DA4BB30C3}"/>
              </a:ext>
            </a:extLst>
          </p:cNvPr>
          <p:cNvSpPr/>
          <p:nvPr/>
        </p:nvSpPr>
        <p:spPr>
          <a:xfrm>
            <a:off x="8142976" y="5306884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IDH2 mut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1A5B5EF-E8D5-C8D7-E48D-1C5EED6C0860}"/>
              </a:ext>
            </a:extLst>
          </p:cNvPr>
          <p:cNvSpPr/>
          <p:nvPr/>
        </p:nvSpPr>
        <p:spPr>
          <a:xfrm>
            <a:off x="8142976" y="5820691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mut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E023797-300E-E5D2-79AF-6038F36495D5}"/>
              </a:ext>
            </a:extLst>
          </p:cNvPr>
          <p:cNvSpPr/>
          <p:nvPr/>
        </p:nvSpPr>
        <p:spPr>
          <a:xfrm>
            <a:off x="9455833" y="5312970"/>
            <a:ext cx="236697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Enasidenib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6243C9C-2BA9-74E8-9BC5-FFE95FF0C458}"/>
              </a:ext>
            </a:extLst>
          </p:cNvPr>
          <p:cNvSpPr/>
          <p:nvPr/>
        </p:nvSpPr>
        <p:spPr>
          <a:xfrm>
            <a:off x="9455833" y="4751494"/>
            <a:ext cx="2341213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Ivosidenib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A127929-3CA2-F64E-575B-87AB7822406C}"/>
              </a:ext>
            </a:extLst>
          </p:cNvPr>
          <p:cNvSpPr/>
          <p:nvPr/>
        </p:nvSpPr>
        <p:spPr>
          <a:xfrm>
            <a:off x="8142976" y="1647418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mut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E85A7BC-A984-49C6-E100-86E503BA3947}"/>
              </a:ext>
            </a:extLst>
          </p:cNvPr>
          <p:cNvSpPr/>
          <p:nvPr/>
        </p:nvSpPr>
        <p:spPr>
          <a:xfrm>
            <a:off x="8142976" y="2193290"/>
            <a:ext cx="1132852" cy="24677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Non-targeted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51D2A3E-7EA1-70A6-E812-693AA7ED1EAA}"/>
              </a:ext>
            </a:extLst>
          </p:cNvPr>
          <p:cNvSpPr/>
          <p:nvPr/>
        </p:nvSpPr>
        <p:spPr>
          <a:xfrm>
            <a:off x="9455833" y="1645870"/>
            <a:ext cx="235409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Gilteritinib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F7E168E-0047-9909-B2F1-C07917F360FF}"/>
              </a:ext>
            </a:extLst>
          </p:cNvPr>
          <p:cNvSpPr/>
          <p:nvPr/>
        </p:nvSpPr>
        <p:spPr>
          <a:xfrm>
            <a:off x="9468713" y="2207346"/>
            <a:ext cx="2354092" cy="242722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FLAG-IDA +/- VEN</a:t>
            </a:r>
          </a:p>
        </p:txBody>
      </p:sp>
      <p:sp>
        <p:nvSpPr>
          <p:cNvPr id="5" name="Rectangle 4"/>
          <p:cNvSpPr/>
          <p:nvPr/>
        </p:nvSpPr>
        <p:spPr>
          <a:xfrm>
            <a:off x="1265573" y="1663156"/>
            <a:ext cx="1717069" cy="4848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FLT3</a:t>
            </a:r>
            <a:r>
              <a:rPr kumimoji="0" lang="en-US" sz="1800" b="1" i="0" u="none" strike="noStrike" kern="1200" cap="none" spc="0" normalizeH="0" baseline="30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MUT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276834" y="2860658"/>
            <a:ext cx="1717069" cy="66052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tAML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MR-AML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3113358" y="2247609"/>
            <a:ext cx="2206331" cy="501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Quizartinib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126836" y="2845315"/>
            <a:ext cx="2192854" cy="6758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CPX-351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9A48BA2-9BA1-841F-F62B-CE67838202FA}"/>
              </a:ext>
            </a:extLst>
          </p:cNvPr>
          <p:cNvSpPr/>
          <p:nvPr/>
        </p:nvSpPr>
        <p:spPr>
          <a:xfrm>
            <a:off x="1265573" y="2247609"/>
            <a:ext cx="1717069" cy="4848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FLT3</a:t>
            </a:r>
            <a:r>
              <a:rPr kumimoji="0" lang="en-US" sz="1800" b="1" i="1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-ITD</a:t>
            </a:r>
            <a:endParaRPr kumimoji="0" lang="en-US" sz="1800" b="1" i="0" u="none" strike="noStrike" kern="1200" cap="none" spc="0" normalizeH="0" baseline="3000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4C52076-85ED-738A-D29B-D9A25126ABC9}"/>
              </a:ext>
            </a:extLst>
          </p:cNvPr>
          <p:cNvSpPr/>
          <p:nvPr/>
        </p:nvSpPr>
        <p:spPr>
          <a:xfrm>
            <a:off x="3126835" y="1679452"/>
            <a:ext cx="2192854" cy="4685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Midostaurin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3AE32BA-6E3D-D479-B100-15D82D2E6357}"/>
              </a:ext>
            </a:extLst>
          </p:cNvPr>
          <p:cNvSpPr/>
          <p:nvPr/>
        </p:nvSpPr>
        <p:spPr>
          <a:xfrm>
            <a:off x="1261212" y="3616688"/>
            <a:ext cx="1717069" cy="458694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Non-adverse CG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6DCE0DF-0295-C474-F32A-FA028D6DE519}"/>
              </a:ext>
            </a:extLst>
          </p:cNvPr>
          <p:cNvSpPr/>
          <p:nvPr/>
        </p:nvSpPr>
        <p:spPr>
          <a:xfrm>
            <a:off x="3126835" y="3624994"/>
            <a:ext cx="2192854" cy="45869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GO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16584A3-4226-FD75-A747-0BE0FC59CB2A}"/>
              </a:ext>
            </a:extLst>
          </p:cNvPr>
          <p:cNvSpPr/>
          <p:nvPr/>
        </p:nvSpPr>
        <p:spPr>
          <a:xfrm>
            <a:off x="1248013" y="4170892"/>
            <a:ext cx="1717069" cy="490128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Adverse risk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09D75A18-97D0-5019-9790-CE39D9FB0AF3}"/>
              </a:ext>
            </a:extLst>
          </p:cNvPr>
          <p:cNvSpPr/>
          <p:nvPr/>
        </p:nvSpPr>
        <p:spPr>
          <a:xfrm>
            <a:off x="3116680" y="4168943"/>
            <a:ext cx="2192854" cy="4901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Clinical trial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13FCD605-8A46-3325-4A99-1C7620EFA2AB}"/>
              </a:ext>
            </a:extLst>
          </p:cNvPr>
          <p:cNvSpPr/>
          <p:nvPr/>
        </p:nvSpPr>
        <p:spPr>
          <a:xfrm>
            <a:off x="2801605" y="2030865"/>
            <a:ext cx="422393" cy="34834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4938645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10C8A90-75C4-2459-0C45-0679EE3A77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24900"/>
            <a:ext cx="10972800" cy="713539"/>
          </a:xfrm>
        </p:spPr>
        <p:txBody>
          <a:bodyPr>
            <a:normAutofit fontScale="90000"/>
          </a:bodyPr>
          <a:lstStyle/>
          <a:p>
            <a:r>
              <a:rPr lang="en-AU" sz="3467" dirty="0" err="1"/>
              <a:t>Venetoclax</a:t>
            </a:r>
            <a:r>
              <a:rPr lang="en-AU" sz="3467" dirty="0"/>
              <a:t> in combination with intensive chemotherapy </a:t>
            </a:r>
            <a:br>
              <a:rPr lang="en-AU" sz="3467" dirty="0"/>
            </a:br>
            <a:r>
              <a:rPr lang="en-AU" sz="3467" dirty="0"/>
              <a:t>in newly diagnosed AML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9DC3891-E417-8A2E-D86B-2BE714B76D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9928705"/>
              </p:ext>
            </p:extLst>
          </p:nvPr>
        </p:nvGraphicFramePr>
        <p:xfrm>
          <a:off x="1054348" y="1684985"/>
          <a:ext cx="10083305" cy="4267200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2039365">
                  <a:extLst>
                    <a:ext uri="{9D8B030D-6E8A-4147-A177-3AD203B41FA5}">
                      <a16:colId xmlns:a16="http://schemas.microsoft.com/office/drawing/2014/main" val="1832981462"/>
                    </a:ext>
                  </a:extLst>
                </a:gridCol>
                <a:gridCol w="1494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3933">
                  <a:extLst>
                    <a:ext uri="{9D8B030D-6E8A-4147-A177-3AD203B41FA5}">
                      <a16:colId xmlns:a16="http://schemas.microsoft.com/office/drawing/2014/main" val="3114432529"/>
                    </a:ext>
                  </a:extLst>
                </a:gridCol>
                <a:gridCol w="391160">
                  <a:extLst>
                    <a:ext uri="{9D8B030D-6E8A-4147-A177-3AD203B41FA5}">
                      <a16:colId xmlns:a16="http://schemas.microsoft.com/office/drawing/2014/main" val="3388512453"/>
                    </a:ext>
                  </a:extLst>
                </a:gridCol>
                <a:gridCol w="780627">
                  <a:extLst>
                    <a:ext uri="{9D8B030D-6E8A-4147-A177-3AD203B41FA5}">
                      <a16:colId xmlns:a16="http://schemas.microsoft.com/office/drawing/2014/main" val="4127329462"/>
                    </a:ext>
                  </a:extLst>
                </a:gridCol>
                <a:gridCol w="1680972">
                  <a:extLst>
                    <a:ext uri="{9D8B030D-6E8A-4147-A177-3AD203B41FA5}">
                      <a16:colId xmlns:a16="http://schemas.microsoft.com/office/drawing/2014/main" val="1044601912"/>
                    </a:ext>
                  </a:extLst>
                </a:gridCol>
                <a:gridCol w="1532911">
                  <a:extLst>
                    <a:ext uri="{9D8B030D-6E8A-4147-A177-3AD203B41FA5}">
                      <a16:colId xmlns:a16="http://schemas.microsoft.com/office/drawing/2014/main" val="3149385921"/>
                    </a:ext>
                  </a:extLst>
                </a:gridCol>
              </a:tblGrid>
              <a:tr h="4876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dirty="0"/>
                        <a:t>Reference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dirty="0"/>
                        <a:t>Regimen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dirty="0"/>
                        <a:t>Median age,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dirty="0"/>
                        <a:t>years (range)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dirty="0"/>
                        <a:t>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dirty="0"/>
                        <a:t>CR+CRi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dirty="0"/>
                        <a:t>Median follow up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dirty="0"/>
                        <a:t>Median OS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4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0" i="0" dirty="0">
                          <a:solidFill>
                            <a:schemeClr val="tx1"/>
                          </a:solidFill>
                        </a:rPr>
                        <a:t>2020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0" i="0" dirty="0">
                          <a:solidFill>
                            <a:schemeClr val="tx1"/>
                          </a:solidFill>
                        </a:rPr>
                        <a:t>Chua et al,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0" i="0" dirty="0">
                          <a:solidFill>
                            <a:schemeClr val="tx1"/>
                          </a:solidFill>
                        </a:rPr>
                        <a:t>JCO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0" i="0" dirty="0">
                          <a:solidFill>
                            <a:schemeClr val="tx1"/>
                          </a:solidFill>
                        </a:rPr>
                        <a:t>5+2  plus VEN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0" i="0" dirty="0">
                          <a:solidFill>
                            <a:schemeClr val="tx1"/>
                          </a:solidFill>
                        </a:rPr>
                        <a:t>(CAVEAT)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AU" sz="1600" b="0" i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0" i="0" dirty="0">
                          <a:solidFill>
                            <a:schemeClr val="tx1"/>
                          </a:solidFill>
                        </a:rPr>
                        <a:t>72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0" i="0" dirty="0">
                          <a:solidFill>
                            <a:schemeClr val="tx1"/>
                          </a:solidFill>
                        </a:rPr>
                        <a:t>(63-80)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0" i="0" dirty="0">
                          <a:solidFill>
                            <a:schemeClr val="tx1"/>
                          </a:solidFill>
                        </a:rPr>
                        <a:t>51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0" i="0" dirty="0">
                          <a:solidFill>
                            <a:schemeClr val="tx1"/>
                          </a:solidFill>
                        </a:rPr>
                        <a:t>72%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0" i="0" dirty="0">
                          <a:solidFill>
                            <a:schemeClr val="tx1"/>
                          </a:solidFill>
                        </a:rPr>
                        <a:t>22.9 mo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0" i="0" dirty="0">
                          <a:solidFill>
                            <a:schemeClr val="tx1"/>
                          </a:solidFill>
                        </a:rPr>
                        <a:t>11.2 mo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2021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DiNardo et al,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 JCO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FLAG-Ida  plus VEN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b="0" i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46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(20-63)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29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72%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12 mo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Not reached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0" i="0" dirty="0">
                          <a:solidFill>
                            <a:schemeClr val="tx1"/>
                          </a:solidFill>
                        </a:rPr>
                        <a:t>2021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0" i="0" dirty="0" err="1">
                          <a:solidFill>
                            <a:schemeClr val="tx1"/>
                          </a:solidFill>
                        </a:rPr>
                        <a:t>Kadia</a:t>
                      </a:r>
                      <a:r>
                        <a:rPr lang="en-AU" sz="1600" b="0" i="0" dirty="0">
                          <a:solidFill>
                            <a:schemeClr val="tx1"/>
                          </a:solidFill>
                        </a:rPr>
                        <a:t> et al,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0" i="0" dirty="0">
                          <a:solidFill>
                            <a:schemeClr val="tx1"/>
                          </a:solidFill>
                        </a:rPr>
                        <a:t>Lancet </a:t>
                      </a:r>
                      <a:r>
                        <a:rPr lang="en-AU" sz="1600" b="0" i="0" dirty="0" err="1">
                          <a:solidFill>
                            <a:schemeClr val="tx1"/>
                          </a:solidFill>
                        </a:rPr>
                        <a:t>Haematol</a:t>
                      </a:r>
                      <a:endParaRPr lang="en-AU" sz="1600" b="0" i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600" b="0" i="0" dirty="0">
                          <a:solidFill>
                            <a:schemeClr val="tx1"/>
                          </a:solidFill>
                        </a:rPr>
                        <a:t>CLIA  plus VEN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0" i="0" dirty="0">
                          <a:solidFill>
                            <a:schemeClr val="tx1"/>
                          </a:solidFill>
                        </a:rPr>
                        <a:t>48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0" i="0" dirty="0">
                          <a:solidFill>
                            <a:schemeClr val="tx1"/>
                          </a:solidFill>
                        </a:rPr>
                        <a:t>(37-56)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0" i="0" dirty="0">
                          <a:solidFill>
                            <a:schemeClr val="tx1"/>
                          </a:solidFill>
                        </a:rPr>
                        <a:t>46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0" i="0" dirty="0">
                          <a:solidFill>
                            <a:schemeClr val="tx1"/>
                          </a:solidFill>
                        </a:rPr>
                        <a:t>94%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0" i="0" dirty="0">
                          <a:solidFill>
                            <a:schemeClr val="tx1"/>
                          </a:solidFill>
                        </a:rPr>
                        <a:t>14 mo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0" i="0" dirty="0">
                          <a:solidFill>
                            <a:schemeClr val="tx1"/>
                          </a:solidFill>
                        </a:rPr>
                        <a:t>Not reached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2022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Wang et al,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Lancet </a:t>
                      </a:r>
                      <a:r>
                        <a:rPr lang="en-US" sz="1600" b="0" i="0" dirty="0" err="1">
                          <a:solidFill>
                            <a:schemeClr val="tx1"/>
                          </a:solidFill>
                        </a:rPr>
                        <a:t>Haematol</a:t>
                      </a:r>
                      <a:endParaRPr lang="en-US" sz="1600" b="0" i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7+3  plus VEN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40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(18-60)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33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91%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11 mo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Not reached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2019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Stone et al,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ASH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7+3  plus VEN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b="0" i="0" dirty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b="0" i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Study amended to ≤60y due to early deaths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NA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NA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NA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58274269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462675BC-5602-9149-5F9F-E06660422763}"/>
              </a:ext>
            </a:extLst>
          </p:cNvPr>
          <p:cNvSpPr txBox="1"/>
          <p:nvPr/>
        </p:nvSpPr>
        <p:spPr>
          <a:xfrm>
            <a:off x="-4498" y="6058513"/>
            <a:ext cx="41056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000" dirty="0"/>
              <a:t>Mo: months; CAVEAT, chemotherapy and venetoclax in elderly AML trial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B138E21-0492-76A5-A412-CA72D1B5490E}"/>
              </a:ext>
            </a:extLst>
          </p:cNvPr>
          <p:cNvSpPr/>
          <p:nvPr/>
        </p:nvSpPr>
        <p:spPr>
          <a:xfrm>
            <a:off x="1054348" y="3026535"/>
            <a:ext cx="10083305" cy="292565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33A6A0-F6A7-B636-E445-F00E98277961}"/>
              </a:ext>
            </a:extLst>
          </p:cNvPr>
          <p:cNvSpPr txBox="1"/>
          <p:nvPr/>
        </p:nvSpPr>
        <p:spPr>
          <a:xfrm>
            <a:off x="10280144" y="6507409"/>
            <a:ext cx="17570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Chua et al, ASH 2022</a:t>
            </a:r>
          </a:p>
        </p:txBody>
      </p:sp>
    </p:spTree>
    <p:extLst>
      <p:ext uri="{BB962C8B-B14F-4D97-AF65-F5344CB8AC3E}">
        <p14:creationId xmlns:p14="http://schemas.microsoft.com/office/powerpoint/2010/main" val="33888671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3CFFF4-492C-A355-08BB-E6DC95FA9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6003" y="77787"/>
            <a:ext cx="10972800" cy="713539"/>
          </a:xfrm>
        </p:spPr>
        <p:txBody>
          <a:bodyPr>
            <a:normAutofit/>
          </a:bodyPr>
          <a:lstStyle/>
          <a:p>
            <a:r>
              <a:rPr lang="en-AU" sz="2800" i="1" dirty="0">
                <a:solidFill>
                  <a:srgbClr val="2741FF"/>
                </a:solidFill>
              </a:rPr>
              <a:t>CAVEAT:</a:t>
            </a:r>
            <a:r>
              <a:rPr lang="en-AU" sz="2800" dirty="0">
                <a:solidFill>
                  <a:srgbClr val="2741FF"/>
                </a:solidFill>
              </a:rPr>
              <a:t> </a:t>
            </a:r>
            <a:r>
              <a:rPr lang="en-AU" sz="2800" b="0" dirty="0">
                <a:solidFill>
                  <a:srgbClr val="2741FF"/>
                </a:solidFill>
              </a:rPr>
              <a:t>C</a:t>
            </a:r>
            <a:r>
              <a:rPr lang="en-AU" sz="2800" b="0" dirty="0"/>
              <a:t>hemotherapy </a:t>
            </a:r>
            <a:r>
              <a:rPr lang="en-AU" sz="2800" b="0" dirty="0">
                <a:solidFill>
                  <a:srgbClr val="2741FF"/>
                </a:solidFill>
              </a:rPr>
              <a:t>a</a:t>
            </a:r>
            <a:r>
              <a:rPr lang="en-AU" sz="2800" b="0" dirty="0"/>
              <a:t>nd </a:t>
            </a:r>
            <a:r>
              <a:rPr lang="en-AU" sz="2800" b="0" dirty="0" err="1">
                <a:solidFill>
                  <a:srgbClr val="2741FF"/>
                </a:solidFill>
              </a:rPr>
              <a:t>V</a:t>
            </a:r>
            <a:r>
              <a:rPr lang="en-AU" sz="2800" b="0" dirty="0" err="1"/>
              <a:t>enetoclax</a:t>
            </a:r>
            <a:r>
              <a:rPr lang="en-AU" sz="2800" b="0" dirty="0"/>
              <a:t> in </a:t>
            </a:r>
            <a:r>
              <a:rPr lang="en-AU" sz="2800" b="0" dirty="0">
                <a:solidFill>
                  <a:srgbClr val="2741FF"/>
                </a:solidFill>
              </a:rPr>
              <a:t>E</a:t>
            </a:r>
            <a:r>
              <a:rPr lang="en-AU" sz="2800" b="0" dirty="0"/>
              <a:t>lderly </a:t>
            </a:r>
            <a:r>
              <a:rPr lang="en-AU" sz="2800" b="0" dirty="0">
                <a:solidFill>
                  <a:srgbClr val="2741FF"/>
                </a:solidFill>
              </a:rPr>
              <a:t>A</a:t>
            </a:r>
            <a:r>
              <a:rPr lang="en-AU" sz="2800" b="0" dirty="0"/>
              <a:t>ML </a:t>
            </a:r>
            <a:r>
              <a:rPr lang="en-AU" sz="2800" b="0" dirty="0">
                <a:solidFill>
                  <a:srgbClr val="2741FF"/>
                </a:solidFill>
              </a:rPr>
              <a:t>T</a:t>
            </a:r>
            <a:r>
              <a:rPr lang="en-AU" sz="2800" b="0" dirty="0"/>
              <a:t>rial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0434904-053F-9860-79AA-2AD073D16DCC}"/>
              </a:ext>
            </a:extLst>
          </p:cNvPr>
          <p:cNvGraphicFramePr>
            <a:graphicFrameLocks noGrp="1"/>
          </p:cNvGraphicFramePr>
          <p:nvPr/>
        </p:nvGraphicFramePr>
        <p:xfrm>
          <a:off x="2980852" y="4491073"/>
          <a:ext cx="6630036" cy="2194560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21255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696">
                  <a:extLst>
                    <a:ext uri="{9D8B030D-6E8A-4147-A177-3AD203B41FA5}">
                      <a16:colId xmlns:a16="http://schemas.microsoft.com/office/drawing/2014/main" val="3114432529"/>
                    </a:ext>
                  </a:extLst>
                </a:gridCol>
                <a:gridCol w="907627">
                  <a:extLst>
                    <a:ext uri="{9D8B030D-6E8A-4147-A177-3AD203B41FA5}">
                      <a16:colId xmlns:a16="http://schemas.microsoft.com/office/drawing/2014/main" val="991542826"/>
                    </a:ext>
                  </a:extLst>
                </a:gridCol>
                <a:gridCol w="728940">
                  <a:extLst>
                    <a:ext uri="{9D8B030D-6E8A-4147-A177-3AD203B41FA5}">
                      <a16:colId xmlns:a16="http://schemas.microsoft.com/office/drawing/2014/main" val="4183766738"/>
                    </a:ext>
                  </a:extLst>
                </a:gridCol>
                <a:gridCol w="1043336">
                  <a:extLst>
                    <a:ext uri="{9D8B030D-6E8A-4147-A177-3AD203B41FA5}">
                      <a16:colId xmlns:a16="http://schemas.microsoft.com/office/drawing/2014/main" val="552222693"/>
                    </a:ext>
                  </a:extLst>
                </a:gridCol>
                <a:gridCol w="728940">
                  <a:extLst>
                    <a:ext uri="{9D8B030D-6E8A-4147-A177-3AD203B41FA5}">
                      <a16:colId xmlns:a16="http://schemas.microsoft.com/office/drawing/2014/main" val="3778162583"/>
                    </a:ext>
                  </a:extLst>
                </a:gridCol>
                <a:gridCol w="728940">
                  <a:extLst>
                    <a:ext uri="{9D8B030D-6E8A-4147-A177-3AD203B41FA5}">
                      <a16:colId xmlns:a16="http://schemas.microsoft.com/office/drawing/2014/main" val="1318912345"/>
                    </a:ext>
                  </a:extLst>
                </a:gridCol>
              </a:tblGrid>
              <a:tr h="7315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/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/>
                        <a:t>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/>
                        <a:t>ORR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/>
                        <a:t>(CR+CRi)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/>
                        <a:t>CR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/>
                        <a:t>Median OS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/>
                        <a:t>(months)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/>
                        <a:t>2-year OS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/>
                        <a:t>3-year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/>
                        <a:t>OS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630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Molecular abnormality</a:t>
                      </a:r>
                    </a:p>
                    <a:p>
                      <a:pPr lvl="1">
                        <a:spcAft>
                          <a:spcPts val="0"/>
                        </a:spcAft>
                      </a:pPr>
                      <a:r>
                        <a:rPr lang="en-US" sz="1600" b="1" i="1" dirty="0">
                          <a:solidFill>
                            <a:srgbClr val="FF0000"/>
                          </a:solidFill>
                        </a:rPr>
                        <a:t>NPM1</a:t>
                      </a:r>
                    </a:p>
                    <a:p>
                      <a:pPr lvl="1">
                        <a:spcAft>
                          <a:spcPts val="0"/>
                        </a:spcAft>
                      </a:pPr>
                      <a:r>
                        <a:rPr lang="en-US" sz="1600" b="1" i="1" dirty="0">
                          <a:solidFill>
                            <a:schemeClr val="tx1"/>
                          </a:solidFill>
                        </a:rPr>
                        <a:t>FLT3-ITD</a:t>
                      </a:r>
                    </a:p>
                    <a:p>
                      <a:pPr lvl="1">
                        <a:spcAft>
                          <a:spcPts val="0"/>
                        </a:spcAft>
                      </a:pPr>
                      <a:r>
                        <a:rPr lang="en-US" sz="1600" b="1" i="1" dirty="0">
                          <a:solidFill>
                            <a:schemeClr val="tx1"/>
                          </a:solidFill>
                        </a:rPr>
                        <a:t>IDH1</a:t>
                      </a:r>
                    </a:p>
                    <a:p>
                      <a:pPr lvl="1">
                        <a:spcAft>
                          <a:spcPts val="0"/>
                        </a:spcAft>
                      </a:pPr>
                      <a:r>
                        <a:rPr lang="en-US" sz="1600" b="1" i="1" dirty="0">
                          <a:solidFill>
                            <a:srgbClr val="FF0000"/>
                          </a:solidFill>
                        </a:rPr>
                        <a:t>IDH2</a:t>
                      </a:r>
                    </a:p>
                    <a:p>
                      <a:pPr lvl="1">
                        <a:spcAft>
                          <a:spcPts val="0"/>
                        </a:spcAft>
                      </a:pPr>
                      <a:r>
                        <a:rPr lang="en-US" sz="1600" b="1" i="1" dirty="0">
                          <a:solidFill>
                            <a:schemeClr val="tx1"/>
                          </a:solidFill>
                        </a:rPr>
                        <a:t>TP53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17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13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</a:rPr>
                        <a:t>76%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80%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63%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</a:rPr>
                        <a:t>85%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33%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59%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60%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38%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85%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</a:rPr>
                        <a:t>43.9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5.5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9.4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</a:rPr>
                        <a:t>43.9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3.6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59%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40%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33%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69%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</a:rPr>
                        <a:t>52%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33%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</a:rPr>
                        <a:t>58%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58274269"/>
                  </a:ext>
                </a:extLst>
              </a:tr>
            </a:tbl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ACFBF869-2542-9D40-B8B6-0C1EF5D50078}"/>
              </a:ext>
            </a:extLst>
          </p:cNvPr>
          <p:cNvGrpSpPr/>
          <p:nvPr/>
        </p:nvGrpSpPr>
        <p:grpSpPr>
          <a:xfrm>
            <a:off x="3883180" y="1592692"/>
            <a:ext cx="4778446" cy="2755506"/>
            <a:chOff x="5439613" y="1373406"/>
            <a:chExt cx="3583834" cy="2066629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07AD9225-720D-0861-F0D5-3855A526A071}"/>
                </a:ext>
              </a:extLst>
            </p:cNvPr>
            <p:cNvGrpSpPr/>
            <p:nvPr/>
          </p:nvGrpSpPr>
          <p:grpSpPr>
            <a:xfrm>
              <a:off x="5439613" y="1373406"/>
              <a:ext cx="3583834" cy="2066629"/>
              <a:chOff x="5439613" y="1373406"/>
              <a:chExt cx="3583834" cy="2066629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D7AB9F3E-DCF3-DBB8-DEEB-32DB5925204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b="25374"/>
              <a:stretch/>
            </p:blipFill>
            <p:spPr>
              <a:xfrm>
                <a:off x="5439613" y="1373406"/>
                <a:ext cx="3583834" cy="2066629"/>
              </a:xfrm>
              <a:prstGeom prst="rect">
                <a:avLst/>
              </a:prstGeom>
            </p:spPr>
          </p:pic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80687993-9F4C-9A69-2E92-744DEB6B4318}"/>
                  </a:ext>
                </a:extLst>
              </p:cNvPr>
              <p:cNvSpPr txBox="1"/>
              <p:nvPr/>
            </p:nvSpPr>
            <p:spPr>
              <a:xfrm>
                <a:off x="7906001" y="1408241"/>
                <a:ext cx="925975" cy="1615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AU" sz="800" u="sng" dirty="0"/>
                  <a:t>Median months (95% CI)</a:t>
                </a:r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9DC0197-DC45-9C7C-892F-82181167FEE2}"/>
                </a:ext>
              </a:extLst>
            </p:cNvPr>
            <p:cNvSpPr txBox="1"/>
            <p:nvPr/>
          </p:nvSpPr>
          <p:spPr>
            <a:xfrm>
              <a:off x="6995936" y="1619502"/>
              <a:ext cx="506389" cy="2539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sz="1600" b="1" dirty="0">
                  <a:solidFill>
                    <a:srgbClr val="C00000"/>
                  </a:solidFill>
                </a:rPr>
                <a:t>IDH2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96334FD-9A6D-FD80-2875-4466612CC3E6}"/>
                </a:ext>
              </a:extLst>
            </p:cNvPr>
            <p:cNvSpPr txBox="1"/>
            <p:nvPr/>
          </p:nvSpPr>
          <p:spPr>
            <a:xfrm>
              <a:off x="6496218" y="1572306"/>
              <a:ext cx="565299" cy="2539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sz="1600" b="1" dirty="0">
                  <a:solidFill>
                    <a:schemeClr val="tx2">
                      <a:lumMod val="75000"/>
                    </a:schemeClr>
                  </a:solidFill>
                </a:rPr>
                <a:t>NPM1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C274A5B-8BBF-EE78-740F-90E5AF925C87}"/>
                </a:ext>
              </a:extLst>
            </p:cNvPr>
            <p:cNvSpPr txBox="1"/>
            <p:nvPr/>
          </p:nvSpPr>
          <p:spPr>
            <a:xfrm>
              <a:off x="6338255" y="2665997"/>
              <a:ext cx="471523" cy="2539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sz="1600" dirty="0">
                  <a:solidFill>
                    <a:srgbClr val="0070C0"/>
                  </a:solidFill>
                </a:rPr>
                <a:t>TP53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7360E99-587A-28C5-1E79-A6B5B90F7DB4}"/>
                </a:ext>
              </a:extLst>
            </p:cNvPr>
            <p:cNvSpPr txBox="1"/>
            <p:nvPr/>
          </p:nvSpPr>
          <p:spPr>
            <a:xfrm>
              <a:off x="6826132" y="2224109"/>
              <a:ext cx="549670" cy="2539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sz="1600" dirty="0">
                  <a:solidFill>
                    <a:srgbClr val="009051"/>
                  </a:solidFill>
                </a:rPr>
                <a:t>Others</a:t>
              </a: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85E4902F-F925-E182-60D0-42C6EE5594CC}"/>
              </a:ext>
            </a:extLst>
          </p:cNvPr>
          <p:cNvSpPr txBox="1"/>
          <p:nvPr/>
        </p:nvSpPr>
        <p:spPr>
          <a:xfrm>
            <a:off x="4531473" y="790767"/>
            <a:ext cx="34479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AU" sz="2000" dirty="0">
                <a:latin typeface="+mn-lt"/>
              </a:rPr>
              <a:t>Median age 72</a:t>
            </a:r>
          </a:p>
          <a:p>
            <a:pPr algn="ctr"/>
            <a:r>
              <a:rPr lang="en-AU" sz="2000" dirty="0">
                <a:latin typeface="+mn-lt"/>
              </a:rPr>
              <a:t>Median follow up 37.0 months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79A4F8-1D1D-A3F9-F2D6-97D8B7A3D0B3}"/>
              </a:ext>
            </a:extLst>
          </p:cNvPr>
          <p:cNvSpPr txBox="1"/>
          <p:nvPr/>
        </p:nvSpPr>
        <p:spPr>
          <a:xfrm>
            <a:off x="10280144" y="6507409"/>
            <a:ext cx="17570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Chua et al, ASH 2022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CCAD69C-55FD-F418-7C54-FA08D938AD79}"/>
              </a:ext>
            </a:extLst>
          </p:cNvPr>
          <p:cNvSpPr txBox="1"/>
          <p:nvPr/>
        </p:nvSpPr>
        <p:spPr>
          <a:xfrm>
            <a:off x="627119" y="2571031"/>
            <a:ext cx="372365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2000" dirty="0">
                <a:latin typeface="+mn-lt"/>
              </a:rPr>
              <a:t>5+2+venetoclax (&gt;65 </a:t>
            </a:r>
            <a:r>
              <a:rPr lang="en-AU" sz="2000" dirty="0" err="1">
                <a:latin typeface="+mn-lt"/>
              </a:rPr>
              <a:t>yo</a:t>
            </a:r>
            <a:r>
              <a:rPr lang="en-AU" sz="2000" dirty="0">
                <a:latin typeface="+mn-lt"/>
              </a:rPr>
              <a:t>)</a:t>
            </a:r>
            <a:endParaRPr lang="en-US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90610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D8B4525-D8EE-4E51-00CF-4EBBCB866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4293"/>
            <a:ext cx="10515600" cy="636361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  <a:latin typeface="+mn-lt"/>
              </a:rPr>
              <a:t>How to use FLAG-IDA-VEN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5C7FB312-BC7B-D8E4-C39B-1F7D4FFA648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5576135"/>
              </p:ext>
            </p:extLst>
          </p:nvPr>
        </p:nvGraphicFramePr>
        <p:xfrm>
          <a:off x="838200" y="953489"/>
          <a:ext cx="10515600" cy="421640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3723784815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694465304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756707589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35118874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DiNardo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8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Shahswar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Modified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88405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Fludarabine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30mg/m</a:t>
                      </a:r>
                      <a:r>
                        <a:rPr lang="en-US" sz="1800" baseline="300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en-US" sz="18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D2-6</a:t>
                      </a:r>
                      <a:endParaRPr lang="en-US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30mg/m</a:t>
                      </a:r>
                      <a:r>
                        <a:rPr lang="en-US" sz="1800" baseline="30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D1-5</a:t>
                      </a:r>
                    </a:p>
                    <a:p>
                      <a:r>
                        <a:rPr lang="en-US" sz="18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If &gt;60 </a:t>
                      </a:r>
                      <a:r>
                        <a:rPr lang="en-US" sz="1800" dirty="0" err="1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yo</a:t>
                      </a:r>
                      <a:r>
                        <a:rPr lang="en-US" sz="18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20mg/m</a:t>
                      </a:r>
                      <a:r>
                        <a:rPr lang="en-US" sz="1800" baseline="300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30mg/m</a:t>
                      </a:r>
                      <a:r>
                        <a:rPr lang="en-US" sz="1800" baseline="30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D2-6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If &gt;60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yo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20mg/m</a:t>
                      </a:r>
                      <a:r>
                        <a:rPr lang="en-US" sz="1800" baseline="30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47345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Ara-C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1.5g/m</a:t>
                      </a:r>
                      <a:r>
                        <a:rPr lang="en-US" sz="1800" baseline="300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8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IV D2-6</a:t>
                      </a:r>
                      <a:endParaRPr lang="en-US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1.5g/m</a:t>
                      </a:r>
                      <a:r>
                        <a:rPr lang="en-US" sz="1800" baseline="30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IV daily D1-5 </a:t>
                      </a:r>
                    </a:p>
                    <a:p>
                      <a:r>
                        <a:rPr lang="en-US" sz="18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If &gt;60 </a:t>
                      </a:r>
                      <a:r>
                        <a:rPr lang="en-US" sz="1800" dirty="0" err="1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yo</a:t>
                      </a:r>
                      <a:r>
                        <a:rPr lang="en-US" sz="18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Ara-C 500mg/m</a:t>
                      </a:r>
                      <a:r>
                        <a:rPr lang="en-US" sz="1800" baseline="300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1.5g/m</a:t>
                      </a:r>
                      <a:r>
                        <a:rPr lang="en-US" sz="1800" baseline="30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IV D2-6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If &gt;60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yo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Ara-C 500mg/m</a:t>
                      </a:r>
                      <a:r>
                        <a:rPr lang="en-US" sz="1800" baseline="30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66223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G-CSF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5mcg/kg D1-7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PEG-GCSF 6mg D6</a:t>
                      </a:r>
                      <a:endParaRPr lang="en-AU" sz="18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PEG-GCSF 6mg D6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91720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Idarubicin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mg/m</a:t>
                      </a:r>
                      <a:r>
                        <a:rPr lang="en-US" sz="1800" baseline="30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D4,5 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 mg/m</a:t>
                      </a:r>
                      <a:r>
                        <a:rPr lang="en-US" sz="1800" baseline="30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D1-3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If &gt;60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yo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8 mg/m</a:t>
                      </a:r>
                      <a:r>
                        <a:rPr lang="en-US" sz="1800" baseline="30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D4,5 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mg/m</a:t>
                      </a:r>
                      <a:r>
                        <a:rPr lang="en-US" sz="1800" baseline="30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D5,6 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9664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Venetoclax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400mg PO D1-14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100mg PO D1-7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100mg PO D1-7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42676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Posaconazole D1+	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Posaconazole D2+</a:t>
                      </a:r>
                      <a:endParaRPr lang="en-US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865611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21A7339F-5F61-BD88-51E4-3F2C2B96D571}"/>
              </a:ext>
            </a:extLst>
          </p:cNvPr>
          <p:cNvSpPr txBox="1"/>
          <p:nvPr/>
        </p:nvSpPr>
        <p:spPr>
          <a:xfrm>
            <a:off x="7257714" y="6077376"/>
            <a:ext cx="47546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AU" sz="12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DiNardo, J Clin Oncol 2021, 39:2768-2778</a:t>
            </a:r>
          </a:p>
          <a:p>
            <a:pPr algn="r"/>
            <a:r>
              <a:rPr lang="en-US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 J </a:t>
            </a:r>
            <a:r>
              <a:rPr lang="en-US" sz="1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Hematol</a:t>
            </a:r>
            <a:r>
              <a:rPr lang="en-US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2022;97(8):1035-43</a:t>
            </a:r>
            <a:endParaRPr lang="en-AU" sz="12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algn="r"/>
            <a:r>
              <a:rPr lang="en-AU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Shahswar</a:t>
            </a:r>
            <a:r>
              <a:rPr lang="en-AU" sz="12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AU" sz="12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et al, Br J </a:t>
            </a:r>
            <a:r>
              <a:rPr lang="en-AU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Haematol</a:t>
            </a:r>
            <a:r>
              <a:rPr lang="en-AU" sz="12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. 2020 February 01; 188(3): e11–e15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1456C98-9310-8F59-8E65-13AB05FC2856}"/>
              </a:ext>
            </a:extLst>
          </p:cNvPr>
          <p:cNvSpPr txBox="1"/>
          <p:nvPr/>
        </p:nvSpPr>
        <p:spPr>
          <a:xfrm>
            <a:off x="838200" y="5352724"/>
            <a:ext cx="562699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Ensure an HCT donor is planned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Aim to give one cycle of therapy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Mainly use in patients &lt;60 years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Avoid in situations where 7+3 is sufficient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9055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1944" y="260115"/>
            <a:ext cx="11360861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t>Current landscape in AML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64587" y="1663156"/>
            <a:ext cx="648072" cy="29978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Fit for intensive chemo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79B4F03-81F7-A146-1CCD-15F259D2ECBC}"/>
              </a:ext>
            </a:extLst>
          </p:cNvPr>
          <p:cNvSpPr/>
          <p:nvPr/>
        </p:nvSpPr>
        <p:spPr>
          <a:xfrm>
            <a:off x="461944" y="4789395"/>
            <a:ext cx="648072" cy="15026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Unfit for chemo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A279911-F802-21EA-015C-D2B1B50167C4}"/>
              </a:ext>
            </a:extLst>
          </p:cNvPr>
          <p:cNvSpPr/>
          <p:nvPr/>
        </p:nvSpPr>
        <p:spPr>
          <a:xfrm>
            <a:off x="1278804" y="4789396"/>
            <a:ext cx="1694545" cy="490128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IDH1 mut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80A532C-04E3-F01C-96EC-5591FCDEED17}"/>
              </a:ext>
            </a:extLst>
          </p:cNvPr>
          <p:cNvSpPr/>
          <p:nvPr/>
        </p:nvSpPr>
        <p:spPr>
          <a:xfrm>
            <a:off x="1261503" y="5396961"/>
            <a:ext cx="1694545" cy="895073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Other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904AAEB-7287-37D3-B5F2-59508FA4FBC0}"/>
              </a:ext>
            </a:extLst>
          </p:cNvPr>
          <p:cNvSpPr/>
          <p:nvPr/>
        </p:nvSpPr>
        <p:spPr>
          <a:xfrm>
            <a:off x="3107536" y="4784103"/>
            <a:ext cx="4053116" cy="4901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IVO + AZA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C78B3BF-B786-C7F5-86F8-B634EF9B7138}"/>
              </a:ext>
            </a:extLst>
          </p:cNvPr>
          <p:cNvSpPr/>
          <p:nvPr/>
        </p:nvSpPr>
        <p:spPr>
          <a:xfrm>
            <a:off x="3113358" y="5392671"/>
            <a:ext cx="4047293" cy="884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VEN + AZA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E95966-EF03-69ED-1655-BCA687BD1133}"/>
              </a:ext>
            </a:extLst>
          </p:cNvPr>
          <p:cNvSpPr/>
          <p:nvPr/>
        </p:nvSpPr>
        <p:spPr>
          <a:xfrm>
            <a:off x="5432311" y="1679452"/>
            <a:ext cx="1715462" cy="29796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Post-remission therapy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HCT or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IDAC consol. or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oral AZA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1EEA47-7558-872F-592C-704097F9297F}"/>
              </a:ext>
            </a:extLst>
          </p:cNvPr>
          <p:cNvSpPr/>
          <p:nvPr/>
        </p:nvSpPr>
        <p:spPr>
          <a:xfrm rot="5400000">
            <a:off x="3552889" y="-2037879"/>
            <a:ext cx="516818" cy="66987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First line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24BC811-3677-14D0-48BA-62434440F6DA}"/>
              </a:ext>
            </a:extLst>
          </p:cNvPr>
          <p:cNvSpPr/>
          <p:nvPr/>
        </p:nvSpPr>
        <p:spPr>
          <a:xfrm rot="5400000">
            <a:off x="9329911" y="-909488"/>
            <a:ext cx="516818" cy="44432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Salvage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E6E5488-5556-2DB9-10C0-7B6A14ACCC1C}"/>
              </a:ext>
            </a:extLst>
          </p:cNvPr>
          <p:cNvSpPr/>
          <p:nvPr/>
        </p:nvSpPr>
        <p:spPr>
          <a:xfrm>
            <a:off x="9442954" y="5832863"/>
            <a:ext cx="236697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Gilteritinib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0747C38-2E81-E086-2075-500D7CF6DCE1}"/>
              </a:ext>
            </a:extLst>
          </p:cNvPr>
          <p:cNvSpPr/>
          <p:nvPr/>
        </p:nvSpPr>
        <p:spPr>
          <a:xfrm>
            <a:off x="7327778" y="1647418"/>
            <a:ext cx="648072" cy="30511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Fit for intensive chemo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C6DB2E9-1076-580A-ECAE-A4E1702287C0}"/>
              </a:ext>
            </a:extLst>
          </p:cNvPr>
          <p:cNvSpPr/>
          <p:nvPr/>
        </p:nvSpPr>
        <p:spPr>
          <a:xfrm>
            <a:off x="7327778" y="4774774"/>
            <a:ext cx="648072" cy="15026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Unfit for chemo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ADFF082-BF41-5A80-8F61-EB56CDDFA013}"/>
              </a:ext>
            </a:extLst>
          </p:cNvPr>
          <p:cNvSpPr/>
          <p:nvPr/>
        </p:nvSpPr>
        <p:spPr>
          <a:xfrm>
            <a:off x="8142977" y="4786953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IDH1 mut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3D717A8-AFA3-5855-D12C-B86DA4BB30C3}"/>
              </a:ext>
            </a:extLst>
          </p:cNvPr>
          <p:cNvSpPr/>
          <p:nvPr/>
        </p:nvSpPr>
        <p:spPr>
          <a:xfrm>
            <a:off x="8142976" y="5306884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IDH2 mut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1A5B5EF-E8D5-C8D7-E48D-1C5EED6C0860}"/>
              </a:ext>
            </a:extLst>
          </p:cNvPr>
          <p:cNvSpPr/>
          <p:nvPr/>
        </p:nvSpPr>
        <p:spPr>
          <a:xfrm>
            <a:off x="8142976" y="5820691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mut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E023797-300E-E5D2-79AF-6038F36495D5}"/>
              </a:ext>
            </a:extLst>
          </p:cNvPr>
          <p:cNvSpPr/>
          <p:nvPr/>
        </p:nvSpPr>
        <p:spPr>
          <a:xfrm>
            <a:off x="9455833" y="5312970"/>
            <a:ext cx="236697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Enasidenib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6243C9C-2BA9-74E8-9BC5-FFE95FF0C458}"/>
              </a:ext>
            </a:extLst>
          </p:cNvPr>
          <p:cNvSpPr/>
          <p:nvPr/>
        </p:nvSpPr>
        <p:spPr>
          <a:xfrm>
            <a:off x="9455833" y="4751494"/>
            <a:ext cx="2341213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Ivosidenib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A127929-3CA2-F64E-575B-87AB7822406C}"/>
              </a:ext>
            </a:extLst>
          </p:cNvPr>
          <p:cNvSpPr/>
          <p:nvPr/>
        </p:nvSpPr>
        <p:spPr>
          <a:xfrm>
            <a:off x="8142976" y="1647418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mut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E85A7BC-A984-49C6-E100-86E503BA3947}"/>
              </a:ext>
            </a:extLst>
          </p:cNvPr>
          <p:cNvSpPr/>
          <p:nvPr/>
        </p:nvSpPr>
        <p:spPr>
          <a:xfrm>
            <a:off x="8142976" y="2193290"/>
            <a:ext cx="1132852" cy="24677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Non-targeted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51D2A3E-7EA1-70A6-E812-693AA7ED1EAA}"/>
              </a:ext>
            </a:extLst>
          </p:cNvPr>
          <p:cNvSpPr/>
          <p:nvPr/>
        </p:nvSpPr>
        <p:spPr>
          <a:xfrm>
            <a:off x="9455833" y="1645870"/>
            <a:ext cx="235409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Gilteritinib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F7E168E-0047-9909-B2F1-C07917F360FF}"/>
              </a:ext>
            </a:extLst>
          </p:cNvPr>
          <p:cNvSpPr/>
          <p:nvPr/>
        </p:nvSpPr>
        <p:spPr>
          <a:xfrm>
            <a:off x="9468713" y="2207346"/>
            <a:ext cx="2354092" cy="242722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FLAG-IDA +/- VEN</a:t>
            </a:r>
          </a:p>
        </p:txBody>
      </p:sp>
      <p:sp>
        <p:nvSpPr>
          <p:cNvPr id="5" name="Rectangle 4"/>
          <p:cNvSpPr/>
          <p:nvPr/>
        </p:nvSpPr>
        <p:spPr>
          <a:xfrm>
            <a:off x="1265573" y="1663156"/>
            <a:ext cx="1717069" cy="4848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FLT3</a:t>
            </a:r>
            <a:r>
              <a:rPr kumimoji="0" lang="en-US" sz="1800" b="1" i="0" u="none" strike="noStrike" kern="1200" cap="none" spc="0" normalizeH="0" baseline="30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MUT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276834" y="2860658"/>
            <a:ext cx="1717069" cy="66052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tAML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MR-AML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3113358" y="2247609"/>
            <a:ext cx="2206331" cy="501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Quizartinib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126836" y="2845315"/>
            <a:ext cx="2192854" cy="6758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CPX-351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9A48BA2-9BA1-841F-F62B-CE67838202FA}"/>
              </a:ext>
            </a:extLst>
          </p:cNvPr>
          <p:cNvSpPr/>
          <p:nvPr/>
        </p:nvSpPr>
        <p:spPr>
          <a:xfrm>
            <a:off x="1265573" y="2247609"/>
            <a:ext cx="1717069" cy="4848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FLT3</a:t>
            </a:r>
            <a:r>
              <a:rPr kumimoji="0" lang="en-US" sz="1800" b="1" i="1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-ITD</a:t>
            </a:r>
            <a:endParaRPr kumimoji="0" lang="en-US" sz="1800" b="1" i="0" u="none" strike="noStrike" kern="1200" cap="none" spc="0" normalizeH="0" baseline="3000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4C52076-85ED-738A-D29B-D9A25126ABC9}"/>
              </a:ext>
            </a:extLst>
          </p:cNvPr>
          <p:cNvSpPr/>
          <p:nvPr/>
        </p:nvSpPr>
        <p:spPr>
          <a:xfrm>
            <a:off x="3126835" y="1679452"/>
            <a:ext cx="2192854" cy="4685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Midostaurin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3AE32BA-6E3D-D479-B100-15D82D2E6357}"/>
              </a:ext>
            </a:extLst>
          </p:cNvPr>
          <p:cNvSpPr/>
          <p:nvPr/>
        </p:nvSpPr>
        <p:spPr>
          <a:xfrm>
            <a:off x="1261212" y="3616688"/>
            <a:ext cx="1717069" cy="458694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Non-adverse CG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6DCE0DF-0295-C474-F32A-FA028D6DE519}"/>
              </a:ext>
            </a:extLst>
          </p:cNvPr>
          <p:cNvSpPr/>
          <p:nvPr/>
        </p:nvSpPr>
        <p:spPr>
          <a:xfrm>
            <a:off x="3126835" y="3624994"/>
            <a:ext cx="2192854" cy="45869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GO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16584A3-4226-FD75-A747-0BE0FC59CB2A}"/>
              </a:ext>
            </a:extLst>
          </p:cNvPr>
          <p:cNvSpPr/>
          <p:nvPr/>
        </p:nvSpPr>
        <p:spPr>
          <a:xfrm>
            <a:off x="1248013" y="4170892"/>
            <a:ext cx="1717069" cy="490128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Other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09D75A18-97D0-5019-9790-CE39D9FB0AF3}"/>
              </a:ext>
            </a:extLst>
          </p:cNvPr>
          <p:cNvSpPr/>
          <p:nvPr/>
        </p:nvSpPr>
        <p:spPr>
          <a:xfrm>
            <a:off x="3116680" y="4168943"/>
            <a:ext cx="2192854" cy="4901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7+3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13FCD605-8A46-3325-4A99-1C7620EFA2AB}"/>
              </a:ext>
            </a:extLst>
          </p:cNvPr>
          <p:cNvSpPr/>
          <p:nvPr/>
        </p:nvSpPr>
        <p:spPr>
          <a:xfrm>
            <a:off x="7478250" y="4692435"/>
            <a:ext cx="422393" cy="34834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7256279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CD35EFF0-5D2D-0341-8E7B-E71C6A7F4A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8112"/>
            <a:ext cx="10515600" cy="853114"/>
          </a:xfrm>
        </p:spPr>
        <p:txBody>
          <a:bodyPr>
            <a:normAutofit/>
          </a:bodyPr>
          <a:lstStyle/>
          <a:p>
            <a:pPr algn="ctr"/>
            <a:r>
              <a:rPr lang="en-AU" sz="2800" b="1" i="0" u="none" strike="noStrike" dirty="0">
                <a:solidFill>
                  <a:srgbClr val="C00000"/>
                </a:solidFill>
                <a:effectLst/>
                <a:latin typeface="+mn-lt"/>
              </a:rPr>
              <a:t>AUGMENT-101: SNDX-5613 (</a:t>
            </a:r>
            <a:r>
              <a:rPr lang="en-AU" sz="2800" b="1" i="0" u="none" strike="noStrike" dirty="0" err="1">
                <a:solidFill>
                  <a:srgbClr val="C00000"/>
                </a:solidFill>
                <a:effectLst/>
                <a:latin typeface="+mn-lt"/>
              </a:rPr>
              <a:t>revumenib</a:t>
            </a:r>
            <a:r>
              <a:rPr lang="en-AU" sz="2800" b="1" i="0" u="none" strike="noStrike" dirty="0">
                <a:solidFill>
                  <a:srgbClr val="C00000"/>
                </a:solidFill>
                <a:effectLst/>
                <a:latin typeface="+mn-lt"/>
              </a:rPr>
              <a:t>)</a:t>
            </a:r>
            <a:endParaRPr lang="en-US" sz="28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CBD13C3-C1D8-1738-E812-3423D3FB20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3963" y="942946"/>
            <a:ext cx="10515600" cy="4972107"/>
          </a:xfrm>
        </p:spPr>
        <p:txBody>
          <a:bodyPr>
            <a:normAutofit/>
          </a:bodyPr>
          <a:lstStyle/>
          <a:p>
            <a:pPr algn="l"/>
            <a:r>
              <a:rPr lang="en-AU" sz="2800" b="0" i="0" u="none" strike="noStrike" dirty="0">
                <a:effectLst/>
                <a:latin typeface="-webkit-standard"/>
              </a:rPr>
              <a:t>46 had </a:t>
            </a:r>
            <a:r>
              <a:rPr lang="en-AU" sz="2800" b="0" i="1" u="none" strike="noStrike" dirty="0">
                <a:effectLst/>
                <a:latin typeface="-webkit-standard"/>
              </a:rPr>
              <a:t>KMT2Ar</a:t>
            </a:r>
            <a:r>
              <a:rPr lang="en-AU" sz="2800" b="0" i="0" u="none" strike="noStrike" dirty="0">
                <a:effectLst/>
                <a:latin typeface="-webkit-standard"/>
              </a:rPr>
              <a:t>, 14 had </a:t>
            </a:r>
            <a:r>
              <a:rPr lang="en-AU" sz="2800" b="0" i="1" u="none" strike="noStrike" dirty="0">
                <a:effectLst/>
                <a:latin typeface="-webkit-standard"/>
              </a:rPr>
              <a:t>mNPM1</a:t>
            </a:r>
          </a:p>
          <a:p>
            <a:pPr algn="l"/>
            <a:r>
              <a:rPr lang="en-AU" sz="2800" b="0" i="0" u="none" strike="noStrike" dirty="0">
                <a:effectLst/>
                <a:latin typeface="-webkit-standard"/>
              </a:rPr>
              <a:t>Differentiation syndrome, all grade 2, in 11 pts (16%)</a:t>
            </a:r>
          </a:p>
          <a:p>
            <a:pPr algn="l"/>
            <a:r>
              <a:rPr lang="en-AU" sz="2800" b="0" i="1" u="none" strike="noStrike" dirty="0">
                <a:effectLst/>
                <a:latin typeface="-webkit-standard"/>
              </a:rPr>
              <a:t>KMT2Ar:</a:t>
            </a:r>
            <a:r>
              <a:rPr lang="en-AU" sz="2800" b="0" i="0" u="none" strike="noStrike" dirty="0">
                <a:effectLst/>
                <a:latin typeface="-webkit-standard"/>
              </a:rPr>
              <a:t> ORR 59% (27/46 pts) </a:t>
            </a:r>
          </a:p>
          <a:p>
            <a:pPr algn="l"/>
            <a:r>
              <a:rPr lang="en-AU" sz="2800" b="0" i="1" u="none" strike="noStrike" dirty="0">
                <a:effectLst/>
                <a:latin typeface="-webkit-standard"/>
              </a:rPr>
              <a:t>mNPM1:</a:t>
            </a:r>
            <a:r>
              <a:rPr lang="en-AU" sz="2800" b="0" i="0" u="none" strike="noStrike" dirty="0">
                <a:effectLst/>
                <a:latin typeface="-webkit-standard"/>
              </a:rPr>
              <a:t>  ORR 36% (5/14 pts)</a:t>
            </a:r>
          </a:p>
          <a:p>
            <a:pPr algn="l"/>
            <a:r>
              <a:rPr lang="en-AU" sz="2800" dirty="0">
                <a:latin typeface="-webkit-standard"/>
              </a:rPr>
              <a:t>M</a:t>
            </a:r>
            <a:r>
              <a:rPr lang="en-AU" sz="2800" b="0" i="0" u="none" strike="noStrike" dirty="0">
                <a:effectLst/>
                <a:latin typeface="-webkit-standard"/>
              </a:rPr>
              <a:t>edian duration of response 9.1 months (95% CI: 2.7-NR)</a:t>
            </a:r>
          </a:p>
          <a:p>
            <a:endParaRPr lang="en-US" sz="2800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7228264-40BF-4C15-68E5-5763A60A046C}"/>
              </a:ext>
            </a:extLst>
          </p:cNvPr>
          <p:cNvGrpSpPr/>
          <p:nvPr/>
        </p:nvGrpSpPr>
        <p:grpSpPr>
          <a:xfrm>
            <a:off x="1092460" y="3500860"/>
            <a:ext cx="8978818" cy="2748555"/>
            <a:chOff x="1544308" y="2243864"/>
            <a:chExt cx="8987000" cy="3043172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12613D7F-2BC4-1B4A-3AB1-33AFB0F39E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34244"/>
            <a:stretch/>
          </p:blipFill>
          <p:spPr>
            <a:xfrm>
              <a:off x="1558576" y="2250297"/>
              <a:ext cx="6036963" cy="3036739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E344EFE-EC7C-998E-D9AB-3FA7552A58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68277"/>
            <a:stretch/>
          </p:blipFill>
          <p:spPr>
            <a:xfrm>
              <a:off x="7686879" y="2285778"/>
              <a:ext cx="2844429" cy="2965776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EDB3564-2C1B-9DBF-4EE4-062A20045390}"/>
                </a:ext>
              </a:extLst>
            </p:cNvPr>
            <p:cNvSpPr/>
            <p:nvPr/>
          </p:nvSpPr>
          <p:spPr>
            <a:xfrm>
              <a:off x="1544308" y="2243864"/>
              <a:ext cx="302308" cy="41992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0EF3CAC-DBA1-9C36-705C-20497177C604}"/>
                </a:ext>
              </a:extLst>
            </p:cNvPr>
            <p:cNvSpPr/>
            <p:nvPr/>
          </p:nvSpPr>
          <p:spPr>
            <a:xfrm>
              <a:off x="4724160" y="2243864"/>
              <a:ext cx="302308" cy="41992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</p:grp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A2FDE149-80BC-C740-EC4F-CEA00157F433}"/>
              </a:ext>
            </a:extLst>
          </p:cNvPr>
          <p:cNvSpPr/>
          <p:nvPr/>
        </p:nvSpPr>
        <p:spPr>
          <a:xfrm>
            <a:off x="1107662" y="3504958"/>
            <a:ext cx="9234603" cy="303243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093A1BB-96EC-FC6D-D723-E32699F4D12B}"/>
              </a:ext>
            </a:extLst>
          </p:cNvPr>
          <p:cNvSpPr txBox="1"/>
          <p:nvPr/>
        </p:nvSpPr>
        <p:spPr>
          <a:xfrm>
            <a:off x="10263690" y="6537390"/>
            <a:ext cx="19848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/>
              <a:t>Perner</a:t>
            </a:r>
            <a:r>
              <a:rPr lang="en-US" sz="1400" dirty="0"/>
              <a:t> et al, Nature 2023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5F99FA7-7F31-2682-3532-AF6F4C71C1E6}"/>
              </a:ext>
            </a:extLst>
          </p:cNvPr>
          <p:cNvSpPr txBox="1"/>
          <p:nvPr/>
        </p:nvSpPr>
        <p:spPr>
          <a:xfrm>
            <a:off x="10357467" y="3230939"/>
            <a:ext cx="17972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Issa et al, Nature 2023</a:t>
            </a:r>
          </a:p>
        </p:txBody>
      </p:sp>
    </p:spTree>
    <p:extLst>
      <p:ext uri="{BB962C8B-B14F-4D97-AF65-F5344CB8AC3E}">
        <p14:creationId xmlns:p14="http://schemas.microsoft.com/office/powerpoint/2010/main" val="41808322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E60DB5-9D8E-781B-6435-32889390C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286" y="5906"/>
            <a:ext cx="10358967" cy="1143000"/>
          </a:xfrm>
        </p:spPr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Menin Inhibitors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3B455B3-7049-55CD-6C9D-790949DBE7CE}"/>
              </a:ext>
            </a:extLst>
          </p:cNvPr>
          <p:cNvSpPr txBox="1"/>
          <p:nvPr/>
        </p:nvSpPr>
        <p:spPr>
          <a:xfrm>
            <a:off x="105307" y="6304002"/>
            <a:ext cx="540829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a. </a:t>
            </a:r>
            <a:r>
              <a:rPr lang="en-US" sz="1500" dirty="0" err="1">
                <a:latin typeface="Calibri" panose="020F0502020204030204" pitchFamily="34" charset="0"/>
                <a:cs typeface="Calibri" panose="020F0502020204030204" pitchFamily="34" charset="0"/>
              </a:rPr>
              <a:t>Erba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. ASH 2022;Abstract 64. b. Issa. ASH 2022; Abstract 63.  </a:t>
            </a:r>
            <a:b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c. </a:t>
            </a:r>
            <a:r>
              <a:rPr lang="en-US" sz="1500" dirty="0" err="1">
                <a:latin typeface="Calibri" panose="020F0502020204030204" pitchFamily="34" charset="0"/>
                <a:cs typeface="Calibri" panose="020F0502020204030204" pitchFamily="34" charset="0"/>
              </a:rPr>
              <a:t>Ravandi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. ASCO 2022;Abstract TPS7064. </a:t>
            </a:r>
          </a:p>
        </p:txBody>
      </p:sp>
      <p:pic>
        <p:nvPicPr>
          <p:cNvPr id="6" name="Picture 5" descr="A picture containing table&#10;&#10;Description automatically generated">
            <a:extLst>
              <a:ext uri="{FF2B5EF4-FFF2-40B4-BE49-F238E27FC236}">
                <a16:creationId xmlns:a16="http://schemas.microsoft.com/office/drawing/2014/main" id="{862700E7-A3A1-B973-3E3E-C3FF6AE5EF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3797" y="1297104"/>
            <a:ext cx="5408293" cy="309795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96A778B-0889-F4CE-BCB6-765ABC5121ED}"/>
              </a:ext>
            </a:extLst>
          </p:cNvPr>
          <p:cNvSpPr txBox="1"/>
          <p:nvPr/>
        </p:nvSpPr>
        <p:spPr>
          <a:xfrm>
            <a:off x="6091769" y="113918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b. </a:t>
            </a:r>
          </a:p>
        </p:txBody>
      </p:sp>
      <p:pic>
        <p:nvPicPr>
          <p:cNvPr id="9" name="Picture 8" descr="Table&#10;&#10;Description automatically generated">
            <a:extLst>
              <a:ext uri="{FF2B5EF4-FFF2-40B4-BE49-F238E27FC236}">
                <a16:creationId xmlns:a16="http://schemas.microsoft.com/office/drawing/2014/main" id="{CA2AA9DE-6B0A-1DF4-EC27-6AB04F9ED6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626" y="1370011"/>
            <a:ext cx="5543550" cy="256522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9678057-ADC0-1DA6-7E70-9C22F9B9BF96}"/>
              </a:ext>
            </a:extLst>
          </p:cNvPr>
          <p:cNvSpPr txBox="1"/>
          <p:nvPr/>
        </p:nvSpPr>
        <p:spPr>
          <a:xfrm>
            <a:off x="0" y="1047807"/>
            <a:ext cx="5286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a.</a:t>
            </a:r>
          </a:p>
        </p:txBody>
      </p:sp>
      <p:pic>
        <p:nvPicPr>
          <p:cNvPr id="15" name="Picture 14" descr="A picture containing text&#10;&#10;Description automatically generated">
            <a:extLst>
              <a:ext uri="{FF2B5EF4-FFF2-40B4-BE49-F238E27FC236}">
                <a16:creationId xmlns:a16="http://schemas.microsoft.com/office/drawing/2014/main" id="{6E8A1B39-E0A5-DE54-E572-1E53B1A192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4319" y="4491750"/>
            <a:ext cx="8072437" cy="158809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D8C9FC5-B00F-5581-70DB-0937253DF3FB}"/>
              </a:ext>
            </a:extLst>
          </p:cNvPr>
          <p:cNvSpPr txBox="1"/>
          <p:nvPr/>
        </p:nvSpPr>
        <p:spPr>
          <a:xfrm>
            <a:off x="105307" y="4117978"/>
            <a:ext cx="5286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c.</a:t>
            </a:r>
          </a:p>
        </p:txBody>
      </p:sp>
    </p:spTree>
    <p:extLst>
      <p:ext uri="{BB962C8B-B14F-4D97-AF65-F5344CB8AC3E}">
        <p14:creationId xmlns:p14="http://schemas.microsoft.com/office/powerpoint/2010/main" val="2668613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F2CCB1-6F0C-BFFC-3C7C-81EAF5AC8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286" y="3176"/>
            <a:ext cx="10358967" cy="1143000"/>
          </a:xfrm>
        </p:spPr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SYK Inhibitors Entospletinib and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Lanraplenib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1654C0C-CA24-0DEB-0620-58697FFBBE8D}"/>
              </a:ext>
            </a:extLst>
          </p:cNvPr>
          <p:cNvSpPr txBox="1"/>
          <p:nvPr/>
        </p:nvSpPr>
        <p:spPr>
          <a:xfrm>
            <a:off x="5149059" y="6400154"/>
            <a:ext cx="4504607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>
                <a:latin typeface="Calibri" panose="020F0502020204030204" pitchFamily="34" charset="0"/>
                <a:cs typeface="Calibri" panose="020F0502020204030204" pitchFamily="34" charset="0"/>
              </a:rPr>
              <a:t>Carvajal. 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ASH 2022;Abstract 2639.</a:t>
            </a:r>
          </a:p>
        </p:txBody>
      </p:sp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0B5B3557-F9F4-C2D1-4258-685284D7E3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4487" y="892148"/>
            <a:ext cx="6523333" cy="507370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D53A2B1-22FB-FA85-E907-E6F8368CE02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995"/>
          <a:stretch/>
        </p:blipFill>
        <p:spPr>
          <a:xfrm>
            <a:off x="264180" y="1914505"/>
            <a:ext cx="5084689" cy="427131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08D5F60-457D-4D86-B096-E9129A9C0FD2}"/>
              </a:ext>
            </a:extLst>
          </p:cNvPr>
          <p:cNvSpPr txBox="1"/>
          <p:nvPr/>
        </p:nvSpPr>
        <p:spPr>
          <a:xfrm>
            <a:off x="610206" y="1360507"/>
            <a:ext cx="41007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SYK Mechanistic Model in AML </a:t>
            </a:r>
          </a:p>
        </p:txBody>
      </p:sp>
    </p:spTree>
    <p:extLst>
      <p:ext uri="{BB962C8B-B14F-4D97-AF65-F5344CB8AC3E}">
        <p14:creationId xmlns:p14="http://schemas.microsoft.com/office/powerpoint/2010/main" val="725945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1944" y="260115"/>
            <a:ext cx="11360861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t>Current landscape in AML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64587" y="1663156"/>
            <a:ext cx="648072" cy="29978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Fit for intensive chemo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79B4F03-81F7-A146-1CCD-15F259D2ECBC}"/>
              </a:ext>
            </a:extLst>
          </p:cNvPr>
          <p:cNvSpPr/>
          <p:nvPr/>
        </p:nvSpPr>
        <p:spPr>
          <a:xfrm>
            <a:off x="461944" y="4789395"/>
            <a:ext cx="648072" cy="15026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Unfit for chemo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A279911-F802-21EA-015C-D2B1B50167C4}"/>
              </a:ext>
            </a:extLst>
          </p:cNvPr>
          <p:cNvSpPr/>
          <p:nvPr/>
        </p:nvSpPr>
        <p:spPr>
          <a:xfrm>
            <a:off x="1278804" y="4789396"/>
            <a:ext cx="1694545" cy="490128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IDH1 mut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80A532C-04E3-F01C-96EC-5591FCDEED17}"/>
              </a:ext>
            </a:extLst>
          </p:cNvPr>
          <p:cNvSpPr/>
          <p:nvPr/>
        </p:nvSpPr>
        <p:spPr>
          <a:xfrm>
            <a:off x="1261503" y="5396961"/>
            <a:ext cx="1694545" cy="895073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Other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904AAEB-7287-37D3-B5F2-59508FA4FBC0}"/>
              </a:ext>
            </a:extLst>
          </p:cNvPr>
          <p:cNvSpPr/>
          <p:nvPr/>
        </p:nvSpPr>
        <p:spPr>
          <a:xfrm>
            <a:off x="3107536" y="4784103"/>
            <a:ext cx="4053116" cy="4901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IVO + AZA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C78B3BF-B786-C7F5-86F8-B634EF9B7138}"/>
              </a:ext>
            </a:extLst>
          </p:cNvPr>
          <p:cNvSpPr/>
          <p:nvPr/>
        </p:nvSpPr>
        <p:spPr>
          <a:xfrm>
            <a:off x="3113358" y="5392671"/>
            <a:ext cx="4047293" cy="884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VEN + AZA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E95966-EF03-69ED-1655-BCA687BD1133}"/>
              </a:ext>
            </a:extLst>
          </p:cNvPr>
          <p:cNvSpPr/>
          <p:nvPr/>
        </p:nvSpPr>
        <p:spPr>
          <a:xfrm>
            <a:off x="5432311" y="1679452"/>
            <a:ext cx="1715462" cy="29796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Post-remission therapy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HCT or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IDAC consol. or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oral AZA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1EEA47-7558-872F-592C-704097F9297F}"/>
              </a:ext>
            </a:extLst>
          </p:cNvPr>
          <p:cNvSpPr/>
          <p:nvPr/>
        </p:nvSpPr>
        <p:spPr>
          <a:xfrm rot="5400000">
            <a:off x="3552889" y="-2037879"/>
            <a:ext cx="516818" cy="66987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First line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24BC811-3677-14D0-48BA-62434440F6DA}"/>
              </a:ext>
            </a:extLst>
          </p:cNvPr>
          <p:cNvSpPr/>
          <p:nvPr/>
        </p:nvSpPr>
        <p:spPr>
          <a:xfrm rot="5400000">
            <a:off x="9329911" y="-909488"/>
            <a:ext cx="516818" cy="44432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Salvage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E6E5488-5556-2DB9-10C0-7B6A14ACCC1C}"/>
              </a:ext>
            </a:extLst>
          </p:cNvPr>
          <p:cNvSpPr/>
          <p:nvPr/>
        </p:nvSpPr>
        <p:spPr>
          <a:xfrm>
            <a:off x="9442954" y="5832863"/>
            <a:ext cx="236697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Gilteritinib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0747C38-2E81-E086-2075-500D7CF6DCE1}"/>
              </a:ext>
            </a:extLst>
          </p:cNvPr>
          <p:cNvSpPr/>
          <p:nvPr/>
        </p:nvSpPr>
        <p:spPr>
          <a:xfrm>
            <a:off x="7327778" y="1647418"/>
            <a:ext cx="648072" cy="30511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Fit for intensive chemo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C6DB2E9-1076-580A-ECAE-A4E1702287C0}"/>
              </a:ext>
            </a:extLst>
          </p:cNvPr>
          <p:cNvSpPr/>
          <p:nvPr/>
        </p:nvSpPr>
        <p:spPr>
          <a:xfrm>
            <a:off x="7327778" y="4774774"/>
            <a:ext cx="648072" cy="15026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Unfit for chemo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ADFF082-BF41-5A80-8F61-EB56CDDFA013}"/>
              </a:ext>
            </a:extLst>
          </p:cNvPr>
          <p:cNvSpPr/>
          <p:nvPr/>
        </p:nvSpPr>
        <p:spPr>
          <a:xfrm>
            <a:off x="8142977" y="4786953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IDH1 mut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3D717A8-AFA3-5855-D12C-B86DA4BB30C3}"/>
              </a:ext>
            </a:extLst>
          </p:cNvPr>
          <p:cNvSpPr/>
          <p:nvPr/>
        </p:nvSpPr>
        <p:spPr>
          <a:xfrm>
            <a:off x="8142976" y="5306884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IDH2 mut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1A5B5EF-E8D5-C8D7-E48D-1C5EED6C0860}"/>
              </a:ext>
            </a:extLst>
          </p:cNvPr>
          <p:cNvSpPr/>
          <p:nvPr/>
        </p:nvSpPr>
        <p:spPr>
          <a:xfrm>
            <a:off x="8142976" y="5820691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mut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E023797-300E-E5D2-79AF-6038F36495D5}"/>
              </a:ext>
            </a:extLst>
          </p:cNvPr>
          <p:cNvSpPr/>
          <p:nvPr/>
        </p:nvSpPr>
        <p:spPr>
          <a:xfrm>
            <a:off x="9455833" y="5312970"/>
            <a:ext cx="236697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Enasidenib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6243C9C-2BA9-74E8-9BC5-FFE95FF0C458}"/>
              </a:ext>
            </a:extLst>
          </p:cNvPr>
          <p:cNvSpPr/>
          <p:nvPr/>
        </p:nvSpPr>
        <p:spPr>
          <a:xfrm>
            <a:off x="9455833" y="4751494"/>
            <a:ext cx="2341213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Ivosidenib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A127929-3CA2-F64E-575B-87AB7822406C}"/>
              </a:ext>
            </a:extLst>
          </p:cNvPr>
          <p:cNvSpPr/>
          <p:nvPr/>
        </p:nvSpPr>
        <p:spPr>
          <a:xfrm>
            <a:off x="8142976" y="1647418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mut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E85A7BC-A984-49C6-E100-86E503BA3947}"/>
              </a:ext>
            </a:extLst>
          </p:cNvPr>
          <p:cNvSpPr/>
          <p:nvPr/>
        </p:nvSpPr>
        <p:spPr>
          <a:xfrm>
            <a:off x="8142976" y="2193290"/>
            <a:ext cx="1132852" cy="24677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Non-targeted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51D2A3E-7EA1-70A6-E812-693AA7ED1EAA}"/>
              </a:ext>
            </a:extLst>
          </p:cNvPr>
          <p:cNvSpPr/>
          <p:nvPr/>
        </p:nvSpPr>
        <p:spPr>
          <a:xfrm>
            <a:off x="9455833" y="1645870"/>
            <a:ext cx="235409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Gilteritinib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F7E168E-0047-9909-B2F1-C07917F360FF}"/>
              </a:ext>
            </a:extLst>
          </p:cNvPr>
          <p:cNvSpPr/>
          <p:nvPr/>
        </p:nvSpPr>
        <p:spPr>
          <a:xfrm>
            <a:off x="9468713" y="2207346"/>
            <a:ext cx="2354092" cy="242722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FLAG-IDA +/- VEN</a:t>
            </a:r>
          </a:p>
        </p:txBody>
      </p:sp>
      <p:sp>
        <p:nvSpPr>
          <p:cNvPr id="5" name="Rectangle 4"/>
          <p:cNvSpPr/>
          <p:nvPr/>
        </p:nvSpPr>
        <p:spPr>
          <a:xfrm>
            <a:off x="1265573" y="1663156"/>
            <a:ext cx="1717069" cy="4848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FLT3</a:t>
            </a:r>
            <a:r>
              <a:rPr kumimoji="0" lang="en-US" sz="1800" b="1" i="0" u="none" strike="noStrike" kern="1200" cap="none" spc="0" normalizeH="0" baseline="30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MUT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276834" y="2860658"/>
            <a:ext cx="1717069" cy="66052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tAML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MR-AML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3113358" y="2247609"/>
            <a:ext cx="2206331" cy="501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Quizartinib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126836" y="2845315"/>
            <a:ext cx="2192854" cy="6758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CPX-351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9A48BA2-9BA1-841F-F62B-CE67838202FA}"/>
              </a:ext>
            </a:extLst>
          </p:cNvPr>
          <p:cNvSpPr/>
          <p:nvPr/>
        </p:nvSpPr>
        <p:spPr>
          <a:xfrm>
            <a:off x="1265573" y="2247609"/>
            <a:ext cx="1717069" cy="4848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FLT3</a:t>
            </a:r>
            <a:r>
              <a:rPr kumimoji="0" lang="en-US" sz="1800" b="1" i="1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-ITD</a:t>
            </a:r>
            <a:endParaRPr kumimoji="0" lang="en-US" sz="1800" b="1" i="0" u="none" strike="noStrike" kern="1200" cap="none" spc="0" normalizeH="0" baseline="3000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4C52076-85ED-738A-D29B-D9A25126ABC9}"/>
              </a:ext>
            </a:extLst>
          </p:cNvPr>
          <p:cNvSpPr/>
          <p:nvPr/>
        </p:nvSpPr>
        <p:spPr>
          <a:xfrm>
            <a:off x="3126835" y="1679452"/>
            <a:ext cx="2192854" cy="4685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Midostaurin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3AE32BA-6E3D-D479-B100-15D82D2E6357}"/>
              </a:ext>
            </a:extLst>
          </p:cNvPr>
          <p:cNvSpPr/>
          <p:nvPr/>
        </p:nvSpPr>
        <p:spPr>
          <a:xfrm>
            <a:off x="1261212" y="3616688"/>
            <a:ext cx="1717069" cy="458694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Non-adverse CG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6DCE0DF-0295-C474-F32A-FA028D6DE519}"/>
              </a:ext>
            </a:extLst>
          </p:cNvPr>
          <p:cNvSpPr/>
          <p:nvPr/>
        </p:nvSpPr>
        <p:spPr>
          <a:xfrm>
            <a:off x="3126835" y="3624994"/>
            <a:ext cx="2192854" cy="45869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GO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16584A3-4226-FD75-A747-0BE0FC59CB2A}"/>
              </a:ext>
            </a:extLst>
          </p:cNvPr>
          <p:cNvSpPr/>
          <p:nvPr/>
        </p:nvSpPr>
        <p:spPr>
          <a:xfrm>
            <a:off x="1248013" y="4170892"/>
            <a:ext cx="1717069" cy="490128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Other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09D75A18-97D0-5019-9790-CE39D9FB0AF3}"/>
              </a:ext>
            </a:extLst>
          </p:cNvPr>
          <p:cNvSpPr/>
          <p:nvPr/>
        </p:nvSpPr>
        <p:spPr>
          <a:xfrm>
            <a:off x="3116680" y="4168943"/>
            <a:ext cx="2192854" cy="4901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7+3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EA2CA348-5515-679A-D8CE-A24C1F2B0249}"/>
              </a:ext>
            </a:extLst>
          </p:cNvPr>
          <p:cNvSpPr/>
          <p:nvPr/>
        </p:nvSpPr>
        <p:spPr>
          <a:xfrm>
            <a:off x="7848217" y="1710323"/>
            <a:ext cx="422393" cy="34834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33116984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98C8F3D-74A9-4AF7-83E0-3C0B83131C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990600"/>
            <a:ext cx="9961462" cy="51244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74BA092-DB2E-4ED5-A9A1-177586DA8D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6479" y="164313"/>
            <a:ext cx="8100493" cy="685802"/>
          </a:xfrm>
        </p:spPr>
        <p:txBody>
          <a:bodyPr>
            <a:noAutofit/>
          </a:bodyPr>
          <a:lstStyle/>
          <a:p>
            <a:pPr algn="ctr"/>
            <a:br>
              <a:rPr lang="en-GB" sz="2400" b="1" dirty="0">
                <a:solidFill>
                  <a:srgbClr val="C00000"/>
                </a:solidFill>
                <a:latin typeface="+mn-lt"/>
              </a:rPr>
            </a:br>
            <a:r>
              <a:rPr lang="en-GB" sz="2400" b="1" dirty="0">
                <a:solidFill>
                  <a:srgbClr val="C00000"/>
                </a:solidFill>
                <a:latin typeface="+mn-lt"/>
              </a:rPr>
              <a:t>Longer overall survival follow up for </a:t>
            </a:r>
            <a:r>
              <a:rPr lang="en-GB" b="1" dirty="0">
                <a:solidFill>
                  <a:srgbClr val="C00000"/>
                </a:solidFill>
                <a:latin typeface="+mn-lt"/>
              </a:rPr>
              <a:t>ADMIRAL</a:t>
            </a:r>
            <a:r>
              <a:rPr lang="en-GB" sz="2400" b="1" dirty="0">
                <a:solidFill>
                  <a:srgbClr val="C00000"/>
                </a:solidFill>
                <a:latin typeface="+mn-lt"/>
              </a:rPr>
              <a:t> patients</a:t>
            </a:r>
            <a:br>
              <a:rPr lang="en-GB" sz="2400" b="1" dirty="0">
                <a:solidFill>
                  <a:srgbClr val="C00000"/>
                </a:solidFill>
                <a:latin typeface="+mn-lt"/>
              </a:rPr>
            </a:br>
            <a:endParaRPr lang="en-GB" sz="24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17D540-536D-4541-9327-36711413AD22}"/>
              </a:ext>
            </a:extLst>
          </p:cNvPr>
          <p:cNvSpPr txBox="1"/>
          <p:nvPr/>
        </p:nvSpPr>
        <p:spPr>
          <a:xfrm>
            <a:off x="9450544" y="6458480"/>
            <a:ext cx="27414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Perl et al. 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Blood.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2022 </a:t>
            </a:r>
            <a:r>
              <a:rPr lang="en-US" sz="1400" dirty="0">
                <a:solidFill>
                  <a:prstClr val="black"/>
                </a:solidFill>
                <a:latin typeface="Arial" panose="020B0604020202020204"/>
              </a:rPr>
              <a:t>139:3366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3867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5434"/>
    </mc:Choice>
    <mc:Fallback xmlns="">
      <p:transition advTm="35434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C3854E34-2F7D-7302-8A56-62EC9975E3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8889320"/>
              </p:ext>
            </p:extLst>
          </p:nvPr>
        </p:nvGraphicFramePr>
        <p:xfrm>
          <a:off x="6724591" y="3330039"/>
          <a:ext cx="4338675" cy="3356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3" imgW="7683856" imgH="5757062" progId="Prism9.Document">
                  <p:embed/>
                </p:oleObj>
              </mc:Choice>
              <mc:Fallback>
                <p:oleObj name="Prism 9" r:id="rId3" imgW="7683856" imgH="5757062" progId="Prism9.Document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1DB0791A-1ED6-4AD1-8C0F-AB62AE9391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724591" y="3330039"/>
                        <a:ext cx="4338675" cy="335655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038DC25C-920F-48D8-8EDD-D00B38AB2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583174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  <a:latin typeface="Calibri" panose="020F0502020204030204" pitchFamily="34" charset="0"/>
              </a:rPr>
              <a:t>Aza+Ven+Gilteritinib in FLT3-mutated AML</a:t>
            </a:r>
          </a:p>
        </p:txBody>
      </p:sp>
      <p:sp>
        <p:nvSpPr>
          <p:cNvPr id="6" name="Rounded Rectangle 34">
            <a:extLst>
              <a:ext uri="{FF2B5EF4-FFF2-40B4-BE49-F238E27FC236}">
                <a16:creationId xmlns:a16="http://schemas.microsoft.com/office/drawing/2014/main" id="{3F025993-8043-45F2-BA8D-D94BD4D575F3}"/>
              </a:ext>
            </a:extLst>
          </p:cNvPr>
          <p:cNvSpPr/>
          <p:nvPr/>
        </p:nvSpPr>
        <p:spPr>
          <a:xfrm>
            <a:off x="547967" y="972660"/>
            <a:ext cx="5520160" cy="2188084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bg1"/>
            </a:solidFill>
          </a:ln>
          <a:effectLst>
            <a:glow rad="63500">
              <a:schemeClr val="bg1">
                <a:alpha val="40000"/>
              </a:schemeClr>
            </a:glow>
            <a:innerShdw blurRad="190500" dist="127000" dir="5400000">
              <a:prstClr val="black">
                <a:alpha val="50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Azacitidine </a:t>
            </a:r>
          </a:p>
          <a:p>
            <a:pPr algn="ctr">
              <a:defRPr/>
            </a:pP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75 mg/m</a:t>
            </a:r>
            <a:r>
              <a:rPr lang="en-US" sz="2000" b="1" baseline="30000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IV/SC on D1-7</a:t>
            </a:r>
          </a:p>
          <a:p>
            <a:pPr algn="ctr">
              <a:defRPr/>
            </a:pPr>
            <a:endParaRPr lang="en-US" sz="2000" b="1" dirty="0">
              <a:solidFill>
                <a:schemeClr val="bg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US" sz="20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Venetoclax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R/U then 400mg D3-28</a:t>
            </a:r>
          </a:p>
          <a:p>
            <a:pPr algn="ctr">
              <a:defRPr/>
            </a:pPr>
            <a:r>
              <a:rPr lang="en-US" sz="20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Gilteritinib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</a:p>
          <a:p>
            <a:pPr algn="ctr">
              <a:defRPr/>
            </a:pP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120 mg on D1-28</a:t>
            </a:r>
          </a:p>
          <a:p>
            <a:pPr algn="ctr">
              <a:defRPr/>
            </a:pP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(if blasts &lt;5% on D14, hold both GV)</a:t>
            </a:r>
            <a:endParaRPr lang="en-US" sz="2000" b="1" baseline="30000" dirty="0">
              <a:solidFill>
                <a:schemeClr val="bg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le 34">
            <a:extLst>
              <a:ext uri="{FF2B5EF4-FFF2-40B4-BE49-F238E27FC236}">
                <a16:creationId xmlns:a16="http://schemas.microsoft.com/office/drawing/2014/main" id="{2AAE8B2D-F8F0-4C2D-ABFE-E7C9293EDB88}"/>
              </a:ext>
            </a:extLst>
          </p:cNvPr>
          <p:cNvSpPr/>
          <p:nvPr/>
        </p:nvSpPr>
        <p:spPr>
          <a:xfrm>
            <a:off x="6428725" y="1077112"/>
            <a:ext cx="5520160" cy="2083632"/>
          </a:xfrm>
          <a:prstGeom prst="roundRect">
            <a:avLst/>
          </a:prstGeom>
          <a:solidFill>
            <a:srgbClr val="990000"/>
          </a:solidFill>
          <a:ln>
            <a:solidFill>
              <a:schemeClr val="bg1"/>
            </a:solidFill>
          </a:ln>
          <a:effectLst>
            <a:glow rad="63500">
              <a:schemeClr val="bg1">
                <a:alpha val="40000"/>
              </a:schemeClr>
            </a:glow>
            <a:innerShdw blurRad="190500" dist="127000" dir="5400000">
              <a:prstClr val="black">
                <a:alpha val="50000"/>
              </a:prstClr>
            </a:innerShdw>
            <a:softEdge rad="127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Azacitidine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75 mg/m</a:t>
            </a:r>
            <a:r>
              <a:rPr lang="en-US" sz="2000" b="1" baseline="30000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IV/SC on D1-5</a:t>
            </a:r>
          </a:p>
          <a:p>
            <a:pPr algn="ctr">
              <a:defRPr/>
            </a:pPr>
            <a:endParaRPr lang="en-US" sz="2000" b="1" dirty="0">
              <a:solidFill>
                <a:schemeClr val="bg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US" sz="20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Venetoclax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 400mg on D1-7</a:t>
            </a:r>
          </a:p>
          <a:p>
            <a:pPr algn="ctr">
              <a:defRPr/>
            </a:pPr>
            <a:endParaRPr lang="en-US" sz="2000" b="1" dirty="0">
              <a:solidFill>
                <a:schemeClr val="bg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US" sz="20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Gilteritinib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 80 mg on D1-28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88EB2F2-AB16-41FA-9C0A-A19A86B41B42}"/>
              </a:ext>
            </a:extLst>
          </p:cNvPr>
          <p:cNvCxnSpPr/>
          <p:nvPr/>
        </p:nvCxnSpPr>
        <p:spPr>
          <a:xfrm flipV="1">
            <a:off x="1862327" y="2465161"/>
            <a:ext cx="633046" cy="535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D3690624-E415-4A9F-AE37-8C638A4B1BF7}"/>
              </a:ext>
            </a:extLst>
          </p:cNvPr>
          <p:cNvSpPr txBox="1"/>
          <p:nvPr/>
        </p:nvSpPr>
        <p:spPr>
          <a:xfrm>
            <a:off x="2707562" y="583175"/>
            <a:ext cx="12009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>
              <a:defRPr/>
            </a:pPr>
            <a:r>
              <a:rPr lang="en-US" sz="2000" b="1" dirty="0">
                <a:latin typeface="Calibri" panose="020F0502020204030204"/>
              </a:rPr>
              <a:t>Induction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A7E6043-7B5B-4A3F-8EA7-023C5372E016}"/>
              </a:ext>
            </a:extLst>
          </p:cNvPr>
          <p:cNvSpPr txBox="1"/>
          <p:nvPr/>
        </p:nvSpPr>
        <p:spPr>
          <a:xfrm>
            <a:off x="7634250" y="630088"/>
            <a:ext cx="34290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>
              <a:defRPr/>
            </a:pPr>
            <a:r>
              <a:rPr lang="en-US" sz="2000" b="1" dirty="0">
                <a:latin typeface="Calibri" panose="020F0502020204030204"/>
              </a:rPr>
              <a:t>Consolidation (up to 24 cycles)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03AD35F-C5E3-425D-A694-04AF606CE56E}"/>
              </a:ext>
            </a:extLst>
          </p:cNvPr>
          <p:cNvSpPr txBox="1"/>
          <p:nvPr/>
        </p:nvSpPr>
        <p:spPr>
          <a:xfrm>
            <a:off x="-188686" y="5196114"/>
            <a:ext cx="304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defRPr/>
            </a:pPr>
            <a:r>
              <a:rPr lang="en-US" sz="1600" b="1" dirty="0">
                <a:solidFill>
                  <a:schemeClr val="bg1"/>
                </a:solidFill>
                <a:latin typeface="Calibri" panose="020F0502020204030204"/>
              </a:rPr>
              <a:t>* FLT3-ITD or FLT3 D835 mutations allowed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02BEAA8-CFF5-43EC-DD5F-80F40B29BE0A}"/>
              </a:ext>
            </a:extLst>
          </p:cNvPr>
          <p:cNvSpPr txBox="1"/>
          <p:nvPr/>
        </p:nvSpPr>
        <p:spPr>
          <a:xfrm>
            <a:off x="10412922" y="6527898"/>
            <a:ext cx="17650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Short et al, ASH 2022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9C0DE16-5724-0FEA-20BC-191DE43B49FD}"/>
              </a:ext>
            </a:extLst>
          </p:cNvPr>
          <p:cNvSpPr txBox="1"/>
          <p:nvPr/>
        </p:nvSpPr>
        <p:spPr>
          <a:xfrm>
            <a:off x="8606971" y="3247759"/>
            <a:ext cx="9090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R/R AML</a:t>
            </a: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334DD76A-17B9-507C-13D5-13D84E6320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2933933"/>
              </p:ext>
            </p:extLst>
          </p:nvPr>
        </p:nvGraphicFramePr>
        <p:xfrm>
          <a:off x="833437" y="3506044"/>
          <a:ext cx="4051754" cy="318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5" imgW="7679174" imgH="5738694" progId="Prism9.Document">
                  <p:embed/>
                </p:oleObj>
              </mc:Choice>
              <mc:Fallback>
                <p:oleObj name="Prism 9" r:id="rId5" imgW="7679174" imgH="5738694" progId="Prism9.Document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ECF0C58-4467-4C80-9059-D2BBFD32A5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33437" y="3506044"/>
                        <a:ext cx="4051754" cy="31805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A7E8C73B-F6BA-8B82-F1F2-E0A515E2A107}"/>
              </a:ext>
            </a:extLst>
          </p:cNvPr>
          <p:cNvSpPr txBox="1"/>
          <p:nvPr/>
        </p:nvSpPr>
        <p:spPr>
          <a:xfrm>
            <a:off x="2496991" y="3242452"/>
            <a:ext cx="8110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1L AML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20D4C65-75EF-3F39-CC09-2D22181330DB}"/>
              </a:ext>
            </a:extLst>
          </p:cNvPr>
          <p:cNvSpPr txBox="1"/>
          <p:nvPr/>
        </p:nvSpPr>
        <p:spPr>
          <a:xfrm>
            <a:off x="3799735" y="4323766"/>
            <a:ext cx="9328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FLT3-ITD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B70D4C1-E036-7AC1-D2D9-5A80F7E65D98}"/>
              </a:ext>
            </a:extLst>
          </p:cNvPr>
          <p:cNvSpPr txBox="1"/>
          <p:nvPr/>
        </p:nvSpPr>
        <p:spPr>
          <a:xfrm>
            <a:off x="4381027" y="3270580"/>
            <a:ext cx="10615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CR 92%</a:t>
            </a:r>
          </a:p>
          <a:p>
            <a:r>
              <a:rPr lang="en-US" sz="2000" dirty="0" err="1"/>
              <a:t>CRi</a:t>
            </a:r>
            <a:r>
              <a:rPr lang="en-US" sz="2000" dirty="0"/>
              <a:t> 4%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85C107A-F594-8A67-1EAC-8CD229C64A6B}"/>
              </a:ext>
            </a:extLst>
          </p:cNvPr>
          <p:cNvSpPr txBox="1"/>
          <p:nvPr/>
        </p:nvSpPr>
        <p:spPr>
          <a:xfrm>
            <a:off x="4381027" y="5305125"/>
            <a:ext cx="13789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N≥0.5 37d</a:t>
            </a:r>
          </a:p>
          <a:p>
            <a:r>
              <a:rPr lang="en-US" sz="2000" dirty="0" err="1"/>
              <a:t>Plt</a:t>
            </a:r>
            <a:r>
              <a:rPr lang="en-US" sz="2000" dirty="0"/>
              <a:t> ≥50 25d</a:t>
            </a:r>
          </a:p>
        </p:txBody>
      </p:sp>
    </p:spTree>
    <p:extLst>
      <p:ext uri="{BB962C8B-B14F-4D97-AF65-F5344CB8AC3E}">
        <p14:creationId xmlns:p14="http://schemas.microsoft.com/office/powerpoint/2010/main" val="482993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1952"/>
    </mc:Choice>
    <mc:Fallback xmlns="">
      <p:transition advTm="81952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71DF905-EA1B-2152-28A4-1D6546E33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716657"/>
          </a:xfrm>
        </p:spPr>
        <p:txBody>
          <a:bodyPr/>
          <a:lstStyle/>
          <a:p>
            <a:pPr algn="ctr"/>
            <a:r>
              <a:rPr lang="en-US" dirty="0"/>
              <a:t>Targeted </a:t>
            </a:r>
            <a:r>
              <a:rPr lang="en-US" b="1" dirty="0">
                <a:solidFill>
                  <a:srgbClr val="C00000"/>
                </a:solidFill>
                <a:latin typeface="+mn-lt"/>
              </a:rPr>
              <a:t>options for 1L therapy of </a:t>
            </a:r>
            <a:r>
              <a:rPr lang="en-US" b="1" i="1" dirty="0">
                <a:solidFill>
                  <a:srgbClr val="C00000"/>
                </a:solidFill>
                <a:latin typeface="+mn-lt"/>
              </a:rPr>
              <a:t>FLT3</a:t>
            </a:r>
            <a:r>
              <a:rPr lang="en-US" b="1" dirty="0">
                <a:solidFill>
                  <a:srgbClr val="C00000"/>
                </a:solidFill>
                <a:latin typeface="+mn-lt"/>
              </a:rPr>
              <a:t>-ITD AML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71779A9-FAC8-CF7E-5630-952493FB2ABD}"/>
              </a:ext>
            </a:extLst>
          </p:cNvPr>
          <p:cNvSpPr txBox="1"/>
          <p:nvPr/>
        </p:nvSpPr>
        <p:spPr>
          <a:xfrm>
            <a:off x="7788490" y="6546077"/>
            <a:ext cx="43588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200" dirty="0">
                <a:latin typeface="+mn-lt"/>
              </a:rPr>
              <a:t>Harry </a:t>
            </a:r>
            <a:r>
              <a:rPr lang="en-AU" sz="1200" dirty="0" err="1">
                <a:latin typeface="+mn-lt"/>
              </a:rPr>
              <a:t>Erba</a:t>
            </a:r>
            <a:r>
              <a:rPr lang="en-AU" sz="1200" dirty="0">
                <a:latin typeface="+mn-lt"/>
              </a:rPr>
              <a:t>, EHA 2022; Abstract S100, </a:t>
            </a:r>
            <a:r>
              <a:rPr lang="en-AU" sz="1200" dirty="0" err="1">
                <a:latin typeface="+mn-lt"/>
              </a:rPr>
              <a:t>Levis</a:t>
            </a:r>
            <a:r>
              <a:rPr lang="en-AU" sz="1200" dirty="0">
                <a:latin typeface="+mn-lt"/>
              </a:rPr>
              <a:t> ASH 2022; Abstract 225</a:t>
            </a:r>
            <a:endParaRPr lang="en-AU" sz="1200" dirty="0">
              <a:effectLst/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75D4AF3-EC3A-98E7-6E71-71863531B25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824" t="16392" r="7842" b="13342"/>
          <a:stretch/>
        </p:blipFill>
        <p:spPr>
          <a:xfrm>
            <a:off x="6115433" y="2951542"/>
            <a:ext cx="6000366" cy="3404883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DC6234D1-F93F-2C1E-DF3D-97B88D47FD10}"/>
              </a:ext>
            </a:extLst>
          </p:cNvPr>
          <p:cNvGrpSpPr/>
          <p:nvPr/>
        </p:nvGrpSpPr>
        <p:grpSpPr>
          <a:xfrm>
            <a:off x="2058861" y="4077029"/>
            <a:ext cx="3735676" cy="596263"/>
            <a:chOff x="2379701" y="2634996"/>
            <a:chExt cx="3736649" cy="596418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0C2B640C-BBF2-DBBA-807D-37D42983FF0A}"/>
                </a:ext>
              </a:extLst>
            </p:cNvPr>
            <p:cNvGrpSpPr/>
            <p:nvPr/>
          </p:nvGrpSpPr>
          <p:grpSpPr>
            <a:xfrm>
              <a:off x="6070618" y="3190025"/>
              <a:ext cx="45732" cy="41389"/>
              <a:chOff x="8638477" y="2567967"/>
              <a:chExt cx="72000" cy="72000"/>
            </a:xfrm>
          </p:grpSpPr>
          <p:cxnSp>
            <p:nvCxnSpPr>
              <p:cNvPr id="512" name="Straight Connector 511">
                <a:extLst>
                  <a:ext uri="{FF2B5EF4-FFF2-40B4-BE49-F238E27FC236}">
                    <a16:creationId xmlns:a16="http://schemas.microsoft.com/office/drawing/2014/main" id="{EE983477-E3F1-246F-8B66-535157E36A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3" name="Straight Connector 512">
                <a:extLst>
                  <a:ext uri="{FF2B5EF4-FFF2-40B4-BE49-F238E27FC236}">
                    <a16:creationId xmlns:a16="http://schemas.microsoft.com/office/drawing/2014/main" id="{08F5BF5A-213E-7D65-D061-1542DE6F64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BAF9E1C9-A3E9-28EE-B4AE-C5AB13FAAF9C}"/>
                </a:ext>
              </a:extLst>
            </p:cNvPr>
            <p:cNvGrpSpPr/>
            <p:nvPr/>
          </p:nvGrpSpPr>
          <p:grpSpPr>
            <a:xfrm>
              <a:off x="5766131" y="3190025"/>
              <a:ext cx="45732" cy="41389"/>
              <a:chOff x="8638477" y="2567967"/>
              <a:chExt cx="72000" cy="72000"/>
            </a:xfrm>
          </p:grpSpPr>
          <p:cxnSp>
            <p:nvCxnSpPr>
              <p:cNvPr id="510" name="Straight Connector 509">
                <a:extLst>
                  <a:ext uri="{FF2B5EF4-FFF2-40B4-BE49-F238E27FC236}">
                    <a16:creationId xmlns:a16="http://schemas.microsoft.com/office/drawing/2014/main" id="{FB9F8601-FFB0-FD1C-E1A6-D5537BAC34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1" name="Straight Connector 510">
                <a:extLst>
                  <a:ext uri="{FF2B5EF4-FFF2-40B4-BE49-F238E27FC236}">
                    <a16:creationId xmlns:a16="http://schemas.microsoft.com/office/drawing/2014/main" id="{64A2F9A9-8E72-1D43-4FCD-5197E6F8CB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A75B1C63-E328-CF7C-0A6C-E42912A774C6}"/>
                </a:ext>
              </a:extLst>
            </p:cNvPr>
            <p:cNvGrpSpPr/>
            <p:nvPr/>
          </p:nvGrpSpPr>
          <p:grpSpPr>
            <a:xfrm>
              <a:off x="5746895" y="3190025"/>
              <a:ext cx="45732" cy="41389"/>
              <a:chOff x="8638477" y="2567967"/>
              <a:chExt cx="72000" cy="72000"/>
            </a:xfrm>
          </p:grpSpPr>
          <p:cxnSp>
            <p:nvCxnSpPr>
              <p:cNvPr id="508" name="Straight Connector 507">
                <a:extLst>
                  <a:ext uri="{FF2B5EF4-FFF2-40B4-BE49-F238E27FC236}">
                    <a16:creationId xmlns:a16="http://schemas.microsoft.com/office/drawing/2014/main" id="{AFABE2E9-2482-DDAB-9E92-1B881E8852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9" name="Straight Connector 508">
                <a:extLst>
                  <a:ext uri="{FF2B5EF4-FFF2-40B4-BE49-F238E27FC236}">
                    <a16:creationId xmlns:a16="http://schemas.microsoft.com/office/drawing/2014/main" id="{483011AD-F781-5999-6AD8-51E18D312D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33A1A4DB-63AA-ACDB-AFDF-D7C80FF20B1B}"/>
                </a:ext>
              </a:extLst>
            </p:cNvPr>
            <p:cNvGrpSpPr/>
            <p:nvPr/>
          </p:nvGrpSpPr>
          <p:grpSpPr>
            <a:xfrm>
              <a:off x="5724029" y="3190025"/>
              <a:ext cx="45732" cy="41389"/>
              <a:chOff x="8638477" y="2567967"/>
              <a:chExt cx="72001" cy="72000"/>
            </a:xfrm>
          </p:grpSpPr>
          <p:cxnSp>
            <p:nvCxnSpPr>
              <p:cNvPr id="506" name="Straight Connector 505">
                <a:extLst>
                  <a:ext uri="{FF2B5EF4-FFF2-40B4-BE49-F238E27FC236}">
                    <a16:creationId xmlns:a16="http://schemas.microsoft.com/office/drawing/2014/main" id="{5C7B8E54-0742-D1F3-A989-6D7DAF6A17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7" name="Straight Connector 506">
                <a:extLst>
                  <a:ext uri="{FF2B5EF4-FFF2-40B4-BE49-F238E27FC236}">
                    <a16:creationId xmlns:a16="http://schemas.microsoft.com/office/drawing/2014/main" id="{28EB8AAD-A971-C283-8646-6D8F0DA77A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6BE5C77B-26C0-688C-0B80-4946B1A729F6}"/>
                </a:ext>
              </a:extLst>
            </p:cNvPr>
            <p:cNvGrpSpPr/>
            <p:nvPr/>
          </p:nvGrpSpPr>
          <p:grpSpPr>
            <a:xfrm>
              <a:off x="5618159" y="3190025"/>
              <a:ext cx="45732" cy="41389"/>
              <a:chOff x="8638477" y="2567967"/>
              <a:chExt cx="72000" cy="72000"/>
            </a:xfrm>
          </p:grpSpPr>
          <p:cxnSp>
            <p:nvCxnSpPr>
              <p:cNvPr id="504" name="Straight Connector 503">
                <a:extLst>
                  <a:ext uri="{FF2B5EF4-FFF2-40B4-BE49-F238E27FC236}">
                    <a16:creationId xmlns:a16="http://schemas.microsoft.com/office/drawing/2014/main" id="{03FD8598-549B-08F0-D8B4-4356A98C99B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5" name="Straight Connector 504">
                <a:extLst>
                  <a:ext uri="{FF2B5EF4-FFF2-40B4-BE49-F238E27FC236}">
                    <a16:creationId xmlns:a16="http://schemas.microsoft.com/office/drawing/2014/main" id="{FBB59EC5-DF17-4CF8-6356-2FE0138BCCE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4051AD9A-AC42-F9A6-BD69-755346141580}"/>
                </a:ext>
              </a:extLst>
            </p:cNvPr>
            <p:cNvGrpSpPr/>
            <p:nvPr/>
          </p:nvGrpSpPr>
          <p:grpSpPr>
            <a:xfrm>
              <a:off x="5606577" y="3190025"/>
              <a:ext cx="45732" cy="41389"/>
              <a:chOff x="8638477" y="2567967"/>
              <a:chExt cx="72000" cy="72000"/>
            </a:xfrm>
          </p:grpSpPr>
          <p:cxnSp>
            <p:nvCxnSpPr>
              <p:cNvPr id="502" name="Straight Connector 501">
                <a:extLst>
                  <a:ext uri="{FF2B5EF4-FFF2-40B4-BE49-F238E27FC236}">
                    <a16:creationId xmlns:a16="http://schemas.microsoft.com/office/drawing/2014/main" id="{B028D532-DE85-50D1-0573-A6B1847AFD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3" name="Straight Connector 502">
                <a:extLst>
                  <a:ext uri="{FF2B5EF4-FFF2-40B4-BE49-F238E27FC236}">
                    <a16:creationId xmlns:a16="http://schemas.microsoft.com/office/drawing/2014/main" id="{84868AD0-6F9A-B85C-B006-38854880C9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77659CD-308A-C7F5-59F0-C660EDF8FB1F}"/>
                </a:ext>
              </a:extLst>
            </p:cNvPr>
            <p:cNvGrpSpPr/>
            <p:nvPr/>
          </p:nvGrpSpPr>
          <p:grpSpPr>
            <a:xfrm>
              <a:off x="5593455" y="3190025"/>
              <a:ext cx="45732" cy="41389"/>
              <a:chOff x="8638477" y="2567967"/>
              <a:chExt cx="72000" cy="72000"/>
            </a:xfrm>
          </p:grpSpPr>
          <p:cxnSp>
            <p:nvCxnSpPr>
              <p:cNvPr id="500" name="Straight Connector 499">
                <a:extLst>
                  <a:ext uri="{FF2B5EF4-FFF2-40B4-BE49-F238E27FC236}">
                    <a16:creationId xmlns:a16="http://schemas.microsoft.com/office/drawing/2014/main" id="{E4BB7F59-8DFE-115C-B6BC-23F43C45F3B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1" name="Straight Connector 500">
                <a:extLst>
                  <a:ext uri="{FF2B5EF4-FFF2-40B4-BE49-F238E27FC236}">
                    <a16:creationId xmlns:a16="http://schemas.microsoft.com/office/drawing/2014/main" id="{1CA118EF-359E-E7C9-FA10-9F6379B37B9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5F44BE8-8ECC-11E1-1A52-40C740ED6600}"/>
                </a:ext>
              </a:extLst>
            </p:cNvPr>
            <p:cNvGrpSpPr/>
            <p:nvPr/>
          </p:nvGrpSpPr>
          <p:grpSpPr>
            <a:xfrm>
              <a:off x="5560845" y="3190025"/>
              <a:ext cx="45732" cy="41389"/>
              <a:chOff x="8638477" y="2567967"/>
              <a:chExt cx="72000" cy="72000"/>
            </a:xfrm>
          </p:grpSpPr>
          <p:cxnSp>
            <p:nvCxnSpPr>
              <p:cNvPr id="498" name="Straight Connector 497">
                <a:extLst>
                  <a:ext uri="{FF2B5EF4-FFF2-40B4-BE49-F238E27FC236}">
                    <a16:creationId xmlns:a16="http://schemas.microsoft.com/office/drawing/2014/main" id="{EB4EDE18-B3A9-F9E3-011A-34C96A0B15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9" name="Straight Connector 498">
                <a:extLst>
                  <a:ext uri="{FF2B5EF4-FFF2-40B4-BE49-F238E27FC236}">
                    <a16:creationId xmlns:a16="http://schemas.microsoft.com/office/drawing/2014/main" id="{96C2C32A-668F-C720-E78D-4AFB221616F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2994A280-3190-3BE1-2A36-CDF1A7958144}"/>
                </a:ext>
              </a:extLst>
            </p:cNvPr>
            <p:cNvGrpSpPr/>
            <p:nvPr/>
          </p:nvGrpSpPr>
          <p:grpSpPr>
            <a:xfrm>
              <a:off x="5583711" y="3190025"/>
              <a:ext cx="45732" cy="41389"/>
              <a:chOff x="8638477" y="2567967"/>
              <a:chExt cx="72000" cy="72000"/>
            </a:xfrm>
          </p:grpSpPr>
          <p:cxnSp>
            <p:nvCxnSpPr>
              <p:cNvPr id="496" name="Straight Connector 495">
                <a:extLst>
                  <a:ext uri="{FF2B5EF4-FFF2-40B4-BE49-F238E27FC236}">
                    <a16:creationId xmlns:a16="http://schemas.microsoft.com/office/drawing/2014/main" id="{D025C2EB-172C-1676-8E46-746E4A54495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7" name="Straight Connector 496">
                <a:extLst>
                  <a:ext uri="{FF2B5EF4-FFF2-40B4-BE49-F238E27FC236}">
                    <a16:creationId xmlns:a16="http://schemas.microsoft.com/office/drawing/2014/main" id="{D8E35D48-E256-A2AA-CBA4-585AE0EF8E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55A9278E-76D3-2E86-CA7B-56C9ADB33EB4}"/>
                </a:ext>
              </a:extLst>
            </p:cNvPr>
            <p:cNvGrpSpPr/>
            <p:nvPr/>
          </p:nvGrpSpPr>
          <p:grpSpPr>
            <a:xfrm>
              <a:off x="5572428" y="3190025"/>
              <a:ext cx="45732" cy="41389"/>
              <a:chOff x="8638477" y="2567967"/>
              <a:chExt cx="72000" cy="72000"/>
            </a:xfrm>
          </p:grpSpPr>
          <p:cxnSp>
            <p:nvCxnSpPr>
              <p:cNvPr id="494" name="Straight Connector 493">
                <a:extLst>
                  <a:ext uri="{FF2B5EF4-FFF2-40B4-BE49-F238E27FC236}">
                    <a16:creationId xmlns:a16="http://schemas.microsoft.com/office/drawing/2014/main" id="{5AC465B5-B89C-E17F-1937-65E6D03C6A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5" name="Straight Connector 494">
                <a:extLst>
                  <a:ext uri="{FF2B5EF4-FFF2-40B4-BE49-F238E27FC236}">
                    <a16:creationId xmlns:a16="http://schemas.microsoft.com/office/drawing/2014/main" id="{5E9DE2EE-4077-594E-0F0D-9360C53900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0CB5F173-3F4F-C50A-390C-3D2A21BF0179}"/>
                </a:ext>
              </a:extLst>
            </p:cNvPr>
            <p:cNvGrpSpPr/>
            <p:nvPr/>
          </p:nvGrpSpPr>
          <p:grpSpPr>
            <a:xfrm>
              <a:off x="5529709" y="3190025"/>
              <a:ext cx="45732" cy="41389"/>
              <a:chOff x="8638477" y="2567967"/>
              <a:chExt cx="72000" cy="72000"/>
            </a:xfrm>
          </p:grpSpPr>
          <p:cxnSp>
            <p:nvCxnSpPr>
              <p:cNvPr id="492" name="Straight Connector 491">
                <a:extLst>
                  <a:ext uri="{FF2B5EF4-FFF2-40B4-BE49-F238E27FC236}">
                    <a16:creationId xmlns:a16="http://schemas.microsoft.com/office/drawing/2014/main" id="{731F5EFD-1FBF-C353-A5B2-6CDA2E756B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3" name="Straight Connector 492">
                <a:extLst>
                  <a:ext uri="{FF2B5EF4-FFF2-40B4-BE49-F238E27FC236}">
                    <a16:creationId xmlns:a16="http://schemas.microsoft.com/office/drawing/2014/main" id="{E0BDC584-80E9-C99E-BB3D-7EC2D20449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F5FDC498-EF14-A6B9-0AA6-DB2059250EB9}"/>
                </a:ext>
              </a:extLst>
            </p:cNvPr>
            <p:cNvGrpSpPr/>
            <p:nvPr/>
          </p:nvGrpSpPr>
          <p:grpSpPr>
            <a:xfrm>
              <a:off x="5519596" y="3190025"/>
              <a:ext cx="45732" cy="41389"/>
              <a:chOff x="8638477" y="2567967"/>
              <a:chExt cx="72000" cy="72000"/>
            </a:xfrm>
          </p:grpSpPr>
          <p:cxnSp>
            <p:nvCxnSpPr>
              <p:cNvPr id="490" name="Straight Connector 489">
                <a:extLst>
                  <a:ext uri="{FF2B5EF4-FFF2-40B4-BE49-F238E27FC236}">
                    <a16:creationId xmlns:a16="http://schemas.microsoft.com/office/drawing/2014/main" id="{318F73BF-C2A0-50DD-822F-E78B8E9AA66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1" name="Straight Connector 490">
                <a:extLst>
                  <a:ext uri="{FF2B5EF4-FFF2-40B4-BE49-F238E27FC236}">
                    <a16:creationId xmlns:a16="http://schemas.microsoft.com/office/drawing/2014/main" id="{C1E2FDB9-B255-8535-EAAF-5008E86A1B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1055A221-A15D-21D3-1F3A-C46CBAFD16B3}"/>
                </a:ext>
              </a:extLst>
            </p:cNvPr>
            <p:cNvGrpSpPr/>
            <p:nvPr/>
          </p:nvGrpSpPr>
          <p:grpSpPr>
            <a:xfrm>
              <a:off x="5506845" y="3190025"/>
              <a:ext cx="45732" cy="41389"/>
              <a:chOff x="8638477" y="2567967"/>
              <a:chExt cx="72000" cy="72000"/>
            </a:xfrm>
          </p:grpSpPr>
          <p:cxnSp>
            <p:nvCxnSpPr>
              <p:cNvPr id="488" name="Straight Connector 487">
                <a:extLst>
                  <a:ext uri="{FF2B5EF4-FFF2-40B4-BE49-F238E27FC236}">
                    <a16:creationId xmlns:a16="http://schemas.microsoft.com/office/drawing/2014/main" id="{534FCCE0-B842-A421-46A2-498DC93E15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9" name="Straight Connector 488">
                <a:extLst>
                  <a:ext uri="{FF2B5EF4-FFF2-40B4-BE49-F238E27FC236}">
                    <a16:creationId xmlns:a16="http://schemas.microsoft.com/office/drawing/2014/main" id="{B50BCD9A-1CF2-16D7-02F6-5791796C1F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5089781B-B7FD-99AB-C441-391D72939678}"/>
                </a:ext>
              </a:extLst>
            </p:cNvPr>
            <p:cNvGrpSpPr/>
            <p:nvPr/>
          </p:nvGrpSpPr>
          <p:grpSpPr>
            <a:xfrm>
              <a:off x="5488281" y="3190025"/>
              <a:ext cx="45732" cy="41389"/>
              <a:chOff x="8638477" y="2567967"/>
              <a:chExt cx="72000" cy="72000"/>
            </a:xfrm>
          </p:grpSpPr>
          <p:cxnSp>
            <p:nvCxnSpPr>
              <p:cNvPr id="486" name="Straight Connector 485">
                <a:extLst>
                  <a:ext uri="{FF2B5EF4-FFF2-40B4-BE49-F238E27FC236}">
                    <a16:creationId xmlns:a16="http://schemas.microsoft.com/office/drawing/2014/main" id="{8BFE8BA4-9769-3B45-05B9-D615AE43341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7" name="Straight Connector 486">
                <a:extLst>
                  <a:ext uri="{FF2B5EF4-FFF2-40B4-BE49-F238E27FC236}">
                    <a16:creationId xmlns:a16="http://schemas.microsoft.com/office/drawing/2014/main" id="{02100C62-E03D-E5F8-BA7E-102BAEDD30C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F81F7FF8-18C3-5CD2-C3EE-BD19C1CB89DF}"/>
                </a:ext>
              </a:extLst>
            </p:cNvPr>
            <p:cNvGrpSpPr/>
            <p:nvPr/>
          </p:nvGrpSpPr>
          <p:grpSpPr>
            <a:xfrm>
              <a:off x="5473864" y="3190025"/>
              <a:ext cx="45732" cy="41389"/>
              <a:chOff x="8638477" y="2567967"/>
              <a:chExt cx="72000" cy="72000"/>
            </a:xfrm>
          </p:grpSpPr>
          <p:cxnSp>
            <p:nvCxnSpPr>
              <p:cNvPr id="484" name="Straight Connector 483">
                <a:extLst>
                  <a:ext uri="{FF2B5EF4-FFF2-40B4-BE49-F238E27FC236}">
                    <a16:creationId xmlns:a16="http://schemas.microsoft.com/office/drawing/2014/main" id="{5D98A676-153C-966B-AC02-96F70C38669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5" name="Straight Connector 484">
                <a:extLst>
                  <a:ext uri="{FF2B5EF4-FFF2-40B4-BE49-F238E27FC236}">
                    <a16:creationId xmlns:a16="http://schemas.microsoft.com/office/drawing/2014/main" id="{F688F885-B180-E79C-1298-2B3388465AE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89C71D2A-C61C-A2EA-629F-014174E57E61}"/>
                </a:ext>
              </a:extLst>
            </p:cNvPr>
            <p:cNvGrpSpPr/>
            <p:nvPr/>
          </p:nvGrpSpPr>
          <p:grpSpPr>
            <a:xfrm>
              <a:off x="5458702" y="3190025"/>
              <a:ext cx="45732" cy="41389"/>
              <a:chOff x="8638477" y="2567967"/>
              <a:chExt cx="72000" cy="72000"/>
            </a:xfrm>
          </p:grpSpPr>
          <p:cxnSp>
            <p:nvCxnSpPr>
              <p:cNvPr id="482" name="Straight Connector 481">
                <a:extLst>
                  <a:ext uri="{FF2B5EF4-FFF2-40B4-BE49-F238E27FC236}">
                    <a16:creationId xmlns:a16="http://schemas.microsoft.com/office/drawing/2014/main" id="{F01DE3EC-69B1-41C8-0817-3A84F8622F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3" name="Straight Connector 482">
                <a:extLst>
                  <a:ext uri="{FF2B5EF4-FFF2-40B4-BE49-F238E27FC236}">
                    <a16:creationId xmlns:a16="http://schemas.microsoft.com/office/drawing/2014/main" id="{46B91FD6-E085-4DC8-9648-CE30B30092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BC2EE2B5-B1E7-C687-7036-521A045641A9}"/>
                </a:ext>
              </a:extLst>
            </p:cNvPr>
            <p:cNvGrpSpPr/>
            <p:nvPr/>
          </p:nvGrpSpPr>
          <p:grpSpPr>
            <a:xfrm>
              <a:off x="5447855" y="3190025"/>
              <a:ext cx="45732" cy="41389"/>
              <a:chOff x="8638477" y="2567967"/>
              <a:chExt cx="72000" cy="72000"/>
            </a:xfrm>
          </p:grpSpPr>
          <p:cxnSp>
            <p:nvCxnSpPr>
              <p:cNvPr id="480" name="Straight Connector 479">
                <a:extLst>
                  <a:ext uri="{FF2B5EF4-FFF2-40B4-BE49-F238E27FC236}">
                    <a16:creationId xmlns:a16="http://schemas.microsoft.com/office/drawing/2014/main" id="{B6F3237A-C5F0-AD60-2210-1B4C697D25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1" name="Straight Connector 480">
                <a:extLst>
                  <a:ext uri="{FF2B5EF4-FFF2-40B4-BE49-F238E27FC236}">
                    <a16:creationId xmlns:a16="http://schemas.microsoft.com/office/drawing/2014/main" id="{471F49A7-6877-DCE1-D57D-F97C8DB19F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CA127A99-1EC1-8662-72F0-2AAD143FAEB9}"/>
                </a:ext>
              </a:extLst>
            </p:cNvPr>
            <p:cNvGrpSpPr/>
            <p:nvPr/>
          </p:nvGrpSpPr>
          <p:grpSpPr>
            <a:xfrm>
              <a:off x="5432655" y="3190025"/>
              <a:ext cx="45732" cy="41389"/>
              <a:chOff x="8638477" y="2567967"/>
              <a:chExt cx="72000" cy="72000"/>
            </a:xfrm>
          </p:grpSpPr>
          <p:cxnSp>
            <p:nvCxnSpPr>
              <p:cNvPr id="478" name="Straight Connector 477">
                <a:extLst>
                  <a:ext uri="{FF2B5EF4-FFF2-40B4-BE49-F238E27FC236}">
                    <a16:creationId xmlns:a16="http://schemas.microsoft.com/office/drawing/2014/main" id="{690AC9C7-23C2-B947-582C-B8D516C1FA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9" name="Straight Connector 478">
                <a:extLst>
                  <a:ext uri="{FF2B5EF4-FFF2-40B4-BE49-F238E27FC236}">
                    <a16:creationId xmlns:a16="http://schemas.microsoft.com/office/drawing/2014/main" id="{6EFBD802-0C1F-DF50-5FB8-0D03B0463C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F813A388-B1CD-7CEA-31FA-743C92722BC6}"/>
                </a:ext>
              </a:extLst>
            </p:cNvPr>
            <p:cNvGrpSpPr/>
            <p:nvPr/>
          </p:nvGrpSpPr>
          <p:grpSpPr>
            <a:xfrm>
              <a:off x="5414328" y="3124033"/>
              <a:ext cx="45732" cy="41389"/>
              <a:chOff x="8638477" y="2567967"/>
              <a:chExt cx="72000" cy="72000"/>
            </a:xfrm>
          </p:grpSpPr>
          <p:cxnSp>
            <p:nvCxnSpPr>
              <p:cNvPr id="476" name="Straight Connector 475">
                <a:extLst>
                  <a:ext uri="{FF2B5EF4-FFF2-40B4-BE49-F238E27FC236}">
                    <a16:creationId xmlns:a16="http://schemas.microsoft.com/office/drawing/2014/main" id="{F80C881E-A3C1-E1F4-CFD9-6B39698779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7" name="Straight Connector 476">
                <a:extLst>
                  <a:ext uri="{FF2B5EF4-FFF2-40B4-BE49-F238E27FC236}">
                    <a16:creationId xmlns:a16="http://schemas.microsoft.com/office/drawing/2014/main" id="{B2E53457-B924-A315-8D5C-C37C29B0C4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38A1A8D4-440B-847C-D698-AAAD2ADFC0A0}"/>
                </a:ext>
              </a:extLst>
            </p:cNvPr>
            <p:cNvGrpSpPr/>
            <p:nvPr/>
          </p:nvGrpSpPr>
          <p:grpSpPr>
            <a:xfrm>
              <a:off x="5368597" y="3124033"/>
              <a:ext cx="45732" cy="41389"/>
              <a:chOff x="8638477" y="2567967"/>
              <a:chExt cx="72000" cy="72000"/>
            </a:xfrm>
          </p:grpSpPr>
          <p:cxnSp>
            <p:nvCxnSpPr>
              <p:cNvPr id="474" name="Straight Connector 473">
                <a:extLst>
                  <a:ext uri="{FF2B5EF4-FFF2-40B4-BE49-F238E27FC236}">
                    <a16:creationId xmlns:a16="http://schemas.microsoft.com/office/drawing/2014/main" id="{2D0AA681-3473-7A1E-953C-90B71F26B9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5" name="Straight Connector 474">
                <a:extLst>
                  <a:ext uri="{FF2B5EF4-FFF2-40B4-BE49-F238E27FC236}">
                    <a16:creationId xmlns:a16="http://schemas.microsoft.com/office/drawing/2014/main" id="{F1F9B979-D482-174E-CC1A-30DD87146CC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6B1B6C72-F14F-F1E0-818C-95706D80C505}"/>
                </a:ext>
              </a:extLst>
            </p:cNvPr>
            <p:cNvGrpSpPr/>
            <p:nvPr/>
          </p:nvGrpSpPr>
          <p:grpSpPr>
            <a:xfrm>
              <a:off x="5355334" y="3051308"/>
              <a:ext cx="45732" cy="41389"/>
              <a:chOff x="8638477" y="2567967"/>
              <a:chExt cx="72000" cy="72000"/>
            </a:xfrm>
          </p:grpSpPr>
          <p:cxnSp>
            <p:nvCxnSpPr>
              <p:cNvPr id="472" name="Straight Connector 471">
                <a:extLst>
                  <a:ext uri="{FF2B5EF4-FFF2-40B4-BE49-F238E27FC236}">
                    <a16:creationId xmlns:a16="http://schemas.microsoft.com/office/drawing/2014/main" id="{35E7FD59-EF4F-00B1-E043-4CA8B11826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3" name="Straight Connector 472">
                <a:extLst>
                  <a:ext uri="{FF2B5EF4-FFF2-40B4-BE49-F238E27FC236}">
                    <a16:creationId xmlns:a16="http://schemas.microsoft.com/office/drawing/2014/main" id="{F7BC8672-8E37-1ED8-8566-81671B722A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D485E548-FD89-D634-CE81-A48E522A35DD}"/>
                </a:ext>
              </a:extLst>
            </p:cNvPr>
            <p:cNvGrpSpPr/>
            <p:nvPr/>
          </p:nvGrpSpPr>
          <p:grpSpPr>
            <a:xfrm>
              <a:off x="5332470" y="3051308"/>
              <a:ext cx="45732" cy="41389"/>
              <a:chOff x="8638477" y="2567967"/>
              <a:chExt cx="72000" cy="72000"/>
            </a:xfrm>
          </p:grpSpPr>
          <p:cxnSp>
            <p:nvCxnSpPr>
              <p:cNvPr id="470" name="Straight Connector 469">
                <a:extLst>
                  <a:ext uri="{FF2B5EF4-FFF2-40B4-BE49-F238E27FC236}">
                    <a16:creationId xmlns:a16="http://schemas.microsoft.com/office/drawing/2014/main" id="{610F114F-9587-64ED-B128-E35A5B469DA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1" name="Straight Connector 470">
                <a:extLst>
                  <a:ext uri="{FF2B5EF4-FFF2-40B4-BE49-F238E27FC236}">
                    <a16:creationId xmlns:a16="http://schemas.microsoft.com/office/drawing/2014/main" id="{65533010-5997-E29E-8BA5-06CF6062D4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C05A7E93-C8CC-5D9F-8E9D-010D12119A4D}"/>
                </a:ext>
              </a:extLst>
            </p:cNvPr>
            <p:cNvGrpSpPr/>
            <p:nvPr/>
          </p:nvGrpSpPr>
          <p:grpSpPr>
            <a:xfrm>
              <a:off x="5309604" y="3051308"/>
              <a:ext cx="45732" cy="41389"/>
              <a:chOff x="8638477" y="2567967"/>
              <a:chExt cx="72000" cy="72000"/>
            </a:xfrm>
          </p:grpSpPr>
          <p:cxnSp>
            <p:nvCxnSpPr>
              <p:cNvPr id="468" name="Straight Connector 467">
                <a:extLst>
                  <a:ext uri="{FF2B5EF4-FFF2-40B4-BE49-F238E27FC236}">
                    <a16:creationId xmlns:a16="http://schemas.microsoft.com/office/drawing/2014/main" id="{C4664145-6603-15A9-5F38-EEFA3E61DF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9" name="Straight Connector 468">
                <a:extLst>
                  <a:ext uri="{FF2B5EF4-FFF2-40B4-BE49-F238E27FC236}">
                    <a16:creationId xmlns:a16="http://schemas.microsoft.com/office/drawing/2014/main" id="{54688F02-6FAE-9D5B-33CE-46904D49F4C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0C798CD5-F0B6-A87F-4210-369D31F7876A}"/>
                </a:ext>
              </a:extLst>
            </p:cNvPr>
            <p:cNvGrpSpPr/>
            <p:nvPr/>
          </p:nvGrpSpPr>
          <p:grpSpPr>
            <a:xfrm>
              <a:off x="5322865" y="3051308"/>
              <a:ext cx="45732" cy="41389"/>
              <a:chOff x="8638477" y="2567967"/>
              <a:chExt cx="72000" cy="72000"/>
            </a:xfrm>
          </p:grpSpPr>
          <p:cxnSp>
            <p:nvCxnSpPr>
              <p:cNvPr id="466" name="Straight Connector 465">
                <a:extLst>
                  <a:ext uri="{FF2B5EF4-FFF2-40B4-BE49-F238E27FC236}">
                    <a16:creationId xmlns:a16="http://schemas.microsoft.com/office/drawing/2014/main" id="{A4DF664C-F1E8-46B3-0BC0-B2D623F5A89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7" name="Straight Connector 466">
                <a:extLst>
                  <a:ext uri="{FF2B5EF4-FFF2-40B4-BE49-F238E27FC236}">
                    <a16:creationId xmlns:a16="http://schemas.microsoft.com/office/drawing/2014/main" id="{EC9A9751-2AD1-409E-06CF-46DBA01B430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AE6D9EE1-DFA2-9C6C-8A12-5421676B7F2C}"/>
                </a:ext>
              </a:extLst>
            </p:cNvPr>
            <p:cNvGrpSpPr/>
            <p:nvPr/>
          </p:nvGrpSpPr>
          <p:grpSpPr>
            <a:xfrm>
              <a:off x="5341848" y="3051308"/>
              <a:ext cx="45732" cy="41389"/>
              <a:chOff x="8638477" y="2567967"/>
              <a:chExt cx="72000" cy="72000"/>
            </a:xfrm>
          </p:grpSpPr>
          <p:cxnSp>
            <p:nvCxnSpPr>
              <p:cNvPr id="464" name="Straight Connector 463">
                <a:extLst>
                  <a:ext uri="{FF2B5EF4-FFF2-40B4-BE49-F238E27FC236}">
                    <a16:creationId xmlns:a16="http://schemas.microsoft.com/office/drawing/2014/main" id="{DC4053CC-1617-41BB-564A-A5892EA07F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5" name="Straight Connector 464">
                <a:extLst>
                  <a:ext uri="{FF2B5EF4-FFF2-40B4-BE49-F238E27FC236}">
                    <a16:creationId xmlns:a16="http://schemas.microsoft.com/office/drawing/2014/main" id="{408EA0A0-8A30-80D7-B652-7BA1DDA7AF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5E378775-B813-2EFC-586C-85E9F27AE31F}"/>
                </a:ext>
              </a:extLst>
            </p:cNvPr>
            <p:cNvGrpSpPr/>
            <p:nvPr/>
          </p:nvGrpSpPr>
          <p:grpSpPr>
            <a:xfrm>
              <a:off x="5331792" y="3051308"/>
              <a:ext cx="45732" cy="41389"/>
              <a:chOff x="8638477" y="2567967"/>
              <a:chExt cx="72000" cy="72000"/>
            </a:xfrm>
          </p:grpSpPr>
          <p:cxnSp>
            <p:nvCxnSpPr>
              <p:cNvPr id="462" name="Straight Connector 461">
                <a:extLst>
                  <a:ext uri="{FF2B5EF4-FFF2-40B4-BE49-F238E27FC236}">
                    <a16:creationId xmlns:a16="http://schemas.microsoft.com/office/drawing/2014/main" id="{3BF40E1B-C16D-58A7-1A9D-B2691BAB91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3" name="Straight Connector 462">
                <a:extLst>
                  <a:ext uri="{FF2B5EF4-FFF2-40B4-BE49-F238E27FC236}">
                    <a16:creationId xmlns:a16="http://schemas.microsoft.com/office/drawing/2014/main" id="{052D9E0C-34F4-611A-ECAC-97EE562180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9B733A55-CE07-F6AE-02CE-B965DCD264B7}"/>
                </a:ext>
              </a:extLst>
            </p:cNvPr>
            <p:cNvGrpSpPr/>
            <p:nvPr/>
          </p:nvGrpSpPr>
          <p:grpSpPr>
            <a:xfrm>
              <a:off x="5296120" y="3051308"/>
              <a:ext cx="45732" cy="41389"/>
              <a:chOff x="8638477" y="2567967"/>
              <a:chExt cx="72000" cy="72000"/>
            </a:xfrm>
          </p:grpSpPr>
          <p:cxnSp>
            <p:nvCxnSpPr>
              <p:cNvPr id="460" name="Straight Connector 459">
                <a:extLst>
                  <a:ext uri="{FF2B5EF4-FFF2-40B4-BE49-F238E27FC236}">
                    <a16:creationId xmlns:a16="http://schemas.microsoft.com/office/drawing/2014/main" id="{79CB7E82-3C5D-7F5F-9EE5-14443A895BE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1" name="Straight Connector 460">
                <a:extLst>
                  <a:ext uri="{FF2B5EF4-FFF2-40B4-BE49-F238E27FC236}">
                    <a16:creationId xmlns:a16="http://schemas.microsoft.com/office/drawing/2014/main" id="{1E557166-6D3D-777D-4710-61D040BD4BC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D17452FA-4E8A-EB90-3089-0B74BF428BC8}"/>
                </a:ext>
              </a:extLst>
            </p:cNvPr>
            <p:cNvGrpSpPr/>
            <p:nvPr/>
          </p:nvGrpSpPr>
          <p:grpSpPr>
            <a:xfrm>
              <a:off x="5286060" y="3051308"/>
              <a:ext cx="45732" cy="41389"/>
              <a:chOff x="8638477" y="2567967"/>
              <a:chExt cx="72000" cy="72000"/>
            </a:xfrm>
          </p:grpSpPr>
          <p:cxnSp>
            <p:nvCxnSpPr>
              <p:cNvPr id="458" name="Straight Connector 457">
                <a:extLst>
                  <a:ext uri="{FF2B5EF4-FFF2-40B4-BE49-F238E27FC236}">
                    <a16:creationId xmlns:a16="http://schemas.microsoft.com/office/drawing/2014/main" id="{EDB5FF4D-0B01-96BE-B8DD-3F73DBB7063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9" name="Straight Connector 458">
                <a:extLst>
                  <a:ext uri="{FF2B5EF4-FFF2-40B4-BE49-F238E27FC236}">
                    <a16:creationId xmlns:a16="http://schemas.microsoft.com/office/drawing/2014/main" id="{6175446F-99BD-F9D2-84BB-16ED251EFD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6C536A33-60DD-0463-0AAA-FAB4AC5073BC}"/>
                </a:ext>
              </a:extLst>
            </p:cNvPr>
            <p:cNvGrpSpPr/>
            <p:nvPr/>
          </p:nvGrpSpPr>
          <p:grpSpPr>
            <a:xfrm>
              <a:off x="5276225" y="3051308"/>
              <a:ext cx="45732" cy="41389"/>
              <a:chOff x="8638477" y="2567967"/>
              <a:chExt cx="72000" cy="72000"/>
            </a:xfrm>
          </p:grpSpPr>
          <p:cxnSp>
            <p:nvCxnSpPr>
              <p:cNvPr id="456" name="Straight Connector 455">
                <a:extLst>
                  <a:ext uri="{FF2B5EF4-FFF2-40B4-BE49-F238E27FC236}">
                    <a16:creationId xmlns:a16="http://schemas.microsoft.com/office/drawing/2014/main" id="{3592ACCB-1E33-23E7-E054-6C62EF86B4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7" name="Straight Connector 456">
                <a:extLst>
                  <a:ext uri="{FF2B5EF4-FFF2-40B4-BE49-F238E27FC236}">
                    <a16:creationId xmlns:a16="http://schemas.microsoft.com/office/drawing/2014/main" id="{D9F038BE-70FD-B6B3-8F48-748D62353B3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9F2101F9-ED87-F3FE-94EA-BB5F8345D368}"/>
                </a:ext>
              </a:extLst>
            </p:cNvPr>
            <p:cNvGrpSpPr/>
            <p:nvPr/>
          </p:nvGrpSpPr>
          <p:grpSpPr>
            <a:xfrm>
              <a:off x="5272871" y="3051308"/>
              <a:ext cx="45732" cy="41389"/>
              <a:chOff x="8638477" y="2567967"/>
              <a:chExt cx="72000" cy="72000"/>
            </a:xfrm>
          </p:grpSpPr>
          <p:cxnSp>
            <p:nvCxnSpPr>
              <p:cNvPr id="454" name="Straight Connector 453">
                <a:extLst>
                  <a:ext uri="{FF2B5EF4-FFF2-40B4-BE49-F238E27FC236}">
                    <a16:creationId xmlns:a16="http://schemas.microsoft.com/office/drawing/2014/main" id="{405C4774-CDF2-7A6C-2037-AE7A1867F1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5" name="Straight Connector 454">
                <a:extLst>
                  <a:ext uri="{FF2B5EF4-FFF2-40B4-BE49-F238E27FC236}">
                    <a16:creationId xmlns:a16="http://schemas.microsoft.com/office/drawing/2014/main" id="{B59C49A4-8B02-A891-D567-EB4F9B5B84D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7D5ED75D-4482-7155-0C63-2103210E5F90}"/>
                </a:ext>
              </a:extLst>
            </p:cNvPr>
            <p:cNvGrpSpPr/>
            <p:nvPr/>
          </p:nvGrpSpPr>
          <p:grpSpPr>
            <a:xfrm>
              <a:off x="5263874" y="3051308"/>
              <a:ext cx="45732" cy="41389"/>
              <a:chOff x="8638477" y="2567967"/>
              <a:chExt cx="72000" cy="72000"/>
            </a:xfrm>
          </p:grpSpPr>
          <p:cxnSp>
            <p:nvCxnSpPr>
              <p:cNvPr id="452" name="Straight Connector 451">
                <a:extLst>
                  <a:ext uri="{FF2B5EF4-FFF2-40B4-BE49-F238E27FC236}">
                    <a16:creationId xmlns:a16="http://schemas.microsoft.com/office/drawing/2014/main" id="{1CDEF5B3-D1FD-994E-C9F1-E86CAAE0015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3" name="Straight Connector 452">
                <a:extLst>
                  <a:ext uri="{FF2B5EF4-FFF2-40B4-BE49-F238E27FC236}">
                    <a16:creationId xmlns:a16="http://schemas.microsoft.com/office/drawing/2014/main" id="{0ABA6B9C-4E4E-C135-40D3-5DA700785C5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2DEF0918-9758-592C-CC57-E62A27233F6B}"/>
                </a:ext>
              </a:extLst>
            </p:cNvPr>
            <p:cNvGrpSpPr/>
            <p:nvPr/>
          </p:nvGrpSpPr>
          <p:grpSpPr>
            <a:xfrm>
              <a:off x="5241006" y="3051308"/>
              <a:ext cx="45732" cy="41389"/>
              <a:chOff x="8638477" y="2567967"/>
              <a:chExt cx="72000" cy="72000"/>
            </a:xfrm>
          </p:grpSpPr>
          <p:cxnSp>
            <p:nvCxnSpPr>
              <p:cNvPr id="450" name="Straight Connector 449">
                <a:extLst>
                  <a:ext uri="{FF2B5EF4-FFF2-40B4-BE49-F238E27FC236}">
                    <a16:creationId xmlns:a16="http://schemas.microsoft.com/office/drawing/2014/main" id="{6895926D-30E8-4F37-0E6A-52421A9E623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1" name="Straight Connector 450">
                <a:extLst>
                  <a:ext uri="{FF2B5EF4-FFF2-40B4-BE49-F238E27FC236}">
                    <a16:creationId xmlns:a16="http://schemas.microsoft.com/office/drawing/2014/main" id="{5595C41F-FB2A-1CFF-BADD-BBA727FA6E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D7CE864D-5D4A-3CF3-684B-37E906BD6DED}"/>
                </a:ext>
              </a:extLst>
            </p:cNvPr>
            <p:cNvGrpSpPr/>
            <p:nvPr/>
          </p:nvGrpSpPr>
          <p:grpSpPr>
            <a:xfrm>
              <a:off x="5257764" y="3051308"/>
              <a:ext cx="45732" cy="41389"/>
              <a:chOff x="8638477" y="2567967"/>
              <a:chExt cx="72000" cy="72000"/>
            </a:xfrm>
          </p:grpSpPr>
          <p:cxnSp>
            <p:nvCxnSpPr>
              <p:cNvPr id="448" name="Straight Connector 447">
                <a:extLst>
                  <a:ext uri="{FF2B5EF4-FFF2-40B4-BE49-F238E27FC236}">
                    <a16:creationId xmlns:a16="http://schemas.microsoft.com/office/drawing/2014/main" id="{B5360C28-C107-07DD-FFBD-1244E32D89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9" name="Straight Connector 448">
                <a:extLst>
                  <a:ext uri="{FF2B5EF4-FFF2-40B4-BE49-F238E27FC236}">
                    <a16:creationId xmlns:a16="http://schemas.microsoft.com/office/drawing/2014/main" id="{F62E5229-46DC-6237-FE8D-3DE412F967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ECE4F627-CE14-F3E7-A39D-B5C93F98CC42}"/>
                </a:ext>
              </a:extLst>
            </p:cNvPr>
            <p:cNvGrpSpPr/>
            <p:nvPr/>
          </p:nvGrpSpPr>
          <p:grpSpPr>
            <a:xfrm>
              <a:off x="5250797" y="3051308"/>
              <a:ext cx="45732" cy="41389"/>
              <a:chOff x="8638477" y="2567967"/>
              <a:chExt cx="72000" cy="72000"/>
            </a:xfrm>
          </p:grpSpPr>
          <p:cxnSp>
            <p:nvCxnSpPr>
              <p:cNvPr id="446" name="Straight Connector 445">
                <a:extLst>
                  <a:ext uri="{FF2B5EF4-FFF2-40B4-BE49-F238E27FC236}">
                    <a16:creationId xmlns:a16="http://schemas.microsoft.com/office/drawing/2014/main" id="{39BA38CF-0FF1-C50E-B169-FA73AF218F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7" name="Straight Connector 446">
                <a:extLst>
                  <a:ext uri="{FF2B5EF4-FFF2-40B4-BE49-F238E27FC236}">
                    <a16:creationId xmlns:a16="http://schemas.microsoft.com/office/drawing/2014/main" id="{F0472981-E335-7534-FEE3-ED39F22714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8B39BE6B-54DE-074D-7704-B31C949497F4}"/>
                </a:ext>
              </a:extLst>
            </p:cNvPr>
            <p:cNvGrpSpPr/>
            <p:nvPr/>
          </p:nvGrpSpPr>
          <p:grpSpPr>
            <a:xfrm>
              <a:off x="5241068" y="3051308"/>
              <a:ext cx="45732" cy="41389"/>
              <a:chOff x="8638477" y="2567967"/>
              <a:chExt cx="72000" cy="72000"/>
            </a:xfrm>
          </p:grpSpPr>
          <p:cxnSp>
            <p:nvCxnSpPr>
              <p:cNvPr id="444" name="Straight Connector 443">
                <a:extLst>
                  <a:ext uri="{FF2B5EF4-FFF2-40B4-BE49-F238E27FC236}">
                    <a16:creationId xmlns:a16="http://schemas.microsoft.com/office/drawing/2014/main" id="{E6970C55-E5D5-B731-0ECD-CDF8DAB314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5" name="Straight Connector 444">
                <a:extLst>
                  <a:ext uri="{FF2B5EF4-FFF2-40B4-BE49-F238E27FC236}">
                    <a16:creationId xmlns:a16="http://schemas.microsoft.com/office/drawing/2014/main" id="{BE2EAB4E-5D8D-8ED8-C301-EE7BCEE434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6EAC5450-10CA-3403-6669-072CD7048CE5}"/>
                </a:ext>
              </a:extLst>
            </p:cNvPr>
            <p:cNvGrpSpPr/>
            <p:nvPr/>
          </p:nvGrpSpPr>
          <p:grpSpPr>
            <a:xfrm>
              <a:off x="5217286" y="3051308"/>
              <a:ext cx="45732" cy="41389"/>
              <a:chOff x="8638477" y="2567967"/>
              <a:chExt cx="72000" cy="72000"/>
            </a:xfrm>
          </p:grpSpPr>
          <p:cxnSp>
            <p:nvCxnSpPr>
              <p:cNvPr id="442" name="Straight Connector 441">
                <a:extLst>
                  <a:ext uri="{FF2B5EF4-FFF2-40B4-BE49-F238E27FC236}">
                    <a16:creationId xmlns:a16="http://schemas.microsoft.com/office/drawing/2014/main" id="{CFEE6972-703A-2F94-0F75-7BAD9CB6657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3" name="Straight Connector 442">
                <a:extLst>
                  <a:ext uri="{FF2B5EF4-FFF2-40B4-BE49-F238E27FC236}">
                    <a16:creationId xmlns:a16="http://schemas.microsoft.com/office/drawing/2014/main" id="{5FD1E6CA-E905-7349-93E8-8C8B469B174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B2CDB328-A239-A983-D4E8-9F4EE9891293}"/>
                </a:ext>
              </a:extLst>
            </p:cNvPr>
            <p:cNvGrpSpPr/>
            <p:nvPr/>
          </p:nvGrpSpPr>
          <p:grpSpPr>
            <a:xfrm>
              <a:off x="5208632" y="3051308"/>
              <a:ext cx="45732" cy="41389"/>
              <a:chOff x="8638477" y="2567967"/>
              <a:chExt cx="72000" cy="72000"/>
            </a:xfrm>
          </p:grpSpPr>
          <p:cxnSp>
            <p:nvCxnSpPr>
              <p:cNvPr id="440" name="Straight Connector 439">
                <a:extLst>
                  <a:ext uri="{FF2B5EF4-FFF2-40B4-BE49-F238E27FC236}">
                    <a16:creationId xmlns:a16="http://schemas.microsoft.com/office/drawing/2014/main" id="{8D1F37A5-AAD7-DA5D-23B3-12EC82DF198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1" name="Straight Connector 440">
                <a:extLst>
                  <a:ext uri="{FF2B5EF4-FFF2-40B4-BE49-F238E27FC236}">
                    <a16:creationId xmlns:a16="http://schemas.microsoft.com/office/drawing/2014/main" id="{9E8E1953-3376-41BE-25BF-E1E8E7CE20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74BD939C-FAB6-31C1-6502-7F7161980C26}"/>
                </a:ext>
              </a:extLst>
            </p:cNvPr>
            <p:cNvGrpSpPr/>
            <p:nvPr/>
          </p:nvGrpSpPr>
          <p:grpSpPr>
            <a:xfrm>
              <a:off x="5215595" y="3051308"/>
              <a:ext cx="45732" cy="41389"/>
              <a:chOff x="8638477" y="2567967"/>
              <a:chExt cx="72000" cy="72000"/>
            </a:xfrm>
          </p:grpSpPr>
          <p:cxnSp>
            <p:nvCxnSpPr>
              <p:cNvPr id="438" name="Straight Connector 437">
                <a:extLst>
                  <a:ext uri="{FF2B5EF4-FFF2-40B4-BE49-F238E27FC236}">
                    <a16:creationId xmlns:a16="http://schemas.microsoft.com/office/drawing/2014/main" id="{CDE9665A-F2A8-E3DF-ABE3-1F97CD693B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9" name="Straight Connector 438">
                <a:extLst>
                  <a:ext uri="{FF2B5EF4-FFF2-40B4-BE49-F238E27FC236}">
                    <a16:creationId xmlns:a16="http://schemas.microsoft.com/office/drawing/2014/main" id="{4B36F519-7293-5986-D2FC-5389C495AA0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5BD0A92E-E52B-D7E1-1C7D-46D0B4892847}"/>
                </a:ext>
              </a:extLst>
            </p:cNvPr>
            <p:cNvGrpSpPr/>
            <p:nvPr/>
          </p:nvGrpSpPr>
          <p:grpSpPr>
            <a:xfrm>
              <a:off x="5194422" y="3051308"/>
              <a:ext cx="45732" cy="41389"/>
              <a:chOff x="8638477" y="2567967"/>
              <a:chExt cx="72000" cy="72000"/>
            </a:xfrm>
          </p:grpSpPr>
          <p:cxnSp>
            <p:nvCxnSpPr>
              <p:cNvPr id="436" name="Straight Connector 435">
                <a:extLst>
                  <a:ext uri="{FF2B5EF4-FFF2-40B4-BE49-F238E27FC236}">
                    <a16:creationId xmlns:a16="http://schemas.microsoft.com/office/drawing/2014/main" id="{CD0B38DB-5231-CC4F-E185-ECF532874C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7" name="Straight Connector 436">
                <a:extLst>
                  <a:ext uri="{FF2B5EF4-FFF2-40B4-BE49-F238E27FC236}">
                    <a16:creationId xmlns:a16="http://schemas.microsoft.com/office/drawing/2014/main" id="{3784612C-6CD9-448C-8A49-51905E7598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5306A659-324A-914A-1D3B-536107DC8284}"/>
                </a:ext>
              </a:extLst>
            </p:cNvPr>
            <p:cNvGrpSpPr/>
            <p:nvPr/>
          </p:nvGrpSpPr>
          <p:grpSpPr>
            <a:xfrm>
              <a:off x="5196852" y="3051308"/>
              <a:ext cx="45732" cy="41389"/>
              <a:chOff x="8638477" y="2567967"/>
              <a:chExt cx="72000" cy="72000"/>
            </a:xfrm>
          </p:grpSpPr>
          <p:cxnSp>
            <p:nvCxnSpPr>
              <p:cNvPr id="434" name="Straight Connector 433">
                <a:extLst>
                  <a:ext uri="{FF2B5EF4-FFF2-40B4-BE49-F238E27FC236}">
                    <a16:creationId xmlns:a16="http://schemas.microsoft.com/office/drawing/2014/main" id="{96F2A6A6-8E95-19C5-E475-8288EB5750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5" name="Straight Connector 434">
                <a:extLst>
                  <a:ext uri="{FF2B5EF4-FFF2-40B4-BE49-F238E27FC236}">
                    <a16:creationId xmlns:a16="http://schemas.microsoft.com/office/drawing/2014/main" id="{D5CCD9C9-734A-B9A0-17BF-257B7AA8DB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D16263CA-B79B-1907-61B4-B2833B434B2F}"/>
                </a:ext>
              </a:extLst>
            </p:cNvPr>
            <p:cNvGrpSpPr/>
            <p:nvPr/>
          </p:nvGrpSpPr>
          <p:grpSpPr>
            <a:xfrm>
              <a:off x="5149111" y="3051308"/>
              <a:ext cx="45732" cy="41389"/>
              <a:chOff x="8638477" y="2567967"/>
              <a:chExt cx="72000" cy="72000"/>
            </a:xfrm>
          </p:grpSpPr>
          <p:cxnSp>
            <p:nvCxnSpPr>
              <p:cNvPr id="432" name="Straight Connector 431">
                <a:extLst>
                  <a:ext uri="{FF2B5EF4-FFF2-40B4-BE49-F238E27FC236}">
                    <a16:creationId xmlns:a16="http://schemas.microsoft.com/office/drawing/2014/main" id="{7818BC7B-EEEA-618A-2258-8225ECE96A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3" name="Straight Connector 432">
                <a:extLst>
                  <a:ext uri="{FF2B5EF4-FFF2-40B4-BE49-F238E27FC236}">
                    <a16:creationId xmlns:a16="http://schemas.microsoft.com/office/drawing/2014/main" id="{D9024042-262D-68D5-729A-2D0232BE7EE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C2E74DDA-F507-D24A-78E0-244F209C7B24}"/>
                </a:ext>
              </a:extLst>
            </p:cNvPr>
            <p:cNvGrpSpPr/>
            <p:nvPr/>
          </p:nvGrpSpPr>
          <p:grpSpPr>
            <a:xfrm>
              <a:off x="5149111" y="3049541"/>
              <a:ext cx="45732" cy="41389"/>
              <a:chOff x="8638477" y="2567967"/>
              <a:chExt cx="72000" cy="72000"/>
            </a:xfrm>
          </p:grpSpPr>
          <p:cxnSp>
            <p:nvCxnSpPr>
              <p:cNvPr id="430" name="Straight Connector 429">
                <a:extLst>
                  <a:ext uri="{FF2B5EF4-FFF2-40B4-BE49-F238E27FC236}">
                    <a16:creationId xmlns:a16="http://schemas.microsoft.com/office/drawing/2014/main" id="{22EB12E5-E3D7-8754-DBCB-663D2C6A9B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1" name="Straight Connector 430">
                <a:extLst>
                  <a:ext uri="{FF2B5EF4-FFF2-40B4-BE49-F238E27FC236}">
                    <a16:creationId xmlns:a16="http://schemas.microsoft.com/office/drawing/2014/main" id="{B6EA7041-22BF-AA69-85A4-24F1A77C4E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6839AC26-F131-C310-866F-2854C0AB3570}"/>
                </a:ext>
              </a:extLst>
            </p:cNvPr>
            <p:cNvGrpSpPr/>
            <p:nvPr/>
          </p:nvGrpSpPr>
          <p:grpSpPr>
            <a:xfrm>
              <a:off x="5126243" y="3049541"/>
              <a:ext cx="45732" cy="41389"/>
              <a:chOff x="8638477" y="2567967"/>
              <a:chExt cx="72000" cy="72000"/>
            </a:xfrm>
          </p:grpSpPr>
          <p:cxnSp>
            <p:nvCxnSpPr>
              <p:cNvPr id="428" name="Straight Connector 427">
                <a:extLst>
                  <a:ext uri="{FF2B5EF4-FFF2-40B4-BE49-F238E27FC236}">
                    <a16:creationId xmlns:a16="http://schemas.microsoft.com/office/drawing/2014/main" id="{100B8365-6742-623F-F5F7-D9C41701A1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9" name="Straight Connector 428">
                <a:extLst>
                  <a:ext uri="{FF2B5EF4-FFF2-40B4-BE49-F238E27FC236}">
                    <a16:creationId xmlns:a16="http://schemas.microsoft.com/office/drawing/2014/main" id="{474D5F7F-01FD-8AAE-FE83-92F963F6BF7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EFA8CD63-F9C7-EC1E-7EE0-0250815405A9}"/>
                </a:ext>
              </a:extLst>
            </p:cNvPr>
            <p:cNvGrpSpPr/>
            <p:nvPr/>
          </p:nvGrpSpPr>
          <p:grpSpPr>
            <a:xfrm>
              <a:off x="5109900" y="3049541"/>
              <a:ext cx="45732" cy="41389"/>
              <a:chOff x="8638477" y="2567967"/>
              <a:chExt cx="72000" cy="72000"/>
            </a:xfrm>
          </p:grpSpPr>
          <p:cxnSp>
            <p:nvCxnSpPr>
              <p:cNvPr id="426" name="Straight Connector 425">
                <a:extLst>
                  <a:ext uri="{FF2B5EF4-FFF2-40B4-BE49-F238E27FC236}">
                    <a16:creationId xmlns:a16="http://schemas.microsoft.com/office/drawing/2014/main" id="{2EE84670-A28F-2862-D477-2F39BCCF858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7" name="Straight Connector 426">
                <a:extLst>
                  <a:ext uri="{FF2B5EF4-FFF2-40B4-BE49-F238E27FC236}">
                    <a16:creationId xmlns:a16="http://schemas.microsoft.com/office/drawing/2014/main" id="{A28199BC-A307-67F2-1DB1-75C919A2A4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B6721862-4A83-E211-9B05-767C8B48C5B6}"/>
                </a:ext>
              </a:extLst>
            </p:cNvPr>
            <p:cNvGrpSpPr/>
            <p:nvPr/>
          </p:nvGrpSpPr>
          <p:grpSpPr>
            <a:xfrm>
              <a:off x="5102461" y="3049541"/>
              <a:ext cx="45732" cy="41389"/>
              <a:chOff x="8638477" y="2567967"/>
              <a:chExt cx="72000" cy="72000"/>
            </a:xfrm>
          </p:grpSpPr>
          <p:cxnSp>
            <p:nvCxnSpPr>
              <p:cNvPr id="424" name="Straight Connector 423">
                <a:extLst>
                  <a:ext uri="{FF2B5EF4-FFF2-40B4-BE49-F238E27FC236}">
                    <a16:creationId xmlns:a16="http://schemas.microsoft.com/office/drawing/2014/main" id="{2BCDB29D-3404-BEAE-B21B-42A71F0C26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5" name="Straight Connector 424">
                <a:extLst>
                  <a:ext uri="{FF2B5EF4-FFF2-40B4-BE49-F238E27FC236}">
                    <a16:creationId xmlns:a16="http://schemas.microsoft.com/office/drawing/2014/main" id="{36388D72-DB02-735E-C90D-0200B7AF8D9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703FC1DB-E124-B85E-BDC8-3F231759F8AD}"/>
                </a:ext>
              </a:extLst>
            </p:cNvPr>
            <p:cNvGrpSpPr/>
            <p:nvPr/>
          </p:nvGrpSpPr>
          <p:grpSpPr>
            <a:xfrm>
              <a:off x="5090043" y="3049541"/>
              <a:ext cx="45732" cy="41389"/>
              <a:chOff x="8638477" y="2567967"/>
              <a:chExt cx="72000" cy="72000"/>
            </a:xfrm>
          </p:grpSpPr>
          <p:cxnSp>
            <p:nvCxnSpPr>
              <p:cNvPr id="422" name="Straight Connector 421">
                <a:extLst>
                  <a:ext uri="{FF2B5EF4-FFF2-40B4-BE49-F238E27FC236}">
                    <a16:creationId xmlns:a16="http://schemas.microsoft.com/office/drawing/2014/main" id="{DFA2A1E0-CFA4-A969-BB0F-4550916FFFC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3" name="Straight Connector 422">
                <a:extLst>
                  <a:ext uri="{FF2B5EF4-FFF2-40B4-BE49-F238E27FC236}">
                    <a16:creationId xmlns:a16="http://schemas.microsoft.com/office/drawing/2014/main" id="{062EDFCA-6D20-5666-3637-857F098A2F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B4E80305-420C-FE29-5769-46AFD0135B8C}"/>
                </a:ext>
              </a:extLst>
            </p:cNvPr>
            <p:cNvGrpSpPr/>
            <p:nvPr/>
          </p:nvGrpSpPr>
          <p:grpSpPr>
            <a:xfrm>
              <a:off x="5083036" y="3049541"/>
              <a:ext cx="45732" cy="41389"/>
              <a:chOff x="8638477" y="2567967"/>
              <a:chExt cx="72000" cy="72000"/>
            </a:xfrm>
          </p:grpSpPr>
          <p:cxnSp>
            <p:nvCxnSpPr>
              <p:cNvPr id="420" name="Straight Connector 419">
                <a:extLst>
                  <a:ext uri="{FF2B5EF4-FFF2-40B4-BE49-F238E27FC236}">
                    <a16:creationId xmlns:a16="http://schemas.microsoft.com/office/drawing/2014/main" id="{9200F82F-D9BE-2EA5-048D-F00045B84AB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1" name="Straight Connector 420">
                <a:extLst>
                  <a:ext uri="{FF2B5EF4-FFF2-40B4-BE49-F238E27FC236}">
                    <a16:creationId xmlns:a16="http://schemas.microsoft.com/office/drawing/2014/main" id="{172D1E76-E6D1-FDB4-9028-4E4E8E8908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F603B356-075B-9A39-0E2F-541F02AFA480}"/>
                </a:ext>
              </a:extLst>
            </p:cNvPr>
            <p:cNvGrpSpPr/>
            <p:nvPr/>
          </p:nvGrpSpPr>
          <p:grpSpPr>
            <a:xfrm>
              <a:off x="5102461" y="3049541"/>
              <a:ext cx="45732" cy="41389"/>
              <a:chOff x="8638477" y="2567967"/>
              <a:chExt cx="72000" cy="72000"/>
            </a:xfrm>
          </p:grpSpPr>
          <p:cxnSp>
            <p:nvCxnSpPr>
              <p:cNvPr id="418" name="Straight Connector 417">
                <a:extLst>
                  <a:ext uri="{FF2B5EF4-FFF2-40B4-BE49-F238E27FC236}">
                    <a16:creationId xmlns:a16="http://schemas.microsoft.com/office/drawing/2014/main" id="{31857813-7270-9C97-7250-F89319C37E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9" name="Straight Connector 418">
                <a:extLst>
                  <a:ext uri="{FF2B5EF4-FFF2-40B4-BE49-F238E27FC236}">
                    <a16:creationId xmlns:a16="http://schemas.microsoft.com/office/drawing/2014/main" id="{43F228AA-5361-58E8-9441-5C1E8D5DBB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165AB7EE-34D1-4314-7A1A-0119B035DEEC}"/>
                </a:ext>
              </a:extLst>
            </p:cNvPr>
            <p:cNvGrpSpPr/>
            <p:nvPr/>
          </p:nvGrpSpPr>
          <p:grpSpPr>
            <a:xfrm>
              <a:off x="5112907" y="3049541"/>
              <a:ext cx="45732" cy="41389"/>
              <a:chOff x="8638477" y="2567967"/>
              <a:chExt cx="72000" cy="72000"/>
            </a:xfrm>
          </p:grpSpPr>
          <p:cxnSp>
            <p:nvCxnSpPr>
              <p:cNvPr id="416" name="Straight Connector 415">
                <a:extLst>
                  <a:ext uri="{FF2B5EF4-FFF2-40B4-BE49-F238E27FC236}">
                    <a16:creationId xmlns:a16="http://schemas.microsoft.com/office/drawing/2014/main" id="{8EAAE5AD-BA6B-372F-808A-A345566F0DF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7" name="Straight Connector 416">
                <a:extLst>
                  <a:ext uri="{FF2B5EF4-FFF2-40B4-BE49-F238E27FC236}">
                    <a16:creationId xmlns:a16="http://schemas.microsoft.com/office/drawing/2014/main" id="{6F99010F-D9C9-FF46-67F7-AF87D23E05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2FF8881C-7B43-D567-BB80-AD7667294355}"/>
                </a:ext>
              </a:extLst>
            </p:cNvPr>
            <p:cNvGrpSpPr/>
            <p:nvPr/>
          </p:nvGrpSpPr>
          <p:grpSpPr>
            <a:xfrm>
              <a:off x="5125327" y="3049541"/>
              <a:ext cx="45732" cy="41389"/>
              <a:chOff x="8638477" y="2567967"/>
              <a:chExt cx="72000" cy="72000"/>
            </a:xfrm>
          </p:grpSpPr>
          <p:cxnSp>
            <p:nvCxnSpPr>
              <p:cNvPr id="414" name="Straight Connector 413">
                <a:extLst>
                  <a:ext uri="{FF2B5EF4-FFF2-40B4-BE49-F238E27FC236}">
                    <a16:creationId xmlns:a16="http://schemas.microsoft.com/office/drawing/2014/main" id="{2E68F136-A9D8-FFE9-C68C-8CD24318A8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5" name="Straight Connector 414">
                <a:extLst>
                  <a:ext uri="{FF2B5EF4-FFF2-40B4-BE49-F238E27FC236}">
                    <a16:creationId xmlns:a16="http://schemas.microsoft.com/office/drawing/2014/main" id="{4D273643-28F4-173B-77C1-3BA4DF9FD9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651D721E-837F-C123-68DA-2A75682BB91A}"/>
                </a:ext>
              </a:extLst>
            </p:cNvPr>
            <p:cNvGrpSpPr/>
            <p:nvPr/>
          </p:nvGrpSpPr>
          <p:grpSpPr>
            <a:xfrm>
              <a:off x="5144233" y="3049541"/>
              <a:ext cx="45732" cy="41389"/>
              <a:chOff x="8638477" y="2567967"/>
              <a:chExt cx="72000" cy="72000"/>
            </a:xfrm>
          </p:grpSpPr>
          <p:cxnSp>
            <p:nvCxnSpPr>
              <p:cNvPr id="412" name="Straight Connector 411">
                <a:extLst>
                  <a:ext uri="{FF2B5EF4-FFF2-40B4-BE49-F238E27FC236}">
                    <a16:creationId xmlns:a16="http://schemas.microsoft.com/office/drawing/2014/main" id="{5695BC90-FC77-21C4-DF6E-5CC6F61767E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3" name="Straight Connector 412">
                <a:extLst>
                  <a:ext uri="{FF2B5EF4-FFF2-40B4-BE49-F238E27FC236}">
                    <a16:creationId xmlns:a16="http://schemas.microsoft.com/office/drawing/2014/main" id="{209C02E0-5091-682D-CEDC-00E3B9CB4BC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A7B6BD1F-8EF4-7AEF-663F-574497DC0C4C}"/>
                </a:ext>
              </a:extLst>
            </p:cNvPr>
            <p:cNvGrpSpPr/>
            <p:nvPr/>
          </p:nvGrpSpPr>
          <p:grpSpPr>
            <a:xfrm>
              <a:off x="5157314" y="3049541"/>
              <a:ext cx="45732" cy="41389"/>
              <a:chOff x="8638477" y="2567967"/>
              <a:chExt cx="72000" cy="72000"/>
            </a:xfrm>
          </p:grpSpPr>
          <p:cxnSp>
            <p:nvCxnSpPr>
              <p:cNvPr id="410" name="Straight Connector 409">
                <a:extLst>
                  <a:ext uri="{FF2B5EF4-FFF2-40B4-BE49-F238E27FC236}">
                    <a16:creationId xmlns:a16="http://schemas.microsoft.com/office/drawing/2014/main" id="{0D96AA37-0891-E62E-9D01-F6D550B9EA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1" name="Straight Connector 410">
                <a:extLst>
                  <a:ext uri="{FF2B5EF4-FFF2-40B4-BE49-F238E27FC236}">
                    <a16:creationId xmlns:a16="http://schemas.microsoft.com/office/drawing/2014/main" id="{42C919E0-7772-B4E0-A0F2-DFB9AC6747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B6F5F834-4061-ED3C-E6EB-1890BE420570}"/>
                </a:ext>
              </a:extLst>
            </p:cNvPr>
            <p:cNvGrpSpPr/>
            <p:nvPr/>
          </p:nvGrpSpPr>
          <p:grpSpPr>
            <a:xfrm>
              <a:off x="5131391" y="3049541"/>
              <a:ext cx="45732" cy="41389"/>
              <a:chOff x="8638477" y="2567967"/>
              <a:chExt cx="72000" cy="72000"/>
            </a:xfrm>
          </p:grpSpPr>
          <p:cxnSp>
            <p:nvCxnSpPr>
              <p:cNvPr id="408" name="Straight Connector 407">
                <a:extLst>
                  <a:ext uri="{FF2B5EF4-FFF2-40B4-BE49-F238E27FC236}">
                    <a16:creationId xmlns:a16="http://schemas.microsoft.com/office/drawing/2014/main" id="{B7276696-D395-5EBB-040D-63D1F32ED9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9" name="Straight Connector 408">
                <a:extLst>
                  <a:ext uri="{FF2B5EF4-FFF2-40B4-BE49-F238E27FC236}">
                    <a16:creationId xmlns:a16="http://schemas.microsoft.com/office/drawing/2014/main" id="{916A73FE-4B8E-C242-F07D-0A1AAF1DC4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2FF97C53-53BD-7DDC-0D14-3EBF07E96B48}"/>
                </a:ext>
              </a:extLst>
            </p:cNvPr>
            <p:cNvGrpSpPr/>
            <p:nvPr/>
          </p:nvGrpSpPr>
          <p:grpSpPr>
            <a:xfrm>
              <a:off x="5114381" y="3049541"/>
              <a:ext cx="45732" cy="41389"/>
              <a:chOff x="8638477" y="2567967"/>
              <a:chExt cx="72000" cy="72000"/>
            </a:xfrm>
          </p:grpSpPr>
          <p:cxnSp>
            <p:nvCxnSpPr>
              <p:cNvPr id="406" name="Straight Connector 405">
                <a:extLst>
                  <a:ext uri="{FF2B5EF4-FFF2-40B4-BE49-F238E27FC236}">
                    <a16:creationId xmlns:a16="http://schemas.microsoft.com/office/drawing/2014/main" id="{4103771B-5D57-6473-02F9-7FB0A2CA0F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7" name="Straight Connector 406">
                <a:extLst>
                  <a:ext uri="{FF2B5EF4-FFF2-40B4-BE49-F238E27FC236}">
                    <a16:creationId xmlns:a16="http://schemas.microsoft.com/office/drawing/2014/main" id="{C3661D0F-797A-2F00-1F89-1400313916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7F88716B-6712-8856-5816-C88C41E0E9F8}"/>
                </a:ext>
              </a:extLst>
            </p:cNvPr>
            <p:cNvGrpSpPr/>
            <p:nvPr/>
          </p:nvGrpSpPr>
          <p:grpSpPr>
            <a:xfrm>
              <a:off x="5064170" y="3049541"/>
              <a:ext cx="45732" cy="41389"/>
              <a:chOff x="8638477" y="2567967"/>
              <a:chExt cx="72000" cy="72000"/>
            </a:xfrm>
          </p:grpSpPr>
          <p:cxnSp>
            <p:nvCxnSpPr>
              <p:cNvPr id="404" name="Straight Connector 403">
                <a:extLst>
                  <a:ext uri="{FF2B5EF4-FFF2-40B4-BE49-F238E27FC236}">
                    <a16:creationId xmlns:a16="http://schemas.microsoft.com/office/drawing/2014/main" id="{71521AA7-1B21-7196-B0C0-1E93C9ED9E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5" name="Straight Connector 404">
                <a:extLst>
                  <a:ext uri="{FF2B5EF4-FFF2-40B4-BE49-F238E27FC236}">
                    <a16:creationId xmlns:a16="http://schemas.microsoft.com/office/drawing/2014/main" id="{2EBA4032-103A-C4C5-5A63-D396BED88B3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A6C8AF6F-D2E6-AEB1-B45B-709AA33A918A}"/>
                </a:ext>
              </a:extLst>
            </p:cNvPr>
            <p:cNvGrpSpPr/>
            <p:nvPr/>
          </p:nvGrpSpPr>
          <p:grpSpPr>
            <a:xfrm>
              <a:off x="5056732" y="3049541"/>
              <a:ext cx="45732" cy="41389"/>
              <a:chOff x="8638477" y="2567967"/>
              <a:chExt cx="72000" cy="72000"/>
            </a:xfrm>
          </p:grpSpPr>
          <p:cxnSp>
            <p:nvCxnSpPr>
              <p:cNvPr id="402" name="Straight Connector 401">
                <a:extLst>
                  <a:ext uri="{FF2B5EF4-FFF2-40B4-BE49-F238E27FC236}">
                    <a16:creationId xmlns:a16="http://schemas.microsoft.com/office/drawing/2014/main" id="{47DE0DFC-1DFE-71F9-E99A-EAF572581C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3" name="Straight Connector 402">
                <a:extLst>
                  <a:ext uri="{FF2B5EF4-FFF2-40B4-BE49-F238E27FC236}">
                    <a16:creationId xmlns:a16="http://schemas.microsoft.com/office/drawing/2014/main" id="{A6A59BFF-21C1-584C-E808-55425566F49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E8D6C991-B2E9-D837-E75C-35C2B9C0A02E}"/>
                </a:ext>
              </a:extLst>
            </p:cNvPr>
            <p:cNvGrpSpPr/>
            <p:nvPr/>
          </p:nvGrpSpPr>
          <p:grpSpPr>
            <a:xfrm>
              <a:off x="5044311" y="3049541"/>
              <a:ext cx="45732" cy="41389"/>
              <a:chOff x="8638477" y="2567967"/>
              <a:chExt cx="72000" cy="72000"/>
            </a:xfrm>
          </p:grpSpPr>
          <p:cxnSp>
            <p:nvCxnSpPr>
              <p:cNvPr id="400" name="Straight Connector 399">
                <a:extLst>
                  <a:ext uri="{FF2B5EF4-FFF2-40B4-BE49-F238E27FC236}">
                    <a16:creationId xmlns:a16="http://schemas.microsoft.com/office/drawing/2014/main" id="{33E88EEA-6D7C-690D-F93A-03CC31F894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1" name="Straight Connector 400">
                <a:extLst>
                  <a:ext uri="{FF2B5EF4-FFF2-40B4-BE49-F238E27FC236}">
                    <a16:creationId xmlns:a16="http://schemas.microsoft.com/office/drawing/2014/main" id="{DABCAB09-D00F-23E1-3087-B61901A51E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1F698396-B178-F657-2624-C2BD5B987C34}"/>
                </a:ext>
              </a:extLst>
            </p:cNvPr>
            <p:cNvGrpSpPr/>
            <p:nvPr/>
          </p:nvGrpSpPr>
          <p:grpSpPr>
            <a:xfrm>
              <a:off x="5021447" y="3050909"/>
              <a:ext cx="45732" cy="41389"/>
              <a:chOff x="8638477" y="2567967"/>
              <a:chExt cx="72000" cy="72000"/>
            </a:xfrm>
          </p:grpSpPr>
          <p:cxnSp>
            <p:nvCxnSpPr>
              <p:cNvPr id="398" name="Straight Connector 397">
                <a:extLst>
                  <a:ext uri="{FF2B5EF4-FFF2-40B4-BE49-F238E27FC236}">
                    <a16:creationId xmlns:a16="http://schemas.microsoft.com/office/drawing/2014/main" id="{017C5A9C-8006-D303-DBF2-7CF6D3E7B4C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9" name="Straight Connector 398">
                <a:extLst>
                  <a:ext uri="{FF2B5EF4-FFF2-40B4-BE49-F238E27FC236}">
                    <a16:creationId xmlns:a16="http://schemas.microsoft.com/office/drawing/2014/main" id="{3948AA9D-604B-5A45-44E8-A9618925574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CF963F17-18C0-D2DB-1EF0-EEDF66A68C70}"/>
                </a:ext>
              </a:extLst>
            </p:cNvPr>
            <p:cNvGrpSpPr/>
            <p:nvPr/>
          </p:nvGrpSpPr>
          <p:grpSpPr>
            <a:xfrm>
              <a:off x="4994288" y="3050909"/>
              <a:ext cx="45732" cy="41389"/>
              <a:chOff x="8638477" y="2567967"/>
              <a:chExt cx="72000" cy="72000"/>
            </a:xfrm>
          </p:grpSpPr>
          <p:cxnSp>
            <p:nvCxnSpPr>
              <p:cNvPr id="396" name="Straight Connector 395">
                <a:extLst>
                  <a:ext uri="{FF2B5EF4-FFF2-40B4-BE49-F238E27FC236}">
                    <a16:creationId xmlns:a16="http://schemas.microsoft.com/office/drawing/2014/main" id="{88B4F3EE-9F22-8D48-B8F4-A9816823D2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7" name="Straight Connector 396">
                <a:extLst>
                  <a:ext uri="{FF2B5EF4-FFF2-40B4-BE49-F238E27FC236}">
                    <a16:creationId xmlns:a16="http://schemas.microsoft.com/office/drawing/2014/main" id="{53DAAB1B-AF2A-0EF0-F9B3-6A891F2E80A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34344B91-95D6-5666-39CA-2F2F27B12317}"/>
                </a:ext>
              </a:extLst>
            </p:cNvPr>
            <p:cNvGrpSpPr/>
            <p:nvPr/>
          </p:nvGrpSpPr>
          <p:grpSpPr>
            <a:xfrm>
              <a:off x="4986479" y="3050909"/>
              <a:ext cx="45732" cy="41389"/>
              <a:chOff x="8638477" y="2567967"/>
              <a:chExt cx="72000" cy="72000"/>
            </a:xfrm>
          </p:grpSpPr>
          <p:cxnSp>
            <p:nvCxnSpPr>
              <p:cNvPr id="394" name="Straight Connector 393">
                <a:extLst>
                  <a:ext uri="{FF2B5EF4-FFF2-40B4-BE49-F238E27FC236}">
                    <a16:creationId xmlns:a16="http://schemas.microsoft.com/office/drawing/2014/main" id="{12724017-12B8-CFF5-E9C0-5DD2BB8DF1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5" name="Straight Connector 394">
                <a:extLst>
                  <a:ext uri="{FF2B5EF4-FFF2-40B4-BE49-F238E27FC236}">
                    <a16:creationId xmlns:a16="http://schemas.microsoft.com/office/drawing/2014/main" id="{4249868A-107C-F4E6-9FB1-670C4685D8B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0BF3506E-3322-B396-31B1-E2519B959A78}"/>
                </a:ext>
              </a:extLst>
            </p:cNvPr>
            <p:cNvGrpSpPr/>
            <p:nvPr/>
          </p:nvGrpSpPr>
          <p:grpSpPr>
            <a:xfrm>
              <a:off x="4973955" y="3050909"/>
              <a:ext cx="45732" cy="41389"/>
              <a:chOff x="8638477" y="2567967"/>
              <a:chExt cx="72000" cy="72000"/>
            </a:xfrm>
          </p:grpSpPr>
          <p:cxnSp>
            <p:nvCxnSpPr>
              <p:cNvPr id="392" name="Straight Connector 391">
                <a:extLst>
                  <a:ext uri="{FF2B5EF4-FFF2-40B4-BE49-F238E27FC236}">
                    <a16:creationId xmlns:a16="http://schemas.microsoft.com/office/drawing/2014/main" id="{E164A21A-3CD4-0574-3372-48B24B7754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3" name="Straight Connector 392">
                <a:extLst>
                  <a:ext uri="{FF2B5EF4-FFF2-40B4-BE49-F238E27FC236}">
                    <a16:creationId xmlns:a16="http://schemas.microsoft.com/office/drawing/2014/main" id="{6D0B85C4-2852-76D3-CA5D-808C256826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AB97E07D-B1BF-2675-5092-27880F674D23}"/>
                </a:ext>
              </a:extLst>
            </p:cNvPr>
            <p:cNvGrpSpPr/>
            <p:nvPr/>
          </p:nvGrpSpPr>
          <p:grpSpPr>
            <a:xfrm>
              <a:off x="4963114" y="3050909"/>
              <a:ext cx="45732" cy="41389"/>
              <a:chOff x="8638477" y="2567967"/>
              <a:chExt cx="72000" cy="72000"/>
            </a:xfrm>
          </p:grpSpPr>
          <p:cxnSp>
            <p:nvCxnSpPr>
              <p:cNvPr id="390" name="Straight Connector 389">
                <a:extLst>
                  <a:ext uri="{FF2B5EF4-FFF2-40B4-BE49-F238E27FC236}">
                    <a16:creationId xmlns:a16="http://schemas.microsoft.com/office/drawing/2014/main" id="{5C8553BD-FA2C-9809-E7C6-49E88E4E6AC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1" name="Straight Connector 390">
                <a:extLst>
                  <a:ext uri="{FF2B5EF4-FFF2-40B4-BE49-F238E27FC236}">
                    <a16:creationId xmlns:a16="http://schemas.microsoft.com/office/drawing/2014/main" id="{97FB3847-37D3-9A55-28C1-E1D7E21B6B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B1C993EC-DEB7-2A8C-114B-600EF3F5B2DD}"/>
                </a:ext>
              </a:extLst>
            </p:cNvPr>
            <p:cNvGrpSpPr/>
            <p:nvPr/>
          </p:nvGrpSpPr>
          <p:grpSpPr>
            <a:xfrm>
              <a:off x="4948559" y="3050909"/>
              <a:ext cx="45732" cy="41389"/>
              <a:chOff x="8638477" y="2567967"/>
              <a:chExt cx="72000" cy="72000"/>
            </a:xfrm>
          </p:grpSpPr>
          <p:cxnSp>
            <p:nvCxnSpPr>
              <p:cNvPr id="388" name="Straight Connector 387">
                <a:extLst>
                  <a:ext uri="{FF2B5EF4-FFF2-40B4-BE49-F238E27FC236}">
                    <a16:creationId xmlns:a16="http://schemas.microsoft.com/office/drawing/2014/main" id="{C1F8BC0F-92B8-9968-3B99-777AD40A610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9" name="Straight Connector 388">
                <a:extLst>
                  <a:ext uri="{FF2B5EF4-FFF2-40B4-BE49-F238E27FC236}">
                    <a16:creationId xmlns:a16="http://schemas.microsoft.com/office/drawing/2014/main" id="{632DDCFC-D8D0-A521-53E3-D1D1C7281B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CBFF2E50-76FF-E323-3A7D-A075F9443AA0}"/>
                </a:ext>
              </a:extLst>
            </p:cNvPr>
            <p:cNvGrpSpPr/>
            <p:nvPr/>
          </p:nvGrpSpPr>
          <p:grpSpPr>
            <a:xfrm>
              <a:off x="4940747" y="3050909"/>
              <a:ext cx="45732" cy="41389"/>
              <a:chOff x="8638477" y="2567967"/>
              <a:chExt cx="72000" cy="72000"/>
            </a:xfrm>
          </p:grpSpPr>
          <p:cxnSp>
            <p:nvCxnSpPr>
              <p:cNvPr id="386" name="Straight Connector 385">
                <a:extLst>
                  <a:ext uri="{FF2B5EF4-FFF2-40B4-BE49-F238E27FC236}">
                    <a16:creationId xmlns:a16="http://schemas.microsoft.com/office/drawing/2014/main" id="{05DF3A53-90F2-AC5D-9B33-A34791848B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7" name="Straight Connector 386">
                <a:extLst>
                  <a:ext uri="{FF2B5EF4-FFF2-40B4-BE49-F238E27FC236}">
                    <a16:creationId xmlns:a16="http://schemas.microsoft.com/office/drawing/2014/main" id="{4BD0E319-7480-E99A-8FE1-1C2D2CF674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4DDA189A-D484-FABA-947E-CB8F1770A538}"/>
                </a:ext>
              </a:extLst>
            </p:cNvPr>
            <p:cNvGrpSpPr/>
            <p:nvPr/>
          </p:nvGrpSpPr>
          <p:grpSpPr>
            <a:xfrm>
              <a:off x="4923505" y="3050909"/>
              <a:ext cx="45732" cy="41389"/>
              <a:chOff x="8638477" y="2567967"/>
              <a:chExt cx="72000" cy="72000"/>
            </a:xfrm>
          </p:grpSpPr>
          <p:cxnSp>
            <p:nvCxnSpPr>
              <p:cNvPr id="384" name="Straight Connector 383">
                <a:extLst>
                  <a:ext uri="{FF2B5EF4-FFF2-40B4-BE49-F238E27FC236}">
                    <a16:creationId xmlns:a16="http://schemas.microsoft.com/office/drawing/2014/main" id="{8EA2D0DE-4209-5128-80D8-47FE56045E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5" name="Straight Connector 384">
                <a:extLst>
                  <a:ext uri="{FF2B5EF4-FFF2-40B4-BE49-F238E27FC236}">
                    <a16:creationId xmlns:a16="http://schemas.microsoft.com/office/drawing/2014/main" id="{0606D5E7-27FF-41F2-36C1-0EA1D0F9D3A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B14891C1-F7F8-929C-0F60-670824EE7A32}"/>
                </a:ext>
              </a:extLst>
            </p:cNvPr>
            <p:cNvGrpSpPr/>
            <p:nvPr/>
          </p:nvGrpSpPr>
          <p:grpSpPr>
            <a:xfrm>
              <a:off x="4907714" y="3050909"/>
              <a:ext cx="45732" cy="41389"/>
              <a:chOff x="8638477" y="2567967"/>
              <a:chExt cx="72000" cy="72000"/>
            </a:xfrm>
          </p:grpSpPr>
          <p:cxnSp>
            <p:nvCxnSpPr>
              <p:cNvPr id="382" name="Straight Connector 381">
                <a:extLst>
                  <a:ext uri="{FF2B5EF4-FFF2-40B4-BE49-F238E27FC236}">
                    <a16:creationId xmlns:a16="http://schemas.microsoft.com/office/drawing/2014/main" id="{7D58BBA0-BF9A-94D0-7058-EC3FB9010C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3" name="Straight Connector 382">
                <a:extLst>
                  <a:ext uri="{FF2B5EF4-FFF2-40B4-BE49-F238E27FC236}">
                    <a16:creationId xmlns:a16="http://schemas.microsoft.com/office/drawing/2014/main" id="{FCABE6B0-78F2-1265-348D-45499424AFB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C072BDCC-C392-0D98-13AF-ACE605363AC7}"/>
                </a:ext>
              </a:extLst>
            </p:cNvPr>
            <p:cNvGrpSpPr/>
            <p:nvPr/>
          </p:nvGrpSpPr>
          <p:grpSpPr>
            <a:xfrm>
              <a:off x="4895666" y="3050909"/>
              <a:ext cx="45732" cy="41389"/>
              <a:chOff x="8638477" y="2567967"/>
              <a:chExt cx="72000" cy="72000"/>
            </a:xfrm>
          </p:grpSpPr>
          <p:cxnSp>
            <p:nvCxnSpPr>
              <p:cNvPr id="380" name="Straight Connector 379">
                <a:extLst>
                  <a:ext uri="{FF2B5EF4-FFF2-40B4-BE49-F238E27FC236}">
                    <a16:creationId xmlns:a16="http://schemas.microsoft.com/office/drawing/2014/main" id="{6BA389CF-8EAF-ACEB-D471-934EA5D073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1" name="Straight Connector 380">
                <a:extLst>
                  <a:ext uri="{FF2B5EF4-FFF2-40B4-BE49-F238E27FC236}">
                    <a16:creationId xmlns:a16="http://schemas.microsoft.com/office/drawing/2014/main" id="{62D4F9B0-8FEB-2CA9-2AA9-4D98CA1163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D8976BC2-3E90-CBBD-47D2-1D4565101432}"/>
                </a:ext>
              </a:extLst>
            </p:cNvPr>
            <p:cNvGrpSpPr/>
            <p:nvPr/>
          </p:nvGrpSpPr>
          <p:grpSpPr>
            <a:xfrm>
              <a:off x="4877826" y="3050909"/>
              <a:ext cx="45732" cy="41389"/>
              <a:chOff x="8638477" y="2567967"/>
              <a:chExt cx="72000" cy="72000"/>
            </a:xfrm>
          </p:grpSpPr>
          <p:cxnSp>
            <p:nvCxnSpPr>
              <p:cNvPr id="378" name="Straight Connector 377">
                <a:extLst>
                  <a:ext uri="{FF2B5EF4-FFF2-40B4-BE49-F238E27FC236}">
                    <a16:creationId xmlns:a16="http://schemas.microsoft.com/office/drawing/2014/main" id="{6C76480E-5199-66B8-4428-B38C726207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9" name="Straight Connector 378">
                <a:extLst>
                  <a:ext uri="{FF2B5EF4-FFF2-40B4-BE49-F238E27FC236}">
                    <a16:creationId xmlns:a16="http://schemas.microsoft.com/office/drawing/2014/main" id="{44B89C02-0A9F-4F41-AF70-190B963953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7DB0F3D5-FD14-3E5C-E931-50B57CC47EC8}"/>
                </a:ext>
              </a:extLst>
            </p:cNvPr>
            <p:cNvGrpSpPr/>
            <p:nvPr/>
          </p:nvGrpSpPr>
          <p:grpSpPr>
            <a:xfrm>
              <a:off x="4865462" y="3050909"/>
              <a:ext cx="45732" cy="41389"/>
              <a:chOff x="8638477" y="2567967"/>
              <a:chExt cx="72000" cy="72000"/>
            </a:xfrm>
          </p:grpSpPr>
          <p:cxnSp>
            <p:nvCxnSpPr>
              <p:cNvPr id="376" name="Straight Connector 375">
                <a:extLst>
                  <a:ext uri="{FF2B5EF4-FFF2-40B4-BE49-F238E27FC236}">
                    <a16:creationId xmlns:a16="http://schemas.microsoft.com/office/drawing/2014/main" id="{BD4F293D-8D34-682D-4CAE-F449455D2A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7" name="Straight Connector 376">
                <a:extLst>
                  <a:ext uri="{FF2B5EF4-FFF2-40B4-BE49-F238E27FC236}">
                    <a16:creationId xmlns:a16="http://schemas.microsoft.com/office/drawing/2014/main" id="{9AF7AAFF-6D5B-4983-4E08-03C6476866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D8384C58-CB94-D649-9348-21865CB5D990}"/>
                </a:ext>
              </a:extLst>
            </p:cNvPr>
            <p:cNvGrpSpPr/>
            <p:nvPr/>
          </p:nvGrpSpPr>
          <p:grpSpPr>
            <a:xfrm>
              <a:off x="4849934" y="3050909"/>
              <a:ext cx="45732" cy="41389"/>
              <a:chOff x="8638477" y="2567967"/>
              <a:chExt cx="72000" cy="72000"/>
            </a:xfrm>
          </p:grpSpPr>
          <p:cxnSp>
            <p:nvCxnSpPr>
              <p:cNvPr id="374" name="Straight Connector 373">
                <a:extLst>
                  <a:ext uri="{FF2B5EF4-FFF2-40B4-BE49-F238E27FC236}">
                    <a16:creationId xmlns:a16="http://schemas.microsoft.com/office/drawing/2014/main" id="{2262A2D5-DD71-ADE2-811E-AF5B96CED30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5" name="Straight Connector 374">
                <a:extLst>
                  <a:ext uri="{FF2B5EF4-FFF2-40B4-BE49-F238E27FC236}">
                    <a16:creationId xmlns:a16="http://schemas.microsoft.com/office/drawing/2014/main" id="{50ED9DD6-33F9-7B00-E3CD-0B943AB83D2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0156AE3E-7A3F-BCEE-9CC2-B7485F2A0045}"/>
                </a:ext>
              </a:extLst>
            </p:cNvPr>
            <p:cNvGrpSpPr/>
            <p:nvPr/>
          </p:nvGrpSpPr>
          <p:grpSpPr>
            <a:xfrm>
              <a:off x="4840339" y="3050909"/>
              <a:ext cx="45732" cy="41389"/>
              <a:chOff x="8638477" y="2567967"/>
              <a:chExt cx="72000" cy="72000"/>
            </a:xfrm>
          </p:grpSpPr>
          <p:cxnSp>
            <p:nvCxnSpPr>
              <p:cNvPr id="372" name="Straight Connector 371">
                <a:extLst>
                  <a:ext uri="{FF2B5EF4-FFF2-40B4-BE49-F238E27FC236}">
                    <a16:creationId xmlns:a16="http://schemas.microsoft.com/office/drawing/2014/main" id="{B7926D50-08DB-729C-ED93-91D67A1408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3" name="Straight Connector 372">
                <a:extLst>
                  <a:ext uri="{FF2B5EF4-FFF2-40B4-BE49-F238E27FC236}">
                    <a16:creationId xmlns:a16="http://schemas.microsoft.com/office/drawing/2014/main" id="{6CE82B5E-595F-6288-229D-6CEB7289E95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B1B0A1EF-FA4F-5F1D-7E3D-4AAC50A0EC64}"/>
                </a:ext>
              </a:extLst>
            </p:cNvPr>
            <p:cNvGrpSpPr/>
            <p:nvPr/>
          </p:nvGrpSpPr>
          <p:grpSpPr>
            <a:xfrm>
              <a:off x="4832094" y="3050909"/>
              <a:ext cx="45732" cy="41389"/>
              <a:chOff x="8638477" y="2567967"/>
              <a:chExt cx="72000" cy="72000"/>
            </a:xfrm>
          </p:grpSpPr>
          <p:cxnSp>
            <p:nvCxnSpPr>
              <p:cNvPr id="370" name="Straight Connector 369">
                <a:extLst>
                  <a:ext uri="{FF2B5EF4-FFF2-40B4-BE49-F238E27FC236}">
                    <a16:creationId xmlns:a16="http://schemas.microsoft.com/office/drawing/2014/main" id="{7B4AE0AF-ACE0-7B7A-6C56-D59B1CA5CE9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1" name="Straight Connector 370">
                <a:extLst>
                  <a:ext uri="{FF2B5EF4-FFF2-40B4-BE49-F238E27FC236}">
                    <a16:creationId xmlns:a16="http://schemas.microsoft.com/office/drawing/2014/main" id="{234AD84C-1468-F021-4214-BE0DFC9C79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C0F3DA7D-8D3A-3BA7-75DD-90CB7C599506}"/>
                </a:ext>
              </a:extLst>
            </p:cNvPr>
            <p:cNvGrpSpPr/>
            <p:nvPr/>
          </p:nvGrpSpPr>
          <p:grpSpPr>
            <a:xfrm>
              <a:off x="4821800" y="3050909"/>
              <a:ext cx="45732" cy="41389"/>
              <a:chOff x="8638477" y="2567967"/>
              <a:chExt cx="72000" cy="72000"/>
            </a:xfrm>
          </p:grpSpPr>
          <p:cxnSp>
            <p:nvCxnSpPr>
              <p:cNvPr id="368" name="Straight Connector 367">
                <a:extLst>
                  <a:ext uri="{FF2B5EF4-FFF2-40B4-BE49-F238E27FC236}">
                    <a16:creationId xmlns:a16="http://schemas.microsoft.com/office/drawing/2014/main" id="{3872D3F9-F90D-A3CE-6A1F-8A87D4AB4A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9" name="Straight Connector 368">
                <a:extLst>
                  <a:ext uri="{FF2B5EF4-FFF2-40B4-BE49-F238E27FC236}">
                    <a16:creationId xmlns:a16="http://schemas.microsoft.com/office/drawing/2014/main" id="{FCF62F6D-5E64-2700-4E69-84959693E3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C473BFD4-E12C-1CDC-9DE2-157F5DB11674}"/>
                </a:ext>
              </a:extLst>
            </p:cNvPr>
            <p:cNvGrpSpPr/>
            <p:nvPr/>
          </p:nvGrpSpPr>
          <p:grpSpPr>
            <a:xfrm>
              <a:off x="4810601" y="3050909"/>
              <a:ext cx="45732" cy="41389"/>
              <a:chOff x="8638477" y="2567967"/>
              <a:chExt cx="72000" cy="72000"/>
            </a:xfrm>
          </p:grpSpPr>
          <p:cxnSp>
            <p:nvCxnSpPr>
              <p:cNvPr id="366" name="Straight Connector 365">
                <a:extLst>
                  <a:ext uri="{FF2B5EF4-FFF2-40B4-BE49-F238E27FC236}">
                    <a16:creationId xmlns:a16="http://schemas.microsoft.com/office/drawing/2014/main" id="{F8BEA785-45D3-AFE3-3662-BFBB571D8F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" name="Straight Connector 366">
                <a:extLst>
                  <a:ext uri="{FF2B5EF4-FFF2-40B4-BE49-F238E27FC236}">
                    <a16:creationId xmlns:a16="http://schemas.microsoft.com/office/drawing/2014/main" id="{317C661C-8661-6050-58F2-682A4600F8E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AEAD12C9-3C51-2540-C103-D6A7E4D3B163}"/>
                </a:ext>
              </a:extLst>
            </p:cNvPr>
            <p:cNvGrpSpPr/>
            <p:nvPr/>
          </p:nvGrpSpPr>
          <p:grpSpPr>
            <a:xfrm>
              <a:off x="4775314" y="3050909"/>
              <a:ext cx="45732" cy="41389"/>
              <a:chOff x="8638477" y="2567967"/>
              <a:chExt cx="72000" cy="72000"/>
            </a:xfrm>
          </p:grpSpPr>
          <p:cxnSp>
            <p:nvCxnSpPr>
              <p:cNvPr id="364" name="Straight Connector 363">
                <a:extLst>
                  <a:ext uri="{FF2B5EF4-FFF2-40B4-BE49-F238E27FC236}">
                    <a16:creationId xmlns:a16="http://schemas.microsoft.com/office/drawing/2014/main" id="{6D5F5C04-E933-FD8B-95B3-FE114440145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5" name="Straight Connector 364">
                <a:extLst>
                  <a:ext uri="{FF2B5EF4-FFF2-40B4-BE49-F238E27FC236}">
                    <a16:creationId xmlns:a16="http://schemas.microsoft.com/office/drawing/2014/main" id="{F3435C51-8867-13CE-87FB-F971C8FDC2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E1B06C44-7991-8800-49FB-7EAC37242689}"/>
                </a:ext>
              </a:extLst>
            </p:cNvPr>
            <p:cNvGrpSpPr/>
            <p:nvPr/>
          </p:nvGrpSpPr>
          <p:grpSpPr>
            <a:xfrm>
              <a:off x="4738918" y="3050909"/>
              <a:ext cx="45732" cy="41389"/>
              <a:chOff x="8638477" y="2567967"/>
              <a:chExt cx="72000" cy="72000"/>
            </a:xfrm>
          </p:grpSpPr>
          <p:cxnSp>
            <p:nvCxnSpPr>
              <p:cNvPr id="362" name="Straight Connector 361">
                <a:extLst>
                  <a:ext uri="{FF2B5EF4-FFF2-40B4-BE49-F238E27FC236}">
                    <a16:creationId xmlns:a16="http://schemas.microsoft.com/office/drawing/2014/main" id="{8313C02B-4A15-1C34-1100-23F16BA286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3" name="Straight Connector 362">
                <a:extLst>
                  <a:ext uri="{FF2B5EF4-FFF2-40B4-BE49-F238E27FC236}">
                    <a16:creationId xmlns:a16="http://schemas.microsoft.com/office/drawing/2014/main" id="{26D26688-7851-288F-AFBB-DBE922BA00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EE701A48-5ABE-1C09-46F5-9519A10A72AF}"/>
                </a:ext>
              </a:extLst>
            </p:cNvPr>
            <p:cNvGrpSpPr/>
            <p:nvPr/>
          </p:nvGrpSpPr>
          <p:grpSpPr>
            <a:xfrm>
              <a:off x="4746882" y="3050909"/>
              <a:ext cx="45732" cy="41389"/>
              <a:chOff x="8638477" y="2567967"/>
              <a:chExt cx="72000" cy="72000"/>
            </a:xfrm>
          </p:grpSpPr>
          <p:cxnSp>
            <p:nvCxnSpPr>
              <p:cNvPr id="360" name="Straight Connector 359">
                <a:extLst>
                  <a:ext uri="{FF2B5EF4-FFF2-40B4-BE49-F238E27FC236}">
                    <a16:creationId xmlns:a16="http://schemas.microsoft.com/office/drawing/2014/main" id="{48205C44-A427-8205-6C11-45F6693617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1" name="Straight Connector 360">
                <a:extLst>
                  <a:ext uri="{FF2B5EF4-FFF2-40B4-BE49-F238E27FC236}">
                    <a16:creationId xmlns:a16="http://schemas.microsoft.com/office/drawing/2014/main" id="{72A3473F-8078-0B96-85E4-F0B5EBC3A4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6305591E-0492-0632-55F1-2D7D3B208360}"/>
                </a:ext>
              </a:extLst>
            </p:cNvPr>
            <p:cNvGrpSpPr/>
            <p:nvPr/>
          </p:nvGrpSpPr>
          <p:grpSpPr>
            <a:xfrm>
              <a:off x="4752451" y="3050909"/>
              <a:ext cx="45732" cy="41389"/>
              <a:chOff x="8638477" y="2567967"/>
              <a:chExt cx="72000" cy="72000"/>
            </a:xfrm>
          </p:grpSpPr>
          <p:cxnSp>
            <p:nvCxnSpPr>
              <p:cNvPr id="358" name="Straight Connector 357">
                <a:extLst>
                  <a:ext uri="{FF2B5EF4-FFF2-40B4-BE49-F238E27FC236}">
                    <a16:creationId xmlns:a16="http://schemas.microsoft.com/office/drawing/2014/main" id="{80BC84A3-D0C5-E9B2-C0C1-5DD96383C6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9" name="Straight Connector 358">
                <a:extLst>
                  <a:ext uri="{FF2B5EF4-FFF2-40B4-BE49-F238E27FC236}">
                    <a16:creationId xmlns:a16="http://schemas.microsoft.com/office/drawing/2014/main" id="{E6E1A9F9-31F9-B458-3DAA-6A5A03A2B16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4A08420B-52FD-AC1D-271E-250ECBC4AEB1}"/>
                </a:ext>
              </a:extLst>
            </p:cNvPr>
            <p:cNvGrpSpPr/>
            <p:nvPr/>
          </p:nvGrpSpPr>
          <p:grpSpPr>
            <a:xfrm>
              <a:off x="4761784" y="3050909"/>
              <a:ext cx="45732" cy="41389"/>
              <a:chOff x="8638477" y="2567967"/>
              <a:chExt cx="72000" cy="72000"/>
            </a:xfrm>
          </p:grpSpPr>
          <p:cxnSp>
            <p:nvCxnSpPr>
              <p:cNvPr id="356" name="Straight Connector 355">
                <a:extLst>
                  <a:ext uri="{FF2B5EF4-FFF2-40B4-BE49-F238E27FC236}">
                    <a16:creationId xmlns:a16="http://schemas.microsoft.com/office/drawing/2014/main" id="{BE7E95F2-DCAA-75EA-DBF6-A0E7CC6A459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7" name="Straight Connector 356">
                <a:extLst>
                  <a:ext uri="{FF2B5EF4-FFF2-40B4-BE49-F238E27FC236}">
                    <a16:creationId xmlns:a16="http://schemas.microsoft.com/office/drawing/2014/main" id="{9DBE1531-FB10-6BB0-B63B-735E988DBC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571332DB-8010-55AB-B137-85B868A001C9}"/>
                </a:ext>
              </a:extLst>
            </p:cNvPr>
            <p:cNvGrpSpPr/>
            <p:nvPr/>
          </p:nvGrpSpPr>
          <p:grpSpPr>
            <a:xfrm>
              <a:off x="4726269" y="3050909"/>
              <a:ext cx="45732" cy="41389"/>
              <a:chOff x="8638477" y="2567967"/>
              <a:chExt cx="72000" cy="72000"/>
            </a:xfrm>
          </p:grpSpPr>
          <p:cxnSp>
            <p:nvCxnSpPr>
              <p:cNvPr id="354" name="Straight Connector 353">
                <a:extLst>
                  <a:ext uri="{FF2B5EF4-FFF2-40B4-BE49-F238E27FC236}">
                    <a16:creationId xmlns:a16="http://schemas.microsoft.com/office/drawing/2014/main" id="{DDE815A9-0CBB-3DD1-5D77-6B063883CDF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5" name="Straight Connector 354">
                <a:extLst>
                  <a:ext uri="{FF2B5EF4-FFF2-40B4-BE49-F238E27FC236}">
                    <a16:creationId xmlns:a16="http://schemas.microsoft.com/office/drawing/2014/main" id="{68DB8CFB-FC17-6D72-1C44-AC28AC57D02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14A51C5F-5228-FFFC-3A31-2BBEE3CC3DC0}"/>
                </a:ext>
              </a:extLst>
            </p:cNvPr>
            <p:cNvGrpSpPr/>
            <p:nvPr/>
          </p:nvGrpSpPr>
          <p:grpSpPr>
            <a:xfrm>
              <a:off x="4712932" y="3050909"/>
              <a:ext cx="45732" cy="41389"/>
              <a:chOff x="8638477" y="2567967"/>
              <a:chExt cx="72000" cy="72000"/>
            </a:xfrm>
          </p:grpSpPr>
          <p:cxnSp>
            <p:nvCxnSpPr>
              <p:cNvPr id="352" name="Straight Connector 351">
                <a:extLst>
                  <a:ext uri="{FF2B5EF4-FFF2-40B4-BE49-F238E27FC236}">
                    <a16:creationId xmlns:a16="http://schemas.microsoft.com/office/drawing/2014/main" id="{7DF367C0-D611-29ED-659C-F0F42870BE7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3" name="Straight Connector 352">
                <a:extLst>
                  <a:ext uri="{FF2B5EF4-FFF2-40B4-BE49-F238E27FC236}">
                    <a16:creationId xmlns:a16="http://schemas.microsoft.com/office/drawing/2014/main" id="{69D91F40-69FB-5A96-C7AD-DE807EB7642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29045345-E7C7-F407-ED49-39189FC50512}"/>
                </a:ext>
              </a:extLst>
            </p:cNvPr>
            <p:cNvGrpSpPr/>
            <p:nvPr/>
          </p:nvGrpSpPr>
          <p:grpSpPr>
            <a:xfrm>
              <a:off x="4705910" y="3050909"/>
              <a:ext cx="45732" cy="41389"/>
              <a:chOff x="8638477" y="2567967"/>
              <a:chExt cx="72000" cy="72000"/>
            </a:xfrm>
          </p:grpSpPr>
          <p:cxnSp>
            <p:nvCxnSpPr>
              <p:cNvPr id="350" name="Straight Connector 349">
                <a:extLst>
                  <a:ext uri="{FF2B5EF4-FFF2-40B4-BE49-F238E27FC236}">
                    <a16:creationId xmlns:a16="http://schemas.microsoft.com/office/drawing/2014/main" id="{B5936A61-5969-1253-C537-BEC34632DE6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1" name="Straight Connector 350">
                <a:extLst>
                  <a:ext uri="{FF2B5EF4-FFF2-40B4-BE49-F238E27FC236}">
                    <a16:creationId xmlns:a16="http://schemas.microsoft.com/office/drawing/2014/main" id="{02DDF3F1-54FF-E8C2-85F9-229A07EDDC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42AF71D6-A0EA-F3C0-6756-41E48391C965}"/>
                </a:ext>
              </a:extLst>
            </p:cNvPr>
            <p:cNvGrpSpPr/>
            <p:nvPr/>
          </p:nvGrpSpPr>
          <p:grpSpPr>
            <a:xfrm>
              <a:off x="4680427" y="3050909"/>
              <a:ext cx="45732" cy="41389"/>
              <a:chOff x="8638477" y="2567967"/>
              <a:chExt cx="72000" cy="72000"/>
            </a:xfrm>
          </p:grpSpPr>
          <p:cxnSp>
            <p:nvCxnSpPr>
              <p:cNvPr id="348" name="Straight Connector 347">
                <a:extLst>
                  <a:ext uri="{FF2B5EF4-FFF2-40B4-BE49-F238E27FC236}">
                    <a16:creationId xmlns:a16="http://schemas.microsoft.com/office/drawing/2014/main" id="{BD6DBD3E-0205-3D38-5F31-D4319CC1AF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9" name="Straight Connector 348">
                <a:extLst>
                  <a:ext uri="{FF2B5EF4-FFF2-40B4-BE49-F238E27FC236}">
                    <a16:creationId xmlns:a16="http://schemas.microsoft.com/office/drawing/2014/main" id="{E02C426E-72E9-541A-B91E-5928148EB3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D7914B45-3C74-1370-659C-CF20008091B6}"/>
                </a:ext>
              </a:extLst>
            </p:cNvPr>
            <p:cNvGrpSpPr/>
            <p:nvPr/>
          </p:nvGrpSpPr>
          <p:grpSpPr>
            <a:xfrm>
              <a:off x="4660427" y="3050909"/>
              <a:ext cx="45732" cy="41389"/>
              <a:chOff x="8638477" y="2567967"/>
              <a:chExt cx="72000" cy="72000"/>
            </a:xfrm>
          </p:grpSpPr>
          <p:cxnSp>
            <p:nvCxnSpPr>
              <p:cNvPr id="346" name="Straight Connector 345">
                <a:extLst>
                  <a:ext uri="{FF2B5EF4-FFF2-40B4-BE49-F238E27FC236}">
                    <a16:creationId xmlns:a16="http://schemas.microsoft.com/office/drawing/2014/main" id="{E1A9F0DC-F336-A21A-40DF-0FFBC99772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7" name="Straight Connector 346">
                <a:extLst>
                  <a:ext uri="{FF2B5EF4-FFF2-40B4-BE49-F238E27FC236}">
                    <a16:creationId xmlns:a16="http://schemas.microsoft.com/office/drawing/2014/main" id="{33E95813-90B0-5D2F-E2C0-2E351328AD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FD8024C9-D597-7CBA-D642-70B4D5BE9828}"/>
                </a:ext>
              </a:extLst>
            </p:cNvPr>
            <p:cNvGrpSpPr/>
            <p:nvPr/>
          </p:nvGrpSpPr>
          <p:grpSpPr>
            <a:xfrm>
              <a:off x="4637563" y="3050909"/>
              <a:ext cx="45732" cy="41389"/>
              <a:chOff x="8638477" y="2567967"/>
              <a:chExt cx="72000" cy="72000"/>
            </a:xfrm>
          </p:grpSpPr>
          <p:cxnSp>
            <p:nvCxnSpPr>
              <p:cNvPr id="344" name="Straight Connector 343">
                <a:extLst>
                  <a:ext uri="{FF2B5EF4-FFF2-40B4-BE49-F238E27FC236}">
                    <a16:creationId xmlns:a16="http://schemas.microsoft.com/office/drawing/2014/main" id="{DE187E9D-62BE-5335-0EF6-9BB27A31EC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5" name="Straight Connector 344">
                <a:extLst>
                  <a:ext uri="{FF2B5EF4-FFF2-40B4-BE49-F238E27FC236}">
                    <a16:creationId xmlns:a16="http://schemas.microsoft.com/office/drawing/2014/main" id="{37DF2AB1-7FEB-5698-1B2D-9D86798E6C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961E9366-025B-B6CE-A3DC-C5478E917E1E}"/>
                </a:ext>
              </a:extLst>
            </p:cNvPr>
            <p:cNvGrpSpPr/>
            <p:nvPr/>
          </p:nvGrpSpPr>
          <p:grpSpPr>
            <a:xfrm>
              <a:off x="4645265" y="3050909"/>
              <a:ext cx="45732" cy="41389"/>
              <a:chOff x="8638477" y="2567967"/>
              <a:chExt cx="72000" cy="72000"/>
            </a:xfrm>
          </p:grpSpPr>
          <p:cxnSp>
            <p:nvCxnSpPr>
              <p:cNvPr id="342" name="Straight Connector 341">
                <a:extLst>
                  <a:ext uri="{FF2B5EF4-FFF2-40B4-BE49-F238E27FC236}">
                    <a16:creationId xmlns:a16="http://schemas.microsoft.com/office/drawing/2014/main" id="{7032B2D9-79C4-CCEE-DA46-5504AF88C4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3" name="Straight Connector 342">
                <a:extLst>
                  <a:ext uri="{FF2B5EF4-FFF2-40B4-BE49-F238E27FC236}">
                    <a16:creationId xmlns:a16="http://schemas.microsoft.com/office/drawing/2014/main" id="{F4D1FC37-2B72-D07D-8B74-EC8DA9C8BD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570951D9-E5FB-49DB-DAE3-023744B8007B}"/>
                </a:ext>
              </a:extLst>
            </p:cNvPr>
            <p:cNvGrpSpPr/>
            <p:nvPr/>
          </p:nvGrpSpPr>
          <p:grpSpPr>
            <a:xfrm>
              <a:off x="4657561" y="3050909"/>
              <a:ext cx="45732" cy="41389"/>
              <a:chOff x="8638477" y="2567967"/>
              <a:chExt cx="72000" cy="72000"/>
            </a:xfrm>
          </p:grpSpPr>
          <p:cxnSp>
            <p:nvCxnSpPr>
              <p:cNvPr id="340" name="Straight Connector 339">
                <a:extLst>
                  <a:ext uri="{FF2B5EF4-FFF2-40B4-BE49-F238E27FC236}">
                    <a16:creationId xmlns:a16="http://schemas.microsoft.com/office/drawing/2014/main" id="{00275125-E210-183F-3B96-181F3613E6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1" name="Straight Connector 340">
                <a:extLst>
                  <a:ext uri="{FF2B5EF4-FFF2-40B4-BE49-F238E27FC236}">
                    <a16:creationId xmlns:a16="http://schemas.microsoft.com/office/drawing/2014/main" id="{FCC782EF-4DD5-D6C8-692A-4A0A48C2CD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0CCD197D-A444-FC4B-1B23-B3E711206768}"/>
                </a:ext>
              </a:extLst>
            </p:cNvPr>
            <p:cNvGrpSpPr/>
            <p:nvPr/>
          </p:nvGrpSpPr>
          <p:grpSpPr>
            <a:xfrm>
              <a:off x="4668131" y="3050909"/>
              <a:ext cx="45732" cy="41389"/>
              <a:chOff x="8638477" y="2567967"/>
              <a:chExt cx="72000" cy="72000"/>
            </a:xfrm>
          </p:grpSpPr>
          <p:cxnSp>
            <p:nvCxnSpPr>
              <p:cNvPr id="338" name="Straight Connector 337">
                <a:extLst>
                  <a:ext uri="{FF2B5EF4-FFF2-40B4-BE49-F238E27FC236}">
                    <a16:creationId xmlns:a16="http://schemas.microsoft.com/office/drawing/2014/main" id="{93D13898-FFF0-C644-8FBA-692087B952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9" name="Straight Connector 338">
                <a:extLst>
                  <a:ext uri="{FF2B5EF4-FFF2-40B4-BE49-F238E27FC236}">
                    <a16:creationId xmlns:a16="http://schemas.microsoft.com/office/drawing/2014/main" id="{9D9AB5E7-8F44-DD5E-CFD1-DCE88BB819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2737CFBC-6092-A153-A56D-1049FD7A6BB3}"/>
                </a:ext>
              </a:extLst>
            </p:cNvPr>
            <p:cNvGrpSpPr/>
            <p:nvPr/>
          </p:nvGrpSpPr>
          <p:grpSpPr>
            <a:xfrm>
              <a:off x="4628703" y="3050909"/>
              <a:ext cx="45732" cy="41389"/>
              <a:chOff x="8638477" y="2567967"/>
              <a:chExt cx="72000" cy="72000"/>
            </a:xfrm>
          </p:grpSpPr>
          <p:cxnSp>
            <p:nvCxnSpPr>
              <p:cNvPr id="336" name="Straight Connector 335">
                <a:extLst>
                  <a:ext uri="{FF2B5EF4-FFF2-40B4-BE49-F238E27FC236}">
                    <a16:creationId xmlns:a16="http://schemas.microsoft.com/office/drawing/2014/main" id="{AD2B3B69-C16D-A5B7-B983-899C2CA31D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7" name="Straight Connector 336">
                <a:extLst>
                  <a:ext uri="{FF2B5EF4-FFF2-40B4-BE49-F238E27FC236}">
                    <a16:creationId xmlns:a16="http://schemas.microsoft.com/office/drawing/2014/main" id="{1A5E3170-E324-F747-32FF-19828FB9556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648619B7-A987-6D31-63FC-0A42E4990054}"/>
                </a:ext>
              </a:extLst>
            </p:cNvPr>
            <p:cNvGrpSpPr/>
            <p:nvPr/>
          </p:nvGrpSpPr>
          <p:grpSpPr>
            <a:xfrm>
              <a:off x="4614697" y="3050909"/>
              <a:ext cx="45732" cy="41389"/>
              <a:chOff x="8638477" y="2567967"/>
              <a:chExt cx="72000" cy="72000"/>
            </a:xfrm>
          </p:grpSpPr>
          <p:cxnSp>
            <p:nvCxnSpPr>
              <p:cNvPr id="334" name="Straight Connector 333">
                <a:extLst>
                  <a:ext uri="{FF2B5EF4-FFF2-40B4-BE49-F238E27FC236}">
                    <a16:creationId xmlns:a16="http://schemas.microsoft.com/office/drawing/2014/main" id="{E38ED60D-852E-958C-FED8-56A7E4888B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5" name="Straight Connector 334">
                <a:extLst>
                  <a:ext uri="{FF2B5EF4-FFF2-40B4-BE49-F238E27FC236}">
                    <a16:creationId xmlns:a16="http://schemas.microsoft.com/office/drawing/2014/main" id="{02F5655B-5A75-8D7D-749B-F3512C5ED6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E05370F2-4E39-F31F-752B-E15BE74FAA22}"/>
                </a:ext>
              </a:extLst>
            </p:cNvPr>
            <p:cNvGrpSpPr/>
            <p:nvPr/>
          </p:nvGrpSpPr>
          <p:grpSpPr>
            <a:xfrm>
              <a:off x="4602521" y="3050909"/>
              <a:ext cx="45732" cy="41389"/>
              <a:chOff x="8638477" y="2567967"/>
              <a:chExt cx="72000" cy="72000"/>
            </a:xfrm>
          </p:grpSpPr>
          <p:cxnSp>
            <p:nvCxnSpPr>
              <p:cNvPr id="332" name="Straight Connector 331">
                <a:extLst>
                  <a:ext uri="{FF2B5EF4-FFF2-40B4-BE49-F238E27FC236}">
                    <a16:creationId xmlns:a16="http://schemas.microsoft.com/office/drawing/2014/main" id="{E77C6C59-D0C3-36B7-6421-63284497B1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3" name="Straight Connector 332">
                <a:extLst>
                  <a:ext uri="{FF2B5EF4-FFF2-40B4-BE49-F238E27FC236}">
                    <a16:creationId xmlns:a16="http://schemas.microsoft.com/office/drawing/2014/main" id="{6FE55B8A-24F4-E3BF-9AAC-D9DA86CCB5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A917D88D-98BB-678B-BC74-527CCF3FDF94}"/>
                </a:ext>
              </a:extLst>
            </p:cNvPr>
            <p:cNvGrpSpPr/>
            <p:nvPr/>
          </p:nvGrpSpPr>
          <p:grpSpPr>
            <a:xfrm>
              <a:off x="4594743" y="3050909"/>
              <a:ext cx="45732" cy="41389"/>
              <a:chOff x="8638477" y="2567967"/>
              <a:chExt cx="72000" cy="72000"/>
            </a:xfrm>
          </p:grpSpPr>
          <p:cxnSp>
            <p:nvCxnSpPr>
              <p:cNvPr id="330" name="Straight Connector 329">
                <a:extLst>
                  <a:ext uri="{FF2B5EF4-FFF2-40B4-BE49-F238E27FC236}">
                    <a16:creationId xmlns:a16="http://schemas.microsoft.com/office/drawing/2014/main" id="{AB16F7B1-E79C-3C68-E384-96EDAE5A7D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1" name="Straight Connector 330">
                <a:extLst>
                  <a:ext uri="{FF2B5EF4-FFF2-40B4-BE49-F238E27FC236}">
                    <a16:creationId xmlns:a16="http://schemas.microsoft.com/office/drawing/2014/main" id="{6C5C950A-2625-4609-3C35-0B96AA5558F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3CC983DD-93B0-01BE-E672-862AF7EC1672}"/>
                </a:ext>
              </a:extLst>
            </p:cNvPr>
            <p:cNvGrpSpPr/>
            <p:nvPr/>
          </p:nvGrpSpPr>
          <p:grpSpPr>
            <a:xfrm>
              <a:off x="4580952" y="3050909"/>
              <a:ext cx="45732" cy="41389"/>
              <a:chOff x="8638477" y="2567967"/>
              <a:chExt cx="72000" cy="72000"/>
            </a:xfrm>
          </p:grpSpPr>
          <p:cxnSp>
            <p:nvCxnSpPr>
              <p:cNvPr id="328" name="Straight Connector 327">
                <a:extLst>
                  <a:ext uri="{FF2B5EF4-FFF2-40B4-BE49-F238E27FC236}">
                    <a16:creationId xmlns:a16="http://schemas.microsoft.com/office/drawing/2014/main" id="{2640687C-361E-DA08-E521-E0495488E9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9" name="Straight Connector 328">
                <a:extLst>
                  <a:ext uri="{FF2B5EF4-FFF2-40B4-BE49-F238E27FC236}">
                    <a16:creationId xmlns:a16="http://schemas.microsoft.com/office/drawing/2014/main" id="{A19F910B-7910-6A67-7443-B9D6DF54F94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BC578690-A366-01DB-9A3F-69E5E792C31D}"/>
                </a:ext>
              </a:extLst>
            </p:cNvPr>
            <p:cNvGrpSpPr/>
            <p:nvPr/>
          </p:nvGrpSpPr>
          <p:grpSpPr>
            <a:xfrm>
              <a:off x="4569730" y="3050909"/>
              <a:ext cx="45732" cy="41389"/>
              <a:chOff x="8638477" y="2567967"/>
              <a:chExt cx="72000" cy="72000"/>
            </a:xfrm>
          </p:grpSpPr>
          <p:cxnSp>
            <p:nvCxnSpPr>
              <p:cNvPr id="326" name="Straight Connector 325">
                <a:extLst>
                  <a:ext uri="{FF2B5EF4-FFF2-40B4-BE49-F238E27FC236}">
                    <a16:creationId xmlns:a16="http://schemas.microsoft.com/office/drawing/2014/main" id="{25ADB1BB-F2C1-F752-4485-DA8FF45842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7" name="Straight Connector 326">
                <a:extLst>
                  <a:ext uri="{FF2B5EF4-FFF2-40B4-BE49-F238E27FC236}">
                    <a16:creationId xmlns:a16="http://schemas.microsoft.com/office/drawing/2014/main" id="{A1A543ED-483C-AFA0-8CD4-2C8BBBCE7D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9DDE7B71-9BD6-D47C-7FEC-18A015E8328C}"/>
                </a:ext>
              </a:extLst>
            </p:cNvPr>
            <p:cNvGrpSpPr/>
            <p:nvPr/>
          </p:nvGrpSpPr>
          <p:grpSpPr>
            <a:xfrm>
              <a:off x="4561697" y="3050909"/>
              <a:ext cx="45732" cy="41389"/>
              <a:chOff x="8638477" y="2567967"/>
              <a:chExt cx="72000" cy="72000"/>
            </a:xfrm>
          </p:grpSpPr>
          <p:cxnSp>
            <p:nvCxnSpPr>
              <p:cNvPr id="324" name="Straight Connector 323">
                <a:extLst>
                  <a:ext uri="{FF2B5EF4-FFF2-40B4-BE49-F238E27FC236}">
                    <a16:creationId xmlns:a16="http://schemas.microsoft.com/office/drawing/2014/main" id="{0581C4E3-36CE-83F9-EA7E-A8394825238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5" name="Straight Connector 324">
                <a:extLst>
                  <a:ext uri="{FF2B5EF4-FFF2-40B4-BE49-F238E27FC236}">
                    <a16:creationId xmlns:a16="http://schemas.microsoft.com/office/drawing/2014/main" id="{34867386-AA5C-5726-BB8E-703BC559F7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05E09856-D619-271D-59C1-F90ED1299EDE}"/>
                </a:ext>
              </a:extLst>
            </p:cNvPr>
            <p:cNvGrpSpPr/>
            <p:nvPr/>
          </p:nvGrpSpPr>
          <p:grpSpPr>
            <a:xfrm>
              <a:off x="4537559" y="3050909"/>
              <a:ext cx="45732" cy="41389"/>
              <a:chOff x="8638477" y="2567967"/>
              <a:chExt cx="72000" cy="72000"/>
            </a:xfrm>
          </p:grpSpPr>
          <p:cxnSp>
            <p:nvCxnSpPr>
              <p:cNvPr id="322" name="Straight Connector 321">
                <a:extLst>
                  <a:ext uri="{FF2B5EF4-FFF2-40B4-BE49-F238E27FC236}">
                    <a16:creationId xmlns:a16="http://schemas.microsoft.com/office/drawing/2014/main" id="{50515C34-C105-A2AC-A740-56AF7A9920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3" name="Straight Connector 322">
                <a:extLst>
                  <a:ext uri="{FF2B5EF4-FFF2-40B4-BE49-F238E27FC236}">
                    <a16:creationId xmlns:a16="http://schemas.microsoft.com/office/drawing/2014/main" id="{D5966AFD-407D-A6E0-ACB9-37E530B8664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114B8844-119B-A498-C3C9-516C89DE634B}"/>
                </a:ext>
              </a:extLst>
            </p:cNvPr>
            <p:cNvGrpSpPr/>
            <p:nvPr/>
          </p:nvGrpSpPr>
          <p:grpSpPr>
            <a:xfrm>
              <a:off x="4520981" y="3050909"/>
              <a:ext cx="45732" cy="41389"/>
              <a:chOff x="8638477" y="2567967"/>
              <a:chExt cx="72000" cy="72000"/>
            </a:xfrm>
          </p:grpSpPr>
          <p:cxnSp>
            <p:nvCxnSpPr>
              <p:cNvPr id="320" name="Straight Connector 319">
                <a:extLst>
                  <a:ext uri="{FF2B5EF4-FFF2-40B4-BE49-F238E27FC236}">
                    <a16:creationId xmlns:a16="http://schemas.microsoft.com/office/drawing/2014/main" id="{2CDFA937-C962-1CAF-C78F-91B56E34818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1" name="Straight Connector 320">
                <a:extLst>
                  <a:ext uri="{FF2B5EF4-FFF2-40B4-BE49-F238E27FC236}">
                    <a16:creationId xmlns:a16="http://schemas.microsoft.com/office/drawing/2014/main" id="{CF006985-2140-CF82-E3FB-83CFAD6C2C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0" name="Group 109">
              <a:extLst>
                <a:ext uri="{FF2B5EF4-FFF2-40B4-BE49-F238E27FC236}">
                  <a16:creationId xmlns:a16="http://schemas.microsoft.com/office/drawing/2014/main" id="{0CD9745C-2E9F-E535-9459-7BD9450C8BF0}"/>
                </a:ext>
              </a:extLst>
            </p:cNvPr>
            <p:cNvGrpSpPr/>
            <p:nvPr/>
          </p:nvGrpSpPr>
          <p:grpSpPr>
            <a:xfrm>
              <a:off x="4504480" y="3050909"/>
              <a:ext cx="45732" cy="41389"/>
              <a:chOff x="8638477" y="2567967"/>
              <a:chExt cx="72000" cy="72000"/>
            </a:xfrm>
          </p:grpSpPr>
          <p:cxnSp>
            <p:nvCxnSpPr>
              <p:cNvPr id="318" name="Straight Connector 317">
                <a:extLst>
                  <a:ext uri="{FF2B5EF4-FFF2-40B4-BE49-F238E27FC236}">
                    <a16:creationId xmlns:a16="http://schemas.microsoft.com/office/drawing/2014/main" id="{0AA35AAF-EA78-BBB0-CAFF-6DF3285A7E5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9" name="Straight Connector 318">
                <a:extLst>
                  <a:ext uri="{FF2B5EF4-FFF2-40B4-BE49-F238E27FC236}">
                    <a16:creationId xmlns:a16="http://schemas.microsoft.com/office/drawing/2014/main" id="{23824868-2F56-4660-183D-1D2F6F75A9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4F0998B5-46AB-D540-8DCE-C183D32378EA}"/>
                </a:ext>
              </a:extLst>
            </p:cNvPr>
            <p:cNvGrpSpPr/>
            <p:nvPr/>
          </p:nvGrpSpPr>
          <p:grpSpPr>
            <a:xfrm>
              <a:off x="4510432" y="3050909"/>
              <a:ext cx="45732" cy="41389"/>
              <a:chOff x="8638477" y="2567967"/>
              <a:chExt cx="72000" cy="72000"/>
            </a:xfrm>
          </p:grpSpPr>
          <p:cxnSp>
            <p:nvCxnSpPr>
              <p:cNvPr id="316" name="Straight Connector 315">
                <a:extLst>
                  <a:ext uri="{FF2B5EF4-FFF2-40B4-BE49-F238E27FC236}">
                    <a16:creationId xmlns:a16="http://schemas.microsoft.com/office/drawing/2014/main" id="{1E368B02-2B96-15CD-C939-B19BA0E2798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7" name="Straight Connector 316">
                <a:extLst>
                  <a:ext uri="{FF2B5EF4-FFF2-40B4-BE49-F238E27FC236}">
                    <a16:creationId xmlns:a16="http://schemas.microsoft.com/office/drawing/2014/main" id="{FADD5E0B-2828-684A-8B21-6FD6B582D14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148DAEC9-ECC0-5B06-0CF0-BA29839BE264}"/>
                </a:ext>
              </a:extLst>
            </p:cNvPr>
            <p:cNvGrpSpPr/>
            <p:nvPr/>
          </p:nvGrpSpPr>
          <p:grpSpPr>
            <a:xfrm>
              <a:off x="4529171" y="3050909"/>
              <a:ext cx="45732" cy="41389"/>
              <a:chOff x="8638477" y="2567967"/>
              <a:chExt cx="72000" cy="72000"/>
            </a:xfrm>
          </p:grpSpPr>
          <p:cxnSp>
            <p:nvCxnSpPr>
              <p:cNvPr id="314" name="Straight Connector 313">
                <a:extLst>
                  <a:ext uri="{FF2B5EF4-FFF2-40B4-BE49-F238E27FC236}">
                    <a16:creationId xmlns:a16="http://schemas.microsoft.com/office/drawing/2014/main" id="{B016D81B-49B7-DE6C-7FF3-F01CB1421B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5" name="Straight Connector 314">
                <a:extLst>
                  <a:ext uri="{FF2B5EF4-FFF2-40B4-BE49-F238E27FC236}">
                    <a16:creationId xmlns:a16="http://schemas.microsoft.com/office/drawing/2014/main" id="{B32BE6FE-9E97-0476-30FE-3F5D52E8C2E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49334E4A-AC91-78BD-A929-C2AD509B62B2}"/>
                </a:ext>
              </a:extLst>
            </p:cNvPr>
            <p:cNvGrpSpPr/>
            <p:nvPr/>
          </p:nvGrpSpPr>
          <p:grpSpPr>
            <a:xfrm>
              <a:off x="4496675" y="3050909"/>
              <a:ext cx="45732" cy="41389"/>
              <a:chOff x="8638477" y="2567967"/>
              <a:chExt cx="72000" cy="72000"/>
            </a:xfrm>
          </p:grpSpPr>
          <p:cxnSp>
            <p:nvCxnSpPr>
              <p:cNvPr id="312" name="Straight Connector 311">
                <a:extLst>
                  <a:ext uri="{FF2B5EF4-FFF2-40B4-BE49-F238E27FC236}">
                    <a16:creationId xmlns:a16="http://schemas.microsoft.com/office/drawing/2014/main" id="{53AD3A21-BA14-5265-709E-A86388F6995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3" name="Straight Connector 312">
                <a:extLst>
                  <a:ext uri="{FF2B5EF4-FFF2-40B4-BE49-F238E27FC236}">
                    <a16:creationId xmlns:a16="http://schemas.microsoft.com/office/drawing/2014/main" id="{3A76B296-456C-4A9F-5C1B-4655CDFE46F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08AC4AB0-3D06-EFA0-B7FE-42C835698059}"/>
                </a:ext>
              </a:extLst>
            </p:cNvPr>
            <p:cNvGrpSpPr/>
            <p:nvPr/>
          </p:nvGrpSpPr>
          <p:grpSpPr>
            <a:xfrm>
              <a:off x="4458748" y="3050909"/>
              <a:ext cx="45732" cy="41389"/>
              <a:chOff x="8638477" y="2567967"/>
              <a:chExt cx="72000" cy="72000"/>
            </a:xfrm>
          </p:grpSpPr>
          <p:cxnSp>
            <p:nvCxnSpPr>
              <p:cNvPr id="310" name="Straight Connector 309">
                <a:extLst>
                  <a:ext uri="{FF2B5EF4-FFF2-40B4-BE49-F238E27FC236}">
                    <a16:creationId xmlns:a16="http://schemas.microsoft.com/office/drawing/2014/main" id="{89B9F6FE-52B9-CC88-1B64-08C9B9EF863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1" name="Straight Connector 310">
                <a:extLst>
                  <a:ext uri="{FF2B5EF4-FFF2-40B4-BE49-F238E27FC236}">
                    <a16:creationId xmlns:a16="http://schemas.microsoft.com/office/drawing/2014/main" id="{CB956362-ADA0-380C-749D-9AE2AF79E5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C66D3B13-76AB-E79F-1EB1-B82583A9D2A4}"/>
                </a:ext>
              </a:extLst>
            </p:cNvPr>
            <p:cNvGrpSpPr/>
            <p:nvPr/>
          </p:nvGrpSpPr>
          <p:grpSpPr>
            <a:xfrm>
              <a:off x="4450943" y="3050909"/>
              <a:ext cx="45732" cy="41389"/>
              <a:chOff x="8638477" y="2567967"/>
              <a:chExt cx="72000" cy="72000"/>
            </a:xfrm>
          </p:grpSpPr>
          <p:cxnSp>
            <p:nvCxnSpPr>
              <p:cNvPr id="308" name="Straight Connector 307">
                <a:extLst>
                  <a:ext uri="{FF2B5EF4-FFF2-40B4-BE49-F238E27FC236}">
                    <a16:creationId xmlns:a16="http://schemas.microsoft.com/office/drawing/2014/main" id="{1BE9550F-887A-90E2-11BC-26939AD599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9" name="Straight Connector 308">
                <a:extLst>
                  <a:ext uri="{FF2B5EF4-FFF2-40B4-BE49-F238E27FC236}">
                    <a16:creationId xmlns:a16="http://schemas.microsoft.com/office/drawing/2014/main" id="{61B494F0-632F-2CCB-5BD8-99EF851CEB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DD61F51B-A04F-B8C2-C9BE-A567B2DF6390}"/>
                </a:ext>
              </a:extLst>
            </p:cNvPr>
            <p:cNvGrpSpPr/>
            <p:nvPr/>
          </p:nvGrpSpPr>
          <p:grpSpPr>
            <a:xfrm>
              <a:off x="4435884" y="3050909"/>
              <a:ext cx="45732" cy="41389"/>
              <a:chOff x="8638477" y="2567967"/>
              <a:chExt cx="72000" cy="72000"/>
            </a:xfrm>
          </p:grpSpPr>
          <p:cxnSp>
            <p:nvCxnSpPr>
              <p:cNvPr id="306" name="Straight Connector 305">
                <a:extLst>
                  <a:ext uri="{FF2B5EF4-FFF2-40B4-BE49-F238E27FC236}">
                    <a16:creationId xmlns:a16="http://schemas.microsoft.com/office/drawing/2014/main" id="{623E375F-0D15-1876-B895-FF4509730B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7" name="Straight Connector 306">
                <a:extLst>
                  <a:ext uri="{FF2B5EF4-FFF2-40B4-BE49-F238E27FC236}">
                    <a16:creationId xmlns:a16="http://schemas.microsoft.com/office/drawing/2014/main" id="{E8ED25A2-9284-AC36-34F4-484738B9D7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57DACFE8-4F82-33D1-42FB-2CB042AFAAE3}"/>
                </a:ext>
              </a:extLst>
            </p:cNvPr>
            <p:cNvGrpSpPr/>
            <p:nvPr/>
          </p:nvGrpSpPr>
          <p:grpSpPr>
            <a:xfrm>
              <a:off x="4428075" y="3050909"/>
              <a:ext cx="45732" cy="41389"/>
              <a:chOff x="8638477" y="2567967"/>
              <a:chExt cx="72000" cy="72000"/>
            </a:xfrm>
          </p:grpSpPr>
          <p:cxnSp>
            <p:nvCxnSpPr>
              <p:cNvPr id="304" name="Straight Connector 303">
                <a:extLst>
                  <a:ext uri="{FF2B5EF4-FFF2-40B4-BE49-F238E27FC236}">
                    <a16:creationId xmlns:a16="http://schemas.microsoft.com/office/drawing/2014/main" id="{6E2208F1-EE84-63B0-0203-C1FF11CA012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5" name="Straight Connector 304">
                <a:extLst>
                  <a:ext uri="{FF2B5EF4-FFF2-40B4-BE49-F238E27FC236}">
                    <a16:creationId xmlns:a16="http://schemas.microsoft.com/office/drawing/2014/main" id="{6E705A30-ED40-95F5-6D4D-CC78C4F878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8" name="Group 117">
              <a:extLst>
                <a:ext uri="{FF2B5EF4-FFF2-40B4-BE49-F238E27FC236}">
                  <a16:creationId xmlns:a16="http://schemas.microsoft.com/office/drawing/2014/main" id="{D631D38F-0C8C-79C1-427F-150E54950776}"/>
                </a:ext>
              </a:extLst>
            </p:cNvPr>
            <p:cNvGrpSpPr/>
            <p:nvPr/>
          </p:nvGrpSpPr>
          <p:grpSpPr>
            <a:xfrm>
              <a:off x="4415661" y="3050909"/>
              <a:ext cx="45732" cy="41389"/>
              <a:chOff x="8638477" y="2567967"/>
              <a:chExt cx="72000" cy="72000"/>
            </a:xfrm>
          </p:grpSpPr>
          <p:cxnSp>
            <p:nvCxnSpPr>
              <p:cNvPr id="302" name="Straight Connector 301">
                <a:extLst>
                  <a:ext uri="{FF2B5EF4-FFF2-40B4-BE49-F238E27FC236}">
                    <a16:creationId xmlns:a16="http://schemas.microsoft.com/office/drawing/2014/main" id="{49102B87-9482-D6FD-563F-869BDCF473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3" name="Straight Connector 302">
                <a:extLst>
                  <a:ext uri="{FF2B5EF4-FFF2-40B4-BE49-F238E27FC236}">
                    <a16:creationId xmlns:a16="http://schemas.microsoft.com/office/drawing/2014/main" id="{B43AECB7-1407-CAEC-A104-57EB243071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7E9AB6FA-3829-1BB9-ABF8-0A9C94056725}"/>
                </a:ext>
              </a:extLst>
            </p:cNvPr>
            <p:cNvGrpSpPr/>
            <p:nvPr/>
          </p:nvGrpSpPr>
          <p:grpSpPr>
            <a:xfrm>
              <a:off x="4405211" y="3050909"/>
              <a:ext cx="45732" cy="41389"/>
              <a:chOff x="8638477" y="2567967"/>
              <a:chExt cx="72000" cy="72000"/>
            </a:xfrm>
          </p:grpSpPr>
          <p:cxnSp>
            <p:nvCxnSpPr>
              <p:cNvPr id="300" name="Straight Connector 299">
                <a:extLst>
                  <a:ext uri="{FF2B5EF4-FFF2-40B4-BE49-F238E27FC236}">
                    <a16:creationId xmlns:a16="http://schemas.microsoft.com/office/drawing/2014/main" id="{C703ABEA-E08F-7AB9-8E10-58ADB327C3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1" name="Straight Connector 300">
                <a:extLst>
                  <a:ext uri="{FF2B5EF4-FFF2-40B4-BE49-F238E27FC236}">
                    <a16:creationId xmlns:a16="http://schemas.microsoft.com/office/drawing/2014/main" id="{B529D6A5-0F0A-1E48-FA96-6D4EC6B7ACA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73B604E7-6EC8-6F58-30F5-AB5B04608ED7}"/>
                </a:ext>
              </a:extLst>
            </p:cNvPr>
            <p:cNvGrpSpPr/>
            <p:nvPr/>
          </p:nvGrpSpPr>
          <p:grpSpPr>
            <a:xfrm>
              <a:off x="4393363" y="3050909"/>
              <a:ext cx="45732" cy="41389"/>
              <a:chOff x="8638477" y="2567967"/>
              <a:chExt cx="72000" cy="72000"/>
            </a:xfrm>
          </p:grpSpPr>
          <p:cxnSp>
            <p:nvCxnSpPr>
              <p:cNvPr id="298" name="Straight Connector 297">
                <a:extLst>
                  <a:ext uri="{FF2B5EF4-FFF2-40B4-BE49-F238E27FC236}">
                    <a16:creationId xmlns:a16="http://schemas.microsoft.com/office/drawing/2014/main" id="{CB1D901F-CE35-3AF1-AB0E-DAE5C4185F8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9" name="Straight Connector 298">
                <a:extLst>
                  <a:ext uri="{FF2B5EF4-FFF2-40B4-BE49-F238E27FC236}">
                    <a16:creationId xmlns:a16="http://schemas.microsoft.com/office/drawing/2014/main" id="{403E2CD4-06A7-B868-3E06-5081324B51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269E22B7-15EE-07AA-6686-FE0D77ABAA48}"/>
                </a:ext>
              </a:extLst>
            </p:cNvPr>
            <p:cNvGrpSpPr/>
            <p:nvPr/>
          </p:nvGrpSpPr>
          <p:grpSpPr>
            <a:xfrm>
              <a:off x="4382347" y="3050909"/>
              <a:ext cx="45732" cy="41389"/>
              <a:chOff x="8638477" y="2567967"/>
              <a:chExt cx="72000" cy="72000"/>
            </a:xfrm>
          </p:grpSpPr>
          <p:cxnSp>
            <p:nvCxnSpPr>
              <p:cNvPr id="296" name="Straight Connector 295">
                <a:extLst>
                  <a:ext uri="{FF2B5EF4-FFF2-40B4-BE49-F238E27FC236}">
                    <a16:creationId xmlns:a16="http://schemas.microsoft.com/office/drawing/2014/main" id="{3B05901F-1CFC-2CAB-6767-F2E623BFDD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7" name="Straight Connector 296">
                <a:extLst>
                  <a:ext uri="{FF2B5EF4-FFF2-40B4-BE49-F238E27FC236}">
                    <a16:creationId xmlns:a16="http://schemas.microsoft.com/office/drawing/2014/main" id="{F560E7D5-E120-EB4B-6E44-EC668E0723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E59A7D5C-B8DD-2D53-24CD-2B8E1342D692}"/>
                </a:ext>
              </a:extLst>
            </p:cNvPr>
            <p:cNvGrpSpPr/>
            <p:nvPr/>
          </p:nvGrpSpPr>
          <p:grpSpPr>
            <a:xfrm>
              <a:off x="4373344" y="3050909"/>
              <a:ext cx="45732" cy="41389"/>
              <a:chOff x="8638477" y="2567967"/>
              <a:chExt cx="72000" cy="72000"/>
            </a:xfrm>
          </p:grpSpPr>
          <p:cxnSp>
            <p:nvCxnSpPr>
              <p:cNvPr id="294" name="Straight Connector 293">
                <a:extLst>
                  <a:ext uri="{FF2B5EF4-FFF2-40B4-BE49-F238E27FC236}">
                    <a16:creationId xmlns:a16="http://schemas.microsoft.com/office/drawing/2014/main" id="{5C7A34D3-C9A1-CB08-CF16-1909A93C47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5" name="Straight Connector 294">
                <a:extLst>
                  <a:ext uri="{FF2B5EF4-FFF2-40B4-BE49-F238E27FC236}">
                    <a16:creationId xmlns:a16="http://schemas.microsoft.com/office/drawing/2014/main" id="{284AB29A-E5B5-051F-615B-11D78E1D90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AA72A2CD-650C-7497-D8F6-AE38C9C93195}"/>
                </a:ext>
              </a:extLst>
            </p:cNvPr>
            <p:cNvGrpSpPr/>
            <p:nvPr/>
          </p:nvGrpSpPr>
          <p:grpSpPr>
            <a:xfrm>
              <a:off x="4355544" y="3050909"/>
              <a:ext cx="45732" cy="41389"/>
              <a:chOff x="8638477" y="2567967"/>
              <a:chExt cx="72000" cy="72000"/>
            </a:xfrm>
          </p:grpSpPr>
          <p:cxnSp>
            <p:nvCxnSpPr>
              <p:cNvPr id="292" name="Straight Connector 291">
                <a:extLst>
                  <a:ext uri="{FF2B5EF4-FFF2-40B4-BE49-F238E27FC236}">
                    <a16:creationId xmlns:a16="http://schemas.microsoft.com/office/drawing/2014/main" id="{CB8438B7-D05A-A0A3-EA69-AD7D630DC5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3" name="Straight Connector 292">
                <a:extLst>
                  <a:ext uri="{FF2B5EF4-FFF2-40B4-BE49-F238E27FC236}">
                    <a16:creationId xmlns:a16="http://schemas.microsoft.com/office/drawing/2014/main" id="{4B50A367-EC82-CE3A-FDFA-C1874F115F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477EB987-62FD-11B1-169C-A2852C4FEB5B}"/>
                </a:ext>
              </a:extLst>
            </p:cNvPr>
            <p:cNvGrpSpPr/>
            <p:nvPr/>
          </p:nvGrpSpPr>
          <p:grpSpPr>
            <a:xfrm>
              <a:off x="4365743" y="3050909"/>
              <a:ext cx="45732" cy="41389"/>
              <a:chOff x="8638477" y="2567967"/>
              <a:chExt cx="72000" cy="72000"/>
            </a:xfrm>
          </p:grpSpPr>
          <p:cxnSp>
            <p:nvCxnSpPr>
              <p:cNvPr id="290" name="Straight Connector 289">
                <a:extLst>
                  <a:ext uri="{FF2B5EF4-FFF2-40B4-BE49-F238E27FC236}">
                    <a16:creationId xmlns:a16="http://schemas.microsoft.com/office/drawing/2014/main" id="{E2DF8ED1-96A5-89D4-7586-4458E0FB6B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Straight Connector 290">
                <a:extLst>
                  <a:ext uri="{FF2B5EF4-FFF2-40B4-BE49-F238E27FC236}">
                    <a16:creationId xmlns:a16="http://schemas.microsoft.com/office/drawing/2014/main" id="{6E821F21-DA09-FC63-150F-5517D00F05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5" name="Group 124">
              <a:extLst>
                <a:ext uri="{FF2B5EF4-FFF2-40B4-BE49-F238E27FC236}">
                  <a16:creationId xmlns:a16="http://schemas.microsoft.com/office/drawing/2014/main" id="{4F87DD9A-9DF1-7242-2761-A73F00CF4084}"/>
                </a:ext>
              </a:extLst>
            </p:cNvPr>
            <p:cNvGrpSpPr/>
            <p:nvPr/>
          </p:nvGrpSpPr>
          <p:grpSpPr>
            <a:xfrm>
              <a:off x="4326881" y="3050909"/>
              <a:ext cx="45732" cy="41389"/>
              <a:chOff x="8638477" y="2567967"/>
              <a:chExt cx="72000" cy="72000"/>
            </a:xfrm>
          </p:grpSpPr>
          <p:cxnSp>
            <p:nvCxnSpPr>
              <p:cNvPr id="288" name="Straight Connector 287">
                <a:extLst>
                  <a:ext uri="{FF2B5EF4-FFF2-40B4-BE49-F238E27FC236}">
                    <a16:creationId xmlns:a16="http://schemas.microsoft.com/office/drawing/2014/main" id="{5BE4714E-55E4-96FB-49AD-DE35AC0AA0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9" name="Straight Connector 288">
                <a:extLst>
                  <a:ext uri="{FF2B5EF4-FFF2-40B4-BE49-F238E27FC236}">
                    <a16:creationId xmlns:a16="http://schemas.microsoft.com/office/drawing/2014/main" id="{FDBA976C-6C8D-8DF9-05F5-3B0D2846F5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66CDA2B2-5463-EACB-C8CA-F91B1AB27C41}"/>
                </a:ext>
              </a:extLst>
            </p:cNvPr>
            <p:cNvGrpSpPr/>
            <p:nvPr/>
          </p:nvGrpSpPr>
          <p:grpSpPr>
            <a:xfrm>
              <a:off x="4311088" y="3050909"/>
              <a:ext cx="45732" cy="41389"/>
              <a:chOff x="8638477" y="2567967"/>
              <a:chExt cx="72000" cy="72000"/>
            </a:xfrm>
          </p:grpSpPr>
          <p:cxnSp>
            <p:nvCxnSpPr>
              <p:cNvPr id="286" name="Straight Connector 285">
                <a:extLst>
                  <a:ext uri="{FF2B5EF4-FFF2-40B4-BE49-F238E27FC236}">
                    <a16:creationId xmlns:a16="http://schemas.microsoft.com/office/drawing/2014/main" id="{941A3AA4-A01E-82FF-297F-063D4EA15AF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7" name="Straight Connector 286">
                <a:extLst>
                  <a:ext uri="{FF2B5EF4-FFF2-40B4-BE49-F238E27FC236}">
                    <a16:creationId xmlns:a16="http://schemas.microsoft.com/office/drawing/2014/main" id="{4F890FD2-0327-00F8-E5E8-9919F941C5A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7" name="Group 126">
              <a:extLst>
                <a:ext uri="{FF2B5EF4-FFF2-40B4-BE49-F238E27FC236}">
                  <a16:creationId xmlns:a16="http://schemas.microsoft.com/office/drawing/2014/main" id="{11CCA65F-20C5-DF89-BDEB-B8E8C8823459}"/>
                </a:ext>
              </a:extLst>
            </p:cNvPr>
            <p:cNvGrpSpPr/>
            <p:nvPr/>
          </p:nvGrpSpPr>
          <p:grpSpPr>
            <a:xfrm>
              <a:off x="4239519" y="3050909"/>
              <a:ext cx="45732" cy="41389"/>
              <a:chOff x="8638477" y="2567967"/>
              <a:chExt cx="72000" cy="72000"/>
            </a:xfrm>
          </p:grpSpPr>
          <p:cxnSp>
            <p:nvCxnSpPr>
              <p:cNvPr id="284" name="Straight Connector 283">
                <a:extLst>
                  <a:ext uri="{FF2B5EF4-FFF2-40B4-BE49-F238E27FC236}">
                    <a16:creationId xmlns:a16="http://schemas.microsoft.com/office/drawing/2014/main" id="{A48768FD-5C1D-58AD-2901-585B5A945BE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5" name="Straight Connector 284">
                <a:extLst>
                  <a:ext uri="{FF2B5EF4-FFF2-40B4-BE49-F238E27FC236}">
                    <a16:creationId xmlns:a16="http://schemas.microsoft.com/office/drawing/2014/main" id="{057F4FAF-DABB-C4A5-739A-0FC980D808C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8D0396AD-7DF2-0041-01AE-F61CABAEC29E}"/>
                </a:ext>
              </a:extLst>
            </p:cNvPr>
            <p:cNvGrpSpPr/>
            <p:nvPr/>
          </p:nvGrpSpPr>
          <p:grpSpPr>
            <a:xfrm>
              <a:off x="4254692" y="3050909"/>
              <a:ext cx="45732" cy="41389"/>
              <a:chOff x="8638477" y="2567967"/>
              <a:chExt cx="72000" cy="72000"/>
            </a:xfrm>
          </p:grpSpPr>
          <p:cxnSp>
            <p:nvCxnSpPr>
              <p:cNvPr id="282" name="Straight Connector 281">
                <a:extLst>
                  <a:ext uri="{FF2B5EF4-FFF2-40B4-BE49-F238E27FC236}">
                    <a16:creationId xmlns:a16="http://schemas.microsoft.com/office/drawing/2014/main" id="{4D3C5BBC-E827-7EA3-6FD3-8376962168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3" name="Straight Connector 282">
                <a:extLst>
                  <a:ext uri="{FF2B5EF4-FFF2-40B4-BE49-F238E27FC236}">
                    <a16:creationId xmlns:a16="http://schemas.microsoft.com/office/drawing/2014/main" id="{4B489585-73D8-2325-6B02-AE1C6CE6051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9" name="Group 128">
              <a:extLst>
                <a:ext uri="{FF2B5EF4-FFF2-40B4-BE49-F238E27FC236}">
                  <a16:creationId xmlns:a16="http://schemas.microsoft.com/office/drawing/2014/main" id="{78B7EA63-6319-9CD5-A5AE-76D4702C0DDB}"/>
                </a:ext>
              </a:extLst>
            </p:cNvPr>
            <p:cNvGrpSpPr/>
            <p:nvPr/>
          </p:nvGrpSpPr>
          <p:grpSpPr>
            <a:xfrm>
              <a:off x="4208884" y="3050909"/>
              <a:ext cx="45732" cy="41389"/>
              <a:chOff x="8638477" y="2567967"/>
              <a:chExt cx="72000" cy="72000"/>
            </a:xfrm>
          </p:grpSpPr>
          <p:cxnSp>
            <p:nvCxnSpPr>
              <p:cNvPr id="280" name="Straight Connector 279">
                <a:extLst>
                  <a:ext uri="{FF2B5EF4-FFF2-40B4-BE49-F238E27FC236}">
                    <a16:creationId xmlns:a16="http://schemas.microsoft.com/office/drawing/2014/main" id="{60ED4E7A-95AF-EDAF-4EB7-FA57E3D786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1" name="Straight Connector 280">
                <a:extLst>
                  <a:ext uri="{FF2B5EF4-FFF2-40B4-BE49-F238E27FC236}">
                    <a16:creationId xmlns:a16="http://schemas.microsoft.com/office/drawing/2014/main" id="{E42E624B-3361-CF0B-06E8-EA482BF144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0" name="Group 129">
              <a:extLst>
                <a:ext uri="{FF2B5EF4-FFF2-40B4-BE49-F238E27FC236}">
                  <a16:creationId xmlns:a16="http://schemas.microsoft.com/office/drawing/2014/main" id="{2D05B9C2-F186-F81A-46D9-A22955C8B4C5}"/>
                </a:ext>
              </a:extLst>
            </p:cNvPr>
            <p:cNvGrpSpPr/>
            <p:nvPr/>
          </p:nvGrpSpPr>
          <p:grpSpPr>
            <a:xfrm>
              <a:off x="4193790" y="3050909"/>
              <a:ext cx="45732" cy="41389"/>
              <a:chOff x="8638477" y="2567967"/>
              <a:chExt cx="72000" cy="72000"/>
            </a:xfrm>
          </p:grpSpPr>
          <p:cxnSp>
            <p:nvCxnSpPr>
              <p:cNvPr id="278" name="Straight Connector 277">
                <a:extLst>
                  <a:ext uri="{FF2B5EF4-FFF2-40B4-BE49-F238E27FC236}">
                    <a16:creationId xmlns:a16="http://schemas.microsoft.com/office/drawing/2014/main" id="{B36A2423-DECF-FFCE-4FF0-5726E7F107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9" name="Straight Connector 278">
                <a:extLst>
                  <a:ext uri="{FF2B5EF4-FFF2-40B4-BE49-F238E27FC236}">
                    <a16:creationId xmlns:a16="http://schemas.microsoft.com/office/drawing/2014/main" id="{FE113C5B-4787-D9B7-7D6A-87B95DBD251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1" name="Group 130">
              <a:extLst>
                <a:ext uri="{FF2B5EF4-FFF2-40B4-BE49-F238E27FC236}">
                  <a16:creationId xmlns:a16="http://schemas.microsoft.com/office/drawing/2014/main" id="{C4932823-3E21-DB6E-08E1-C41B8F7FC308}"/>
                </a:ext>
              </a:extLst>
            </p:cNvPr>
            <p:cNvGrpSpPr/>
            <p:nvPr/>
          </p:nvGrpSpPr>
          <p:grpSpPr>
            <a:xfrm>
              <a:off x="4149085" y="3050909"/>
              <a:ext cx="45732" cy="41389"/>
              <a:chOff x="8638477" y="2567967"/>
              <a:chExt cx="72000" cy="72000"/>
            </a:xfrm>
          </p:grpSpPr>
          <p:cxnSp>
            <p:nvCxnSpPr>
              <p:cNvPr id="276" name="Straight Connector 275">
                <a:extLst>
                  <a:ext uri="{FF2B5EF4-FFF2-40B4-BE49-F238E27FC236}">
                    <a16:creationId xmlns:a16="http://schemas.microsoft.com/office/drawing/2014/main" id="{DF8B9055-C57C-1D34-6B19-4D797D8677D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7" name="Straight Connector 276">
                <a:extLst>
                  <a:ext uri="{FF2B5EF4-FFF2-40B4-BE49-F238E27FC236}">
                    <a16:creationId xmlns:a16="http://schemas.microsoft.com/office/drawing/2014/main" id="{207C2727-6A0A-6E13-1C11-B7398E5894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2" name="Group 131">
              <a:extLst>
                <a:ext uri="{FF2B5EF4-FFF2-40B4-BE49-F238E27FC236}">
                  <a16:creationId xmlns:a16="http://schemas.microsoft.com/office/drawing/2014/main" id="{99DC3DEE-665B-D1B5-EE3F-D8F458CE26B0}"/>
                </a:ext>
              </a:extLst>
            </p:cNvPr>
            <p:cNvGrpSpPr/>
            <p:nvPr/>
          </p:nvGrpSpPr>
          <p:grpSpPr>
            <a:xfrm>
              <a:off x="4164571" y="3050909"/>
              <a:ext cx="45732" cy="41389"/>
              <a:chOff x="8638477" y="2567967"/>
              <a:chExt cx="72000" cy="72000"/>
            </a:xfrm>
          </p:grpSpPr>
          <p:cxnSp>
            <p:nvCxnSpPr>
              <p:cNvPr id="274" name="Straight Connector 273">
                <a:extLst>
                  <a:ext uri="{FF2B5EF4-FFF2-40B4-BE49-F238E27FC236}">
                    <a16:creationId xmlns:a16="http://schemas.microsoft.com/office/drawing/2014/main" id="{195810D4-91D9-98A5-13F5-49C21EE83F7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5" name="Straight Connector 274">
                <a:extLst>
                  <a:ext uri="{FF2B5EF4-FFF2-40B4-BE49-F238E27FC236}">
                    <a16:creationId xmlns:a16="http://schemas.microsoft.com/office/drawing/2014/main" id="{2DE3185B-A0ED-FA7B-C3F8-9080F4131D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D04ADF77-0F07-901C-D9D8-A359FB7B0CA2}"/>
                </a:ext>
              </a:extLst>
            </p:cNvPr>
            <p:cNvGrpSpPr/>
            <p:nvPr/>
          </p:nvGrpSpPr>
          <p:grpSpPr>
            <a:xfrm>
              <a:off x="4149085" y="3050909"/>
              <a:ext cx="45732" cy="41389"/>
              <a:chOff x="8638477" y="2567967"/>
              <a:chExt cx="72000" cy="72000"/>
            </a:xfrm>
          </p:grpSpPr>
          <p:cxnSp>
            <p:nvCxnSpPr>
              <p:cNvPr id="272" name="Straight Connector 271">
                <a:extLst>
                  <a:ext uri="{FF2B5EF4-FFF2-40B4-BE49-F238E27FC236}">
                    <a16:creationId xmlns:a16="http://schemas.microsoft.com/office/drawing/2014/main" id="{0D34C8B6-03D9-403C-2B57-7D8041CBE2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3" name="Straight Connector 272">
                <a:extLst>
                  <a:ext uri="{FF2B5EF4-FFF2-40B4-BE49-F238E27FC236}">
                    <a16:creationId xmlns:a16="http://schemas.microsoft.com/office/drawing/2014/main" id="{929AD2BA-1601-2F6B-8ABE-CD2DCE7267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id="{F621B494-EF97-ED69-021B-BC8B7E01316B}"/>
                </a:ext>
              </a:extLst>
            </p:cNvPr>
            <p:cNvGrpSpPr/>
            <p:nvPr/>
          </p:nvGrpSpPr>
          <p:grpSpPr>
            <a:xfrm>
              <a:off x="4132814" y="3050909"/>
              <a:ext cx="45732" cy="41389"/>
              <a:chOff x="8638477" y="2567967"/>
              <a:chExt cx="72000" cy="72000"/>
            </a:xfrm>
          </p:grpSpPr>
          <p:cxnSp>
            <p:nvCxnSpPr>
              <p:cNvPr id="270" name="Straight Connector 269">
                <a:extLst>
                  <a:ext uri="{FF2B5EF4-FFF2-40B4-BE49-F238E27FC236}">
                    <a16:creationId xmlns:a16="http://schemas.microsoft.com/office/drawing/2014/main" id="{A259BCA0-54ED-4C9E-C961-3243700DC5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1" name="Straight Connector 270">
                <a:extLst>
                  <a:ext uri="{FF2B5EF4-FFF2-40B4-BE49-F238E27FC236}">
                    <a16:creationId xmlns:a16="http://schemas.microsoft.com/office/drawing/2014/main" id="{E1138DE1-7D1F-02CE-2554-642F9A3E084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id="{1F9456D9-9976-0B47-5DC9-A12DBCAEDEA7}"/>
                </a:ext>
              </a:extLst>
            </p:cNvPr>
            <p:cNvGrpSpPr/>
            <p:nvPr/>
          </p:nvGrpSpPr>
          <p:grpSpPr>
            <a:xfrm>
              <a:off x="4122231" y="3050909"/>
              <a:ext cx="45732" cy="41389"/>
              <a:chOff x="8638477" y="2567967"/>
              <a:chExt cx="72000" cy="72000"/>
            </a:xfrm>
          </p:grpSpPr>
          <p:cxnSp>
            <p:nvCxnSpPr>
              <p:cNvPr id="268" name="Straight Connector 267">
                <a:extLst>
                  <a:ext uri="{FF2B5EF4-FFF2-40B4-BE49-F238E27FC236}">
                    <a16:creationId xmlns:a16="http://schemas.microsoft.com/office/drawing/2014/main" id="{5DB0B1E6-9950-CC0D-03A9-95FFADCAE3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9" name="Straight Connector 268">
                <a:extLst>
                  <a:ext uri="{FF2B5EF4-FFF2-40B4-BE49-F238E27FC236}">
                    <a16:creationId xmlns:a16="http://schemas.microsoft.com/office/drawing/2014/main" id="{79E74B70-1C98-8FBB-EBF1-0F57D4ADDE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6" name="Group 135">
              <a:extLst>
                <a:ext uri="{FF2B5EF4-FFF2-40B4-BE49-F238E27FC236}">
                  <a16:creationId xmlns:a16="http://schemas.microsoft.com/office/drawing/2014/main" id="{4DC80498-E323-FF67-D506-92F1BC333F85}"/>
                </a:ext>
              </a:extLst>
            </p:cNvPr>
            <p:cNvGrpSpPr/>
            <p:nvPr/>
          </p:nvGrpSpPr>
          <p:grpSpPr>
            <a:xfrm>
              <a:off x="4109950" y="3050909"/>
              <a:ext cx="45732" cy="41389"/>
              <a:chOff x="8638477" y="2567967"/>
              <a:chExt cx="72000" cy="72000"/>
            </a:xfrm>
          </p:grpSpPr>
          <p:cxnSp>
            <p:nvCxnSpPr>
              <p:cNvPr id="266" name="Straight Connector 265">
                <a:extLst>
                  <a:ext uri="{FF2B5EF4-FFF2-40B4-BE49-F238E27FC236}">
                    <a16:creationId xmlns:a16="http://schemas.microsoft.com/office/drawing/2014/main" id="{0B0DC9BB-B9EB-8B22-206B-F68AA6C1813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7" name="Straight Connector 266">
                <a:extLst>
                  <a:ext uri="{FF2B5EF4-FFF2-40B4-BE49-F238E27FC236}">
                    <a16:creationId xmlns:a16="http://schemas.microsoft.com/office/drawing/2014/main" id="{E699109E-41EA-81CE-AE10-B671B1D6BB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7" name="Group 136">
              <a:extLst>
                <a:ext uri="{FF2B5EF4-FFF2-40B4-BE49-F238E27FC236}">
                  <a16:creationId xmlns:a16="http://schemas.microsoft.com/office/drawing/2014/main" id="{136F2D07-CC5D-EE02-CAD5-530732AE11B4}"/>
                </a:ext>
              </a:extLst>
            </p:cNvPr>
            <p:cNvGrpSpPr/>
            <p:nvPr/>
          </p:nvGrpSpPr>
          <p:grpSpPr>
            <a:xfrm>
              <a:off x="4086372" y="3050909"/>
              <a:ext cx="45732" cy="41389"/>
              <a:chOff x="8638477" y="2567967"/>
              <a:chExt cx="72000" cy="72000"/>
            </a:xfrm>
          </p:grpSpPr>
          <p:cxnSp>
            <p:nvCxnSpPr>
              <p:cNvPr id="264" name="Straight Connector 263">
                <a:extLst>
                  <a:ext uri="{FF2B5EF4-FFF2-40B4-BE49-F238E27FC236}">
                    <a16:creationId xmlns:a16="http://schemas.microsoft.com/office/drawing/2014/main" id="{2CEC4F00-B407-EAA3-CCC9-FB2B593303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5" name="Straight Connector 264">
                <a:extLst>
                  <a:ext uri="{FF2B5EF4-FFF2-40B4-BE49-F238E27FC236}">
                    <a16:creationId xmlns:a16="http://schemas.microsoft.com/office/drawing/2014/main" id="{E0F1AA04-FC23-F486-603C-23069718485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id="{B47EF555-1BD0-371B-0A5B-6D8D12BA062D}"/>
                </a:ext>
              </a:extLst>
            </p:cNvPr>
            <p:cNvGrpSpPr/>
            <p:nvPr/>
          </p:nvGrpSpPr>
          <p:grpSpPr>
            <a:xfrm>
              <a:off x="4099366" y="3050909"/>
              <a:ext cx="45732" cy="41389"/>
              <a:chOff x="8638477" y="2567967"/>
              <a:chExt cx="72000" cy="72000"/>
            </a:xfrm>
          </p:grpSpPr>
          <p:cxnSp>
            <p:nvCxnSpPr>
              <p:cNvPr id="262" name="Straight Connector 261">
                <a:extLst>
                  <a:ext uri="{FF2B5EF4-FFF2-40B4-BE49-F238E27FC236}">
                    <a16:creationId xmlns:a16="http://schemas.microsoft.com/office/drawing/2014/main" id="{BF95B778-5C65-BE00-DDDE-4A23D08BFBD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3" name="Straight Connector 262">
                <a:extLst>
                  <a:ext uri="{FF2B5EF4-FFF2-40B4-BE49-F238E27FC236}">
                    <a16:creationId xmlns:a16="http://schemas.microsoft.com/office/drawing/2014/main" id="{07311A3E-4F5C-17E8-5670-11A94568980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9" name="Group 138">
              <a:extLst>
                <a:ext uri="{FF2B5EF4-FFF2-40B4-BE49-F238E27FC236}">
                  <a16:creationId xmlns:a16="http://schemas.microsoft.com/office/drawing/2014/main" id="{9A3538FE-E291-8DBA-A9DB-FFFAEE882AE4}"/>
                </a:ext>
              </a:extLst>
            </p:cNvPr>
            <p:cNvGrpSpPr/>
            <p:nvPr/>
          </p:nvGrpSpPr>
          <p:grpSpPr>
            <a:xfrm>
              <a:off x="4076500" y="3050909"/>
              <a:ext cx="45732" cy="41389"/>
              <a:chOff x="8638477" y="2567967"/>
              <a:chExt cx="72000" cy="72000"/>
            </a:xfrm>
          </p:grpSpPr>
          <p:cxnSp>
            <p:nvCxnSpPr>
              <p:cNvPr id="260" name="Straight Connector 259">
                <a:extLst>
                  <a:ext uri="{FF2B5EF4-FFF2-40B4-BE49-F238E27FC236}">
                    <a16:creationId xmlns:a16="http://schemas.microsoft.com/office/drawing/2014/main" id="{C55E4A9B-213C-F542-3BA3-1662FCEE5A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1" name="Straight Connector 260">
                <a:extLst>
                  <a:ext uri="{FF2B5EF4-FFF2-40B4-BE49-F238E27FC236}">
                    <a16:creationId xmlns:a16="http://schemas.microsoft.com/office/drawing/2014/main" id="{EB145D8C-3D70-07C2-3E69-BD28D93C83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0" name="Group 139">
              <a:extLst>
                <a:ext uri="{FF2B5EF4-FFF2-40B4-BE49-F238E27FC236}">
                  <a16:creationId xmlns:a16="http://schemas.microsoft.com/office/drawing/2014/main" id="{B27E1FC9-020A-1032-5992-33312B5FFAE4}"/>
                </a:ext>
              </a:extLst>
            </p:cNvPr>
            <p:cNvGrpSpPr/>
            <p:nvPr/>
          </p:nvGrpSpPr>
          <p:grpSpPr>
            <a:xfrm>
              <a:off x="4063509" y="3050909"/>
              <a:ext cx="45732" cy="41389"/>
              <a:chOff x="8638477" y="2567967"/>
              <a:chExt cx="72000" cy="72000"/>
            </a:xfrm>
          </p:grpSpPr>
          <p:cxnSp>
            <p:nvCxnSpPr>
              <p:cNvPr id="258" name="Straight Connector 257">
                <a:extLst>
                  <a:ext uri="{FF2B5EF4-FFF2-40B4-BE49-F238E27FC236}">
                    <a16:creationId xmlns:a16="http://schemas.microsoft.com/office/drawing/2014/main" id="{3E5AD4CF-63A4-24C5-1A3D-D1D76508BB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9" name="Straight Connector 258">
                <a:extLst>
                  <a:ext uri="{FF2B5EF4-FFF2-40B4-BE49-F238E27FC236}">
                    <a16:creationId xmlns:a16="http://schemas.microsoft.com/office/drawing/2014/main" id="{2E3969F3-C8BF-17AB-3FED-DC3BD3A3F1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1" name="Group 140">
              <a:extLst>
                <a:ext uri="{FF2B5EF4-FFF2-40B4-BE49-F238E27FC236}">
                  <a16:creationId xmlns:a16="http://schemas.microsoft.com/office/drawing/2014/main" id="{B8C783DE-AEF5-17A0-C46F-7341B675853C}"/>
                </a:ext>
              </a:extLst>
            </p:cNvPr>
            <p:cNvGrpSpPr/>
            <p:nvPr/>
          </p:nvGrpSpPr>
          <p:grpSpPr>
            <a:xfrm>
              <a:off x="4047907" y="3050909"/>
              <a:ext cx="45732" cy="41389"/>
              <a:chOff x="8638477" y="2567967"/>
              <a:chExt cx="72000" cy="72000"/>
            </a:xfrm>
          </p:grpSpPr>
          <p:cxnSp>
            <p:nvCxnSpPr>
              <p:cNvPr id="256" name="Straight Connector 255">
                <a:extLst>
                  <a:ext uri="{FF2B5EF4-FFF2-40B4-BE49-F238E27FC236}">
                    <a16:creationId xmlns:a16="http://schemas.microsoft.com/office/drawing/2014/main" id="{E2D4A855-9D97-2A36-AD29-F218067ADD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7" name="Straight Connector 256">
                <a:extLst>
                  <a:ext uri="{FF2B5EF4-FFF2-40B4-BE49-F238E27FC236}">
                    <a16:creationId xmlns:a16="http://schemas.microsoft.com/office/drawing/2014/main" id="{F42B956D-DCEE-DDE7-9A90-7D1F0013B9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2" name="Group 141">
              <a:extLst>
                <a:ext uri="{FF2B5EF4-FFF2-40B4-BE49-F238E27FC236}">
                  <a16:creationId xmlns:a16="http://schemas.microsoft.com/office/drawing/2014/main" id="{7EF4D0CB-85AC-CF3C-E6D4-BC024AF52410}"/>
                </a:ext>
              </a:extLst>
            </p:cNvPr>
            <p:cNvGrpSpPr/>
            <p:nvPr/>
          </p:nvGrpSpPr>
          <p:grpSpPr>
            <a:xfrm>
              <a:off x="4025041" y="3050909"/>
              <a:ext cx="45732" cy="41389"/>
              <a:chOff x="8638477" y="2567967"/>
              <a:chExt cx="72000" cy="72000"/>
            </a:xfrm>
          </p:grpSpPr>
          <p:cxnSp>
            <p:nvCxnSpPr>
              <p:cNvPr id="254" name="Straight Connector 253">
                <a:extLst>
                  <a:ext uri="{FF2B5EF4-FFF2-40B4-BE49-F238E27FC236}">
                    <a16:creationId xmlns:a16="http://schemas.microsoft.com/office/drawing/2014/main" id="{080E4E97-7078-5806-2AF0-A06CE51EE62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5" name="Straight Connector 254">
                <a:extLst>
                  <a:ext uri="{FF2B5EF4-FFF2-40B4-BE49-F238E27FC236}">
                    <a16:creationId xmlns:a16="http://schemas.microsoft.com/office/drawing/2014/main" id="{20E77B38-0C31-985F-F764-AF7A083A48A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3" name="Group 142">
              <a:extLst>
                <a:ext uri="{FF2B5EF4-FFF2-40B4-BE49-F238E27FC236}">
                  <a16:creationId xmlns:a16="http://schemas.microsoft.com/office/drawing/2014/main" id="{16C2E85A-7F13-57C0-97A2-B1951B54EC92}"/>
                </a:ext>
              </a:extLst>
            </p:cNvPr>
            <p:cNvGrpSpPr/>
            <p:nvPr/>
          </p:nvGrpSpPr>
          <p:grpSpPr>
            <a:xfrm>
              <a:off x="4040641" y="3050909"/>
              <a:ext cx="45732" cy="41389"/>
              <a:chOff x="8638477" y="2567967"/>
              <a:chExt cx="72000" cy="72000"/>
            </a:xfrm>
          </p:grpSpPr>
          <p:cxnSp>
            <p:nvCxnSpPr>
              <p:cNvPr id="252" name="Straight Connector 251">
                <a:extLst>
                  <a:ext uri="{FF2B5EF4-FFF2-40B4-BE49-F238E27FC236}">
                    <a16:creationId xmlns:a16="http://schemas.microsoft.com/office/drawing/2014/main" id="{7737AC9D-2BF0-1F73-12CE-05147FF7E6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3" name="Straight Connector 252">
                <a:extLst>
                  <a:ext uri="{FF2B5EF4-FFF2-40B4-BE49-F238E27FC236}">
                    <a16:creationId xmlns:a16="http://schemas.microsoft.com/office/drawing/2014/main" id="{E2A925FA-23F2-8832-B813-C2FAB5AC2D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4" name="Group 143">
              <a:extLst>
                <a:ext uri="{FF2B5EF4-FFF2-40B4-BE49-F238E27FC236}">
                  <a16:creationId xmlns:a16="http://schemas.microsoft.com/office/drawing/2014/main" id="{9A2D55BD-AA59-78FB-B586-FD6F23601FCD}"/>
                </a:ext>
              </a:extLst>
            </p:cNvPr>
            <p:cNvGrpSpPr/>
            <p:nvPr/>
          </p:nvGrpSpPr>
          <p:grpSpPr>
            <a:xfrm>
              <a:off x="4017777" y="3050909"/>
              <a:ext cx="45732" cy="41389"/>
              <a:chOff x="8638477" y="2567967"/>
              <a:chExt cx="72000" cy="72000"/>
            </a:xfrm>
          </p:grpSpPr>
          <p:cxnSp>
            <p:nvCxnSpPr>
              <p:cNvPr id="250" name="Straight Connector 249">
                <a:extLst>
                  <a:ext uri="{FF2B5EF4-FFF2-40B4-BE49-F238E27FC236}">
                    <a16:creationId xmlns:a16="http://schemas.microsoft.com/office/drawing/2014/main" id="{F48D222D-ED41-2C36-BCA5-EFDCA4A5DF9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1" name="Straight Connector 250">
                <a:extLst>
                  <a:ext uri="{FF2B5EF4-FFF2-40B4-BE49-F238E27FC236}">
                    <a16:creationId xmlns:a16="http://schemas.microsoft.com/office/drawing/2014/main" id="{03B77336-334C-D00D-95F4-D5BF4541A64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5" name="Group 144">
              <a:extLst>
                <a:ext uri="{FF2B5EF4-FFF2-40B4-BE49-F238E27FC236}">
                  <a16:creationId xmlns:a16="http://schemas.microsoft.com/office/drawing/2014/main" id="{6D074757-CC99-EC4A-F597-20BFA433B0A0}"/>
                </a:ext>
              </a:extLst>
            </p:cNvPr>
            <p:cNvGrpSpPr/>
            <p:nvPr/>
          </p:nvGrpSpPr>
          <p:grpSpPr>
            <a:xfrm>
              <a:off x="4002175" y="3050909"/>
              <a:ext cx="45732" cy="41389"/>
              <a:chOff x="8638477" y="2567967"/>
              <a:chExt cx="72000" cy="72000"/>
            </a:xfrm>
          </p:grpSpPr>
          <p:cxnSp>
            <p:nvCxnSpPr>
              <p:cNvPr id="248" name="Straight Connector 247">
                <a:extLst>
                  <a:ext uri="{FF2B5EF4-FFF2-40B4-BE49-F238E27FC236}">
                    <a16:creationId xmlns:a16="http://schemas.microsoft.com/office/drawing/2014/main" id="{238D3BA2-4B19-8AD0-309C-81F4A05A78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9" name="Straight Connector 248">
                <a:extLst>
                  <a:ext uri="{FF2B5EF4-FFF2-40B4-BE49-F238E27FC236}">
                    <a16:creationId xmlns:a16="http://schemas.microsoft.com/office/drawing/2014/main" id="{874FC01E-DEE7-B972-C8E5-1AD21AFF26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6" name="Group 145">
              <a:extLst>
                <a:ext uri="{FF2B5EF4-FFF2-40B4-BE49-F238E27FC236}">
                  <a16:creationId xmlns:a16="http://schemas.microsoft.com/office/drawing/2014/main" id="{70DD78B6-A2B2-061D-3FDE-DFB3B39CEDA5}"/>
                </a:ext>
              </a:extLst>
            </p:cNvPr>
            <p:cNvGrpSpPr/>
            <p:nvPr/>
          </p:nvGrpSpPr>
          <p:grpSpPr>
            <a:xfrm>
              <a:off x="3983206" y="3050909"/>
              <a:ext cx="45732" cy="41389"/>
              <a:chOff x="8638477" y="2567967"/>
              <a:chExt cx="72000" cy="72000"/>
            </a:xfrm>
          </p:grpSpPr>
          <p:cxnSp>
            <p:nvCxnSpPr>
              <p:cNvPr id="246" name="Straight Connector 245">
                <a:extLst>
                  <a:ext uri="{FF2B5EF4-FFF2-40B4-BE49-F238E27FC236}">
                    <a16:creationId xmlns:a16="http://schemas.microsoft.com/office/drawing/2014/main" id="{B91B9470-2FB4-6E38-078A-887DBBFE62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7" name="Straight Connector 246">
                <a:extLst>
                  <a:ext uri="{FF2B5EF4-FFF2-40B4-BE49-F238E27FC236}">
                    <a16:creationId xmlns:a16="http://schemas.microsoft.com/office/drawing/2014/main" id="{5E22BC0B-22AB-49F9-C3E5-4E58D9F0AAC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7" name="Group 146">
              <a:extLst>
                <a:ext uri="{FF2B5EF4-FFF2-40B4-BE49-F238E27FC236}">
                  <a16:creationId xmlns:a16="http://schemas.microsoft.com/office/drawing/2014/main" id="{6F57298E-0EF2-AD89-9E45-6753F3FC907B}"/>
                </a:ext>
              </a:extLst>
            </p:cNvPr>
            <p:cNvGrpSpPr/>
            <p:nvPr/>
          </p:nvGrpSpPr>
          <p:grpSpPr>
            <a:xfrm>
              <a:off x="3966670" y="3050909"/>
              <a:ext cx="45732" cy="41389"/>
              <a:chOff x="8638477" y="2567967"/>
              <a:chExt cx="72000" cy="72000"/>
            </a:xfrm>
          </p:grpSpPr>
          <p:cxnSp>
            <p:nvCxnSpPr>
              <p:cNvPr id="244" name="Straight Connector 243">
                <a:extLst>
                  <a:ext uri="{FF2B5EF4-FFF2-40B4-BE49-F238E27FC236}">
                    <a16:creationId xmlns:a16="http://schemas.microsoft.com/office/drawing/2014/main" id="{71466093-F1EF-4E45-B977-D40275F62F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5" name="Straight Connector 244">
                <a:extLst>
                  <a:ext uri="{FF2B5EF4-FFF2-40B4-BE49-F238E27FC236}">
                    <a16:creationId xmlns:a16="http://schemas.microsoft.com/office/drawing/2014/main" id="{238DEBC8-DCC3-3074-475A-DF7A697417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8" name="Group 147">
              <a:extLst>
                <a:ext uri="{FF2B5EF4-FFF2-40B4-BE49-F238E27FC236}">
                  <a16:creationId xmlns:a16="http://schemas.microsoft.com/office/drawing/2014/main" id="{BA0CA99B-1267-02C4-E288-DF33E0C8FD65}"/>
                </a:ext>
              </a:extLst>
            </p:cNvPr>
            <p:cNvGrpSpPr/>
            <p:nvPr/>
          </p:nvGrpSpPr>
          <p:grpSpPr>
            <a:xfrm>
              <a:off x="3943806" y="3050909"/>
              <a:ext cx="45732" cy="41389"/>
              <a:chOff x="8638477" y="2567967"/>
              <a:chExt cx="72000" cy="72000"/>
            </a:xfrm>
          </p:grpSpPr>
          <p:cxnSp>
            <p:nvCxnSpPr>
              <p:cNvPr id="242" name="Straight Connector 241">
                <a:extLst>
                  <a:ext uri="{FF2B5EF4-FFF2-40B4-BE49-F238E27FC236}">
                    <a16:creationId xmlns:a16="http://schemas.microsoft.com/office/drawing/2014/main" id="{4401DB39-0BC1-9D47-539E-D6F3F14746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3" name="Straight Connector 242">
                <a:extLst>
                  <a:ext uri="{FF2B5EF4-FFF2-40B4-BE49-F238E27FC236}">
                    <a16:creationId xmlns:a16="http://schemas.microsoft.com/office/drawing/2014/main" id="{A2AFEE61-B3BA-54AB-1B88-C66093E755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9" name="Group 148">
              <a:extLst>
                <a:ext uri="{FF2B5EF4-FFF2-40B4-BE49-F238E27FC236}">
                  <a16:creationId xmlns:a16="http://schemas.microsoft.com/office/drawing/2014/main" id="{BD826183-2D0A-AFE2-DFA7-01FB50092D44}"/>
                </a:ext>
              </a:extLst>
            </p:cNvPr>
            <p:cNvGrpSpPr/>
            <p:nvPr/>
          </p:nvGrpSpPr>
          <p:grpSpPr>
            <a:xfrm>
              <a:off x="3925001" y="3050909"/>
              <a:ext cx="45732" cy="41389"/>
              <a:chOff x="8638477" y="2567967"/>
              <a:chExt cx="72000" cy="72000"/>
            </a:xfrm>
          </p:grpSpPr>
          <p:cxnSp>
            <p:nvCxnSpPr>
              <p:cNvPr id="240" name="Straight Connector 239">
                <a:extLst>
                  <a:ext uri="{FF2B5EF4-FFF2-40B4-BE49-F238E27FC236}">
                    <a16:creationId xmlns:a16="http://schemas.microsoft.com/office/drawing/2014/main" id="{DCC5B49F-834E-4553-2E8B-F856D079B1B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1" name="Straight Connector 240">
                <a:extLst>
                  <a:ext uri="{FF2B5EF4-FFF2-40B4-BE49-F238E27FC236}">
                    <a16:creationId xmlns:a16="http://schemas.microsoft.com/office/drawing/2014/main" id="{DF41DD4B-F848-2F2E-F77F-6DB3F254C21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0" name="Group 149">
              <a:extLst>
                <a:ext uri="{FF2B5EF4-FFF2-40B4-BE49-F238E27FC236}">
                  <a16:creationId xmlns:a16="http://schemas.microsoft.com/office/drawing/2014/main" id="{EBF00B55-EF30-8CBA-031A-8E2BBA5E4A4C}"/>
                </a:ext>
              </a:extLst>
            </p:cNvPr>
            <p:cNvGrpSpPr/>
            <p:nvPr/>
          </p:nvGrpSpPr>
          <p:grpSpPr>
            <a:xfrm>
              <a:off x="3907587" y="3050909"/>
              <a:ext cx="45732" cy="41389"/>
              <a:chOff x="8638477" y="2567967"/>
              <a:chExt cx="72000" cy="72000"/>
            </a:xfrm>
          </p:grpSpPr>
          <p:cxnSp>
            <p:nvCxnSpPr>
              <p:cNvPr id="238" name="Straight Connector 237">
                <a:extLst>
                  <a:ext uri="{FF2B5EF4-FFF2-40B4-BE49-F238E27FC236}">
                    <a16:creationId xmlns:a16="http://schemas.microsoft.com/office/drawing/2014/main" id="{668FDCD3-16D5-3E9E-C073-1BED73D3DB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" name="Straight Connector 238">
                <a:extLst>
                  <a:ext uri="{FF2B5EF4-FFF2-40B4-BE49-F238E27FC236}">
                    <a16:creationId xmlns:a16="http://schemas.microsoft.com/office/drawing/2014/main" id="{B4B5DB56-0F6A-5F51-D302-8E03917D198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1" name="Group 150">
              <a:extLst>
                <a:ext uri="{FF2B5EF4-FFF2-40B4-BE49-F238E27FC236}">
                  <a16:creationId xmlns:a16="http://schemas.microsoft.com/office/drawing/2014/main" id="{89C34C6A-DCEE-9C7D-EDF7-3AB01E26E57A}"/>
                </a:ext>
              </a:extLst>
            </p:cNvPr>
            <p:cNvGrpSpPr/>
            <p:nvPr/>
          </p:nvGrpSpPr>
          <p:grpSpPr>
            <a:xfrm>
              <a:off x="3884721" y="3050909"/>
              <a:ext cx="45732" cy="41389"/>
              <a:chOff x="8638477" y="2567967"/>
              <a:chExt cx="72000" cy="72000"/>
            </a:xfrm>
          </p:grpSpPr>
          <p:cxnSp>
            <p:nvCxnSpPr>
              <p:cNvPr id="236" name="Straight Connector 235">
                <a:extLst>
                  <a:ext uri="{FF2B5EF4-FFF2-40B4-BE49-F238E27FC236}">
                    <a16:creationId xmlns:a16="http://schemas.microsoft.com/office/drawing/2014/main" id="{84F852D0-DF06-78D1-7881-0F193F9D635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Straight Connector 236">
                <a:extLst>
                  <a:ext uri="{FF2B5EF4-FFF2-40B4-BE49-F238E27FC236}">
                    <a16:creationId xmlns:a16="http://schemas.microsoft.com/office/drawing/2014/main" id="{2728278F-BF19-9FEB-9688-C931C648B0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2" name="Group 151">
              <a:extLst>
                <a:ext uri="{FF2B5EF4-FFF2-40B4-BE49-F238E27FC236}">
                  <a16:creationId xmlns:a16="http://schemas.microsoft.com/office/drawing/2014/main" id="{12DDD486-4568-879B-32EA-79B958D00236}"/>
                </a:ext>
              </a:extLst>
            </p:cNvPr>
            <p:cNvGrpSpPr/>
            <p:nvPr/>
          </p:nvGrpSpPr>
          <p:grpSpPr>
            <a:xfrm>
              <a:off x="3895071" y="3050909"/>
              <a:ext cx="45732" cy="41389"/>
              <a:chOff x="8638477" y="2567967"/>
              <a:chExt cx="72000" cy="72000"/>
            </a:xfrm>
          </p:grpSpPr>
          <p:cxnSp>
            <p:nvCxnSpPr>
              <p:cNvPr id="234" name="Straight Connector 233">
                <a:extLst>
                  <a:ext uri="{FF2B5EF4-FFF2-40B4-BE49-F238E27FC236}">
                    <a16:creationId xmlns:a16="http://schemas.microsoft.com/office/drawing/2014/main" id="{5EC6862A-DB8B-5499-C581-B7FFE132A7A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" name="Straight Connector 234">
                <a:extLst>
                  <a:ext uri="{FF2B5EF4-FFF2-40B4-BE49-F238E27FC236}">
                    <a16:creationId xmlns:a16="http://schemas.microsoft.com/office/drawing/2014/main" id="{8D59FB58-5D52-CC6C-B0F7-EC6F967D52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3" name="Group 152">
              <a:extLst>
                <a:ext uri="{FF2B5EF4-FFF2-40B4-BE49-F238E27FC236}">
                  <a16:creationId xmlns:a16="http://schemas.microsoft.com/office/drawing/2014/main" id="{B4FBE9D7-D5D9-D25C-038F-84B8BA11EEA4}"/>
                </a:ext>
              </a:extLst>
            </p:cNvPr>
            <p:cNvGrpSpPr/>
            <p:nvPr/>
          </p:nvGrpSpPr>
          <p:grpSpPr>
            <a:xfrm>
              <a:off x="3870955" y="3050909"/>
              <a:ext cx="45732" cy="41389"/>
              <a:chOff x="8638477" y="2567967"/>
              <a:chExt cx="72000" cy="72000"/>
            </a:xfrm>
          </p:grpSpPr>
          <p:cxnSp>
            <p:nvCxnSpPr>
              <p:cNvPr id="232" name="Straight Connector 231">
                <a:extLst>
                  <a:ext uri="{FF2B5EF4-FFF2-40B4-BE49-F238E27FC236}">
                    <a16:creationId xmlns:a16="http://schemas.microsoft.com/office/drawing/2014/main" id="{8F5C1BAC-7A29-281F-2CA7-7B395800B0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3" name="Straight Connector 232">
                <a:extLst>
                  <a:ext uri="{FF2B5EF4-FFF2-40B4-BE49-F238E27FC236}">
                    <a16:creationId xmlns:a16="http://schemas.microsoft.com/office/drawing/2014/main" id="{A1FF1F49-9080-6511-8055-4BF7463AD0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4" name="Group 153">
              <a:extLst>
                <a:ext uri="{FF2B5EF4-FFF2-40B4-BE49-F238E27FC236}">
                  <a16:creationId xmlns:a16="http://schemas.microsoft.com/office/drawing/2014/main" id="{16A4F6D7-14FF-AA65-BA27-C3B93239E0E6}"/>
                </a:ext>
              </a:extLst>
            </p:cNvPr>
            <p:cNvGrpSpPr/>
            <p:nvPr/>
          </p:nvGrpSpPr>
          <p:grpSpPr>
            <a:xfrm>
              <a:off x="3862202" y="3050909"/>
              <a:ext cx="45732" cy="41389"/>
              <a:chOff x="8638477" y="2567967"/>
              <a:chExt cx="72000" cy="72000"/>
            </a:xfrm>
          </p:grpSpPr>
          <p:cxnSp>
            <p:nvCxnSpPr>
              <p:cNvPr id="230" name="Straight Connector 229">
                <a:extLst>
                  <a:ext uri="{FF2B5EF4-FFF2-40B4-BE49-F238E27FC236}">
                    <a16:creationId xmlns:a16="http://schemas.microsoft.com/office/drawing/2014/main" id="{EAF8A439-96B5-81C5-132F-7D8D98E17F9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Straight Connector 230">
                <a:extLst>
                  <a:ext uri="{FF2B5EF4-FFF2-40B4-BE49-F238E27FC236}">
                    <a16:creationId xmlns:a16="http://schemas.microsoft.com/office/drawing/2014/main" id="{16C61EF7-441E-8E2E-9FB3-ACD087A0C7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5" name="Group 154">
              <a:extLst>
                <a:ext uri="{FF2B5EF4-FFF2-40B4-BE49-F238E27FC236}">
                  <a16:creationId xmlns:a16="http://schemas.microsoft.com/office/drawing/2014/main" id="{BA960448-A813-B3D7-2B6D-365910157A0E}"/>
                </a:ext>
              </a:extLst>
            </p:cNvPr>
            <p:cNvGrpSpPr/>
            <p:nvPr/>
          </p:nvGrpSpPr>
          <p:grpSpPr>
            <a:xfrm>
              <a:off x="3849342" y="3050909"/>
              <a:ext cx="45732" cy="41389"/>
              <a:chOff x="8638477" y="2567967"/>
              <a:chExt cx="72000" cy="72000"/>
            </a:xfrm>
          </p:grpSpPr>
          <p:cxnSp>
            <p:nvCxnSpPr>
              <p:cNvPr id="228" name="Straight Connector 227">
                <a:extLst>
                  <a:ext uri="{FF2B5EF4-FFF2-40B4-BE49-F238E27FC236}">
                    <a16:creationId xmlns:a16="http://schemas.microsoft.com/office/drawing/2014/main" id="{3F183A76-934B-DE67-1713-EF84936721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" name="Straight Connector 228">
                <a:extLst>
                  <a:ext uri="{FF2B5EF4-FFF2-40B4-BE49-F238E27FC236}">
                    <a16:creationId xmlns:a16="http://schemas.microsoft.com/office/drawing/2014/main" id="{6410C420-8518-2504-8178-02C9385189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id="{BC2368E0-DA97-6E52-CBC2-2263614D0D14}"/>
                </a:ext>
              </a:extLst>
            </p:cNvPr>
            <p:cNvGrpSpPr/>
            <p:nvPr/>
          </p:nvGrpSpPr>
          <p:grpSpPr>
            <a:xfrm>
              <a:off x="3839336" y="3050909"/>
              <a:ext cx="45732" cy="41389"/>
              <a:chOff x="8638477" y="2567967"/>
              <a:chExt cx="72000" cy="72000"/>
            </a:xfrm>
          </p:grpSpPr>
          <p:cxnSp>
            <p:nvCxnSpPr>
              <p:cNvPr id="226" name="Straight Connector 225">
                <a:extLst>
                  <a:ext uri="{FF2B5EF4-FFF2-40B4-BE49-F238E27FC236}">
                    <a16:creationId xmlns:a16="http://schemas.microsoft.com/office/drawing/2014/main" id="{66F6DA0D-562D-B308-9237-95A869B5D3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Straight Connector 226">
                <a:extLst>
                  <a:ext uri="{FF2B5EF4-FFF2-40B4-BE49-F238E27FC236}">
                    <a16:creationId xmlns:a16="http://schemas.microsoft.com/office/drawing/2014/main" id="{25DFE3C2-EA78-B4D7-BAC0-A8950ABB71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7" name="Group 156">
              <a:extLst>
                <a:ext uri="{FF2B5EF4-FFF2-40B4-BE49-F238E27FC236}">
                  <a16:creationId xmlns:a16="http://schemas.microsoft.com/office/drawing/2014/main" id="{0471B398-5911-24EC-8653-AFFBEA13DEE6}"/>
                </a:ext>
              </a:extLst>
            </p:cNvPr>
            <p:cNvGrpSpPr/>
            <p:nvPr/>
          </p:nvGrpSpPr>
          <p:grpSpPr>
            <a:xfrm>
              <a:off x="3803610" y="3011288"/>
              <a:ext cx="45732" cy="41389"/>
              <a:chOff x="8638477" y="2567967"/>
              <a:chExt cx="72000" cy="72000"/>
            </a:xfrm>
          </p:grpSpPr>
          <p:cxnSp>
            <p:nvCxnSpPr>
              <p:cNvPr id="224" name="Straight Connector 223">
                <a:extLst>
                  <a:ext uri="{FF2B5EF4-FFF2-40B4-BE49-F238E27FC236}">
                    <a16:creationId xmlns:a16="http://schemas.microsoft.com/office/drawing/2014/main" id="{A1AFFFBE-082B-3C25-D628-8B0C652F078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" name="Straight Connector 224">
                <a:extLst>
                  <a:ext uri="{FF2B5EF4-FFF2-40B4-BE49-F238E27FC236}">
                    <a16:creationId xmlns:a16="http://schemas.microsoft.com/office/drawing/2014/main" id="{8184ABD8-BE1D-D189-6BB7-CD95BD35301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8" name="Group 157">
              <a:extLst>
                <a:ext uri="{FF2B5EF4-FFF2-40B4-BE49-F238E27FC236}">
                  <a16:creationId xmlns:a16="http://schemas.microsoft.com/office/drawing/2014/main" id="{37EBF02A-6E27-167E-F369-A457666CDD10}"/>
                </a:ext>
              </a:extLst>
            </p:cNvPr>
            <p:cNvGrpSpPr/>
            <p:nvPr/>
          </p:nvGrpSpPr>
          <p:grpSpPr>
            <a:xfrm>
              <a:off x="3797243" y="3011288"/>
              <a:ext cx="45732" cy="41389"/>
              <a:chOff x="8638477" y="2567967"/>
              <a:chExt cx="72000" cy="72000"/>
            </a:xfrm>
          </p:grpSpPr>
          <p:cxnSp>
            <p:nvCxnSpPr>
              <p:cNvPr id="222" name="Straight Connector 221">
                <a:extLst>
                  <a:ext uri="{FF2B5EF4-FFF2-40B4-BE49-F238E27FC236}">
                    <a16:creationId xmlns:a16="http://schemas.microsoft.com/office/drawing/2014/main" id="{06945932-EC0B-5E48-A3C0-B64277434D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Straight Connector 222">
                <a:extLst>
                  <a:ext uri="{FF2B5EF4-FFF2-40B4-BE49-F238E27FC236}">
                    <a16:creationId xmlns:a16="http://schemas.microsoft.com/office/drawing/2014/main" id="{90540FEC-4684-81DB-0580-3E8EFE5109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9" name="Group 158">
              <a:extLst>
                <a:ext uri="{FF2B5EF4-FFF2-40B4-BE49-F238E27FC236}">
                  <a16:creationId xmlns:a16="http://schemas.microsoft.com/office/drawing/2014/main" id="{A5C0A560-5C1F-CADF-8302-0BE72F22C680}"/>
                </a:ext>
              </a:extLst>
            </p:cNvPr>
            <p:cNvGrpSpPr/>
            <p:nvPr/>
          </p:nvGrpSpPr>
          <p:grpSpPr>
            <a:xfrm>
              <a:off x="3781171" y="3011288"/>
              <a:ext cx="45732" cy="41389"/>
              <a:chOff x="8638477" y="2567967"/>
              <a:chExt cx="72000" cy="72000"/>
            </a:xfrm>
          </p:grpSpPr>
          <p:cxnSp>
            <p:nvCxnSpPr>
              <p:cNvPr id="220" name="Straight Connector 219">
                <a:extLst>
                  <a:ext uri="{FF2B5EF4-FFF2-40B4-BE49-F238E27FC236}">
                    <a16:creationId xmlns:a16="http://schemas.microsoft.com/office/drawing/2014/main" id="{97829D02-9ADB-E7D2-A2C1-AA66E828B6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Straight Connector 220">
                <a:extLst>
                  <a:ext uri="{FF2B5EF4-FFF2-40B4-BE49-F238E27FC236}">
                    <a16:creationId xmlns:a16="http://schemas.microsoft.com/office/drawing/2014/main" id="{8D4714D2-0CD5-C53F-B230-62C8D3384E8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0" name="Group 159">
              <a:extLst>
                <a:ext uri="{FF2B5EF4-FFF2-40B4-BE49-F238E27FC236}">
                  <a16:creationId xmlns:a16="http://schemas.microsoft.com/office/drawing/2014/main" id="{7AD38BF7-96BF-33CB-4087-5470DFB7F8F7}"/>
                </a:ext>
              </a:extLst>
            </p:cNvPr>
            <p:cNvGrpSpPr/>
            <p:nvPr/>
          </p:nvGrpSpPr>
          <p:grpSpPr>
            <a:xfrm>
              <a:off x="3758308" y="2992609"/>
              <a:ext cx="45732" cy="41389"/>
              <a:chOff x="8638477" y="2567967"/>
              <a:chExt cx="72000" cy="72000"/>
            </a:xfrm>
          </p:grpSpPr>
          <p:cxnSp>
            <p:nvCxnSpPr>
              <p:cNvPr id="218" name="Straight Connector 217">
                <a:extLst>
                  <a:ext uri="{FF2B5EF4-FFF2-40B4-BE49-F238E27FC236}">
                    <a16:creationId xmlns:a16="http://schemas.microsoft.com/office/drawing/2014/main" id="{5329FF90-F67F-7603-B95E-91ECE0A463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Straight Connector 218">
                <a:extLst>
                  <a:ext uri="{FF2B5EF4-FFF2-40B4-BE49-F238E27FC236}">
                    <a16:creationId xmlns:a16="http://schemas.microsoft.com/office/drawing/2014/main" id="{CE36602A-45BE-B715-623D-CD537F84DFF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1" name="Group 160">
              <a:extLst>
                <a:ext uri="{FF2B5EF4-FFF2-40B4-BE49-F238E27FC236}">
                  <a16:creationId xmlns:a16="http://schemas.microsoft.com/office/drawing/2014/main" id="{A1CE5873-68A5-FCC5-1857-0BA0FA07CBF9}"/>
                </a:ext>
              </a:extLst>
            </p:cNvPr>
            <p:cNvGrpSpPr/>
            <p:nvPr/>
          </p:nvGrpSpPr>
          <p:grpSpPr>
            <a:xfrm>
              <a:off x="3681545" y="2992609"/>
              <a:ext cx="45732" cy="41389"/>
              <a:chOff x="8638477" y="2567967"/>
              <a:chExt cx="72000" cy="72000"/>
            </a:xfrm>
          </p:grpSpPr>
          <p:cxnSp>
            <p:nvCxnSpPr>
              <p:cNvPr id="216" name="Straight Connector 215">
                <a:extLst>
                  <a:ext uri="{FF2B5EF4-FFF2-40B4-BE49-F238E27FC236}">
                    <a16:creationId xmlns:a16="http://schemas.microsoft.com/office/drawing/2014/main" id="{411226BE-BDA6-2B95-7B03-A3E9FFB6E8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>
                <a:extLst>
                  <a:ext uri="{FF2B5EF4-FFF2-40B4-BE49-F238E27FC236}">
                    <a16:creationId xmlns:a16="http://schemas.microsoft.com/office/drawing/2014/main" id="{4CA93403-6FD7-73B7-24DC-606946C4A2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2" name="Group 161">
              <a:extLst>
                <a:ext uri="{FF2B5EF4-FFF2-40B4-BE49-F238E27FC236}">
                  <a16:creationId xmlns:a16="http://schemas.microsoft.com/office/drawing/2014/main" id="{976046FA-E77E-BE77-18FF-F8748F3461CA}"/>
                </a:ext>
              </a:extLst>
            </p:cNvPr>
            <p:cNvGrpSpPr/>
            <p:nvPr/>
          </p:nvGrpSpPr>
          <p:grpSpPr>
            <a:xfrm>
              <a:off x="3666109" y="2992609"/>
              <a:ext cx="45732" cy="41389"/>
              <a:chOff x="8638477" y="2567967"/>
              <a:chExt cx="72000" cy="72000"/>
            </a:xfrm>
          </p:grpSpPr>
          <p:cxnSp>
            <p:nvCxnSpPr>
              <p:cNvPr id="214" name="Straight Connector 213">
                <a:extLst>
                  <a:ext uri="{FF2B5EF4-FFF2-40B4-BE49-F238E27FC236}">
                    <a16:creationId xmlns:a16="http://schemas.microsoft.com/office/drawing/2014/main" id="{4061ACF5-08D9-1DF9-3FA1-76571421ABC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" name="Straight Connector 214">
                <a:extLst>
                  <a:ext uri="{FF2B5EF4-FFF2-40B4-BE49-F238E27FC236}">
                    <a16:creationId xmlns:a16="http://schemas.microsoft.com/office/drawing/2014/main" id="{134501D2-5C36-411F-D716-FA70539F77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3" name="Group 162">
              <a:extLst>
                <a:ext uri="{FF2B5EF4-FFF2-40B4-BE49-F238E27FC236}">
                  <a16:creationId xmlns:a16="http://schemas.microsoft.com/office/drawing/2014/main" id="{80BF16DB-7375-76A5-7458-3B6F2ACC30A3}"/>
                </a:ext>
              </a:extLst>
            </p:cNvPr>
            <p:cNvGrpSpPr/>
            <p:nvPr/>
          </p:nvGrpSpPr>
          <p:grpSpPr>
            <a:xfrm>
              <a:off x="3658681" y="2992609"/>
              <a:ext cx="45732" cy="41389"/>
              <a:chOff x="8638477" y="2567967"/>
              <a:chExt cx="72000" cy="72000"/>
            </a:xfrm>
          </p:grpSpPr>
          <p:cxnSp>
            <p:nvCxnSpPr>
              <p:cNvPr id="212" name="Straight Connector 211">
                <a:extLst>
                  <a:ext uri="{FF2B5EF4-FFF2-40B4-BE49-F238E27FC236}">
                    <a16:creationId xmlns:a16="http://schemas.microsoft.com/office/drawing/2014/main" id="{7C5889B6-940D-65E4-53AD-9EAB439D21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Straight Connector 212">
                <a:extLst>
                  <a:ext uri="{FF2B5EF4-FFF2-40B4-BE49-F238E27FC236}">
                    <a16:creationId xmlns:a16="http://schemas.microsoft.com/office/drawing/2014/main" id="{3F487D9C-9B7A-C5EC-85A7-44BB721EC5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4" name="Group 163">
              <a:extLst>
                <a:ext uri="{FF2B5EF4-FFF2-40B4-BE49-F238E27FC236}">
                  <a16:creationId xmlns:a16="http://schemas.microsoft.com/office/drawing/2014/main" id="{B386F63B-C4ED-8EB2-50F3-98AA70959A01}"/>
                </a:ext>
              </a:extLst>
            </p:cNvPr>
            <p:cNvGrpSpPr/>
            <p:nvPr/>
          </p:nvGrpSpPr>
          <p:grpSpPr>
            <a:xfrm>
              <a:off x="3548651" y="2992609"/>
              <a:ext cx="45732" cy="41389"/>
              <a:chOff x="8638477" y="2567967"/>
              <a:chExt cx="72000" cy="72000"/>
            </a:xfrm>
          </p:grpSpPr>
          <p:cxnSp>
            <p:nvCxnSpPr>
              <p:cNvPr id="210" name="Straight Connector 209">
                <a:extLst>
                  <a:ext uri="{FF2B5EF4-FFF2-40B4-BE49-F238E27FC236}">
                    <a16:creationId xmlns:a16="http://schemas.microsoft.com/office/drawing/2014/main" id="{412E6E42-7DCA-2FEF-9875-7535AF98F8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Straight Connector 210">
                <a:extLst>
                  <a:ext uri="{FF2B5EF4-FFF2-40B4-BE49-F238E27FC236}">
                    <a16:creationId xmlns:a16="http://schemas.microsoft.com/office/drawing/2014/main" id="{857C2815-6190-5487-9AAC-B61F1B7A0B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5" name="Group 164">
              <a:extLst>
                <a:ext uri="{FF2B5EF4-FFF2-40B4-BE49-F238E27FC236}">
                  <a16:creationId xmlns:a16="http://schemas.microsoft.com/office/drawing/2014/main" id="{65F47AE0-5E92-8291-06AD-70D8C9F5944F}"/>
                </a:ext>
              </a:extLst>
            </p:cNvPr>
            <p:cNvGrpSpPr/>
            <p:nvPr/>
          </p:nvGrpSpPr>
          <p:grpSpPr>
            <a:xfrm>
              <a:off x="3612949" y="2992609"/>
              <a:ext cx="45732" cy="41389"/>
              <a:chOff x="8638477" y="2567967"/>
              <a:chExt cx="72000" cy="72000"/>
            </a:xfrm>
          </p:grpSpPr>
          <p:cxnSp>
            <p:nvCxnSpPr>
              <p:cNvPr id="208" name="Straight Connector 207">
                <a:extLst>
                  <a:ext uri="{FF2B5EF4-FFF2-40B4-BE49-F238E27FC236}">
                    <a16:creationId xmlns:a16="http://schemas.microsoft.com/office/drawing/2014/main" id="{0B266D40-5EFF-E0F3-0C53-C94396B3E7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Straight Connector 208">
                <a:extLst>
                  <a:ext uri="{FF2B5EF4-FFF2-40B4-BE49-F238E27FC236}">
                    <a16:creationId xmlns:a16="http://schemas.microsoft.com/office/drawing/2014/main" id="{6DE6D409-6CDE-5788-9A7A-4150C685EA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6" name="Group 165">
              <a:extLst>
                <a:ext uri="{FF2B5EF4-FFF2-40B4-BE49-F238E27FC236}">
                  <a16:creationId xmlns:a16="http://schemas.microsoft.com/office/drawing/2014/main" id="{E827DCE4-4812-785A-92E8-F600DA61094E}"/>
                </a:ext>
              </a:extLst>
            </p:cNvPr>
            <p:cNvGrpSpPr/>
            <p:nvPr/>
          </p:nvGrpSpPr>
          <p:grpSpPr>
            <a:xfrm>
              <a:off x="3512042" y="2992609"/>
              <a:ext cx="45732" cy="41389"/>
              <a:chOff x="8638477" y="2567967"/>
              <a:chExt cx="72000" cy="72000"/>
            </a:xfrm>
          </p:grpSpPr>
          <p:cxnSp>
            <p:nvCxnSpPr>
              <p:cNvPr id="206" name="Straight Connector 205">
                <a:extLst>
                  <a:ext uri="{FF2B5EF4-FFF2-40B4-BE49-F238E27FC236}">
                    <a16:creationId xmlns:a16="http://schemas.microsoft.com/office/drawing/2014/main" id="{F90C56FA-E733-0A46-8601-E43787D0CA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" name="Straight Connector 206">
                <a:extLst>
                  <a:ext uri="{FF2B5EF4-FFF2-40B4-BE49-F238E27FC236}">
                    <a16:creationId xmlns:a16="http://schemas.microsoft.com/office/drawing/2014/main" id="{7691C608-621F-768C-41F3-E3C5A14252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7" name="Group 166">
              <a:extLst>
                <a:ext uri="{FF2B5EF4-FFF2-40B4-BE49-F238E27FC236}">
                  <a16:creationId xmlns:a16="http://schemas.microsoft.com/office/drawing/2014/main" id="{6698C5BB-CE9A-9ABB-0651-AB99410B7BCE}"/>
                </a:ext>
              </a:extLst>
            </p:cNvPr>
            <p:cNvGrpSpPr/>
            <p:nvPr/>
          </p:nvGrpSpPr>
          <p:grpSpPr>
            <a:xfrm>
              <a:off x="3525783" y="2992609"/>
              <a:ext cx="45732" cy="41389"/>
              <a:chOff x="8638477" y="2567967"/>
              <a:chExt cx="72000" cy="72000"/>
            </a:xfrm>
          </p:grpSpPr>
          <p:cxnSp>
            <p:nvCxnSpPr>
              <p:cNvPr id="204" name="Straight Connector 203">
                <a:extLst>
                  <a:ext uri="{FF2B5EF4-FFF2-40B4-BE49-F238E27FC236}">
                    <a16:creationId xmlns:a16="http://schemas.microsoft.com/office/drawing/2014/main" id="{C86F7115-ABB0-936E-D2D9-04BF9BAD5CD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Straight Connector 204">
                <a:extLst>
                  <a:ext uri="{FF2B5EF4-FFF2-40B4-BE49-F238E27FC236}">
                    <a16:creationId xmlns:a16="http://schemas.microsoft.com/office/drawing/2014/main" id="{B6A790B1-F94D-EAF3-13B5-9CD9803753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8" name="Group 167">
              <a:extLst>
                <a:ext uri="{FF2B5EF4-FFF2-40B4-BE49-F238E27FC236}">
                  <a16:creationId xmlns:a16="http://schemas.microsoft.com/office/drawing/2014/main" id="{9CB65A98-ECE3-2633-E66C-3B19F01386C2}"/>
                </a:ext>
              </a:extLst>
            </p:cNvPr>
            <p:cNvGrpSpPr/>
            <p:nvPr/>
          </p:nvGrpSpPr>
          <p:grpSpPr>
            <a:xfrm>
              <a:off x="3411491" y="2992609"/>
              <a:ext cx="45732" cy="41389"/>
              <a:chOff x="8638477" y="2567967"/>
              <a:chExt cx="72000" cy="72000"/>
            </a:xfrm>
          </p:grpSpPr>
          <p:cxnSp>
            <p:nvCxnSpPr>
              <p:cNvPr id="202" name="Straight Connector 201">
                <a:extLst>
                  <a:ext uri="{FF2B5EF4-FFF2-40B4-BE49-F238E27FC236}">
                    <a16:creationId xmlns:a16="http://schemas.microsoft.com/office/drawing/2014/main" id="{39AC0FF5-F8DF-A8EF-7F12-A221B3AC8E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Straight Connector 202">
                <a:extLst>
                  <a:ext uri="{FF2B5EF4-FFF2-40B4-BE49-F238E27FC236}">
                    <a16:creationId xmlns:a16="http://schemas.microsoft.com/office/drawing/2014/main" id="{9A3AC03E-8BC4-5870-7C86-FE5FDB2C36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9" name="Group 168">
              <a:extLst>
                <a:ext uri="{FF2B5EF4-FFF2-40B4-BE49-F238E27FC236}">
                  <a16:creationId xmlns:a16="http://schemas.microsoft.com/office/drawing/2014/main" id="{A063BD56-18BA-D437-8AC2-9E218334610E}"/>
                </a:ext>
              </a:extLst>
            </p:cNvPr>
            <p:cNvGrpSpPr/>
            <p:nvPr/>
          </p:nvGrpSpPr>
          <p:grpSpPr>
            <a:xfrm>
              <a:off x="3451837" y="2992609"/>
              <a:ext cx="45732" cy="41389"/>
              <a:chOff x="8638477" y="2567967"/>
              <a:chExt cx="72000" cy="72000"/>
            </a:xfrm>
          </p:grpSpPr>
          <p:cxnSp>
            <p:nvCxnSpPr>
              <p:cNvPr id="200" name="Straight Connector 199">
                <a:extLst>
                  <a:ext uri="{FF2B5EF4-FFF2-40B4-BE49-F238E27FC236}">
                    <a16:creationId xmlns:a16="http://schemas.microsoft.com/office/drawing/2014/main" id="{32304B64-5BBC-555E-2B8E-08707BD0E63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Straight Connector 200">
                <a:extLst>
                  <a:ext uri="{FF2B5EF4-FFF2-40B4-BE49-F238E27FC236}">
                    <a16:creationId xmlns:a16="http://schemas.microsoft.com/office/drawing/2014/main" id="{E577F2AC-55AE-6E3E-3698-522D4CDC07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Group 169">
              <a:extLst>
                <a:ext uri="{FF2B5EF4-FFF2-40B4-BE49-F238E27FC236}">
                  <a16:creationId xmlns:a16="http://schemas.microsoft.com/office/drawing/2014/main" id="{DF5AE653-6308-0953-43BB-4A198EE14231}"/>
                </a:ext>
              </a:extLst>
            </p:cNvPr>
            <p:cNvGrpSpPr/>
            <p:nvPr/>
          </p:nvGrpSpPr>
          <p:grpSpPr>
            <a:xfrm>
              <a:off x="3287110" y="2957034"/>
              <a:ext cx="45732" cy="41389"/>
              <a:chOff x="8638477" y="2567967"/>
              <a:chExt cx="72000" cy="72000"/>
            </a:xfrm>
          </p:grpSpPr>
          <p:cxnSp>
            <p:nvCxnSpPr>
              <p:cNvPr id="198" name="Straight Connector 197">
                <a:extLst>
                  <a:ext uri="{FF2B5EF4-FFF2-40B4-BE49-F238E27FC236}">
                    <a16:creationId xmlns:a16="http://schemas.microsoft.com/office/drawing/2014/main" id="{CAE4916F-EC1B-64AD-C6CA-BF05327BE9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Straight Connector 198">
                <a:extLst>
                  <a:ext uri="{FF2B5EF4-FFF2-40B4-BE49-F238E27FC236}">
                    <a16:creationId xmlns:a16="http://schemas.microsoft.com/office/drawing/2014/main" id="{AB81DB67-B280-EB36-50A5-EAB143D146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Group 170">
              <a:extLst>
                <a:ext uri="{FF2B5EF4-FFF2-40B4-BE49-F238E27FC236}">
                  <a16:creationId xmlns:a16="http://schemas.microsoft.com/office/drawing/2014/main" id="{A4840A67-FED5-A05C-32D7-BCE926027EE0}"/>
                </a:ext>
              </a:extLst>
            </p:cNvPr>
            <p:cNvGrpSpPr/>
            <p:nvPr/>
          </p:nvGrpSpPr>
          <p:grpSpPr>
            <a:xfrm>
              <a:off x="3269082" y="2957034"/>
              <a:ext cx="45732" cy="41389"/>
              <a:chOff x="8638477" y="2567967"/>
              <a:chExt cx="72000" cy="72000"/>
            </a:xfrm>
          </p:grpSpPr>
          <p:cxnSp>
            <p:nvCxnSpPr>
              <p:cNvPr id="196" name="Straight Connector 195">
                <a:extLst>
                  <a:ext uri="{FF2B5EF4-FFF2-40B4-BE49-F238E27FC236}">
                    <a16:creationId xmlns:a16="http://schemas.microsoft.com/office/drawing/2014/main" id="{F6868F3B-1277-73AC-0F34-7BC67D1564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Straight Connector 196">
                <a:extLst>
                  <a:ext uri="{FF2B5EF4-FFF2-40B4-BE49-F238E27FC236}">
                    <a16:creationId xmlns:a16="http://schemas.microsoft.com/office/drawing/2014/main" id="{CB591D88-61A5-F01C-71D3-15F9537DE8E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2" name="Group 171">
              <a:extLst>
                <a:ext uri="{FF2B5EF4-FFF2-40B4-BE49-F238E27FC236}">
                  <a16:creationId xmlns:a16="http://schemas.microsoft.com/office/drawing/2014/main" id="{749A9456-9371-7A15-C612-8AD3C74506BD}"/>
                </a:ext>
              </a:extLst>
            </p:cNvPr>
            <p:cNvGrpSpPr/>
            <p:nvPr/>
          </p:nvGrpSpPr>
          <p:grpSpPr>
            <a:xfrm>
              <a:off x="3278460" y="2957034"/>
              <a:ext cx="45732" cy="41389"/>
              <a:chOff x="8638477" y="2567967"/>
              <a:chExt cx="72000" cy="72000"/>
            </a:xfrm>
          </p:grpSpPr>
          <p:cxnSp>
            <p:nvCxnSpPr>
              <p:cNvPr id="194" name="Straight Connector 193">
                <a:extLst>
                  <a:ext uri="{FF2B5EF4-FFF2-40B4-BE49-F238E27FC236}">
                    <a16:creationId xmlns:a16="http://schemas.microsoft.com/office/drawing/2014/main" id="{8ACEA20D-A42B-D1C3-7631-51E1AC5D38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194">
                <a:extLst>
                  <a:ext uri="{FF2B5EF4-FFF2-40B4-BE49-F238E27FC236}">
                    <a16:creationId xmlns:a16="http://schemas.microsoft.com/office/drawing/2014/main" id="{65E61ABB-51B0-8EB4-D315-57854F6697E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3" name="Group 172">
              <a:extLst>
                <a:ext uri="{FF2B5EF4-FFF2-40B4-BE49-F238E27FC236}">
                  <a16:creationId xmlns:a16="http://schemas.microsoft.com/office/drawing/2014/main" id="{83F084B4-6F3A-7CC9-2E1F-B57F3F39218D}"/>
                </a:ext>
              </a:extLst>
            </p:cNvPr>
            <p:cNvGrpSpPr/>
            <p:nvPr/>
          </p:nvGrpSpPr>
          <p:grpSpPr>
            <a:xfrm>
              <a:off x="3195638" y="2957034"/>
              <a:ext cx="45732" cy="41389"/>
              <a:chOff x="8638477" y="2567967"/>
              <a:chExt cx="72000" cy="72000"/>
            </a:xfrm>
          </p:grpSpPr>
          <p:cxnSp>
            <p:nvCxnSpPr>
              <p:cNvPr id="192" name="Straight Connector 191">
                <a:extLst>
                  <a:ext uri="{FF2B5EF4-FFF2-40B4-BE49-F238E27FC236}">
                    <a16:creationId xmlns:a16="http://schemas.microsoft.com/office/drawing/2014/main" id="{DD8A335C-06EE-EEBC-9785-FBBDA73D55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192">
                <a:extLst>
                  <a:ext uri="{FF2B5EF4-FFF2-40B4-BE49-F238E27FC236}">
                    <a16:creationId xmlns:a16="http://schemas.microsoft.com/office/drawing/2014/main" id="{ECA82E48-C682-9C60-8B44-37CC6B33AA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4" name="Group 173">
              <a:extLst>
                <a:ext uri="{FF2B5EF4-FFF2-40B4-BE49-F238E27FC236}">
                  <a16:creationId xmlns:a16="http://schemas.microsoft.com/office/drawing/2014/main" id="{CEF3ED6C-278D-032C-1F52-2A2BB9FFF75C}"/>
                </a:ext>
              </a:extLst>
            </p:cNvPr>
            <p:cNvGrpSpPr/>
            <p:nvPr/>
          </p:nvGrpSpPr>
          <p:grpSpPr>
            <a:xfrm>
              <a:off x="3177846" y="2957034"/>
              <a:ext cx="45732" cy="41389"/>
              <a:chOff x="8638477" y="2567967"/>
              <a:chExt cx="72000" cy="72000"/>
            </a:xfrm>
          </p:grpSpPr>
          <p:cxnSp>
            <p:nvCxnSpPr>
              <p:cNvPr id="190" name="Straight Connector 189">
                <a:extLst>
                  <a:ext uri="{FF2B5EF4-FFF2-40B4-BE49-F238E27FC236}">
                    <a16:creationId xmlns:a16="http://schemas.microsoft.com/office/drawing/2014/main" id="{356A691E-14CE-6DC5-1BBC-DF5F1E92F6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190">
                <a:extLst>
                  <a:ext uri="{FF2B5EF4-FFF2-40B4-BE49-F238E27FC236}">
                    <a16:creationId xmlns:a16="http://schemas.microsoft.com/office/drawing/2014/main" id="{AA1BF918-FFF2-B566-7FF5-3607DB2E2AE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5" name="Group 174">
              <a:extLst>
                <a:ext uri="{FF2B5EF4-FFF2-40B4-BE49-F238E27FC236}">
                  <a16:creationId xmlns:a16="http://schemas.microsoft.com/office/drawing/2014/main" id="{0481A7F0-A1E3-5931-E8B4-B09168C7B94F}"/>
                </a:ext>
              </a:extLst>
            </p:cNvPr>
            <p:cNvGrpSpPr/>
            <p:nvPr/>
          </p:nvGrpSpPr>
          <p:grpSpPr>
            <a:xfrm>
              <a:off x="3042516" y="2918459"/>
              <a:ext cx="45732" cy="41389"/>
              <a:chOff x="8638477" y="2567967"/>
              <a:chExt cx="72000" cy="72000"/>
            </a:xfrm>
          </p:grpSpPr>
          <p:cxnSp>
            <p:nvCxnSpPr>
              <p:cNvPr id="188" name="Straight Connector 187">
                <a:extLst>
                  <a:ext uri="{FF2B5EF4-FFF2-40B4-BE49-F238E27FC236}">
                    <a16:creationId xmlns:a16="http://schemas.microsoft.com/office/drawing/2014/main" id="{F54AB3D1-52A2-60D7-F518-A0B67A1BFE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188">
                <a:extLst>
                  <a:ext uri="{FF2B5EF4-FFF2-40B4-BE49-F238E27FC236}">
                    <a16:creationId xmlns:a16="http://schemas.microsoft.com/office/drawing/2014/main" id="{89C286CA-EB7A-922B-B331-8A861F6E94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6" name="Group 175">
              <a:extLst>
                <a:ext uri="{FF2B5EF4-FFF2-40B4-BE49-F238E27FC236}">
                  <a16:creationId xmlns:a16="http://schemas.microsoft.com/office/drawing/2014/main" id="{751E0AE3-77B4-938F-060B-7D846714EB54}"/>
                </a:ext>
              </a:extLst>
            </p:cNvPr>
            <p:cNvGrpSpPr/>
            <p:nvPr/>
          </p:nvGrpSpPr>
          <p:grpSpPr>
            <a:xfrm>
              <a:off x="3019652" y="2918459"/>
              <a:ext cx="45732" cy="41389"/>
              <a:chOff x="8638477" y="2567967"/>
              <a:chExt cx="72000" cy="72000"/>
            </a:xfrm>
          </p:grpSpPr>
          <p:cxnSp>
            <p:nvCxnSpPr>
              <p:cNvPr id="186" name="Straight Connector 185">
                <a:extLst>
                  <a:ext uri="{FF2B5EF4-FFF2-40B4-BE49-F238E27FC236}">
                    <a16:creationId xmlns:a16="http://schemas.microsoft.com/office/drawing/2014/main" id="{7BC946D8-C0A6-3A33-51E9-D7FB3C66474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186">
                <a:extLst>
                  <a:ext uri="{FF2B5EF4-FFF2-40B4-BE49-F238E27FC236}">
                    <a16:creationId xmlns:a16="http://schemas.microsoft.com/office/drawing/2014/main" id="{E23DDEE2-1813-98FD-5CA5-0823101B9AD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7" name="Group 176">
              <a:extLst>
                <a:ext uri="{FF2B5EF4-FFF2-40B4-BE49-F238E27FC236}">
                  <a16:creationId xmlns:a16="http://schemas.microsoft.com/office/drawing/2014/main" id="{7CFCA0DE-A89D-1731-5601-CF533D769F95}"/>
                </a:ext>
              </a:extLst>
            </p:cNvPr>
            <p:cNvGrpSpPr/>
            <p:nvPr/>
          </p:nvGrpSpPr>
          <p:grpSpPr>
            <a:xfrm>
              <a:off x="2936762" y="2918459"/>
              <a:ext cx="45732" cy="41389"/>
              <a:chOff x="8638477" y="2567967"/>
              <a:chExt cx="72000" cy="72000"/>
            </a:xfrm>
          </p:grpSpPr>
          <p:cxnSp>
            <p:nvCxnSpPr>
              <p:cNvPr id="184" name="Straight Connector 183">
                <a:extLst>
                  <a:ext uri="{FF2B5EF4-FFF2-40B4-BE49-F238E27FC236}">
                    <a16:creationId xmlns:a16="http://schemas.microsoft.com/office/drawing/2014/main" id="{DADB36E7-4F73-4DD9-EA9F-E26ADF5DE4E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184">
                <a:extLst>
                  <a:ext uri="{FF2B5EF4-FFF2-40B4-BE49-F238E27FC236}">
                    <a16:creationId xmlns:a16="http://schemas.microsoft.com/office/drawing/2014/main" id="{FDA59EA7-5369-41EB-F4AF-6FAE933447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8" name="Group 177">
              <a:extLst>
                <a:ext uri="{FF2B5EF4-FFF2-40B4-BE49-F238E27FC236}">
                  <a16:creationId xmlns:a16="http://schemas.microsoft.com/office/drawing/2014/main" id="{BFD8E742-A963-6ADB-E2D7-596A69D15985}"/>
                </a:ext>
              </a:extLst>
            </p:cNvPr>
            <p:cNvGrpSpPr/>
            <p:nvPr/>
          </p:nvGrpSpPr>
          <p:grpSpPr>
            <a:xfrm>
              <a:off x="2379701" y="2634996"/>
              <a:ext cx="45732" cy="41389"/>
              <a:chOff x="8638477" y="2567967"/>
              <a:chExt cx="72000" cy="72000"/>
            </a:xfrm>
          </p:grpSpPr>
          <p:cxnSp>
            <p:nvCxnSpPr>
              <p:cNvPr id="182" name="Straight Connector 181">
                <a:extLst>
                  <a:ext uri="{FF2B5EF4-FFF2-40B4-BE49-F238E27FC236}">
                    <a16:creationId xmlns:a16="http://schemas.microsoft.com/office/drawing/2014/main" id="{D5705D15-F4E8-43E9-04FA-F8E1DBB580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182">
                <a:extLst>
                  <a:ext uri="{FF2B5EF4-FFF2-40B4-BE49-F238E27FC236}">
                    <a16:creationId xmlns:a16="http://schemas.microsoft.com/office/drawing/2014/main" id="{73A19151-8A66-4069-DC65-38FD4D40997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9" name="Group 178">
              <a:extLst>
                <a:ext uri="{FF2B5EF4-FFF2-40B4-BE49-F238E27FC236}">
                  <a16:creationId xmlns:a16="http://schemas.microsoft.com/office/drawing/2014/main" id="{FE030BAC-6CA5-1712-6225-AD823421A60D}"/>
                </a:ext>
              </a:extLst>
            </p:cNvPr>
            <p:cNvGrpSpPr/>
            <p:nvPr/>
          </p:nvGrpSpPr>
          <p:grpSpPr>
            <a:xfrm>
              <a:off x="2396286" y="2634996"/>
              <a:ext cx="45732" cy="41389"/>
              <a:chOff x="8638477" y="2567967"/>
              <a:chExt cx="72000" cy="72000"/>
            </a:xfrm>
          </p:grpSpPr>
          <p:cxnSp>
            <p:nvCxnSpPr>
              <p:cNvPr id="180" name="Straight Connector 179">
                <a:extLst>
                  <a:ext uri="{FF2B5EF4-FFF2-40B4-BE49-F238E27FC236}">
                    <a16:creationId xmlns:a16="http://schemas.microsoft.com/office/drawing/2014/main" id="{03EE13FB-054E-8BBB-F559-EA67F2F36A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80">
                <a:extLst>
                  <a:ext uri="{FF2B5EF4-FFF2-40B4-BE49-F238E27FC236}">
                    <a16:creationId xmlns:a16="http://schemas.microsoft.com/office/drawing/2014/main" id="{A62B330F-0CC6-07DD-B54C-59991C6B6E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14" name="Group 513">
            <a:extLst>
              <a:ext uri="{FF2B5EF4-FFF2-40B4-BE49-F238E27FC236}">
                <a16:creationId xmlns:a16="http://schemas.microsoft.com/office/drawing/2014/main" id="{2355B749-810E-9B67-05B0-157C609FA0BF}"/>
              </a:ext>
            </a:extLst>
          </p:cNvPr>
          <p:cNvGrpSpPr/>
          <p:nvPr/>
        </p:nvGrpSpPr>
        <p:grpSpPr>
          <a:xfrm>
            <a:off x="2993727" y="4617997"/>
            <a:ext cx="45720" cy="41378"/>
            <a:chOff x="8638477" y="2567967"/>
            <a:chExt cx="72000" cy="72000"/>
          </a:xfrm>
        </p:grpSpPr>
        <p:cxnSp>
          <p:nvCxnSpPr>
            <p:cNvPr id="515" name="Straight Connector 514">
              <a:extLst>
                <a:ext uri="{FF2B5EF4-FFF2-40B4-BE49-F238E27FC236}">
                  <a16:creationId xmlns:a16="http://schemas.microsoft.com/office/drawing/2014/main" id="{6EB6FFE1-0613-6B3A-D667-A9A3B9906D32}"/>
                </a:ext>
              </a:extLst>
            </p:cNvPr>
            <p:cNvCxnSpPr>
              <a:cxnSpLocks/>
            </p:cNvCxnSpPr>
            <p:nvPr/>
          </p:nvCxnSpPr>
          <p:spPr>
            <a:xfrm>
              <a:off x="8674477" y="2567967"/>
              <a:ext cx="0" cy="72000"/>
            </a:xfrm>
            <a:prstGeom prst="line">
              <a:avLst/>
            </a:prstGeom>
            <a:ln w="1905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6" name="Straight Connector 515">
              <a:extLst>
                <a:ext uri="{FF2B5EF4-FFF2-40B4-BE49-F238E27FC236}">
                  <a16:creationId xmlns:a16="http://schemas.microsoft.com/office/drawing/2014/main" id="{C3C81110-2454-3FA8-5D36-B477C00AB3B6}"/>
                </a:ext>
              </a:extLst>
            </p:cNvPr>
            <p:cNvCxnSpPr>
              <a:cxnSpLocks/>
            </p:cNvCxnSpPr>
            <p:nvPr/>
          </p:nvCxnSpPr>
          <p:spPr>
            <a:xfrm>
              <a:off x="8638477" y="2603967"/>
              <a:ext cx="72000" cy="0"/>
            </a:xfrm>
            <a:prstGeom prst="line">
              <a:avLst/>
            </a:prstGeom>
            <a:ln w="1905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7" name="AutoShape 11">
            <a:extLst>
              <a:ext uri="{FF2B5EF4-FFF2-40B4-BE49-F238E27FC236}">
                <a16:creationId xmlns:a16="http://schemas.microsoft.com/office/drawing/2014/main" id="{6D095F63-EB25-0DEA-B31D-02908C30F803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985664" y="3049240"/>
            <a:ext cx="4970756" cy="3042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799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8" name="Line 26">
            <a:extLst>
              <a:ext uri="{FF2B5EF4-FFF2-40B4-BE49-F238E27FC236}">
                <a16:creationId xmlns:a16="http://schemas.microsoft.com/office/drawing/2014/main" id="{B12B893A-D09D-F23A-9FD8-F15ADFC70BF1}"/>
              </a:ext>
            </a:extLst>
          </p:cNvPr>
          <p:cNvSpPr>
            <a:spLocks noChangeShapeType="1"/>
          </p:cNvSpPr>
          <p:nvPr/>
        </p:nvSpPr>
        <p:spPr bwMode="auto">
          <a:xfrm>
            <a:off x="5142245" y="5999562"/>
            <a:ext cx="0" cy="0"/>
          </a:xfrm>
          <a:prstGeom prst="line">
            <a:avLst/>
          </a:prstGeom>
          <a:noFill/>
          <a:ln w="23813">
            <a:solidFill>
              <a:srgbClr val="E9BC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799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19" name="Group 518">
            <a:extLst>
              <a:ext uri="{FF2B5EF4-FFF2-40B4-BE49-F238E27FC236}">
                <a16:creationId xmlns:a16="http://schemas.microsoft.com/office/drawing/2014/main" id="{51654C1F-FFCF-F262-B0B1-4C2FF05C1564}"/>
              </a:ext>
            </a:extLst>
          </p:cNvPr>
          <p:cNvGrpSpPr/>
          <p:nvPr/>
        </p:nvGrpSpPr>
        <p:grpSpPr>
          <a:xfrm>
            <a:off x="985666" y="3057173"/>
            <a:ext cx="4961233" cy="3034438"/>
            <a:chOff x="1384300" y="1854158"/>
            <a:chExt cx="4962525" cy="3035228"/>
          </a:xfrm>
        </p:grpSpPr>
        <p:sp>
          <p:nvSpPr>
            <p:cNvPr id="520" name="Freeform 15">
              <a:extLst>
                <a:ext uri="{FF2B5EF4-FFF2-40B4-BE49-F238E27FC236}">
                  <a16:creationId xmlns:a16="http://schemas.microsoft.com/office/drawing/2014/main" id="{59BFAD31-7ECC-6CD0-1EAD-AC305010FB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0975" y="1854158"/>
              <a:ext cx="4895850" cy="2971730"/>
            </a:xfrm>
            <a:custGeom>
              <a:avLst/>
              <a:gdLst>
                <a:gd name="T0" fmla="*/ 3084 w 3084"/>
                <a:gd name="T1" fmla="*/ 1872 h 1872"/>
                <a:gd name="T2" fmla="*/ 0 w 3084"/>
                <a:gd name="T3" fmla="*/ 1872 h 1872"/>
                <a:gd name="T4" fmla="*/ 0 w 3084"/>
                <a:gd name="T5" fmla="*/ 0 h 1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84" h="1872">
                  <a:moveTo>
                    <a:pt x="3084" y="1872"/>
                  </a:moveTo>
                  <a:lnTo>
                    <a:pt x="0" y="1872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521" name="Group 520">
              <a:extLst>
                <a:ext uri="{FF2B5EF4-FFF2-40B4-BE49-F238E27FC236}">
                  <a16:creationId xmlns:a16="http://schemas.microsoft.com/office/drawing/2014/main" id="{EE71F93F-B011-F91E-E8C4-5E5DAF55FC84}"/>
                </a:ext>
              </a:extLst>
            </p:cNvPr>
            <p:cNvGrpSpPr/>
            <p:nvPr/>
          </p:nvGrpSpPr>
          <p:grpSpPr>
            <a:xfrm>
              <a:off x="1384300" y="1854158"/>
              <a:ext cx="66675" cy="2971730"/>
              <a:chOff x="1384300" y="1854158"/>
              <a:chExt cx="66675" cy="2971730"/>
            </a:xfrm>
          </p:grpSpPr>
          <p:sp>
            <p:nvSpPr>
              <p:cNvPr id="532" name="Line 14">
                <a:extLst>
                  <a:ext uri="{FF2B5EF4-FFF2-40B4-BE49-F238E27FC236}">
                    <a16:creationId xmlns:a16="http://schemas.microsoft.com/office/drawing/2014/main" id="{F9806FE1-1204-1B1C-B392-A3C600C0A7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84300" y="4235352"/>
                <a:ext cx="66675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3" name="Line 21">
                <a:extLst>
                  <a:ext uri="{FF2B5EF4-FFF2-40B4-BE49-F238E27FC236}">
                    <a16:creationId xmlns:a16="http://schemas.microsoft.com/office/drawing/2014/main" id="{DCF0F9D5-D384-2186-2AB2-5DB6DD02EC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84300" y="1854158"/>
                <a:ext cx="66675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4" name="Line 22">
                <a:extLst>
                  <a:ext uri="{FF2B5EF4-FFF2-40B4-BE49-F238E27FC236}">
                    <a16:creationId xmlns:a16="http://schemas.microsoft.com/office/drawing/2014/main" id="{5E07E629-2DDD-424E-678D-4512EB9284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84300" y="2455806"/>
                <a:ext cx="66675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5" name="Line 23">
                <a:extLst>
                  <a:ext uri="{FF2B5EF4-FFF2-40B4-BE49-F238E27FC236}">
                    <a16:creationId xmlns:a16="http://schemas.microsoft.com/office/drawing/2014/main" id="{C2DCFD7E-53EC-6B4F-C947-650BE4E11C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84300" y="3047930"/>
                <a:ext cx="66675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6" name="Line 24">
                <a:extLst>
                  <a:ext uri="{FF2B5EF4-FFF2-40B4-BE49-F238E27FC236}">
                    <a16:creationId xmlns:a16="http://schemas.microsoft.com/office/drawing/2014/main" id="{ECDF5596-D29C-7A8B-D8C1-148357931C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84300" y="3638466"/>
                <a:ext cx="66675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7" name="Line 25">
                <a:extLst>
                  <a:ext uri="{FF2B5EF4-FFF2-40B4-BE49-F238E27FC236}">
                    <a16:creationId xmlns:a16="http://schemas.microsoft.com/office/drawing/2014/main" id="{A8FB476C-F36B-7F0C-2E24-FB5AB5326D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84300" y="4825888"/>
                <a:ext cx="6350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522" name="Group 521">
              <a:extLst>
                <a:ext uri="{FF2B5EF4-FFF2-40B4-BE49-F238E27FC236}">
                  <a16:creationId xmlns:a16="http://schemas.microsoft.com/office/drawing/2014/main" id="{03FEA079-774A-C777-F406-F37CD98C2657}"/>
                </a:ext>
              </a:extLst>
            </p:cNvPr>
            <p:cNvGrpSpPr/>
            <p:nvPr/>
          </p:nvGrpSpPr>
          <p:grpSpPr>
            <a:xfrm>
              <a:off x="1450975" y="4825888"/>
              <a:ext cx="4841875" cy="63498"/>
              <a:chOff x="1450975" y="4825888"/>
              <a:chExt cx="4841875" cy="63498"/>
            </a:xfrm>
          </p:grpSpPr>
          <p:sp>
            <p:nvSpPr>
              <p:cNvPr id="523" name="Line 27">
                <a:extLst>
                  <a:ext uri="{FF2B5EF4-FFF2-40B4-BE49-F238E27FC236}">
                    <a16:creationId xmlns:a16="http://schemas.microsoft.com/office/drawing/2014/main" id="{DCEF1739-BE02-5037-7A8C-518BFCD5EF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50975" y="4825888"/>
                <a:ext cx="0" cy="6349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4" name="Line 28">
                <a:extLst>
                  <a:ext uri="{FF2B5EF4-FFF2-40B4-BE49-F238E27FC236}">
                    <a16:creationId xmlns:a16="http://schemas.microsoft.com/office/drawing/2014/main" id="{44148D80-2A28-C6EB-C089-9B568EC11A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098675" y="4825888"/>
                <a:ext cx="0" cy="6349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5" name="Line 29">
                <a:extLst>
                  <a:ext uri="{FF2B5EF4-FFF2-40B4-BE49-F238E27FC236}">
                    <a16:creationId xmlns:a16="http://schemas.microsoft.com/office/drawing/2014/main" id="{4CF80EA9-CDC6-0466-B8C3-FE993FC36F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749550" y="4825888"/>
                <a:ext cx="0" cy="6349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6" name="Line 30">
                <a:extLst>
                  <a:ext uri="{FF2B5EF4-FFF2-40B4-BE49-F238E27FC236}">
                    <a16:creationId xmlns:a16="http://schemas.microsoft.com/office/drawing/2014/main" id="{B5DC10E0-FE86-1DAD-94CB-0C9DA361AB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00425" y="4825888"/>
                <a:ext cx="0" cy="6349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7" name="Line 31">
                <a:extLst>
                  <a:ext uri="{FF2B5EF4-FFF2-40B4-BE49-F238E27FC236}">
                    <a16:creationId xmlns:a16="http://schemas.microsoft.com/office/drawing/2014/main" id="{119592B1-6FDD-C657-0B21-E9E61A8376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051300" y="4825888"/>
                <a:ext cx="0" cy="6349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8" name="Line 32">
                <a:extLst>
                  <a:ext uri="{FF2B5EF4-FFF2-40B4-BE49-F238E27FC236}">
                    <a16:creationId xmlns:a16="http://schemas.microsoft.com/office/drawing/2014/main" id="{8A53F457-1589-4BEE-628E-7838B3D37D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692650" y="4825888"/>
                <a:ext cx="0" cy="6349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9" name="Line 33">
                <a:extLst>
                  <a:ext uri="{FF2B5EF4-FFF2-40B4-BE49-F238E27FC236}">
                    <a16:creationId xmlns:a16="http://schemas.microsoft.com/office/drawing/2014/main" id="{AAF3233C-AD0E-3597-C6B3-5933FAE1F7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340350" y="4825888"/>
                <a:ext cx="0" cy="6349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0" name="Line 34">
                <a:extLst>
                  <a:ext uri="{FF2B5EF4-FFF2-40B4-BE49-F238E27FC236}">
                    <a16:creationId xmlns:a16="http://schemas.microsoft.com/office/drawing/2014/main" id="{9B0F892B-3922-88DD-DB2A-70B49F9FEE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973763" y="4825888"/>
                <a:ext cx="0" cy="6349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1" name="Line 35">
                <a:extLst>
                  <a:ext uri="{FF2B5EF4-FFF2-40B4-BE49-F238E27FC236}">
                    <a16:creationId xmlns:a16="http://schemas.microsoft.com/office/drawing/2014/main" id="{F31EE8B1-4C2A-A7C2-EBFE-56E6502B6A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92850" y="4825888"/>
                <a:ext cx="0" cy="6349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539" name="TextBox 538">
            <a:extLst>
              <a:ext uri="{FF2B5EF4-FFF2-40B4-BE49-F238E27FC236}">
                <a16:creationId xmlns:a16="http://schemas.microsoft.com/office/drawing/2014/main" id="{21B66E0E-D2D4-2770-6CFA-A91F6456F989}"/>
              </a:ext>
            </a:extLst>
          </p:cNvPr>
          <p:cNvSpPr txBox="1"/>
          <p:nvPr/>
        </p:nvSpPr>
        <p:spPr>
          <a:xfrm>
            <a:off x="612398" y="2951542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100</a:t>
            </a:r>
          </a:p>
        </p:txBody>
      </p:sp>
      <p:sp>
        <p:nvSpPr>
          <p:cNvPr id="540" name="TextBox 539">
            <a:extLst>
              <a:ext uri="{FF2B5EF4-FFF2-40B4-BE49-F238E27FC236}">
                <a16:creationId xmlns:a16="http://schemas.microsoft.com/office/drawing/2014/main" id="{E7CC0E06-1ADA-8C17-29CB-2BF063B8D39B}"/>
              </a:ext>
            </a:extLst>
          </p:cNvPr>
          <p:cNvSpPr txBox="1"/>
          <p:nvPr/>
        </p:nvSpPr>
        <p:spPr>
          <a:xfrm>
            <a:off x="612398" y="4130130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60</a:t>
            </a:r>
          </a:p>
        </p:txBody>
      </p:sp>
      <p:sp>
        <p:nvSpPr>
          <p:cNvPr id="541" name="TextBox 540">
            <a:extLst>
              <a:ext uri="{FF2B5EF4-FFF2-40B4-BE49-F238E27FC236}">
                <a16:creationId xmlns:a16="http://schemas.microsoft.com/office/drawing/2014/main" id="{026EF0C9-FD52-D702-4B6B-E69EBCC95CF7}"/>
              </a:ext>
            </a:extLst>
          </p:cNvPr>
          <p:cNvSpPr txBox="1"/>
          <p:nvPr/>
        </p:nvSpPr>
        <p:spPr>
          <a:xfrm>
            <a:off x="901939" y="6134595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</a:p>
        </p:txBody>
      </p:sp>
      <p:sp>
        <p:nvSpPr>
          <p:cNvPr id="542" name="TextBox 541">
            <a:extLst>
              <a:ext uri="{FF2B5EF4-FFF2-40B4-BE49-F238E27FC236}">
                <a16:creationId xmlns:a16="http://schemas.microsoft.com/office/drawing/2014/main" id="{DAF1E1DB-C7C7-E417-0D57-A578168525E0}"/>
              </a:ext>
            </a:extLst>
          </p:cNvPr>
          <p:cNvSpPr txBox="1"/>
          <p:nvPr/>
        </p:nvSpPr>
        <p:spPr>
          <a:xfrm>
            <a:off x="1554243" y="6134595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12</a:t>
            </a:r>
          </a:p>
        </p:txBody>
      </p:sp>
      <p:sp>
        <p:nvSpPr>
          <p:cNvPr id="543" name="TextBox 542">
            <a:extLst>
              <a:ext uri="{FF2B5EF4-FFF2-40B4-BE49-F238E27FC236}">
                <a16:creationId xmlns:a16="http://schemas.microsoft.com/office/drawing/2014/main" id="{05A4A2C4-2E99-9F66-A3B7-22825C8E64BC}"/>
              </a:ext>
            </a:extLst>
          </p:cNvPr>
          <p:cNvSpPr txBox="1"/>
          <p:nvPr/>
        </p:nvSpPr>
        <p:spPr>
          <a:xfrm>
            <a:off x="2189313" y="6134595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24</a:t>
            </a:r>
          </a:p>
        </p:txBody>
      </p:sp>
      <p:sp>
        <p:nvSpPr>
          <p:cNvPr id="544" name="TextBox 543">
            <a:extLst>
              <a:ext uri="{FF2B5EF4-FFF2-40B4-BE49-F238E27FC236}">
                <a16:creationId xmlns:a16="http://schemas.microsoft.com/office/drawing/2014/main" id="{5AFB013E-FD9C-4E1B-4DEA-B38F83AE6910}"/>
              </a:ext>
            </a:extLst>
          </p:cNvPr>
          <p:cNvSpPr txBox="1"/>
          <p:nvPr/>
        </p:nvSpPr>
        <p:spPr>
          <a:xfrm>
            <a:off x="3491633" y="6134595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48</a:t>
            </a:r>
          </a:p>
        </p:txBody>
      </p:sp>
      <p:sp>
        <p:nvSpPr>
          <p:cNvPr id="545" name="TextBox 544">
            <a:extLst>
              <a:ext uri="{FF2B5EF4-FFF2-40B4-BE49-F238E27FC236}">
                <a16:creationId xmlns:a16="http://schemas.microsoft.com/office/drawing/2014/main" id="{7B92EA56-18FA-C3B6-46C5-F081E3D3BCB2}"/>
              </a:ext>
            </a:extLst>
          </p:cNvPr>
          <p:cNvSpPr txBox="1"/>
          <p:nvPr/>
        </p:nvSpPr>
        <p:spPr>
          <a:xfrm>
            <a:off x="4142820" y="6134595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60</a:t>
            </a:r>
          </a:p>
        </p:txBody>
      </p:sp>
      <p:sp>
        <p:nvSpPr>
          <p:cNvPr id="546" name="TextBox 545">
            <a:extLst>
              <a:ext uri="{FF2B5EF4-FFF2-40B4-BE49-F238E27FC236}">
                <a16:creationId xmlns:a16="http://schemas.microsoft.com/office/drawing/2014/main" id="{AE7A4852-AB7A-A8FB-1B98-856A4DA57CB4}"/>
              </a:ext>
            </a:extLst>
          </p:cNvPr>
          <p:cNvSpPr txBox="1"/>
          <p:nvPr/>
        </p:nvSpPr>
        <p:spPr>
          <a:xfrm>
            <a:off x="4787666" y="6134595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72</a:t>
            </a:r>
          </a:p>
        </p:txBody>
      </p:sp>
      <p:sp>
        <p:nvSpPr>
          <p:cNvPr id="547" name="TextBox 546">
            <a:extLst>
              <a:ext uri="{FF2B5EF4-FFF2-40B4-BE49-F238E27FC236}">
                <a16:creationId xmlns:a16="http://schemas.microsoft.com/office/drawing/2014/main" id="{B5AF0ED8-8AAF-17C2-2D43-D3D24A9BF7C8}"/>
              </a:ext>
            </a:extLst>
          </p:cNvPr>
          <p:cNvSpPr txBox="1"/>
          <p:nvPr/>
        </p:nvSpPr>
        <p:spPr>
          <a:xfrm>
            <a:off x="5432806" y="6134595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84</a:t>
            </a:r>
          </a:p>
        </p:txBody>
      </p:sp>
      <p:sp>
        <p:nvSpPr>
          <p:cNvPr id="548" name="TextBox 547">
            <a:extLst>
              <a:ext uri="{FF2B5EF4-FFF2-40B4-BE49-F238E27FC236}">
                <a16:creationId xmlns:a16="http://schemas.microsoft.com/office/drawing/2014/main" id="{94707175-16F6-5941-C7A1-678AB70B11A8}"/>
              </a:ext>
            </a:extLst>
          </p:cNvPr>
          <p:cNvSpPr txBox="1"/>
          <p:nvPr/>
        </p:nvSpPr>
        <p:spPr>
          <a:xfrm>
            <a:off x="5756847" y="6134595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90</a:t>
            </a:r>
          </a:p>
        </p:txBody>
      </p:sp>
      <p:sp>
        <p:nvSpPr>
          <p:cNvPr id="549" name="TextBox 548">
            <a:extLst>
              <a:ext uri="{FF2B5EF4-FFF2-40B4-BE49-F238E27FC236}">
                <a16:creationId xmlns:a16="http://schemas.microsoft.com/office/drawing/2014/main" id="{E719AA4E-E188-2927-15DD-40F977C7788E}"/>
              </a:ext>
            </a:extLst>
          </p:cNvPr>
          <p:cNvSpPr txBox="1"/>
          <p:nvPr/>
        </p:nvSpPr>
        <p:spPr>
          <a:xfrm>
            <a:off x="1382221" y="6305625"/>
            <a:ext cx="4116933" cy="2461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Months</a:t>
            </a:r>
          </a:p>
        </p:txBody>
      </p:sp>
      <p:sp>
        <p:nvSpPr>
          <p:cNvPr id="550" name="TextBox 549">
            <a:extLst>
              <a:ext uri="{FF2B5EF4-FFF2-40B4-BE49-F238E27FC236}">
                <a16:creationId xmlns:a16="http://schemas.microsoft.com/office/drawing/2014/main" id="{C62D4A5F-BE09-6FB4-2927-CF062A3DBBD4}"/>
              </a:ext>
            </a:extLst>
          </p:cNvPr>
          <p:cNvSpPr txBox="1"/>
          <p:nvPr/>
        </p:nvSpPr>
        <p:spPr>
          <a:xfrm rot="16200000">
            <a:off x="-756066" y="4415218"/>
            <a:ext cx="2561560" cy="2461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Survival (%)</a:t>
            </a:r>
            <a:r>
              <a:rPr kumimoji="0" lang="en-US" sz="16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551" name="TextBox 550">
            <a:extLst>
              <a:ext uri="{FF2B5EF4-FFF2-40B4-BE49-F238E27FC236}">
                <a16:creationId xmlns:a16="http://schemas.microsoft.com/office/drawing/2014/main" id="{A6DC70A7-9D32-8A66-F586-DC9369ED95D6}"/>
              </a:ext>
            </a:extLst>
          </p:cNvPr>
          <p:cNvSpPr txBox="1"/>
          <p:nvPr/>
        </p:nvSpPr>
        <p:spPr>
          <a:xfrm>
            <a:off x="2840095" y="6134595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36</a:t>
            </a:r>
          </a:p>
        </p:txBody>
      </p:sp>
      <p:sp>
        <p:nvSpPr>
          <p:cNvPr id="552" name="TextBox 551">
            <a:extLst>
              <a:ext uri="{FF2B5EF4-FFF2-40B4-BE49-F238E27FC236}">
                <a16:creationId xmlns:a16="http://schemas.microsoft.com/office/drawing/2014/main" id="{59EDF851-094C-C033-4139-93FB6E04E9D7}"/>
              </a:ext>
            </a:extLst>
          </p:cNvPr>
          <p:cNvSpPr txBox="1"/>
          <p:nvPr/>
        </p:nvSpPr>
        <p:spPr>
          <a:xfrm>
            <a:off x="612398" y="5920334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</a:p>
        </p:txBody>
      </p:sp>
      <p:sp>
        <p:nvSpPr>
          <p:cNvPr id="553" name="TextBox 552">
            <a:extLst>
              <a:ext uri="{FF2B5EF4-FFF2-40B4-BE49-F238E27FC236}">
                <a16:creationId xmlns:a16="http://schemas.microsoft.com/office/drawing/2014/main" id="{C8D9F2DD-684D-B793-F521-6F4A69F7A1B3}"/>
              </a:ext>
            </a:extLst>
          </p:cNvPr>
          <p:cNvSpPr txBox="1"/>
          <p:nvPr/>
        </p:nvSpPr>
        <p:spPr>
          <a:xfrm>
            <a:off x="612398" y="5303764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</a:t>
            </a:r>
          </a:p>
        </p:txBody>
      </p:sp>
      <p:sp>
        <p:nvSpPr>
          <p:cNvPr id="554" name="TextBox 553">
            <a:extLst>
              <a:ext uri="{FF2B5EF4-FFF2-40B4-BE49-F238E27FC236}">
                <a16:creationId xmlns:a16="http://schemas.microsoft.com/office/drawing/2014/main" id="{AAF8625C-6F7B-97EE-04A0-80F61E157582}"/>
              </a:ext>
            </a:extLst>
          </p:cNvPr>
          <p:cNvSpPr txBox="1"/>
          <p:nvPr/>
        </p:nvSpPr>
        <p:spPr>
          <a:xfrm>
            <a:off x="612398" y="4726102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40</a:t>
            </a:r>
          </a:p>
        </p:txBody>
      </p:sp>
      <p:sp>
        <p:nvSpPr>
          <p:cNvPr id="555" name="TextBox 554">
            <a:extLst>
              <a:ext uri="{FF2B5EF4-FFF2-40B4-BE49-F238E27FC236}">
                <a16:creationId xmlns:a16="http://schemas.microsoft.com/office/drawing/2014/main" id="{A66A3AB5-F4C4-567A-568A-7E62A77693B6}"/>
              </a:ext>
            </a:extLst>
          </p:cNvPr>
          <p:cNvSpPr txBox="1"/>
          <p:nvPr/>
        </p:nvSpPr>
        <p:spPr>
          <a:xfrm>
            <a:off x="612398" y="3546862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80</a:t>
            </a:r>
          </a:p>
        </p:txBody>
      </p:sp>
      <p:sp>
        <p:nvSpPr>
          <p:cNvPr id="565" name="TextBox 564">
            <a:extLst>
              <a:ext uri="{FF2B5EF4-FFF2-40B4-BE49-F238E27FC236}">
                <a16:creationId xmlns:a16="http://schemas.microsoft.com/office/drawing/2014/main" id="{7586E64F-8FE8-FBEA-0C9F-3489C5F54C22}"/>
              </a:ext>
            </a:extLst>
          </p:cNvPr>
          <p:cNvSpPr txBox="1"/>
          <p:nvPr/>
        </p:nvSpPr>
        <p:spPr>
          <a:xfrm>
            <a:off x="3912807" y="3105789"/>
            <a:ext cx="264201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HR=0.78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(95% CI=0.63–0.96)</a:t>
            </a:r>
            <a:b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p=0.009 (one-sided)</a:t>
            </a:r>
          </a:p>
        </p:txBody>
      </p:sp>
      <p:sp>
        <p:nvSpPr>
          <p:cNvPr id="566" name="TextBox 565">
            <a:extLst>
              <a:ext uri="{FF2B5EF4-FFF2-40B4-BE49-F238E27FC236}">
                <a16:creationId xmlns:a16="http://schemas.microsoft.com/office/drawing/2014/main" id="{1E765DB2-97EC-F081-D58B-D03E29A0407F}"/>
              </a:ext>
            </a:extLst>
          </p:cNvPr>
          <p:cNvSpPr txBox="1"/>
          <p:nvPr/>
        </p:nvSpPr>
        <p:spPr>
          <a:xfrm>
            <a:off x="2373514" y="3627187"/>
            <a:ext cx="3603894" cy="4923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Midostaurin, n=360</a:t>
            </a:r>
            <a:b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Median OS, 74.7 months (95% CI=31.5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–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NR)</a:t>
            </a:r>
          </a:p>
        </p:txBody>
      </p:sp>
      <p:sp>
        <p:nvSpPr>
          <p:cNvPr id="567" name="TextBox 566">
            <a:extLst>
              <a:ext uri="{FF2B5EF4-FFF2-40B4-BE49-F238E27FC236}">
                <a16:creationId xmlns:a16="http://schemas.microsoft.com/office/drawing/2014/main" id="{3D8A2540-A8FB-B5F8-43C7-D836F9DBD3D1}"/>
              </a:ext>
            </a:extLst>
          </p:cNvPr>
          <p:cNvSpPr txBox="1"/>
          <p:nvPr/>
        </p:nvSpPr>
        <p:spPr>
          <a:xfrm>
            <a:off x="2373514" y="4810431"/>
            <a:ext cx="3722486" cy="4923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Placebo, n=357</a:t>
            </a:r>
            <a:b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Median OS, 25.6 months (95% CI=18.6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–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42.9)</a:t>
            </a:r>
          </a:p>
        </p:txBody>
      </p:sp>
      <p:grpSp>
        <p:nvGrpSpPr>
          <p:cNvPr id="568" name="Group 567">
            <a:extLst>
              <a:ext uri="{FF2B5EF4-FFF2-40B4-BE49-F238E27FC236}">
                <a16:creationId xmlns:a16="http://schemas.microsoft.com/office/drawing/2014/main" id="{64FCCEA9-1599-F7CC-A53F-20216BBBD63F}"/>
              </a:ext>
            </a:extLst>
          </p:cNvPr>
          <p:cNvGrpSpPr/>
          <p:nvPr/>
        </p:nvGrpSpPr>
        <p:grpSpPr>
          <a:xfrm>
            <a:off x="1054065" y="3071715"/>
            <a:ext cx="4717612" cy="1715435"/>
            <a:chOff x="7862455" y="1229735"/>
            <a:chExt cx="2241179" cy="916324"/>
          </a:xfrm>
        </p:grpSpPr>
        <p:grpSp>
          <p:nvGrpSpPr>
            <p:cNvPr id="569" name="Group 568">
              <a:extLst>
                <a:ext uri="{FF2B5EF4-FFF2-40B4-BE49-F238E27FC236}">
                  <a16:creationId xmlns:a16="http://schemas.microsoft.com/office/drawing/2014/main" id="{92B88191-C3E7-D613-EF45-E6847BB29B51}"/>
                </a:ext>
              </a:extLst>
            </p:cNvPr>
            <p:cNvGrpSpPr/>
            <p:nvPr/>
          </p:nvGrpSpPr>
          <p:grpSpPr>
            <a:xfrm>
              <a:off x="7869352" y="1235205"/>
              <a:ext cx="2191558" cy="910854"/>
              <a:chOff x="716902" y="1522527"/>
              <a:chExt cx="2230230" cy="910854"/>
            </a:xfrm>
          </p:grpSpPr>
          <p:sp>
            <p:nvSpPr>
              <p:cNvPr id="571" name="Freeform: Shape 1350">
                <a:extLst>
                  <a:ext uri="{FF2B5EF4-FFF2-40B4-BE49-F238E27FC236}">
                    <a16:creationId xmlns:a16="http://schemas.microsoft.com/office/drawing/2014/main" id="{B7256FC6-D562-364D-55DC-5E73E54009A6}"/>
                  </a:ext>
                </a:extLst>
              </p:cNvPr>
              <p:cNvSpPr/>
              <p:nvPr/>
            </p:nvSpPr>
            <p:spPr bwMode="auto">
              <a:xfrm>
                <a:off x="716902" y="1522527"/>
                <a:ext cx="2222245" cy="900594"/>
              </a:xfrm>
              <a:custGeom>
                <a:avLst/>
                <a:gdLst>
                  <a:gd name="connsiteX0" fmla="*/ 7239000 w 7239000"/>
                  <a:gd name="connsiteY0" fmla="*/ 2933700 h 2933700"/>
                  <a:gd name="connsiteX1" fmla="*/ 5044440 w 7239000"/>
                  <a:gd name="connsiteY1" fmla="*/ 2933700 h 2933700"/>
                  <a:gd name="connsiteX2" fmla="*/ 5044440 w 7239000"/>
                  <a:gd name="connsiteY2" fmla="*/ 2865120 h 2933700"/>
                  <a:gd name="connsiteX3" fmla="*/ 4251960 w 7239000"/>
                  <a:gd name="connsiteY3" fmla="*/ 2865120 h 2933700"/>
                  <a:gd name="connsiteX4" fmla="*/ 4251960 w 7239000"/>
                  <a:gd name="connsiteY4" fmla="*/ 2865120 h 2933700"/>
                  <a:gd name="connsiteX5" fmla="*/ 3619500 w 7239000"/>
                  <a:gd name="connsiteY5" fmla="*/ 2865120 h 2933700"/>
                  <a:gd name="connsiteX6" fmla="*/ 3665220 w 7239000"/>
                  <a:gd name="connsiteY6" fmla="*/ 2819400 h 2933700"/>
                  <a:gd name="connsiteX7" fmla="*/ 3413760 w 7239000"/>
                  <a:gd name="connsiteY7" fmla="*/ 2819400 h 2933700"/>
                  <a:gd name="connsiteX8" fmla="*/ 3413760 w 7239000"/>
                  <a:gd name="connsiteY8" fmla="*/ 2712720 h 2933700"/>
                  <a:gd name="connsiteX9" fmla="*/ 2811780 w 7239000"/>
                  <a:gd name="connsiteY9" fmla="*/ 2712720 h 2933700"/>
                  <a:gd name="connsiteX10" fmla="*/ 2811780 w 7239000"/>
                  <a:gd name="connsiteY10" fmla="*/ 2644140 h 2933700"/>
                  <a:gd name="connsiteX11" fmla="*/ 2209800 w 7239000"/>
                  <a:gd name="connsiteY11" fmla="*/ 2644140 h 2933700"/>
                  <a:gd name="connsiteX12" fmla="*/ 2209800 w 7239000"/>
                  <a:gd name="connsiteY12" fmla="*/ 2529840 h 2933700"/>
                  <a:gd name="connsiteX13" fmla="*/ 2141220 w 7239000"/>
                  <a:gd name="connsiteY13" fmla="*/ 2529840 h 2933700"/>
                  <a:gd name="connsiteX14" fmla="*/ 1965960 w 7239000"/>
                  <a:gd name="connsiteY14" fmla="*/ 2529840 h 2933700"/>
                  <a:gd name="connsiteX15" fmla="*/ 1965960 w 7239000"/>
                  <a:gd name="connsiteY15" fmla="*/ 2400300 h 2933700"/>
                  <a:gd name="connsiteX16" fmla="*/ 1676400 w 7239000"/>
                  <a:gd name="connsiteY16" fmla="*/ 2400300 h 2933700"/>
                  <a:gd name="connsiteX17" fmla="*/ 1676400 w 7239000"/>
                  <a:gd name="connsiteY17" fmla="*/ 2331720 h 2933700"/>
                  <a:gd name="connsiteX18" fmla="*/ 1584960 w 7239000"/>
                  <a:gd name="connsiteY18" fmla="*/ 2331720 h 2933700"/>
                  <a:gd name="connsiteX19" fmla="*/ 1584960 w 7239000"/>
                  <a:gd name="connsiteY19" fmla="*/ 2232660 h 2933700"/>
                  <a:gd name="connsiteX20" fmla="*/ 1478280 w 7239000"/>
                  <a:gd name="connsiteY20" fmla="*/ 2232660 h 2933700"/>
                  <a:gd name="connsiteX21" fmla="*/ 1478280 w 7239000"/>
                  <a:gd name="connsiteY21" fmla="*/ 2156460 h 2933700"/>
                  <a:gd name="connsiteX22" fmla="*/ 1409700 w 7239000"/>
                  <a:gd name="connsiteY22" fmla="*/ 2156460 h 2933700"/>
                  <a:gd name="connsiteX23" fmla="*/ 1409700 w 7239000"/>
                  <a:gd name="connsiteY23" fmla="*/ 2087880 h 2933700"/>
                  <a:gd name="connsiteX24" fmla="*/ 1295400 w 7239000"/>
                  <a:gd name="connsiteY24" fmla="*/ 2087880 h 2933700"/>
                  <a:gd name="connsiteX25" fmla="*/ 1295400 w 7239000"/>
                  <a:gd name="connsiteY25" fmla="*/ 1981200 h 2933700"/>
                  <a:gd name="connsiteX26" fmla="*/ 1211580 w 7239000"/>
                  <a:gd name="connsiteY26" fmla="*/ 1981200 h 2933700"/>
                  <a:gd name="connsiteX27" fmla="*/ 1211580 w 7239000"/>
                  <a:gd name="connsiteY27" fmla="*/ 1882140 h 2933700"/>
                  <a:gd name="connsiteX28" fmla="*/ 1089660 w 7239000"/>
                  <a:gd name="connsiteY28" fmla="*/ 1882140 h 2933700"/>
                  <a:gd name="connsiteX29" fmla="*/ 1089660 w 7239000"/>
                  <a:gd name="connsiteY29" fmla="*/ 1760220 h 2933700"/>
                  <a:gd name="connsiteX30" fmla="*/ 1036320 w 7239000"/>
                  <a:gd name="connsiteY30" fmla="*/ 1760220 h 2933700"/>
                  <a:gd name="connsiteX31" fmla="*/ 1036320 w 7239000"/>
                  <a:gd name="connsiteY31" fmla="*/ 1661160 h 2933700"/>
                  <a:gd name="connsiteX32" fmla="*/ 960120 w 7239000"/>
                  <a:gd name="connsiteY32" fmla="*/ 1661160 h 2933700"/>
                  <a:gd name="connsiteX33" fmla="*/ 960120 w 7239000"/>
                  <a:gd name="connsiteY33" fmla="*/ 1493520 h 2933700"/>
                  <a:gd name="connsiteX34" fmla="*/ 845820 w 7239000"/>
                  <a:gd name="connsiteY34" fmla="*/ 1493520 h 2933700"/>
                  <a:gd name="connsiteX35" fmla="*/ 845820 w 7239000"/>
                  <a:gd name="connsiteY35" fmla="*/ 1348740 h 2933700"/>
                  <a:gd name="connsiteX36" fmla="*/ 762000 w 7239000"/>
                  <a:gd name="connsiteY36" fmla="*/ 1348740 h 2933700"/>
                  <a:gd name="connsiteX37" fmla="*/ 762000 w 7239000"/>
                  <a:gd name="connsiteY37" fmla="*/ 1127760 h 2933700"/>
                  <a:gd name="connsiteX38" fmla="*/ 670560 w 7239000"/>
                  <a:gd name="connsiteY38" fmla="*/ 1127760 h 2933700"/>
                  <a:gd name="connsiteX39" fmla="*/ 670560 w 7239000"/>
                  <a:gd name="connsiteY39" fmla="*/ 929640 h 2933700"/>
                  <a:gd name="connsiteX40" fmla="*/ 556260 w 7239000"/>
                  <a:gd name="connsiteY40" fmla="*/ 929640 h 2933700"/>
                  <a:gd name="connsiteX41" fmla="*/ 556260 w 7239000"/>
                  <a:gd name="connsiteY41" fmla="*/ 716280 h 2933700"/>
                  <a:gd name="connsiteX42" fmla="*/ 441960 w 7239000"/>
                  <a:gd name="connsiteY42" fmla="*/ 716280 h 2933700"/>
                  <a:gd name="connsiteX43" fmla="*/ 441960 w 7239000"/>
                  <a:gd name="connsiteY43" fmla="*/ 548640 h 2933700"/>
                  <a:gd name="connsiteX44" fmla="*/ 373380 w 7239000"/>
                  <a:gd name="connsiteY44" fmla="*/ 548640 h 2933700"/>
                  <a:gd name="connsiteX45" fmla="*/ 373380 w 7239000"/>
                  <a:gd name="connsiteY45" fmla="*/ 381000 h 2933700"/>
                  <a:gd name="connsiteX46" fmla="*/ 243840 w 7239000"/>
                  <a:gd name="connsiteY46" fmla="*/ 381000 h 2933700"/>
                  <a:gd name="connsiteX47" fmla="*/ 243840 w 7239000"/>
                  <a:gd name="connsiteY47" fmla="*/ 259080 h 2933700"/>
                  <a:gd name="connsiteX48" fmla="*/ 129540 w 7239000"/>
                  <a:gd name="connsiteY48" fmla="*/ 259080 h 2933700"/>
                  <a:gd name="connsiteX49" fmla="*/ 129540 w 7239000"/>
                  <a:gd name="connsiteY49" fmla="*/ 152400 h 2933700"/>
                  <a:gd name="connsiteX50" fmla="*/ 38100 w 7239000"/>
                  <a:gd name="connsiteY50" fmla="*/ 152400 h 2933700"/>
                  <a:gd name="connsiteX51" fmla="*/ 38100 w 7239000"/>
                  <a:gd name="connsiteY51" fmla="*/ 0 h 2933700"/>
                  <a:gd name="connsiteX52" fmla="*/ 0 w 7239000"/>
                  <a:gd name="connsiteY52" fmla="*/ 0 h 2933700"/>
                  <a:gd name="connsiteX0" fmla="*/ 7239000 w 7239000"/>
                  <a:gd name="connsiteY0" fmla="*/ 2933700 h 2933700"/>
                  <a:gd name="connsiteX1" fmla="*/ 5044440 w 7239000"/>
                  <a:gd name="connsiteY1" fmla="*/ 2933700 h 2933700"/>
                  <a:gd name="connsiteX2" fmla="*/ 5044440 w 7239000"/>
                  <a:gd name="connsiteY2" fmla="*/ 2865120 h 2933700"/>
                  <a:gd name="connsiteX3" fmla="*/ 4251960 w 7239000"/>
                  <a:gd name="connsiteY3" fmla="*/ 2865120 h 2933700"/>
                  <a:gd name="connsiteX4" fmla="*/ 4251960 w 7239000"/>
                  <a:gd name="connsiteY4" fmla="*/ 2865120 h 2933700"/>
                  <a:gd name="connsiteX5" fmla="*/ 3619500 w 7239000"/>
                  <a:gd name="connsiteY5" fmla="*/ 2865120 h 2933700"/>
                  <a:gd name="connsiteX6" fmla="*/ 3617595 w 7239000"/>
                  <a:gd name="connsiteY6" fmla="*/ 2814638 h 2933700"/>
                  <a:gd name="connsiteX7" fmla="*/ 3413760 w 7239000"/>
                  <a:gd name="connsiteY7" fmla="*/ 2819400 h 2933700"/>
                  <a:gd name="connsiteX8" fmla="*/ 3413760 w 7239000"/>
                  <a:gd name="connsiteY8" fmla="*/ 2712720 h 2933700"/>
                  <a:gd name="connsiteX9" fmla="*/ 2811780 w 7239000"/>
                  <a:gd name="connsiteY9" fmla="*/ 2712720 h 2933700"/>
                  <a:gd name="connsiteX10" fmla="*/ 2811780 w 7239000"/>
                  <a:gd name="connsiteY10" fmla="*/ 2644140 h 2933700"/>
                  <a:gd name="connsiteX11" fmla="*/ 2209800 w 7239000"/>
                  <a:gd name="connsiteY11" fmla="*/ 2644140 h 2933700"/>
                  <a:gd name="connsiteX12" fmla="*/ 2209800 w 7239000"/>
                  <a:gd name="connsiteY12" fmla="*/ 2529840 h 2933700"/>
                  <a:gd name="connsiteX13" fmla="*/ 2141220 w 7239000"/>
                  <a:gd name="connsiteY13" fmla="*/ 2529840 h 2933700"/>
                  <a:gd name="connsiteX14" fmla="*/ 1965960 w 7239000"/>
                  <a:gd name="connsiteY14" fmla="*/ 2529840 h 2933700"/>
                  <a:gd name="connsiteX15" fmla="*/ 1965960 w 7239000"/>
                  <a:gd name="connsiteY15" fmla="*/ 2400300 h 2933700"/>
                  <a:gd name="connsiteX16" fmla="*/ 1676400 w 7239000"/>
                  <a:gd name="connsiteY16" fmla="*/ 2400300 h 2933700"/>
                  <a:gd name="connsiteX17" fmla="*/ 1676400 w 7239000"/>
                  <a:gd name="connsiteY17" fmla="*/ 2331720 h 2933700"/>
                  <a:gd name="connsiteX18" fmla="*/ 1584960 w 7239000"/>
                  <a:gd name="connsiteY18" fmla="*/ 2331720 h 2933700"/>
                  <a:gd name="connsiteX19" fmla="*/ 1584960 w 7239000"/>
                  <a:gd name="connsiteY19" fmla="*/ 2232660 h 2933700"/>
                  <a:gd name="connsiteX20" fmla="*/ 1478280 w 7239000"/>
                  <a:gd name="connsiteY20" fmla="*/ 2232660 h 2933700"/>
                  <a:gd name="connsiteX21" fmla="*/ 1478280 w 7239000"/>
                  <a:gd name="connsiteY21" fmla="*/ 2156460 h 2933700"/>
                  <a:gd name="connsiteX22" fmla="*/ 1409700 w 7239000"/>
                  <a:gd name="connsiteY22" fmla="*/ 2156460 h 2933700"/>
                  <a:gd name="connsiteX23" fmla="*/ 1409700 w 7239000"/>
                  <a:gd name="connsiteY23" fmla="*/ 2087880 h 2933700"/>
                  <a:gd name="connsiteX24" fmla="*/ 1295400 w 7239000"/>
                  <a:gd name="connsiteY24" fmla="*/ 2087880 h 2933700"/>
                  <a:gd name="connsiteX25" fmla="*/ 1295400 w 7239000"/>
                  <a:gd name="connsiteY25" fmla="*/ 1981200 h 2933700"/>
                  <a:gd name="connsiteX26" fmla="*/ 1211580 w 7239000"/>
                  <a:gd name="connsiteY26" fmla="*/ 1981200 h 2933700"/>
                  <a:gd name="connsiteX27" fmla="*/ 1211580 w 7239000"/>
                  <a:gd name="connsiteY27" fmla="*/ 1882140 h 2933700"/>
                  <a:gd name="connsiteX28" fmla="*/ 1089660 w 7239000"/>
                  <a:gd name="connsiteY28" fmla="*/ 1882140 h 2933700"/>
                  <a:gd name="connsiteX29" fmla="*/ 1089660 w 7239000"/>
                  <a:gd name="connsiteY29" fmla="*/ 1760220 h 2933700"/>
                  <a:gd name="connsiteX30" fmla="*/ 1036320 w 7239000"/>
                  <a:gd name="connsiteY30" fmla="*/ 1760220 h 2933700"/>
                  <a:gd name="connsiteX31" fmla="*/ 1036320 w 7239000"/>
                  <a:gd name="connsiteY31" fmla="*/ 1661160 h 2933700"/>
                  <a:gd name="connsiteX32" fmla="*/ 960120 w 7239000"/>
                  <a:gd name="connsiteY32" fmla="*/ 1661160 h 2933700"/>
                  <a:gd name="connsiteX33" fmla="*/ 960120 w 7239000"/>
                  <a:gd name="connsiteY33" fmla="*/ 1493520 h 2933700"/>
                  <a:gd name="connsiteX34" fmla="*/ 845820 w 7239000"/>
                  <a:gd name="connsiteY34" fmla="*/ 1493520 h 2933700"/>
                  <a:gd name="connsiteX35" fmla="*/ 845820 w 7239000"/>
                  <a:gd name="connsiteY35" fmla="*/ 1348740 h 2933700"/>
                  <a:gd name="connsiteX36" fmla="*/ 762000 w 7239000"/>
                  <a:gd name="connsiteY36" fmla="*/ 1348740 h 2933700"/>
                  <a:gd name="connsiteX37" fmla="*/ 762000 w 7239000"/>
                  <a:gd name="connsiteY37" fmla="*/ 1127760 h 2933700"/>
                  <a:gd name="connsiteX38" fmla="*/ 670560 w 7239000"/>
                  <a:gd name="connsiteY38" fmla="*/ 1127760 h 2933700"/>
                  <a:gd name="connsiteX39" fmla="*/ 670560 w 7239000"/>
                  <a:gd name="connsiteY39" fmla="*/ 929640 h 2933700"/>
                  <a:gd name="connsiteX40" fmla="*/ 556260 w 7239000"/>
                  <a:gd name="connsiteY40" fmla="*/ 929640 h 2933700"/>
                  <a:gd name="connsiteX41" fmla="*/ 556260 w 7239000"/>
                  <a:gd name="connsiteY41" fmla="*/ 716280 h 2933700"/>
                  <a:gd name="connsiteX42" fmla="*/ 441960 w 7239000"/>
                  <a:gd name="connsiteY42" fmla="*/ 716280 h 2933700"/>
                  <a:gd name="connsiteX43" fmla="*/ 441960 w 7239000"/>
                  <a:gd name="connsiteY43" fmla="*/ 548640 h 2933700"/>
                  <a:gd name="connsiteX44" fmla="*/ 373380 w 7239000"/>
                  <a:gd name="connsiteY44" fmla="*/ 548640 h 2933700"/>
                  <a:gd name="connsiteX45" fmla="*/ 373380 w 7239000"/>
                  <a:gd name="connsiteY45" fmla="*/ 381000 h 2933700"/>
                  <a:gd name="connsiteX46" fmla="*/ 243840 w 7239000"/>
                  <a:gd name="connsiteY46" fmla="*/ 381000 h 2933700"/>
                  <a:gd name="connsiteX47" fmla="*/ 243840 w 7239000"/>
                  <a:gd name="connsiteY47" fmla="*/ 259080 h 2933700"/>
                  <a:gd name="connsiteX48" fmla="*/ 129540 w 7239000"/>
                  <a:gd name="connsiteY48" fmla="*/ 259080 h 2933700"/>
                  <a:gd name="connsiteX49" fmla="*/ 129540 w 7239000"/>
                  <a:gd name="connsiteY49" fmla="*/ 152400 h 2933700"/>
                  <a:gd name="connsiteX50" fmla="*/ 38100 w 7239000"/>
                  <a:gd name="connsiteY50" fmla="*/ 152400 h 2933700"/>
                  <a:gd name="connsiteX51" fmla="*/ 38100 w 7239000"/>
                  <a:gd name="connsiteY51" fmla="*/ 0 h 2933700"/>
                  <a:gd name="connsiteX52" fmla="*/ 0 w 7239000"/>
                  <a:gd name="connsiteY52" fmla="*/ 0 h 2933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7239000" h="2933700">
                    <a:moveTo>
                      <a:pt x="7239000" y="2933700"/>
                    </a:moveTo>
                    <a:lnTo>
                      <a:pt x="5044440" y="2933700"/>
                    </a:lnTo>
                    <a:lnTo>
                      <a:pt x="5044440" y="2865120"/>
                    </a:lnTo>
                    <a:lnTo>
                      <a:pt x="4251960" y="2865120"/>
                    </a:lnTo>
                    <a:lnTo>
                      <a:pt x="4251960" y="2865120"/>
                    </a:lnTo>
                    <a:lnTo>
                      <a:pt x="3619500" y="2865120"/>
                    </a:lnTo>
                    <a:lnTo>
                      <a:pt x="3617595" y="2814638"/>
                    </a:lnTo>
                    <a:lnTo>
                      <a:pt x="3413760" y="2819400"/>
                    </a:lnTo>
                    <a:lnTo>
                      <a:pt x="3413760" y="2712720"/>
                    </a:lnTo>
                    <a:lnTo>
                      <a:pt x="2811780" y="2712720"/>
                    </a:lnTo>
                    <a:lnTo>
                      <a:pt x="2811780" y="2644140"/>
                    </a:lnTo>
                    <a:lnTo>
                      <a:pt x="2209800" y="2644140"/>
                    </a:lnTo>
                    <a:lnTo>
                      <a:pt x="2209800" y="2529840"/>
                    </a:lnTo>
                    <a:lnTo>
                      <a:pt x="2141220" y="2529840"/>
                    </a:lnTo>
                    <a:lnTo>
                      <a:pt x="1965960" y="2529840"/>
                    </a:lnTo>
                    <a:lnTo>
                      <a:pt x="1965960" y="2400300"/>
                    </a:lnTo>
                    <a:lnTo>
                      <a:pt x="1676400" y="2400300"/>
                    </a:lnTo>
                    <a:lnTo>
                      <a:pt x="1676400" y="2331720"/>
                    </a:lnTo>
                    <a:lnTo>
                      <a:pt x="1584960" y="2331720"/>
                    </a:lnTo>
                    <a:lnTo>
                      <a:pt x="1584960" y="2232660"/>
                    </a:lnTo>
                    <a:lnTo>
                      <a:pt x="1478280" y="2232660"/>
                    </a:lnTo>
                    <a:lnTo>
                      <a:pt x="1478280" y="2156460"/>
                    </a:lnTo>
                    <a:lnTo>
                      <a:pt x="1409700" y="2156460"/>
                    </a:lnTo>
                    <a:lnTo>
                      <a:pt x="1409700" y="2087880"/>
                    </a:lnTo>
                    <a:lnTo>
                      <a:pt x="1295400" y="2087880"/>
                    </a:lnTo>
                    <a:lnTo>
                      <a:pt x="1295400" y="1981200"/>
                    </a:lnTo>
                    <a:lnTo>
                      <a:pt x="1211580" y="1981200"/>
                    </a:lnTo>
                    <a:lnTo>
                      <a:pt x="1211580" y="1882140"/>
                    </a:lnTo>
                    <a:lnTo>
                      <a:pt x="1089660" y="1882140"/>
                    </a:lnTo>
                    <a:lnTo>
                      <a:pt x="1089660" y="1760220"/>
                    </a:lnTo>
                    <a:lnTo>
                      <a:pt x="1036320" y="1760220"/>
                    </a:lnTo>
                    <a:lnTo>
                      <a:pt x="1036320" y="1661160"/>
                    </a:lnTo>
                    <a:lnTo>
                      <a:pt x="960120" y="1661160"/>
                    </a:lnTo>
                    <a:lnTo>
                      <a:pt x="960120" y="1493520"/>
                    </a:lnTo>
                    <a:lnTo>
                      <a:pt x="845820" y="1493520"/>
                    </a:lnTo>
                    <a:lnTo>
                      <a:pt x="845820" y="1348740"/>
                    </a:lnTo>
                    <a:lnTo>
                      <a:pt x="762000" y="1348740"/>
                    </a:lnTo>
                    <a:lnTo>
                      <a:pt x="762000" y="1127760"/>
                    </a:lnTo>
                    <a:lnTo>
                      <a:pt x="670560" y="1127760"/>
                    </a:lnTo>
                    <a:lnTo>
                      <a:pt x="670560" y="929640"/>
                    </a:lnTo>
                    <a:lnTo>
                      <a:pt x="556260" y="929640"/>
                    </a:lnTo>
                    <a:lnTo>
                      <a:pt x="556260" y="716280"/>
                    </a:lnTo>
                    <a:lnTo>
                      <a:pt x="441960" y="716280"/>
                    </a:lnTo>
                    <a:lnTo>
                      <a:pt x="441960" y="548640"/>
                    </a:lnTo>
                    <a:lnTo>
                      <a:pt x="373380" y="548640"/>
                    </a:lnTo>
                    <a:lnTo>
                      <a:pt x="373380" y="381000"/>
                    </a:lnTo>
                    <a:lnTo>
                      <a:pt x="243840" y="381000"/>
                    </a:lnTo>
                    <a:lnTo>
                      <a:pt x="243840" y="259080"/>
                    </a:lnTo>
                    <a:lnTo>
                      <a:pt x="129540" y="259080"/>
                    </a:lnTo>
                    <a:lnTo>
                      <a:pt x="129540" y="152400"/>
                    </a:lnTo>
                    <a:lnTo>
                      <a:pt x="38100" y="152400"/>
                    </a:lnTo>
                    <a:lnTo>
                      <a:pt x="38100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7F7F7F"/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572" name="Group 571">
                <a:extLst>
                  <a:ext uri="{FF2B5EF4-FFF2-40B4-BE49-F238E27FC236}">
                    <a16:creationId xmlns:a16="http://schemas.microsoft.com/office/drawing/2014/main" id="{74DE716E-4F71-E49E-B2C1-32A9EFF1CD02}"/>
                  </a:ext>
                </a:extLst>
              </p:cNvPr>
              <p:cNvGrpSpPr/>
              <p:nvPr/>
            </p:nvGrpSpPr>
            <p:grpSpPr>
              <a:xfrm>
                <a:off x="2925029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816" name="Straight Connector 815">
                  <a:extLst>
                    <a:ext uri="{FF2B5EF4-FFF2-40B4-BE49-F238E27FC236}">
                      <a16:creationId xmlns:a16="http://schemas.microsoft.com/office/drawing/2014/main" id="{6348C848-F584-2E90-9A5A-D4687B30F0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7" name="Straight Connector 816">
                  <a:extLst>
                    <a:ext uri="{FF2B5EF4-FFF2-40B4-BE49-F238E27FC236}">
                      <a16:creationId xmlns:a16="http://schemas.microsoft.com/office/drawing/2014/main" id="{37576A8C-907E-1F1F-0196-2912D57717F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3" name="Group 572">
                <a:extLst>
                  <a:ext uri="{FF2B5EF4-FFF2-40B4-BE49-F238E27FC236}">
                    <a16:creationId xmlns:a16="http://schemas.microsoft.com/office/drawing/2014/main" id="{30F090D2-C957-38C3-E101-89A43D70160F}"/>
                  </a:ext>
                </a:extLst>
              </p:cNvPr>
              <p:cNvGrpSpPr/>
              <p:nvPr/>
            </p:nvGrpSpPr>
            <p:grpSpPr>
              <a:xfrm>
                <a:off x="2822510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814" name="Straight Connector 813">
                  <a:extLst>
                    <a:ext uri="{FF2B5EF4-FFF2-40B4-BE49-F238E27FC236}">
                      <a16:creationId xmlns:a16="http://schemas.microsoft.com/office/drawing/2014/main" id="{4C603545-38A1-746B-5DBA-58E3EAD94C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5" name="Straight Connector 814">
                  <a:extLst>
                    <a:ext uri="{FF2B5EF4-FFF2-40B4-BE49-F238E27FC236}">
                      <a16:creationId xmlns:a16="http://schemas.microsoft.com/office/drawing/2014/main" id="{4E3B1438-3416-15AC-EC05-3F78916271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4" name="Group 573">
                <a:extLst>
                  <a:ext uri="{FF2B5EF4-FFF2-40B4-BE49-F238E27FC236}">
                    <a16:creationId xmlns:a16="http://schemas.microsoft.com/office/drawing/2014/main" id="{34B081EA-419D-9DE5-53EE-7B66BB140476}"/>
                  </a:ext>
                </a:extLst>
              </p:cNvPr>
              <p:cNvGrpSpPr/>
              <p:nvPr/>
            </p:nvGrpSpPr>
            <p:grpSpPr>
              <a:xfrm>
                <a:off x="2812778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812" name="Straight Connector 811">
                  <a:extLst>
                    <a:ext uri="{FF2B5EF4-FFF2-40B4-BE49-F238E27FC236}">
                      <a16:creationId xmlns:a16="http://schemas.microsoft.com/office/drawing/2014/main" id="{B34B4A87-740B-9DBC-7891-7668D2E750E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3" name="Straight Connector 812">
                  <a:extLst>
                    <a:ext uri="{FF2B5EF4-FFF2-40B4-BE49-F238E27FC236}">
                      <a16:creationId xmlns:a16="http://schemas.microsoft.com/office/drawing/2014/main" id="{60FAEF83-2641-A494-DE33-5AB44A0CCE6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5" name="Group 574">
                <a:extLst>
                  <a:ext uri="{FF2B5EF4-FFF2-40B4-BE49-F238E27FC236}">
                    <a16:creationId xmlns:a16="http://schemas.microsoft.com/office/drawing/2014/main" id="{4AAD9509-4ABD-0BDC-A5F8-DF68750308C3}"/>
                  </a:ext>
                </a:extLst>
              </p:cNvPr>
              <p:cNvGrpSpPr/>
              <p:nvPr/>
            </p:nvGrpSpPr>
            <p:grpSpPr>
              <a:xfrm>
                <a:off x="2771037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810" name="Straight Connector 809">
                  <a:extLst>
                    <a:ext uri="{FF2B5EF4-FFF2-40B4-BE49-F238E27FC236}">
                      <a16:creationId xmlns:a16="http://schemas.microsoft.com/office/drawing/2014/main" id="{99DD1470-46FE-F26B-E800-FCD5188AC44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1" name="Straight Connector 810">
                  <a:extLst>
                    <a:ext uri="{FF2B5EF4-FFF2-40B4-BE49-F238E27FC236}">
                      <a16:creationId xmlns:a16="http://schemas.microsoft.com/office/drawing/2014/main" id="{50352484-9FF7-083E-E22C-3CA1F97170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6" name="Group 575">
                <a:extLst>
                  <a:ext uri="{FF2B5EF4-FFF2-40B4-BE49-F238E27FC236}">
                    <a16:creationId xmlns:a16="http://schemas.microsoft.com/office/drawing/2014/main" id="{FC3C597A-9FE8-93CA-BA12-74C6C46CE117}"/>
                  </a:ext>
                </a:extLst>
              </p:cNvPr>
              <p:cNvGrpSpPr/>
              <p:nvPr/>
            </p:nvGrpSpPr>
            <p:grpSpPr>
              <a:xfrm>
                <a:off x="2760874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808" name="Straight Connector 807">
                  <a:extLst>
                    <a:ext uri="{FF2B5EF4-FFF2-40B4-BE49-F238E27FC236}">
                      <a16:creationId xmlns:a16="http://schemas.microsoft.com/office/drawing/2014/main" id="{8E81BEB8-EF54-6541-34D6-A37248B26B9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9" name="Straight Connector 808">
                  <a:extLst>
                    <a:ext uri="{FF2B5EF4-FFF2-40B4-BE49-F238E27FC236}">
                      <a16:creationId xmlns:a16="http://schemas.microsoft.com/office/drawing/2014/main" id="{4297AF19-4F9D-E49D-50BA-7FC0BBDEB0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7" name="Group 576">
                <a:extLst>
                  <a:ext uri="{FF2B5EF4-FFF2-40B4-BE49-F238E27FC236}">
                    <a16:creationId xmlns:a16="http://schemas.microsoft.com/office/drawing/2014/main" id="{9CEE0ED2-8A42-03E1-569C-6EB9A8881F95}"/>
                  </a:ext>
                </a:extLst>
              </p:cNvPr>
              <p:cNvGrpSpPr/>
              <p:nvPr/>
            </p:nvGrpSpPr>
            <p:grpSpPr>
              <a:xfrm>
                <a:off x="2726832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806" name="Straight Connector 805">
                  <a:extLst>
                    <a:ext uri="{FF2B5EF4-FFF2-40B4-BE49-F238E27FC236}">
                      <a16:creationId xmlns:a16="http://schemas.microsoft.com/office/drawing/2014/main" id="{CE2D70B7-C0DC-C276-7425-3E1EDFD0E85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7" name="Straight Connector 806">
                  <a:extLst>
                    <a:ext uri="{FF2B5EF4-FFF2-40B4-BE49-F238E27FC236}">
                      <a16:creationId xmlns:a16="http://schemas.microsoft.com/office/drawing/2014/main" id="{533E8D2B-3DD4-1F5B-C0FF-A85AF68EE6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8" name="Group 577">
                <a:extLst>
                  <a:ext uri="{FF2B5EF4-FFF2-40B4-BE49-F238E27FC236}">
                    <a16:creationId xmlns:a16="http://schemas.microsoft.com/office/drawing/2014/main" id="{5E35864B-1447-1BD1-5E52-7FAF6018CDE1}"/>
                  </a:ext>
                </a:extLst>
              </p:cNvPr>
              <p:cNvGrpSpPr/>
              <p:nvPr/>
            </p:nvGrpSpPr>
            <p:grpSpPr>
              <a:xfrm>
                <a:off x="2719531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804" name="Straight Connector 803">
                  <a:extLst>
                    <a:ext uri="{FF2B5EF4-FFF2-40B4-BE49-F238E27FC236}">
                      <a16:creationId xmlns:a16="http://schemas.microsoft.com/office/drawing/2014/main" id="{DCAD549E-1E09-FB00-683F-CBEB51A9692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5" name="Straight Connector 804">
                  <a:extLst>
                    <a:ext uri="{FF2B5EF4-FFF2-40B4-BE49-F238E27FC236}">
                      <a16:creationId xmlns:a16="http://schemas.microsoft.com/office/drawing/2014/main" id="{6A8BA1D5-0F4A-9E03-4DB6-B9ABCC38B9B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9" name="Group 578">
                <a:extLst>
                  <a:ext uri="{FF2B5EF4-FFF2-40B4-BE49-F238E27FC236}">
                    <a16:creationId xmlns:a16="http://schemas.microsoft.com/office/drawing/2014/main" id="{29ADAB20-C9DF-75D0-8C02-4518A818B56D}"/>
                  </a:ext>
                </a:extLst>
              </p:cNvPr>
              <p:cNvGrpSpPr/>
              <p:nvPr/>
            </p:nvGrpSpPr>
            <p:grpSpPr>
              <a:xfrm>
                <a:off x="2712422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802" name="Straight Connector 801">
                  <a:extLst>
                    <a:ext uri="{FF2B5EF4-FFF2-40B4-BE49-F238E27FC236}">
                      <a16:creationId xmlns:a16="http://schemas.microsoft.com/office/drawing/2014/main" id="{9386FC0D-4CA3-6FC0-1769-AD2AA5C5B8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3" name="Straight Connector 802">
                  <a:extLst>
                    <a:ext uri="{FF2B5EF4-FFF2-40B4-BE49-F238E27FC236}">
                      <a16:creationId xmlns:a16="http://schemas.microsoft.com/office/drawing/2014/main" id="{992E3BCA-A89A-2AC7-1B24-BB90408E2DC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0" name="Group 579">
                <a:extLst>
                  <a:ext uri="{FF2B5EF4-FFF2-40B4-BE49-F238E27FC236}">
                    <a16:creationId xmlns:a16="http://schemas.microsoft.com/office/drawing/2014/main" id="{5A94FAD4-146D-8A3F-CD41-7C10F7A651F4}"/>
                  </a:ext>
                </a:extLst>
              </p:cNvPr>
              <p:cNvGrpSpPr/>
              <p:nvPr/>
            </p:nvGrpSpPr>
            <p:grpSpPr>
              <a:xfrm>
                <a:off x="2705908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800" name="Straight Connector 799">
                  <a:extLst>
                    <a:ext uri="{FF2B5EF4-FFF2-40B4-BE49-F238E27FC236}">
                      <a16:creationId xmlns:a16="http://schemas.microsoft.com/office/drawing/2014/main" id="{CEF83C41-8074-8C5F-13B7-9C1E232100F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1" name="Straight Connector 800">
                  <a:extLst>
                    <a:ext uri="{FF2B5EF4-FFF2-40B4-BE49-F238E27FC236}">
                      <a16:creationId xmlns:a16="http://schemas.microsoft.com/office/drawing/2014/main" id="{00A42D4D-B84B-F5BE-52D6-4E711917BC1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1" name="Group 580">
                <a:extLst>
                  <a:ext uri="{FF2B5EF4-FFF2-40B4-BE49-F238E27FC236}">
                    <a16:creationId xmlns:a16="http://schemas.microsoft.com/office/drawing/2014/main" id="{7D41B65B-5350-111A-1806-3A604B482930}"/>
                  </a:ext>
                </a:extLst>
              </p:cNvPr>
              <p:cNvGrpSpPr/>
              <p:nvPr/>
            </p:nvGrpSpPr>
            <p:grpSpPr>
              <a:xfrm>
                <a:off x="2700664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98" name="Straight Connector 797">
                  <a:extLst>
                    <a:ext uri="{FF2B5EF4-FFF2-40B4-BE49-F238E27FC236}">
                      <a16:creationId xmlns:a16="http://schemas.microsoft.com/office/drawing/2014/main" id="{A5B027B6-1670-5B39-5139-E9A046D9DF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9" name="Straight Connector 798">
                  <a:extLst>
                    <a:ext uri="{FF2B5EF4-FFF2-40B4-BE49-F238E27FC236}">
                      <a16:creationId xmlns:a16="http://schemas.microsoft.com/office/drawing/2014/main" id="{3BA5A643-5451-FDAA-8CD4-E83C05654D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2" name="Group 581">
                <a:extLst>
                  <a:ext uri="{FF2B5EF4-FFF2-40B4-BE49-F238E27FC236}">
                    <a16:creationId xmlns:a16="http://schemas.microsoft.com/office/drawing/2014/main" id="{627E06DA-1501-0403-2EB1-819BE7C1912E}"/>
                  </a:ext>
                </a:extLst>
              </p:cNvPr>
              <p:cNvGrpSpPr/>
              <p:nvPr/>
            </p:nvGrpSpPr>
            <p:grpSpPr>
              <a:xfrm>
                <a:off x="2694857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96" name="Straight Connector 795">
                  <a:extLst>
                    <a:ext uri="{FF2B5EF4-FFF2-40B4-BE49-F238E27FC236}">
                      <a16:creationId xmlns:a16="http://schemas.microsoft.com/office/drawing/2014/main" id="{2A27975A-E061-2323-6763-50CE1954D62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7" name="Straight Connector 796">
                  <a:extLst>
                    <a:ext uri="{FF2B5EF4-FFF2-40B4-BE49-F238E27FC236}">
                      <a16:creationId xmlns:a16="http://schemas.microsoft.com/office/drawing/2014/main" id="{78F3BB32-39FC-6CB3-3A54-620E608CF9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3" name="Group 582">
                <a:extLst>
                  <a:ext uri="{FF2B5EF4-FFF2-40B4-BE49-F238E27FC236}">
                    <a16:creationId xmlns:a16="http://schemas.microsoft.com/office/drawing/2014/main" id="{75513881-337A-9A8B-80FC-BD349AEDB52B}"/>
                  </a:ext>
                </a:extLst>
              </p:cNvPr>
              <p:cNvGrpSpPr/>
              <p:nvPr/>
            </p:nvGrpSpPr>
            <p:grpSpPr>
              <a:xfrm>
                <a:off x="2687146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94" name="Straight Connector 793">
                  <a:extLst>
                    <a:ext uri="{FF2B5EF4-FFF2-40B4-BE49-F238E27FC236}">
                      <a16:creationId xmlns:a16="http://schemas.microsoft.com/office/drawing/2014/main" id="{0D4163E4-E64B-63BF-3305-E01BA8A2FD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5" name="Straight Connector 794">
                  <a:extLst>
                    <a:ext uri="{FF2B5EF4-FFF2-40B4-BE49-F238E27FC236}">
                      <a16:creationId xmlns:a16="http://schemas.microsoft.com/office/drawing/2014/main" id="{15DB7C5F-B236-D89B-1CF8-8E4468A77D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4" name="Group 583">
                <a:extLst>
                  <a:ext uri="{FF2B5EF4-FFF2-40B4-BE49-F238E27FC236}">
                    <a16:creationId xmlns:a16="http://schemas.microsoft.com/office/drawing/2014/main" id="{93F13FE0-7F3A-8F28-8C2D-F65484251654}"/>
                  </a:ext>
                </a:extLst>
              </p:cNvPr>
              <p:cNvGrpSpPr/>
              <p:nvPr/>
            </p:nvGrpSpPr>
            <p:grpSpPr>
              <a:xfrm>
                <a:off x="2678562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92" name="Straight Connector 791">
                  <a:extLst>
                    <a:ext uri="{FF2B5EF4-FFF2-40B4-BE49-F238E27FC236}">
                      <a16:creationId xmlns:a16="http://schemas.microsoft.com/office/drawing/2014/main" id="{4FEEA387-07F5-DB69-3561-3F088D21C0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3" name="Straight Connector 792">
                  <a:extLst>
                    <a:ext uri="{FF2B5EF4-FFF2-40B4-BE49-F238E27FC236}">
                      <a16:creationId xmlns:a16="http://schemas.microsoft.com/office/drawing/2014/main" id="{E79E27D1-02BB-ECE9-F400-FDFF38605B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5" name="Group 584">
                <a:extLst>
                  <a:ext uri="{FF2B5EF4-FFF2-40B4-BE49-F238E27FC236}">
                    <a16:creationId xmlns:a16="http://schemas.microsoft.com/office/drawing/2014/main" id="{6129534D-DF01-AC04-5F9F-9B605DD6564C}"/>
                  </a:ext>
                </a:extLst>
              </p:cNvPr>
              <p:cNvGrpSpPr/>
              <p:nvPr/>
            </p:nvGrpSpPr>
            <p:grpSpPr>
              <a:xfrm>
                <a:off x="2672754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90" name="Straight Connector 789">
                  <a:extLst>
                    <a:ext uri="{FF2B5EF4-FFF2-40B4-BE49-F238E27FC236}">
                      <a16:creationId xmlns:a16="http://schemas.microsoft.com/office/drawing/2014/main" id="{9C0306BF-E711-32DA-E6F3-19AE446F77A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1" name="Straight Connector 790">
                  <a:extLst>
                    <a:ext uri="{FF2B5EF4-FFF2-40B4-BE49-F238E27FC236}">
                      <a16:creationId xmlns:a16="http://schemas.microsoft.com/office/drawing/2014/main" id="{F6EBC2B5-B6DC-F355-AE88-4BA5CFBE209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6" name="Group 585">
                <a:extLst>
                  <a:ext uri="{FF2B5EF4-FFF2-40B4-BE49-F238E27FC236}">
                    <a16:creationId xmlns:a16="http://schemas.microsoft.com/office/drawing/2014/main" id="{81B85706-2DCC-DC8D-1A90-D9F489D58ED1}"/>
                  </a:ext>
                </a:extLst>
              </p:cNvPr>
              <p:cNvGrpSpPr/>
              <p:nvPr/>
            </p:nvGrpSpPr>
            <p:grpSpPr>
              <a:xfrm>
                <a:off x="2649430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88" name="Straight Connector 787">
                  <a:extLst>
                    <a:ext uri="{FF2B5EF4-FFF2-40B4-BE49-F238E27FC236}">
                      <a16:creationId xmlns:a16="http://schemas.microsoft.com/office/drawing/2014/main" id="{B6611615-23E3-A335-42ED-1EDB50E96CA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9" name="Straight Connector 788">
                  <a:extLst>
                    <a:ext uri="{FF2B5EF4-FFF2-40B4-BE49-F238E27FC236}">
                      <a16:creationId xmlns:a16="http://schemas.microsoft.com/office/drawing/2014/main" id="{B296570B-545F-2717-AAB1-2E77198A97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7" name="Group 586">
                <a:extLst>
                  <a:ext uri="{FF2B5EF4-FFF2-40B4-BE49-F238E27FC236}">
                    <a16:creationId xmlns:a16="http://schemas.microsoft.com/office/drawing/2014/main" id="{34A0BAF4-A450-356F-D77D-F9551267A60F}"/>
                  </a:ext>
                </a:extLst>
              </p:cNvPr>
              <p:cNvGrpSpPr/>
              <p:nvPr/>
            </p:nvGrpSpPr>
            <p:grpSpPr>
              <a:xfrm>
                <a:off x="2640255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86" name="Straight Connector 785">
                  <a:extLst>
                    <a:ext uri="{FF2B5EF4-FFF2-40B4-BE49-F238E27FC236}">
                      <a16:creationId xmlns:a16="http://schemas.microsoft.com/office/drawing/2014/main" id="{C277C03F-7031-0277-0D2D-802FFF09829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7" name="Straight Connector 786">
                  <a:extLst>
                    <a:ext uri="{FF2B5EF4-FFF2-40B4-BE49-F238E27FC236}">
                      <a16:creationId xmlns:a16="http://schemas.microsoft.com/office/drawing/2014/main" id="{30480326-2E46-AA1C-84A3-6448D1CB953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8" name="Group 587">
                <a:extLst>
                  <a:ext uri="{FF2B5EF4-FFF2-40B4-BE49-F238E27FC236}">
                    <a16:creationId xmlns:a16="http://schemas.microsoft.com/office/drawing/2014/main" id="{2A0C3209-9609-1DD1-DEFC-4E70977172CC}"/>
                  </a:ext>
                </a:extLst>
              </p:cNvPr>
              <p:cNvGrpSpPr/>
              <p:nvPr/>
            </p:nvGrpSpPr>
            <p:grpSpPr>
              <a:xfrm>
                <a:off x="2635513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84" name="Straight Connector 783">
                  <a:extLst>
                    <a:ext uri="{FF2B5EF4-FFF2-40B4-BE49-F238E27FC236}">
                      <a16:creationId xmlns:a16="http://schemas.microsoft.com/office/drawing/2014/main" id="{32CF3701-2965-C1EC-46A4-414E682C0D5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5" name="Straight Connector 784">
                  <a:extLst>
                    <a:ext uri="{FF2B5EF4-FFF2-40B4-BE49-F238E27FC236}">
                      <a16:creationId xmlns:a16="http://schemas.microsoft.com/office/drawing/2014/main" id="{36CC1D17-1BFA-A3AD-3730-2177D708557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9" name="Group 588">
                <a:extLst>
                  <a:ext uri="{FF2B5EF4-FFF2-40B4-BE49-F238E27FC236}">
                    <a16:creationId xmlns:a16="http://schemas.microsoft.com/office/drawing/2014/main" id="{364EE2DF-991E-5A0A-FD06-60B46030279D}"/>
                  </a:ext>
                </a:extLst>
              </p:cNvPr>
              <p:cNvGrpSpPr/>
              <p:nvPr/>
            </p:nvGrpSpPr>
            <p:grpSpPr>
              <a:xfrm>
                <a:off x="2611742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82" name="Straight Connector 781">
                  <a:extLst>
                    <a:ext uri="{FF2B5EF4-FFF2-40B4-BE49-F238E27FC236}">
                      <a16:creationId xmlns:a16="http://schemas.microsoft.com/office/drawing/2014/main" id="{F1BF805E-C780-142E-5787-70C25E3DED6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3" name="Straight Connector 782">
                  <a:extLst>
                    <a:ext uri="{FF2B5EF4-FFF2-40B4-BE49-F238E27FC236}">
                      <a16:creationId xmlns:a16="http://schemas.microsoft.com/office/drawing/2014/main" id="{8E094104-35C3-5F1A-E947-4130F06F656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0" name="Group 589">
                <a:extLst>
                  <a:ext uri="{FF2B5EF4-FFF2-40B4-BE49-F238E27FC236}">
                    <a16:creationId xmlns:a16="http://schemas.microsoft.com/office/drawing/2014/main" id="{C21DB3FE-49A8-9FD4-F993-D606DF5EBA2E}"/>
                  </a:ext>
                </a:extLst>
              </p:cNvPr>
              <p:cNvGrpSpPr/>
              <p:nvPr/>
            </p:nvGrpSpPr>
            <p:grpSpPr>
              <a:xfrm>
                <a:off x="2608112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80" name="Straight Connector 779">
                  <a:extLst>
                    <a:ext uri="{FF2B5EF4-FFF2-40B4-BE49-F238E27FC236}">
                      <a16:creationId xmlns:a16="http://schemas.microsoft.com/office/drawing/2014/main" id="{E2AD0360-8414-4286-5978-4034473F975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1" name="Straight Connector 780">
                  <a:extLst>
                    <a:ext uri="{FF2B5EF4-FFF2-40B4-BE49-F238E27FC236}">
                      <a16:creationId xmlns:a16="http://schemas.microsoft.com/office/drawing/2014/main" id="{7AB3308A-61F2-F9CE-9736-979E8B657A2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1" name="Group 590">
                <a:extLst>
                  <a:ext uri="{FF2B5EF4-FFF2-40B4-BE49-F238E27FC236}">
                    <a16:creationId xmlns:a16="http://schemas.microsoft.com/office/drawing/2014/main" id="{7F50D5BC-2AF3-56BE-AD9B-4EBA274B84E7}"/>
                  </a:ext>
                </a:extLst>
              </p:cNvPr>
              <p:cNvGrpSpPr/>
              <p:nvPr/>
            </p:nvGrpSpPr>
            <p:grpSpPr>
              <a:xfrm>
                <a:off x="2599242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78" name="Straight Connector 777">
                  <a:extLst>
                    <a:ext uri="{FF2B5EF4-FFF2-40B4-BE49-F238E27FC236}">
                      <a16:creationId xmlns:a16="http://schemas.microsoft.com/office/drawing/2014/main" id="{B0F28089-069E-0063-80EF-311313DF5D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9" name="Straight Connector 778">
                  <a:extLst>
                    <a:ext uri="{FF2B5EF4-FFF2-40B4-BE49-F238E27FC236}">
                      <a16:creationId xmlns:a16="http://schemas.microsoft.com/office/drawing/2014/main" id="{6D751162-20EA-3646-BE53-D053EB52765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2" name="Group 591">
                <a:extLst>
                  <a:ext uri="{FF2B5EF4-FFF2-40B4-BE49-F238E27FC236}">
                    <a16:creationId xmlns:a16="http://schemas.microsoft.com/office/drawing/2014/main" id="{6DD0A365-428A-32AE-14E6-DD4EF309C0B5}"/>
                  </a:ext>
                </a:extLst>
              </p:cNvPr>
              <p:cNvGrpSpPr/>
              <p:nvPr/>
            </p:nvGrpSpPr>
            <p:grpSpPr>
              <a:xfrm>
                <a:off x="2578117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76" name="Straight Connector 775">
                  <a:extLst>
                    <a:ext uri="{FF2B5EF4-FFF2-40B4-BE49-F238E27FC236}">
                      <a16:creationId xmlns:a16="http://schemas.microsoft.com/office/drawing/2014/main" id="{90FED6A6-36F6-7EBB-06D2-DB4347EBEC3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7" name="Straight Connector 776">
                  <a:extLst>
                    <a:ext uri="{FF2B5EF4-FFF2-40B4-BE49-F238E27FC236}">
                      <a16:creationId xmlns:a16="http://schemas.microsoft.com/office/drawing/2014/main" id="{126F081B-814F-55DD-25BE-1DBACCCE91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3" name="Group 592">
                <a:extLst>
                  <a:ext uri="{FF2B5EF4-FFF2-40B4-BE49-F238E27FC236}">
                    <a16:creationId xmlns:a16="http://schemas.microsoft.com/office/drawing/2014/main" id="{A6429246-2594-A3D8-9D52-59F2246BA7DD}"/>
                  </a:ext>
                </a:extLst>
              </p:cNvPr>
              <p:cNvGrpSpPr/>
              <p:nvPr/>
            </p:nvGrpSpPr>
            <p:grpSpPr>
              <a:xfrm>
                <a:off x="2571184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74" name="Straight Connector 773">
                  <a:extLst>
                    <a:ext uri="{FF2B5EF4-FFF2-40B4-BE49-F238E27FC236}">
                      <a16:creationId xmlns:a16="http://schemas.microsoft.com/office/drawing/2014/main" id="{EC42B2DC-EE15-9C2B-BAE5-5B1744A06E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5" name="Straight Connector 774">
                  <a:extLst>
                    <a:ext uri="{FF2B5EF4-FFF2-40B4-BE49-F238E27FC236}">
                      <a16:creationId xmlns:a16="http://schemas.microsoft.com/office/drawing/2014/main" id="{554BCEFC-404D-9C75-D95E-5E7020F3C0F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4" name="Group 593">
                <a:extLst>
                  <a:ext uri="{FF2B5EF4-FFF2-40B4-BE49-F238E27FC236}">
                    <a16:creationId xmlns:a16="http://schemas.microsoft.com/office/drawing/2014/main" id="{1F26EE84-A389-0C76-161C-4E00103833C9}"/>
                  </a:ext>
                </a:extLst>
              </p:cNvPr>
              <p:cNvGrpSpPr/>
              <p:nvPr/>
            </p:nvGrpSpPr>
            <p:grpSpPr>
              <a:xfrm>
                <a:off x="2560133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72" name="Straight Connector 771">
                  <a:extLst>
                    <a:ext uri="{FF2B5EF4-FFF2-40B4-BE49-F238E27FC236}">
                      <a16:creationId xmlns:a16="http://schemas.microsoft.com/office/drawing/2014/main" id="{8839330D-FDD0-0D89-7459-CD271061259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3" name="Straight Connector 772">
                  <a:extLst>
                    <a:ext uri="{FF2B5EF4-FFF2-40B4-BE49-F238E27FC236}">
                      <a16:creationId xmlns:a16="http://schemas.microsoft.com/office/drawing/2014/main" id="{274CFD35-7654-0397-B056-120EEEEA75B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5" name="Group 594">
                <a:extLst>
                  <a:ext uri="{FF2B5EF4-FFF2-40B4-BE49-F238E27FC236}">
                    <a16:creationId xmlns:a16="http://schemas.microsoft.com/office/drawing/2014/main" id="{F7897117-8E4F-C4EC-3580-A161BE548E74}"/>
                  </a:ext>
                </a:extLst>
              </p:cNvPr>
              <p:cNvGrpSpPr/>
              <p:nvPr/>
            </p:nvGrpSpPr>
            <p:grpSpPr>
              <a:xfrm>
                <a:off x="2549189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70" name="Straight Connector 769">
                  <a:extLst>
                    <a:ext uri="{FF2B5EF4-FFF2-40B4-BE49-F238E27FC236}">
                      <a16:creationId xmlns:a16="http://schemas.microsoft.com/office/drawing/2014/main" id="{FF0ACE04-7624-FB5B-8AD1-1719EC9279D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1" name="Straight Connector 770">
                  <a:extLst>
                    <a:ext uri="{FF2B5EF4-FFF2-40B4-BE49-F238E27FC236}">
                      <a16:creationId xmlns:a16="http://schemas.microsoft.com/office/drawing/2014/main" id="{8D9220D2-2A49-D129-9FEA-C73A9D2751B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6" name="Group 595">
                <a:extLst>
                  <a:ext uri="{FF2B5EF4-FFF2-40B4-BE49-F238E27FC236}">
                    <a16:creationId xmlns:a16="http://schemas.microsoft.com/office/drawing/2014/main" id="{DC986FB9-6032-DE86-3696-04B63DDAB2B0}"/>
                  </a:ext>
                </a:extLst>
              </p:cNvPr>
              <p:cNvGrpSpPr/>
              <p:nvPr/>
            </p:nvGrpSpPr>
            <p:grpSpPr>
              <a:xfrm>
                <a:off x="2531814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68" name="Straight Connector 767">
                  <a:extLst>
                    <a:ext uri="{FF2B5EF4-FFF2-40B4-BE49-F238E27FC236}">
                      <a16:creationId xmlns:a16="http://schemas.microsoft.com/office/drawing/2014/main" id="{67136B7A-3E20-7A30-D9EB-D7157642A69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9" name="Straight Connector 768">
                  <a:extLst>
                    <a:ext uri="{FF2B5EF4-FFF2-40B4-BE49-F238E27FC236}">
                      <a16:creationId xmlns:a16="http://schemas.microsoft.com/office/drawing/2014/main" id="{FB978DEC-1EB6-F682-47CF-6FCDFF34D1F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7" name="Group 596">
                <a:extLst>
                  <a:ext uri="{FF2B5EF4-FFF2-40B4-BE49-F238E27FC236}">
                    <a16:creationId xmlns:a16="http://schemas.microsoft.com/office/drawing/2014/main" id="{657551AF-0E91-BE54-3301-F09D35B66DDA}"/>
                  </a:ext>
                </a:extLst>
              </p:cNvPr>
              <p:cNvGrpSpPr/>
              <p:nvPr/>
            </p:nvGrpSpPr>
            <p:grpSpPr>
              <a:xfrm>
                <a:off x="2511625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66" name="Straight Connector 765">
                  <a:extLst>
                    <a:ext uri="{FF2B5EF4-FFF2-40B4-BE49-F238E27FC236}">
                      <a16:creationId xmlns:a16="http://schemas.microsoft.com/office/drawing/2014/main" id="{E8C73B94-A794-3B2C-979D-AEEB60BF9ED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7" name="Straight Connector 766">
                  <a:extLst>
                    <a:ext uri="{FF2B5EF4-FFF2-40B4-BE49-F238E27FC236}">
                      <a16:creationId xmlns:a16="http://schemas.microsoft.com/office/drawing/2014/main" id="{B846C68E-8A3F-A4A5-3AF1-4F4C9420ACA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8" name="Group 597">
                <a:extLst>
                  <a:ext uri="{FF2B5EF4-FFF2-40B4-BE49-F238E27FC236}">
                    <a16:creationId xmlns:a16="http://schemas.microsoft.com/office/drawing/2014/main" id="{8D72E59D-2A1E-D8E7-AC6C-A4EA7DD53A09}"/>
                  </a:ext>
                </a:extLst>
              </p:cNvPr>
              <p:cNvGrpSpPr/>
              <p:nvPr/>
            </p:nvGrpSpPr>
            <p:grpSpPr>
              <a:xfrm>
                <a:off x="2497111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64" name="Straight Connector 763">
                  <a:extLst>
                    <a:ext uri="{FF2B5EF4-FFF2-40B4-BE49-F238E27FC236}">
                      <a16:creationId xmlns:a16="http://schemas.microsoft.com/office/drawing/2014/main" id="{0D8DE021-F83D-6672-6637-BE713AEF8D7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5" name="Straight Connector 764">
                  <a:extLst>
                    <a:ext uri="{FF2B5EF4-FFF2-40B4-BE49-F238E27FC236}">
                      <a16:creationId xmlns:a16="http://schemas.microsoft.com/office/drawing/2014/main" id="{C95CBB8F-13AE-9D5C-992E-35180DFD16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9" name="Group 598">
                <a:extLst>
                  <a:ext uri="{FF2B5EF4-FFF2-40B4-BE49-F238E27FC236}">
                    <a16:creationId xmlns:a16="http://schemas.microsoft.com/office/drawing/2014/main" id="{DF0F390E-E85C-4B63-944A-86E4613038CB}"/>
                  </a:ext>
                </a:extLst>
              </p:cNvPr>
              <p:cNvGrpSpPr/>
              <p:nvPr/>
            </p:nvGrpSpPr>
            <p:grpSpPr>
              <a:xfrm>
                <a:off x="2486060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62" name="Straight Connector 761">
                  <a:extLst>
                    <a:ext uri="{FF2B5EF4-FFF2-40B4-BE49-F238E27FC236}">
                      <a16:creationId xmlns:a16="http://schemas.microsoft.com/office/drawing/2014/main" id="{69D40111-4688-0F52-AC2E-4995FBC85BF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3" name="Straight Connector 762">
                  <a:extLst>
                    <a:ext uri="{FF2B5EF4-FFF2-40B4-BE49-F238E27FC236}">
                      <a16:creationId xmlns:a16="http://schemas.microsoft.com/office/drawing/2014/main" id="{986923BC-7ADA-7311-9F37-D13F1AAE5F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0" name="Group 599">
                <a:extLst>
                  <a:ext uri="{FF2B5EF4-FFF2-40B4-BE49-F238E27FC236}">
                    <a16:creationId xmlns:a16="http://schemas.microsoft.com/office/drawing/2014/main" id="{4E5D35CE-D5BB-3A40-DFAB-B39D5FB5ADED}"/>
                  </a:ext>
                </a:extLst>
              </p:cNvPr>
              <p:cNvGrpSpPr/>
              <p:nvPr/>
            </p:nvGrpSpPr>
            <p:grpSpPr>
              <a:xfrm>
                <a:off x="2478491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60" name="Straight Connector 759">
                  <a:extLst>
                    <a:ext uri="{FF2B5EF4-FFF2-40B4-BE49-F238E27FC236}">
                      <a16:creationId xmlns:a16="http://schemas.microsoft.com/office/drawing/2014/main" id="{E8A91B94-B64E-9495-2236-A5BF77678D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1" name="Straight Connector 760">
                  <a:extLst>
                    <a:ext uri="{FF2B5EF4-FFF2-40B4-BE49-F238E27FC236}">
                      <a16:creationId xmlns:a16="http://schemas.microsoft.com/office/drawing/2014/main" id="{04CCA3B7-FD7D-3736-A283-09B578892EA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1" name="Group 600">
                <a:extLst>
                  <a:ext uri="{FF2B5EF4-FFF2-40B4-BE49-F238E27FC236}">
                    <a16:creationId xmlns:a16="http://schemas.microsoft.com/office/drawing/2014/main" id="{CF4C2053-6B42-4D83-6182-3F302F05523F}"/>
                  </a:ext>
                </a:extLst>
              </p:cNvPr>
              <p:cNvGrpSpPr/>
              <p:nvPr/>
            </p:nvGrpSpPr>
            <p:grpSpPr>
              <a:xfrm>
                <a:off x="2472469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58" name="Straight Connector 757">
                  <a:extLst>
                    <a:ext uri="{FF2B5EF4-FFF2-40B4-BE49-F238E27FC236}">
                      <a16:creationId xmlns:a16="http://schemas.microsoft.com/office/drawing/2014/main" id="{61688BEF-D163-D9E9-89AC-28B6653990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9" name="Straight Connector 758">
                  <a:extLst>
                    <a:ext uri="{FF2B5EF4-FFF2-40B4-BE49-F238E27FC236}">
                      <a16:creationId xmlns:a16="http://schemas.microsoft.com/office/drawing/2014/main" id="{C9E70CFA-E749-73A9-A7A2-F92D7652FE3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2" name="Group 601">
                <a:extLst>
                  <a:ext uri="{FF2B5EF4-FFF2-40B4-BE49-F238E27FC236}">
                    <a16:creationId xmlns:a16="http://schemas.microsoft.com/office/drawing/2014/main" id="{29FA6808-C561-ED67-1250-0B5E8E614583}"/>
                  </a:ext>
                </a:extLst>
              </p:cNvPr>
              <p:cNvGrpSpPr/>
              <p:nvPr/>
            </p:nvGrpSpPr>
            <p:grpSpPr>
              <a:xfrm>
                <a:off x="2464010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56" name="Straight Connector 755">
                  <a:extLst>
                    <a:ext uri="{FF2B5EF4-FFF2-40B4-BE49-F238E27FC236}">
                      <a16:creationId xmlns:a16="http://schemas.microsoft.com/office/drawing/2014/main" id="{704802A8-F2D0-403E-B0FA-4D168EB7D87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7" name="Straight Connector 756">
                  <a:extLst>
                    <a:ext uri="{FF2B5EF4-FFF2-40B4-BE49-F238E27FC236}">
                      <a16:creationId xmlns:a16="http://schemas.microsoft.com/office/drawing/2014/main" id="{596047E4-2816-6D7D-22A1-E9AB9028D63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3" name="Group 602">
                <a:extLst>
                  <a:ext uri="{FF2B5EF4-FFF2-40B4-BE49-F238E27FC236}">
                    <a16:creationId xmlns:a16="http://schemas.microsoft.com/office/drawing/2014/main" id="{2BC117C2-6319-BB3D-FFDA-3652CC5295EB}"/>
                  </a:ext>
                </a:extLst>
              </p:cNvPr>
              <p:cNvGrpSpPr/>
              <p:nvPr/>
            </p:nvGrpSpPr>
            <p:grpSpPr>
              <a:xfrm>
                <a:off x="2455328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54" name="Straight Connector 753">
                  <a:extLst>
                    <a:ext uri="{FF2B5EF4-FFF2-40B4-BE49-F238E27FC236}">
                      <a16:creationId xmlns:a16="http://schemas.microsoft.com/office/drawing/2014/main" id="{6B912B19-E761-B56F-1330-5C9C057A5B7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5" name="Straight Connector 754">
                  <a:extLst>
                    <a:ext uri="{FF2B5EF4-FFF2-40B4-BE49-F238E27FC236}">
                      <a16:creationId xmlns:a16="http://schemas.microsoft.com/office/drawing/2014/main" id="{7AC15EB6-CA75-BDBF-4F74-9141663DD59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4" name="Group 603">
                <a:extLst>
                  <a:ext uri="{FF2B5EF4-FFF2-40B4-BE49-F238E27FC236}">
                    <a16:creationId xmlns:a16="http://schemas.microsoft.com/office/drawing/2014/main" id="{3EA5AE02-D752-AD44-97C4-E48DB117BEFA}"/>
                  </a:ext>
                </a:extLst>
              </p:cNvPr>
              <p:cNvGrpSpPr/>
              <p:nvPr/>
            </p:nvGrpSpPr>
            <p:grpSpPr>
              <a:xfrm>
                <a:off x="2445343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52" name="Straight Connector 751">
                  <a:extLst>
                    <a:ext uri="{FF2B5EF4-FFF2-40B4-BE49-F238E27FC236}">
                      <a16:creationId xmlns:a16="http://schemas.microsoft.com/office/drawing/2014/main" id="{CDA88CBF-BF39-72EB-1F67-FFAD93C117B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3" name="Straight Connector 752">
                  <a:extLst>
                    <a:ext uri="{FF2B5EF4-FFF2-40B4-BE49-F238E27FC236}">
                      <a16:creationId xmlns:a16="http://schemas.microsoft.com/office/drawing/2014/main" id="{71FD42C6-9254-B1A2-9E79-DB10213138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5" name="Group 604">
                <a:extLst>
                  <a:ext uri="{FF2B5EF4-FFF2-40B4-BE49-F238E27FC236}">
                    <a16:creationId xmlns:a16="http://schemas.microsoft.com/office/drawing/2014/main" id="{B34726CA-9E56-D471-4413-F0A55E6A73F5}"/>
                  </a:ext>
                </a:extLst>
              </p:cNvPr>
              <p:cNvGrpSpPr/>
              <p:nvPr/>
            </p:nvGrpSpPr>
            <p:grpSpPr>
              <a:xfrm>
                <a:off x="2408740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50" name="Straight Connector 749">
                  <a:extLst>
                    <a:ext uri="{FF2B5EF4-FFF2-40B4-BE49-F238E27FC236}">
                      <a16:creationId xmlns:a16="http://schemas.microsoft.com/office/drawing/2014/main" id="{E52C8A28-ED9F-BA7B-917E-919EB8CC70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1" name="Straight Connector 750">
                  <a:extLst>
                    <a:ext uri="{FF2B5EF4-FFF2-40B4-BE49-F238E27FC236}">
                      <a16:creationId xmlns:a16="http://schemas.microsoft.com/office/drawing/2014/main" id="{5D11138B-78BA-FB5F-707E-7DED0D784AD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6" name="Group 605">
                <a:extLst>
                  <a:ext uri="{FF2B5EF4-FFF2-40B4-BE49-F238E27FC236}">
                    <a16:creationId xmlns:a16="http://schemas.microsoft.com/office/drawing/2014/main" id="{CDFEE889-8EB9-76A7-B92A-7B80984914C3}"/>
                  </a:ext>
                </a:extLst>
              </p:cNvPr>
              <p:cNvGrpSpPr/>
              <p:nvPr/>
            </p:nvGrpSpPr>
            <p:grpSpPr>
              <a:xfrm>
                <a:off x="2400624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48" name="Straight Connector 747">
                  <a:extLst>
                    <a:ext uri="{FF2B5EF4-FFF2-40B4-BE49-F238E27FC236}">
                      <a16:creationId xmlns:a16="http://schemas.microsoft.com/office/drawing/2014/main" id="{9E2FEE04-56E2-90D8-CD2E-99F22A55BAF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9" name="Straight Connector 748">
                  <a:extLst>
                    <a:ext uri="{FF2B5EF4-FFF2-40B4-BE49-F238E27FC236}">
                      <a16:creationId xmlns:a16="http://schemas.microsoft.com/office/drawing/2014/main" id="{4D4DE72E-4C00-24E8-2C21-E96E924294B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7" name="Group 606">
                <a:extLst>
                  <a:ext uri="{FF2B5EF4-FFF2-40B4-BE49-F238E27FC236}">
                    <a16:creationId xmlns:a16="http://schemas.microsoft.com/office/drawing/2014/main" id="{4E4C6370-7F28-CD6E-1365-4EB25093D1C1}"/>
                  </a:ext>
                </a:extLst>
              </p:cNvPr>
              <p:cNvGrpSpPr/>
              <p:nvPr/>
            </p:nvGrpSpPr>
            <p:grpSpPr>
              <a:xfrm>
                <a:off x="2393123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46" name="Straight Connector 745">
                  <a:extLst>
                    <a:ext uri="{FF2B5EF4-FFF2-40B4-BE49-F238E27FC236}">
                      <a16:creationId xmlns:a16="http://schemas.microsoft.com/office/drawing/2014/main" id="{62492609-323F-9EA0-D75C-370774B6C32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7" name="Straight Connector 746">
                  <a:extLst>
                    <a:ext uri="{FF2B5EF4-FFF2-40B4-BE49-F238E27FC236}">
                      <a16:creationId xmlns:a16="http://schemas.microsoft.com/office/drawing/2014/main" id="{5D321898-8DDE-D69E-32BE-000DF5BAAA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8" name="Group 607">
                <a:extLst>
                  <a:ext uri="{FF2B5EF4-FFF2-40B4-BE49-F238E27FC236}">
                    <a16:creationId xmlns:a16="http://schemas.microsoft.com/office/drawing/2014/main" id="{C0E6FAD3-BCAA-4131-B18E-B1BBFD4235B3}"/>
                  </a:ext>
                </a:extLst>
              </p:cNvPr>
              <p:cNvGrpSpPr/>
              <p:nvPr/>
            </p:nvGrpSpPr>
            <p:grpSpPr>
              <a:xfrm>
                <a:off x="2385829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44" name="Straight Connector 743">
                  <a:extLst>
                    <a:ext uri="{FF2B5EF4-FFF2-40B4-BE49-F238E27FC236}">
                      <a16:creationId xmlns:a16="http://schemas.microsoft.com/office/drawing/2014/main" id="{22DA51B7-B6AD-984C-3B2F-73693046254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5" name="Straight Connector 744">
                  <a:extLst>
                    <a:ext uri="{FF2B5EF4-FFF2-40B4-BE49-F238E27FC236}">
                      <a16:creationId xmlns:a16="http://schemas.microsoft.com/office/drawing/2014/main" id="{34498810-5778-3DA1-6293-9980297F334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9" name="Group 608">
                <a:extLst>
                  <a:ext uri="{FF2B5EF4-FFF2-40B4-BE49-F238E27FC236}">
                    <a16:creationId xmlns:a16="http://schemas.microsoft.com/office/drawing/2014/main" id="{BC9427B0-B284-BF57-915A-393EE1E8D7DF}"/>
                  </a:ext>
                </a:extLst>
              </p:cNvPr>
              <p:cNvGrpSpPr/>
              <p:nvPr/>
            </p:nvGrpSpPr>
            <p:grpSpPr>
              <a:xfrm>
                <a:off x="2377971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42" name="Straight Connector 741">
                  <a:extLst>
                    <a:ext uri="{FF2B5EF4-FFF2-40B4-BE49-F238E27FC236}">
                      <a16:creationId xmlns:a16="http://schemas.microsoft.com/office/drawing/2014/main" id="{FD2DBD4D-467E-84E9-1091-6F130DA543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3" name="Straight Connector 742">
                  <a:extLst>
                    <a:ext uri="{FF2B5EF4-FFF2-40B4-BE49-F238E27FC236}">
                      <a16:creationId xmlns:a16="http://schemas.microsoft.com/office/drawing/2014/main" id="{1F8686F2-3BEC-4A54-A91E-FB3EA2521F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0" name="Group 609">
                <a:extLst>
                  <a:ext uri="{FF2B5EF4-FFF2-40B4-BE49-F238E27FC236}">
                    <a16:creationId xmlns:a16="http://schemas.microsoft.com/office/drawing/2014/main" id="{41EBFEDA-6DB5-3740-4B02-D0608BC8EE3F}"/>
                  </a:ext>
                </a:extLst>
              </p:cNvPr>
              <p:cNvGrpSpPr/>
              <p:nvPr/>
            </p:nvGrpSpPr>
            <p:grpSpPr>
              <a:xfrm>
                <a:off x="2370562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40" name="Straight Connector 739">
                  <a:extLst>
                    <a:ext uri="{FF2B5EF4-FFF2-40B4-BE49-F238E27FC236}">
                      <a16:creationId xmlns:a16="http://schemas.microsoft.com/office/drawing/2014/main" id="{C367B615-864B-50BE-4850-AB3EB3890D2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1" name="Straight Connector 740">
                  <a:extLst>
                    <a:ext uri="{FF2B5EF4-FFF2-40B4-BE49-F238E27FC236}">
                      <a16:creationId xmlns:a16="http://schemas.microsoft.com/office/drawing/2014/main" id="{69EE615E-4652-E706-DBBD-3202BF022E8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1" name="Group 610">
                <a:extLst>
                  <a:ext uri="{FF2B5EF4-FFF2-40B4-BE49-F238E27FC236}">
                    <a16:creationId xmlns:a16="http://schemas.microsoft.com/office/drawing/2014/main" id="{6F66B37D-E8B5-D4AA-E43F-A3A1F22C2FD0}"/>
                  </a:ext>
                </a:extLst>
              </p:cNvPr>
              <p:cNvGrpSpPr/>
              <p:nvPr/>
            </p:nvGrpSpPr>
            <p:grpSpPr>
              <a:xfrm>
                <a:off x="2344377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38" name="Straight Connector 737">
                  <a:extLst>
                    <a:ext uri="{FF2B5EF4-FFF2-40B4-BE49-F238E27FC236}">
                      <a16:creationId xmlns:a16="http://schemas.microsoft.com/office/drawing/2014/main" id="{0C647C0A-F579-B59D-3825-4C56F105BBF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9" name="Straight Connector 738">
                  <a:extLst>
                    <a:ext uri="{FF2B5EF4-FFF2-40B4-BE49-F238E27FC236}">
                      <a16:creationId xmlns:a16="http://schemas.microsoft.com/office/drawing/2014/main" id="{55EEA587-6CC1-032A-6999-142459A2305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2" name="Group 611">
                <a:extLst>
                  <a:ext uri="{FF2B5EF4-FFF2-40B4-BE49-F238E27FC236}">
                    <a16:creationId xmlns:a16="http://schemas.microsoft.com/office/drawing/2014/main" id="{5A8B6219-2A7B-E83C-CE5A-F0624146E8FC}"/>
                  </a:ext>
                </a:extLst>
              </p:cNvPr>
              <p:cNvGrpSpPr/>
              <p:nvPr/>
            </p:nvGrpSpPr>
            <p:grpSpPr>
              <a:xfrm>
                <a:off x="2333225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36" name="Straight Connector 735">
                  <a:extLst>
                    <a:ext uri="{FF2B5EF4-FFF2-40B4-BE49-F238E27FC236}">
                      <a16:creationId xmlns:a16="http://schemas.microsoft.com/office/drawing/2014/main" id="{DAEBFD08-8D58-F260-390C-3CE64A40DA0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7" name="Straight Connector 736">
                  <a:extLst>
                    <a:ext uri="{FF2B5EF4-FFF2-40B4-BE49-F238E27FC236}">
                      <a16:creationId xmlns:a16="http://schemas.microsoft.com/office/drawing/2014/main" id="{9B9FC8E0-6251-A9D2-B14C-82381862490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3" name="Group 612">
                <a:extLst>
                  <a:ext uri="{FF2B5EF4-FFF2-40B4-BE49-F238E27FC236}">
                    <a16:creationId xmlns:a16="http://schemas.microsoft.com/office/drawing/2014/main" id="{4A37947E-55A9-9A49-DB04-922D763CC11F}"/>
                  </a:ext>
                </a:extLst>
              </p:cNvPr>
              <p:cNvGrpSpPr/>
              <p:nvPr/>
            </p:nvGrpSpPr>
            <p:grpSpPr>
              <a:xfrm>
                <a:off x="2313814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34" name="Straight Connector 733">
                  <a:extLst>
                    <a:ext uri="{FF2B5EF4-FFF2-40B4-BE49-F238E27FC236}">
                      <a16:creationId xmlns:a16="http://schemas.microsoft.com/office/drawing/2014/main" id="{16DCD3CC-2FCC-76DA-7523-2C69A6ABB5E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5" name="Straight Connector 734">
                  <a:extLst>
                    <a:ext uri="{FF2B5EF4-FFF2-40B4-BE49-F238E27FC236}">
                      <a16:creationId xmlns:a16="http://schemas.microsoft.com/office/drawing/2014/main" id="{79FFFF15-4C5A-55D2-F971-03811F1FDDC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4" name="Group 613">
                <a:extLst>
                  <a:ext uri="{FF2B5EF4-FFF2-40B4-BE49-F238E27FC236}">
                    <a16:creationId xmlns:a16="http://schemas.microsoft.com/office/drawing/2014/main" id="{6EBFC875-3B3F-F7C0-EA6D-560F1281543F}"/>
                  </a:ext>
                </a:extLst>
              </p:cNvPr>
              <p:cNvGrpSpPr/>
              <p:nvPr/>
            </p:nvGrpSpPr>
            <p:grpSpPr>
              <a:xfrm>
                <a:off x="2309152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32" name="Straight Connector 731">
                  <a:extLst>
                    <a:ext uri="{FF2B5EF4-FFF2-40B4-BE49-F238E27FC236}">
                      <a16:creationId xmlns:a16="http://schemas.microsoft.com/office/drawing/2014/main" id="{F8E0BBD2-1F60-31DC-1D26-E6EC8C62C5D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3" name="Straight Connector 732">
                  <a:extLst>
                    <a:ext uri="{FF2B5EF4-FFF2-40B4-BE49-F238E27FC236}">
                      <a16:creationId xmlns:a16="http://schemas.microsoft.com/office/drawing/2014/main" id="{37EE24A7-4DDB-B5EF-E7F7-6568052D3C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5" name="Group 614">
                <a:extLst>
                  <a:ext uri="{FF2B5EF4-FFF2-40B4-BE49-F238E27FC236}">
                    <a16:creationId xmlns:a16="http://schemas.microsoft.com/office/drawing/2014/main" id="{F1593C2B-ACBC-CD1B-710E-B465BB3A3231}"/>
                  </a:ext>
                </a:extLst>
              </p:cNvPr>
              <p:cNvGrpSpPr/>
              <p:nvPr/>
            </p:nvGrpSpPr>
            <p:grpSpPr>
              <a:xfrm>
                <a:off x="2301254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30" name="Straight Connector 729">
                  <a:extLst>
                    <a:ext uri="{FF2B5EF4-FFF2-40B4-BE49-F238E27FC236}">
                      <a16:creationId xmlns:a16="http://schemas.microsoft.com/office/drawing/2014/main" id="{FD62EB8D-4040-4FB7-77CE-5768A445FDC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1" name="Straight Connector 730">
                  <a:extLst>
                    <a:ext uri="{FF2B5EF4-FFF2-40B4-BE49-F238E27FC236}">
                      <a16:creationId xmlns:a16="http://schemas.microsoft.com/office/drawing/2014/main" id="{6ACB5150-A321-4A1E-EC3F-4AC0DC96872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6" name="Group 615">
                <a:extLst>
                  <a:ext uri="{FF2B5EF4-FFF2-40B4-BE49-F238E27FC236}">
                    <a16:creationId xmlns:a16="http://schemas.microsoft.com/office/drawing/2014/main" id="{E9D1367E-AD31-F38E-DA85-8D1F007FBC8C}"/>
                  </a:ext>
                </a:extLst>
              </p:cNvPr>
              <p:cNvGrpSpPr/>
              <p:nvPr/>
            </p:nvGrpSpPr>
            <p:grpSpPr>
              <a:xfrm>
                <a:off x="2296138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28" name="Straight Connector 727">
                  <a:extLst>
                    <a:ext uri="{FF2B5EF4-FFF2-40B4-BE49-F238E27FC236}">
                      <a16:creationId xmlns:a16="http://schemas.microsoft.com/office/drawing/2014/main" id="{1D2394FE-2ACC-F6CC-2FD8-8C59AA588CB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9" name="Straight Connector 728">
                  <a:extLst>
                    <a:ext uri="{FF2B5EF4-FFF2-40B4-BE49-F238E27FC236}">
                      <a16:creationId xmlns:a16="http://schemas.microsoft.com/office/drawing/2014/main" id="{D7DA4358-400D-6B87-E1AF-3B93038249D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7" name="Group 616">
                <a:extLst>
                  <a:ext uri="{FF2B5EF4-FFF2-40B4-BE49-F238E27FC236}">
                    <a16:creationId xmlns:a16="http://schemas.microsoft.com/office/drawing/2014/main" id="{7A7B2934-9974-4EE5-A99A-8A079FB169E4}"/>
                  </a:ext>
                </a:extLst>
              </p:cNvPr>
              <p:cNvGrpSpPr/>
              <p:nvPr/>
            </p:nvGrpSpPr>
            <p:grpSpPr>
              <a:xfrm>
                <a:off x="2266233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26" name="Straight Connector 725">
                  <a:extLst>
                    <a:ext uri="{FF2B5EF4-FFF2-40B4-BE49-F238E27FC236}">
                      <a16:creationId xmlns:a16="http://schemas.microsoft.com/office/drawing/2014/main" id="{22C7711E-9654-BAE1-A96C-A6DC771B3B1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7" name="Straight Connector 726">
                  <a:extLst>
                    <a:ext uri="{FF2B5EF4-FFF2-40B4-BE49-F238E27FC236}">
                      <a16:creationId xmlns:a16="http://schemas.microsoft.com/office/drawing/2014/main" id="{60EA5043-852F-8ACF-4CF8-96B05F21B75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8" name="Group 617">
                <a:extLst>
                  <a:ext uri="{FF2B5EF4-FFF2-40B4-BE49-F238E27FC236}">
                    <a16:creationId xmlns:a16="http://schemas.microsoft.com/office/drawing/2014/main" id="{35BC7315-2F31-0520-C5B6-5DE895D8DAA6}"/>
                  </a:ext>
                </a:extLst>
              </p:cNvPr>
              <p:cNvGrpSpPr/>
              <p:nvPr/>
            </p:nvGrpSpPr>
            <p:grpSpPr>
              <a:xfrm>
                <a:off x="2272364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24" name="Straight Connector 723">
                  <a:extLst>
                    <a:ext uri="{FF2B5EF4-FFF2-40B4-BE49-F238E27FC236}">
                      <a16:creationId xmlns:a16="http://schemas.microsoft.com/office/drawing/2014/main" id="{4CD20283-99E1-1803-D02E-C6F8BE4E0E7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5" name="Straight Connector 724">
                  <a:extLst>
                    <a:ext uri="{FF2B5EF4-FFF2-40B4-BE49-F238E27FC236}">
                      <a16:creationId xmlns:a16="http://schemas.microsoft.com/office/drawing/2014/main" id="{488014DA-C603-5B67-B1FB-153D0A10843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9" name="Group 618">
                <a:extLst>
                  <a:ext uri="{FF2B5EF4-FFF2-40B4-BE49-F238E27FC236}">
                    <a16:creationId xmlns:a16="http://schemas.microsoft.com/office/drawing/2014/main" id="{AA13FF94-1CFD-D348-BADA-44418536F01F}"/>
                  </a:ext>
                </a:extLst>
              </p:cNvPr>
              <p:cNvGrpSpPr/>
              <p:nvPr/>
            </p:nvGrpSpPr>
            <p:grpSpPr>
              <a:xfrm>
                <a:off x="2235102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22" name="Straight Connector 721">
                  <a:extLst>
                    <a:ext uri="{FF2B5EF4-FFF2-40B4-BE49-F238E27FC236}">
                      <a16:creationId xmlns:a16="http://schemas.microsoft.com/office/drawing/2014/main" id="{8CFCF666-E102-2CFE-840C-1D49647E2BB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3" name="Straight Connector 722">
                  <a:extLst>
                    <a:ext uri="{FF2B5EF4-FFF2-40B4-BE49-F238E27FC236}">
                      <a16:creationId xmlns:a16="http://schemas.microsoft.com/office/drawing/2014/main" id="{6635829C-3E8F-FB00-CD8A-B60EFB6C3BD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0" name="Group 619">
                <a:extLst>
                  <a:ext uri="{FF2B5EF4-FFF2-40B4-BE49-F238E27FC236}">
                    <a16:creationId xmlns:a16="http://schemas.microsoft.com/office/drawing/2014/main" id="{2E0DAA18-06F5-1F3D-9967-7FD320490736}"/>
                  </a:ext>
                </a:extLst>
              </p:cNvPr>
              <p:cNvGrpSpPr/>
              <p:nvPr/>
            </p:nvGrpSpPr>
            <p:grpSpPr>
              <a:xfrm>
                <a:off x="2218216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20" name="Straight Connector 719">
                  <a:extLst>
                    <a:ext uri="{FF2B5EF4-FFF2-40B4-BE49-F238E27FC236}">
                      <a16:creationId xmlns:a16="http://schemas.microsoft.com/office/drawing/2014/main" id="{D94314FE-F6ED-F73B-3040-25196F627DF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1" name="Straight Connector 720">
                  <a:extLst>
                    <a:ext uri="{FF2B5EF4-FFF2-40B4-BE49-F238E27FC236}">
                      <a16:creationId xmlns:a16="http://schemas.microsoft.com/office/drawing/2014/main" id="{FBC642AE-515D-F0B3-FA08-60F426219A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1" name="Group 620">
                <a:extLst>
                  <a:ext uri="{FF2B5EF4-FFF2-40B4-BE49-F238E27FC236}">
                    <a16:creationId xmlns:a16="http://schemas.microsoft.com/office/drawing/2014/main" id="{90E5B3F4-E66A-D34E-E879-96A18E5437EA}"/>
                  </a:ext>
                </a:extLst>
              </p:cNvPr>
              <p:cNvGrpSpPr/>
              <p:nvPr/>
            </p:nvGrpSpPr>
            <p:grpSpPr>
              <a:xfrm>
                <a:off x="2214355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18" name="Straight Connector 717">
                  <a:extLst>
                    <a:ext uri="{FF2B5EF4-FFF2-40B4-BE49-F238E27FC236}">
                      <a16:creationId xmlns:a16="http://schemas.microsoft.com/office/drawing/2014/main" id="{A6C21D98-1363-98D1-5046-C1E7945BD1E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9" name="Straight Connector 718">
                  <a:extLst>
                    <a:ext uri="{FF2B5EF4-FFF2-40B4-BE49-F238E27FC236}">
                      <a16:creationId xmlns:a16="http://schemas.microsoft.com/office/drawing/2014/main" id="{BC2C9FF9-5C25-4AE1-06F2-5CAF1D4FCEF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2" name="Group 621">
                <a:extLst>
                  <a:ext uri="{FF2B5EF4-FFF2-40B4-BE49-F238E27FC236}">
                    <a16:creationId xmlns:a16="http://schemas.microsoft.com/office/drawing/2014/main" id="{97B5BA8A-8810-B717-E1A3-F4F5F0A5B706}"/>
                  </a:ext>
                </a:extLst>
              </p:cNvPr>
              <p:cNvGrpSpPr/>
              <p:nvPr/>
            </p:nvGrpSpPr>
            <p:grpSpPr>
              <a:xfrm>
                <a:off x="2185679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16" name="Straight Connector 715">
                  <a:extLst>
                    <a:ext uri="{FF2B5EF4-FFF2-40B4-BE49-F238E27FC236}">
                      <a16:creationId xmlns:a16="http://schemas.microsoft.com/office/drawing/2014/main" id="{983A9ADF-398E-669F-2BB5-8D534C3132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7" name="Straight Connector 716">
                  <a:extLst>
                    <a:ext uri="{FF2B5EF4-FFF2-40B4-BE49-F238E27FC236}">
                      <a16:creationId xmlns:a16="http://schemas.microsoft.com/office/drawing/2014/main" id="{F0D920B8-51AB-B66B-F743-23D7C2A9AC3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3" name="Group 622">
                <a:extLst>
                  <a:ext uri="{FF2B5EF4-FFF2-40B4-BE49-F238E27FC236}">
                    <a16:creationId xmlns:a16="http://schemas.microsoft.com/office/drawing/2014/main" id="{96DF4CB0-3B00-9D19-CBFB-AA3CEC1F1BEB}"/>
                  </a:ext>
                </a:extLst>
              </p:cNvPr>
              <p:cNvGrpSpPr/>
              <p:nvPr/>
            </p:nvGrpSpPr>
            <p:grpSpPr>
              <a:xfrm>
                <a:off x="2177654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14" name="Straight Connector 713">
                  <a:extLst>
                    <a:ext uri="{FF2B5EF4-FFF2-40B4-BE49-F238E27FC236}">
                      <a16:creationId xmlns:a16="http://schemas.microsoft.com/office/drawing/2014/main" id="{8C354F05-8C22-A193-B913-465948884B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5" name="Straight Connector 714">
                  <a:extLst>
                    <a:ext uri="{FF2B5EF4-FFF2-40B4-BE49-F238E27FC236}">
                      <a16:creationId xmlns:a16="http://schemas.microsoft.com/office/drawing/2014/main" id="{8F4DE71A-58AB-7783-F085-3DB356BBE0D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4" name="Group 623">
                <a:extLst>
                  <a:ext uri="{FF2B5EF4-FFF2-40B4-BE49-F238E27FC236}">
                    <a16:creationId xmlns:a16="http://schemas.microsoft.com/office/drawing/2014/main" id="{FE69246A-632B-0DD1-A3E3-AFF17B7FF1B4}"/>
                  </a:ext>
                </a:extLst>
              </p:cNvPr>
              <p:cNvGrpSpPr/>
              <p:nvPr/>
            </p:nvGrpSpPr>
            <p:grpSpPr>
              <a:xfrm>
                <a:off x="2168902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12" name="Straight Connector 711">
                  <a:extLst>
                    <a:ext uri="{FF2B5EF4-FFF2-40B4-BE49-F238E27FC236}">
                      <a16:creationId xmlns:a16="http://schemas.microsoft.com/office/drawing/2014/main" id="{7C017991-3254-39CB-B396-D3F53BB973A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3" name="Straight Connector 712">
                  <a:extLst>
                    <a:ext uri="{FF2B5EF4-FFF2-40B4-BE49-F238E27FC236}">
                      <a16:creationId xmlns:a16="http://schemas.microsoft.com/office/drawing/2014/main" id="{EA3182CF-D370-F6D5-2439-BAB55B491E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5" name="Group 624">
                <a:extLst>
                  <a:ext uri="{FF2B5EF4-FFF2-40B4-BE49-F238E27FC236}">
                    <a16:creationId xmlns:a16="http://schemas.microsoft.com/office/drawing/2014/main" id="{B19E4D25-CF03-BF2D-24D2-0E95BD15D415}"/>
                  </a:ext>
                </a:extLst>
              </p:cNvPr>
              <p:cNvGrpSpPr/>
              <p:nvPr/>
            </p:nvGrpSpPr>
            <p:grpSpPr>
              <a:xfrm>
                <a:off x="2162031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10" name="Straight Connector 709">
                  <a:extLst>
                    <a:ext uri="{FF2B5EF4-FFF2-40B4-BE49-F238E27FC236}">
                      <a16:creationId xmlns:a16="http://schemas.microsoft.com/office/drawing/2014/main" id="{A25C9E93-A3AC-907E-E3A5-A357858E0F9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1" name="Straight Connector 710">
                  <a:extLst>
                    <a:ext uri="{FF2B5EF4-FFF2-40B4-BE49-F238E27FC236}">
                      <a16:creationId xmlns:a16="http://schemas.microsoft.com/office/drawing/2014/main" id="{BF6E276C-CF3D-8120-4606-22AD8B7317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6" name="Group 625">
                <a:extLst>
                  <a:ext uri="{FF2B5EF4-FFF2-40B4-BE49-F238E27FC236}">
                    <a16:creationId xmlns:a16="http://schemas.microsoft.com/office/drawing/2014/main" id="{867B45E4-3216-645E-22C0-04D796AFD3F7}"/>
                  </a:ext>
                </a:extLst>
              </p:cNvPr>
              <p:cNvGrpSpPr/>
              <p:nvPr/>
            </p:nvGrpSpPr>
            <p:grpSpPr>
              <a:xfrm>
                <a:off x="2141474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08" name="Straight Connector 707">
                  <a:extLst>
                    <a:ext uri="{FF2B5EF4-FFF2-40B4-BE49-F238E27FC236}">
                      <a16:creationId xmlns:a16="http://schemas.microsoft.com/office/drawing/2014/main" id="{C54C5758-C165-71F5-9EA8-1432BB89CE6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9" name="Straight Connector 708">
                  <a:extLst>
                    <a:ext uri="{FF2B5EF4-FFF2-40B4-BE49-F238E27FC236}">
                      <a16:creationId xmlns:a16="http://schemas.microsoft.com/office/drawing/2014/main" id="{CFE8780F-453D-8C75-B987-47D24DE8043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7" name="Group 626">
                <a:extLst>
                  <a:ext uri="{FF2B5EF4-FFF2-40B4-BE49-F238E27FC236}">
                    <a16:creationId xmlns:a16="http://schemas.microsoft.com/office/drawing/2014/main" id="{97CEFFA7-1231-FFB2-1FE9-318852645523}"/>
                  </a:ext>
                </a:extLst>
              </p:cNvPr>
              <p:cNvGrpSpPr/>
              <p:nvPr/>
            </p:nvGrpSpPr>
            <p:grpSpPr>
              <a:xfrm>
                <a:off x="2125800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06" name="Straight Connector 705">
                  <a:extLst>
                    <a:ext uri="{FF2B5EF4-FFF2-40B4-BE49-F238E27FC236}">
                      <a16:creationId xmlns:a16="http://schemas.microsoft.com/office/drawing/2014/main" id="{C8120382-D632-A532-EB8D-149EB60C76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7" name="Straight Connector 706">
                  <a:extLst>
                    <a:ext uri="{FF2B5EF4-FFF2-40B4-BE49-F238E27FC236}">
                      <a16:creationId xmlns:a16="http://schemas.microsoft.com/office/drawing/2014/main" id="{25D25371-28F6-0341-DFAB-EB95C9D8A07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8" name="Group 627">
                <a:extLst>
                  <a:ext uri="{FF2B5EF4-FFF2-40B4-BE49-F238E27FC236}">
                    <a16:creationId xmlns:a16="http://schemas.microsoft.com/office/drawing/2014/main" id="{D6E52434-BDBE-8821-9C43-8CA1459D1292}"/>
                  </a:ext>
                </a:extLst>
              </p:cNvPr>
              <p:cNvGrpSpPr/>
              <p:nvPr/>
            </p:nvGrpSpPr>
            <p:grpSpPr>
              <a:xfrm>
                <a:off x="2119780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04" name="Straight Connector 703">
                  <a:extLst>
                    <a:ext uri="{FF2B5EF4-FFF2-40B4-BE49-F238E27FC236}">
                      <a16:creationId xmlns:a16="http://schemas.microsoft.com/office/drawing/2014/main" id="{89A2388B-E075-F357-7498-7864E4BD15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5" name="Straight Connector 704">
                  <a:extLst>
                    <a:ext uri="{FF2B5EF4-FFF2-40B4-BE49-F238E27FC236}">
                      <a16:creationId xmlns:a16="http://schemas.microsoft.com/office/drawing/2014/main" id="{F75ACE8A-9832-CCD8-2684-4C569638CC7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9" name="Group 628">
                <a:extLst>
                  <a:ext uri="{FF2B5EF4-FFF2-40B4-BE49-F238E27FC236}">
                    <a16:creationId xmlns:a16="http://schemas.microsoft.com/office/drawing/2014/main" id="{BBCB224D-C75F-4D9F-230A-BBA49D9C9910}"/>
                  </a:ext>
                </a:extLst>
              </p:cNvPr>
              <p:cNvGrpSpPr/>
              <p:nvPr/>
            </p:nvGrpSpPr>
            <p:grpSpPr>
              <a:xfrm>
                <a:off x="2097677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02" name="Straight Connector 701">
                  <a:extLst>
                    <a:ext uri="{FF2B5EF4-FFF2-40B4-BE49-F238E27FC236}">
                      <a16:creationId xmlns:a16="http://schemas.microsoft.com/office/drawing/2014/main" id="{34DCBE4C-C8F5-A9B9-0D73-CC4BE270806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3" name="Straight Connector 702">
                  <a:extLst>
                    <a:ext uri="{FF2B5EF4-FFF2-40B4-BE49-F238E27FC236}">
                      <a16:creationId xmlns:a16="http://schemas.microsoft.com/office/drawing/2014/main" id="{4EF111EF-E6EA-8C3D-BA98-890A0DA1C4B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0" name="Group 629">
                <a:extLst>
                  <a:ext uri="{FF2B5EF4-FFF2-40B4-BE49-F238E27FC236}">
                    <a16:creationId xmlns:a16="http://schemas.microsoft.com/office/drawing/2014/main" id="{FAE57CFB-F92B-CB8F-D302-1A48E910005A}"/>
                  </a:ext>
                </a:extLst>
              </p:cNvPr>
              <p:cNvGrpSpPr/>
              <p:nvPr/>
            </p:nvGrpSpPr>
            <p:grpSpPr>
              <a:xfrm>
                <a:off x="2086625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00" name="Straight Connector 699">
                  <a:extLst>
                    <a:ext uri="{FF2B5EF4-FFF2-40B4-BE49-F238E27FC236}">
                      <a16:creationId xmlns:a16="http://schemas.microsoft.com/office/drawing/2014/main" id="{6026E85C-A8D5-8DDB-AA4D-0507C4EE679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1" name="Straight Connector 700">
                  <a:extLst>
                    <a:ext uri="{FF2B5EF4-FFF2-40B4-BE49-F238E27FC236}">
                      <a16:creationId xmlns:a16="http://schemas.microsoft.com/office/drawing/2014/main" id="{199380B2-4775-DD15-D4EC-ED6C5244737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1" name="Group 630">
                <a:extLst>
                  <a:ext uri="{FF2B5EF4-FFF2-40B4-BE49-F238E27FC236}">
                    <a16:creationId xmlns:a16="http://schemas.microsoft.com/office/drawing/2014/main" id="{86B577FA-FD9D-3D1F-15DA-E7956C6A52E9}"/>
                  </a:ext>
                </a:extLst>
              </p:cNvPr>
              <p:cNvGrpSpPr/>
              <p:nvPr/>
            </p:nvGrpSpPr>
            <p:grpSpPr>
              <a:xfrm>
                <a:off x="2079105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98" name="Straight Connector 697">
                  <a:extLst>
                    <a:ext uri="{FF2B5EF4-FFF2-40B4-BE49-F238E27FC236}">
                      <a16:creationId xmlns:a16="http://schemas.microsoft.com/office/drawing/2014/main" id="{198F2EC7-3882-70DE-9892-57A748188A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9" name="Straight Connector 698">
                  <a:extLst>
                    <a:ext uri="{FF2B5EF4-FFF2-40B4-BE49-F238E27FC236}">
                      <a16:creationId xmlns:a16="http://schemas.microsoft.com/office/drawing/2014/main" id="{DF74090E-EE63-724E-D6D8-0BBB74B3D36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2" name="Group 631">
                <a:extLst>
                  <a:ext uri="{FF2B5EF4-FFF2-40B4-BE49-F238E27FC236}">
                    <a16:creationId xmlns:a16="http://schemas.microsoft.com/office/drawing/2014/main" id="{F98220F8-4EA9-0E8F-1965-12B352768E82}"/>
                  </a:ext>
                </a:extLst>
              </p:cNvPr>
              <p:cNvGrpSpPr/>
              <p:nvPr/>
            </p:nvGrpSpPr>
            <p:grpSpPr>
              <a:xfrm>
                <a:off x="2058321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96" name="Straight Connector 695">
                  <a:extLst>
                    <a:ext uri="{FF2B5EF4-FFF2-40B4-BE49-F238E27FC236}">
                      <a16:creationId xmlns:a16="http://schemas.microsoft.com/office/drawing/2014/main" id="{10FAE289-900D-5D77-7096-5F01A6548A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7" name="Straight Connector 696">
                  <a:extLst>
                    <a:ext uri="{FF2B5EF4-FFF2-40B4-BE49-F238E27FC236}">
                      <a16:creationId xmlns:a16="http://schemas.microsoft.com/office/drawing/2014/main" id="{46642D71-8C78-CBE8-3885-D5F47BB938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3" name="Group 632">
                <a:extLst>
                  <a:ext uri="{FF2B5EF4-FFF2-40B4-BE49-F238E27FC236}">
                    <a16:creationId xmlns:a16="http://schemas.microsoft.com/office/drawing/2014/main" id="{04817C51-2ED8-D3FA-76E5-C5B1FE26E5F8}"/>
                  </a:ext>
                </a:extLst>
              </p:cNvPr>
              <p:cNvGrpSpPr/>
              <p:nvPr/>
            </p:nvGrpSpPr>
            <p:grpSpPr>
              <a:xfrm>
                <a:off x="2036218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94" name="Straight Connector 693">
                  <a:extLst>
                    <a:ext uri="{FF2B5EF4-FFF2-40B4-BE49-F238E27FC236}">
                      <a16:creationId xmlns:a16="http://schemas.microsoft.com/office/drawing/2014/main" id="{39E22E5F-95F6-8B25-5910-3AF2DD8B196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5" name="Straight Connector 694">
                  <a:extLst>
                    <a:ext uri="{FF2B5EF4-FFF2-40B4-BE49-F238E27FC236}">
                      <a16:creationId xmlns:a16="http://schemas.microsoft.com/office/drawing/2014/main" id="{B6129EB9-3827-E8AD-42EF-47A7C4C4919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4" name="Group 633">
                <a:extLst>
                  <a:ext uri="{FF2B5EF4-FFF2-40B4-BE49-F238E27FC236}">
                    <a16:creationId xmlns:a16="http://schemas.microsoft.com/office/drawing/2014/main" id="{1E999143-F91F-DE6B-D250-B2AC8DFED416}"/>
                  </a:ext>
                </a:extLst>
              </p:cNvPr>
              <p:cNvGrpSpPr/>
              <p:nvPr/>
            </p:nvGrpSpPr>
            <p:grpSpPr>
              <a:xfrm>
                <a:off x="2025257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92" name="Straight Connector 691">
                  <a:extLst>
                    <a:ext uri="{FF2B5EF4-FFF2-40B4-BE49-F238E27FC236}">
                      <a16:creationId xmlns:a16="http://schemas.microsoft.com/office/drawing/2014/main" id="{B3BA7658-5EC5-BD38-9091-405115DEAD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3" name="Straight Connector 692">
                  <a:extLst>
                    <a:ext uri="{FF2B5EF4-FFF2-40B4-BE49-F238E27FC236}">
                      <a16:creationId xmlns:a16="http://schemas.microsoft.com/office/drawing/2014/main" id="{0B8E593F-D732-2D11-B550-ED0D3F39A55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5" name="Group 634">
                <a:extLst>
                  <a:ext uri="{FF2B5EF4-FFF2-40B4-BE49-F238E27FC236}">
                    <a16:creationId xmlns:a16="http://schemas.microsoft.com/office/drawing/2014/main" id="{732A6AD5-A3C0-A207-E16E-A4FA00DAC492}"/>
                  </a:ext>
                </a:extLst>
              </p:cNvPr>
              <p:cNvGrpSpPr/>
              <p:nvPr/>
            </p:nvGrpSpPr>
            <p:grpSpPr>
              <a:xfrm>
                <a:off x="2014206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90" name="Straight Connector 689">
                  <a:extLst>
                    <a:ext uri="{FF2B5EF4-FFF2-40B4-BE49-F238E27FC236}">
                      <a16:creationId xmlns:a16="http://schemas.microsoft.com/office/drawing/2014/main" id="{F175D421-0401-1C0C-9668-2A96C3E9C89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1" name="Straight Connector 690">
                  <a:extLst>
                    <a:ext uri="{FF2B5EF4-FFF2-40B4-BE49-F238E27FC236}">
                      <a16:creationId xmlns:a16="http://schemas.microsoft.com/office/drawing/2014/main" id="{D321501C-EF3F-9E94-FD04-F37986608AB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6" name="Group 635">
                <a:extLst>
                  <a:ext uri="{FF2B5EF4-FFF2-40B4-BE49-F238E27FC236}">
                    <a16:creationId xmlns:a16="http://schemas.microsoft.com/office/drawing/2014/main" id="{4E451730-F542-9BD5-7B8E-0D703D7AA0A8}"/>
                  </a:ext>
                </a:extLst>
              </p:cNvPr>
              <p:cNvGrpSpPr/>
              <p:nvPr/>
            </p:nvGrpSpPr>
            <p:grpSpPr>
              <a:xfrm>
                <a:off x="2003154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88" name="Straight Connector 687">
                  <a:extLst>
                    <a:ext uri="{FF2B5EF4-FFF2-40B4-BE49-F238E27FC236}">
                      <a16:creationId xmlns:a16="http://schemas.microsoft.com/office/drawing/2014/main" id="{172FF522-D556-F60C-760D-09AB0D5A071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9" name="Straight Connector 688">
                  <a:extLst>
                    <a:ext uri="{FF2B5EF4-FFF2-40B4-BE49-F238E27FC236}">
                      <a16:creationId xmlns:a16="http://schemas.microsoft.com/office/drawing/2014/main" id="{AB1D5562-7059-4690-A487-62C269C5099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7" name="Group 636">
                <a:extLst>
                  <a:ext uri="{FF2B5EF4-FFF2-40B4-BE49-F238E27FC236}">
                    <a16:creationId xmlns:a16="http://schemas.microsoft.com/office/drawing/2014/main" id="{94558173-4722-B494-C436-0D360CA50B91}"/>
                  </a:ext>
                </a:extLst>
              </p:cNvPr>
              <p:cNvGrpSpPr/>
              <p:nvPr/>
            </p:nvGrpSpPr>
            <p:grpSpPr>
              <a:xfrm>
                <a:off x="1997701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86" name="Straight Connector 685">
                  <a:extLst>
                    <a:ext uri="{FF2B5EF4-FFF2-40B4-BE49-F238E27FC236}">
                      <a16:creationId xmlns:a16="http://schemas.microsoft.com/office/drawing/2014/main" id="{55A18045-FDF3-02EE-609A-041BF056FDF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7" name="Straight Connector 686">
                  <a:extLst>
                    <a:ext uri="{FF2B5EF4-FFF2-40B4-BE49-F238E27FC236}">
                      <a16:creationId xmlns:a16="http://schemas.microsoft.com/office/drawing/2014/main" id="{B9C06018-943C-F75E-F117-18EB1DE827C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8" name="Group 637">
                <a:extLst>
                  <a:ext uri="{FF2B5EF4-FFF2-40B4-BE49-F238E27FC236}">
                    <a16:creationId xmlns:a16="http://schemas.microsoft.com/office/drawing/2014/main" id="{ACB57F88-667E-83FF-72D0-7F9EB9504A76}"/>
                  </a:ext>
                </a:extLst>
              </p:cNvPr>
              <p:cNvGrpSpPr/>
              <p:nvPr/>
            </p:nvGrpSpPr>
            <p:grpSpPr>
              <a:xfrm>
                <a:off x="1990459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84" name="Straight Connector 683">
                  <a:extLst>
                    <a:ext uri="{FF2B5EF4-FFF2-40B4-BE49-F238E27FC236}">
                      <a16:creationId xmlns:a16="http://schemas.microsoft.com/office/drawing/2014/main" id="{AA468E54-1453-9F1B-E6E4-239E6E42082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5" name="Straight Connector 684">
                  <a:extLst>
                    <a:ext uri="{FF2B5EF4-FFF2-40B4-BE49-F238E27FC236}">
                      <a16:creationId xmlns:a16="http://schemas.microsoft.com/office/drawing/2014/main" id="{91377C62-691D-ADB0-5DD7-D27B03A284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9" name="Group 638">
                <a:extLst>
                  <a:ext uri="{FF2B5EF4-FFF2-40B4-BE49-F238E27FC236}">
                    <a16:creationId xmlns:a16="http://schemas.microsoft.com/office/drawing/2014/main" id="{63F7E5B5-3801-3DBC-C186-BFCA6FE11240}"/>
                  </a:ext>
                </a:extLst>
              </p:cNvPr>
              <p:cNvGrpSpPr/>
              <p:nvPr/>
            </p:nvGrpSpPr>
            <p:grpSpPr>
              <a:xfrm>
                <a:off x="1981052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82" name="Straight Connector 681">
                  <a:extLst>
                    <a:ext uri="{FF2B5EF4-FFF2-40B4-BE49-F238E27FC236}">
                      <a16:creationId xmlns:a16="http://schemas.microsoft.com/office/drawing/2014/main" id="{D4F08DA5-9973-222F-61F7-D21789ACCD5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3" name="Straight Connector 682">
                  <a:extLst>
                    <a:ext uri="{FF2B5EF4-FFF2-40B4-BE49-F238E27FC236}">
                      <a16:creationId xmlns:a16="http://schemas.microsoft.com/office/drawing/2014/main" id="{DA8C4970-149D-828E-97CE-D06633D45AB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0" name="Group 639">
                <a:extLst>
                  <a:ext uri="{FF2B5EF4-FFF2-40B4-BE49-F238E27FC236}">
                    <a16:creationId xmlns:a16="http://schemas.microsoft.com/office/drawing/2014/main" id="{8C9F8F8D-BA6C-4E26-F04A-BDA7C868B01D}"/>
                  </a:ext>
                </a:extLst>
              </p:cNvPr>
              <p:cNvGrpSpPr/>
              <p:nvPr/>
            </p:nvGrpSpPr>
            <p:grpSpPr>
              <a:xfrm>
                <a:off x="1969260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80" name="Straight Connector 679">
                  <a:extLst>
                    <a:ext uri="{FF2B5EF4-FFF2-40B4-BE49-F238E27FC236}">
                      <a16:creationId xmlns:a16="http://schemas.microsoft.com/office/drawing/2014/main" id="{EBF14016-943B-D325-0812-D7E6DB15FF8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1" name="Straight Connector 680">
                  <a:extLst>
                    <a:ext uri="{FF2B5EF4-FFF2-40B4-BE49-F238E27FC236}">
                      <a16:creationId xmlns:a16="http://schemas.microsoft.com/office/drawing/2014/main" id="{39C3C60C-ED99-C193-65CE-5B95273815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1" name="Group 640">
                <a:extLst>
                  <a:ext uri="{FF2B5EF4-FFF2-40B4-BE49-F238E27FC236}">
                    <a16:creationId xmlns:a16="http://schemas.microsoft.com/office/drawing/2014/main" id="{F6705CF1-5AAF-C856-7603-5723DEC42689}"/>
                  </a:ext>
                </a:extLst>
              </p:cNvPr>
              <p:cNvGrpSpPr/>
              <p:nvPr/>
            </p:nvGrpSpPr>
            <p:grpSpPr>
              <a:xfrm>
                <a:off x="1954218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78" name="Straight Connector 677">
                  <a:extLst>
                    <a:ext uri="{FF2B5EF4-FFF2-40B4-BE49-F238E27FC236}">
                      <a16:creationId xmlns:a16="http://schemas.microsoft.com/office/drawing/2014/main" id="{F0BFF5B1-1647-E201-A4BE-5957224F93A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9" name="Straight Connector 678">
                  <a:extLst>
                    <a:ext uri="{FF2B5EF4-FFF2-40B4-BE49-F238E27FC236}">
                      <a16:creationId xmlns:a16="http://schemas.microsoft.com/office/drawing/2014/main" id="{067B4819-CC19-38F1-ECCF-7B140CC5DE2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2" name="Group 641">
                <a:extLst>
                  <a:ext uri="{FF2B5EF4-FFF2-40B4-BE49-F238E27FC236}">
                    <a16:creationId xmlns:a16="http://schemas.microsoft.com/office/drawing/2014/main" id="{7577BB38-88E4-1EEB-5FF2-A2B69EEB4461}"/>
                  </a:ext>
                </a:extLst>
              </p:cNvPr>
              <p:cNvGrpSpPr/>
              <p:nvPr/>
            </p:nvGrpSpPr>
            <p:grpSpPr>
              <a:xfrm>
                <a:off x="1945166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76" name="Straight Connector 675">
                  <a:extLst>
                    <a:ext uri="{FF2B5EF4-FFF2-40B4-BE49-F238E27FC236}">
                      <a16:creationId xmlns:a16="http://schemas.microsoft.com/office/drawing/2014/main" id="{20DE7D52-DC18-0CEA-05CD-68FC0C3F056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7" name="Straight Connector 676">
                  <a:extLst>
                    <a:ext uri="{FF2B5EF4-FFF2-40B4-BE49-F238E27FC236}">
                      <a16:creationId xmlns:a16="http://schemas.microsoft.com/office/drawing/2014/main" id="{EF0348C1-B1C6-7A61-A906-B39843F816F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3" name="Group 642">
                <a:extLst>
                  <a:ext uri="{FF2B5EF4-FFF2-40B4-BE49-F238E27FC236}">
                    <a16:creationId xmlns:a16="http://schemas.microsoft.com/office/drawing/2014/main" id="{29659F5A-0B30-EA10-4A80-349CFF7BAAC6}"/>
                  </a:ext>
                </a:extLst>
              </p:cNvPr>
              <p:cNvGrpSpPr/>
              <p:nvPr/>
            </p:nvGrpSpPr>
            <p:grpSpPr>
              <a:xfrm>
                <a:off x="1937659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74" name="Straight Connector 673">
                  <a:extLst>
                    <a:ext uri="{FF2B5EF4-FFF2-40B4-BE49-F238E27FC236}">
                      <a16:creationId xmlns:a16="http://schemas.microsoft.com/office/drawing/2014/main" id="{199FF9A1-7B5B-9BD5-8682-361792B26A5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5" name="Straight Connector 674">
                  <a:extLst>
                    <a:ext uri="{FF2B5EF4-FFF2-40B4-BE49-F238E27FC236}">
                      <a16:creationId xmlns:a16="http://schemas.microsoft.com/office/drawing/2014/main" id="{CDD786BE-527F-B601-2FB8-99DC661D02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4" name="Group 643">
                <a:extLst>
                  <a:ext uri="{FF2B5EF4-FFF2-40B4-BE49-F238E27FC236}">
                    <a16:creationId xmlns:a16="http://schemas.microsoft.com/office/drawing/2014/main" id="{DCBE46A8-79FC-48F3-8175-EE01DB6B9482}"/>
                  </a:ext>
                </a:extLst>
              </p:cNvPr>
              <p:cNvGrpSpPr/>
              <p:nvPr/>
            </p:nvGrpSpPr>
            <p:grpSpPr>
              <a:xfrm>
                <a:off x="1926327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72" name="Straight Connector 671">
                  <a:extLst>
                    <a:ext uri="{FF2B5EF4-FFF2-40B4-BE49-F238E27FC236}">
                      <a16:creationId xmlns:a16="http://schemas.microsoft.com/office/drawing/2014/main" id="{C0A5D9F6-EEE0-16D6-4627-08C3D021BB2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3" name="Straight Connector 672">
                  <a:extLst>
                    <a:ext uri="{FF2B5EF4-FFF2-40B4-BE49-F238E27FC236}">
                      <a16:creationId xmlns:a16="http://schemas.microsoft.com/office/drawing/2014/main" id="{BCBA3058-1DAE-42E8-AB19-7A6EBD87A83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5" name="Group 644">
                <a:extLst>
                  <a:ext uri="{FF2B5EF4-FFF2-40B4-BE49-F238E27FC236}">
                    <a16:creationId xmlns:a16="http://schemas.microsoft.com/office/drawing/2014/main" id="{DE62AB04-C770-179B-7DAE-2EE3BEE675C9}"/>
                  </a:ext>
                </a:extLst>
              </p:cNvPr>
              <p:cNvGrpSpPr/>
              <p:nvPr/>
            </p:nvGrpSpPr>
            <p:grpSpPr>
              <a:xfrm>
                <a:off x="1904225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70" name="Straight Connector 669">
                  <a:extLst>
                    <a:ext uri="{FF2B5EF4-FFF2-40B4-BE49-F238E27FC236}">
                      <a16:creationId xmlns:a16="http://schemas.microsoft.com/office/drawing/2014/main" id="{1BB5FBCD-3A38-3A6D-1E8B-E82F750B23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1" name="Straight Connector 670">
                  <a:extLst>
                    <a:ext uri="{FF2B5EF4-FFF2-40B4-BE49-F238E27FC236}">
                      <a16:creationId xmlns:a16="http://schemas.microsoft.com/office/drawing/2014/main" id="{5AD85084-9D7F-7039-F040-7A3EE01D670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6" name="Group 645">
                <a:extLst>
                  <a:ext uri="{FF2B5EF4-FFF2-40B4-BE49-F238E27FC236}">
                    <a16:creationId xmlns:a16="http://schemas.microsoft.com/office/drawing/2014/main" id="{ECF3ECE5-D056-04F7-DC2A-F2860EDF882B}"/>
                  </a:ext>
                </a:extLst>
              </p:cNvPr>
              <p:cNvGrpSpPr/>
              <p:nvPr/>
            </p:nvGrpSpPr>
            <p:grpSpPr>
              <a:xfrm>
                <a:off x="1882122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68" name="Straight Connector 667">
                  <a:extLst>
                    <a:ext uri="{FF2B5EF4-FFF2-40B4-BE49-F238E27FC236}">
                      <a16:creationId xmlns:a16="http://schemas.microsoft.com/office/drawing/2014/main" id="{69D98D0B-40C5-C62B-56F6-02264447080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9" name="Straight Connector 668">
                  <a:extLst>
                    <a:ext uri="{FF2B5EF4-FFF2-40B4-BE49-F238E27FC236}">
                      <a16:creationId xmlns:a16="http://schemas.microsoft.com/office/drawing/2014/main" id="{68B13137-1EA0-68A9-B377-1F6C38CC66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7" name="Group 646">
                <a:extLst>
                  <a:ext uri="{FF2B5EF4-FFF2-40B4-BE49-F238E27FC236}">
                    <a16:creationId xmlns:a16="http://schemas.microsoft.com/office/drawing/2014/main" id="{E074865F-B7E4-02A8-B6C6-1E239BA4197A}"/>
                  </a:ext>
                </a:extLst>
              </p:cNvPr>
              <p:cNvGrpSpPr/>
              <p:nvPr/>
            </p:nvGrpSpPr>
            <p:grpSpPr>
              <a:xfrm>
                <a:off x="1877859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66" name="Straight Connector 665">
                  <a:extLst>
                    <a:ext uri="{FF2B5EF4-FFF2-40B4-BE49-F238E27FC236}">
                      <a16:creationId xmlns:a16="http://schemas.microsoft.com/office/drawing/2014/main" id="{58E9834D-BFCD-1B8E-B959-3C64B330C9A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7" name="Straight Connector 666">
                  <a:extLst>
                    <a:ext uri="{FF2B5EF4-FFF2-40B4-BE49-F238E27FC236}">
                      <a16:creationId xmlns:a16="http://schemas.microsoft.com/office/drawing/2014/main" id="{AC3450CB-9FE9-5CB6-C6EB-4BC1854323C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8" name="Group 647">
                <a:extLst>
                  <a:ext uri="{FF2B5EF4-FFF2-40B4-BE49-F238E27FC236}">
                    <a16:creationId xmlns:a16="http://schemas.microsoft.com/office/drawing/2014/main" id="{21A6AB90-C73D-9A35-6743-981A1887E06E}"/>
                  </a:ext>
                </a:extLst>
              </p:cNvPr>
              <p:cNvGrpSpPr/>
              <p:nvPr/>
            </p:nvGrpSpPr>
            <p:grpSpPr>
              <a:xfrm>
                <a:off x="1860502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64" name="Straight Connector 663">
                  <a:extLst>
                    <a:ext uri="{FF2B5EF4-FFF2-40B4-BE49-F238E27FC236}">
                      <a16:creationId xmlns:a16="http://schemas.microsoft.com/office/drawing/2014/main" id="{28EF75E2-08BC-1A49-94DA-2C20F3B5CD4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5" name="Straight Connector 664">
                  <a:extLst>
                    <a:ext uri="{FF2B5EF4-FFF2-40B4-BE49-F238E27FC236}">
                      <a16:creationId xmlns:a16="http://schemas.microsoft.com/office/drawing/2014/main" id="{58148603-2631-C713-CC85-70412A1C6F1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9" name="Group 648">
                <a:extLst>
                  <a:ext uri="{FF2B5EF4-FFF2-40B4-BE49-F238E27FC236}">
                    <a16:creationId xmlns:a16="http://schemas.microsoft.com/office/drawing/2014/main" id="{EE1C4652-3875-FBE0-9E53-4BF5CF6AC039}"/>
                  </a:ext>
                </a:extLst>
              </p:cNvPr>
              <p:cNvGrpSpPr/>
              <p:nvPr/>
            </p:nvGrpSpPr>
            <p:grpSpPr>
              <a:xfrm>
                <a:off x="1824318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62" name="Straight Connector 661">
                  <a:extLst>
                    <a:ext uri="{FF2B5EF4-FFF2-40B4-BE49-F238E27FC236}">
                      <a16:creationId xmlns:a16="http://schemas.microsoft.com/office/drawing/2014/main" id="{F3468AD4-16D6-AA1D-A422-E006865FF7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3" name="Straight Connector 662">
                  <a:extLst>
                    <a:ext uri="{FF2B5EF4-FFF2-40B4-BE49-F238E27FC236}">
                      <a16:creationId xmlns:a16="http://schemas.microsoft.com/office/drawing/2014/main" id="{6CDB7699-D159-8DE6-8881-C07FDB5BD33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50" name="Group 649">
                <a:extLst>
                  <a:ext uri="{FF2B5EF4-FFF2-40B4-BE49-F238E27FC236}">
                    <a16:creationId xmlns:a16="http://schemas.microsoft.com/office/drawing/2014/main" id="{2F2F88B5-813B-12B7-ABCA-DD427EACE892}"/>
                  </a:ext>
                </a:extLst>
              </p:cNvPr>
              <p:cNvGrpSpPr/>
              <p:nvPr/>
            </p:nvGrpSpPr>
            <p:grpSpPr>
              <a:xfrm>
                <a:off x="1716945" y="2343025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60" name="Straight Connector 659">
                  <a:extLst>
                    <a:ext uri="{FF2B5EF4-FFF2-40B4-BE49-F238E27FC236}">
                      <a16:creationId xmlns:a16="http://schemas.microsoft.com/office/drawing/2014/main" id="{43BAE74C-E31B-6A9B-EEFB-687CBCC767F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1" name="Straight Connector 660">
                  <a:extLst>
                    <a:ext uri="{FF2B5EF4-FFF2-40B4-BE49-F238E27FC236}">
                      <a16:creationId xmlns:a16="http://schemas.microsoft.com/office/drawing/2014/main" id="{A801070B-9B08-E78E-E421-28544670603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51" name="Group 650">
                <a:extLst>
                  <a:ext uri="{FF2B5EF4-FFF2-40B4-BE49-F238E27FC236}">
                    <a16:creationId xmlns:a16="http://schemas.microsoft.com/office/drawing/2014/main" id="{D94F4B0C-28A7-2E3B-898C-976DD0BFCB7A}"/>
                  </a:ext>
                </a:extLst>
              </p:cNvPr>
              <p:cNvGrpSpPr/>
              <p:nvPr/>
            </p:nvGrpSpPr>
            <p:grpSpPr>
              <a:xfrm>
                <a:off x="1631152" y="2343025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58" name="Straight Connector 657">
                  <a:extLst>
                    <a:ext uri="{FF2B5EF4-FFF2-40B4-BE49-F238E27FC236}">
                      <a16:creationId xmlns:a16="http://schemas.microsoft.com/office/drawing/2014/main" id="{FFCBFC79-1101-F0E9-3DCD-DE12D1CC9C2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9" name="Straight Connector 658">
                  <a:extLst>
                    <a:ext uri="{FF2B5EF4-FFF2-40B4-BE49-F238E27FC236}">
                      <a16:creationId xmlns:a16="http://schemas.microsoft.com/office/drawing/2014/main" id="{ADE3A523-06D4-5B75-0E55-1717A0F8DB1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52" name="Group 651">
                <a:extLst>
                  <a:ext uri="{FF2B5EF4-FFF2-40B4-BE49-F238E27FC236}">
                    <a16:creationId xmlns:a16="http://schemas.microsoft.com/office/drawing/2014/main" id="{385F1FCC-4312-634F-AAD9-09161556139D}"/>
                  </a:ext>
                </a:extLst>
              </p:cNvPr>
              <p:cNvGrpSpPr/>
              <p:nvPr/>
            </p:nvGrpSpPr>
            <p:grpSpPr>
              <a:xfrm>
                <a:off x="1623171" y="2343025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56" name="Straight Connector 655">
                  <a:extLst>
                    <a:ext uri="{FF2B5EF4-FFF2-40B4-BE49-F238E27FC236}">
                      <a16:creationId xmlns:a16="http://schemas.microsoft.com/office/drawing/2014/main" id="{55E53692-80BF-D262-F840-BE0D1AA9A5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7" name="Straight Connector 656">
                  <a:extLst>
                    <a:ext uri="{FF2B5EF4-FFF2-40B4-BE49-F238E27FC236}">
                      <a16:creationId xmlns:a16="http://schemas.microsoft.com/office/drawing/2014/main" id="{69B4E5A8-995A-2173-9C44-B74166BF4FA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53" name="Group 652">
                <a:extLst>
                  <a:ext uri="{FF2B5EF4-FFF2-40B4-BE49-F238E27FC236}">
                    <a16:creationId xmlns:a16="http://schemas.microsoft.com/office/drawing/2014/main" id="{8EB13457-30A3-D7D7-0353-D9FB5C172E55}"/>
                  </a:ext>
                </a:extLst>
              </p:cNvPr>
              <p:cNvGrpSpPr/>
              <p:nvPr/>
            </p:nvGrpSpPr>
            <p:grpSpPr>
              <a:xfrm>
                <a:off x="1056186" y="2086399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54" name="Straight Connector 653">
                  <a:extLst>
                    <a:ext uri="{FF2B5EF4-FFF2-40B4-BE49-F238E27FC236}">
                      <a16:creationId xmlns:a16="http://schemas.microsoft.com/office/drawing/2014/main" id="{4D0B0D6D-EF3D-03B7-2AD0-3EAFA584804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5" name="Straight Connector 654">
                  <a:extLst>
                    <a:ext uri="{FF2B5EF4-FFF2-40B4-BE49-F238E27FC236}">
                      <a16:creationId xmlns:a16="http://schemas.microsoft.com/office/drawing/2014/main" id="{4B930884-BE65-F442-EE49-34D5218EFAC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70" name="Freeform: Shape 1349">
              <a:extLst>
                <a:ext uri="{FF2B5EF4-FFF2-40B4-BE49-F238E27FC236}">
                  <a16:creationId xmlns:a16="http://schemas.microsoft.com/office/drawing/2014/main" id="{38B86455-A353-5E60-1428-3B70E7EDCE8A}"/>
                </a:ext>
              </a:extLst>
            </p:cNvPr>
            <p:cNvSpPr/>
            <p:nvPr/>
          </p:nvSpPr>
          <p:spPr bwMode="auto">
            <a:xfrm>
              <a:off x="7862455" y="1229735"/>
              <a:ext cx="2241179" cy="844453"/>
            </a:xfrm>
            <a:custGeom>
              <a:avLst/>
              <a:gdLst>
                <a:gd name="connsiteX0" fmla="*/ 7429500 w 7429500"/>
                <a:gd name="connsiteY0" fmla="*/ 2750820 h 2750820"/>
                <a:gd name="connsiteX1" fmla="*/ 6423660 w 7429500"/>
                <a:gd name="connsiteY1" fmla="*/ 2750820 h 2750820"/>
                <a:gd name="connsiteX2" fmla="*/ 6423660 w 7429500"/>
                <a:gd name="connsiteY2" fmla="*/ 2628900 h 2750820"/>
                <a:gd name="connsiteX3" fmla="*/ 6309360 w 7429500"/>
                <a:gd name="connsiteY3" fmla="*/ 2628900 h 2750820"/>
                <a:gd name="connsiteX4" fmla="*/ 6309360 w 7429500"/>
                <a:gd name="connsiteY4" fmla="*/ 2506980 h 2750820"/>
                <a:gd name="connsiteX5" fmla="*/ 3901440 w 7429500"/>
                <a:gd name="connsiteY5" fmla="*/ 2506980 h 2750820"/>
                <a:gd name="connsiteX6" fmla="*/ 3901440 w 7429500"/>
                <a:gd name="connsiteY6" fmla="*/ 2438400 h 2750820"/>
                <a:gd name="connsiteX7" fmla="*/ 3810000 w 7429500"/>
                <a:gd name="connsiteY7" fmla="*/ 2438400 h 2750820"/>
                <a:gd name="connsiteX8" fmla="*/ 3810000 w 7429500"/>
                <a:gd name="connsiteY8" fmla="*/ 2407920 h 2750820"/>
                <a:gd name="connsiteX9" fmla="*/ 3390900 w 7429500"/>
                <a:gd name="connsiteY9" fmla="*/ 2407920 h 2750820"/>
                <a:gd name="connsiteX10" fmla="*/ 3390900 w 7429500"/>
                <a:gd name="connsiteY10" fmla="*/ 2407920 h 2750820"/>
                <a:gd name="connsiteX11" fmla="*/ 3177540 w 7429500"/>
                <a:gd name="connsiteY11" fmla="*/ 2407920 h 2750820"/>
                <a:gd name="connsiteX12" fmla="*/ 3177540 w 7429500"/>
                <a:gd name="connsiteY12" fmla="*/ 2346960 h 2750820"/>
                <a:gd name="connsiteX13" fmla="*/ 2827020 w 7429500"/>
                <a:gd name="connsiteY13" fmla="*/ 2346960 h 2750820"/>
                <a:gd name="connsiteX14" fmla="*/ 2827020 w 7429500"/>
                <a:gd name="connsiteY14" fmla="*/ 2346960 h 2750820"/>
                <a:gd name="connsiteX15" fmla="*/ 2827020 w 7429500"/>
                <a:gd name="connsiteY15" fmla="*/ 2278380 h 2750820"/>
                <a:gd name="connsiteX16" fmla="*/ 2705100 w 7429500"/>
                <a:gd name="connsiteY16" fmla="*/ 2278380 h 2750820"/>
                <a:gd name="connsiteX17" fmla="*/ 2476500 w 7429500"/>
                <a:gd name="connsiteY17" fmla="*/ 2278380 h 2750820"/>
                <a:gd name="connsiteX18" fmla="*/ 2476500 w 7429500"/>
                <a:gd name="connsiteY18" fmla="*/ 2186940 h 2750820"/>
                <a:gd name="connsiteX19" fmla="*/ 2301240 w 7429500"/>
                <a:gd name="connsiteY19" fmla="*/ 2186940 h 2750820"/>
                <a:gd name="connsiteX20" fmla="*/ 2301240 w 7429500"/>
                <a:gd name="connsiteY20" fmla="*/ 2103120 h 2750820"/>
                <a:gd name="connsiteX21" fmla="*/ 2125980 w 7429500"/>
                <a:gd name="connsiteY21" fmla="*/ 2103120 h 2750820"/>
                <a:gd name="connsiteX22" fmla="*/ 2125980 w 7429500"/>
                <a:gd name="connsiteY22" fmla="*/ 1988820 h 2750820"/>
                <a:gd name="connsiteX23" fmla="*/ 1950720 w 7429500"/>
                <a:gd name="connsiteY23" fmla="*/ 1988820 h 2750820"/>
                <a:gd name="connsiteX24" fmla="*/ 1950720 w 7429500"/>
                <a:gd name="connsiteY24" fmla="*/ 1905000 h 2750820"/>
                <a:gd name="connsiteX25" fmla="*/ 1714500 w 7429500"/>
                <a:gd name="connsiteY25" fmla="*/ 1905000 h 2750820"/>
                <a:gd name="connsiteX26" fmla="*/ 1714500 w 7429500"/>
                <a:gd name="connsiteY26" fmla="*/ 1783080 h 2750820"/>
                <a:gd name="connsiteX27" fmla="*/ 1584960 w 7429500"/>
                <a:gd name="connsiteY27" fmla="*/ 1783080 h 2750820"/>
                <a:gd name="connsiteX28" fmla="*/ 1584960 w 7429500"/>
                <a:gd name="connsiteY28" fmla="*/ 1668780 h 2750820"/>
                <a:gd name="connsiteX29" fmla="*/ 1447800 w 7429500"/>
                <a:gd name="connsiteY29" fmla="*/ 1668780 h 2750820"/>
                <a:gd name="connsiteX30" fmla="*/ 1447800 w 7429500"/>
                <a:gd name="connsiteY30" fmla="*/ 1554480 h 2750820"/>
                <a:gd name="connsiteX31" fmla="*/ 1272540 w 7429500"/>
                <a:gd name="connsiteY31" fmla="*/ 1554480 h 2750820"/>
                <a:gd name="connsiteX32" fmla="*/ 1272540 w 7429500"/>
                <a:gd name="connsiteY32" fmla="*/ 1455420 h 2750820"/>
                <a:gd name="connsiteX33" fmla="*/ 1158240 w 7429500"/>
                <a:gd name="connsiteY33" fmla="*/ 1455420 h 2750820"/>
                <a:gd name="connsiteX34" fmla="*/ 1158240 w 7429500"/>
                <a:gd name="connsiteY34" fmla="*/ 1295400 h 2750820"/>
                <a:gd name="connsiteX35" fmla="*/ 1082040 w 7429500"/>
                <a:gd name="connsiteY35" fmla="*/ 1295400 h 2750820"/>
                <a:gd name="connsiteX36" fmla="*/ 1082040 w 7429500"/>
                <a:gd name="connsiteY36" fmla="*/ 1203960 h 2750820"/>
                <a:gd name="connsiteX37" fmla="*/ 975360 w 7429500"/>
                <a:gd name="connsiteY37" fmla="*/ 1203960 h 2750820"/>
                <a:gd name="connsiteX38" fmla="*/ 975360 w 7429500"/>
                <a:gd name="connsiteY38" fmla="*/ 1082040 h 2750820"/>
                <a:gd name="connsiteX39" fmla="*/ 906780 w 7429500"/>
                <a:gd name="connsiteY39" fmla="*/ 1082040 h 2750820"/>
                <a:gd name="connsiteX40" fmla="*/ 906780 w 7429500"/>
                <a:gd name="connsiteY40" fmla="*/ 982980 h 2750820"/>
                <a:gd name="connsiteX41" fmla="*/ 815340 w 7429500"/>
                <a:gd name="connsiteY41" fmla="*/ 982980 h 2750820"/>
                <a:gd name="connsiteX42" fmla="*/ 815340 w 7429500"/>
                <a:gd name="connsiteY42" fmla="*/ 876300 h 2750820"/>
                <a:gd name="connsiteX43" fmla="*/ 746760 w 7429500"/>
                <a:gd name="connsiteY43" fmla="*/ 876300 h 2750820"/>
                <a:gd name="connsiteX44" fmla="*/ 746760 w 7429500"/>
                <a:gd name="connsiteY44" fmla="*/ 777240 h 2750820"/>
                <a:gd name="connsiteX45" fmla="*/ 746760 w 7429500"/>
                <a:gd name="connsiteY45" fmla="*/ 777240 h 2750820"/>
                <a:gd name="connsiteX46" fmla="*/ 685800 w 7429500"/>
                <a:gd name="connsiteY46" fmla="*/ 777240 h 2750820"/>
                <a:gd name="connsiteX47" fmla="*/ 685800 w 7429500"/>
                <a:gd name="connsiteY47" fmla="*/ 647700 h 2750820"/>
                <a:gd name="connsiteX48" fmla="*/ 609600 w 7429500"/>
                <a:gd name="connsiteY48" fmla="*/ 647700 h 2750820"/>
                <a:gd name="connsiteX49" fmla="*/ 609600 w 7429500"/>
                <a:gd name="connsiteY49" fmla="*/ 647700 h 2750820"/>
                <a:gd name="connsiteX50" fmla="*/ 609600 w 7429500"/>
                <a:gd name="connsiteY50" fmla="*/ 563880 h 2750820"/>
                <a:gd name="connsiteX51" fmla="*/ 518160 w 7429500"/>
                <a:gd name="connsiteY51" fmla="*/ 563880 h 2750820"/>
                <a:gd name="connsiteX52" fmla="*/ 518160 w 7429500"/>
                <a:gd name="connsiteY52" fmla="*/ 472440 h 2750820"/>
                <a:gd name="connsiteX53" fmla="*/ 426720 w 7429500"/>
                <a:gd name="connsiteY53" fmla="*/ 472440 h 2750820"/>
                <a:gd name="connsiteX54" fmla="*/ 426720 w 7429500"/>
                <a:gd name="connsiteY54" fmla="*/ 403860 h 2750820"/>
                <a:gd name="connsiteX55" fmla="*/ 236220 w 7429500"/>
                <a:gd name="connsiteY55" fmla="*/ 403860 h 2750820"/>
                <a:gd name="connsiteX56" fmla="*/ 236220 w 7429500"/>
                <a:gd name="connsiteY56" fmla="*/ 281940 h 2750820"/>
                <a:gd name="connsiteX57" fmla="*/ 129540 w 7429500"/>
                <a:gd name="connsiteY57" fmla="*/ 281940 h 2750820"/>
                <a:gd name="connsiteX58" fmla="*/ 129540 w 7429500"/>
                <a:gd name="connsiteY58" fmla="*/ 175260 h 2750820"/>
                <a:gd name="connsiteX59" fmla="*/ 60960 w 7429500"/>
                <a:gd name="connsiteY59" fmla="*/ 175260 h 2750820"/>
                <a:gd name="connsiteX60" fmla="*/ 60960 w 7429500"/>
                <a:gd name="connsiteY60" fmla="*/ 0 h 2750820"/>
                <a:gd name="connsiteX61" fmla="*/ 0 w 7429500"/>
                <a:gd name="connsiteY61" fmla="*/ 0 h 2750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7429500" h="2750820">
                  <a:moveTo>
                    <a:pt x="7429500" y="2750820"/>
                  </a:moveTo>
                  <a:lnTo>
                    <a:pt x="6423660" y="2750820"/>
                  </a:lnTo>
                  <a:lnTo>
                    <a:pt x="6423660" y="2628900"/>
                  </a:lnTo>
                  <a:lnTo>
                    <a:pt x="6309360" y="2628900"/>
                  </a:lnTo>
                  <a:lnTo>
                    <a:pt x="6309360" y="2506980"/>
                  </a:lnTo>
                  <a:lnTo>
                    <a:pt x="3901440" y="2506980"/>
                  </a:lnTo>
                  <a:lnTo>
                    <a:pt x="3901440" y="2438400"/>
                  </a:lnTo>
                  <a:lnTo>
                    <a:pt x="3810000" y="2438400"/>
                  </a:lnTo>
                  <a:lnTo>
                    <a:pt x="3810000" y="2407920"/>
                  </a:lnTo>
                  <a:lnTo>
                    <a:pt x="3390900" y="2407920"/>
                  </a:lnTo>
                  <a:lnTo>
                    <a:pt x="3390900" y="2407920"/>
                  </a:lnTo>
                  <a:lnTo>
                    <a:pt x="3177540" y="2407920"/>
                  </a:lnTo>
                  <a:lnTo>
                    <a:pt x="3177540" y="2346960"/>
                  </a:lnTo>
                  <a:lnTo>
                    <a:pt x="2827020" y="2346960"/>
                  </a:lnTo>
                  <a:lnTo>
                    <a:pt x="2827020" y="2346960"/>
                  </a:lnTo>
                  <a:lnTo>
                    <a:pt x="2827020" y="2278380"/>
                  </a:lnTo>
                  <a:lnTo>
                    <a:pt x="2705100" y="2278380"/>
                  </a:lnTo>
                  <a:lnTo>
                    <a:pt x="2476500" y="2278380"/>
                  </a:lnTo>
                  <a:lnTo>
                    <a:pt x="2476500" y="2186940"/>
                  </a:lnTo>
                  <a:lnTo>
                    <a:pt x="2301240" y="2186940"/>
                  </a:lnTo>
                  <a:lnTo>
                    <a:pt x="2301240" y="2103120"/>
                  </a:lnTo>
                  <a:lnTo>
                    <a:pt x="2125980" y="2103120"/>
                  </a:lnTo>
                  <a:lnTo>
                    <a:pt x="2125980" y="1988820"/>
                  </a:lnTo>
                  <a:lnTo>
                    <a:pt x="1950720" y="1988820"/>
                  </a:lnTo>
                  <a:lnTo>
                    <a:pt x="1950720" y="1905000"/>
                  </a:lnTo>
                  <a:lnTo>
                    <a:pt x="1714500" y="1905000"/>
                  </a:lnTo>
                  <a:lnTo>
                    <a:pt x="1714500" y="1783080"/>
                  </a:lnTo>
                  <a:lnTo>
                    <a:pt x="1584960" y="1783080"/>
                  </a:lnTo>
                  <a:lnTo>
                    <a:pt x="1584960" y="1668780"/>
                  </a:lnTo>
                  <a:lnTo>
                    <a:pt x="1447800" y="1668780"/>
                  </a:lnTo>
                  <a:lnTo>
                    <a:pt x="1447800" y="1554480"/>
                  </a:lnTo>
                  <a:lnTo>
                    <a:pt x="1272540" y="1554480"/>
                  </a:lnTo>
                  <a:lnTo>
                    <a:pt x="1272540" y="1455420"/>
                  </a:lnTo>
                  <a:lnTo>
                    <a:pt x="1158240" y="1455420"/>
                  </a:lnTo>
                  <a:lnTo>
                    <a:pt x="1158240" y="1295400"/>
                  </a:lnTo>
                  <a:lnTo>
                    <a:pt x="1082040" y="1295400"/>
                  </a:lnTo>
                  <a:lnTo>
                    <a:pt x="1082040" y="1203960"/>
                  </a:lnTo>
                  <a:lnTo>
                    <a:pt x="975360" y="1203960"/>
                  </a:lnTo>
                  <a:lnTo>
                    <a:pt x="975360" y="1082040"/>
                  </a:lnTo>
                  <a:lnTo>
                    <a:pt x="906780" y="1082040"/>
                  </a:lnTo>
                  <a:lnTo>
                    <a:pt x="906780" y="982980"/>
                  </a:lnTo>
                  <a:lnTo>
                    <a:pt x="815340" y="982980"/>
                  </a:lnTo>
                  <a:lnTo>
                    <a:pt x="815340" y="876300"/>
                  </a:lnTo>
                  <a:lnTo>
                    <a:pt x="746760" y="876300"/>
                  </a:lnTo>
                  <a:lnTo>
                    <a:pt x="746760" y="777240"/>
                  </a:lnTo>
                  <a:lnTo>
                    <a:pt x="746760" y="777240"/>
                  </a:lnTo>
                  <a:lnTo>
                    <a:pt x="685800" y="777240"/>
                  </a:lnTo>
                  <a:lnTo>
                    <a:pt x="685800" y="647700"/>
                  </a:lnTo>
                  <a:lnTo>
                    <a:pt x="609600" y="647700"/>
                  </a:lnTo>
                  <a:lnTo>
                    <a:pt x="609600" y="647700"/>
                  </a:lnTo>
                  <a:lnTo>
                    <a:pt x="609600" y="563880"/>
                  </a:lnTo>
                  <a:lnTo>
                    <a:pt x="518160" y="563880"/>
                  </a:lnTo>
                  <a:lnTo>
                    <a:pt x="518160" y="472440"/>
                  </a:lnTo>
                  <a:lnTo>
                    <a:pt x="426720" y="472440"/>
                  </a:lnTo>
                  <a:lnTo>
                    <a:pt x="426720" y="403860"/>
                  </a:lnTo>
                  <a:lnTo>
                    <a:pt x="236220" y="403860"/>
                  </a:lnTo>
                  <a:lnTo>
                    <a:pt x="236220" y="281940"/>
                  </a:lnTo>
                  <a:lnTo>
                    <a:pt x="129540" y="281940"/>
                  </a:lnTo>
                  <a:lnTo>
                    <a:pt x="129540" y="175260"/>
                  </a:lnTo>
                  <a:lnTo>
                    <a:pt x="60960" y="175260"/>
                  </a:lnTo>
                  <a:lnTo>
                    <a:pt x="60960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F6600"/>
              </a:solidFill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18" name="Text Placeholder 4">
            <a:extLst>
              <a:ext uri="{FF2B5EF4-FFF2-40B4-BE49-F238E27FC236}">
                <a16:creationId xmlns:a16="http://schemas.microsoft.com/office/drawing/2014/main" id="{5C7BE655-2956-F143-6706-78978D9F34F7}"/>
              </a:ext>
            </a:extLst>
          </p:cNvPr>
          <p:cNvSpPr txBox="1">
            <a:spLocks/>
          </p:cNvSpPr>
          <p:nvPr/>
        </p:nvSpPr>
        <p:spPr>
          <a:xfrm>
            <a:off x="1452747" y="6592000"/>
            <a:ext cx="3904420" cy="3721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GB" sz="1200"/>
              <a:t>Stone RM, </a:t>
            </a:r>
            <a:r>
              <a:rPr lang="en-GB" sz="1200" i="1"/>
              <a:t>et al</a:t>
            </a:r>
            <a:r>
              <a:rPr lang="en-GB" sz="1200"/>
              <a:t>. </a:t>
            </a:r>
            <a:r>
              <a:rPr lang="en-GB" sz="1200" i="1"/>
              <a:t>N Engl J Med </a:t>
            </a:r>
            <a:r>
              <a:rPr lang="en-GB" sz="1200"/>
              <a:t>2017; </a:t>
            </a:r>
            <a:r>
              <a:rPr lang="en-GB" sz="1200" b="1"/>
              <a:t>377:</a:t>
            </a:r>
            <a:r>
              <a:rPr lang="en-GB" sz="1200"/>
              <a:t>454–464</a:t>
            </a:r>
            <a:endParaRPr lang="en-GB" sz="1200" dirty="0"/>
          </a:p>
        </p:txBody>
      </p:sp>
      <p:sp>
        <p:nvSpPr>
          <p:cNvPr id="819" name="TextBox 818">
            <a:extLst>
              <a:ext uri="{FF2B5EF4-FFF2-40B4-BE49-F238E27FC236}">
                <a16:creationId xmlns:a16="http://schemas.microsoft.com/office/drawing/2014/main" id="{86042816-6532-4A32-D962-7BC5800430E9}"/>
              </a:ext>
            </a:extLst>
          </p:cNvPr>
          <p:cNvSpPr txBox="1"/>
          <p:nvPr/>
        </p:nvSpPr>
        <p:spPr>
          <a:xfrm>
            <a:off x="7400992" y="6258700"/>
            <a:ext cx="4116933" cy="24615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Months</a:t>
            </a:r>
          </a:p>
        </p:txBody>
      </p:sp>
      <p:graphicFrame>
        <p:nvGraphicFramePr>
          <p:cNvPr id="820" name="Table 820">
            <a:extLst>
              <a:ext uri="{FF2B5EF4-FFF2-40B4-BE49-F238E27FC236}">
                <a16:creationId xmlns:a16="http://schemas.microsoft.com/office/drawing/2014/main" id="{74734090-C109-5E22-36E6-633EDFB682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3683266"/>
              </p:ext>
            </p:extLst>
          </p:nvPr>
        </p:nvGraphicFramePr>
        <p:xfrm>
          <a:off x="3137141" y="623068"/>
          <a:ext cx="6000366" cy="213360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2000122">
                  <a:extLst>
                    <a:ext uri="{9D8B030D-6E8A-4147-A177-3AD203B41FA5}">
                      <a16:colId xmlns:a16="http://schemas.microsoft.com/office/drawing/2014/main" val="502343552"/>
                    </a:ext>
                  </a:extLst>
                </a:gridCol>
                <a:gridCol w="2000122">
                  <a:extLst>
                    <a:ext uri="{9D8B030D-6E8A-4147-A177-3AD203B41FA5}">
                      <a16:colId xmlns:a16="http://schemas.microsoft.com/office/drawing/2014/main" val="2351939008"/>
                    </a:ext>
                  </a:extLst>
                </a:gridCol>
                <a:gridCol w="2000122">
                  <a:extLst>
                    <a:ext uri="{9D8B030D-6E8A-4147-A177-3AD203B41FA5}">
                      <a16:colId xmlns:a16="http://schemas.microsoft.com/office/drawing/2014/main" val="3065138041"/>
                    </a:ext>
                  </a:extLst>
                </a:gridCol>
              </a:tblGrid>
              <a:tr h="240025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RATIFY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/>
                        <a:t>QuANTUM</a:t>
                      </a:r>
                      <a:r>
                        <a:rPr lang="en-US" sz="1400" dirty="0"/>
                        <a:t>-First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6922474"/>
                  </a:ext>
                </a:extLst>
              </a:tr>
              <a:tr h="240025">
                <a:tc>
                  <a:txBody>
                    <a:bodyPr/>
                    <a:lstStyle/>
                    <a:p>
                      <a:r>
                        <a:rPr lang="en-US" sz="1400" dirty="0"/>
                        <a:t>Median 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9833507"/>
                  </a:ext>
                </a:extLst>
              </a:tr>
              <a:tr h="240025">
                <a:tc>
                  <a:txBody>
                    <a:bodyPr/>
                    <a:lstStyle/>
                    <a:p>
                      <a:r>
                        <a:rPr lang="en-US" sz="1400" dirty="0"/>
                        <a:t>≥ 60 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8242691"/>
                  </a:ext>
                </a:extLst>
              </a:tr>
              <a:tr h="240025">
                <a:tc>
                  <a:txBody>
                    <a:bodyPr/>
                    <a:lstStyle/>
                    <a:p>
                      <a:r>
                        <a:rPr lang="en-US" sz="1400" dirty="0"/>
                        <a:t>FLT3-ITD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78%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9385228"/>
                  </a:ext>
                </a:extLst>
              </a:tr>
              <a:tr h="240025">
                <a:tc>
                  <a:txBody>
                    <a:bodyPr/>
                    <a:lstStyle/>
                    <a:p>
                      <a:r>
                        <a:rPr lang="en-US" sz="1400" dirty="0"/>
                        <a:t>CR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4285574"/>
                  </a:ext>
                </a:extLst>
              </a:tr>
              <a:tr h="240025">
                <a:tc>
                  <a:txBody>
                    <a:bodyPr/>
                    <a:lstStyle/>
                    <a:p>
                      <a:r>
                        <a:rPr lang="en-US" sz="1400" dirty="0"/>
                        <a:t>Duration of CR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27m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39m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9332631"/>
                  </a:ext>
                </a:extLst>
              </a:tr>
              <a:tr h="240025">
                <a:tc>
                  <a:txBody>
                    <a:bodyPr/>
                    <a:lstStyle/>
                    <a:p>
                      <a:r>
                        <a:rPr lang="en-US" sz="1400" dirty="0"/>
                        <a:t>30-day death (vs PBO)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4.5% (3.1%)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5.7% (3.4%)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7455477"/>
                  </a:ext>
                </a:extLst>
              </a:tr>
            </a:tbl>
          </a:graphicData>
        </a:graphic>
      </p:graphicFrame>
      <p:sp>
        <p:nvSpPr>
          <p:cNvPr id="821" name="TextBox 820">
            <a:extLst>
              <a:ext uri="{FF2B5EF4-FFF2-40B4-BE49-F238E27FC236}">
                <a16:creationId xmlns:a16="http://schemas.microsoft.com/office/drawing/2014/main" id="{253F74A2-EB06-9AE5-596B-44BD4117C42B}"/>
              </a:ext>
            </a:extLst>
          </p:cNvPr>
          <p:cNvSpPr txBox="1"/>
          <p:nvPr/>
        </p:nvSpPr>
        <p:spPr>
          <a:xfrm>
            <a:off x="9341238" y="2156407"/>
            <a:ext cx="20061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Maint</a:t>
            </a:r>
            <a:r>
              <a:rPr lang="en-US" sz="1200" dirty="0"/>
              <a:t> 36 m + post HCT Quiz</a:t>
            </a:r>
          </a:p>
        </p:txBody>
      </p:sp>
      <p:sp>
        <p:nvSpPr>
          <p:cNvPr id="822" name="TextBox 821">
            <a:extLst>
              <a:ext uri="{FF2B5EF4-FFF2-40B4-BE49-F238E27FC236}">
                <a16:creationId xmlns:a16="http://schemas.microsoft.com/office/drawing/2014/main" id="{F33E27C5-0FDB-DC0B-9CF4-9ABAA145AD85}"/>
              </a:ext>
            </a:extLst>
          </p:cNvPr>
          <p:cNvSpPr txBox="1"/>
          <p:nvPr/>
        </p:nvSpPr>
        <p:spPr>
          <a:xfrm>
            <a:off x="1905000" y="2156407"/>
            <a:ext cx="9044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Maint</a:t>
            </a:r>
            <a:r>
              <a:rPr lang="en-US" sz="1200" dirty="0"/>
              <a:t> 12 m</a:t>
            </a:r>
          </a:p>
        </p:txBody>
      </p:sp>
      <p:sp>
        <p:nvSpPr>
          <p:cNvPr id="823" name="TextBox 822">
            <a:extLst>
              <a:ext uri="{FF2B5EF4-FFF2-40B4-BE49-F238E27FC236}">
                <a16:creationId xmlns:a16="http://schemas.microsoft.com/office/drawing/2014/main" id="{EF999C6F-6C61-05ED-AF8B-32451803DA0B}"/>
              </a:ext>
            </a:extLst>
          </p:cNvPr>
          <p:cNvSpPr txBox="1"/>
          <p:nvPr/>
        </p:nvSpPr>
        <p:spPr>
          <a:xfrm>
            <a:off x="1905000" y="2484891"/>
            <a:ext cx="12153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Gr 3+ Rash 14%</a:t>
            </a:r>
          </a:p>
        </p:txBody>
      </p:sp>
      <p:sp>
        <p:nvSpPr>
          <p:cNvPr id="824" name="TextBox 823">
            <a:extLst>
              <a:ext uri="{FF2B5EF4-FFF2-40B4-BE49-F238E27FC236}">
                <a16:creationId xmlns:a16="http://schemas.microsoft.com/office/drawing/2014/main" id="{453A473A-57D4-A8AA-DBB3-098124551697}"/>
              </a:ext>
            </a:extLst>
          </p:cNvPr>
          <p:cNvSpPr txBox="1"/>
          <p:nvPr/>
        </p:nvSpPr>
        <p:spPr>
          <a:xfrm>
            <a:off x="9341238" y="2484891"/>
            <a:ext cx="15140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Gr 3+ QTc </a:t>
            </a:r>
            <a:r>
              <a:rPr lang="en-US" sz="1200" dirty="0" err="1"/>
              <a:t>inc</a:t>
            </a:r>
            <a:r>
              <a:rPr lang="en-US" sz="1200" dirty="0"/>
              <a:t> 13.6%</a:t>
            </a:r>
          </a:p>
        </p:txBody>
      </p:sp>
      <p:sp>
        <p:nvSpPr>
          <p:cNvPr id="825" name="TextBox 824">
            <a:extLst>
              <a:ext uri="{FF2B5EF4-FFF2-40B4-BE49-F238E27FC236}">
                <a16:creationId xmlns:a16="http://schemas.microsoft.com/office/drawing/2014/main" id="{BB2DA0A5-015C-1203-1820-EB8068DDB786}"/>
              </a:ext>
            </a:extLst>
          </p:cNvPr>
          <p:cNvSpPr txBox="1"/>
          <p:nvPr/>
        </p:nvSpPr>
        <p:spPr>
          <a:xfrm>
            <a:off x="10482539" y="5566363"/>
            <a:ext cx="15007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Benefit &gt;60?</a:t>
            </a:r>
          </a:p>
          <a:p>
            <a:r>
              <a:rPr lang="en-US" sz="1200" dirty="0"/>
              <a:t>Neutrophil recovery?</a:t>
            </a:r>
          </a:p>
        </p:txBody>
      </p:sp>
    </p:spTree>
    <p:extLst>
      <p:ext uri="{BB962C8B-B14F-4D97-AF65-F5344CB8AC3E}">
        <p14:creationId xmlns:p14="http://schemas.microsoft.com/office/powerpoint/2010/main" val="1690777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C1F099-7685-F700-08B2-73A578BED7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GB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Olutasidenib</a:t>
            </a:r>
            <a:r>
              <a:rPr lang="en-GB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(FT-2102) in Relapsed/Refractory mIDH1 AML</a:t>
            </a:r>
            <a:endParaRPr lang="en-AU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D954F31-87E5-881C-7115-6D4D4316B6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911249"/>
              </p:ext>
            </p:extLst>
          </p:nvPr>
        </p:nvGraphicFramePr>
        <p:xfrm>
          <a:off x="654139" y="1920260"/>
          <a:ext cx="2611576" cy="3148457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1235135">
                  <a:extLst>
                    <a:ext uri="{9D8B030D-6E8A-4147-A177-3AD203B41FA5}">
                      <a16:colId xmlns:a16="http://schemas.microsoft.com/office/drawing/2014/main" val="3733936889"/>
                    </a:ext>
                  </a:extLst>
                </a:gridCol>
                <a:gridCol w="1376441">
                  <a:extLst>
                    <a:ext uri="{9D8B030D-6E8A-4147-A177-3AD203B41FA5}">
                      <a16:colId xmlns:a16="http://schemas.microsoft.com/office/drawing/2014/main" val="1290690116"/>
                    </a:ext>
                  </a:extLst>
                </a:gridCol>
              </a:tblGrid>
              <a:tr h="3683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dirty="0">
                          <a:effectLst/>
                        </a:rPr>
                        <a:t>Response Rates, n (%) </a:t>
                      </a:r>
                      <a:endParaRPr lang="en-A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dirty="0">
                          <a:effectLst/>
                        </a:rPr>
                        <a:t>Efficacy Evaluable Cohort</a:t>
                      </a:r>
                      <a:br>
                        <a:rPr lang="en-US" sz="2000" b="1" dirty="0">
                          <a:effectLst/>
                        </a:rPr>
                      </a:br>
                      <a:r>
                        <a:rPr lang="en-US" sz="2000" b="1" dirty="0">
                          <a:effectLst/>
                        </a:rPr>
                        <a:t>(N = 147)</a:t>
                      </a:r>
                      <a:endParaRPr lang="en-A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2783853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</a:rPr>
                        <a:t>ORR</a:t>
                      </a:r>
                      <a:endParaRPr lang="en-A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71 (48)</a:t>
                      </a:r>
                      <a:endParaRPr lang="en-A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805386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</a:rPr>
                        <a:t>CR</a:t>
                      </a:r>
                      <a:endParaRPr lang="en-A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47 (32)</a:t>
                      </a:r>
                      <a:endParaRPr lang="en-A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401573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CRh</a:t>
                      </a:r>
                      <a:endParaRPr lang="en-A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</a:rPr>
                        <a:t>4 (3)</a:t>
                      </a:r>
                      <a:endParaRPr lang="en-A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651167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CRi</a:t>
                      </a:r>
                      <a:endParaRPr lang="en-A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</a:rPr>
                        <a:t>15 (10)</a:t>
                      </a:r>
                      <a:endParaRPr lang="en-A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481412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PR</a:t>
                      </a:r>
                      <a:endParaRPr lang="en-A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</a:rPr>
                        <a:t>3 (2)</a:t>
                      </a:r>
                      <a:endParaRPr lang="en-A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63313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MLFS</a:t>
                      </a:r>
                      <a:endParaRPr lang="en-A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</a:rPr>
                        <a:t>2 (1)</a:t>
                      </a:r>
                      <a:endParaRPr lang="en-A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57137314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E8C41128-0662-AEE4-5F76-300D0EA056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827" y="1611260"/>
            <a:ext cx="8726789" cy="419445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E9140DC-2A4F-4C75-6873-3B91CE4F3DDD}"/>
              </a:ext>
            </a:extLst>
          </p:cNvPr>
          <p:cNvSpPr txBox="1"/>
          <p:nvPr/>
        </p:nvSpPr>
        <p:spPr>
          <a:xfrm>
            <a:off x="10261828" y="6507388"/>
            <a:ext cx="18467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Cortes et al, ASH 2022</a:t>
            </a:r>
          </a:p>
        </p:txBody>
      </p:sp>
    </p:spTree>
    <p:extLst>
      <p:ext uri="{BB962C8B-B14F-4D97-AF65-F5344CB8AC3E}">
        <p14:creationId xmlns:p14="http://schemas.microsoft.com/office/powerpoint/2010/main" val="37027882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1944" y="260115"/>
            <a:ext cx="11360861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t>Current landscape in AML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64587" y="1663156"/>
            <a:ext cx="648072" cy="29978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Fit for intensive chemo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79B4F03-81F7-A146-1CCD-15F259D2ECBC}"/>
              </a:ext>
            </a:extLst>
          </p:cNvPr>
          <p:cNvSpPr/>
          <p:nvPr/>
        </p:nvSpPr>
        <p:spPr>
          <a:xfrm>
            <a:off x="461944" y="4789395"/>
            <a:ext cx="648072" cy="15026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Unfit for chemo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A279911-F802-21EA-015C-D2B1B50167C4}"/>
              </a:ext>
            </a:extLst>
          </p:cNvPr>
          <p:cNvSpPr/>
          <p:nvPr/>
        </p:nvSpPr>
        <p:spPr>
          <a:xfrm>
            <a:off x="1278804" y="4789396"/>
            <a:ext cx="1694545" cy="490128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IDH1 mut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80A532C-04E3-F01C-96EC-5591FCDEED17}"/>
              </a:ext>
            </a:extLst>
          </p:cNvPr>
          <p:cNvSpPr/>
          <p:nvPr/>
        </p:nvSpPr>
        <p:spPr>
          <a:xfrm>
            <a:off x="1261503" y="5396961"/>
            <a:ext cx="1694545" cy="895073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Other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904AAEB-7287-37D3-B5F2-59508FA4FBC0}"/>
              </a:ext>
            </a:extLst>
          </p:cNvPr>
          <p:cNvSpPr/>
          <p:nvPr/>
        </p:nvSpPr>
        <p:spPr>
          <a:xfrm>
            <a:off x="3107536" y="4784103"/>
            <a:ext cx="4053116" cy="4901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IVO + AZA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C78B3BF-B786-C7F5-86F8-B634EF9B7138}"/>
              </a:ext>
            </a:extLst>
          </p:cNvPr>
          <p:cNvSpPr/>
          <p:nvPr/>
        </p:nvSpPr>
        <p:spPr>
          <a:xfrm>
            <a:off x="3113358" y="5392671"/>
            <a:ext cx="4047293" cy="884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VEN + AZA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E95966-EF03-69ED-1655-BCA687BD1133}"/>
              </a:ext>
            </a:extLst>
          </p:cNvPr>
          <p:cNvSpPr/>
          <p:nvPr/>
        </p:nvSpPr>
        <p:spPr>
          <a:xfrm>
            <a:off x="5432311" y="1679452"/>
            <a:ext cx="1715462" cy="29796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Post-remission therapy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HCT or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IDAC consol. or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oral AZA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1EEA47-7558-872F-592C-704097F9297F}"/>
              </a:ext>
            </a:extLst>
          </p:cNvPr>
          <p:cNvSpPr/>
          <p:nvPr/>
        </p:nvSpPr>
        <p:spPr>
          <a:xfrm rot="5400000">
            <a:off x="3552889" y="-2037879"/>
            <a:ext cx="516818" cy="66987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First line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24BC811-3677-14D0-48BA-62434440F6DA}"/>
              </a:ext>
            </a:extLst>
          </p:cNvPr>
          <p:cNvSpPr/>
          <p:nvPr/>
        </p:nvSpPr>
        <p:spPr>
          <a:xfrm rot="5400000">
            <a:off x="9329911" y="-909488"/>
            <a:ext cx="516818" cy="44432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Salvage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E6E5488-5556-2DB9-10C0-7B6A14ACCC1C}"/>
              </a:ext>
            </a:extLst>
          </p:cNvPr>
          <p:cNvSpPr/>
          <p:nvPr/>
        </p:nvSpPr>
        <p:spPr>
          <a:xfrm>
            <a:off x="9442954" y="5832863"/>
            <a:ext cx="236697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Gilteritinib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0747C38-2E81-E086-2075-500D7CF6DCE1}"/>
              </a:ext>
            </a:extLst>
          </p:cNvPr>
          <p:cNvSpPr/>
          <p:nvPr/>
        </p:nvSpPr>
        <p:spPr>
          <a:xfrm>
            <a:off x="7327778" y="1647418"/>
            <a:ext cx="648072" cy="30511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Fit for intensive chemo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C6DB2E9-1076-580A-ECAE-A4E1702287C0}"/>
              </a:ext>
            </a:extLst>
          </p:cNvPr>
          <p:cNvSpPr/>
          <p:nvPr/>
        </p:nvSpPr>
        <p:spPr>
          <a:xfrm>
            <a:off x="7327778" y="4774774"/>
            <a:ext cx="648072" cy="15026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Unfit for chemo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ADFF082-BF41-5A80-8F61-EB56CDDFA013}"/>
              </a:ext>
            </a:extLst>
          </p:cNvPr>
          <p:cNvSpPr/>
          <p:nvPr/>
        </p:nvSpPr>
        <p:spPr>
          <a:xfrm>
            <a:off x="8142977" y="4786953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IDH1 mut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3D717A8-AFA3-5855-D12C-B86DA4BB30C3}"/>
              </a:ext>
            </a:extLst>
          </p:cNvPr>
          <p:cNvSpPr/>
          <p:nvPr/>
        </p:nvSpPr>
        <p:spPr>
          <a:xfrm>
            <a:off x="8142976" y="5306884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IDH2 mut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1A5B5EF-E8D5-C8D7-E48D-1C5EED6C0860}"/>
              </a:ext>
            </a:extLst>
          </p:cNvPr>
          <p:cNvSpPr/>
          <p:nvPr/>
        </p:nvSpPr>
        <p:spPr>
          <a:xfrm>
            <a:off x="8142976" y="5820691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mut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E023797-300E-E5D2-79AF-6038F36495D5}"/>
              </a:ext>
            </a:extLst>
          </p:cNvPr>
          <p:cNvSpPr/>
          <p:nvPr/>
        </p:nvSpPr>
        <p:spPr>
          <a:xfrm>
            <a:off x="9455833" y="5312970"/>
            <a:ext cx="236697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Enasidenib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6243C9C-2BA9-74E8-9BC5-FFE95FF0C458}"/>
              </a:ext>
            </a:extLst>
          </p:cNvPr>
          <p:cNvSpPr/>
          <p:nvPr/>
        </p:nvSpPr>
        <p:spPr>
          <a:xfrm>
            <a:off x="9455833" y="4751494"/>
            <a:ext cx="2341213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Ivosidenib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A127929-3CA2-F64E-575B-87AB7822406C}"/>
              </a:ext>
            </a:extLst>
          </p:cNvPr>
          <p:cNvSpPr/>
          <p:nvPr/>
        </p:nvSpPr>
        <p:spPr>
          <a:xfrm>
            <a:off x="8142976" y="1647418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mut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E85A7BC-A984-49C6-E100-86E503BA3947}"/>
              </a:ext>
            </a:extLst>
          </p:cNvPr>
          <p:cNvSpPr/>
          <p:nvPr/>
        </p:nvSpPr>
        <p:spPr>
          <a:xfrm>
            <a:off x="8142976" y="2193290"/>
            <a:ext cx="1132852" cy="24677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Non-targeted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51D2A3E-7EA1-70A6-E812-693AA7ED1EAA}"/>
              </a:ext>
            </a:extLst>
          </p:cNvPr>
          <p:cNvSpPr/>
          <p:nvPr/>
        </p:nvSpPr>
        <p:spPr>
          <a:xfrm>
            <a:off x="9455833" y="1645870"/>
            <a:ext cx="235409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Gilteritinib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F7E168E-0047-9909-B2F1-C07917F360FF}"/>
              </a:ext>
            </a:extLst>
          </p:cNvPr>
          <p:cNvSpPr/>
          <p:nvPr/>
        </p:nvSpPr>
        <p:spPr>
          <a:xfrm>
            <a:off x="9468713" y="2207346"/>
            <a:ext cx="2354092" cy="242722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FLAG-IDA +/- VEN</a:t>
            </a:r>
          </a:p>
        </p:txBody>
      </p:sp>
      <p:sp>
        <p:nvSpPr>
          <p:cNvPr id="5" name="Rectangle 4"/>
          <p:cNvSpPr/>
          <p:nvPr/>
        </p:nvSpPr>
        <p:spPr>
          <a:xfrm>
            <a:off x="1265573" y="1663156"/>
            <a:ext cx="1717069" cy="4848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FLT3</a:t>
            </a:r>
            <a:r>
              <a:rPr kumimoji="0" lang="en-US" sz="1800" b="1" i="0" u="none" strike="noStrike" kern="1200" cap="none" spc="0" normalizeH="0" baseline="30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MUT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276834" y="2860658"/>
            <a:ext cx="1717069" cy="66052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tAML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MR-AML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3113358" y="2247609"/>
            <a:ext cx="2206331" cy="501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Quizartinib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126836" y="2845315"/>
            <a:ext cx="2192854" cy="6758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CPX-351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9A48BA2-9BA1-841F-F62B-CE67838202FA}"/>
              </a:ext>
            </a:extLst>
          </p:cNvPr>
          <p:cNvSpPr/>
          <p:nvPr/>
        </p:nvSpPr>
        <p:spPr>
          <a:xfrm>
            <a:off x="1265573" y="2247609"/>
            <a:ext cx="1717069" cy="4848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FLT3</a:t>
            </a:r>
            <a:r>
              <a:rPr kumimoji="0" lang="en-US" sz="1800" b="1" i="1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-ITD</a:t>
            </a:r>
            <a:endParaRPr kumimoji="0" lang="en-US" sz="1800" b="1" i="0" u="none" strike="noStrike" kern="1200" cap="none" spc="0" normalizeH="0" baseline="3000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4C52076-85ED-738A-D29B-D9A25126ABC9}"/>
              </a:ext>
            </a:extLst>
          </p:cNvPr>
          <p:cNvSpPr/>
          <p:nvPr/>
        </p:nvSpPr>
        <p:spPr>
          <a:xfrm>
            <a:off x="3126835" y="1679452"/>
            <a:ext cx="2192854" cy="4685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Midostaurin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3AE32BA-6E3D-D479-B100-15D82D2E6357}"/>
              </a:ext>
            </a:extLst>
          </p:cNvPr>
          <p:cNvSpPr/>
          <p:nvPr/>
        </p:nvSpPr>
        <p:spPr>
          <a:xfrm>
            <a:off x="1261212" y="3616688"/>
            <a:ext cx="1717069" cy="458694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Non-adverse CG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6DCE0DF-0295-C474-F32A-FA028D6DE519}"/>
              </a:ext>
            </a:extLst>
          </p:cNvPr>
          <p:cNvSpPr/>
          <p:nvPr/>
        </p:nvSpPr>
        <p:spPr>
          <a:xfrm>
            <a:off x="3126835" y="3624994"/>
            <a:ext cx="2192854" cy="45869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GO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16584A3-4226-FD75-A747-0BE0FC59CB2A}"/>
              </a:ext>
            </a:extLst>
          </p:cNvPr>
          <p:cNvSpPr/>
          <p:nvPr/>
        </p:nvSpPr>
        <p:spPr>
          <a:xfrm>
            <a:off x="1248013" y="4170892"/>
            <a:ext cx="1717069" cy="490128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Other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09D75A18-97D0-5019-9790-CE39D9FB0AF3}"/>
              </a:ext>
            </a:extLst>
          </p:cNvPr>
          <p:cNvSpPr/>
          <p:nvPr/>
        </p:nvSpPr>
        <p:spPr>
          <a:xfrm>
            <a:off x="3116680" y="4168943"/>
            <a:ext cx="2192854" cy="4901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7+3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EA2CA348-5515-679A-D8CE-A24C1F2B0249}"/>
              </a:ext>
            </a:extLst>
          </p:cNvPr>
          <p:cNvSpPr/>
          <p:nvPr/>
        </p:nvSpPr>
        <p:spPr>
          <a:xfrm>
            <a:off x="7841777" y="5344448"/>
            <a:ext cx="422393" cy="34834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9815861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1C96D9-267D-3329-B2BC-5818745BF4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Enasidenib</a:t>
            </a:r>
            <a:r>
              <a:rPr lang="en-US" dirty="0"/>
              <a:t> vs conventional care in R/R IDH2 mutated AML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4AC2081-C761-86D8-7A7D-0D93D853F8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10" t="12843" b="10386"/>
          <a:stretch/>
        </p:blipFill>
        <p:spPr bwMode="auto">
          <a:xfrm>
            <a:off x="248158" y="1197429"/>
            <a:ext cx="6128086" cy="4928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D3EE051A-093D-31BC-797E-547969539B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3857027"/>
              </p:ext>
            </p:extLst>
          </p:nvPr>
        </p:nvGraphicFramePr>
        <p:xfrm>
          <a:off x="5815757" y="2323638"/>
          <a:ext cx="6128085" cy="323596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2042695">
                  <a:extLst>
                    <a:ext uri="{9D8B030D-6E8A-4147-A177-3AD203B41FA5}">
                      <a16:colId xmlns:a16="http://schemas.microsoft.com/office/drawing/2014/main" val="3994537848"/>
                    </a:ext>
                  </a:extLst>
                </a:gridCol>
                <a:gridCol w="2042695">
                  <a:extLst>
                    <a:ext uri="{9D8B030D-6E8A-4147-A177-3AD203B41FA5}">
                      <a16:colId xmlns:a16="http://schemas.microsoft.com/office/drawing/2014/main" val="3608984665"/>
                    </a:ext>
                  </a:extLst>
                </a:gridCol>
                <a:gridCol w="2042695">
                  <a:extLst>
                    <a:ext uri="{9D8B030D-6E8A-4147-A177-3AD203B41FA5}">
                      <a16:colId xmlns:a16="http://schemas.microsoft.com/office/drawing/2014/main" val="28366948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R140 (72%)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R172 (28%)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92243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ORR (%)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ENA 41% vs CCR 10%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30603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mOS</a:t>
                      </a:r>
                      <a:r>
                        <a:rPr lang="en-US" dirty="0"/>
                        <a:t> (m)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ENA 6.5 vs CCR 6.2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15776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FLT3-ITD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FLT3-TKD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17%</a:t>
                      </a:r>
                    </a:p>
                    <a:p>
                      <a:pPr algn="ctr"/>
                      <a:r>
                        <a:rPr lang="en-US" dirty="0"/>
                        <a:t>17%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1%</a:t>
                      </a:r>
                    </a:p>
                    <a:p>
                      <a:pPr algn="ctr"/>
                      <a:r>
                        <a:rPr lang="en-US" dirty="0"/>
                        <a:t>4%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98799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TP53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31085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NRAS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5166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ORR (%) ENA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06510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mOS</a:t>
                      </a:r>
                      <a:r>
                        <a:rPr lang="en-US" dirty="0"/>
                        <a:t> (m) ENA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5.7m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14.6m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756203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1BB85DAB-B255-7CE8-9F99-A125A089D40C}"/>
              </a:ext>
            </a:extLst>
          </p:cNvPr>
          <p:cNvSpPr txBox="1"/>
          <p:nvPr/>
        </p:nvSpPr>
        <p:spPr>
          <a:xfrm>
            <a:off x="10345212" y="6550222"/>
            <a:ext cx="18467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/>
              <a:t>DeBotton</a:t>
            </a:r>
            <a:r>
              <a:rPr lang="en-US" sz="1400" dirty="0"/>
              <a:t>, ASCO 2022</a:t>
            </a:r>
          </a:p>
        </p:txBody>
      </p:sp>
    </p:spTree>
    <p:extLst>
      <p:ext uri="{BB962C8B-B14F-4D97-AF65-F5344CB8AC3E}">
        <p14:creationId xmlns:p14="http://schemas.microsoft.com/office/powerpoint/2010/main" val="26543918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C4D6E6-A2D6-AAF5-8EAA-B57C87C003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Enasidenib</a:t>
            </a:r>
            <a:r>
              <a:rPr lang="en-US" dirty="0"/>
              <a:t> + </a:t>
            </a:r>
            <a:r>
              <a:rPr lang="en-US" dirty="0" err="1"/>
              <a:t>venetoclax</a:t>
            </a:r>
            <a:r>
              <a:rPr lang="en-US" dirty="0"/>
              <a:t> in IDH2 mutant AML</a:t>
            </a:r>
          </a:p>
        </p:txBody>
      </p:sp>
      <p:pic>
        <p:nvPicPr>
          <p:cNvPr id="2050" name="Picture 2" descr="Figure 1. ">
            <a:extLst>
              <a:ext uri="{FF2B5EF4-FFF2-40B4-BE49-F238E27FC236}">
                <a16:creationId xmlns:a16="http://schemas.microsoft.com/office/drawing/2014/main" id="{679F2C77-2260-091B-27D7-1E0F32C49B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7052" y="849087"/>
            <a:ext cx="4968415" cy="5351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A4129A4-02CA-27DB-2D54-DC53BFC21C5F}"/>
              </a:ext>
            </a:extLst>
          </p:cNvPr>
          <p:cNvSpPr txBox="1"/>
          <p:nvPr/>
        </p:nvSpPr>
        <p:spPr>
          <a:xfrm>
            <a:off x="1637168" y="1077849"/>
            <a:ext cx="4050917" cy="4893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+mn-lt"/>
              </a:rPr>
              <a:t>Ven 100 mg D1</a:t>
            </a:r>
          </a:p>
          <a:p>
            <a:r>
              <a:rPr lang="en-US" dirty="0">
                <a:latin typeface="+mn-lt"/>
              </a:rPr>
              <a:t>Ven 200 mg D2</a:t>
            </a:r>
          </a:p>
          <a:p>
            <a:r>
              <a:rPr lang="en-US" dirty="0">
                <a:latin typeface="+mn-lt"/>
              </a:rPr>
              <a:t>Ven 400 mg D3-28</a:t>
            </a:r>
          </a:p>
          <a:p>
            <a:r>
              <a:rPr lang="en-US" dirty="0" err="1">
                <a:latin typeface="+mn-lt"/>
              </a:rPr>
              <a:t>Enasidenib</a:t>
            </a:r>
            <a:r>
              <a:rPr lang="en-US" dirty="0">
                <a:latin typeface="+mn-lt"/>
              </a:rPr>
              <a:t> 100 mg D15-28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N=11</a:t>
            </a:r>
          </a:p>
          <a:p>
            <a:r>
              <a:rPr lang="en-US" dirty="0">
                <a:latin typeface="+mn-lt"/>
              </a:rPr>
              <a:t>10 R/R AML</a:t>
            </a:r>
          </a:p>
          <a:p>
            <a:r>
              <a:rPr lang="en-US" dirty="0">
                <a:latin typeface="+mn-lt"/>
              </a:rPr>
              <a:t>6 R140Q, 5 R172K</a:t>
            </a:r>
          </a:p>
          <a:p>
            <a:r>
              <a:rPr lang="en-US" dirty="0">
                <a:latin typeface="+mn-lt"/>
              </a:rPr>
              <a:t>Median age 72</a:t>
            </a:r>
          </a:p>
          <a:p>
            <a:r>
              <a:rPr lang="en-US" dirty="0">
                <a:latin typeface="+mn-lt"/>
              </a:rPr>
              <a:t>CR – 2 pts</a:t>
            </a:r>
          </a:p>
          <a:p>
            <a:r>
              <a:rPr lang="en-US" dirty="0" err="1">
                <a:latin typeface="+mn-lt"/>
              </a:rPr>
              <a:t>CRi</a:t>
            </a:r>
            <a:r>
              <a:rPr lang="en-US" dirty="0">
                <a:latin typeface="+mn-lt"/>
              </a:rPr>
              <a:t>- 3 pts</a:t>
            </a:r>
          </a:p>
          <a:p>
            <a:r>
              <a:rPr lang="en-US" dirty="0">
                <a:latin typeface="+mn-lt"/>
              </a:rPr>
              <a:t>All still in remission (3-8 cycles)</a:t>
            </a:r>
          </a:p>
          <a:p>
            <a:endParaRPr lang="en-US" dirty="0">
              <a:latin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AB05E5-F84E-FD01-0A7B-3FC41F45B907}"/>
              </a:ext>
            </a:extLst>
          </p:cNvPr>
          <p:cNvSpPr txBox="1"/>
          <p:nvPr/>
        </p:nvSpPr>
        <p:spPr>
          <a:xfrm>
            <a:off x="10566757" y="6473607"/>
            <a:ext cx="15740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Steve Chan ASH 2021</a:t>
            </a:r>
          </a:p>
        </p:txBody>
      </p:sp>
    </p:spTree>
    <p:extLst>
      <p:ext uri="{BB962C8B-B14F-4D97-AF65-F5344CB8AC3E}">
        <p14:creationId xmlns:p14="http://schemas.microsoft.com/office/powerpoint/2010/main" val="41447518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515F3A-E7E1-59B6-62C1-C4A717A10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Azacitidine</a:t>
            </a:r>
            <a:r>
              <a:rPr lang="en-US" dirty="0"/>
              <a:t> + </a:t>
            </a:r>
            <a:r>
              <a:rPr lang="en-US" dirty="0" err="1"/>
              <a:t>enasidenib</a:t>
            </a:r>
            <a:r>
              <a:rPr lang="en-US" dirty="0"/>
              <a:t> + </a:t>
            </a:r>
            <a:r>
              <a:rPr lang="en-US" dirty="0" err="1"/>
              <a:t>venetoclax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B5AC85D-ACEC-1954-124B-45ED8D936C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0088" y="3161469"/>
            <a:ext cx="4677578" cy="3384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3434A42-35A3-8F36-F977-E074CF2F9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188" y="3207059"/>
            <a:ext cx="4676193" cy="329282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9052278-8017-169B-E6F1-2E813E3ED7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2429" y="955783"/>
            <a:ext cx="5719358" cy="191865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8E7065D-791C-973D-53CD-D5ED277387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5250" y="955783"/>
            <a:ext cx="5291251" cy="8524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DBB6B5D-E3EF-3BAE-616E-0FED0DEA738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5250" y="1817387"/>
            <a:ext cx="5291251" cy="105705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11AF21D-7266-6F88-F506-ED9D2C8F77B1}"/>
              </a:ext>
            </a:extLst>
          </p:cNvPr>
          <p:cNvSpPr txBox="1"/>
          <p:nvPr/>
        </p:nvSpPr>
        <p:spPr>
          <a:xfrm>
            <a:off x="7194347" y="6564274"/>
            <a:ext cx="48133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200" i="1" dirty="0">
                <a:effectLst/>
                <a:latin typeface="Helvetica" pitchFamily="2" charset="0"/>
              </a:rPr>
              <a:t>Venugopal et al, Blood Cancer Journal</a:t>
            </a:r>
            <a:r>
              <a:rPr lang="en-AU" sz="1200" i="1" dirty="0">
                <a:latin typeface="Helvetica" pitchFamily="2" charset="0"/>
              </a:rPr>
              <a:t> 2022</a:t>
            </a:r>
            <a:endParaRPr lang="en-AU" sz="1200" dirty="0">
              <a:effectLst/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585190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5AF8D6-E236-0F5E-E443-C81EFC5D90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287" y="227013"/>
            <a:ext cx="9910612" cy="1143000"/>
          </a:xfrm>
        </p:spPr>
        <p:txBody>
          <a:bodyPr/>
          <a:lstStyle/>
          <a:p>
            <a:pPr algn="l"/>
            <a:r>
              <a:rPr lang="en-US" dirty="0"/>
              <a:t>Phase III Study of an Oral Hypomethylating Agent, ASTX727 (DEC-C), Compared to IV Decitabine for AML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FB6357-4F7C-4F2D-D64C-1EEFBC69F4C8}"/>
              </a:ext>
            </a:extLst>
          </p:cNvPr>
          <p:cNvSpPr txBox="1"/>
          <p:nvPr/>
        </p:nvSpPr>
        <p:spPr>
          <a:xfrm>
            <a:off x="6968423" y="6477098"/>
            <a:ext cx="292508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Geissler. EHA 2022;Abstract P573.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040B8C-C4B9-F18B-AE33-7C00CCAAF2FF}"/>
              </a:ext>
            </a:extLst>
          </p:cNvPr>
          <p:cNvSpPr txBox="1"/>
          <p:nvPr/>
        </p:nvSpPr>
        <p:spPr>
          <a:xfrm>
            <a:off x="142318" y="1473183"/>
            <a:ext cx="5674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Primary Endpoint: 5-Day Decitabine AUC Equivalence </a:t>
            </a:r>
          </a:p>
        </p:txBody>
      </p:sp>
      <p:pic>
        <p:nvPicPr>
          <p:cNvPr id="9" name="Picture 8" descr="Graphical user interface, application, table&#10;&#10;Description automatically generated">
            <a:extLst>
              <a:ext uri="{FF2B5EF4-FFF2-40B4-BE49-F238E27FC236}">
                <a16:creationId xmlns:a16="http://schemas.microsoft.com/office/drawing/2014/main" id="{00E71901-C09B-379B-D0DD-7C761CC405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546" y="1976463"/>
            <a:ext cx="5520030" cy="190109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E58C9C9-01AB-2BA8-FD8A-E8E9372FA16F}"/>
              </a:ext>
            </a:extLst>
          </p:cNvPr>
          <p:cNvSpPr txBox="1"/>
          <p:nvPr/>
        </p:nvSpPr>
        <p:spPr>
          <a:xfrm>
            <a:off x="142318" y="3980732"/>
            <a:ext cx="67579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/>
              <a:t>Preliminary Efficacy Response (ITT)</a:t>
            </a:r>
          </a:p>
        </p:txBody>
      </p:sp>
      <p:pic>
        <p:nvPicPr>
          <p:cNvPr id="13" name="Picture 12" descr="Table&#10;&#10;Description automatically generated">
            <a:extLst>
              <a:ext uri="{FF2B5EF4-FFF2-40B4-BE49-F238E27FC236}">
                <a16:creationId xmlns:a16="http://schemas.microsoft.com/office/drawing/2014/main" id="{C3DD2158-B850-D13B-ECBB-DE4E55B30C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546" y="4344767"/>
            <a:ext cx="5248567" cy="2286220"/>
          </a:xfrm>
          <a:prstGeom prst="rect">
            <a:avLst/>
          </a:prstGeom>
        </p:spPr>
      </p:pic>
      <p:pic>
        <p:nvPicPr>
          <p:cNvPr id="15" name="Picture 14" descr="Chart&#10;&#10;Description automatically generated">
            <a:extLst>
              <a:ext uri="{FF2B5EF4-FFF2-40B4-BE49-F238E27FC236}">
                <a16:creationId xmlns:a16="http://schemas.microsoft.com/office/drawing/2014/main" id="{83B5EB07-A044-6873-AAA6-464FDF91B9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6025" y="1987075"/>
            <a:ext cx="6063657" cy="368411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E924835B-4A0D-9298-8E44-3AEBA78D648B}"/>
              </a:ext>
            </a:extLst>
          </p:cNvPr>
          <p:cNvSpPr txBox="1"/>
          <p:nvPr/>
        </p:nvSpPr>
        <p:spPr>
          <a:xfrm>
            <a:off x="5986025" y="1478489"/>
            <a:ext cx="606365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Kaplan-Meier Plot of Overall Survival </a:t>
            </a:r>
          </a:p>
        </p:txBody>
      </p:sp>
    </p:spTree>
    <p:extLst>
      <p:ext uri="{BB962C8B-B14F-4D97-AF65-F5344CB8AC3E}">
        <p14:creationId xmlns:p14="http://schemas.microsoft.com/office/powerpoint/2010/main" val="746836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1944" y="260115"/>
            <a:ext cx="11360861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t>Current landscape in AML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64587" y="1663156"/>
            <a:ext cx="648072" cy="29978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Fit for intensive chemo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79B4F03-81F7-A146-1CCD-15F259D2ECBC}"/>
              </a:ext>
            </a:extLst>
          </p:cNvPr>
          <p:cNvSpPr/>
          <p:nvPr/>
        </p:nvSpPr>
        <p:spPr>
          <a:xfrm>
            <a:off x="461944" y="4789395"/>
            <a:ext cx="648072" cy="15026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Unfit for chemo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A279911-F802-21EA-015C-D2B1B50167C4}"/>
              </a:ext>
            </a:extLst>
          </p:cNvPr>
          <p:cNvSpPr/>
          <p:nvPr/>
        </p:nvSpPr>
        <p:spPr>
          <a:xfrm>
            <a:off x="1278804" y="4789396"/>
            <a:ext cx="1694545" cy="490128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IDH1 mut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80A532C-04E3-F01C-96EC-5591FCDEED17}"/>
              </a:ext>
            </a:extLst>
          </p:cNvPr>
          <p:cNvSpPr/>
          <p:nvPr/>
        </p:nvSpPr>
        <p:spPr>
          <a:xfrm>
            <a:off x="1261503" y="5396961"/>
            <a:ext cx="1694545" cy="895073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Other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904AAEB-7287-37D3-B5F2-59508FA4FBC0}"/>
              </a:ext>
            </a:extLst>
          </p:cNvPr>
          <p:cNvSpPr/>
          <p:nvPr/>
        </p:nvSpPr>
        <p:spPr>
          <a:xfrm>
            <a:off x="3107536" y="4784103"/>
            <a:ext cx="4053116" cy="4901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IVO + AZA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C78B3BF-B786-C7F5-86F8-B634EF9B7138}"/>
              </a:ext>
            </a:extLst>
          </p:cNvPr>
          <p:cNvSpPr/>
          <p:nvPr/>
        </p:nvSpPr>
        <p:spPr>
          <a:xfrm>
            <a:off x="3113358" y="5392671"/>
            <a:ext cx="4047293" cy="884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VEN + AZA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E95966-EF03-69ED-1655-BCA687BD1133}"/>
              </a:ext>
            </a:extLst>
          </p:cNvPr>
          <p:cNvSpPr/>
          <p:nvPr/>
        </p:nvSpPr>
        <p:spPr>
          <a:xfrm>
            <a:off x="5432311" y="1679452"/>
            <a:ext cx="1715462" cy="29796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Post-remission therapy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HCT or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IDAC consol. or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oral AZA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1EEA47-7558-872F-592C-704097F9297F}"/>
              </a:ext>
            </a:extLst>
          </p:cNvPr>
          <p:cNvSpPr/>
          <p:nvPr/>
        </p:nvSpPr>
        <p:spPr>
          <a:xfrm rot="5400000">
            <a:off x="3552889" y="-2037879"/>
            <a:ext cx="516818" cy="66987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First line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24BC811-3677-14D0-48BA-62434440F6DA}"/>
              </a:ext>
            </a:extLst>
          </p:cNvPr>
          <p:cNvSpPr/>
          <p:nvPr/>
        </p:nvSpPr>
        <p:spPr>
          <a:xfrm rot="5400000">
            <a:off x="9329911" y="-909488"/>
            <a:ext cx="516818" cy="44432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Salvage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E6E5488-5556-2DB9-10C0-7B6A14ACCC1C}"/>
              </a:ext>
            </a:extLst>
          </p:cNvPr>
          <p:cNvSpPr/>
          <p:nvPr/>
        </p:nvSpPr>
        <p:spPr>
          <a:xfrm>
            <a:off x="9442954" y="5832863"/>
            <a:ext cx="236697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Gilteritinib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0747C38-2E81-E086-2075-500D7CF6DCE1}"/>
              </a:ext>
            </a:extLst>
          </p:cNvPr>
          <p:cNvSpPr/>
          <p:nvPr/>
        </p:nvSpPr>
        <p:spPr>
          <a:xfrm>
            <a:off x="7327778" y="1647418"/>
            <a:ext cx="648072" cy="30511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Fit for intensive chemo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C6DB2E9-1076-580A-ECAE-A4E1702287C0}"/>
              </a:ext>
            </a:extLst>
          </p:cNvPr>
          <p:cNvSpPr/>
          <p:nvPr/>
        </p:nvSpPr>
        <p:spPr>
          <a:xfrm>
            <a:off x="7327778" y="4774774"/>
            <a:ext cx="648072" cy="15026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Unfit for chemo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ADFF082-BF41-5A80-8F61-EB56CDDFA013}"/>
              </a:ext>
            </a:extLst>
          </p:cNvPr>
          <p:cNvSpPr/>
          <p:nvPr/>
        </p:nvSpPr>
        <p:spPr>
          <a:xfrm>
            <a:off x="8142977" y="4786953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IDH1 mut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3D717A8-AFA3-5855-D12C-B86DA4BB30C3}"/>
              </a:ext>
            </a:extLst>
          </p:cNvPr>
          <p:cNvSpPr/>
          <p:nvPr/>
        </p:nvSpPr>
        <p:spPr>
          <a:xfrm>
            <a:off x="8142976" y="5306884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IDH2 mut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1A5B5EF-E8D5-C8D7-E48D-1C5EED6C0860}"/>
              </a:ext>
            </a:extLst>
          </p:cNvPr>
          <p:cNvSpPr/>
          <p:nvPr/>
        </p:nvSpPr>
        <p:spPr>
          <a:xfrm>
            <a:off x="8142976" y="5820691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mut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E023797-300E-E5D2-79AF-6038F36495D5}"/>
              </a:ext>
            </a:extLst>
          </p:cNvPr>
          <p:cNvSpPr/>
          <p:nvPr/>
        </p:nvSpPr>
        <p:spPr>
          <a:xfrm>
            <a:off x="9455833" y="5312970"/>
            <a:ext cx="236697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Enasidenib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6243C9C-2BA9-74E8-9BC5-FFE95FF0C458}"/>
              </a:ext>
            </a:extLst>
          </p:cNvPr>
          <p:cNvSpPr/>
          <p:nvPr/>
        </p:nvSpPr>
        <p:spPr>
          <a:xfrm>
            <a:off x="9455833" y="4751494"/>
            <a:ext cx="2341213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Ivosidenib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A127929-3CA2-F64E-575B-87AB7822406C}"/>
              </a:ext>
            </a:extLst>
          </p:cNvPr>
          <p:cNvSpPr/>
          <p:nvPr/>
        </p:nvSpPr>
        <p:spPr>
          <a:xfrm>
            <a:off x="8142976" y="1647418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mut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E85A7BC-A984-49C6-E100-86E503BA3947}"/>
              </a:ext>
            </a:extLst>
          </p:cNvPr>
          <p:cNvSpPr/>
          <p:nvPr/>
        </p:nvSpPr>
        <p:spPr>
          <a:xfrm>
            <a:off x="8142976" y="2193290"/>
            <a:ext cx="1132852" cy="24677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Non-targeted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51D2A3E-7EA1-70A6-E812-693AA7ED1EAA}"/>
              </a:ext>
            </a:extLst>
          </p:cNvPr>
          <p:cNvSpPr/>
          <p:nvPr/>
        </p:nvSpPr>
        <p:spPr>
          <a:xfrm>
            <a:off x="9455833" y="1645870"/>
            <a:ext cx="235409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Gilteritinib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F7E168E-0047-9909-B2F1-C07917F360FF}"/>
              </a:ext>
            </a:extLst>
          </p:cNvPr>
          <p:cNvSpPr/>
          <p:nvPr/>
        </p:nvSpPr>
        <p:spPr>
          <a:xfrm>
            <a:off x="9468713" y="2207346"/>
            <a:ext cx="2354092" cy="242722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FLAG-IDA +/- VEN</a:t>
            </a:r>
          </a:p>
        </p:txBody>
      </p:sp>
      <p:sp>
        <p:nvSpPr>
          <p:cNvPr id="5" name="Rectangle 4"/>
          <p:cNvSpPr/>
          <p:nvPr/>
        </p:nvSpPr>
        <p:spPr>
          <a:xfrm>
            <a:off x="1265573" y="1663156"/>
            <a:ext cx="1717069" cy="4848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FLT3</a:t>
            </a:r>
            <a:r>
              <a:rPr kumimoji="0" lang="en-US" sz="1800" b="1" i="0" u="none" strike="noStrike" kern="1200" cap="none" spc="0" normalizeH="0" baseline="30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MUT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276834" y="2860658"/>
            <a:ext cx="1717069" cy="66052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tAML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MR-AML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3113358" y="2247609"/>
            <a:ext cx="2206331" cy="501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Quizartinib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126836" y="2845315"/>
            <a:ext cx="2192854" cy="6758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CPX-351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9A48BA2-9BA1-841F-F62B-CE67838202FA}"/>
              </a:ext>
            </a:extLst>
          </p:cNvPr>
          <p:cNvSpPr/>
          <p:nvPr/>
        </p:nvSpPr>
        <p:spPr>
          <a:xfrm>
            <a:off x="1265573" y="2247609"/>
            <a:ext cx="1717069" cy="4848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FLT3</a:t>
            </a:r>
            <a:r>
              <a:rPr kumimoji="0" lang="en-US" sz="1800" b="1" i="1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-ITD</a:t>
            </a:r>
            <a:endParaRPr kumimoji="0" lang="en-US" sz="1800" b="1" i="0" u="none" strike="noStrike" kern="1200" cap="none" spc="0" normalizeH="0" baseline="3000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4C52076-85ED-738A-D29B-D9A25126ABC9}"/>
              </a:ext>
            </a:extLst>
          </p:cNvPr>
          <p:cNvSpPr/>
          <p:nvPr/>
        </p:nvSpPr>
        <p:spPr>
          <a:xfrm>
            <a:off x="3126835" y="1679452"/>
            <a:ext cx="2192854" cy="4685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Midostaurin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3AE32BA-6E3D-D479-B100-15D82D2E6357}"/>
              </a:ext>
            </a:extLst>
          </p:cNvPr>
          <p:cNvSpPr/>
          <p:nvPr/>
        </p:nvSpPr>
        <p:spPr>
          <a:xfrm>
            <a:off x="1261212" y="3616688"/>
            <a:ext cx="1717069" cy="458694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Non-adverse CG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6DCE0DF-0295-C474-F32A-FA028D6DE519}"/>
              </a:ext>
            </a:extLst>
          </p:cNvPr>
          <p:cNvSpPr/>
          <p:nvPr/>
        </p:nvSpPr>
        <p:spPr>
          <a:xfrm>
            <a:off x="3126835" y="3624994"/>
            <a:ext cx="2192854" cy="45869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GO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16584A3-4226-FD75-A747-0BE0FC59CB2A}"/>
              </a:ext>
            </a:extLst>
          </p:cNvPr>
          <p:cNvSpPr/>
          <p:nvPr/>
        </p:nvSpPr>
        <p:spPr>
          <a:xfrm>
            <a:off x="1248013" y="4170892"/>
            <a:ext cx="1717069" cy="490128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Adverse risk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09D75A18-97D0-5019-9790-CE39D9FB0AF3}"/>
              </a:ext>
            </a:extLst>
          </p:cNvPr>
          <p:cNvSpPr/>
          <p:nvPr/>
        </p:nvSpPr>
        <p:spPr>
          <a:xfrm>
            <a:off x="3116680" y="4168943"/>
            <a:ext cx="2192854" cy="4901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Clinical trial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D5F94E6A-CCBD-9BA9-A98A-01B808EEA628}"/>
              </a:ext>
            </a:extLst>
          </p:cNvPr>
          <p:cNvSpPr/>
          <p:nvPr/>
        </p:nvSpPr>
        <p:spPr>
          <a:xfrm>
            <a:off x="5170578" y="2015980"/>
            <a:ext cx="422393" cy="34834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0427309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67" b="2241"/>
          <a:stretch/>
        </p:blipFill>
        <p:spPr>
          <a:xfrm>
            <a:off x="4387698" y="3564069"/>
            <a:ext cx="4412942" cy="282549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034404" y="4469150"/>
            <a:ext cx="2033397" cy="299018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88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ITD identified by bioinformatics pipeline and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88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allelic frequency is calculated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6886956" y="4304733"/>
            <a:ext cx="123444" cy="1371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6893815" y="4768169"/>
            <a:ext cx="140589" cy="2772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6886956" y="4768169"/>
            <a:ext cx="233172" cy="8125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5418770" y="6309717"/>
            <a:ext cx="3217547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Exon 15                            Exon 14                           Exon 13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30855" y="4722232"/>
            <a:ext cx="2683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Diverse reads aligned to FLT3 genomic sequence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1862324" y="5906870"/>
            <a:ext cx="24906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Relevant FLT3 region (exon 14-15) targeted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680087" y="3413954"/>
            <a:ext cx="24906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Ultra-deep sequencing of the region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(Illumina SBS)</a:t>
            </a:r>
          </a:p>
        </p:txBody>
      </p:sp>
      <p:grpSp>
        <p:nvGrpSpPr>
          <p:cNvPr id="65" name="Group 64"/>
          <p:cNvGrpSpPr/>
          <p:nvPr/>
        </p:nvGrpSpPr>
        <p:grpSpPr>
          <a:xfrm>
            <a:off x="2857036" y="1242137"/>
            <a:ext cx="6744164" cy="2248019"/>
            <a:chOff x="1333036" y="256401"/>
            <a:chExt cx="6744164" cy="2248019"/>
          </a:xfrm>
        </p:grpSpPr>
        <p:grpSp>
          <p:nvGrpSpPr>
            <p:cNvPr id="66" name="Group 65"/>
            <p:cNvGrpSpPr/>
            <p:nvPr/>
          </p:nvGrpSpPr>
          <p:grpSpPr>
            <a:xfrm>
              <a:off x="1333036" y="256401"/>
              <a:ext cx="6591764" cy="886599"/>
              <a:chOff x="1256836" y="152400"/>
              <a:chExt cx="6591764" cy="886599"/>
            </a:xfrm>
          </p:grpSpPr>
          <p:sp>
            <p:nvSpPr>
              <p:cNvPr id="90" name="Rectangle 89"/>
              <p:cNvSpPr/>
              <p:nvPr/>
            </p:nvSpPr>
            <p:spPr>
              <a:xfrm>
                <a:off x="2180534" y="457200"/>
                <a:ext cx="2364824" cy="237454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91" name="Rectangle 90"/>
              <p:cNvSpPr/>
              <p:nvPr/>
            </p:nvSpPr>
            <p:spPr>
              <a:xfrm>
                <a:off x="4541520" y="457200"/>
                <a:ext cx="2364824" cy="237454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cxnSp>
            <p:nvCxnSpPr>
              <p:cNvPr id="92" name="Straight Connector 91"/>
              <p:cNvCxnSpPr/>
              <p:nvPr/>
            </p:nvCxnSpPr>
            <p:spPr>
              <a:xfrm>
                <a:off x="6915912" y="573024"/>
                <a:ext cx="68580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Straight Connector 92"/>
              <p:cNvCxnSpPr/>
              <p:nvPr/>
            </p:nvCxnSpPr>
            <p:spPr>
              <a:xfrm>
                <a:off x="1493520" y="573024"/>
                <a:ext cx="68580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Arrow Connector 93"/>
              <p:cNvCxnSpPr/>
              <p:nvPr/>
            </p:nvCxnSpPr>
            <p:spPr>
              <a:xfrm>
                <a:off x="1769136" y="457200"/>
                <a:ext cx="288264" cy="0"/>
              </a:xfrm>
              <a:prstGeom prst="straightConnector1">
                <a:avLst/>
              </a:prstGeom>
              <a:ln w="190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Arrow Connector 94"/>
              <p:cNvCxnSpPr/>
              <p:nvPr/>
            </p:nvCxnSpPr>
            <p:spPr>
              <a:xfrm flipH="1">
                <a:off x="7103136" y="685800"/>
                <a:ext cx="288264" cy="0"/>
              </a:xfrm>
              <a:prstGeom prst="straightConnector1">
                <a:avLst/>
              </a:prstGeom>
              <a:ln w="190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6" name="TextBox 95"/>
              <p:cNvSpPr txBox="1"/>
              <p:nvPr/>
            </p:nvSpPr>
            <p:spPr>
              <a:xfrm>
                <a:off x="1256836" y="228600"/>
                <a:ext cx="34336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D3481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5’</a:t>
                </a:r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1538680" y="152400"/>
                <a:ext cx="74732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D3481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Forward</a:t>
                </a:r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>
                <a:off x="7505236" y="533400"/>
                <a:ext cx="34336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D3481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3’</a:t>
                </a:r>
              </a:p>
            </p:txBody>
          </p:sp>
          <p:sp>
            <p:nvSpPr>
              <p:cNvPr id="99" name="TextBox 98"/>
              <p:cNvSpPr txBox="1"/>
              <p:nvPr/>
            </p:nvSpPr>
            <p:spPr>
              <a:xfrm>
                <a:off x="7010400" y="762000"/>
                <a:ext cx="75533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D3481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Reverse</a:t>
                </a:r>
              </a:p>
            </p:txBody>
          </p:sp>
          <p:sp>
            <p:nvSpPr>
              <p:cNvPr id="100" name="TextBox 99"/>
              <p:cNvSpPr txBox="1"/>
              <p:nvPr/>
            </p:nvSpPr>
            <p:spPr>
              <a:xfrm>
                <a:off x="5470394" y="418061"/>
                <a:ext cx="47320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ITD</a:t>
                </a:r>
              </a:p>
            </p:txBody>
          </p:sp>
        </p:grpSp>
        <p:cxnSp>
          <p:nvCxnSpPr>
            <p:cNvPr id="67" name="Straight Arrow Connector 66"/>
            <p:cNvCxnSpPr/>
            <p:nvPr/>
          </p:nvCxnSpPr>
          <p:spPr>
            <a:xfrm>
              <a:off x="1828800" y="1219200"/>
              <a:ext cx="17526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/>
            <p:cNvCxnSpPr/>
            <p:nvPr/>
          </p:nvCxnSpPr>
          <p:spPr>
            <a:xfrm>
              <a:off x="1981200" y="1371600"/>
              <a:ext cx="17526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Arrow Connector 68"/>
            <p:cNvCxnSpPr/>
            <p:nvPr/>
          </p:nvCxnSpPr>
          <p:spPr>
            <a:xfrm>
              <a:off x="2133600" y="1524000"/>
              <a:ext cx="17526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/>
            <p:cNvCxnSpPr/>
            <p:nvPr/>
          </p:nvCxnSpPr>
          <p:spPr>
            <a:xfrm>
              <a:off x="2286000" y="1676400"/>
              <a:ext cx="17526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Arrow Connector 72"/>
            <p:cNvCxnSpPr/>
            <p:nvPr/>
          </p:nvCxnSpPr>
          <p:spPr>
            <a:xfrm>
              <a:off x="2438400" y="1828800"/>
              <a:ext cx="17526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Arrow Connector 73"/>
            <p:cNvCxnSpPr/>
            <p:nvPr/>
          </p:nvCxnSpPr>
          <p:spPr>
            <a:xfrm>
              <a:off x="2590800" y="1981200"/>
              <a:ext cx="17526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Arrow Connector 74"/>
            <p:cNvCxnSpPr/>
            <p:nvPr/>
          </p:nvCxnSpPr>
          <p:spPr>
            <a:xfrm>
              <a:off x="3657600" y="1219200"/>
              <a:ext cx="175260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Arrow Connector 75"/>
            <p:cNvCxnSpPr/>
            <p:nvPr/>
          </p:nvCxnSpPr>
          <p:spPr>
            <a:xfrm>
              <a:off x="3810000" y="1371600"/>
              <a:ext cx="175260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Arrow Connector 76"/>
            <p:cNvCxnSpPr/>
            <p:nvPr/>
          </p:nvCxnSpPr>
          <p:spPr>
            <a:xfrm>
              <a:off x="3962400" y="1524000"/>
              <a:ext cx="175260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Arrow Connector 77"/>
            <p:cNvCxnSpPr/>
            <p:nvPr/>
          </p:nvCxnSpPr>
          <p:spPr>
            <a:xfrm>
              <a:off x="4114800" y="1676400"/>
              <a:ext cx="175260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Arrow Connector 78"/>
            <p:cNvCxnSpPr/>
            <p:nvPr/>
          </p:nvCxnSpPr>
          <p:spPr>
            <a:xfrm>
              <a:off x="4267200" y="1828800"/>
              <a:ext cx="175260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Arrow Connector 79"/>
            <p:cNvCxnSpPr/>
            <p:nvPr/>
          </p:nvCxnSpPr>
          <p:spPr>
            <a:xfrm>
              <a:off x="4419600" y="1981200"/>
              <a:ext cx="175260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Arrow Connector 80"/>
            <p:cNvCxnSpPr/>
            <p:nvPr/>
          </p:nvCxnSpPr>
          <p:spPr>
            <a:xfrm>
              <a:off x="5486400" y="1219200"/>
              <a:ext cx="17526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Arrow Connector 81"/>
            <p:cNvCxnSpPr/>
            <p:nvPr/>
          </p:nvCxnSpPr>
          <p:spPr>
            <a:xfrm>
              <a:off x="5638800" y="1371600"/>
              <a:ext cx="17526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Arrow Connector 82"/>
            <p:cNvCxnSpPr/>
            <p:nvPr/>
          </p:nvCxnSpPr>
          <p:spPr>
            <a:xfrm>
              <a:off x="5791200" y="1524000"/>
              <a:ext cx="17526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Arrow Connector 83"/>
            <p:cNvCxnSpPr/>
            <p:nvPr/>
          </p:nvCxnSpPr>
          <p:spPr>
            <a:xfrm>
              <a:off x="5943600" y="1676400"/>
              <a:ext cx="17526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Arrow Connector 84"/>
            <p:cNvCxnSpPr/>
            <p:nvPr/>
          </p:nvCxnSpPr>
          <p:spPr>
            <a:xfrm>
              <a:off x="6096000" y="1828800"/>
              <a:ext cx="17526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Arrow Connector 85"/>
            <p:cNvCxnSpPr/>
            <p:nvPr/>
          </p:nvCxnSpPr>
          <p:spPr>
            <a:xfrm>
              <a:off x="6248400" y="1981200"/>
              <a:ext cx="17526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TextBox 86"/>
            <p:cNvSpPr txBox="1"/>
            <p:nvPr/>
          </p:nvSpPr>
          <p:spPr>
            <a:xfrm>
              <a:off x="4343400" y="1981200"/>
              <a:ext cx="19049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D34817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Reads containing unique ITD sequence</a:t>
              </a: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2514600" y="1981200"/>
              <a:ext cx="19049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Reads matching wild type sequence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6172201" y="1981200"/>
              <a:ext cx="19049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Reads matching wild type sequence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0147851" y="6553201"/>
            <a:ext cx="20441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Blood. 2020. 135:75-78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6FEA232-14E2-418D-A943-59D84FFD1B5D}"/>
              </a:ext>
            </a:extLst>
          </p:cNvPr>
          <p:cNvSpPr txBox="1"/>
          <p:nvPr/>
        </p:nvSpPr>
        <p:spPr>
          <a:xfrm>
            <a:off x="9296400" y="4038600"/>
            <a:ext cx="2438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Detects FLT3-ITD mutations with sensitivity of ~2 x 10</a:t>
            </a:r>
            <a:r>
              <a:rPr kumimoji="0" lang="en-US" sz="2400" b="0" i="0" u="none" strike="noStrike" kern="1200" cap="none" spc="0" normalizeH="0" baseline="300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-6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9F6940D4-60C2-9955-3B61-76317A1CDD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7196"/>
            <a:ext cx="10515600" cy="658132"/>
          </a:xfrm>
        </p:spPr>
        <p:txBody>
          <a:bodyPr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MRD assay for FLT3-ITD mutations:</a:t>
            </a:r>
            <a:br>
              <a:rPr kumimoji="0" 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PCR followed by NGS</a:t>
            </a: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492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CF3D5DF4-D134-3619-9130-067FE650D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>
                <a:latin typeface="+mn-lt"/>
              </a:rPr>
              <a:t>PCR-NGS MRD assay results pre-transplant predict outcomes </a:t>
            </a:r>
            <a:endParaRPr lang="en-US" b="1" dirty="0">
              <a:latin typeface="+mn-lt"/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3A236AF4-BF5D-7871-4A46-B6C816E923F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0" y="6099175"/>
            <a:ext cx="4397375" cy="720725"/>
          </a:xfrm>
        </p:spPr>
        <p:txBody>
          <a:bodyPr>
            <a:normAutofit fontScale="25000" lnSpcReduction="20000"/>
          </a:bodyPr>
          <a:lstStyle/>
          <a:p>
            <a:r>
              <a:rPr lang="en-US" dirty="0"/>
              <a:t>PCR: Polymerase chain reaction</a:t>
            </a:r>
          </a:p>
          <a:p>
            <a:r>
              <a:rPr lang="en-US" dirty="0"/>
              <a:t>NGS: Next-generation sequencing</a:t>
            </a:r>
          </a:p>
          <a:p>
            <a:r>
              <a:rPr lang="en-US" dirty="0"/>
              <a:t>MRD: Measurable residual disease</a:t>
            </a:r>
          </a:p>
          <a:p>
            <a:r>
              <a:rPr lang="en-US" dirty="0"/>
              <a:t>VAF: variant allele frequency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D72D7B17-589B-E2FC-A62A-01FCA9FAD841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7794625" y="6407150"/>
            <a:ext cx="4397375" cy="412750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en-US" sz="1600" dirty="0"/>
              <a:t>Loo et al. Blood 2022 </a:t>
            </a:r>
            <a:r>
              <a:rPr lang="en-US" sz="1600" dirty="0" err="1"/>
              <a:t>Epub</a:t>
            </a:r>
            <a:endParaRPr lang="en-US" sz="16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986D14F-9E22-4D17-9136-83464C01B8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478" y="1916832"/>
            <a:ext cx="4381402" cy="3487097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8E3C7821-8B98-4B4D-A5C1-9AA30AD4D17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91944" y="1448344"/>
          <a:ext cx="5333506" cy="39613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3" imgW="8342640" imgH="6196680" progId="Photoshop.Image.7">
                  <p:embed/>
                </p:oleObj>
              </mc:Choice>
              <mc:Fallback>
                <p:oleObj name="Image" r:id="rId3" imgW="8342640" imgH="6196680" progId="Photoshop.Image.7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8E3C7821-8B98-4B4D-A5C1-9AA30AD4D1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91944" y="1448344"/>
                        <a:ext cx="5333506" cy="39613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15CE4AFA-AD01-420E-B5BC-1B9635A8E439}"/>
              </a:ext>
            </a:extLst>
          </p:cNvPr>
          <p:cNvSpPr txBox="1"/>
          <p:nvPr/>
        </p:nvSpPr>
        <p:spPr>
          <a:xfrm>
            <a:off x="1847528" y="1448344"/>
            <a:ext cx="29065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Pre-transplant MRD</a:t>
            </a:r>
          </a:p>
        </p:txBody>
      </p:sp>
    </p:spTree>
    <p:extLst>
      <p:ext uri="{BB962C8B-B14F-4D97-AF65-F5344CB8AC3E}">
        <p14:creationId xmlns:p14="http://schemas.microsoft.com/office/powerpoint/2010/main" val="11765522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1944" y="260115"/>
            <a:ext cx="11360861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t>Current landscape in AML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64587" y="1663156"/>
            <a:ext cx="648072" cy="29978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Fit for intensive chemo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79B4F03-81F7-A146-1CCD-15F259D2ECBC}"/>
              </a:ext>
            </a:extLst>
          </p:cNvPr>
          <p:cNvSpPr/>
          <p:nvPr/>
        </p:nvSpPr>
        <p:spPr>
          <a:xfrm>
            <a:off x="461944" y="4789395"/>
            <a:ext cx="648072" cy="15026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Unfit for chemo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A279911-F802-21EA-015C-D2B1B50167C4}"/>
              </a:ext>
            </a:extLst>
          </p:cNvPr>
          <p:cNvSpPr/>
          <p:nvPr/>
        </p:nvSpPr>
        <p:spPr>
          <a:xfrm>
            <a:off x="1278804" y="4789396"/>
            <a:ext cx="1694545" cy="490128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IDH1 mut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80A532C-04E3-F01C-96EC-5591FCDEED17}"/>
              </a:ext>
            </a:extLst>
          </p:cNvPr>
          <p:cNvSpPr/>
          <p:nvPr/>
        </p:nvSpPr>
        <p:spPr>
          <a:xfrm>
            <a:off x="1261503" y="5396961"/>
            <a:ext cx="1694545" cy="895073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Other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904AAEB-7287-37D3-B5F2-59508FA4FBC0}"/>
              </a:ext>
            </a:extLst>
          </p:cNvPr>
          <p:cNvSpPr/>
          <p:nvPr/>
        </p:nvSpPr>
        <p:spPr>
          <a:xfrm>
            <a:off x="3107536" y="4784103"/>
            <a:ext cx="4053116" cy="4901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IVO + AZA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C78B3BF-B786-C7F5-86F8-B634EF9B7138}"/>
              </a:ext>
            </a:extLst>
          </p:cNvPr>
          <p:cNvSpPr/>
          <p:nvPr/>
        </p:nvSpPr>
        <p:spPr>
          <a:xfrm>
            <a:off x="3113358" y="5392671"/>
            <a:ext cx="4047293" cy="884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VEN + AZA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E95966-EF03-69ED-1655-BCA687BD1133}"/>
              </a:ext>
            </a:extLst>
          </p:cNvPr>
          <p:cNvSpPr/>
          <p:nvPr/>
        </p:nvSpPr>
        <p:spPr>
          <a:xfrm>
            <a:off x="5432311" y="1679452"/>
            <a:ext cx="1715462" cy="29796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Post-remission therapy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HCT or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IDAC consol. or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oral AZA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1EEA47-7558-872F-592C-704097F9297F}"/>
              </a:ext>
            </a:extLst>
          </p:cNvPr>
          <p:cNvSpPr/>
          <p:nvPr/>
        </p:nvSpPr>
        <p:spPr>
          <a:xfrm rot="5400000">
            <a:off x="3552889" y="-2037879"/>
            <a:ext cx="516818" cy="66987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First line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24BC811-3677-14D0-48BA-62434440F6DA}"/>
              </a:ext>
            </a:extLst>
          </p:cNvPr>
          <p:cNvSpPr/>
          <p:nvPr/>
        </p:nvSpPr>
        <p:spPr>
          <a:xfrm rot="5400000">
            <a:off x="9329911" y="-909488"/>
            <a:ext cx="516818" cy="44432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Salvage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E6E5488-5556-2DB9-10C0-7B6A14ACCC1C}"/>
              </a:ext>
            </a:extLst>
          </p:cNvPr>
          <p:cNvSpPr/>
          <p:nvPr/>
        </p:nvSpPr>
        <p:spPr>
          <a:xfrm>
            <a:off x="9442954" y="5832863"/>
            <a:ext cx="236697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Gilteritinib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0747C38-2E81-E086-2075-500D7CF6DCE1}"/>
              </a:ext>
            </a:extLst>
          </p:cNvPr>
          <p:cNvSpPr/>
          <p:nvPr/>
        </p:nvSpPr>
        <p:spPr>
          <a:xfrm>
            <a:off x="7327778" y="1647418"/>
            <a:ext cx="648072" cy="30511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Fit for intensive chemo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C6DB2E9-1076-580A-ECAE-A4E1702287C0}"/>
              </a:ext>
            </a:extLst>
          </p:cNvPr>
          <p:cNvSpPr/>
          <p:nvPr/>
        </p:nvSpPr>
        <p:spPr>
          <a:xfrm>
            <a:off x="7327778" y="4774774"/>
            <a:ext cx="648072" cy="15026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Unfit for chemo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ADFF082-BF41-5A80-8F61-EB56CDDFA013}"/>
              </a:ext>
            </a:extLst>
          </p:cNvPr>
          <p:cNvSpPr/>
          <p:nvPr/>
        </p:nvSpPr>
        <p:spPr>
          <a:xfrm>
            <a:off x="8142977" y="4786953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IDH1 mut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3D717A8-AFA3-5855-D12C-B86DA4BB30C3}"/>
              </a:ext>
            </a:extLst>
          </p:cNvPr>
          <p:cNvSpPr/>
          <p:nvPr/>
        </p:nvSpPr>
        <p:spPr>
          <a:xfrm>
            <a:off x="8142976" y="5306884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IDH2 mut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1A5B5EF-E8D5-C8D7-E48D-1C5EED6C0860}"/>
              </a:ext>
            </a:extLst>
          </p:cNvPr>
          <p:cNvSpPr/>
          <p:nvPr/>
        </p:nvSpPr>
        <p:spPr>
          <a:xfrm>
            <a:off x="8142976" y="5820691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mut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E023797-300E-E5D2-79AF-6038F36495D5}"/>
              </a:ext>
            </a:extLst>
          </p:cNvPr>
          <p:cNvSpPr/>
          <p:nvPr/>
        </p:nvSpPr>
        <p:spPr>
          <a:xfrm>
            <a:off x="9455833" y="5312970"/>
            <a:ext cx="236697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Enasidenib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6243C9C-2BA9-74E8-9BC5-FFE95FF0C458}"/>
              </a:ext>
            </a:extLst>
          </p:cNvPr>
          <p:cNvSpPr/>
          <p:nvPr/>
        </p:nvSpPr>
        <p:spPr>
          <a:xfrm>
            <a:off x="9455833" y="4751494"/>
            <a:ext cx="2341213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Ivosidenib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A127929-3CA2-F64E-575B-87AB7822406C}"/>
              </a:ext>
            </a:extLst>
          </p:cNvPr>
          <p:cNvSpPr/>
          <p:nvPr/>
        </p:nvSpPr>
        <p:spPr>
          <a:xfrm>
            <a:off x="8142976" y="1647418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mut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E85A7BC-A984-49C6-E100-86E503BA3947}"/>
              </a:ext>
            </a:extLst>
          </p:cNvPr>
          <p:cNvSpPr/>
          <p:nvPr/>
        </p:nvSpPr>
        <p:spPr>
          <a:xfrm>
            <a:off x="8142976" y="2193290"/>
            <a:ext cx="1132852" cy="24677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Non-targeted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51D2A3E-7EA1-70A6-E812-693AA7ED1EAA}"/>
              </a:ext>
            </a:extLst>
          </p:cNvPr>
          <p:cNvSpPr/>
          <p:nvPr/>
        </p:nvSpPr>
        <p:spPr>
          <a:xfrm>
            <a:off x="9455833" y="1645870"/>
            <a:ext cx="235409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Gilteritinib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F7E168E-0047-9909-B2F1-C07917F360FF}"/>
              </a:ext>
            </a:extLst>
          </p:cNvPr>
          <p:cNvSpPr/>
          <p:nvPr/>
        </p:nvSpPr>
        <p:spPr>
          <a:xfrm>
            <a:off x="9468713" y="2207346"/>
            <a:ext cx="2354092" cy="242722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FLAG-IDA +/- VEN</a:t>
            </a:r>
          </a:p>
        </p:txBody>
      </p:sp>
      <p:sp>
        <p:nvSpPr>
          <p:cNvPr id="5" name="Rectangle 4"/>
          <p:cNvSpPr/>
          <p:nvPr/>
        </p:nvSpPr>
        <p:spPr>
          <a:xfrm>
            <a:off x="1265573" y="1663156"/>
            <a:ext cx="1717069" cy="4848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FLT3</a:t>
            </a:r>
            <a:r>
              <a:rPr kumimoji="0" lang="en-US" sz="1800" b="1" i="0" u="none" strike="noStrike" kern="1200" cap="none" spc="0" normalizeH="0" baseline="30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MUT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276834" y="2860658"/>
            <a:ext cx="1717069" cy="66052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tAML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MR-AML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3113358" y="2247609"/>
            <a:ext cx="2206331" cy="501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Quizartinib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126836" y="2845315"/>
            <a:ext cx="2192854" cy="6758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CPX-351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9A48BA2-9BA1-841F-F62B-CE67838202FA}"/>
              </a:ext>
            </a:extLst>
          </p:cNvPr>
          <p:cNvSpPr/>
          <p:nvPr/>
        </p:nvSpPr>
        <p:spPr>
          <a:xfrm>
            <a:off x="1265573" y="2247609"/>
            <a:ext cx="1717069" cy="4848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FLT3</a:t>
            </a:r>
            <a:r>
              <a:rPr kumimoji="0" lang="en-US" sz="1800" b="1" i="1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-ITD</a:t>
            </a:r>
            <a:endParaRPr kumimoji="0" lang="en-US" sz="1800" b="1" i="0" u="none" strike="noStrike" kern="1200" cap="none" spc="0" normalizeH="0" baseline="3000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4C52076-85ED-738A-D29B-D9A25126ABC9}"/>
              </a:ext>
            </a:extLst>
          </p:cNvPr>
          <p:cNvSpPr/>
          <p:nvPr/>
        </p:nvSpPr>
        <p:spPr>
          <a:xfrm>
            <a:off x="3126835" y="1679452"/>
            <a:ext cx="2192854" cy="4685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Midostaurin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3AE32BA-6E3D-D479-B100-15D82D2E6357}"/>
              </a:ext>
            </a:extLst>
          </p:cNvPr>
          <p:cNvSpPr/>
          <p:nvPr/>
        </p:nvSpPr>
        <p:spPr>
          <a:xfrm>
            <a:off x="1261212" y="3616688"/>
            <a:ext cx="1717069" cy="458694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Non-adverse CG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6DCE0DF-0295-C474-F32A-FA028D6DE519}"/>
              </a:ext>
            </a:extLst>
          </p:cNvPr>
          <p:cNvSpPr/>
          <p:nvPr/>
        </p:nvSpPr>
        <p:spPr>
          <a:xfrm>
            <a:off x="3126835" y="3624994"/>
            <a:ext cx="2192854" cy="45869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GO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16584A3-4226-FD75-A747-0BE0FC59CB2A}"/>
              </a:ext>
            </a:extLst>
          </p:cNvPr>
          <p:cNvSpPr/>
          <p:nvPr/>
        </p:nvSpPr>
        <p:spPr>
          <a:xfrm>
            <a:off x="1248013" y="4170892"/>
            <a:ext cx="1717069" cy="490128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Other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09D75A18-97D0-5019-9790-CE39D9FB0AF3}"/>
              </a:ext>
            </a:extLst>
          </p:cNvPr>
          <p:cNvSpPr/>
          <p:nvPr/>
        </p:nvSpPr>
        <p:spPr>
          <a:xfrm>
            <a:off x="3116680" y="4168943"/>
            <a:ext cx="2192854" cy="4901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7+3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13FCD605-8A46-3325-4A99-1C7620EFA2AB}"/>
              </a:ext>
            </a:extLst>
          </p:cNvPr>
          <p:cNvSpPr/>
          <p:nvPr/>
        </p:nvSpPr>
        <p:spPr>
          <a:xfrm>
            <a:off x="2771445" y="3032235"/>
            <a:ext cx="422393" cy="34834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1130946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0F0C7-71B9-30B6-D138-67E728BFCA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2400" b="1" dirty="0"/>
              <a:t>Genomic Correlates of Outcome in a Randomised Comparison Of CPX-351 and FLAG-Ida in High-Risk Acute Myeloid Leukaemia and Myelodysplastic Syndrome: </a:t>
            </a:r>
            <a:br>
              <a:rPr lang="en-GB" sz="2400" b="1" dirty="0"/>
            </a:br>
            <a:r>
              <a:rPr lang="en-GB" sz="2400" b="1" dirty="0"/>
              <a:t>Results From the UK NCRI AML19 Trial</a:t>
            </a:r>
            <a:endParaRPr lang="en-GB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9C0E428-4937-4FC4-43C3-52CCC80267FF}"/>
              </a:ext>
            </a:extLst>
          </p:cNvPr>
          <p:cNvGrpSpPr/>
          <p:nvPr/>
        </p:nvGrpSpPr>
        <p:grpSpPr>
          <a:xfrm>
            <a:off x="311617" y="1294291"/>
            <a:ext cx="11372118" cy="2715471"/>
            <a:chOff x="1159852" y="2014488"/>
            <a:chExt cx="9166917" cy="2188906"/>
          </a:xfrm>
        </p:grpSpPr>
        <p:pic>
          <p:nvPicPr>
            <p:cNvPr id="4" name="Content Placeholder 3">
              <a:extLst>
                <a:ext uri="{FF2B5EF4-FFF2-40B4-BE49-F238E27FC236}">
                  <a16:creationId xmlns:a16="http://schemas.microsoft.com/office/drawing/2014/main" id="{14DF66BF-D1B7-6036-CDB3-1940D18C21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296" r="2773"/>
            <a:stretch/>
          </p:blipFill>
          <p:spPr>
            <a:xfrm>
              <a:off x="1159852" y="2014488"/>
              <a:ext cx="9166917" cy="1574800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BC443BD6-F8F7-DB3D-6507-885B1FA4183D}"/>
                </a:ext>
              </a:extLst>
            </p:cNvPr>
            <p:cNvSpPr txBox="1"/>
            <p:nvPr/>
          </p:nvSpPr>
          <p:spPr>
            <a:xfrm>
              <a:off x="4206241" y="2352173"/>
              <a:ext cx="683394" cy="2480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n=78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F539994-8CD5-7BD6-DBF0-A62FDE83AA9B}"/>
                </a:ext>
              </a:extLst>
            </p:cNvPr>
            <p:cNvSpPr txBox="1"/>
            <p:nvPr/>
          </p:nvSpPr>
          <p:spPr>
            <a:xfrm>
              <a:off x="5840932" y="2352173"/>
              <a:ext cx="683394" cy="2480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n=54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B332D52-440B-5353-C5E7-37C8C967B2BB}"/>
                </a:ext>
              </a:extLst>
            </p:cNvPr>
            <p:cNvSpPr txBox="1"/>
            <p:nvPr/>
          </p:nvSpPr>
          <p:spPr>
            <a:xfrm>
              <a:off x="7506907" y="2352173"/>
              <a:ext cx="683394" cy="2480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n=1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DF728C0-B748-BB14-4D29-F020679FE837}"/>
                </a:ext>
              </a:extLst>
            </p:cNvPr>
            <p:cNvSpPr txBox="1"/>
            <p:nvPr/>
          </p:nvSpPr>
          <p:spPr>
            <a:xfrm>
              <a:off x="9208973" y="2352173"/>
              <a:ext cx="683394" cy="2480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n=0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1E341C4-0BE0-F32C-B0CB-91D1BC6FDD7F}"/>
                </a:ext>
              </a:extLst>
            </p:cNvPr>
            <p:cNvSpPr txBox="1"/>
            <p:nvPr/>
          </p:nvSpPr>
          <p:spPr>
            <a:xfrm>
              <a:off x="3177272" y="2182868"/>
              <a:ext cx="683394" cy="2729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n=82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DD8C704-74CA-D45A-1FF0-BD2130BA3B81}"/>
                </a:ext>
              </a:extLst>
            </p:cNvPr>
            <p:cNvSpPr txBox="1"/>
            <p:nvPr/>
          </p:nvSpPr>
          <p:spPr>
            <a:xfrm>
              <a:off x="3139574" y="3058584"/>
              <a:ext cx="683394" cy="2729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n=105</a:t>
              </a:r>
            </a:p>
          </p:txBody>
        </p:sp>
        <p:pic>
          <p:nvPicPr>
            <p:cNvPr id="23" name="Content Placeholder 3">
              <a:extLst>
                <a:ext uri="{FF2B5EF4-FFF2-40B4-BE49-F238E27FC236}">
                  <a16:creationId xmlns:a16="http://schemas.microsoft.com/office/drawing/2014/main" id="{6FFE211B-ADB1-6215-1249-36EC1C4C82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296" r="2773"/>
            <a:stretch/>
          </p:blipFill>
          <p:spPr>
            <a:xfrm>
              <a:off x="1159852" y="3443928"/>
              <a:ext cx="9166917" cy="759466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83D36A1-C7A9-7BB5-B91C-4FFF94ABD877}"/>
                </a:ext>
              </a:extLst>
            </p:cNvPr>
            <p:cNvSpPr txBox="1"/>
            <p:nvPr/>
          </p:nvSpPr>
          <p:spPr>
            <a:xfrm>
              <a:off x="3880588" y="3144591"/>
              <a:ext cx="1288582" cy="421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100 u/m</a:t>
              </a:r>
              <a:r>
                <a:rPr kumimoji="0" lang="en-GB" sz="1400" b="1" i="0" u="none" strike="noStrike" kern="1200" cap="none" spc="0" normalizeH="0" baseline="30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2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D 1, 3, 5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FEBFEBA-39BA-06A5-49AE-8DC267E23D63}"/>
                </a:ext>
              </a:extLst>
            </p:cNvPr>
            <p:cNvSpPr txBox="1"/>
            <p:nvPr/>
          </p:nvSpPr>
          <p:spPr>
            <a:xfrm>
              <a:off x="5536335" y="3144591"/>
              <a:ext cx="1288582" cy="421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100 u/m</a:t>
              </a:r>
              <a:r>
                <a:rPr kumimoji="0" lang="en-GB" sz="1400" b="1" i="0" u="none" strike="noStrike" kern="1200" cap="none" spc="0" normalizeH="0" baseline="30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2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D 1, 3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408DB24-4B7C-7929-9215-AD9CA9F76C9F}"/>
                </a:ext>
              </a:extLst>
            </p:cNvPr>
            <p:cNvSpPr txBox="1"/>
            <p:nvPr/>
          </p:nvSpPr>
          <p:spPr>
            <a:xfrm>
              <a:off x="7213938" y="3144591"/>
              <a:ext cx="1288582" cy="421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65 u/m</a:t>
              </a:r>
              <a:r>
                <a:rPr kumimoji="0" lang="en-GB" sz="1400" b="1" i="0" u="none" strike="noStrike" kern="1200" cap="none" spc="0" normalizeH="0" baseline="30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2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D 1, 3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7F6BAC2-9B6C-903C-87FF-D8D8A1F3E23E}"/>
                </a:ext>
              </a:extLst>
            </p:cNvPr>
            <p:cNvSpPr txBox="1"/>
            <p:nvPr/>
          </p:nvSpPr>
          <p:spPr>
            <a:xfrm>
              <a:off x="8897566" y="3144591"/>
              <a:ext cx="1288582" cy="421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65 u/m</a:t>
              </a:r>
              <a:r>
                <a:rPr kumimoji="0" lang="en-GB" sz="1400" b="1" i="0" u="none" strike="noStrike" kern="1200" cap="none" spc="0" normalizeH="0" baseline="30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2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D 1, 3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DBE3A2A-5547-F157-BF8A-98BB49E08159}"/>
                </a:ext>
              </a:extLst>
            </p:cNvPr>
            <p:cNvSpPr txBox="1"/>
            <p:nvPr/>
          </p:nvSpPr>
          <p:spPr>
            <a:xfrm>
              <a:off x="4206241" y="3612901"/>
              <a:ext cx="683394" cy="2480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n=101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BBAF8A5-5294-A1B9-08DA-3FBFFFBC12AB}"/>
                </a:ext>
              </a:extLst>
            </p:cNvPr>
            <p:cNvSpPr txBox="1"/>
            <p:nvPr/>
          </p:nvSpPr>
          <p:spPr>
            <a:xfrm>
              <a:off x="5840932" y="3612901"/>
              <a:ext cx="683394" cy="2480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n=59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AB79483-7247-1EBD-E288-EB3352050F9F}"/>
                </a:ext>
              </a:extLst>
            </p:cNvPr>
            <p:cNvSpPr txBox="1"/>
            <p:nvPr/>
          </p:nvSpPr>
          <p:spPr>
            <a:xfrm>
              <a:off x="7506907" y="3612901"/>
              <a:ext cx="683394" cy="2480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n=19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95120B0-2B2D-F331-D1E4-68E6DA4473DF}"/>
                </a:ext>
              </a:extLst>
            </p:cNvPr>
            <p:cNvSpPr txBox="1"/>
            <p:nvPr/>
          </p:nvSpPr>
          <p:spPr>
            <a:xfrm>
              <a:off x="9208973" y="3612901"/>
              <a:ext cx="683394" cy="2480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n=5</a:t>
              </a:r>
            </a:p>
          </p:txBody>
        </p:sp>
        <p:pic>
          <p:nvPicPr>
            <p:cNvPr id="28" name="Content Placeholder 3">
              <a:extLst>
                <a:ext uri="{FF2B5EF4-FFF2-40B4-BE49-F238E27FC236}">
                  <a16:creationId xmlns:a16="http://schemas.microsoft.com/office/drawing/2014/main" id="{3027559A-EDD7-67E3-A3B9-CBB32A1FEE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6069" t="-34331" r="2773" b="-1"/>
            <a:stretch/>
          </p:blipFill>
          <p:spPr>
            <a:xfrm>
              <a:off x="1430511" y="3790509"/>
              <a:ext cx="8896258" cy="198161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3E470466-26E6-D03D-233B-41DAC6B0B42A}"/>
              </a:ext>
            </a:extLst>
          </p:cNvPr>
          <p:cNvSpPr txBox="1"/>
          <p:nvPr/>
        </p:nvSpPr>
        <p:spPr>
          <a:xfrm>
            <a:off x="893911" y="2773196"/>
            <a:ext cx="12913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&gt;10% blasts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EEC3F79D-C3E8-2468-4A6C-22D4F152F4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" t="7774" r="760" b="72010"/>
          <a:stretch/>
        </p:blipFill>
        <p:spPr bwMode="auto">
          <a:xfrm>
            <a:off x="175071" y="4223375"/>
            <a:ext cx="11841857" cy="2185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E71DA3A-B1F4-0063-E708-65FD1CD0CAB6}"/>
              </a:ext>
            </a:extLst>
          </p:cNvPr>
          <p:cNvSpPr txBox="1"/>
          <p:nvPr/>
        </p:nvSpPr>
        <p:spPr>
          <a:xfrm>
            <a:off x="9424234" y="6441853"/>
            <a:ext cx="259269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Döhner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H </a:t>
            </a: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et al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, </a:t>
            </a: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Blood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. 2022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8F9BF90-8485-7312-E3C1-6058061F34C9}"/>
              </a:ext>
            </a:extLst>
          </p:cNvPr>
          <p:cNvSpPr txBox="1"/>
          <p:nvPr/>
        </p:nvSpPr>
        <p:spPr>
          <a:xfrm>
            <a:off x="10297041" y="3659123"/>
            <a:ext cx="17217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latin typeface="+mn-lt"/>
              </a:rPr>
              <a:t>J Othman, ASH 2022</a:t>
            </a:r>
            <a:endParaRPr lang="en-US" sz="1400" dirty="0">
              <a:latin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864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612F3-C062-FECC-F114-54F0EC4A6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7714" y="144810"/>
            <a:ext cx="10515600" cy="836420"/>
          </a:xfrm>
        </p:spPr>
        <p:txBody>
          <a:bodyPr>
            <a:normAutofit/>
          </a:bodyPr>
          <a:lstStyle/>
          <a:p>
            <a:pPr algn="ctr"/>
            <a:r>
              <a:rPr lang="en-GB" sz="2800" b="1" dirty="0">
                <a:solidFill>
                  <a:srgbClr val="C00000"/>
                </a:solidFill>
                <a:latin typeface="+mn-lt"/>
              </a:rPr>
              <a:t>CPX-351 shows benefit in MR-AML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63519-926A-DABD-8D4F-9DDE745A49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869" y="1597161"/>
            <a:ext cx="6030645" cy="12391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In patients with myelodysplasia-related gene mutations, there was an OS advantage with CPX-351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B0346BF-9AB4-A871-C46F-CF09F34FA202}"/>
              </a:ext>
            </a:extLst>
          </p:cNvPr>
          <p:cNvGrpSpPr/>
          <p:nvPr/>
        </p:nvGrpSpPr>
        <p:grpSpPr>
          <a:xfrm>
            <a:off x="269767" y="3079969"/>
            <a:ext cx="7155848" cy="2555567"/>
            <a:chOff x="269767" y="3016469"/>
            <a:chExt cx="7155848" cy="2555567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079BD213-8C9F-BB5B-F333-D7DDC9859092}"/>
                </a:ext>
              </a:extLst>
            </p:cNvPr>
            <p:cNvGrpSpPr/>
            <p:nvPr/>
          </p:nvGrpSpPr>
          <p:grpSpPr>
            <a:xfrm>
              <a:off x="269767" y="3429000"/>
              <a:ext cx="6856500" cy="2143036"/>
              <a:chOff x="5938011" y="4791273"/>
              <a:chExt cx="5675782" cy="1773996"/>
            </a:xfrm>
          </p:grpSpPr>
          <p:pic>
            <p:nvPicPr>
              <p:cNvPr id="12" name="Picture 11" descr="Graphical user interface, chart&#10;&#10;Description automatically generated with medium confidence">
                <a:extLst>
                  <a:ext uri="{FF2B5EF4-FFF2-40B4-BE49-F238E27FC236}">
                    <a16:creationId xmlns:a16="http://schemas.microsoft.com/office/drawing/2014/main" id="{7BDF325E-E097-E7BC-363B-749B2C1A4EE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938011" y="4791273"/>
                <a:ext cx="5675782" cy="1773996"/>
              </a:xfrm>
              <a:prstGeom prst="rect">
                <a:avLst/>
              </a:prstGeom>
            </p:spPr>
          </p:pic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9EBC888E-C4BA-B5C1-E66E-F01603181493}"/>
                  </a:ext>
                </a:extLst>
              </p:cNvPr>
              <p:cNvSpPr/>
              <p:nvPr/>
            </p:nvSpPr>
            <p:spPr>
              <a:xfrm>
                <a:off x="9673121" y="5827736"/>
                <a:ext cx="678841" cy="24188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DC6D83ED-1A70-92FF-95CA-C7A62D1B63F4}"/>
                  </a:ext>
                </a:extLst>
              </p:cNvPr>
              <p:cNvSpPr/>
              <p:nvPr/>
            </p:nvSpPr>
            <p:spPr>
              <a:xfrm>
                <a:off x="10394016" y="5827736"/>
                <a:ext cx="513019" cy="24188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7699712C-46A8-E6CA-6463-BE6F0076BE82}"/>
                  </a:ext>
                </a:extLst>
              </p:cNvPr>
              <p:cNvSpPr/>
              <p:nvPr/>
            </p:nvSpPr>
            <p:spPr>
              <a:xfrm>
                <a:off x="6031057" y="5564325"/>
                <a:ext cx="1680079" cy="22931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CFCE931D-74F2-F940-3644-39BD7B940E98}"/>
                </a:ext>
              </a:extLst>
            </p:cNvPr>
            <p:cNvGrpSpPr/>
            <p:nvPr/>
          </p:nvGrpSpPr>
          <p:grpSpPr>
            <a:xfrm>
              <a:off x="3768013" y="5266380"/>
              <a:ext cx="3657602" cy="298000"/>
              <a:chOff x="7346798" y="7449828"/>
              <a:chExt cx="1746606" cy="298000"/>
            </a:xfrm>
          </p:grpSpPr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A97D4B8D-6459-8AA4-B226-911721F08A5D}"/>
                  </a:ext>
                </a:extLst>
              </p:cNvPr>
              <p:cNvSpPr txBox="1"/>
              <p:nvPr/>
            </p:nvSpPr>
            <p:spPr>
              <a:xfrm>
                <a:off x="7445849" y="7449828"/>
                <a:ext cx="1647555" cy="298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AU" sz="13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Favours CPX-351      Favours FLAG-Ida</a:t>
                </a:r>
              </a:p>
            </p:txBody>
          </p:sp>
          <p:cxnSp>
            <p:nvCxnSpPr>
              <p:cNvPr id="9" name="Straight Arrow Connector 8">
                <a:extLst>
                  <a:ext uri="{FF2B5EF4-FFF2-40B4-BE49-F238E27FC236}">
                    <a16:creationId xmlns:a16="http://schemas.microsoft.com/office/drawing/2014/main" id="{5F34D18B-13F7-5FCB-9C22-1AFBCDF78FB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346798" y="7601698"/>
                <a:ext cx="100508" cy="0"/>
              </a:xfrm>
              <a:prstGeom prst="straightConnector1">
                <a:avLst/>
              </a:prstGeom>
              <a:ln w="952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Arrow Connector 9">
                <a:extLst>
                  <a:ext uri="{FF2B5EF4-FFF2-40B4-BE49-F238E27FC236}">
                    <a16:creationId xmlns:a16="http://schemas.microsoft.com/office/drawing/2014/main" id="{15CB7FD7-915B-B07C-4753-35AB35CB8AF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978638" y="7601634"/>
                <a:ext cx="114766" cy="64"/>
              </a:xfrm>
              <a:prstGeom prst="straightConnector1">
                <a:avLst/>
              </a:prstGeom>
              <a:ln w="952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5" name="Content Placeholder 4" descr="Graphical user interface, application&#10;&#10;Description automatically generated">
              <a:extLst>
                <a:ext uri="{FF2B5EF4-FFF2-40B4-BE49-F238E27FC236}">
                  <a16:creationId xmlns:a16="http://schemas.microsoft.com/office/drawing/2014/main" id="{740DCB2B-A10F-235C-3B21-CE6F47E543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0610" y="3016469"/>
              <a:ext cx="6824127" cy="366811"/>
            </a:xfrm>
            <a:prstGeom prst="rect">
              <a:avLst/>
            </a:prstGeom>
          </p:spPr>
        </p:pic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9BBA947D-C7B1-5F44-4903-BC515F978E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80698" y="1287870"/>
            <a:ext cx="4572009" cy="4572009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342AAC0-EB97-CA37-1BA1-46101FF5CB79}"/>
              </a:ext>
            </a:extLst>
          </p:cNvPr>
          <p:cNvCxnSpPr>
            <a:cxnSpLocks/>
          </p:cNvCxnSpPr>
          <p:nvPr/>
        </p:nvCxnSpPr>
        <p:spPr>
          <a:xfrm>
            <a:off x="385244" y="4378243"/>
            <a:ext cx="192481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14CD1100-418B-C80D-6414-B92BAAA2983C}"/>
              </a:ext>
            </a:extLst>
          </p:cNvPr>
          <p:cNvSpPr txBox="1"/>
          <p:nvPr/>
        </p:nvSpPr>
        <p:spPr>
          <a:xfrm>
            <a:off x="10470247" y="6473160"/>
            <a:ext cx="17217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latin typeface="+mn-lt"/>
              </a:rPr>
              <a:t>J Othman, ASH 2022</a:t>
            </a:r>
            <a:endParaRPr lang="en-US" sz="1400" dirty="0">
              <a:latin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5257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CLOCKTEMPLATE" val="true"/>
  <p:tag name="KPISTOPSPOLL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5"/>
</p:tagLst>
</file>

<file path=ppt/theme/theme1.xml><?xml version="1.0" encoding="utf-8"?>
<a:theme xmlns:a="http://schemas.openxmlformats.org/drawingml/2006/main" name="WEHI">
  <a:themeElements>
    <a:clrScheme name="WEHI colour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2B66A2"/>
      </a:accent1>
      <a:accent2>
        <a:srgbClr val="4AA141"/>
      </a:accent2>
      <a:accent3>
        <a:srgbClr val="E7E658"/>
      </a:accent3>
      <a:accent4>
        <a:srgbClr val="D56B2C"/>
      </a:accent4>
      <a:accent5>
        <a:srgbClr val="CE1E43"/>
      </a:accent5>
      <a:accent6>
        <a:srgbClr val="714287"/>
      </a:accent6>
      <a:hlink>
        <a:srgbClr val="00B3D5"/>
      </a:hlink>
      <a:folHlink>
        <a:srgbClr val="00A18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Times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Times" charset="0"/>
            <a:ea typeface="ＭＳ Ｐゴシック" charset="0"/>
          </a:defRPr>
        </a:defPPr>
      </a:lstStyle>
    </a:lnDef>
    <a:txDef>
      <a:spPr>
        <a:noFill/>
      </a:spPr>
      <a:bodyPr wrap="square" rtlCol="0" anchor="b">
        <a:spAutoFit/>
      </a:bodyPr>
      <a:lstStyle>
        <a:defPPr algn="ctr">
          <a:defRPr sz="3200" dirty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WEHI PowerPoint template" id="{9B09DBBA-80C1-4144-BA1A-52983E655AFF}" vid="{D40C8480-C2FA-534C-914D-A6E0DEAC0BCF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AbbVie 2017">
  <a:themeElements>
    <a:clrScheme name="Abbive 2017">
      <a:dk1>
        <a:srgbClr val="2D2926"/>
      </a:dk1>
      <a:lt1>
        <a:srgbClr val="FFFFFF"/>
      </a:lt1>
      <a:dk2>
        <a:srgbClr val="071D49"/>
      </a:dk2>
      <a:lt2>
        <a:srgbClr val="7F7F7F"/>
      </a:lt2>
      <a:accent1>
        <a:srgbClr val="0082BA"/>
      </a:accent1>
      <a:accent2>
        <a:srgbClr val="00A9E0"/>
      </a:accent2>
      <a:accent3>
        <a:srgbClr val="8CE2D0"/>
      </a:accent3>
      <a:accent4>
        <a:srgbClr val="6BBBAE"/>
      </a:accent4>
      <a:accent5>
        <a:srgbClr val="C4D600"/>
      </a:accent5>
      <a:accent6>
        <a:srgbClr val="84BD00"/>
      </a:accent6>
      <a:hlink>
        <a:srgbClr val="2D2926"/>
      </a:hlink>
      <a:folHlink>
        <a:srgbClr val="2D292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8575" cap="sq" cmpd="sng" algn="ctr">
          <a:solidFill>
            <a:schemeClr val="bg2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0" tIns="0" rIns="0" bIns="0" numCol="1" rtlCol="0" anchor="ctr" anchorCtr="0" compatLnSpc="1">
        <a:prstTxWarp prst="textNoShape">
          <a:avLst/>
        </a:prstTxWarp>
        <a:no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50000"/>
          </a:spcAft>
          <a:buClrTx/>
          <a:buSzTx/>
          <a:buFontTx/>
          <a:buNone/>
          <a:tabLst/>
          <a:defRPr kumimoji="0" sz="2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1270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0" tIns="0" rIns="0" bIns="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50000"/>
          </a:spcAft>
          <a:buClrTx/>
          <a:buSzTx/>
          <a:buFontTx/>
          <a:buNone/>
          <a:tabLst/>
          <a:defRPr kumimoji="0" lang="en-US" sz="2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>
        <a:noFill/>
      </a:spPr>
      <a:bodyPr wrap="square" lIns="0" tIns="0" rIns="0" bIns="0" rtlCol="0">
        <a:spAutoFit/>
      </a:bodyPr>
      <a:lstStyle>
        <a:defPPr algn="l">
          <a:defRPr sz="1400" dirty="0" smtClean="0">
            <a:latin typeface="+mn-lt"/>
          </a:defRPr>
        </a:defPPr>
      </a:lstStyle>
    </a:txDef>
  </a:objectDefaults>
  <a:extraClrSchemeLst>
    <a:extraClrScheme>
      <a:clrScheme name="GDS_Branding_Temp_2011_WHITE 1">
        <a:dk1>
          <a:srgbClr val="000000"/>
        </a:dk1>
        <a:lt1>
          <a:srgbClr val="FFFFFF"/>
        </a:lt1>
        <a:dk2>
          <a:srgbClr val="2A8DBA"/>
        </a:dk2>
        <a:lt2>
          <a:srgbClr val="B5B5B5"/>
        </a:lt2>
        <a:accent1>
          <a:srgbClr val="2A8DBA"/>
        </a:accent1>
        <a:accent2>
          <a:srgbClr val="60B4DA"/>
        </a:accent2>
        <a:accent3>
          <a:srgbClr val="FFFFFF"/>
        </a:accent3>
        <a:accent4>
          <a:srgbClr val="000000"/>
        </a:accent4>
        <a:accent5>
          <a:srgbClr val="ACC5D9"/>
        </a:accent5>
        <a:accent6>
          <a:srgbClr val="56A3C5"/>
        </a:accent6>
        <a:hlink>
          <a:srgbClr val="ABD7EB"/>
        </a:hlink>
        <a:folHlink>
          <a:srgbClr val="2A8D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DS_Branding_Temp_2011_WHITE 2">
        <a:dk1>
          <a:srgbClr val="000000"/>
        </a:dk1>
        <a:lt1>
          <a:srgbClr val="FFFFFF"/>
        </a:lt1>
        <a:dk2>
          <a:srgbClr val="840281"/>
        </a:dk2>
        <a:lt2>
          <a:srgbClr val="B5B5B5"/>
        </a:lt2>
        <a:accent1>
          <a:srgbClr val="840281"/>
        </a:accent1>
        <a:accent2>
          <a:srgbClr val="B878B2"/>
        </a:accent2>
        <a:accent3>
          <a:srgbClr val="FFFFFF"/>
        </a:accent3>
        <a:accent4>
          <a:srgbClr val="000000"/>
        </a:accent4>
        <a:accent5>
          <a:srgbClr val="C2AAC1"/>
        </a:accent5>
        <a:accent6>
          <a:srgbClr val="A66CA1"/>
        </a:accent6>
        <a:hlink>
          <a:srgbClr val="D9B7D6"/>
        </a:hlink>
        <a:folHlink>
          <a:srgbClr val="84028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DS_Branding_Temp_2011_WHITE 3">
        <a:dk1>
          <a:srgbClr val="000000"/>
        </a:dk1>
        <a:lt1>
          <a:srgbClr val="FFFFFF"/>
        </a:lt1>
        <a:dk2>
          <a:srgbClr val="549117"/>
        </a:dk2>
        <a:lt2>
          <a:srgbClr val="B5B5B5"/>
        </a:lt2>
        <a:accent1>
          <a:srgbClr val="549117"/>
        </a:accent1>
        <a:accent2>
          <a:srgbClr val="52BE08"/>
        </a:accent2>
        <a:accent3>
          <a:srgbClr val="FFFFFF"/>
        </a:accent3>
        <a:accent4>
          <a:srgbClr val="000000"/>
        </a:accent4>
        <a:accent5>
          <a:srgbClr val="B3C7AB"/>
        </a:accent5>
        <a:accent6>
          <a:srgbClr val="49AC06"/>
        </a:accent6>
        <a:hlink>
          <a:srgbClr val="7FDC22"/>
        </a:hlink>
        <a:folHlink>
          <a:srgbClr val="54911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DS_Branding_Temp_2011_WHITE 4">
        <a:dk1>
          <a:srgbClr val="000000"/>
        </a:dk1>
        <a:lt1>
          <a:srgbClr val="FFFFFF"/>
        </a:lt1>
        <a:dk2>
          <a:srgbClr val="2A8DBA"/>
        </a:dk2>
        <a:lt2>
          <a:srgbClr val="B5B5B5"/>
        </a:lt2>
        <a:accent1>
          <a:srgbClr val="D4D4D4"/>
        </a:accent1>
        <a:accent2>
          <a:srgbClr val="91BAD3"/>
        </a:accent2>
        <a:accent3>
          <a:srgbClr val="FFFFFF"/>
        </a:accent3>
        <a:accent4>
          <a:srgbClr val="000000"/>
        </a:accent4>
        <a:accent5>
          <a:srgbClr val="E6E6E6"/>
        </a:accent5>
        <a:accent6>
          <a:srgbClr val="83A8BF"/>
        </a:accent6>
        <a:hlink>
          <a:srgbClr val="C6E4EE"/>
        </a:hlink>
        <a:folHlink>
          <a:srgbClr val="0053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DS_Branding_Temp_2011_WHITE 5">
        <a:dk1>
          <a:srgbClr val="000000"/>
        </a:dk1>
        <a:lt1>
          <a:srgbClr val="FFFFFF"/>
        </a:lt1>
        <a:dk2>
          <a:srgbClr val="2A8DBA"/>
        </a:dk2>
        <a:lt2>
          <a:srgbClr val="B5B5B5"/>
        </a:lt2>
        <a:accent1>
          <a:srgbClr val="D4D4D4"/>
        </a:accent1>
        <a:accent2>
          <a:srgbClr val="91BAD3"/>
        </a:accent2>
        <a:accent3>
          <a:srgbClr val="FFFFFF"/>
        </a:accent3>
        <a:accent4>
          <a:srgbClr val="000000"/>
        </a:accent4>
        <a:accent5>
          <a:srgbClr val="E6E6E6"/>
        </a:accent5>
        <a:accent6>
          <a:srgbClr val="83A8BF"/>
        </a:accent6>
        <a:hlink>
          <a:srgbClr val="C6E4EE"/>
        </a:hlink>
        <a:folHlink>
          <a:srgbClr val="F1030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Abbvie Black">
      <a:srgbClr val="2D2926"/>
    </a:custClr>
    <a:custClr name="Abbvie Dark Grey">
      <a:srgbClr val="868892"/>
    </a:custClr>
    <a:custClr name="Abbvie Dark Blue">
      <a:srgbClr val="071D49"/>
    </a:custClr>
    <a:custClr name="Abbvie Blue">
      <a:srgbClr val="0082BA"/>
    </a:custClr>
    <a:custClr name="Abbvie Light Blue">
      <a:srgbClr val="00A9E0"/>
    </a:custClr>
    <a:custClr name="Abbvie Grey Blue">
      <a:srgbClr val="A7BCD6"/>
    </a:custClr>
    <a:custClr name="Abbvie Teal">
      <a:srgbClr val="6BBBAE"/>
    </a:custClr>
    <a:custClr name="Abbvie Light Teal">
      <a:srgbClr val="8CE2D0"/>
    </a:custClr>
    <a:custClr name="Abbvie Purple">
      <a:srgbClr val="702082"/>
    </a:custClr>
    <a:custClr name="Abbvie Magenta">
      <a:srgbClr val="AD1AAC"/>
    </a:custClr>
    <a:custClr name="Light purple">
      <a:srgbClr val="EAC7F1"/>
    </a:custClr>
    <a:custClr name="Abbvie Lime Green">
      <a:srgbClr val="C4D600"/>
    </a:custClr>
    <a:custClr name="Abbvie Grass Green">
      <a:srgbClr val="84BD00"/>
    </a:custClr>
    <a:custClr name="Abbvie Orange">
      <a:srgbClr val="DC8633"/>
    </a:custClr>
    <a:custClr name="Abbvie Yellow">
      <a:srgbClr val="F1B434"/>
    </a:custClr>
    <a:custClr name="Red">
      <a:srgbClr val="C00000"/>
    </a:custClr>
  </a:custClrLst>
  <a:extLst>
    <a:ext uri="{05A4C25C-085E-4340-85A3-A5531E510DB2}">
      <thm15:themeFamily xmlns:thm15="http://schemas.microsoft.com/office/thememl/2012/main" name="170314_ME AbbVie medical slide template_[4x3] V3.0" id="{191B022C-DDB0-427C-83D8-1394A37FE89C}" vid="{0E9206B0-1AE8-4938-B936-EA3AD0B6AF68}"/>
    </a:ext>
  </a:extLst>
</a:theme>
</file>

<file path=ppt/theme/theme6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4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bbive 2017">
    <a:dk1>
      <a:srgbClr val="2D2926"/>
    </a:dk1>
    <a:lt1>
      <a:srgbClr val="FFFFFF"/>
    </a:lt1>
    <a:dk2>
      <a:srgbClr val="071D49"/>
    </a:dk2>
    <a:lt2>
      <a:srgbClr val="7F7F7F"/>
    </a:lt2>
    <a:accent1>
      <a:srgbClr val="0082BA"/>
    </a:accent1>
    <a:accent2>
      <a:srgbClr val="00A9E0"/>
    </a:accent2>
    <a:accent3>
      <a:srgbClr val="8CE2D0"/>
    </a:accent3>
    <a:accent4>
      <a:srgbClr val="6BBBAE"/>
    </a:accent4>
    <a:accent5>
      <a:srgbClr val="C4D600"/>
    </a:accent5>
    <a:accent6>
      <a:srgbClr val="84BD00"/>
    </a:accent6>
    <a:hlink>
      <a:srgbClr val="2D2926"/>
    </a:hlink>
    <a:folHlink>
      <a:srgbClr val="2D2926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9" ma:contentTypeDescription="Create a new document." ma:contentTypeScope="" ma:versionID="83bf1051954f228ef3dccc82cfc58357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b1f103e14bcb636125a88c7b57b71e20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  <xsd:element ref="ns1:MediaServiceAutoKeyPoints" minOccurs="0"/>
                <xsd:element ref="ns1:MediaServiceKeyPoints" minOccurs="0"/>
                <xsd:element ref="ns1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6" nillable="true" ma:taxonomy="true" ma:internalName="lcf76f155ced4ddcb4097134ff3c332f" ma:taxonomyFieldName="MediaServiceImageTags" ma:displayName="Image Tags" ma:readOnly="false" ma:fieldId="{5cf76f15-5ced-4ddc-b409-7134ff3c332f}" ma:taxonomyMulti="true" ma:sspId="4c811d1f-5e4a-4ee3-9cfd-88a4fb073ce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 xsi:nil="true"/>
    <QID xmlns="96f1686b-f877-4eb8-89ab-3a67a5dc2612" xsi:nil="true"/>
    <lcf76f155ced4ddcb4097134ff3c332f xmlns="96f1686b-f877-4eb8-89ab-3a67a5dc2612">
      <Terms xmlns="http://schemas.microsoft.com/office/infopath/2007/PartnerControls"/>
    </lcf76f155ced4ddcb4097134ff3c332f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7F90FA8E-7B94-4DCF-BA32-8755745D8E36}"/>
</file>

<file path=customXml/itemProps2.xml><?xml version="1.0" encoding="utf-8"?>
<ds:datastoreItem xmlns:ds="http://schemas.openxmlformats.org/officeDocument/2006/customXml" ds:itemID="{61C6F080-86AD-4A04-A71B-7B81208D9E6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8D273C8-B2D6-43A8-AB01-C09D832F63D9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WEHI</Template>
  <TotalTime>6426</TotalTime>
  <Words>3092</Words>
  <Application>Microsoft Macintosh PowerPoint</Application>
  <PresentationFormat>Widescreen</PresentationFormat>
  <Paragraphs>869</Paragraphs>
  <Slides>35</Slides>
  <Notes>22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7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35</vt:i4>
      </vt:variant>
    </vt:vector>
  </HeadingPairs>
  <TitlesOfParts>
    <vt:vector size="56" baseType="lpstr">
      <vt:lpstr>-webkit-standard</vt:lpstr>
      <vt:lpstr>acumin-pro</vt:lpstr>
      <vt:lpstr>Arial</vt:lpstr>
      <vt:lpstr>Calibri</vt:lpstr>
      <vt:lpstr>Calibri Light</vt:lpstr>
      <vt:lpstr>Helvetica</vt:lpstr>
      <vt:lpstr>Neue Haas Unica Pro</vt:lpstr>
      <vt:lpstr>Symbol</vt:lpstr>
      <vt:lpstr>Times</vt:lpstr>
      <vt:lpstr>Times New Roman</vt:lpstr>
      <vt:lpstr>Verdana</vt:lpstr>
      <vt:lpstr>Wingdings</vt:lpstr>
      <vt:lpstr>WEHI</vt:lpstr>
      <vt:lpstr>1_Office Theme</vt:lpstr>
      <vt:lpstr>2_Office Theme</vt:lpstr>
      <vt:lpstr>3_Office Theme</vt:lpstr>
      <vt:lpstr>3_AbbVie 2017</vt:lpstr>
      <vt:lpstr>7_Office Theme</vt:lpstr>
      <vt:lpstr>4_Default Design</vt:lpstr>
      <vt:lpstr>Image</vt:lpstr>
      <vt:lpstr>Prism 9</vt:lpstr>
      <vt:lpstr>PowerPoint Presentation</vt:lpstr>
      <vt:lpstr>PowerPoint Presentation</vt:lpstr>
      <vt:lpstr>Targeted options for 1L therapy of FLT3-ITD AML</vt:lpstr>
      <vt:lpstr>PowerPoint Presentation</vt:lpstr>
      <vt:lpstr>MRD assay for FLT3-ITD mutations: PCR followed by NGS</vt:lpstr>
      <vt:lpstr>PCR-NGS MRD assay results pre-transplant predict outcomes </vt:lpstr>
      <vt:lpstr>PowerPoint Presentation</vt:lpstr>
      <vt:lpstr>Genomic Correlates of Outcome in a Randomised Comparison Of CPX-351 and FLAG-Ida in High-Risk Acute Myeloid Leukaemia and Myelodysplastic Syndrome:  Results From the UK NCRI AML19 Trial</vt:lpstr>
      <vt:lpstr>CPX-351 shows benefit in MR-AML</vt:lpstr>
      <vt:lpstr>PowerPoint Presentation</vt:lpstr>
      <vt:lpstr>CPX-351 vs 7+3 in adverse risk AML</vt:lpstr>
      <vt:lpstr>CPX-351 vs 7+3 in adverse risk AML</vt:lpstr>
      <vt:lpstr>PowerPoint Presentation</vt:lpstr>
      <vt:lpstr>PowerPoint Presentation</vt:lpstr>
      <vt:lpstr>PowerPoint Presentation</vt:lpstr>
      <vt:lpstr>PowerPoint Presentation</vt:lpstr>
      <vt:lpstr>Long-term outcomes for selected molecular sub-groups</vt:lpstr>
      <vt:lpstr>Lower-Intensity CPX-351 with Venetoclax for Patients with Newly Diagnosed AML Not Eligible for Intensive Chemotherapy </vt:lpstr>
      <vt:lpstr>PowerPoint Presentation</vt:lpstr>
      <vt:lpstr>Venetoclax in combination with intensive chemotherapy  in newly diagnosed AML</vt:lpstr>
      <vt:lpstr>CAVEAT: Chemotherapy and Venetoclax in Elderly AML Trial</vt:lpstr>
      <vt:lpstr>How to use FLAG-IDA-VEN</vt:lpstr>
      <vt:lpstr>PowerPoint Presentation</vt:lpstr>
      <vt:lpstr>AUGMENT-101: SNDX-5613 (revumenib)</vt:lpstr>
      <vt:lpstr>Menin Inhibitors </vt:lpstr>
      <vt:lpstr>SYK Inhibitors Entospletinib and Lanraplenib </vt:lpstr>
      <vt:lpstr>PowerPoint Presentation</vt:lpstr>
      <vt:lpstr> Longer overall survival follow up for ADMIRAL patients </vt:lpstr>
      <vt:lpstr>Aza+Ven+Gilteritinib in FLT3-mutated AML</vt:lpstr>
      <vt:lpstr>Olutasidenib (FT-2102) in Relapsed/Refractory mIDH1 AML</vt:lpstr>
      <vt:lpstr>PowerPoint Presentation</vt:lpstr>
      <vt:lpstr>Enasidenib vs conventional care in R/R IDH2 mutated AML</vt:lpstr>
      <vt:lpstr>Enasidenib + venetoclax in IDH2 mutant AML</vt:lpstr>
      <vt:lpstr>Azacitidine + enasidenib + venetoclax</vt:lpstr>
      <vt:lpstr>Phase III Study of an Oral Hypomethylating Agent, ASTX727 (DEC-C), Compared to IV Decitabine for AML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Wei</dc:creator>
  <cp:lastModifiedBy>Clayton Campbell</cp:lastModifiedBy>
  <cp:revision>37</cp:revision>
  <dcterms:created xsi:type="dcterms:W3CDTF">2021-09-27T11:43:34Z</dcterms:created>
  <dcterms:modified xsi:type="dcterms:W3CDTF">2023-03-31T16:01:36Z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0x010100FB63E5C03D576F45B25435F14C469BD2</vt:lpwstr>
  </property>
</Properties>
</file>