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entation.xml" ContentType="application/vnd.openxmlformats-officedocument.presentationml.presentation.main+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5.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Lst>
  <p:notesMasterIdLst>
    <p:notesMasterId r:id="rId48"/>
  </p:notesMasterIdLst>
  <p:sldIdLst>
    <p:sldId id="256" r:id="rId2"/>
    <p:sldId id="265" r:id="rId3"/>
    <p:sldId id="267" r:id="rId4"/>
    <p:sldId id="268" r:id="rId5"/>
    <p:sldId id="1371" r:id="rId6"/>
    <p:sldId id="1372" r:id="rId7"/>
    <p:sldId id="1374" r:id="rId8"/>
    <p:sldId id="1373" r:id="rId9"/>
    <p:sldId id="1375" r:id="rId10"/>
    <p:sldId id="1376" r:id="rId11"/>
    <p:sldId id="2147472031" r:id="rId12"/>
    <p:sldId id="1378" r:id="rId13"/>
    <p:sldId id="1379" r:id="rId14"/>
    <p:sldId id="1380" r:id="rId15"/>
    <p:sldId id="1381" r:id="rId16"/>
    <p:sldId id="1382" r:id="rId17"/>
    <p:sldId id="1383" r:id="rId18"/>
    <p:sldId id="1385" r:id="rId19"/>
    <p:sldId id="1386" r:id="rId20"/>
    <p:sldId id="350" r:id="rId21"/>
    <p:sldId id="351" r:id="rId22"/>
    <p:sldId id="1384" r:id="rId23"/>
    <p:sldId id="338" r:id="rId24"/>
    <p:sldId id="1387" r:id="rId25"/>
    <p:sldId id="1399" r:id="rId26"/>
    <p:sldId id="1389" r:id="rId27"/>
    <p:sldId id="1388" r:id="rId28"/>
    <p:sldId id="1390" r:id="rId29"/>
    <p:sldId id="1391" r:id="rId30"/>
    <p:sldId id="1393" r:id="rId31"/>
    <p:sldId id="1392" r:id="rId32"/>
    <p:sldId id="263" r:id="rId33"/>
    <p:sldId id="1400" r:id="rId34"/>
    <p:sldId id="381" r:id="rId35"/>
    <p:sldId id="357" r:id="rId36"/>
    <p:sldId id="356" r:id="rId37"/>
    <p:sldId id="1401" r:id="rId38"/>
    <p:sldId id="1402" r:id="rId39"/>
    <p:sldId id="1403" r:id="rId40"/>
    <p:sldId id="1404" r:id="rId41"/>
    <p:sldId id="1405" r:id="rId42"/>
    <p:sldId id="1394" r:id="rId43"/>
    <p:sldId id="1395" r:id="rId44"/>
    <p:sldId id="1396" r:id="rId45"/>
    <p:sldId id="1397" r:id="rId46"/>
    <p:sldId id="1398"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B"/>
    <a:srgbClr val="BD2A6B"/>
    <a:srgbClr val="1431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6292" autoAdjust="0"/>
    <p:restoredTop sz="94660"/>
  </p:normalViewPr>
  <p:slideViewPr>
    <p:cSldViewPr snapToGrid="0">
      <p:cViewPr varScale="1">
        <p:scale>
          <a:sx n="75" d="100"/>
          <a:sy n="75" d="100"/>
        </p:scale>
        <p:origin x="184" y="960"/>
      </p:cViewPr>
      <p:guideLst/>
    </p:cSldViewPr>
  </p:slideViewPr>
  <p:notesTextViewPr>
    <p:cViewPr>
      <p:scale>
        <a:sx n="1" d="1"/>
        <a:sy n="1" d="1"/>
      </p:scale>
      <p:origin x="0" y="0"/>
    </p:cViewPr>
  </p:notesTextViewPr>
  <p:sorterViewPr>
    <p:cViewPr>
      <p:scale>
        <a:sx n="120" d="100"/>
        <a:sy n="120" d="100"/>
      </p:scale>
      <p:origin x="0" y="-277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55"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ustomXml" Target="../customXml/item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F50E93-711E-4D99-8E4B-6185BA85DE22}" type="datetimeFigureOut">
              <a:rPr lang="en-US" smtClean="0"/>
              <a:t>3/31/23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1C8ADB-B492-47BC-8DE2-AF45E2B83478}" type="slidenum">
              <a:rPr lang="en-US" smtClean="0"/>
              <a:t>‹#›</a:t>
            </a:fld>
            <a:endParaRPr lang="en-US"/>
          </a:p>
        </p:txBody>
      </p:sp>
    </p:spTree>
    <p:extLst>
      <p:ext uri="{BB962C8B-B14F-4D97-AF65-F5344CB8AC3E}">
        <p14:creationId xmlns:p14="http://schemas.microsoft.com/office/powerpoint/2010/main" val="2763357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5" name="Rectangle 1"/>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1266" name="Rectangle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wrap="none" anchor="ct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dirty="0">
                <a:latin typeface="Arial" charset="0"/>
                <a:ea typeface="Arial" charset="0"/>
                <a:cs typeface="Arial" charset="0"/>
              </a:rPr>
              <a:t>Figure 1 International Working Group for Prognosis in Myelodysplastic Syndromes Cohort Molecular Characteristics. In Panel A, the frequency of mutated genes and cytogenetic alterations in the 2957 myelodysplastic syndrome samples is shown. Lesions observed in more than five patients are shown. </a:t>
            </a:r>
            <a:r>
              <a:rPr lang="en-GB" dirty="0" err="1">
                <a:latin typeface="Arial" charset="0"/>
                <a:ea typeface="Arial" charset="0"/>
                <a:cs typeface="Arial" charset="0"/>
              </a:rPr>
              <a:t>Colors</a:t>
            </a:r>
            <a:r>
              <a:rPr lang="en-GB" dirty="0">
                <a:latin typeface="Arial" charset="0"/>
                <a:ea typeface="Arial" charset="0"/>
                <a:cs typeface="Arial" charset="0"/>
              </a:rPr>
              <a:t> represent the type of lesions. In Panel B, a histogram of the total number of oncogenic alterations (gene mutations and cytogenetic abnormalities) per patient (top) and violin plots representing the associated distribution of percentage of bone marrow blasts (bottom) are shown. P-value is from the Kruskal–Wallis test. In Panel C, Kaplan–Meier probability estimates of </a:t>
            </a:r>
            <a:r>
              <a:rPr lang="en-GB" dirty="0" err="1">
                <a:latin typeface="Arial" charset="0"/>
                <a:ea typeface="Arial" charset="0"/>
                <a:cs typeface="Arial" charset="0"/>
              </a:rPr>
              <a:t>leukemia</a:t>
            </a:r>
            <a:r>
              <a:rPr lang="en-GB" dirty="0">
                <a:latin typeface="Arial" charset="0"/>
                <a:ea typeface="Arial" charset="0"/>
                <a:cs typeface="Arial" charset="0"/>
              </a:rPr>
              <a:t>-free survival (LFS) across numbers of oncogenic alterations per patient (gene mutations and cytogenetic abnormalities) are shown. Isolated </a:t>
            </a:r>
            <a:r>
              <a:rPr lang="en-GB" i="1" dirty="0">
                <a:latin typeface="Arial" charset="0"/>
                <a:ea typeface="Arial" charset="0"/>
                <a:cs typeface="Arial" charset="0"/>
              </a:rPr>
              <a:t>SF3B1</a:t>
            </a:r>
            <a:r>
              <a:rPr lang="en-GB" dirty="0">
                <a:latin typeface="Arial" charset="0"/>
                <a:ea typeface="Arial" charset="0"/>
                <a:cs typeface="Arial" charset="0"/>
              </a:rPr>
              <a:t> mutations are shown separately in purple. P-value is from the log-rank test.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Arial" charset="0"/>
                <a:cs typeface="Arial" charset="0"/>
              </a:rPr>
              <a:t>Figure 2 International Prognostic Scoring System–Molecular Risk Score and Risk Categories. In Panel A, the density plot shows the International Prognostic Scoring System–Molecular (IPSS-M) risk score calculated for 2701 patients from the International Working Group for Prognosis in Myelodysplastic Syndromes cohort with available data for hemoglobin, platelets, marrow blasts, cytogenetic, and gene mutations. The bottom x-axis shows the IPSS-M score and the top x-axis shows the corresponding hazard ratio from the hypothetical average patient. Vertical dashed lines represent cutoffs that are applied to the score to define the six IPSS-M risk categories. In Panel B, hazard ratios are provided for the risk of death or transformation of the IPSS-M risk categories, in which the low category corresponds to the reference. In Panels C and D, Kaplan–Meier probability estimates of leukemia-free survival (LFS) and overall survival (OS) are presented across IPSS-M risk categories, respectively. Dashed lines highlight the median values. P-values are from the log-rank test. In Panel E, cause-specific cumulative incidences are shown for the rate of acute myeloid leukemia (AML) transformation (long-dashed line), death with AML (dot-dashed lines), death without AML (dotted line), overall death (solid line), and death or transformation (short-dashed line). In the latter two cases, the curves are equivalent to 1 − Kaplan–Meier estimates for OS and LFS. CI denotes confidence interval, H high, L low, MH moderate high, ML moderate low, VH very high, and VL very low.</a:t>
            </a:r>
            <a:endParaRPr lang="en-GB" dirty="0">
              <a:latin typeface="Arial" charset="0"/>
              <a:ea typeface="Arial"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NCCN Guidelines</a:t>
            </a:r>
          </a:p>
          <a:p>
            <a:endParaRPr lang="en-US" dirty="0"/>
          </a:p>
          <a:p>
            <a:r>
              <a:rPr lang="en-US" dirty="0" err="1"/>
              <a:t>Introstudies</a:t>
            </a:r>
            <a:r>
              <a:rPr lang="en-US" dirty="0"/>
              <a:t> for each slide</a:t>
            </a:r>
          </a:p>
        </p:txBody>
      </p:sp>
      <p:sp>
        <p:nvSpPr>
          <p:cNvPr id="4" name="Slide Number Placeholder 3"/>
          <p:cNvSpPr>
            <a:spLocks noGrp="1"/>
          </p:cNvSpPr>
          <p:nvPr>
            <p:ph type="sldNum" sz="quarter" idx="5"/>
          </p:nvPr>
        </p:nvSpPr>
        <p:spPr/>
        <p:txBody>
          <a:bodyPr/>
          <a:lstStyle/>
          <a:p>
            <a:fld id="{CBFAA9E6-400A-E640-A318-E520058423C6}" type="slidenum">
              <a:rPr lang="en-US" smtClean="0"/>
              <a:pPr/>
              <a:t>23</a:t>
            </a:fld>
            <a:endParaRPr lang="en-US"/>
          </a:p>
        </p:txBody>
      </p:sp>
    </p:spTree>
    <p:extLst>
      <p:ext uri="{BB962C8B-B14F-4D97-AF65-F5344CB8AC3E}">
        <p14:creationId xmlns:p14="http://schemas.microsoft.com/office/powerpoint/2010/main" val="3116629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EACBBB-87F4-D14E-B36F-8BA3CB25C3F3}" type="slidenum">
              <a:rPr lang="en-US" smtClean="0"/>
              <a:t>32</a:t>
            </a:fld>
            <a:endParaRPr lang="en-US"/>
          </a:p>
        </p:txBody>
      </p:sp>
    </p:spTree>
    <p:extLst>
      <p:ext uri="{BB962C8B-B14F-4D97-AF65-F5344CB8AC3E}">
        <p14:creationId xmlns:p14="http://schemas.microsoft.com/office/powerpoint/2010/main" val="42209233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1.emf"/><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8645" y="5128619"/>
            <a:ext cx="2768188" cy="96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2" name="Rectangle 22"/>
          <p:cNvSpPr>
            <a:spLocks noGrp="1" noChangeArrowheads="1"/>
          </p:cNvSpPr>
          <p:nvPr>
            <p:ph type="ctrTitle" sz="quarter"/>
          </p:nvPr>
        </p:nvSpPr>
        <p:spPr>
          <a:xfrm>
            <a:off x="4670822" y="5033292"/>
            <a:ext cx="7092809" cy="480569"/>
          </a:xfrm>
          <a:ln algn="ctr"/>
        </p:spPr>
        <p:txBody>
          <a:bodyPr lIns="45720" tIns="45720" rIns="45720" bIns="45720" anchor="b" anchorCtr="0"/>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1579104" y="6574910"/>
            <a:ext cx="5909611" cy="98489"/>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800" dirty="0">
                <a:solidFill>
                  <a:schemeClr val="tx2"/>
                </a:solidFill>
                <a:latin typeface="Arial Narrow" pitchFamily="34" charset="0"/>
              </a:rPr>
              <a:t>The Ohio State University Comprehensive Cancer Center – Arthur G. James Cancer Hospital and Richard J. Solove Research Institute</a:t>
            </a:r>
          </a:p>
        </p:txBody>
      </p:sp>
      <p:sp>
        <p:nvSpPr>
          <p:cNvPr id="3" name="Text Placeholder 2"/>
          <p:cNvSpPr>
            <a:spLocks noGrp="1"/>
          </p:cNvSpPr>
          <p:nvPr>
            <p:ph type="body" sz="quarter" idx="10" hasCustomPrompt="1"/>
          </p:nvPr>
        </p:nvSpPr>
        <p:spPr>
          <a:xfrm>
            <a:off x="4670823" y="5557435"/>
            <a:ext cx="5135035" cy="364621"/>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
        <p:nvSpPr>
          <p:cNvPr id="9" name="Rectangle 8"/>
          <p:cNvSpPr/>
          <p:nvPr userDrawn="1"/>
        </p:nvSpPr>
        <p:spPr>
          <a:xfrm>
            <a:off x="0" y="0"/>
            <a:ext cx="12191997" cy="4482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11482" r="11482"/>
          <a:stretch/>
        </p:blipFill>
        <p:spPr>
          <a:xfrm>
            <a:off x="0" y="131298"/>
            <a:ext cx="4064000" cy="4220309"/>
          </a:xfrm>
          <a:prstGeom prst="rect">
            <a:avLst/>
          </a:prstGeom>
        </p:spPr>
      </p:pic>
      <p:pic>
        <p:nvPicPr>
          <p:cNvPr id="11" name="Picture 10"/>
          <p:cNvPicPr>
            <a:picLocks noChangeAspect="1"/>
          </p:cNvPicPr>
          <p:nvPr userDrawn="1"/>
        </p:nvPicPr>
        <p:blipFill rotWithShape="1">
          <a:blip r:embed="rId4">
            <a:extLst>
              <a:ext uri="{28A0092B-C50C-407E-A947-70E740481C1C}">
                <a14:useLocalDpi xmlns:a14="http://schemas.microsoft.com/office/drawing/2010/main" val="0"/>
              </a:ext>
            </a:extLst>
          </a:blip>
          <a:srcRect l="12959" t="7139" r="22609" b="1333"/>
          <a:stretch/>
        </p:blipFill>
        <p:spPr>
          <a:xfrm>
            <a:off x="4064002" y="126648"/>
            <a:ext cx="4063999" cy="4229608"/>
          </a:xfrm>
          <a:prstGeom prst="rect">
            <a:avLst/>
          </a:prstGeom>
        </p:spPr>
      </p:pic>
      <p:pic>
        <p:nvPicPr>
          <p:cNvPr id="12" name="Picture 11"/>
          <p:cNvPicPr>
            <a:picLocks noChangeAspect="1"/>
          </p:cNvPicPr>
          <p:nvPr userDrawn="1"/>
        </p:nvPicPr>
        <p:blipFill rotWithShape="1">
          <a:blip r:embed="rId5">
            <a:extLst>
              <a:ext uri="{28A0092B-C50C-407E-A947-70E740481C1C}">
                <a14:useLocalDpi xmlns:a14="http://schemas.microsoft.com/office/drawing/2010/main" val="0"/>
              </a:ext>
            </a:extLst>
          </a:blip>
          <a:srcRect l="23884" r="12578"/>
          <a:stretch/>
        </p:blipFill>
        <p:spPr>
          <a:xfrm>
            <a:off x="8112293" y="126648"/>
            <a:ext cx="4079705" cy="4229608"/>
          </a:xfrm>
          <a:prstGeom prst="rect">
            <a:avLst/>
          </a:prstGeom>
        </p:spPr>
      </p:pic>
      <p:sp>
        <p:nvSpPr>
          <p:cNvPr id="13" name="Rectangle 12"/>
          <p:cNvSpPr/>
          <p:nvPr userDrawn="1"/>
        </p:nvSpPr>
        <p:spPr>
          <a:xfrm>
            <a:off x="0" y="3894051"/>
            <a:ext cx="12191997" cy="463808"/>
          </a:xfrm>
          <a:prstGeom prst="rect">
            <a:avLst/>
          </a:prstGeom>
          <a:solidFill>
            <a:srgbClr val="BB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17" name="Group 4"/>
          <p:cNvGrpSpPr>
            <a:grpSpLocks noChangeAspect="1"/>
          </p:cNvGrpSpPr>
          <p:nvPr userDrawn="1"/>
        </p:nvGrpSpPr>
        <p:grpSpPr bwMode="auto">
          <a:xfrm>
            <a:off x="1814085" y="4027409"/>
            <a:ext cx="8563833" cy="266616"/>
            <a:chOff x="513" y="1219"/>
            <a:chExt cx="3469" cy="108"/>
          </a:xfrm>
          <a:solidFill>
            <a:schemeClr val="bg1"/>
          </a:solidFill>
        </p:grpSpPr>
        <p:sp>
          <p:nvSpPr>
            <p:cNvPr id="18" name="Freeform 5"/>
            <p:cNvSpPr>
              <a:spLocks noEditPoints="1"/>
            </p:cNvSpPr>
            <p:nvPr/>
          </p:nvSpPr>
          <p:spPr bwMode="auto">
            <a:xfrm>
              <a:off x="513" y="1219"/>
              <a:ext cx="1501" cy="108"/>
            </a:xfrm>
            <a:custGeom>
              <a:avLst/>
              <a:gdLst>
                <a:gd name="T0" fmla="*/ 22 w 3098"/>
                <a:gd name="T1" fmla="*/ 87 h 222"/>
                <a:gd name="T2" fmla="*/ 171 w 3098"/>
                <a:gd name="T3" fmla="*/ 172 h 222"/>
                <a:gd name="T4" fmla="*/ 224 w 3098"/>
                <a:gd name="T5" fmla="*/ 66 h 222"/>
                <a:gd name="T6" fmla="*/ 361 w 3098"/>
                <a:gd name="T7" fmla="*/ 112 h 222"/>
                <a:gd name="T8" fmla="*/ 304 w 3098"/>
                <a:gd name="T9" fmla="*/ 175 h 222"/>
                <a:gd name="T10" fmla="*/ 463 w 3098"/>
                <a:gd name="T11" fmla="*/ 172 h 222"/>
                <a:gd name="T12" fmla="*/ 463 w 3098"/>
                <a:gd name="T13" fmla="*/ 89 h 222"/>
                <a:gd name="T14" fmla="*/ 482 w 3098"/>
                <a:gd name="T15" fmla="*/ 172 h 222"/>
                <a:gd name="T16" fmla="*/ 429 w 3098"/>
                <a:gd name="T17" fmla="*/ 161 h 222"/>
                <a:gd name="T18" fmla="*/ 517 w 3098"/>
                <a:gd name="T19" fmla="*/ 49 h 222"/>
                <a:gd name="T20" fmla="*/ 536 w 3098"/>
                <a:gd name="T21" fmla="*/ 66 h 222"/>
                <a:gd name="T22" fmla="*/ 517 w 3098"/>
                <a:gd name="T23" fmla="*/ 146 h 222"/>
                <a:gd name="T24" fmla="*/ 582 w 3098"/>
                <a:gd name="T25" fmla="*/ 172 h 222"/>
                <a:gd name="T26" fmla="*/ 716 w 3098"/>
                <a:gd name="T27" fmla="*/ 92 h 222"/>
                <a:gd name="T28" fmla="*/ 652 w 3098"/>
                <a:gd name="T29" fmla="*/ 49 h 222"/>
                <a:gd name="T30" fmla="*/ 766 w 3098"/>
                <a:gd name="T31" fmla="*/ 204 h 222"/>
                <a:gd name="T32" fmla="*/ 759 w 3098"/>
                <a:gd name="T33" fmla="*/ 110 h 222"/>
                <a:gd name="T34" fmla="*/ 816 w 3098"/>
                <a:gd name="T35" fmla="*/ 222 h 222"/>
                <a:gd name="T36" fmla="*/ 818 w 3098"/>
                <a:gd name="T37" fmla="*/ 157 h 222"/>
                <a:gd name="T38" fmla="*/ 1001 w 3098"/>
                <a:gd name="T39" fmla="*/ 94 h 222"/>
                <a:gd name="T40" fmla="*/ 1013 w 3098"/>
                <a:gd name="T41" fmla="*/ 46 h 222"/>
                <a:gd name="T42" fmla="*/ 1008 w 3098"/>
                <a:gd name="T43" fmla="*/ 108 h 222"/>
                <a:gd name="T44" fmla="*/ 1297 w 3098"/>
                <a:gd name="T45" fmla="*/ 33 h 222"/>
                <a:gd name="T46" fmla="*/ 1298 w 3098"/>
                <a:gd name="T47" fmla="*/ 142 h 222"/>
                <a:gd name="T48" fmla="*/ 1311 w 3098"/>
                <a:gd name="T49" fmla="*/ 134 h 222"/>
                <a:gd name="T50" fmla="*/ 1317 w 3098"/>
                <a:gd name="T51" fmla="*/ 67 h 222"/>
                <a:gd name="T52" fmla="*/ 1394 w 3098"/>
                <a:gd name="T53" fmla="*/ 123 h 222"/>
                <a:gd name="T54" fmla="*/ 1528 w 3098"/>
                <a:gd name="T55" fmla="*/ 92 h 222"/>
                <a:gd name="T56" fmla="*/ 1464 w 3098"/>
                <a:gd name="T57" fmla="*/ 49 h 222"/>
                <a:gd name="T58" fmla="*/ 1572 w 3098"/>
                <a:gd name="T59" fmla="*/ 111 h 222"/>
                <a:gd name="T60" fmla="*/ 1634 w 3098"/>
                <a:gd name="T61" fmla="*/ 158 h 222"/>
                <a:gd name="T62" fmla="*/ 1752 w 3098"/>
                <a:gd name="T63" fmla="*/ 46 h 222"/>
                <a:gd name="T64" fmla="*/ 1803 w 3098"/>
                <a:gd name="T65" fmla="*/ 156 h 222"/>
                <a:gd name="T66" fmla="*/ 1751 w 3098"/>
                <a:gd name="T67" fmla="*/ 62 h 222"/>
                <a:gd name="T68" fmla="*/ 1895 w 3098"/>
                <a:gd name="T69" fmla="*/ 66 h 222"/>
                <a:gd name="T70" fmla="*/ 1901 w 3098"/>
                <a:gd name="T71" fmla="*/ 102 h 222"/>
                <a:gd name="T72" fmla="*/ 1968 w 3098"/>
                <a:gd name="T73" fmla="*/ 66 h 222"/>
                <a:gd name="T74" fmla="*/ 2042 w 3098"/>
                <a:gd name="T75" fmla="*/ 22 h 222"/>
                <a:gd name="T76" fmla="*/ 2007 w 3098"/>
                <a:gd name="T77" fmla="*/ 66 h 222"/>
                <a:gd name="T78" fmla="*/ 2067 w 3098"/>
                <a:gd name="T79" fmla="*/ 69 h 222"/>
                <a:gd name="T80" fmla="*/ 2048 w 3098"/>
                <a:gd name="T81" fmla="*/ 172 h 222"/>
                <a:gd name="T82" fmla="*/ 2183 w 3098"/>
                <a:gd name="T83" fmla="*/ 159 h 222"/>
                <a:gd name="T84" fmla="*/ 2139 w 3098"/>
                <a:gd name="T85" fmla="*/ 103 h 222"/>
                <a:gd name="T86" fmla="*/ 2375 w 3098"/>
                <a:gd name="T87" fmla="*/ 117 h 222"/>
                <a:gd name="T88" fmla="*/ 2255 w 3098"/>
                <a:gd name="T89" fmla="*/ 111 h 222"/>
                <a:gd name="T90" fmla="*/ 2551 w 3098"/>
                <a:gd name="T91" fmla="*/ 35 h 222"/>
                <a:gd name="T92" fmla="*/ 2543 w 3098"/>
                <a:gd name="T93" fmla="*/ 3 h 222"/>
                <a:gd name="T94" fmla="*/ 2589 w 3098"/>
                <a:gd name="T95" fmla="*/ 172 h 222"/>
                <a:gd name="T96" fmla="*/ 2761 w 3098"/>
                <a:gd name="T97" fmla="*/ 111 h 222"/>
                <a:gd name="T98" fmla="*/ 2805 w 3098"/>
                <a:gd name="T99" fmla="*/ 49 h 222"/>
                <a:gd name="T100" fmla="*/ 2824 w 3098"/>
                <a:gd name="T101" fmla="*/ 85 h 222"/>
                <a:gd name="T102" fmla="*/ 2902 w 3098"/>
                <a:gd name="T103" fmla="*/ 172 h 222"/>
                <a:gd name="T104" fmla="*/ 2981 w 3098"/>
                <a:gd name="T105" fmla="*/ 46 h 222"/>
                <a:gd name="T106" fmla="*/ 3023 w 3098"/>
                <a:gd name="T107" fmla="*/ 139 h 222"/>
                <a:gd name="T108" fmla="*/ 3070 w 3098"/>
                <a:gd name="T109"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98" h="222">
                  <a:moveTo>
                    <a:pt x="0" y="87"/>
                  </a:moveTo>
                  <a:cubicBezTo>
                    <a:pt x="0" y="35"/>
                    <a:pt x="38" y="0"/>
                    <a:pt x="87" y="0"/>
                  </a:cubicBezTo>
                  <a:cubicBezTo>
                    <a:pt x="117" y="0"/>
                    <a:pt x="138" y="14"/>
                    <a:pt x="151" y="33"/>
                  </a:cubicBezTo>
                  <a:cubicBezTo>
                    <a:pt x="134" y="43"/>
                    <a:pt x="134" y="43"/>
                    <a:pt x="134" y="43"/>
                  </a:cubicBezTo>
                  <a:cubicBezTo>
                    <a:pt x="124" y="29"/>
                    <a:pt x="106" y="19"/>
                    <a:pt x="87" y="19"/>
                  </a:cubicBezTo>
                  <a:cubicBezTo>
                    <a:pt x="50" y="19"/>
                    <a:pt x="22" y="47"/>
                    <a:pt x="22" y="87"/>
                  </a:cubicBezTo>
                  <a:cubicBezTo>
                    <a:pt x="22" y="128"/>
                    <a:pt x="50" y="156"/>
                    <a:pt x="87" y="156"/>
                  </a:cubicBezTo>
                  <a:cubicBezTo>
                    <a:pt x="106" y="156"/>
                    <a:pt x="124" y="146"/>
                    <a:pt x="134" y="132"/>
                  </a:cubicBezTo>
                  <a:cubicBezTo>
                    <a:pt x="152" y="142"/>
                    <a:pt x="152" y="142"/>
                    <a:pt x="152" y="142"/>
                  </a:cubicBezTo>
                  <a:cubicBezTo>
                    <a:pt x="137" y="161"/>
                    <a:pt x="117" y="175"/>
                    <a:pt x="87" y="175"/>
                  </a:cubicBezTo>
                  <a:cubicBezTo>
                    <a:pt x="38" y="175"/>
                    <a:pt x="0" y="140"/>
                    <a:pt x="0" y="87"/>
                  </a:cubicBezTo>
                  <a:close/>
                  <a:moveTo>
                    <a:pt x="171" y="172"/>
                  </a:moveTo>
                  <a:cubicBezTo>
                    <a:pt x="171" y="49"/>
                    <a:pt x="171" y="49"/>
                    <a:pt x="171" y="49"/>
                  </a:cubicBezTo>
                  <a:cubicBezTo>
                    <a:pt x="191" y="49"/>
                    <a:pt x="191" y="49"/>
                    <a:pt x="191" y="49"/>
                  </a:cubicBezTo>
                  <a:cubicBezTo>
                    <a:pt x="191" y="69"/>
                    <a:pt x="191" y="69"/>
                    <a:pt x="191" y="69"/>
                  </a:cubicBezTo>
                  <a:cubicBezTo>
                    <a:pt x="200" y="56"/>
                    <a:pt x="215" y="47"/>
                    <a:pt x="231" y="47"/>
                  </a:cubicBezTo>
                  <a:cubicBezTo>
                    <a:pt x="231" y="66"/>
                    <a:pt x="231" y="66"/>
                    <a:pt x="231" y="66"/>
                  </a:cubicBezTo>
                  <a:cubicBezTo>
                    <a:pt x="229" y="66"/>
                    <a:pt x="227" y="66"/>
                    <a:pt x="224" y="66"/>
                  </a:cubicBezTo>
                  <a:cubicBezTo>
                    <a:pt x="212" y="66"/>
                    <a:pt x="196" y="75"/>
                    <a:pt x="191" y="85"/>
                  </a:cubicBezTo>
                  <a:cubicBezTo>
                    <a:pt x="191" y="172"/>
                    <a:pt x="191" y="172"/>
                    <a:pt x="191" y="172"/>
                  </a:cubicBezTo>
                  <a:lnTo>
                    <a:pt x="171" y="172"/>
                  </a:lnTo>
                  <a:close/>
                  <a:moveTo>
                    <a:pt x="242" y="111"/>
                  </a:moveTo>
                  <a:cubicBezTo>
                    <a:pt x="242" y="75"/>
                    <a:pt x="267" y="46"/>
                    <a:pt x="302" y="46"/>
                  </a:cubicBezTo>
                  <a:cubicBezTo>
                    <a:pt x="340" y="46"/>
                    <a:pt x="361" y="75"/>
                    <a:pt x="361" y="112"/>
                  </a:cubicBezTo>
                  <a:cubicBezTo>
                    <a:pt x="361" y="117"/>
                    <a:pt x="361" y="117"/>
                    <a:pt x="361" y="117"/>
                  </a:cubicBezTo>
                  <a:cubicBezTo>
                    <a:pt x="262" y="117"/>
                    <a:pt x="262" y="117"/>
                    <a:pt x="262" y="117"/>
                  </a:cubicBezTo>
                  <a:cubicBezTo>
                    <a:pt x="264" y="140"/>
                    <a:pt x="280" y="159"/>
                    <a:pt x="306" y="159"/>
                  </a:cubicBezTo>
                  <a:cubicBezTo>
                    <a:pt x="320" y="159"/>
                    <a:pt x="334" y="154"/>
                    <a:pt x="344" y="144"/>
                  </a:cubicBezTo>
                  <a:cubicBezTo>
                    <a:pt x="353" y="156"/>
                    <a:pt x="353" y="156"/>
                    <a:pt x="353" y="156"/>
                  </a:cubicBezTo>
                  <a:cubicBezTo>
                    <a:pt x="341" y="169"/>
                    <a:pt x="325" y="175"/>
                    <a:pt x="304" y="175"/>
                  </a:cubicBezTo>
                  <a:cubicBezTo>
                    <a:pt x="268" y="175"/>
                    <a:pt x="242" y="149"/>
                    <a:pt x="242" y="111"/>
                  </a:cubicBezTo>
                  <a:close/>
                  <a:moveTo>
                    <a:pt x="302" y="62"/>
                  </a:moveTo>
                  <a:cubicBezTo>
                    <a:pt x="276" y="62"/>
                    <a:pt x="263" y="84"/>
                    <a:pt x="262" y="103"/>
                  </a:cubicBezTo>
                  <a:cubicBezTo>
                    <a:pt x="343" y="103"/>
                    <a:pt x="343" y="103"/>
                    <a:pt x="343" y="103"/>
                  </a:cubicBezTo>
                  <a:cubicBezTo>
                    <a:pt x="342" y="85"/>
                    <a:pt x="330" y="62"/>
                    <a:pt x="302" y="62"/>
                  </a:cubicBezTo>
                  <a:close/>
                  <a:moveTo>
                    <a:pt x="463" y="172"/>
                  </a:moveTo>
                  <a:cubicBezTo>
                    <a:pt x="463" y="158"/>
                    <a:pt x="463" y="158"/>
                    <a:pt x="463" y="158"/>
                  </a:cubicBezTo>
                  <a:cubicBezTo>
                    <a:pt x="452" y="169"/>
                    <a:pt x="438" y="175"/>
                    <a:pt x="422" y="175"/>
                  </a:cubicBezTo>
                  <a:cubicBezTo>
                    <a:pt x="401" y="175"/>
                    <a:pt x="379" y="161"/>
                    <a:pt x="379" y="134"/>
                  </a:cubicBezTo>
                  <a:cubicBezTo>
                    <a:pt x="379" y="107"/>
                    <a:pt x="401" y="94"/>
                    <a:pt x="422" y="94"/>
                  </a:cubicBezTo>
                  <a:cubicBezTo>
                    <a:pt x="439" y="94"/>
                    <a:pt x="453" y="99"/>
                    <a:pt x="463" y="111"/>
                  </a:cubicBezTo>
                  <a:cubicBezTo>
                    <a:pt x="463" y="89"/>
                    <a:pt x="463" y="89"/>
                    <a:pt x="463" y="89"/>
                  </a:cubicBezTo>
                  <a:cubicBezTo>
                    <a:pt x="463" y="72"/>
                    <a:pt x="449" y="63"/>
                    <a:pt x="432" y="63"/>
                  </a:cubicBezTo>
                  <a:cubicBezTo>
                    <a:pt x="417" y="63"/>
                    <a:pt x="405" y="68"/>
                    <a:pt x="394" y="80"/>
                  </a:cubicBezTo>
                  <a:cubicBezTo>
                    <a:pt x="385" y="67"/>
                    <a:pt x="385" y="67"/>
                    <a:pt x="385" y="67"/>
                  </a:cubicBezTo>
                  <a:cubicBezTo>
                    <a:pt x="398" y="53"/>
                    <a:pt x="414" y="46"/>
                    <a:pt x="434" y="46"/>
                  </a:cubicBezTo>
                  <a:cubicBezTo>
                    <a:pt x="460" y="46"/>
                    <a:pt x="482" y="58"/>
                    <a:pt x="482" y="88"/>
                  </a:cubicBezTo>
                  <a:cubicBezTo>
                    <a:pt x="482" y="172"/>
                    <a:pt x="482" y="172"/>
                    <a:pt x="482" y="172"/>
                  </a:cubicBezTo>
                  <a:lnTo>
                    <a:pt x="463" y="172"/>
                  </a:lnTo>
                  <a:close/>
                  <a:moveTo>
                    <a:pt x="463" y="146"/>
                  </a:moveTo>
                  <a:cubicBezTo>
                    <a:pt x="463" y="123"/>
                    <a:pt x="463" y="123"/>
                    <a:pt x="463" y="123"/>
                  </a:cubicBezTo>
                  <a:cubicBezTo>
                    <a:pt x="455" y="113"/>
                    <a:pt x="442" y="108"/>
                    <a:pt x="429" y="108"/>
                  </a:cubicBezTo>
                  <a:cubicBezTo>
                    <a:pt x="411" y="108"/>
                    <a:pt x="399" y="119"/>
                    <a:pt x="399" y="135"/>
                  </a:cubicBezTo>
                  <a:cubicBezTo>
                    <a:pt x="399" y="150"/>
                    <a:pt x="411" y="161"/>
                    <a:pt x="429" y="161"/>
                  </a:cubicBezTo>
                  <a:cubicBezTo>
                    <a:pt x="442" y="161"/>
                    <a:pt x="455" y="156"/>
                    <a:pt x="463" y="146"/>
                  </a:cubicBezTo>
                  <a:close/>
                  <a:moveTo>
                    <a:pt x="517" y="146"/>
                  </a:moveTo>
                  <a:cubicBezTo>
                    <a:pt x="517" y="66"/>
                    <a:pt x="517" y="66"/>
                    <a:pt x="517" y="66"/>
                  </a:cubicBezTo>
                  <a:cubicBezTo>
                    <a:pt x="497" y="66"/>
                    <a:pt x="497" y="66"/>
                    <a:pt x="497" y="66"/>
                  </a:cubicBezTo>
                  <a:cubicBezTo>
                    <a:pt x="497" y="49"/>
                    <a:pt x="497" y="49"/>
                    <a:pt x="497" y="49"/>
                  </a:cubicBezTo>
                  <a:cubicBezTo>
                    <a:pt x="517" y="49"/>
                    <a:pt x="517" y="49"/>
                    <a:pt x="517" y="49"/>
                  </a:cubicBezTo>
                  <a:cubicBezTo>
                    <a:pt x="517" y="16"/>
                    <a:pt x="517" y="16"/>
                    <a:pt x="517" y="16"/>
                  </a:cubicBezTo>
                  <a:cubicBezTo>
                    <a:pt x="536" y="16"/>
                    <a:pt x="536" y="16"/>
                    <a:pt x="536" y="16"/>
                  </a:cubicBezTo>
                  <a:cubicBezTo>
                    <a:pt x="536" y="49"/>
                    <a:pt x="536" y="49"/>
                    <a:pt x="536" y="49"/>
                  </a:cubicBezTo>
                  <a:cubicBezTo>
                    <a:pt x="561" y="49"/>
                    <a:pt x="561" y="49"/>
                    <a:pt x="561" y="49"/>
                  </a:cubicBezTo>
                  <a:cubicBezTo>
                    <a:pt x="561" y="66"/>
                    <a:pt x="561" y="66"/>
                    <a:pt x="561" y="66"/>
                  </a:cubicBezTo>
                  <a:cubicBezTo>
                    <a:pt x="536" y="66"/>
                    <a:pt x="536" y="66"/>
                    <a:pt x="536" y="66"/>
                  </a:cubicBezTo>
                  <a:cubicBezTo>
                    <a:pt x="536" y="142"/>
                    <a:pt x="536" y="142"/>
                    <a:pt x="536" y="142"/>
                  </a:cubicBezTo>
                  <a:cubicBezTo>
                    <a:pt x="536" y="151"/>
                    <a:pt x="540" y="158"/>
                    <a:pt x="549" y="158"/>
                  </a:cubicBezTo>
                  <a:cubicBezTo>
                    <a:pt x="554" y="158"/>
                    <a:pt x="559" y="156"/>
                    <a:pt x="562" y="153"/>
                  </a:cubicBezTo>
                  <a:cubicBezTo>
                    <a:pt x="567" y="167"/>
                    <a:pt x="567" y="167"/>
                    <a:pt x="567" y="167"/>
                  </a:cubicBezTo>
                  <a:cubicBezTo>
                    <a:pt x="562" y="172"/>
                    <a:pt x="556" y="175"/>
                    <a:pt x="544" y="175"/>
                  </a:cubicBezTo>
                  <a:cubicBezTo>
                    <a:pt x="526" y="175"/>
                    <a:pt x="517" y="165"/>
                    <a:pt x="517" y="146"/>
                  </a:cubicBezTo>
                  <a:close/>
                  <a:moveTo>
                    <a:pt x="578" y="19"/>
                  </a:moveTo>
                  <a:cubicBezTo>
                    <a:pt x="578" y="12"/>
                    <a:pt x="584" y="6"/>
                    <a:pt x="591" y="6"/>
                  </a:cubicBezTo>
                  <a:cubicBezTo>
                    <a:pt x="598" y="6"/>
                    <a:pt x="604" y="12"/>
                    <a:pt x="604" y="19"/>
                  </a:cubicBezTo>
                  <a:cubicBezTo>
                    <a:pt x="604" y="26"/>
                    <a:pt x="598" y="32"/>
                    <a:pt x="591" y="32"/>
                  </a:cubicBezTo>
                  <a:cubicBezTo>
                    <a:pt x="584" y="32"/>
                    <a:pt x="578" y="26"/>
                    <a:pt x="578" y="19"/>
                  </a:cubicBezTo>
                  <a:close/>
                  <a:moveTo>
                    <a:pt x="582" y="172"/>
                  </a:moveTo>
                  <a:cubicBezTo>
                    <a:pt x="582" y="49"/>
                    <a:pt x="582" y="49"/>
                    <a:pt x="582" y="49"/>
                  </a:cubicBezTo>
                  <a:cubicBezTo>
                    <a:pt x="601" y="49"/>
                    <a:pt x="601" y="49"/>
                    <a:pt x="601" y="49"/>
                  </a:cubicBezTo>
                  <a:cubicBezTo>
                    <a:pt x="601" y="172"/>
                    <a:pt x="601" y="172"/>
                    <a:pt x="601" y="172"/>
                  </a:cubicBezTo>
                  <a:lnTo>
                    <a:pt x="582" y="172"/>
                  </a:lnTo>
                  <a:close/>
                  <a:moveTo>
                    <a:pt x="716" y="172"/>
                  </a:moveTo>
                  <a:cubicBezTo>
                    <a:pt x="716" y="92"/>
                    <a:pt x="716" y="92"/>
                    <a:pt x="716" y="92"/>
                  </a:cubicBezTo>
                  <a:cubicBezTo>
                    <a:pt x="716" y="70"/>
                    <a:pt x="705" y="63"/>
                    <a:pt x="688" y="63"/>
                  </a:cubicBezTo>
                  <a:cubicBezTo>
                    <a:pt x="673" y="63"/>
                    <a:pt x="659" y="72"/>
                    <a:pt x="652" y="82"/>
                  </a:cubicBezTo>
                  <a:cubicBezTo>
                    <a:pt x="652" y="172"/>
                    <a:pt x="652" y="172"/>
                    <a:pt x="652" y="172"/>
                  </a:cubicBezTo>
                  <a:cubicBezTo>
                    <a:pt x="633" y="172"/>
                    <a:pt x="633" y="172"/>
                    <a:pt x="633" y="172"/>
                  </a:cubicBezTo>
                  <a:cubicBezTo>
                    <a:pt x="633" y="49"/>
                    <a:pt x="633" y="49"/>
                    <a:pt x="633" y="49"/>
                  </a:cubicBezTo>
                  <a:cubicBezTo>
                    <a:pt x="652" y="49"/>
                    <a:pt x="652" y="49"/>
                    <a:pt x="652" y="49"/>
                  </a:cubicBezTo>
                  <a:cubicBezTo>
                    <a:pt x="652" y="67"/>
                    <a:pt x="652" y="67"/>
                    <a:pt x="652" y="67"/>
                  </a:cubicBezTo>
                  <a:cubicBezTo>
                    <a:pt x="660" y="57"/>
                    <a:pt x="677" y="46"/>
                    <a:pt x="695" y="46"/>
                  </a:cubicBezTo>
                  <a:cubicBezTo>
                    <a:pt x="721" y="46"/>
                    <a:pt x="735" y="59"/>
                    <a:pt x="735" y="86"/>
                  </a:cubicBezTo>
                  <a:cubicBezTo>
                    <a:pt x="735" y="172"/>
                    <a:pt x="735" y="172"/>
                    <a:pt x="735" y="172"/>
                  </a:cubicBezTo>
                  <a:lnTo>
                    <a:pt x="716" y="172"/>
                  </a:lnTo>
                  <a:close/>
                  <a:moveTo>
                    <a:pt x="766" y="204"/>
                  </a:moveTo>
                  <a:cubicBezTo>
                    <a:pt x="776" y="189"/>
                    <a:pt x="776" y="189"/>
                    <a:pt x="776" y="189"/>
                  </a:cubicBezTo>
                  <a:cubicBezTo>
                    <a:pt x="786" y="202"/>
                    <a:pt x="798" y="206"/>
                    <a:pt x="816" y="206"/>
                  </a:cubicBezTo>
                  <a:cubicBezTo>
                    <a:pt x="836" y="206"/>
                    <a:pt x="855" y="196"/>
                    <a:pt x="855" y="169"/>
                  </a:cubicBezTo>
                  <a:cubicBezTo>
                    <a:pt x="855" y="152"/>
                    <a:pt x="855" y="152"/>
                    <a:pt x="855" y="152"/>
                  </a:cubicBezTo>
                  <a:cubicBezTo>
                    <a:pt x="846" y="164"/>
                    <a:pt x="831" y="174"/>
                    <a:pt x="814" y="174"/>
                  </a:cubicBezTo>
                  <a:cubicBezTo>
                    <a:pt x="782" y="174"/>
                    <a:pt x="759" y="150"/>
                    <a:pt x="759" y="110"/>
                  </a:cubicBezTo>
                  <a:cubicBezTo>
                    <a:pt x="759" y="71"/>
                    <a:pt x="782" y="46"/>
                    <a:pt x="814" y="46"/>
                  </a:cubicBezTo>
                  <a:cubicBezTo>
                    <a:pt x="830" y="46"/>
                    <a:pt x="845" y="54"/>
                    <a:pt x="855" y="68"/>
                  </a:cubicBezTo>
                  <a:cubicBezTo>
                    <a:pt x="855" y="49"/>
                    <a:pt x="855" y="49"/>
                    <a:pt x="855" y="49"/>
                  </a:cubicBezTo>
                  <a:cubicBezTo>
                    <a:pt x="874" y="49"/>
                    <a:pt x="874" y="49"/>
                    <a:pt x="874" y="49"/>
                  </a:cubicBezTo>
                  <a:cubicBezTo>
                    <a:pt x="874" y="169"/>
                    <a:pt x="874" y="169"/>
                    <a:pt x="874" y="169"/>
                  </a:cubicBezTo>
                  <a:cubicBezTo>
                    <a:pt x="874" y="209"/>
                    <a:pt x="846" y="222"/>
                    <a:pt x="816" y="222"/>
                  </a:cubicBezTo>
                  <a:cubicBezTo>
                    <a:pt x="795" y="222"/>
                    <a:pt x="781" y="218"/>
                    <a:pt x="766" y="204"/>
                  </a:cubicBezTo>
                  <a:close/>
                  <a:moveTo>
                    <a:pt x="855" y="137"/>
                  </a:moveTo>
                  <a:cubicBezTo>
                    <a:pt x="855" y="83"/>
                    <a:pt x="855" y="83"/>
                    <a:pt x="855" y="83"/>
                  </a:cubicBezTo>
                  <a:cubicBezTo>
                    <a:pt x="848" y="72"/>
                    <a:pt x="834" y="63"/>
                    <a:pt x="818" y="63"/>
                  </a:cubicBezTo>
                  <a:cubicBezTo>
                    <a:pt x="794" y="63"/>
                    <a:pt x="779" y="83"/>
                    <a:pt x="779" y="110"/>
                  </a:cubicBezTo>
                  <a:cubicBezTo>
                    <a:pt x="779" y="137"/>
                    <a:pt x="794" y="157"/>
                    <a:pt x="818" y="157"/>
                  </a:cubicBezTo>
                  <a:cubicBezTo>
                    <a:pt x="834" y="157"/>
                    <a:pt x="848" y="147"/>
                    <a:pt x="855" y="137"/>
                  </a:cubicBezTo>
                  <a:close/>
                  <a:moveTo>
                    <a:pt x="1042" y="172"/>
                  </a:moveTo>
                  <a:cubicBezTo>
                    <a:pt x="1042" y="158"/>
                    <a:pt x="1042" y="158"/>
                    <a:pt x="1042" y="158"/>
                  </a:cubicBezTo>
                  <a:cubicBezTo>
                    <a:pt x="1032" y="169"/>
                    <a:pt x="1018" y="175"/>
                    <a:pt x="1001" y="175"/>
                  </a:cubicBezTo>
                  <a:cubicBezTo>
                    <a:pt x="980" y="175"/>
                    <a:pt x="958" y="161"/>
                    <a:pt x="958" y="134"/>
                  </a:cubicBezTo>
                  <a:cubicBezTo>
                    <a:pt x="958" y="107"/>
                    <a:pt x="980" y="94"/>
                    <a:pt x="1001" y="94"/>
                  </a:cubicBezTo>
                  <a:cubicBezTo>
                    <a:pt x="1018" y="94"/>
                    <a:pt x="1032" y="99"/>
                    <a:pt x="1042" y="111"/>
                  </a:cubicBezTo>
                  <a:cubicBezTo>
                    <a:pt x="1042" y="89"/>
                    <a:pt x="1042" y="89"/>
                    <a:pt x="1042" y="89"/>
                  </a:cubicBezTo>
                  <a:cubicBezTo>
                    <a:pt x="1042" y="72"/>
                    <a:pt x="1029" y="63"/>
                    <a:pt x="1011" y="63"/>
                  </a:cubicBezTo>
                  <a:cubicBezTo>
                    <a:pt x="996" y="63"/>
                    <a:pt x="984" y="68"/>
                    <a:pt x="973" y="80"/>
                  </a:cubicBezTo>
                  <a:cubicBezTo>
                    <a:pt x="964" y="67"/>
                    <a:pt x="964" y="67"/>
                    <a:pt x="964" y="67"/>
                  </a:cubicBezTo>
                  <a:cubicBezTo>
                    <a:pt x="978" y="53"/>
                    <a:pt x="993" y="46"/>
                    <a:pt x="1013" y="46"/>
                  </a:cubicBezTo>
                  <a:cubicBezTo>
                    <a:pt x="1039" y="46"/>
                    <a:pt x="1061" y="58"/>
                    <a:pt x="1061" y="88"/>
                  </a:cubicBezTo>
                  <a:cubicBezTo>
                    <a:pt x="1061" y="172"/>
                    <a:pt x="1061" y="172"/>
                    <a:pt x="1061" y="172"/>
                  </a:cubicBezTo>
                  <a:lnTo>
                    <a:pt x="1042" y="172"/>
                  </a:lnTo>
                  <a:close/>
                  <a:moveTo>
                    <a:pt x="1042" y="146"/>
                  </a:moveTo>
                  <a:cubicBezTo>
                    <a:pt x="1042" y="123"/>
                    <a:pt x="1042" y="123"/>
                    <a:pt x="1042" y="123"/>
                  </a:cubicBezTo>
                  <a:cubicBezTo>
                    <a:pt x="1035" y="113"/>
                    <a:pt x="1022" y="108"/>
                    <a:pt x="1008" y="108"/>
                  </a:cubicBezTo>
                  <a:cubicBezTo>
                    <a:pt x="990" y="108"/>
                    <a:pt x="978" y="119"/>
                    <a:pt x="978" y="135"/>
                  </a:cubicBezTo>
                  <a:cubicBezTo>
                    <a:pt x="978" y="150"/>
                    <a:pt x="990" y="161"/>
                    <a:pt x="1008" y="161"/>
                  </a:cubicBezTo>
                  <a:cubicBezTo>
                    <a:pt x="1022" y="161"/>
                    <a:pt x="1035" y="156"/>
                    <a:pt x="1042" y="146"/>
                  </a:cubicBezTo>
                  <a:close/>
                  <a:moveTo>
                    <a:pt x="1146" y="87"/>
                  </a:moveTo>
                  <a:cubicBezTo>
                    <a:pt x="1146" y="35"/>
                    <a:pt x="1184" y="0"/>
                    <a:pt x="1233" y="0"/>
                  </a:cubicBezTo>
                  <a:cubicBezTo>
                    <a:pt x="1263" y="0"/>
                    <a:pt x="1284" y="14"/>
                    <a:pt x="1297" y="33"/>
                  </a:cubicBezTo>
                  <a:cubicBezTo>
                    <a:pt x="1280" y="43"/>
                    <a:pt x="1280" y="43"/>
                    <a:pt x="1280" y="43"/>
                  </a:cubicBezTo>
                  <a:cubicBezTo>
                    <a:pt x="1270" y="29"/>
                    <a:pt x="1252" y="19"/>
                    <a:pt x="1233" y="19"/>
                  </a:cubicBezTo>
                  <a:cubicBezTo>
                    <a:pt x="1196" y="19"/>
                    <a:pt x="1168" y="47"/>
                    <a:pt x="1168" y="87"/>
                  </a:cubicBezTo>
                  <a:cubicBezTo>
                    <a:pt x="1168" y="128"/>
                    <a:pt x="1196" y="156"/>
                    <a:pt x="1233" y="156"/>
                  </a:cubicBezTo>
                  <a:cubicBezTo>
                    <a:pt x="1252" y="156"/>
                    <a:pt x="1270" y="146"/>
                    <a:pt x="1280" y="132"/>
                  </a:cubicBezTo>
                  <a:cubicBezTo>
                    <a:pt x="1298" y="142"/>
                    <a:pt x="1298" y="142"/>
                    <a:pt x="1298" y="142"/>
                  </a:cubicBezTo>
                  <a:cubicBezTo>
                    <a:pt x="1283" y="161"/>
                    <a:pt x="1263" y="175"/>
                    <a:pt x="1233" y="175"/>
                  </a:cubicBezTo>
                  <a:cubicBezTo>
                    <a:pt x="1184" y="175"/>
                    <a:pt x="1146" y="140"/>
                    <a:pt x="1146" y="87"/>
                  </a:cubicBezTo>
                  <a:close/>
                  <a:moveTo>
                    <a:pt x="1394" y="172"/>
                  </a:moveTo>
                  <a:cubicBezTo>
                    <a:pt x="1394" y="158"/>
                    <a:pt x="1394" y="158"/>
                    <a:pt x="1394" y="158"/>
                  </a:cubicBezTo>
                  <a:cubicBezTo>
                    <a:pt x="1384" y="169"/>
                    <a:pt x="1370" y="175"/>
                    <a:pt x="1354" y="175"/>
                  </a:cubicBezTo>
                  <a:cubicBezTo>
                    <a:pt x="1333" y="175"/>
                    <a:pt x="1311" y="161"/>
                    <a:pt x="1311" y="134"/>
                  </a:cubicBezTo>
                  <a:cubicBezTo>
                    <a:pt x="1311" y="107"/>
                    <a:pt x="1333" y="94"/>
                    <a:pt x="1354" y="94"/>
                  </a:cubicBezTo>
                  <a:cubicBezTo>
                    <a:pt x="1370" y="94"/>
                    <a:pt x="1384" y="99"/>
                    <a:pt x="1394" y="111"/>
                  </a:cubicBezTo>
                  <a:cubicBezTo>
                    <a:pt x="1394" y="89"/>
                    <a:pt x="1394" y="89"/>
                    <a:pt x="1394" y="89"/>
                  </a:cubicBezTo>
                  <a:cubicBezTo>
                    <a:pt x="1394" y="72"/>
                    <a:pt x="1381" y="63"/>
                    <a:pt x="1363" y="63"/>
                  </a:cubicBezTo>
                  <a:cubicBezTo>
                    <a:pt x="1349" y="63"/>
                    <a:pt x="1337" y="68"/>
                    <a:pt x="1326" y="80"/>
                  </a:cubicBezTo>
                  <a:cubicBezTo>
                    <a:pt x="1317" y="67"/>
                    <a:pt x="1317" y="67"/>
                    <a:pt x="1317" y="67"/>
                  </a:cubicBezTo>
                  <a:cubicBezTo>
                    <a:pt x="1330" y="53"/>
                    <a:pt x="1346" y="46"/>
                    <a:pt x="1366" y="46"/>
                  </a:cubicBezTo>
                  <a:cubicBezTo>
                    <a:pt x="1392" y="46"/>
                    <a:pt x="1413" y="58"/>
                    <a:pt x="1413" y="88"/>
                  </a:cubicBezTo>
                  <a:cubicBezTo>
                    <a:pt x="1413" y="172"/>
                    <a:pt x="1413" y="172"/>
                    <a:pt x="1413" y="172"/>
                  </a:cubicBezTo>
                  <a:lnTo>
                    <a:pt x="1394" y="172"/>
                  </a:lnTo>
                  <a:close/>
                  <a:moveTo>
                    <a:pt x="1394" y="146"/>
                  </a:moveTo>
                  <a:cubicBezTo>
                    <a:pt x="1394" y="123"/>
                    <a:pt x="1394" y="123"/>
                    <a:pt x="1394" y="123"/>
                  </a:cubicBezTo>
                  <a:cubicBezTo>
                    <a:pt x="1387" y="113"/>
                    <a:pt x="1374" y="108"/>
                    <a:pt x="1360" y="108"/>
                  </a:cubicBezTo>
                  <a:cubicBezTo>
                    <a:pt x="1343" y="108"/>
                    <a:pt x="1330" y="119"/>
                    <a:pt x="1330" y="135"/>
                  </a:cubicBezTo>
                  <a:cubicBezTo>
                    <a:pt x="1330" y="150"/>
                    <a:pt x="1343" y="161"/>
                    <a:pt x="1360" y="161"/>
                  </a:cubicBezTo>
                  <a:cubicBezTo>
                    <a:pt x="1374" y="161"/>
                    <a:pt x="1387" y="156"/>
                    <a:pt x="1394" y="146"/>
                  </a:cubicBezTo>
                  <a:close/>
                  <a:moveTo>
                    <a:pt x="1528" y="172"/>
                  </a:moveTo>
                  <a:cubicBezTo>
                    <a:pt x="1528" y="92"/>
                    <a:pt x="1528" y="92"/>
                    <a:pt x="1528" y="92"/>
                  </a:cubicBezTo>
                  <a:cubicBezTo>
                    <a:pt x="1528" y="70"/>
                    <a:pt x="1517" y="63"/>
                    <a:pt x="1501" y="63"/>
                  </a:cubicBezTo>
                  <a:cubicBezTo>
                    <a:pt x="1486" y="63"/>
                    <a:pt x="1471" y="72"/>
                    <a:pt x="1464" y="82"/>
                  </a:cubicBezTo>
                  <a:cubicBezTo>
                    <a:pt x="1464" y="172"/>
                    <a:pt x="1464" y="172"/>
                    <a:pt x="1464" y="172"/>
                  </a:cubicBezTo>
                  <a:cubicBezTo>
                    <a:pt x="1445" y="172"/>
                    <a:pt x="1445" y="172"/>
                    <a:pt x="1445" y="172"/>
                  </a:cubicBezTo>
                  <a:cubicBezTo>
                    <a:pt x="1445" y="49"/>
                    <a:pt x="1445" y="49"/>
                    <a:pt x="1445" y="49"/>
                  </a:cubicBezTo>
                  <a:cubicBezTo>
                    <a:pt x="1464" y="49"/>
                    <a:pt x="1464" y="49"/>
                    <a:pt x="1464" y="49"/>
                  </a:cubicBezTo>
                  <a:cubicBezTo>
                    <a:pt x="1464" y="67"/>
                    <a:pt x="1464" y="67"/>
                    <a:pt x="1464" y="67"/>
                  </a:cubicBezTo>
                  <a:cubicBezTo>
                    <a:pt x="1473" y="57"/>
                    <a:pt x="1490" y="46"/>
                    <a:pt x="1508" y="46"/>
                  </a:cubicBezTo>
                  <a:cubicBezTo>
                    <a:pt x="1534" y="46"/>
                    <a:pt x="1547" y="59"/>
                    <a:pt x="1547" y="86"/>
                  </a:cubicBezTo>
                  <a:cubicBezTo>
                    <a:pt x="1547" y="172"/>
                    <a:pt x="1547" y="172"/>
                    <a:pt x="1547" y="172"/>
                  </a:cubicBezTo>
                  <a:lnTo>
                    <a:pt x="1528" y="172"/>
                  </a:lnTo>
                  <a:close/>
                  <a:moveTo>
                    <a:pt x="1572" y="111"/>
                  </a:moveTo>
                  <a:cubicBezTo>
                    <a:pt x="1572" y="74"/>
                    <a:pt x="1596" y="46"/>
                    <a:pt x="1633" y="46"/>
                  </a:cubicBezTo>
                  <a:cubicBezTo>
                    <a:pt x="1655" y="46"/>
                    <a:pt x="1669" y="55"/>
                    <a:pt x="1678" y="68"/>
                  </a:cubicBezTo>
                  <a:cubicBezTo>
                    <a:pt x="1665" y="79"/>
                    <a:pt x="1665" y="79"/>
                    <a:pt x="1665" y="79"/>
                  </a:cubicBezTo>
                  <a:cubicBezTo>
                    <a:pt x="1657" y="68"/>
                    <a:pt x="1647" y="63"/>
                    <a:pt x="1634" y="63"/>
                  </a:cubicBezTo>
                  <a:cubicBezTo>
                    <a:pt x="1608" y="63"/>
                    <a:pt x="1592" y="83"/>
                    <a:pt x="1592" y="111"/>
                  </a:cubicBezTo>
                  <a:cubicBezTo>
                    <a:pt x="1592" y="138"/>
                    <a:pt x="1608" y="158"/>
                    <a:pt x="1634" y="158"/>
                  </a:cubicBezTo>
                  <a:cubicBezTo>
                    <a:pt x="1647" y="158"/>
                    <a:pt x="1657" y="153"/>
                    <a:pt x="1665" y="142"/>
                  </a:cubicBezTo>
                  <a:cubicBezTo>
                    <a:pt x="1678" y="154"/>
                    <a:pt x="1678" y="154"/>
                    <a:pt x="1678" y="154"/>
                  </a:cubicBezTo>
                  <a:cubicBezTo>
                    <a:pt x="1669" y="166"/>
                    <a:pt x="1655" y="175"/>
                    <a:pt x="1633" y="175"/>
                  </a:cubicBezTo>
                  <a:cubicBezTo>
                    <a:pt x="1596" y="175"/>
                    <a:pt x="1572" y="147"/>
                    <a:pt x="1572" y="111"/>
                  </a:cubicBezTo>
                  <a:close/>
                  <a:moveTo>
                    <a:pt x="1691" y="111"/>
                  </a:moveTo>
                  <a:cubicBezTo>
                    <a:pt x="1691" y="75"/>
                    <a:pt x="1717" y="46"/>
                    <a:pt x="1752" y="46"/>
                  </a:cubicBezTo>
                  <a:cubicBezTo>
                    <a:pt x="1789" y="46"/>
                    <a:pt x="1811" y="75"/>
                    <a:pt x="1811" y="112"/>
                  </a:cubicBezTo>
                  <a:cubicBezTo>
                    <a:pt x="1811" y="117"/>
                    <a:pt x="1811" y="117"/>
                    <a:pt x="1811" y="117"/>
                  </a:cubicBezTo>
                  <a:cubicBezTo>
                    <a:pt x="1711" y="117"/>
                    <a:pt x="1711" y="117"/>
                    <a:pt x="1711" y="117"/>
                  </a:cubicBezTo>
                  <a:cubicBezTo>
                    <a:pt x="1713" y="140"/>
                    <a:pt x="1729" y="159"/>
                    <a:pt x="1756" y="159"/>
                  </a:cubicBezTo>
                  <a:cubicBezTo>
                    <a:pt x="1769" y="159"/>
                    <a:pt x="1784" y="154"/>
                    <a:pt x="1793" y="144"/>
                  </a:cubicBezTo>
                  <a:cubicBezTo>
                    <a:pt x="1803" y="156"/>
                    <a:pt x="1803" y="156"/>
                    <a:pt x="1803" y="156"/>
                  </a:cubicBezTo>
                  <a:cubicBezTo>
                    <a:pt x="1790" y="169"/>
                    <a:pt x="1774" y="175"/>
                    <a:pt x="1754" y="175"/>
                  </a:cubicBezTo>
                  <a:cubicBezTo>
                    <a:pt x="1717" y="175"/>
                    <a:pt x="1691" y="149"/>
                    <a:pt x="1691" y="111"/>
                  </a:cubicBezTo>
                  <a:close/>
                  <a:moveTo>
                    <a:pt x="1751" y="62"/>
                  </a:moveTo>
                  <a:cubicBezTo>
                    <a:pt x="1725" y="62"/>
                    <a:pt x="1712" y="84"/>
                    <a:pt x="1711" y="103"/>
                  </a:cubicBezTo>
                  <a:cubicBezTo>
                    <a:pt x="1792" y="103"/>
                    <a:pt x="1792" y="103"/>
                    <a:pt x="1792" y="103"/>
                  </a:cubicBezTo>
                  <a:cubicBezTo>
                    <a:pt x="1792" y="85"/>
                    <a:pt x="1779" y="62"/>
                    <a:pt x="1751" y="62"/>
                  </a:cubicBezTo>
                  <a:close/>
                  <a:moveTo>
                    <a:pt x="1835" y="172"/>
                  </a:moveTo>
                  <a:cubicBezTo>
                    <a:pt x="1835" y="49"/>
                    <a:pt x="1835" y="49"/>
                    <a:pt x="1835" y="49"/>
                  </a:cubicBezTo>
                  <a:cubicBezTo>
                    <a:pt x="1854" y="49"/>
                    <a:pt x="1854" y="49"/>
                    <a:pt x="1854" y="49"/>
                  </a:cubicBezTo>
                  <a:cubicBezTo>
                    <a:pt x="1854" y="69"/>
                    <a:pt x="1854" y="69"/>
                    <a:pt x="1854" y="69"/>
                  </a:cubicBezTo>
                  <a:cubicBezTo>
                    <a:pt x="1864" y="56"/>
                    <a:pt x="1878" y="47"/>
                    <a:pt x="1895" y="47"/>
                  </a:cubicBezTo>
                  <a:cubicBezTo>
                    <a:pt x="1895" y="66"/>
                    <a:pt x="1895" y="66"/>
                    <a:pt x="1895" y="66"/>
                  </a:cubicBezTo>
                  <a:cubicBezTo>
                    <a:pt x="1893" y="66"/>
                    <a:pt x="1891" y="66"/>
                    <a:pt x="1887" y="66"/>
                  </a:cubicBezTo>
                  <a:cubicBezTo>
                    <a:pt x="1876" y="66"/>
                    <a:pt x="1860" y="75"/>
                    <a:pt x="1854" y="85"/>
                  </a:cubicBezTo>
                  <a:cubicBezTo>
                    <a:pt x="1854" y="172"/>
                    <a:pt x="1854" y="172"/>
                    <a:pt x="1854" y="172"/>
                  </a:cubicBezTo>
                  <a:lnTo>
                    <a:pt x="1835" y="172"/>
                  </a:lnTo>
                  <a:close/>
                  <a:moveTo>
                    <a:pt x="1901" y="119"/>
                  </a:moveTo>
                  <a:cubicBezTo>
                    <a:pt x="1901" y="102"/>
                    <a:pt x="1901" y="102"/>
                    <a:pt x="1901" y="102"/>
                  </a:cubicBezTo>
                  <a:cubicBezTo>
                    <a:pt x="1962" y="102"/>
                    <a:pt x="1962" y="102"/>
                    <a:pt x="1962" y="102"/>
                  </a:cubicBezTo>
                  <a:cubicBezTo>
                    <a:pt x="1962" y="119"/>
                    <a:pt x="1962" y="119"/>
                    <a:pt x="1962" y="119"/>
                  </a:cubicBezTo>
                  <a:lnTo>
                    <a:pt x="1901" y="119"/>
                  </a:lnTo>
                  <a:close/>
                  <a:moveTo>
                    <a:pt x="1988" y="172"/>
                  </a:moveTo>
                  <a:cubicBezTo>
                    <a:pt x="1988" y="66"/>
                    <a:pt x="1988" y="66"/>
                    <a:pt x="1988" y="66"/>
                  </a:cubicBezTo>
                  <a:cubicBezTo>
                    <a:pt x="1968" y="66"/>
                    <a:pt x="1968" y="66"/>
                    <a:pt x="1968" y="66"/>
                  </a:cubicBezTo>
                  <a:cubicBezTo>
                    <a:pt x="1968" y="49"/>
                    <a:pt x="1968" y="49"/>
                    <a:pt x="1968" y="49"/>
                  </a:cubicBezTo>
                  <a:cubicBezTo>
                    <a:pt x="1988" y="49"/>
                    <a:pt x="1988" y="49"/>
                    <a:pt x="1988" y="49"/>
                  </a:cubicBezTo>
                  <a:cubicBezTo>
                    <a:pt x="1988" y="40"/>
                    <a:pt x="1988" y="40"/>
                    <a:pt x="1988" y="40"/>
                  </a:cubicBezTo>
                  <a:cubicBezTo>
                    <a:pt x="1988" y="15"/>
                    <a:pt x="2002" y="0"/>
                    <a:pt x="2023" y="0"/>
                  </a:cubicBezTo>
                  <a:cubicBezTo>
                    <a:pt x="2033" y="0"/>
                    <a:pt x="2042" y="2"/>
                    <a:pt x="2049" y="9"/>
                  </a:cubicBezTo>
                  <a:cubicBezTo>
                    <a:pt x="2042" y="22"/>
                    <a:pt x="2042" y="22"/>
                    <a:pt x="2042" y="22"/>
                  </a:cubicBezTo>
                  <a:cubicBezTo>
                    <a:pt x="2037" y="18"/>
                    <a:pt x="2033" y="16"/>
                    <a:pt x="2026" y="16"/>
                  </a:cubicBezTo>
                  <a:cubicBezTo>
                    <a:pt x="2014" y="16"/>
                    <a:pt x="2007" y="24"/>
                    <a:pt x="2007" y="40"/>
                  </a:cubicBezTo>
                  <a:cubicBezTo>
                    <a:pt x="2007" y="49"/>
                    <a:pt x="2007" y="49"/>
                    <a:pt x="2007" y="49"/>
                  </a:cubicBezTo>
                  <a:cubicBezTo>
                    <a:pt x="2032" y="49"/>
                    <a:pt x="2032" y="49"/>
                    <a:pt x="2032" y="49"/>
                  </a:cubicBezTo>
                  <a:cubicBezTo>
                    <a:pt x="2032" y="66"/>
                    <a:pt x="2032" y="66"/>
                    <a:pt x="2032" y="66"/>
                  </a:cubicBezTo>
                  <a:cubicBezTo>
                    <a:pt x="2007" y="66"/>
                    <a:pt x="2007" y="66"/>
                    <a:pt x="2007" y="66"/>
                  </a:cubicBezTo>
                  <a:cubicBezTo>
                    <a:pt x="2007" y="172"/>
                    <a:pt x="2007" y="172"/>
                    <a:pt x="2007" y="172"/>
                  </a:cubicBezTo>
                  <a:lnTo>
                    <a:pt x="1988" y="172"/>
                  </a:lnTo>
                  <a:close/>
                  <a:moveTo>
                    <a:pt x="2048" y="172"/>
                  </a:moveTo>
                  <a:cubicBezTo>
                    <a:pt x="2048" y="49"/>
                    <a:pt x="2048" y="49"/>
                    <a:pt x="2048" y="49"/>
                  </a:cubicBezTo>
                  <a:cubicBezTo>
                    <a:pt x="2067" y="49"/>
                    <a:pt x="2067" y="49"/>
                    <a:pt x="2067" y="49"/>
                  </a:cubicBezTo>
                  <a:cubicBezTo>
                    <a:pt x="2067" y="69"/>
                    <a:pt x="2067" y="69"/>
                    <a:pt x="2067" y="69"/>
                  </a:cubicBezTo>
                  <a:cubicBezTo>
                    <a:pt x="2077" y="56"/>
                    <a:pt x="2091" y="47"/>
                    <a:pt x="2108" y="47"/>
                  </a:cubicBezTo>
                  <a:cubicBezTo>
                    <a:pt x="2108" y="66"/>
                    <a:pt x="2108" y="66"/>
                    <a:pt x="2108" y="66"/>
                  </a:cubicBezTo>
                  <a:cubicBezTo>
                    <a:pt x="2106" y="66"/>
                    <a:pt x="2104" y="66"/>
                    <a:pt x="2100" y="66"/>
                  </a:cubicBezTo>
                  <a:cubicBezTo>
                    <a:pt x="2089" y="66"/>
                    <a:pt x="2073" y="75"/>
                    <a:pt x="2067" y="85"/>
                  </a:cubicBezTo>
                  <a:cubicBezTo>
                    <a:pt x="2067" y="172"/>
                    <a:pt x="2067" y="172"/>
                    <a:pt x="2067" y="172"/>
                  </a:cubicBezTo>
                  <a:lnTo>
                    <a:pt x="2048" y="172"/>
                  </a:lnTo>
                  <a:close/>
                  <a:moveTo>
                    <a:pt x="2119" y="111"/>
                  </a:moveTo>
                  <a:cubicBezTo>
                    <a:pt x="2119" y="75"/>
                    <a:pt x="2144" y="46"/>
                    <a:pt x="2179" y="46"/>
                  </a:cubicBezTo>
                  <a:cubicBezTo>
                    <a:pt x="2216" y="46"/>
                    <a:pt x="2238" y="75"/>
                    <a:pt x="2238" y="112"/>
                  </a:cubicBezTo>
                  <a:cubicBezTo>
                    <a:pt x="2238" y="117"/>
                    <a:pt x="2238" y="117"/>
                    <a:pt x="2238" y="117"/>
                  </a:cubicBezTo>
                  <a:cubicBezTo>
                    <a:pt x="2139" y="117"/>
                    <a:pt x="2139" y="117"/>
                    <a:pt x="2139" y="117"/>
                  </a:cubicBezTo>
                  <a:cubicBezTo>
                    <a:pt x="2140" y="140"/>
                    <a:pt x="2156" y="159"/>
                    <a:pt x="2183" y="159"/>
                  </a:cubicBezTo>
                  <a:cubicBezTo>
                    <a:pt x="2197" y="159"/>
                    <a:pt x="2211" y="154"/>
                    <a:pt x="2221" y="144"/>
                  </a:cubicBezTo>
                  <a:cubicBezTo>
                    <a:pt x="2230" y="156"/>
                    <a:pt x="2230" y="156"/>
                    <a:pt x="2230" y="156"/>
                  </a:cubicBezTo>
                  <a:cubicBezTo>
                    <a:pt x="2218" y="169"/>
                    <a:pt x="2201" y="175"/>
                    <a:pt x="2181" y="175"/>
                  </a:cubicBezTo>
                  <a:cubicBezTo>
                    <a:pt x="2145" y="175"/>
                    <a:pt x="2119" y="149"/>
                    <a:pt x="2119" y="111"/>
                  </a:cubicBezTo>
                  <a:close/>
                  <a:moveTo>
                    <a:pt x="2179" y="62"/>
                  </a:moveTo>
                  <a:cubicBezTo>
                    <a:pt x="2153" y="62"/>
                    <a:pt x="2140" y="84"/>
                    <a:pt x="2139" y="103"/>
                  </a:cubicBezTo>
                  <a:cubicBezTo>
                    <a:pt x="2219" y="103"/>
                    <a:pt x="2219" y="103"/>
                    <a:pt x="2219" y="103"/>
                  </a:cubicBezTo>
                  <a:cubicBezTo>
                    <a:pt x="2219" y="85"/>
                    <a:pt x="2207" y="62"/>
                    <a:pt x="2179" y="62"/>
                  </a:cubicBezTo>
                  <a:close/>
                  <a:moveTo>
                    <a:pt x="2255" y="111"/>
                  </a:moveTo>
                  <a:cubicBezTo>
                    <a:pt x="2255" y="75"/>
                    <a:pt x="2281" y="46"/>
                    <a:pt x="2316" y="46"/>
                  </a:cubicBezTo>
                  <a:cubicBezTo>
                    <a:pt x="2353" y="46"/>
                    <a:pt x="2375" y="75"/>
                    <a:pt x="2375" y="112"/>
                  </a:cubicBezTo>
                  <a:cubicBezTo>
                    <a:pt x="2375" y="117"/>
                    <a:pt x="2375" y="117"/>
                    <a:pt x="2375" y="117"/>
                  </a:cubicBezTo>
                  <a:cubicBezTo>
                    <a:pt x="2275" y="117"/>
                    <a:pt x="2275" y="117"/>
                    <a:pt x="2275" y="117"/>
                  </a:cubicBezTo>
                  <a:cubicBezTo>
                    <a:pt x="2277" y="140"/>
                    <a:pt x="2293" y="159"/>
                    <a:pt x="2320" y="159"/>
                  </a:cubicBezTo>
                  <a:cubicBezTo>
                    <a:pt x="2334" y="159"/>
                    <a:pt x="2348" y="154"/>
                    <a:pt x="2357" y="144"/>
                  </a:cubicBezTo>
                  <a:cubicBezTo>
                    <a:pt x="2367" y="156"/>
                    <a:pt x="2367" y="156"/>
                    <a:pt x="2367" y="156"/>
                  </a:cubicBezTo>
                  <a:cubicBezTo>
                    <a:pt x="2354" y="169"/>
                    <a:pt x="2338" y="175"/>
                    <a:pt x="2318" y="175"/>
                  </a:cubicBezTo>
                  <a:cubicBezTo>
                    <a:pt x="2281" y="175"/>
                    <a:pt x="2255" y="149"/>
                    <a:pt x="2255" y="111"/>
                  </a:cubicBezTo>
                  <a:close/>
                  <a:moveTo>
                    <a:pt x="2316" y="62"/>
                  </a:moveTo>
                  <a:cubicBezTo>
                    <a:pt x="2289" y="62"/>
                    <a:pt x="2276" y="84"/>
                    <a:pt x="2275" y="103"/>
                  </a:cubicBezTo>
                  <a:cubicBezTo>
                    <a:pt x="2356" y="103"/>
                    <a:pt x="2356" y="103"/>
                    <a:pt x="2356" y="103"/>
                  </a:cubicBezTo>
                  <a:cubicBezTo>
                    <a:pt x="2356" y="85"/>
                    <a:pt x="2344" y="62"/>
                    <a:pt x="2316" y="62"/>
                  </a:cubicBezTo>
                  <a:close/>
                  <a:moveTo>
                    <a:pt x="2589" y="172"/>
                  </a:moveTo>
                  <a:cubicBezTo>
                    <a:pt x="2551" y="35"/>
                    <a:pt x="2551" y="35"/>
                    <a:pt x="2551" y="35"/>
                  </a:cubicBezTo>
                  <a:cubicBezTo>
                    <a:pt x="2514" y="172"/>
                    <a:pt x="2514" y="172"/>
                    <a:pt x="2514" y="172"/>
                  </a:cubicBezTo>
                  <a:cubicBezTo>
                    <a:pt x="2491" y="172"/>
                    <a:pt x="2491" y="172"/>
                    <a:pt x="2491" y="172"/>
                  </a:cubicBezTo>
                  <a:cubicBezTo>
                    <a:pt x="2443" y="3"/>
                    <a:pt x="2443" y="3"/>
                    <a:pt x="2443" y="3"/>
                  </a:cubicBezTo>
                  <a:cubicBezTo>
                    <a:pt x="2466" y="3"/>
                    <a:pt x="2466" y="3"/>
                    <a:pt x="2466" y="3"/>
                  </a:cubicBezTo>
                  <a:cubicBezTo>
                    <a:pt x="2504" y="144"/>
                    <a:pt x="2504" y="144"/>
                    <a:pt x="2504" y="144"/>
                  </a:cubicBezTo>
                  <a:cubicBezTo>
                    <a:pt x="2543" y="3"/>
                    <a:pt x="2543" y="3"/>
                    <a:pt x="2543" y="3"/>
                  </a:cubicBezTo>
                  <a:cubicBezTo>
                    <a:pt x="2560" y="3"/>
                    <a:pt x="2560" y="3"/>
                    <a:pt x="2560" y="3"/>
                  </a:cubicBezTo>
                  <a:cubicBezTo>
                    <a:pt x="2599" y="144"/>
                    <a:pt x="2599" y="144"/>
                    <a:pt x="2599" y="144"/>
                  </a:cubicBezTo>
                  <a:cubicBezTo>
                    <a:pt x="2637" y="3"/>
                    <a:pt x="2637" y="3"/>
                    <a:pt x="2637" y="3"/>
                  </a:cubicBezTo>
                  <a:cubicBezTo>
                    <a:pt x="2660" y="3"/>
                    <a:pt x="2660" y="3"/>
                    <a:pt x="2660" y="3"/>
                  </a:cubicBezTo>
                  <a:cubicBezTo>
                    <a:pt x="2612" y="172"/>
                    <a:pt x="2612" y="172"/>
                    <a:pt x="2612" y="172"/>
                  </a:cubicBezTo>
                  <a:lnTo>
                    <a:pt x="2589" y="172"/>
                  </a:lnTo>
                  <a:close/>
                  <a:moveTo>
                    <a:pt x="2659" y="111"/>
                  </a:moveTo>
                  <a:cubicBezTo>
                    <a:pt x="2659" y="75"/>
                    <a:pt x="2683" y="46"/>
                    <a:pt x="2720" y="46"/>
                  </a:cubicBezTo>
                  <a:cubicBezTo>
                    <a:pt x="2757" y="46"/>
                    <a:pt x="2781" y="75"/>
                    <a:pt x="2781" y="111"/>
                  </a:cubicBezTo>
                  <a:cubicBezTo>
                    <a:pt x="2781" y="146"/>
                    <a:pt x="2757" y="175"/>
                    <a:pt x="2720" y="175"/>
                  </a:cubicBezTo>
                  <a:cubicBezTo>
                    <a:pt x="2683" y="175"/>
                    <a:pt x="2659" y="146"/>
                    <a:pt x="2659" y="111"/>
                  </a:cubicBezTo>
                  <a:close/>
                  <a:moveTo>
                    <a:pt x="2761" y="111"/>
                  </a:moveTo>
                  <a:cubicBezTo>
                    <a:pt x="2761" y="86"/>
                    <a:pt x="2746" y="63"/>
                    <a:pt x="2720" y="63"/>
                  </a:cubicBezTo>
                  <a:cubicBezTo>
                    <a:pt x="2694" y="63"/>
                    <a:pt x="2679" y="86"/>
                    <a:pt x="2679" y="111"/>
                  </a:cubicBezTo>
                  <a:cubicBezTo>
                    <a:pt x="2679" y="136"/>
                    <a:pt x="2694" y="158"/>
                    <a:pt x="2720" y="158"/>
                  </a:cubicBezTo>
                  <a:cubicBezTo>
                    <a:pt x="2746" y="158"/>
                    <a:pt x="2761" y="136"/>
                    <a:pt x="2761" y="111"/>
                  </a:cubicBezTo>
                  <a:close/>
                  <a:moveTo>
                    <a:pt x="2805" y="172"/>
                  </a:moveTo>
                  <a:cubicBezTo>
                    <a:pt x="2805" y="49"/>
                    <a:pt x="2805" y="49"/>
                    <a:pt x="2805" y="49"/>
                  </a:cubicBezTo>
                  <a:cubicBezTo>
                    <a:pt x="2824" y="49"/>
                    <a:pt x="2824" y="49"/>
                    <a:pt x="2824" y="49"/>
                  </a:cubicBezTo>
                  <a:cubicBezTo>
                    <a:pt x="2824" y="69"/>
                    <a:pt x="2824" y="69"/>
                    <a:pt x="2824" y="69"/>
                  </a:cubicBezTo>
                  <a:cubicBezTo>
                    <a:pt x="2834" y="56"/>
                    <a:pt x="2849" y="47"/>
                    <a:pt x="2865" y="47"/>
                  </a:cubicBezTo>
                  <a:cubicBezTo>
                    <a:pt x="2865" y="66"/>
                    <a:pt x="2865" y="66"/>
                    <a:pt x="2865" y="66"/>
                  </a:cubicBezTo>
                  <a:cubicBezTo>
                    <a:pt x="2863" y="66"/>
                    <a:pt x="2861" y="66"/>
                    <a:pt x="2858" y="66"/>
                  </a:cubicBezTo>
                  <a:cubicBezTo>
                    <a:pt x="2846" y="66"/>
                    <a:pt x="2830" y="75"/>
                    <a:pt x="2824" y="85"/>
                  </a:cubicBezTo>
                  <a:cubicBezTo>
                    <a:pt x="2824" y="172"/>
                    <a:pt x="2824" y="172"/>
                    <a:pt x="2824" y="172"/>
                  </a:cubicBezTo>
                  <a:lnTo>
                    <a:pt x="2805" y="172"/>
                  </a:lnTo>
                  <a:close/>
                  <a:moveTo>
                    <a:pt x="2883" y="172"/>
                  </a:moveTo>
                  <a:cubicBezTo>
                    <a:pt x="2883" y="3"/>
                    <a:pt x="2883" y="3"/>
                    <a:pt x="2883" y="3"/>
                  </a:cubicBezTo>
                  <a:cubicBezTo>
                    <a:pt x="2902" y="3"/>
                    <a:pt x="2902" y="3"/>
                    <a:pt x="2902" y="3"/>
                  </a:cubicBezTo>
                  <a:cubicBezTo>
                    <a:pt x="2902" y="172"/>
                    <a:pt x="2902" y="172"/>
                    <a:pt x="2902" y="172"/>
                  </a:cubicBezTo>
                  <a:lnTo>
                    <a:pt x="2883" y="172"/>
                  </a:lnTo>
                  <a:close/>
                  <a:moveTo>
                    <a:pt x="3023" y="172"/>
                  </a:moveTo>
                  <a:cubicBezTo>
                    <a:pt x="3023" y="154"/>
                    <a:pt x="3023" y="154"/>
                    <a:pt x="3023" y="154"/>
                  </a:cubicBezTo>
                  <a:cubicBezTo>
                    <a:pt x="3014" y="166"/>
                    <a:pt x="2999" y="175"/>
                    <a:pt x="2981" y="175"/>
                  </a:cubicBezTo>
                  <a:cubicBezTo>
                    <a:pt x="2949" y="175"/>
                    <a:pt x="2927" y="151"/>
                    <a:pt x="2927" y="111"/>
                  </a:cubicBezTo>
                  <a:cubicBezTo>
                    <a:pt x="2927" y="72"/>
                    <a:pt x="2949" y="46"/>
                    <a:pt x="2981" y="46"/>
                  </a:cubicBezTo>
                  <a:cubicBezTo>
                    <a:pt x="2998" y="46"/>
                    <a:pt x="3013" y="54"/>
                    <a:pt x="3023" y="68"/>
                  </a:cubicBezTo>
                  <a:cubicBezTo>
                    <a:pt x="3023" y="3"/>
                    <a:pt x="3023" y="3"/>
                    <a:pt x="3023" y="3"/>
                  </a:cubicBezTo>
                  <a:cubicBezTo>
                    <a:pt x="3042" y="3"/>
                    <a:pt x="3042" y="3"/>
                    <a:pt x="3042" y="3"/>
                  </a:cubicBezTo>
                  <a:cubicBezTo>
                    <a:pt x="3042" y="172"/>
                    <a:pt x="3042" y="172"/>
                    <a:pt x="3042" y="172"/>
                  </a:cubicBezTo>
                  <a:lnTo>
                    <a:pt x="3023" y="172"/>
                  </a:lnTo>
                  <a:close/>
                  <a:moveTo>
                    <a:pt x="3023" y="139"/>
                  </a:moveTo>
                  <a:cubicBezTo>
                    <a:pt x="3023" y="83"/>
                    <a:pt x="3023" y="83"/>
                    <a:pt x="3023" y="83"/>
                  </a:cubicBezTo>
                  <a:cubicBezTo>
                    <a:pt x="3016" y="72"/>
                    <a:pt x="3001" y="63"/>
                    <a:pt x="2986" y="63"/>
                  </a:cubicBezTo>
                  <a:cubicBezTo>
                    <a:pt x="2961" y="63"/>
                    <a:pt x="2947" y="84"/>
                    <a:pt x="2947" y="111"/>
                  </a:cubicBezTo>
                  <a:cubicBezTo>
                    <a:pt x="2947" y="138"/>
                    <a:pt x="2961" y="158"/>
                    <a:pt x="2986" y="158"/>
                  </a:cubicBezTo>
                  <a:cubicBezTo>
                    <a:pt x="3001" y="158"/>
                    <a:pt x="3016" y="149"/>
                    <a:pt x="3023" y="139"/>
                  </a:cubicBezTo>
                  <a:close/>
                  <a:moveTo>
                    <a:pt x="3070" y="161"/>
                  </a:moveTo>
                  <a:cubicBezTo>
                    <a:pt x="3070" y="153"/>
                    <a:pt x="3076" y="147"/>
                    <a:pt x="3084" y="147"/>
                  </a:cubicBezTo>
                  <a:cubicBezTo>
                    <a:pt x="3091" y="147"/>
                    <a:pt x="3098" y="153"/>
                    <a:pt x="3098" y="161"/>
                  </a:cubicBezTo>
                  <a:cubicBezTo>
                    <a:pt x="3098" y="168"/>
                    <a:pt x="3091" y="175"/>
                    <a:pt x="3084" y="175"/>
                  </a:cubicBezTo>
                  <a:cubicBezTo>
                    <a:pt x="3076" y="175"/>
                    <a:pt x="3070" y="168"/>
                    <a:pt x="307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9" name="Freeform 6"/>
            <p:cNvSpPr>
              <a:spLocks noEditPoints="1"/>
            </p:cNvSpPr>
            <p:nvPr/>
          </p:nvSpPr>
          <p:spPr bwMode="auto">
            <a:xfrm>
              <a:off x="2061" y="1219"/>
              <a:ext cx="1921" cy="108"/>
            </a:xfrm>
            <a:custGeom>
              <a:avLst/>
              <a:gdLst>
                <a:gd name="T0" fmla="*/ 146 w 3965"/>
                <a:gd name="T1" fmla="*/ 88 h 222"/>
                <a:gd name="T2" fmla="*/ 277 w 3965"/>
                <a:gd name="T3" fmla="*/ 92 h 222"/>
                <a:gd name="T4" fmla="*/ 213 w 3965"/>
                <a:gd name="T5" fmla="*/ 50 h 222"/>
                <a:gd name="T6" fmla="*/ 321 w 3965"/>
                <a:gd name="T7" fmla="*/ 111 h 222"/>
                <a:gd name="T8" fmla="*/ 423 w 3965"/>
                <a:gd name="T9" fmla="*/ 144 h 222"/>
                <a:gd name="T10" fmla="*/ 421 w 3965"/>
                <a:gd name="T11" fmla="*/ 103 h 222"/>
                <a:gd name="T12" fmla="*/ 593 w 3965"/>
                <a:gd name="T13" fmla="*/ 105 h 222"/>
                <a:gd name="T14" fmla="*/ 546 w 3965"/>
                <a:gd name="T15" fmla="*/ 22 h 222"/>
                <a:gd name="T16" fmla="*/ 776 w 3965"/>
                <a:gd name="T17" fmla="*/ 112 h 222"/>
                <a:gd name="T18" fmla="*/ 719 w 3965"/>
                <a:gd name="T19" fmla="*/ 175 h 222"/>
                <a:gd name="T20" fmla="*/ 800 w 3965"/>
                <a:gd name="T21" fmla="*/ 172 h 222"/>
                <a:gd name="T22" fmla="*/ 853 w 3965"/>
                <a:gd name="T23" fmla="*/ 66 h 222"/>
                <a:gd name="T24" fmla="*/ 917 w 3965"/>
                <a:gd name="T25" fmla="*/ 160 h 222"/>
                <a:gd name="T26" fmla="*/ 916 w 3965"/>
                <a:gd name="T27" fmla="*/ 62 h 222"/>
                <a:gd name="T28" fmla="*/ 1043 w 3965"/>
                <a:gd name="T29" fmla="*/ 46 h 222"/>
                <a:gd name="T30" fmla="*/ 1002 w 3965"/>
                <a:gd name="T31" fmla="*/ 111 h 222"/>
                <a:gd name="T32" fmla="*/ 1148 w 3965"/>
                <a:gd name="T33" fmla="*/ 83 h 222"/>
                <a:gd name="T34" fmla="*/ 1191 w 3965"/>
                <a:gd name="T35" fmla="*/ 46 h 222"/>
                <a:gd name="T36" fmla="*/ 1274 w 3965"/>
                <a:gd name="T37" fmla="*/ 173 h 222"/>
                <a:gd name="T38" fmla="*/ 1368 w 3965"/>
                <a:gd name="T39" fmla="*/ 88 h 222"/>
                <a:gd name="T40" fmla="*/ 1452 w 3965"/>
                <a:gd name="T41" fmla="*/ 19 h 222"/>
                <a:gd name="T42" fmla="*/ 1617 w 3965"/>
                <a:gd name="T43" fmla="*/ 63 h 222"/>
                <a:gd name="T44" fmla="*/ 1581 w 3965"/>
                <a:gd name="T45" fmla="*/ 67 h 222"/>
                <a:gd name="T46" fmla="*/ 1749 w 3965"/>
                <a:gd name="T47" fmla="*/ 46 h 222"/>
                <a:gd name="T48" fmla="*/ 1800 w 3965"/>
                <a:gd name="T49" fmla="*/ 157 h 222"/>
                <a:gd name="T50" fmla="*/ 1749 w 3965"/>
                <a:gd name="T51" fmla="*/ 62 h 222"/>
                <a:gd name="T52" fmla="*/ 1892 w 3965"/>
                <a:gd name="T53" fmla="*/ 172 h 222"/>
                <a:gd name="T54" fmla="*/ 2015 w 3965"/>
                <a:gd name="T55" fmla="*/ 88 h 222"/>
                <a:gd name="T56" fmla="*/ 2063 w 3965"/>
                <a:gd name="T57" fmla="*/ 172 h 222"/>
                <a:gd name="T58" fmla="*/ 2113 w 3965"/>
                <a:gd name="T59" fmla="*/ 142 h 222"/>
                <a:gd name="T60" fmla="*/ 2189 w 3965"/>
                <a:gd name="T61" fmla="*/ 77 h 222"/>
                <a:gd name="T62" fmla="*/ 2219 w 3965"/>
                <a:gd name="T63" fmla="*/ 111 h 222"/>
                <a:gd name="T64" fmla="*/ 2281 w 3965"/>
                <a:gd name="T65" fmla="*/ 158 h 222"/>
                <a:gd name="T66" fmla="*/ 2399 w 3965"/>
                <a:gd name="T67" fmla="*/ 46 h 222"/>
                <a:gd name="T68" fmla="*/ 2358 w 3965"/>
                <a:gd name="T69" fmla="*/ 111 h 222"/>
                <a:gd name="T70" fmla="*/ 2528 w 3965"/>
                <a:gd name="T71" fmla="*/ 150 h 222"/>
                <a:gd name="T72" fmla="*/ 2656 w 3965"/>
                <a:gd name="T73" fmla="*/ 46 h 222"/>
                <a:gd name="T74" fmla="*/ 2707 w 3965"/>
                <a:gd name="T75" fmla="*/ 157 h 222"/>
                <a:gd name="T76" fmla="*/ 2656 w 3965"/>
                <a:gd name="T77" fmla="*/ 62 h 222"/>
                <a:gd name="T78" fmla="*/ 2799 w 3965"/>
                <a:gd name="T79" fmla="*/ 67 h 222"/>
                <a:gd name="T80" fmla="*/ 2823 w 3965"/>
                <a:gd name="T81" fmla="*/ 205 h 222"/>
                <a:gd name="T82" fmla="*/ 2901 w 3965"/>
                <a:gd name="T83" fmla="*/ 50 h 222"/>
                <a:gd name="T84" fmla="*/ 3071 w 3965"/>
                <a:gd name="T85" fmla="*/ 172 h 222"/>
                <a:gd name="T86" fmla="*/ 3071 w 3965"/>
                <a:gd name="T87" fmla="*/ 89 h 222"/>
                <a:gd name="T88" fmla="*/ 3090 w 3965"/>
                <a:gd name="T89" fmla="*/ 172 h 222"/>
                <a:gd name="T90" fmla="*/ 3037 w 3965"/>
                <a:gd name="T91" fmla="*/ 162 h 222"/>
                <a:gd name="T92" fmla="*/ 3126 w 3965"/>
                <a:gd name="T93" fmla="*/ 50 h 222"/>
                <a:gd name="T94" fmla="*/ 3145 w 3965"/>
                <a:gd name="T95" fmla="*/ 66 h 222"/>
                <a:gd name="T96" fmla="*/ 3126 w 3965"/>
                <a:gd name="T97" fmla="*/ 147 h 222"/>
                <a:gd name="T98" fmla="*/ 3326 w 3965"/>
                <a:gd name="T99" fmla="*/ 111 h 222"/>
                <a:gd name="T100" fmla="*/ 3345 w 3965"/>
                <a:gd name="T101" fmla="*/ 88 h 222"/>
                <a:gd name="T102" fmla="*/ 3262 w 3965"/>
                <a:gd name="T103" fmla="*/ 135 h 222"/>
                <a:gd name="T104" fmla="*/ 3406 w 3965"/>
                <a:gd name="T105" fmla="*/ 3 h 222"/>
                <a:gd name="T106" fmla="*/ 3552 w 3965"/>
                <a:gd name="T107" fmla="*/ 19 h 222"/>
                <a:gd name="T108" fmla="*/ 3556 w 3965"/>
                <a:gd name="T109" fmla="*/ 50 h 222"/>
                <a:gd name="T110" fmla="*/ 3732 w 3965"/>
                <a:gd name="T111" fmla="*/ 63 h 222"/>
                <a:gd name="T112" fmla="*/ 3626 w 3965"/>
                <a:gd name="T113" fmla="*/ 83 h 222"/>
                <a:gd name="T114" fmla="*/ 3665 w 3965"/>
                <a:gd name="T115" fmla="*/ 46 h 222"/>
                <a:gd name="T116" fmla="*/ 3798 w 3965"/>
                <a:gd name="T117" fmla="*/ 111 h 222"/>
                <a:gd name="T118" fmla="*/ 3901 w 3965"/>
                <a:gd name="T119" fmla="*/ 144 h 222"/>
                <a:gd name="T120" fmla="*/ 3899 w 3965"/>
                <a:gd name="T121" fmla="*/ 103 h 222"/>
                <a:gd name="T122" fmla="*/ 3937 w 3965"/>
                <a:gd name="T123"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65" h="222">
                  <a:moveTo>
                    <a:pt x="0" y="88"/>
                  </a:moveTo>
                  <a:cubicBezTo>
                    <a:pt x="0" y="38"/>
                    <a:pt x="34" y="0"/>
                    <a:pt x="84" y="0"/>
                  </a:cubicBezTo>
                  <a:cubicBezTo>
                    <a:pt x="134" y="0"/>
                    <a:pt x="168" y="38"/>
                    <a:pt x="168" y="88"/>
                  </a:cubicBezTo>
                  <a:cubicBezTo>
                    <a:pt x="168" y="138"/>
                    <a:pt x="134" y="175"/>
                    <a:pt x="84" y="175"/>
                  </a:cubicBezTo>
                  <a:cubicBezTo>
                    <a:pt x="34" y="175"/>
                    <a:pt x="0" y="138"/>
                    <a:pt x="0" y="88"/>
                  </a:cubicBezTo>
                  <a:close/>
                  <a:moveTo>
                    <a:pt x="146" y="88"/>
                  </a:moveTo>
                  <a:cubicBezTo>
                    <a:pt x="146" y="48"/>
                    <a:pt x="122" y="19"/>
                    <a:pt x="84" y="19"/>
                  </a:cubicBezTo>
                  <a:cubicBezTo>
                    <a:pt x="46" y="19"/>
                    <a:pt x="22" y="48"/>
                    <a:pt x="22" y="88"/>
                  </a:cubicBezTo>
                  <a:cubicBezTo>
                    <a:pt x="22" y="127"/>
                    <a:pt x="46" y="157"/>
                    <a:pt x="84" y="157"/>
                  </a:cubicBezTo>
                  <a:cubicBezTo>
                    <a:pt x="122" y="157"/>
                    <a:pt x="146" y="127"/>
                    <a:pt x="146" y="88"/>
                  </a:cubicBezTo>
                  <a:close/>
                  <a:moveTo>
                    <a:pt x="277" y="172"/>
                  </a:moveTo>
                  <a:cubicBezTo>
                    <a:pt x="277" y="92"/>
                    <a:pt x="277" y="92"/>
                    <a:pt x="277" y="92"/>
                  </a:cubicBezTo>
                  <a:cubicBezTo>
                    <a:pt x="277" y="70"/>
                    <a:pt x="266" y="63"/>
                    <a:pt x="250" y="63"/>
                  </a:cubicBezTo>
                  <a:cubicBezTo>
                    <a:pt x="235" y="63"/>
                    <a:pt x="220" y="73"/>
                    <a:pt x="213" y="83"/>
                  </a:cubicBezTo>
                  <a:cubicBezTo>
                    <a:pt x="213" y="172"/>
                    <a:pt x="213" y="172"/>
                    <a:pt x="213" y="172"/>
                  </a:cubicBezTo>
                  <a:cubicBezTo>
                    <a:pt x="194" y="172"/>
                    <a:pt x="194" y="172"/>
                    <a:pt x="194" y="172"/>
                  </a:cubicBezTo>
                  <a:cubicBezTo>
                    <a:pt x="194" y="50"/>
                    <a:pt x="194" y="50"/>
                    <a:pt x="194" y="50"/>
                  </a:cubicBezTo>
                  <a:cubicBezTo>
                    <a:pt x="213" y="50"/>
                    <a:pt x="213" y="50"/>
                    <a:pt x="213" y="50"/>
                  </a:cubicBezTo>
                  <a:cubicBezTo>
                    <a:pt x="213" y="67"/>
                    <a:pt x="213" y="67"/>
                    <a:pt x="213" y="67"/>
                  </a:cubicBezTo>
                  <a:cubicBezTo>
                    <a:pt x="222" y="57"/>
                    <a:pt x="239" y="46"/>
                    <a:pt x="257" y="46"/>
                  </a:cubicBezTo>
                  <a:cubicBezTo>
                    <a:pt x="283" y="46"/>
                    <a:pt x="296" y="59"/>
                    <a:pt x="296" y="86"/>
                  </a:cubicBezTo>
                  <a:cubicBezTo>
                    <a:pt x="296" y="172"/>
                    <a:pt x="296" y="172"/>
                    <a:pt x="296" y="172"/>
                  </a:cubicBezTo>
                  <a:lnTo>
                    <a:pt x="277" y="172"/>
                  </a:lnTo>
                  <a:close/>
                  <a:moveTo>
                    <a:pt x="321" y="111"/>
                  </a:moveTo>
                  <a:cubicBezTo>
                    <a:pt x="321" y="75"/>
                    <a:pt x="346" y="46"/>
                    <a:pt x="381" y="46"/>
                  </a:cubicBezTo>
                  <a:cubicBezTo>
                    <a:pt x="418" y="46"/>
                    <a:pt x="440" y="75"/>
                    <a:pt x="440" y="112"/>
                  </a:cubicBezTo>
                  <a:cubicBezTo>
                    <a:pt x="440" y="117"/>
                    <a:pt x="440" y="117"/>
                    <a:pt x="440" y="117"/>
                  </a:cubicBezTo>
                  <a:cubicBezTo>
                    <a:pt x="341" y="117"/>
                    <a:pt x="341" y="117"/>
                    <a:pt x="341" y="117"/>
                  </a:cubicBezTo>
                  <a:cubicBezTo>
                    <a:pt x="342" y="140"/>
                    <a:pt x="359" y="160"/>
                    <a:pt x="385" y="160"/>
                  </a:cubicBezTo>
                  <a:cubicBezTo>
                    <a:pt x="399" y="160"/>
                    <a:pt x="413" y="154"/>
                    <a:pt x="423" y="144"/>
                  </a:cubicBezTo>
                  <a:cubicBezTo>
                    <a:pt x="432" y="157"/>
                    <a:pt x="432" y="157"/>
                    <a:pt x="432" y="157"/>
                  </a:cubicBezTo>
                  <a:cubicBezTo>
                    <a:pt x="420" y="169"/>
                    <a:pt x="403" y="175"/>
                    <a:pt x="383" y="175"/>
                  </a:cubicBezTo>
                  <a:cubicBezTo>
                    <a:pt x="347" y="175"/>
                    <a:pt x="321" y="149"/>
                    <a:pt x="321" y="111"/>
                  </a:cubicBezTo>
                  <a:close/>
                  <a:moveTo>
                    <a:pt x="381" y="62"/>
                  </a:moveTo>
                  <a:cubicBezTo>
                    <a:pt x="355" y="62"/>
                    <a:pt x="342" y="84"/>
                    <a:pt x="341" y="103"/>
                  </a:cubicBezTo>
                  <a:cubicBezTo>
                    <a:pt x="421" y="103"/>
                    <a:pt x="421" y="103"/>
                    <a:pt x="421" y="103"/>
                  </a:cubicBezTo>
                  <a:cubicBezTo>
                    <a:pt x="421" y="85"/>
                    <a:pt x="409" y="62"/>
                    <a:pt x="381" y="62"/>
                  </a:cubicBezTo>
                  <a:close/>
                  <a:moveTo>
                    <a:pt x="525" y="172"/>
                  </a:moveTo>
                  <a:cubicBezTo>
                    <a:pt x="525" y="3"/>
                    <a:pt x="525" y="3"/>
                    <a:pt x="525" y="3"/>
                  </a:cubicBezTo>
                  <a:cubicBezTo>
                    <a:pt x="593" y="3"/>
                    <a:pt x="593" y="3"/>
                    <a:pt x="593" y="3"/>
                  </a:cubicBezTo>
                  <a:cubicBezTo>
                    <a:pt x="627" y="3"/>
                    <a:pt x="646" y="26"/>
                    <a:pt x="646" y="54"/>
                  </a:cubicBezTo>
                  <a:cubicBezTo>
                    <a:pt x="646" y="82"/>
                    <a:pt x="626" y="105"/>
                    <a:pt x="593" y="105"/>
                  </a:cubicBezTo>
                  <a:cubicBezTo>
                    <a:pt x="546" y="105"/>
                    <a:pt x="546" y="105"/>
                    <a:pt x="546" y="105"/>
                  </a:cubicBezTo>
                  <a:cubicBezTo>
                    <a:pt x="546" y="172"/>
                    <a:pt x="546" y="172"/>
                    <a:pt x="546" y="172"/>
                  </a:cubicBezTo>
                  <a:lnTo>
                    <a:pt x="525" y="172"/>
                  </a:lnTo>
                  <a:close/>
                  <a:moveTo>
                    <a:pt x="624" y="54"/>
                  </a:moveTo>
                  <a:cubicBezTo>
                    <a:pt x="624" y="35"/>
                    <a:pt x="610" y="22"/>
                    <a:pt x="590" y="22"/>
                  </a:cubicBezTo>
                  <a:cubicBezTo>
                    <a:pt x="546" y="22"/>
                    <a:pt x="546" y="22"/>
                    <a:pt x="546" y="22"/>
                  </a:cubicBezTo>
                  <a:cubicBezTo>
                    <a:pt x="546" y="86"/>
                    <a:pt x="546" y="86"/>
                    <a:pt x="546" y="86"/>
                  </a:cubicBezTo>
                  <a:cubicBezTo>
                    <a:pt x="590" y="86"/>
                    <a:pt x="590" y="86"/>
                    <a:pt x="590" y="86"/>
                  </a:cubicBezTo>
                  <a:cubicBezTo>
                    <a:pt x="610" y="86"/>
                    <a:pt x="624" y="73"/>
                    <a:pt x="624" y="54"/>
                  </a:cubicBezTo>
                  <a:close/>
                  <a:moveTo>
                    <a:pt x="656" y="111"/>
                  </a:moveTo>
                  <a:cubicBezTo>
                    <a:pt x="656" y="75"/>
                    <a:pt x="682" y="46"/>
                    <a:pt x="717" y="46"/>
                  </a:cubicBezTo>
                  <a:cubicBezTo>
                    <a:pt x="754" y="46"/>
                    <a:pt x="776" y="75"/>
                    <a:pt x="776" y="112"/>
                  </a:cubicBezTo>
                  <a:cubicBezTo>
                    <a:pt x="776" y="117"/>
                    <a:pt x="776" y="117"/>
                    <a:pt x="776" y="117"/>
                  </a:cubicBezTo>
                  <a:cubicBezTo>
                    <a:pt x="676" y="117"/>
                    <a:pt x="676" y="117"/>
                    <a:pt x="676" y="117"/>
                  </a:cubicBezTo>
                  <a:cubicBezTo>
                    <a:pt x="678" y="140"/>
                    <a:pt x="694" y="160"/>
                    <a:pt x="721" y="160"/>
                  </a:cubicBezTo>
                  <a:cubicBezTo>
                    <a:pt x="735" y="160"/>
                    <a:pt x="749" y="154"/>
                    <a:pt x="758" y="144"/>
                  </a:cubicBezTo>
                  <a:cubicBezTo>
                    <a:pt x="768" y="157"/>
                    <a:pt x="768" y="157"/>
                    <a:pt x="768" y="157"/>
                  </a:cubicBezTo>
                  <a:cubicBezTo>
                    <a:pt x="755" y="169"/>
                    <a:pt x="739" y="175"/>
                    <a:pt x="719" y="175"/>
                  </a:cubicBezTo>
                  <a:cubicBezTo>
                    <a:pt x="682" y="175"/>
                    <a:pt x="656" y="149"/>
                    <a:pt x="656" y="111"/>
                  </a:cubicBezTo>
                  <a:close/>
                  <a:moveTo>
                    <a:pt x="717" y="62"/>
                  </a:moveTo>
                  <a:cubicBezTo>
                    <a:pt x="690" y="62"/>
                    <a:pt x="677" y="84"/>
                    <a:pt x="676" y="103"/>
                  </a:cubicBezTo>
                  <a:cubicBezTo>
                    <a:pt x="757" y="103"/>
                    <a:pt x="757" y="103"/>
                    <a:pt x="757" y="103"/>
                  </a:cubicBezTo>
                  <a:cubicBezTo>
                    <a:pt x="757" y="85"/>
                    <a:pt x="745" y="62"/>
                    <a:pt x="717" y="62"/>
                  </a:cubicBezTo>
                  <a:close/>
                  <a:moveTo>
                    <a:pt x="800" y="172"/>
                  </a:moveTo>
                  <a:cubicBezTo>
                    <a:pt x="800" y="50"/>
                    <a:pt x="800" y="50"/>
                    <a:pt x="800" y="50"/>
                  </a:cubicBezTo>
                  <a:cubicBezTo>
                    <a:pt x="819" y="50"/>
                    <a:pt x="819" y="50"/>
                    <a:pt x="819" y="50"/>
                  </a:cubicBezTo>
                  <a:cubicBezTo>
                    <a:pt x="819" y="69"/>
                    <a:pt x="819" y="69"/>
                    <a:pt x="819" y="69"/>
                  </a:cubicBezTo>
                  <a:cubicBezTo>
                    <a:pt x="829" y="56"/>
                    <a:pt x="843" y="47"/>
                    <a:pt x="860" y="47"/>
                  </a:cubicBezTo>
                  <a:cubicBezTo>
                    <a:pt x="860" y="67"/>
                    <a:pt x="860" y="67"/>
                    <a:pt x="860" y="67"/>
                  </a:cubicBezTo>
                  <a:cubicBezTo>
                    <a:pt x="858" y="66"/>
                    <a:pt x="856" y="66"/>
                    <a:pt x="853" y="66"/>
                  </a:cubicBezTo>
                  <a:cubicBezTo>
                    <a:pt x="841" y="66"/>
                    <a:pt x="825" y="75"/>
                    <a:pt x="819" y="85"/>
                  </a:cubicBezTo>
                  <a:cubicBezTo>
                    <a:pt x="819" y="172"/>
                    <a:pt x="819" y="172"/>
                    <a:pt x="819" y="172"/>
                  </a:cubicBezTo>
                  <a:lnTo>
                    <a:pt x="800" y="172"/>
                  </a:lnTo>
                  <a:close/>
                  <a:moveTo>
                    <a:pt x="867" y="156"/>
                  </a:moveTo>
                  <a:cubicBezTo>
                    <a:pt x="877" y="142"/>
                    <a:pt x="877" y="142"/>
                    <a:pt x="877" y="142"/>
                  </a:cubicBezTo>
                  <a:cubicBezTo>
                    <a:pt x="885" y="152"/>
                    <a:pt x="901" y="160"/>
                    <a:pt x="917" y="160"/>
                  </a:cubicBezTo>
                  <a:cubicBezTo>
                    <a:pt x="936" y="160"/>
                    <a:pt x="946" y="151"/>
                    <a:pt x="946" y="139"/>
                  </a:cubicBezTo>
                  <a:cubicBezTo>
                    <a:pt x="946" y="109"/>
                    <a:pt x="870" y="127"/>
                    <a:pt x="870" y="82"/>
                  </a:cubicBezTo>
                  <a:cubicBezTo>
                    <a:pt x="870" y="63"/>
                    <a:pt x="887" y="46"/>
                    <a:pt x="916" y="46"/>
                  </a:cubicBezTo>
                  <a:cubicBezTo>
                    <a:pt x="937" y="46"/>
                    <a:pt x="952" y="54"/>
                    <a:pt x="962" y="64"/>
                  </a:cubicBezTo>
                  <a:cubicBezTo>
                    <a:pt x="953" y="77"/>
                    <a:pt x="953" y="77"/>
                    <a:pt x="953" y="77"/>
                  </a:cubicBezTo>
                  <a:cubicBezTo>
                    <a:pt x="945" y="69"/>
                    <a:pt x="932" y="62"/>
                    <a:pt x="916" y="62"/>
                  </a:cubicBezTo>
                  <a:cubicBezTo>
                    <a:pt x="899" y="62"/>
                    <a:pt x="889" y="70"/>
                    <a:pt x="889" y="81"/>
                  </a:cubicBezTo>
                  <a:cubicBezTo>
                    <a:pt x="889" y="108"/>
                    <a:pt x="965" y="90"/>
                    <a:pt x="965" y="138"/>
                  </a:cubicBezTo>
                  <a:cubicBezTo>
                    <a:pt x="965" y="159"/>
                    <a:pt x="948" y="175"/>
                    <a:pt x="917" y="175"/>
                  </a:cubicBezTo>
                  <a:cubicBezTo>
                    <a:pt x="897" y="175"/>
                    <a:pt x="879" y="169"/>
                    <a:pt x="867" y="156"/>
                  </a:cubicBezTo>
                  <a:close/>
                  <a:moveTo>
                    <a:pt x="982" y="111"/>
                  </a:moveTo>
                  <a:cubicBezTo>
                    <a:pt x="982" y="75"/>
                    <a:pt x="1006" y="46"/>
                    <a:pt x="1043" y="46"/>
                  </a:cubicBezTo>
                  <a:cubicBezTo>
                    <a:pt x="1081" y="46"/>
                    <a:pt x="1104" y="75"/>
                    <a:pt x="1104" y="111"/>
                  </a:cubicBezTo>
                  <a:cubicBezTo>
                    <a:pt x="1104" y="146"/>
                    <a:pt x="1081" y="175"/>
                    <a:pt x="1043" y="175"/>
                  </a:cubicBezTo>
                  <a:cubicBezTo>
                    <a:pt x="1006" y="175"/>
                    <a:pt x="982" y="146"/>
                    <a:pt x="982" y="111"/>
                  </a:cubicBezTo>
                  <a:close/>
                  <a:moveTo>
                    <a:pt x="1084" y="111"/>
                  </a:moveTo>
                  <a:cubicBezTo>
                    <a:pt x="1084" y="86"/>
                    <a:pt x="1069" y="63"/>
                    <a:pt x="1043" y="63"/>
                  </a:cubicBezTo>
                  <a:cubicBezTo>
                    <a:pt x="1017" y="63"/>
                    <a:pt x="1002" y="86"/>
                    <a:pt x="1002" y="111"/>
                  </a:cubicBezTo>
                  <a:cubicBezTo>
                    <a:pt x="1002" y="136"/>
                    <a:pt x="1017" y="158"/>
                    <a:pt x="1043" y="158"/>
                  </a:cubicBezTo>
                  <a:cubicBezTo>
                    <a:pt x="1069" y="158"/>
                    <a:pt x="1084" y="136"/>
                    <a:pt x="1084" y="111"/>
                  </a:cubicBezTo>
                  <a:close/>
                  <a:moveTo>
                    <a:pt x="1211" y="172"/>
                  </a:moveTo>
                  <a:cubicBezTo>
                    <a:pt x="1211" y="92"/>
                    <a:pt x="1211" y="92"/>
                    <a:pt x="1211" y="92"/>
                  </a:cubicBezTo>
                  <a:cubicBezTo>
                    <a:pt x="1211" y="70"/>
                    <a:pt x="1201" y="63"/>
                    <a:pt x="1184" y="63"/>
                  </a:cubicBezTo>
                  <a:cubicBezTo>
                    <a:pt x="1169" y="63"/>
                    <a:pt x="1155" y="73"/>
                    <a:pt x="1148" y="83"/>
                  </a:cubicBezTo>
                  <a:cubicBezTo>
                    <a:pt x="1148" y="172"/>
                    <a:pt x="1148" y="172"/>
                    <a:pt x="1148" y="172"/>
                  </a:cubicBezTo>
                  <a:cubicBezTo>
                    <a:pt x="1129" y="172"/>
                    <a:pt x="1129" y="172"/>
                    <a:pt x="1129" y="172"/>
                  </a:cubicBezTo>
                  <a:cubicBezTo>
                    <a:pt x="1129" y="50"/>
                    <a:pt x="1129" y="50"/>
                    <a:pt x="1129" y="50"/>
                  </a:cubicBezTo>
                  <a:cubicBezTo>
                    <a:pt x="1148" y="50"/>
                    <a:pt x="1148" y="50"/>
                    <a:pt x="1148" y="50"/>
                  </a:cubicBezTo>
                  <a:cubicBezTo>
                    <a:pt x="1148" y="67"/>
                    <a:pt x="1148" y="67"/>
                    <a:pt x="1148" y="67"/>
                  </a:cubicBezTo>
                  <a:cubicBezTo>
                    <a:pt x="1156" y="57"/>
                    <a:pt x="1173" y="46"/>
                    <a:pt x="1191" y="46"/>
                  </a:cubicBezTo>
                  <a:cubicBezTo>
                    <a:pt x="1217" y="46"/>
                    <a:pt x="1231" y="59"/>
                    <a:pt x="1231" y="86"/>
                  </a:cubicBezTo>
                  <a:cubicBezTo>
                    <a:pt x="1231" y="172"/>
                    <a:pt x="1231" y="172"/>
                    <a:pt x="1231" y="172"/>
                  </a:cubicBezTo>
                  <a:lnTo>
                    <a:pt x="1211" y="172"/>
                  </a:lnTo>
                  <a:close/>
                  <a:moveTo>
                    <a:pt x="1267" y="205"/>
                  </a:moveTo>
                  <a:cubicBezTo>
                    <a:pt x="1258" y="197"/>
                    <a:pt x="1258" y="197"/>
                    <a:pt x="1258" y="197"/>
                  </a:cubicBezTo>
                  <a:cubicBezTo>
                    <a:pt x="1266" y="191"/>
                    <a:pt x="1273" y="181"/>
                    <a:pt x="1274" y="173"/>
                  </a:cubicBezTo>
                  <a:cubicBezTo>
                    <a:pt x="1274" y="173"/>
                    <a:pt x="1272" y="174"/>
                    <a:pt x="1271" y="174"/>
                  </a:cubicBezTo>
                  <a:cubicBezTo>
                    <a:pt x="1264" y="174"/>
                    <a:pt x="1259" y="168"/>
                    <a:pt x="1259" y="161"/>
                  </a:cubicBezTo>
                  <a:cubicBezTo>
                    <a:pt x="1259" y="153"/>
                    <a:pt x="1264" y="147"/>
                    <a:pt x="1272" y="147"/>
                  </a:cubicBezTo>
                  <a:cubicBezTo>
                    <a:pt x="1280" y="147"/>
                    <a:pt x="1288" y="154"/>
                    <a:pt x="1288" y="166"/>
                  </a:cubicBezTo>
                  <a:cubicBezTo>
                    <a:pt x="1288" y="182"/>
                    <a:pt x="1279" y="196"/>
                    <a:pt x="1267" y="205"/>
                  </a:cubicBezTo>
                  <a:close/>
                  <a:moveTo>
                    <a:pt x="1368" y="88"/>
                  </a:moveTo>
                  <a:cubicBezTo>
                    <a:pt x="1368" y="38"/>
                    <a:pt x="1401" y="0"/>
                    <a:pt x="1452" y="0"/>
                  </a:cubicBezTo>
                  <a:cubicBezTo>
                    <a:pt x="1502" y="0"/>
                    <a:pt x="1536" y="38"/>
                    <a:pt x="1536" y="88"/>
                  </a:cubicBezTo>
                  <a:cubicBezTo>
                    <a:pt x="1536" y="138"/>
                    <a:pt x="1502" y="175"/>
                    <a:pt x="1452" y="175"/>
                  </a:cubicBezTo>
                  <a:cubicBezTo>
                    <a:pt x="1401" y="175"/>
                    <a:pt x="1368" y="138"/>
                    <a:pt x="1368" y="88"/>
                  </a:cubicBezTo>
                  <a:close/>
                  <a:moveTo>
                    <a:pt x="1514" y="88"/>
                  </a:moveTo>
                  <a:cubicBezTo>
                    <a:pt x="1514" y="48"/>
                    <a:pt x="1490" y="19"/>
                    <a:pt x="1452" y="19"/>
                  </a:cubicBezTo>
                  <a:cubicBezTo>
                    <a:pt x="1414" y="19"/>
                    <a:pt x="1389" y="48"/>
                    <a:pt x="1389" y="88"/>
                  </a:cubicBezTo>
                  <a:cubicBezTo>
                    <a:pt x="1389" y="127"/>
                    <a:pt x="1414" y="157"/>
                    <a:pt x="1452" y="157"/>
                  </a:cubicBezTo>
                  <a:cubicBezTo>
                    <a:pt x="1490" y="157"/>
                    <a:pt x="1514" y="127"/>
                    <a:pt x="1514" y="88"/>
                  </a:cubicBezTo>
                  <a:close/>
                  <a:moveTo>
                    <a:pt x="1645" y="172"/>
                  </a:moveTo>
                  <a:cubicBezTo>
                    <a:pt x="1645" y="92"/>
                    <a:pt x="1645" y="92"/>
                    <a:pt x="1645" y="92"/>
                  </a:cubicBezTo>
                  <a:cubicBezTo>
                    <a:pt x="1645" y="70"/>
                    <a:pt x="1634" y="63"/>
                    <a:pt x="1617" y="63"/>
                  </a:cubicBezTo>
                  <a:cubicBezTo>
                    <a:pt x="1602" y="63"/>
                    <a:pt x="1588" y="73"/>
                    <a:pt x="1581" y="83"/>
                  </a:cubicBezTo>
                  <a:cubicBezTo>
                    <a:pt x="1581" y="172"/>
                    <a:pt x="1581" y="172"/>
                    <a:pt x="1581" y="172"/>
                  </a:cubicBezTo>
                  <a:cubicBezTo>
                    <a:pt x="1562" y="172"/>
                    <a:pt x="1562" y="172"/>
                    <a:pt x="1562" y="172"/>
                  </a:cubicBezTo>
                  <a:cubicBezTo>
                    <a:pt x="1562" y="50"/>
                    <a:pt x="1562" y="50"/>
                    <a:pt x="1562" y="50"/>
                  </a:cubicBezTo>
                  <a:cubicBezTo>
                    <a:pt x="1581" y="50"/>
                    <a:pt x="1581" y="50"/>
                    <a:pt x="1581" y="50"/>
                  </a:cubicBezTo>
                  <a:cubicBezTo>
                    <a:pt x="1581" y="67"/>
                    <a:pt x="1581" y="67"/>
                    <a:pt x="1581" y="67"/>
                  </a:cubicBezTo>
                  <a:cubicBezTo>
                    <a:pt x="1590" y="57"/>
                    <a:pt x="1606" y="46"/>
                    <a:pt x="1625" y="46"/>
                  </a:cubicBezTo>
                  <a:cubicBezTo>
                    <a:pt x="1650" y="46"/>
                    <a:pt x="1664" y="59"/>
                    <a:pt x="1664" y="86"/>
                  </a:cubicBezTo>
                  <a:cubicBezTo>
                    <a:pt x="1664" y="172"/>
                    <a:pt x="1664" y="172"/>
                    <a:pt x="1664" y="172"/>
                  </a:cubicBezTo>
                  <a:lnTo>
                    <a:pt x="1645" y="172"/>
                  </a:lnTo>
                  <a:close/>
                  <a:moveTo>
                    <a:pt x="1688" y="111"/>
                  </a:moveTo>
                  <a:cubicBezTo>
                    <a:pt x="1688" y="75"/>
                    <a:pt x="1714" y="46"/>
                    <a:pt x="1749" y="46"/>
                  </a:cubicBezTo>
                  <a:cubicBezTo>
                    <a:pt x="1786" y="46"/>
                    <a:pt x="1808" y="75"/>
                    <a:pt x="1808" y="112"/>
                  </a:cubicBezTo>
                  <a:cubicBezTo>
                    <a:pt x="1808" y="117"/>
                    <a:pt x="1808" y="117"/>
                    <a:pt x="1808" y="117"/>
                  </a:cubicBezTo>
                  <a:cubicBezTo>
                    <a:pt x="1708" y="117"/>
                    <a:pt x="1708" y="117"/>
                    <a:pt x="1708" y="117"/>
                  </a:cubicBezTo>
                  <a:cubicBezTo>
                    <a:pt x="1710" y="140"/>
                    <a:pt x="1726" y="160"/>
                    <a:pt x="1753" y="160"/>
                  </a:cubicBezTo>
                  <a:cubicBezTo>
                    <a:pt x="1767" y="160"/>
                    <a:pt x="1781" y="154"/>
                    <a:pt x="1791" y="144"/>
                  </a:cubicBezTo>
                  <a:cubicBezTo>
                    <a:pt x="1800" y="157"/>
                    <a:pt x="1800" y="157"/>
                    <a:pt x="1800" y="157"/>
                  </a:cubicBezTo>
                  <a:cubicBezTo>
                    <a:pt x="1788" y="169"/>
                    <a:pt x="1771" y="175"/>
                    <a:pt x="1751" y="175"/>
                  </a:cubicBezTo>
                  <a:cubicBezTo>
                    <a:pt x="1715" y="175"/>
                    <a:pt x="1688" y="149"/>
                    <a:pt x="1688" y="111"/>
                  </a:cubicBezTo>
                  <a:close/>
                  <a:moveTo>
                    <a:pt x="1749" y="62"/>
                  </a:moveTo>
                  <a:cubicBezTo>
                    <a:pt x="1722" y="62"/>
                    <a:pt x="1710" y="84"/>
                    <a:pt x="1708" y="103"/>
                  </a:cubicBezTo>
                  <a:cubicBezTo>
                    <a:pt x="1789" y="103"/>
                    <a:pt x="1789" y="103"/>
                    <a:pt x="1789" y="103"/>
                  </a:cubicBezTo>
                  <a:cubicBezTo>
                    <a:pt x="1789" y="85"/>
                    <a:pt x="1777" y="62"/>
                    <a:pt x="1749" y="62"/>
                  </a:cubicBezTo>
                  <a:close/>
                  <a:moveTo>
                    <a:pt x="1892" y="172"/>
                  </a:moveTo>
                  <a:cubicBezTo>
                    <a:pt x="1892" y="3"/>
                    <a:pt x="1892" y="3"/>
                    <a:pt x="1892" y="3"/>
                  </a:cubicBezTo>
                  <a:cubicBezTo>
                    <a:pt x="1950" y="3"/>
                    <a:pt x="1950" y="3"/>
                    <a:pt x="1950" y="3"/>
                  </a:cubicBezTo>
                  <a:cubicBezTo>
                    <a:pt x="2003" y="3"/>
                    <a:pt x="2037" y="40"/>
                    <a:pt x="2037" y="88"/>
                  </a:cubicBezTo>
                  <a:cubicBezTo>
                    <a:pt x="2037" y="136"/>
                    <a:pt x="2003" y="172"/>
                    <a:pt x="1950" y="172"/>
                  </a:cubicBezTo>
                  <a:lnTo>
                    <a:pt x="1892" y="172"/>
                  </a:lnTo>
                  <a:close/>
                  <a:moveTo>
                    <a:pt x="2015" y="88"/>
                  </a:moveTo>
                  <a:cubicBezTo>
                    <a:pt x="2015" y="51"/>
                    <a:pt x="1992" y="22"/>
                    <a:pt x="1950" y="22"/>
                  </a:cubicBezTo>
                  <a:cubicBezTo>
                    <a:pt x="1913" y="22"/>
                    <a:pt x="1913" y="22"/>
                    <a:pt x="1913" y="22"/>
                  </a:cubicBezTo>
                  <a:cubicBezTo>
                    <a:pt x="1913" y="153"/>
                    <a:pt x="1913" y="153"/>
                    <a:pt x="1913" y="153"/>
                  </a:cubicBezTo>
                  <a:cubicBezTo>
                    <a:pt x="1950" y="153"/>
                    <a:pt x="1950" y="153"/>
                    <a:pt x="1950" y="153"/>
                  </a:cubicBezTo>
                  <a:cubicBezTo>
                    <a:pt x="1991" y="153"/>
                    <a:pt x="2015" y="124"/>
                    <a:pt x="2015" y="88"/>
                  </a:cubicBezTo>
                  <a:close/>
                  <a:moveTo>
                    <a:pt x="2060" y="19"/>
                  </a:moveTo>
                  <a:cubicBezTo>
                    <a:pt x="2060" y="12"/>
                    <a:pt x="2066" y="6"/>
                    <a:pt x="2073" y="6"/>
                  </a:cubicBezTo>
                  <a:cubicBezTo>
                    <a:pt x="2080" y="6"/>
                    <a:pt x="2086" y="12"/>
                    <a:pt x="2086" y="19"/>
                  </a:cubicBezTo>
                  <a:cubicBezTo>
                    <a:pt x="2086" y="26"/>
                    <a:pt x="2080" y="32"/>
                    <a:pt x="2073" y="32"/>
                  </a:cubicBezTo>
                  <a:cubicBezTo>
                    <a:pt x="2066" y="32"/>
                    <a:pt x="2060" y="26"/>
                    <a:pt x="2060" y="19"/>
                  </a:cubicBezTo>
                  <a:close/>
                  <a:moveTo>
                    <a:pt x="2063" y="172"/>
                  </a:moveTo>
                  <a:cubicBezTo>
                    <a:pt x="2063" y="50"/>
                    <a:pt x="2063" y="50"/>
                    <a:pt x="2063" y="50"/>
                  </a:cubicBezTo>
                  <a:cubicBezTo>
                    <a:pt x="2082" y="50"/>
                    <a:pt x="2082" y="50"/>
                    <a:pt x="2082" y="50"/>
                  </a:cubicBezTo>
                  <a:cubicBezTo>
                    <a:pt x="2082" y="172"/>
                    <a:pt x="2082" y="172"/>
                    <a:pt x="2082" y="172"/>
                  </a:cubicBezTo>
                  <a:lnTo>
                    <a:pt x="2063" y="172"/>
                  </a:lnTo>
                  <a:close/>
                  <a:moveTo>
                    <a:pt x="2103" y="156"/>
                  </a:moveTo>
                  <a:cubicBezTo>
                    <a:pt x="2113" y="142"/>
                    <a:pt x="2113" y="142"/>
                    <a:pt x="2113" y="142"/>
                  </a:cubicBezTo>
                  <a:cubicBezTo>
                    <a:pt x="2121" y="152"/>
                    <a:pt x="2137" y="160"/>
                    <a:pt x="2154" y="160"/>
                  </a:cubicBezTo>
                  <a:cubicBezTo>
                    <a:pt x="2172" y="160"/>
                    <a:pt x="2183" y="151"/>
                    <a:pt x="2183" y="139"/>
                  </a:cubicBezTo>
                  <a:cubicBezTo>
                    <a:pt x="2183" y="109"/>
                    <a:pt x="2107" y="127"/>
                    <a:pt x="2107" y="82"/>
                  </a:cubicBezTo>
                  <a:cubicBezTo>
                    <a:pt x="2107" y="63"/>
                    <a:pt x="2123" y="46"/>
                    <a:pt x="2152" y="46"/>
                  </a:cubicBezTo>
                  <a:cubicBezTo>
                    <a:pt x="2173" y="46"/>
                    <a:pt x="2188" y="54"/>
                    <a:pt x="2198" y="64"/>
                  </a:cubicBezTo>
                  <a:cubicBezTo>
                    <a:pt x="2189" y="77"/>
                    <a:pt x="2189" y="77"/>
                    <a:pt x="2189" y="77"/>
                  </a:cubicBezTo>
                  <a:cubicBezTo>
                    <a:pt x="2182" y="69"/>
                    <a:pt x="2168" y="62"/>
                    <a:pt x="2152" y="62"/>
                  </a:cubicBezTo>
                  <a:cubicBezTo>
                    <a:pt x="2136" y="62"/>
                    <a:pt x="2125" y="70"/>
                    <a:pt x="2125" y="81"/>
                  </a:cubicBezTo>
                  <a:cubicBezTo>
                    <a:pt x="2125" y="108"/>
                    <a:pt x="2201" y="90"/>
                    <a:pt x="2201" y="138"/>
                  </a:cubicBezTo>
                  <a:cubicBezTo>
                    <a:pt x="2201" y="159"/>
                    <a:pt x="2185" y="175"/>
                    <a:pt x="2153" y="175"/>
                  </a:cubicBezTo>
                  <a:cubicBezTo>
                    <a:pt x="2133" y="175"/>
                    <a:pt x="2116" y="169"/>
                    <a:pt x="2103" y="156"/>
                  </a:cubicBezTo>
                  <a:close/>
                  <a:moveTo>
                    <a:pt x="2219" y="111"/>
                  </a:moveTo>
                  <a:cubicBezTo>
                    <a:pt x="2219" y="74"/>
                    <a:pt x="2243" y="46"/>
                    <a:pt x="2280" y="46"/>
                  </a:cubicBezTo>
                  <a:cubicBezTo>
                    <a:pt x="2302" y="46"/>
                    <a:pt x="2316" y="56"/>
                    <a:pt x="2325" y="68"/>
                  </a:cubicBezTo>
                  <a:cubicBezTo>
                    <a:pt x="2312" y="80"/>
                    <a:pt x="2312" y="80"/>
                    <a:pt x="2312" y="80"/>
                  </a:cubicBezTo>
                  <a:cubicBezTo>
                    <a:pt x="2304" y="68"/>
                    <a:pt x="2294" y="63"/>
                    <a:pt x="2281" y="63"/>
                  </a:cubicBezTo>
                  <a:cubicBezTo>
                    <a:pt x="2255" y="63"/>
                    <a:pt x="2239" y="84"/>
                    <a:pt x="2239" y="111"/>
                  </a:cubicBezTo>
                  <a:cubicBezTo>
                    <a:pt x="2239" y="138"/>
                    <a:pt x="2255" y="158"/>
                    <a:pt x="2281" y="158"/>
                  </a:cubicBezTo>
                  <a:cubicBezTo>
                    <a:pt x="2294" y="158"/>
                    <a:pt x="2304" y="153"/>
                    <a:pt x="2312" y="142"/>
                  </a:cubicBezTo>
                  <a:cubicBezTo>
                    <a:pt x="2325" y="154"/>
                    <a:pt x="2325" y="154"/>
                    <a:pt x="2325" y="154"/>
                  </a:cubicBezTo>
                  <a:cubicBezTo>
                    <a:pt x="2316" y="166"/>
                    <a:pt x="2302" y="175"/>
                    <a:pt x="2280" y="175"/>
                  </a:cubicBezTo>
                  <a:cubicBezTo>
                    <a:pt x="2243" y="175"/>
                    <a:pt x="2219" y="147"/>
                    <a:pt x="2219" y="111"/>
                  </a:cubicBezTo>
                  <a:close/>
                  <a:moveTo>
                    <a:pt x="2338" y="111"/>
                  </a:moveTo>
                  <a:cubicBezTo>
                    <a:pt x="2338" y="75"/>
                    <a:pt x="2362" y="46"/>
                    <a:pt x="2399" y="46"/>
                  </a:cubicBezTo>
                  <a:cubicBezTo>
                    <a:pt x="2436" y="46"/>
                    <a:pt x="2460" y="75"/>
                    <a:pt x="2460" y="111"/>
                  </a:cubicBezTo>
                  <a:cubicBezTo>
                    <a:pt x="2460" y="146"/>
                    <a:pt x="2436" y="175"/>
                    <a:pt x="2399" y="175"/>
                  </a:cubicBezTo>
                  <a:cubicBezTo>
                    <a:pt x="2362" y="175"/>
                    <a:pt x="2338" y="146"/>
                    <a:pt x="2338" y="111"/>
                  </a:cubicBezTo>
                  <a:close/>
                  <a:moveTo>
                    <a:pt x="2440" y="111"/>
                  </a:moveTo>
                  <a:cubicBezTo>
                    <a:pt x="2440" y="86"/>
                    <a:pt x="2425" y="63"/>
                    <a:pt x="2399" y="63"/>
                  </a:cubicBezTo>
                  <a:cubicBezTo>
                    <a:pt x="2373" y="63"/>
                    <a:pt x="2358" y="86"/>
                    <a:pt x="2358" y="111"/>
                  </a:cubicBezTo>
                  <a:cubicBezTo>
                    <a:pt x="2358" y="136"/>
                    <a:pt x="2373" y="158"/>
                    <a:pt x="2399" y="158"/>
                  </a:cubicBezTo>
                  <a:cubicBezTo>
                    <a:pt x="2425" y="158"/>
                    <a:pt x="2440" y="136"/>
                    <a:pt x="2440" y="111"/>
                  </a:cubicBezTo>
                  <a:close/>
                  <a:moveTo>
                    <a:pt x="2517" y="172"/>
                  </a:moveTo>
                  <a:cubicBezTo>
                    <a:pt x="2466" y="50"/>
                    <a:pt x="2466" y="50"/>
                    <a:pt x="2466" y="50"/>
                  </a:cubicBezTo>
                  <a:cubicBezTo>
                    <a:pt x="2487" y="50"/>
                    <a:pt x="2487" y="50"/>
                    <a:pt x="2487" y="50"/>
                  </a:cubicBezTo>
                  <a:cubicBezTo>
                    <a:pt x="2528" y="150"/>
                    <a:pt x="2528" y="150"/>
                    <a:pt x="2528" y="150"/>
                  </a:cubicBezTo>
                  <a:cubicBezTo>
                    <a:pt x="2568" y="50"/>
                    <a:pt x="2568" y="50"/>
                    <a:pt x="2568" y="50"/>
                  </a:cubicBezTo>
                  <a:cubicBezTo>
                    <a:pt x="2589" y="50"/>
                    <a:pt x="2589" y="50"/>
                    <a:pt x="2589" y="50"/>
                  </a:cubicBezTo>
                  <a:cubicBezTo>
                    <a:pt x="2538" y="172"/>
                    <a:pt x="2538" y="172"/>
                    <a:pt x="2538" y="172"/>
                  </a:cubicBezTo>
                  <a:lnTo>
                    <a:pt x="2517" y="172"/>
                  </a:lnTo>
                  <a:close/>
                  <a:moveTo>
                    <a:pt x="2595" y="111"/>
                  </a:moveTo>
                  <a:cubicBezTo>
                    <a:pt x="2595" y="75"/>
                    <a:pt x="2621" y="46"/>
                    <a:pt x="2656" y="46"/>
                  </a:cubicBezTo>
                  <a:cubicBezTo>
                    <a:pt x="2693" y="46"/>
                    <a:pt x="2715" y="75"/>
                    <a:pt x="2715" y="112"/>
                  </a:cubicBezTo>
                  <a:cubicBezTo>
                    <a:pt x="2715" y="117"/>
                    <a:pt x="2715" y="117"/>
                    <a:pt x="2715" y="117"/>
                  </a:cubicBezTo>
                  <a:cubicBezTo>
                    <a:pt x="2616" y="117"/>
                    <a:pt x="2616" y="117"/>
                    <a:pt x="2616" y="117"/>
                  </a:cubicBezTo>
                  <a:cubicBezTo>
                    <a:pt x="2617" y="140"/>
                    <a:pt x="2633" y="160"/>
                    <a:pt x="2660" y="160"/>
                  </a:cubicBezTo>
                  <a:cubicBezTo>
                    <a:pt x="2674" y="160"/>
                    <a:pt x="2688" y="154"/>
                    <a:pt x="2698" y="144"/>
                  </a:cubicBezTo>
                  <a:cubicBezTo>
                    <a:pt x="2707" y="157"/>
                    <a:pt x="2707" y="157"/>
                    <a:pt x="2707" y="157"/>
                  </a:cubicBezTo>
                  <a:cubicBezTo>
                    <a:pt x="2695" y="169"/>
                    <a:pt x="2678" y="175"/>
                    <a:pt x="2658" y="175"/>
                  </a:cubicBezTo>
                  <a:cubicBezTo>
                    <a:pt x="2622" y="175"/>
                    <a:pt x="2595" y="149"/>
                    <a:pt x="2595" y="111"/>
                  </a:cubicBezTo>
                  <a:close/>
                  <a:moveTo>
                    <a:pt x="2656" y="62"/>
                  </a:moveTo>
                  <a:cubicBezTo>
                    <a:pt x="2630" y="62"/>
                    <a:pt x="2617" y="84"/>
                    <a:pt x="2616" y="103"/>
                  </a:cubicBezTo>
                  <a:cubicBezTo>
                    <a:pt x="2696" y="103"/>
                    <a:pt x="2696" y="103"/>
                    <a:pt x="2696" y="103"/>
                  </a:cubicBezTo>
                  <a:cubicBezTo>
                    <a:pt x="2696" y="85"/>
                    <a:pt x="2684" y="62"/>
                    <a:pt x="2656" y="62"/>
                  </a:cubicBezTo>
                  <a:close/>
                  <a:moveTo>
                    <a:pt x="2739" y="172"/>
                  </a:moveTo>
                  <a:cubicBezTo>
                    <a:pt x="2739" y="50"/>
                    <a:pt x="2739" y="50"/>
                    <a:pt x="2739" y="50"/>
                  </a:cubicBezTo>
                  <a:cubicBezTo>
                    <a:pt x="2758" y="50"/>
                    <a:pt x="2758" y="50"/>
                    <a:pt x="2758" y="50"/>
                  </a:cubicBezTo>
                  <a:cubicBezTo>
                    <a:pt x="2758" y="69"/>
                    <a:pt x="2758" y="69"/>
                    <a:pt x="2758" y="69"/>
                  </a:cubicBezTo>
                  <a:cubicBezTo>
                    <a:pt x="2768" y="56"/>
                    <a:pt x="2783" y="47"/>
                    <a:pt x="2799" y="47"/>
                  </a:cubicBezTo>
                  <a:cubicBezTo>
                    <a:pt x="2799" y="67"/>
                    <a:pt x="2799" y="67"/>
                    <a:pt x="2799" y="67"/>
                  </a:cubicBezTo>
                  <a:cubicBezTo>
                    <a:pt x="2797" y="66"/>
                    <a:pt x="2795" y="66"/>
                    <a:pt x="2792" y="66"/>
                  </a:cubicBezTo>
                  <a:cubicBezTo>
                    <a:pt x="2780" y="66"/>
                    <a:pt x="2764" y="75"/>
                    <a:pt x="2758" y="85"/>
                  </a:cubicBezTo>
                  <a:cubicBezTo>
                    <a:pt x="2758" y="172"/>
                    <a:pt x="2758" y="172"/>
                    <a:pt x="2758" y="172"/>
                  </a:cubicBezTo>
                  <a:lnTo>
                    <a:pt x="2739" y="172"/>
                  </a:lnTo>
                  <a:close/>
                  <a:moveTo>
                    <a:pt x="2813" y="203"/>
                  </a:moveTo>
                  <a:cubicBezTo>
                    <a:pt x="2816" y="204"/>
                    <a:pt x="2820" y="205"/>
                    <a:pt x="2823" y="205"/>
                  </a:cubicBezTo>
                  <a:cubicBezTo>
                    <a:pt x="2832" y="205"/>
                    <a:pt x="2837" y="202"/>
                    <a:pt x="2842" y="192"/>
                  </a:cubicBezTo>
                  <a:cubicBezTo>
                    <a:pt x="2850" y="174"/>
                    <a:pt x="2850" y="174"/>
                    <a:pt x="2850" y="174"/>
                  </a:cubicBezTo>
                  <a:cubicBezTo>
                    <a:pt x="2799" y="50"/>
                    <a:pt x="2799" y="50"/>
                    <a:pt x="2799" y="50"/>
                  </a:cubicBezTo>
                  <a:cubicBezTo>
                    <a:pt x="2819" y="50"/>
                    <a:pt x="2819" y="50"/>
                    <a:pt x="2819" y="50"/>
                  </a:cubicBezTo>
                  <a:cubicBezTo>
                    <a:pt x="2860" y="150"/>
                    <a:pt x="2860" y="150"/>
                    <a:pt x="2860" y="150"/>
                  </a:cubicBezTo>
                  <a:cubicBezTo>
                    <a:pt x="2901" y="50"/>
                    <a:pt x="2901" y="50"/>
                    <a:pt x="2901" y="50"/>
                  </a:cubicBezTo>
                  <a:cubicBezTo>
                    <a:pt x="2922" y="50"/>
                    <a:pt x="2922" y="50"/>
                    <a:pt x="2922" y="50"/>
                  </a:cubicBezTo>
                  <a:cubicBezTo>
                    <a:pt x="2860" y="197"/>
                    <a:pt x="2860" y="197"/>
                    <a:pt x="2860" y="197"/>
                  </a:cubicBezTo>
                  <a:cubicBezTo>
                    <a:pt x="2853" y="215"/>
                    <a:pt x="2840" y="222"/>
                    <a:pt x="2824" y="222"/>
                  </a:cubicBezTo>
                  <a:cubicBezTo>
                    <a:pt x="2820" y="222"/>
                    <a:pt x="2814" y="221"/>
                    <a:pt x="2810" y="220"/>
                  </a:cubicBezTo>
                  <a:lnTo>
                    <a:pt x="2813" y="203"/>
                  </a:lnTo>
                  <a:close/>
                  <a:moveTo>
                    <a:pt x="3071" y="172"/>
                  </a:moveTo>
                  <a:cubicBezTo>
                    <a:pt x="3071" y="158"/>
                    <a:pt x="3071" y="158"/>
                    <a:pt x="3071" y="158"/>
                  </a:cubicBezTo>
                  <a:cubicBezTo>
                    <a:pt x="3061" y="169"/>
                    <a:pt x="3047" y="175"/>
                    <a:pt x="3030" y="175"/>
                  </a:cubicBezTo>
                  <a:cubicBezTo>
                    <a:pt x="3010" y="175"/>
                    <a:pt x="2987" y="161"/>
                    <a:pt x="2987" y="135"/>
                  </a:cubicBezTo>
                  <a:cubicBezTo>
                    <a:pt x="2987" y="107"/>
                    <a:pt x="3010" y="94"/>
                    <a:pt x="3030" y="94"/>
                  </a:cubicBezTo>
                  <a:cubicBezTo>
                    <a:pt x="3047" y="94"/>
                    <a:pt x="3061" y="100"/>
                    <a:pt x="3071" y="111"/>
                  </a:cubicBezTo>
                  <a:cubicBezTo>
                    <a:pt x="3071" y="89"/>
                    <a:pt x="3071" y="89"/>
                    <a:pt x="3071" y="89"/>
                  </a:cubicBezTo>
                  <a:cubicBezTo>
                    <a:pt x="3071" y="72"/>
                    <a:pt x="3058" y="63"/>
                    <a:pt x="3040" y="63"/>
                  </a:cubicBezTo>
                  <a:cubicBezTo>
                    <a:pt x="3025" y="63"/>
                    <a:pt x="3013" y="68"/>
                    <a:pt x="3002" y="80"/>
                  </a:cubicBezTo>
                  <a:cubicBezTo>
                    <a:pt x="2994" y="67"/>
                    <a:pt x="2994" y="67"/>
                    <a:pt x="2994" y="67"/>
                  </a:cubicBezTo>
                  <a:cubicBezTo>
                    <a:pt x="3007" y="53"/>
                    <a:pt x="3023" y="46"/>
                    <a:pt x="3043" y="46"/>
                  </a:cubicBezTo>
                  <a:cubicBezTo>
                    <a:pt x="3069" y="46"/>
                    <a:pt x="3090" y="58"/>
                    <a:pt x="3090" y="88"/>
                  </a:cubicBezTo>
                  <a:cubicBezTo>
                    <a:pt x="3090" y="172"/>
                    <a:pt x="3090" y="172"/>
                    <a:pt x="3090" y="172"/>
                  </a:cubicBezTo>
                  <a:lnTo>
                    <a:pt x="3071" y="172"/>
                  </a:lnTo>
                  <a:close/>
                  <a:moveTo>
                    <a:pt x="3071" y="146"/>
                  </a:moveTo>
                  <a:cubicBezTo>
                    <a:pt x="3071" y="123"/>
                    <a:pt x="3071" y="123"/>
                    <a:pt x="3071" y="123"/>
                  </a:cubicBezTo>
                  <a:cubicBezTo>
                    <a:pt x="3064" y="113"/>
                    <a:pt x="3051" y="108"/>
                    <a:pt x="3037" y="108"/>
                  </a:cubicBezTo>
                  <a:cubicBezTo>
                    <a:pt x="3019" y="108"/>
                    <a:pt x="3007" y="119"/>
                    <a:pt x="3007" y="135"/>
                  </a:cubicBezTo>
                  <a:cubicBezTo>
                    <a:pt x="3007" y="150"/>
                    <a:pt x="3019" y="162"/>
                    <a:pt x="3037" y="162"/>
                  </a:cubicBezTo>
                  <a:cubicBezTo>
                    <a:pt x="3051" y="162"/>
                    <a:pt x="3064" y="157"/>
                    <a:pt x="3071" y="146"/>
                  </a:cubicBezTo>
                  <a:close/>
                  <a:moveTo>
                    <a:pt x="3126" y="147"/>
                  </a:moveTo>
                  <a:cubicBezTo>
                    <a:pt x="3126" y="66"/>
                    <a:pt x="3126" y="66"/>
                    <a:pt x="3126" y="66"/>
                  </a:cubicBezTo>
                  <a:cubicBezTo>
                    <a:pt x="3105" y="66"/>
                    <a:pt x="3105" y="66"/>
                    <a:pt x="3105" y="66"/>
                  </a:cubicBezTo>
                  <a:cubicBezTo>
                    <a:pt x="3105" y="50"/>
                    <a:pt x="3105" y="50"/>
                    <a:pt x="3105" y="50"/>
                  </a:cubicBezTo>
                  <a:cubicBezTo>
                    <a:pt x="3126" y="50"/>
                    <a:pt x="3126" y="50"/>
                    <a:pt x="3126" y="50"/>
                  </a:cubicBezTo>
                  <a:cubicBezTo>
                    <a:pt x="3126" y="16"/>
                    <a:pt x="3126" y="16"/>
                    <a:pt x="3126" y="16"/>
                  </a:cubicBezTo>
                  <a:cubicBezTo>
                    <a:pt x="3145" y="16"/>
                    <a:pt x="3145" y="16"/>
                    <a:pt x="3145" y="16"/>
                  </a:cubicBezTo>
                  <a:cubicBezTo>
                    <a:pt x="3145" y="50"/>
                    <a:pt x="3145" y="50"/>
                    <a:pt x="3145" y="50"/>
                  </a:cubicBezTo>
                  <a:cubicBezTo>
                    <a:pt x="3170" y="50"/>
                    <a:pt x="3170" y="50"/>
                    <a:pt x="3170" y="50"/>
                  </a:cubicBezTo>
                  <a:cubicBezTo>
                    <a:pt x="3170" y="66"/>
                    <a:pt x="3170" y="66"/>
                    <a:pt x="3170" y="66"/>
                  </a:cubicBezTo>
                  <a:cubicBezTo>
                    <a:pt x="3145" y="66"/>
                    <a:pt x="3145" y="66"/>
                    <a:pt x="3145" y="66"/>
                  </a:cubicBezTo>
                  <a:cubicBezTo>
                    <a:pt x="3145" y="143"/>
                    <a:pt x="3145" y="143"/>
                    <a:pt x="3145" y="143"/>
                  </a:cubicBezTo>
                  <a:cubicBezTo>
                    <a:pt x="3145" y="152"/>
                    <a:pt x="3149" y="158"/>
                    <a:pt x="3157" y="158"/>
                  </a:cubicBezTo>
                  <a:cubicBezTo>
                    <a:pt x="3163" y="158"/>
                    <a:pt x="3168" y="156"/>
                    <a:pt x="3170" y="153"/>
                  </a:cubicBezTo>
                  <a:cubicBezTo>
                    <a:pt x="3176" y="167"/>
                    <a:pt x="3176" y="167"/>
                    <a:pt x="3176" y="167"/>
                  </a:cubicBezTo>
                  <a:cubicBezTo>
                    <a:pt x="3171" y="172"/>
                    <a:pt x="3164" y="175"/>
                    <a:pt x="3153" y="175"/>
                  </a:cubicBezTo>
                  <a:cubicBezTo>
                    <a:pt x="3135" y="175"/>
                    <a:pt x="3126" y="165"/>
                    <a:pt x="3126" y="147"/>
                  </a:cubicBezTo>
                  <a:close/>
                  <a:moveTo>
                    <a:pt x="3326" y="172"/>
                  </a:moveTo>
                  <a:cubicBezTo>
                    <a:pt x="3326" y="158"/>
                    <a:pt x="3326" y="158"/>
                    <a:pt x="3326" y="158"/>
                  </a:cubicBezTo>
                  <a:cubicBezTo>
                    <a:pt x="3316" y="169"/>
                    <a:pt x="3302" y="175"/>
                    <a:pt x="3286" y="175"/>
                  </a:cubicBezTo>
                  <a:cubicBezTo>
                    <a:pt x="3265" y="175"/>
                    <a:pt x="3243" y="161"/>
                    <a:pt x="3243" y="135"/>
                  </a:cubicBezTo>
                  <a:cubicBezTo>
                    <a:pt x="3243" y="107"/>
                    <a:pt x="3265" y="94"/>
                    <a:pt x="3286" y="94"/>
                  </a:cubicBezTo>
                  <a:cubicBezTo>
                    <a:pt x="3302" y="94"/>
                    <a:pt x="3316" y="100"/>
                    <a:pt x="3326" y="111"/>
                  </a:cubicBezTo>
                  <a:cubicBezTo>
                    <a:pt x="3326" y="89"/>
                    <a:pt x="3326" y="89"/>
                    <a:pt x="3326" y="89"/>
                  </a:cubicBezTo>
                  <a:cubicBezTo>
                    <a:pt x="3326" y="72"/>
                    <a:pt x="3313" y="63"/>
                    <a:pt x="3295" y="63"/>
                  </a:cubicBezTo>
                  <a:cubicBezTo>
                    <a:pt x="3281" y="63"/>
                    <a:pt x="3269" y="68"/>
                    <a:pt x="3258" y="80"/>
                  </a:cubicBezTo>
                  <a:cubicBezTo>
                    <a:pt x="3249" y="67"/>
                    <a:pt x="3249" y="67"/>
                    <a:pt x="3249" y="67"/>
                  </a:cubicBezTo>
                  <a:cubicBezTo>
                    <a:pt x="3262" y="53"/>
                    <a:pt x="3278" y="46"/>
                    <a:pt x="3298" y="46"/>
                  </a:cubicBezTo>
                  <a:cubicBezTo>
                    <a:pt x="3324" y="46"/>
                    <a:pt x="3345" y="58"/>
                    <a:pt x="3345" y="88"/>
                  </a:cubicBezTo>
                  <a:cubicBezTo>
                    <a:pt x="3345" y="172"/>
                    <a:pt x="3345" y="172"/>
                    <a:pt x="3345" y="172"/>
                  </a:cubicBezTo>
                  <a:lnTo>
                    <a:pt x="3326" y="172"/>
                  </a:lnTo>
                  <a:close/>
                  <a:moveTo>
                    <a:pt x="3326" y="146"/>
                  </a:moveTo>
                  <a:cubicBezTo>
                    <a:pt x="3326" y="123"/>
                    <a:pt x="3326" y="123"/>
                    <a:pt x="3326" y="123"/>
                  </a:cubicBezTo>
                  <a:cubicBezTo>
                    <a:pt x="3319" y="113"/>
                    <a:pt x="3306" y="108"/>
                    <a:pt x="3293" y="108"/>
                  </a:cubicBezTo>
                  <a:cubicBezTo>
                    <a:pt x="3275" y="108"/>
                    <a:pt x="3262" y="119"/>
                    <a:pt x="3262" y="135"/>
                  </a:cubicBezTo>
                  <a:cubicBezTo>
                    <a:pt x="3262" y="150"/>
                    <a:pt x="3275" y="162"/>
                    <a:pt x="3293" y="162"/>
                  </a:cubicBezTo>
                  <a:cubicBezTo>
                    <a:pt x="3306" y="162"/>
                    <a:pt x="3319" y="157"/>
                    <a:pt x="3326" y="146"/>
                  </a:cubicBezTo>
                  <a:close/>
                  <a:moveTo>
                    <a:pt x="3460" y="172"/>
                  </a:moveTo>
                  <a:cubicBezTo>
                    <a:pt x="3460" y="22"/>
                    <a:pt x="3460" y="22"/>
                    <a:pt x="3460" y="22"/>
                  </a:cubicBezTo>
                  <a:cubicBezTo>
                    <a:pt x="3406" y="22"/>
                    <a:pt x="3406" y="22"/>
                    <a:pt x="3406" y="22"/>
                  </a:cubicBezTo>
                  <a:cubicBezTo>
                    <a:pt x="3406" y="3"/>
                    <a:pt x="3406" y="3"/>
                    <a:pt x="3406" y="3"/>
                  </a:cubicBezTo>
                  <a:cubicBezTo>
                    <a:pt x="3535" y="3"/>
                    <a:pt x="3535" y="3"/>
                    <a:pt x="3535" y="3"/>
                  </a:cubicBezTo>
                  <a:cubicBezTo>
                    <a:pt x="3535" y="22"/>
                    <a:pt x="3535" y="22"/>
                    <a:pt x="3535" y="22"/>
                  </a:cubicBezTo>
                  <a:cubicBezTo>
                    <a:pt x="3481" y="22"/>
                    <a:pt x="3481" y="22"/>
                    <a:pt x="3481" y="22"/>
                  </a:cubicBezTo>
                  <a:cubicBezTo>
                    <a:pt x="3481" y="172"/>
                    <a:pt x="3481" y="172"/>
                    <a:pt x="3481" y="172"/>
                  </a:cubicBezTo>
                  <a:lnTo>
                    <a:pt x="3460" y="172"/>
                  </a:lnTo>
                  <a:close/>
                  <a:moveTo>
                    <a:pt x="3552" y="19"/>
                  </a:moveTo>
                  <a:cubicBezTo>
                    <a:pt x="3552" y="12"/>
                    <a:pt x="3558" y="6"/>
                    <a:pt x="3565" y="6"/>
                  </a:cubicBezTo>
                  <a:cubicBezTo>
                    <a:pt x="3572" y="6"/>
                    <a:pt x="3578" y="12"/>
                    <a:pt x="3578" y="19"/>
                  </a:cubicBezTo>
                  <a:cubicBezTo>
                    <a:pt x="3578" y="26"/>
                    <a:pt x="3572" y="32"/>
                    <a:pt x="3565" y="32"/>
                  </a:cubicBezTo>
                  <a:cubicBezTo>
                    <a:pt x="3558" y="32"/>
                    <a:pt x="3552" y="26"/>
                    <a:pt x="3552" y="19"/>
                  </a:cubicBezTo>
                  <a:close/>
                  <a:moveTo>
                    <a:pt x="3556" y="172"/>
                  </a:moveTo>
                  <a:cubicBezTo>
                    <a:pt x="3556" y="50"/>
                    <a:pt x="3556" y="50"/>
                    <a:pt x="3556" y="50"/>
                  </a:cubicBezTo>
                  <a:cubicBezTo>
                    <a:pt x="3575" y="50"/>
                    <a:pt x="3575" y="50"/>
                    <a:pt x="3575" y="50"/>
                  </a:cubicBezTo>
                  <a:cubicBezTo>
                    <a:pt x="3575" y="172"/>
                    <a:pt x="3575" y="172"/>
                    <a:pt x="3575" y="172"/>
                  </a:cubicBezTo>
                  <a:lnTo>
                    <a:pt x="3556" y="172"/>
                  </a:lnTo>
                  <a:close/>
                  <a:moveTo>
                    <a:pt x="3755" y="172"/>
                  </a:moveTo>
                  <a:cubicBezTo>
                    <a:pt x="3755" y="89"/>
                    <a:pt x="3755" y="89"/>
                    <a:pt x="3755" y="89"/>
                  </a:cubicBezTo>
                  <a:cubicBezTo>
                    <a:pt x="3755" y="73"/>
                    <a:pt x="3748" y="63"/>
                    <a:pt x="3732" y="63"/>
                  </a:cubicBezTo>
                  <a:cubicBezTo>
                    <a:pt x="3719" y="63"/>
                    <a:pt x="3706" y="73"/>
                    <a:pt x="3700" y="82"/>
                  </a:cubicBezTo>
                  <a:cubicBezTo>
                    <a:pt x="3700" y="172"/>
                    <a:pt x="3700" y="172"/>
                    <a:pt x="3700" y="172"/>
                  </a:cubicBezTo>
                  <a:cubicBezTo>
                    <a:pt x="3680" y="172"/>
                    <a:pt x="3680" y="172"/>
                    <a:pt x="3680" y="172"/>
                  </a:cubicBezTo>
                  <a:cubicBezTo>
                    <a:pt x="3680" y="89"/>
                    <a:pt x="3680" y="89"/>
                    <a:pt x="3680" y="89"/>
                  </a:cubicBezTo>
                  <a:cubicBezTo>
                    <a:pt x="3680" y="73"/>
                    <a:pt x="3674" y="63"/>
                    <a:pt x="3658" y="63"/>
                  </a:cubicBezTo>
                  <a:cubicBezTo>
                    <a:pt x="3645" y="63"/>
                    <a:pt x="3632" y="73"/>
                    <a:pt x="3626" y="83"/>
                  </a:cubicBezTo>
                  <a:cubicBezTo>
                    <a:pt x="3626" y="172"/>
                    <a:pt x="3626" y="172"/>
                    <a:pt x="3626" y="172"/>
                  </a:cubicBezTo>
                  <a:cubicBezTo>
                    <a:pt x="3606" y="172"/>
                    <a:pt x="3606" y="172"/>
                    <a:pt x="3606" y="172"/>
                  </a:cubicBezTo>
                  <a:cubicBezTo>
                    <a:pt x="3606" y="50"/>
                    <a:pt x="3606" y="50"/>
                    <a:pt x="3606" y="50"/>
                  </a:cubicBezTo>
                  <a:cubicBezTo>
                    <a:pt x="3626" y="50"/>
                    <a:pt x="3626" y="50"/>
                    <a:pt x="3626" y="50"/>
                  </a:cubicBezTo>
                  <a:cubicBezTo>
                    <a:pt x="3626" y="67"/>
                    <a:pt x="3626" y="67"/>
                    <a:pt x="3626" y="67"/>
                  </a:cubicBezTo>
                  <a:cubicBezTo>
                    <a:pt x="3631" y="59"/>
                    <a:pt x="3647" y="46"/>
                    <a:pt x="3665" y="46"/>
                  </a:cubicBezTo>
                  <a:cubicBezTo>
                    <a:pt x="3684" y="46"/>
                    <a:pt x="3695" y="57"/>
                    <a:pt x="3698" y="69"/>
                  </a:cubicBezTo>
                  <a:cubicBezTo>
                    <a:pt x="3705" y="58"/>
                    <a:pt x="3722" y="46"/>
                    <a:pt x="3739" y="46"/>
                  </a:cubicBezTo>
                  <a:cubicBezTo>
                    <a:pt x="3762" y="46"/>
                    <a:pt x="3774" y="59"/>
                    <a:pt x="3774" y="84"/>
                  </a:cubicBezTo>
                  <a:cubicBezTo>
                    <a:pt x="3774" y="172"/>
                    <a:pt x="3774" y="172"/>
                    <a:pt x="3774" y="172"/>
                  </a:cubicBezTo>
                  <a:lnTo>
                    <a:pt x="3755" y="172"/>
                  </a:lnTo>
                  <a:close/>
                  <a:moveTo>
                    <a:pt x="3798" y="111"/>
                  </a:moveTo>
                  <a:cubicBezTo>
                    <a:pt x="3798" y="75"/>
                    <a:pt x="3824" y="46"/>
                    <a:pt x="3859" y="46"/>
                  </a:cubicBezTo>
                  <a:cubicBezTo>
                    <a:pt x="3896" y="46"/>
                    <a:pt x="3918" y="75"/>
                    <a:pt x="3918" y="112"/>
                  </a:cubicBezTo>
                  <a:cubicBezTo>
                    <a:pt x="3918" y="117"/>
                    <a:pt x="3918" y="117"/>
                    <a:pt x="3918" y="117"/>
                  </a:cubicBezTo>
                  <a:cubicBezTo>
                    <a:pt x="3818" y="117"/>
                    <a:pt x="3818" y="117"/>
                    <a:pt x="3818" y="117"/>
                  </a:cubicBezTo>
                  <a:cubicBezTo>
                    <a:pt x="3820" y="140"/>
                    <a:pt x="3836" y="160"/>
                    <a:pt x="3863" y="160"/>
                  </a:cubicBezTo>
                  <a:cubicBezTo>
                    <a:pt x="3877" y="160"/>
                    <a:pt x="3891" y="154"/>
                    <a:pt x="3901" y="144"/>
                  </a:cubicBezTo>
                  <a:cubicBezTo>
                    <a:pt x="3910" y="157"/>
                    <a:pt x="3910" y="157"/>
                    <a:pt x="3910" y="157"/>
                  </a:cubicBezTo>
                  <a:cubicBezTo>
                    <a:pt x="3898" y="169"/>
                    <a:pt x="3881" y="175"/>
                    <a:pt x="3861" y="175"/>
                  </a:cubicBezTo>
                  <a:cubicBezTo>
                    <a:pt x="3825" y="175"/>
                    <a:pt x="3798" y="149"/>
                    <a:pt x="3798" y="111"/>
                  </a:cubicBezTo>
                  <a:close/>
                  <a:moveTo>
                    <a:pt x="3859" y="62"/>
                  </a:moveTo>
                  <a:cubicBezTo>
                    <a:pt x="3832" y="62"/>
                    <a:pt x="3820" y="84"/>
                    <a:pt x="3818" y="103"/>
                  </a:cubicBezTo>
                  <a:cubicBezTo>
                    <a:pt x="3899" y="103"/>
                    <a:pt x="3899" y="103"/>
                    <a:pt x="3899" y="103"/>
                  </a:cubicBezTo>
                  <a:cubicBezTo>
                    <a:pt x="3899" y="85"/>
                    <a:pt x="3887" y="62"/>
                    <a:pt x="3859" y="62"/>
                  </a:cubicBezTo>
                  <a:close/>
                  <a:moveTo>
                    <a:pt x="3937" y="161"/>
                  </a:moveTo>
                  <a:cubicBezTo>
                    <a:pt x="3937" y="153"/>
                    <a:pt x="3943" y="147"/>
                    <a:pt x="3951" y="147"/>
                  </a:cubicBezTo>
                  <a:cubicBezTo>
                    <a:pt x="3958" y="147"/>
                    <a:pt x="3965" y="153"/>
                    <a:pt x="3965" y="161"/>
                  </a:cubicBezTo>
                  <a:cubicBezTo>
                    <a:pt x="3965" y="168"/>
                    <a:pt x="3958" y="175"/>
                    <a:pt x="3951" y="175"/>
                  </a:cubicBezTo>
                  <a:cubicBezTo>
                    <a:pt x="3943" y="175"/>
                    <a:pt x="3937" y="168"/>
                    <a:pt x="393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grpSp>
    </p:spTree>
    <p:extLst>
      <p:ext uri="{BB962C8B-B14F-4D97-AF65-F5344CB8AC3E}">
        <p14:creationId xmlns:p14="http://schemas.microsoft.com/office/powerpoint/2010/main" val="335403138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248712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495535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Picture Left, Title Left, Content Right">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692075" y="1335533"/>
            <a:ext cx="7050760" cy="4125255"/>
          </a:xfrm>
        </p:spPr>
        <p:txBody>
          <a:bodyPr/>
          <a:lstStyle>
            <a:lvl1pPr>
              <a:defRPr sz="2400"/>
            </a:lvl1pPr>
            <a:lvl2pPr>
              <a:defRPr sz="2133"/>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144785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O DNA Picture Left, Title, Content Righ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202546" y="1335533"/>
            <a:ext cx="7714447" cy="4145745"/>
          </a:xfrm>
        </p:spPr>
        <p:txBody>
          <a:bodyPr/>
          <a:lstStyle>
            <a:lvl1pPr>
              <a:defRPr sz="2400"/>
            </a:lvl1pPr>
            <a:lvl2pPr>
              <a:defRPr sz="2133"/>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4202546" y="413555"/>
            <a:ext cx="7714447"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08056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86546"/>
          <a:stretch/>
        </p:blipFill>
        <p:spPr bwMode="auto">
          <a:xfrm>
            <a:off x="0" y="5935331"/>
            <a:ext cx="12192000" cy="92267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0" y="771533"/>
            <a:ext cx="12192000" cy="76280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Rectangle 8"/>
          <p:cNvSpPr/>
          <p:nvPr userDrawn="1"/>
        </p:nvSpPr>
        <p:spPr>
          <a:xfrm>
            <a:off x="0" y="828682"/>
            <a:ext cx="12192000" cy="6294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 name="Content Placeholder 2"/>
          <p:cNvSpPr>
            <a:spLocks noGrp="1"/>
          </p:cNvSpPr>
          <p:nvPr>
            <p:ph idx="1"/>
          </p:nvPr>
        </p:nvSpPr>
        <p:spPr>
          <a:xfrm>
            <a:off x="1100029" y="1754667"/>
            <a:ext cx="6073083" cy="3732159"/>
          </a:xfrm>
        </p:spPr>
        <p:txBody>
          <a:bodyPr/>
          <a:lstStyle>
            <a:lvl1pPr>
              <a:spcBef>
                <a:spcPts val="2400"/>
              </a:spcBef>
              <a:defRPr sz="2400"/>
            </a:lvl1pPr>
            <a:lvl2pPr>
              <a:defRPr sz="2133"/>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60000"/>
                    <a:lumOff val="4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1118377" y="874190"/>
            <a:ext cx="7987537" cy="535231"/>
          </a:xfrm>
        </p:spPr>
        <p:txBody>
          <a:bodyPr anchor="ctr" anchorCtr="0"/>
          <a:lstStyle>
            <a:lvl1pPr>
              <a:lnSpc>
                <a:spcPct val="85000"/>
              </a:lnSpc>
              <a:defRPr sz="2933" b="1">
                <a:solidFill>
                  <a:schemeClr val="bg1"/>
                </a:solidFill>
              </a:defRPr>
            </a:lvl1pPr>
          </a:lstStyle>
          <a:p>
            <a:r>
              <a:rPr lang="en-US" dirty="0"/>
              <a:t>Click to edit Master title style</a:t>
            </a:r>
          </a:p>
        </p:txBody>
      </p:sp>
      <p:cxnSp>
        <p:nvCxnSpPr>
          <p:cNvPr id="5" name="Straight Connector 4"/>
          <p:cNvCxnSpPr/>
          <p:nvPr userDrawn="1"/>
        </p:nvCxnSpPr>
        <p:spPr>
          <a:xfrm>
            <a:off x="0" y="1420031"/>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877105"/>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962516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lgn="r" defTabSz="914377">
              <a:defRPr/>
            </a:pPr>
            <a:fld id="{9022D546-EE61-4152-8F8A-9A24EA01806D}" type="datetimeFigureOut">
              <a:rPr lang="en-US" sz="1000" kern="0" smtClean="0">
                <a:solidFill>
                  <a:srgbClr val="666666">
                    <a:lumMod val="60000"/>
                    <a:lumOff val="40000"/>
                  </a:srgbClr>
                </a:solidFill>
              </a:rPr>
              <a:pPr algn="r" defTabSz="914377">
                <a:defRPr/>
              </a:pPr>
              <a:t>3/31/23</a:t>
            </a:fld>
            <a:endParaRPr lang="en-US" sz="1000" kern="0" dirty="0">
              <a:solidFill>
                <a:srgbClr val="666666">
                  <a:lumMod val="60000"/>
                  <a:lumOff val="40000"/>
                </a:srgbClr>
              </a:solidFill>
            </a:endParaRPr>
          </a:p>
        </p:txBody>
      </p:sp>
      <p:sp>
        <p:nvSpPr>
          <p:cNvPr id="5" name="Footer Placeholder 4"/>
          <p:cNvSpPr>
            <a:spLocks noGrp="1"/>
          </p:cNvSpPr>
          <p:nvPr>
            <p:ph type="ftr" sz="quarter" idx="11"/>
          </p:nvPr>
        </p:nvSpPr>
        <p:spPr/>
        <p:txBody>
          <a:bodyPr/>
          <a:lstStyle/>
          <a:p>
            <a:pPr defTabSz="914377">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defTabSz="914377">
              <a:defRPr/>
            </a:pPr>
            <a:fld id="{A0AAC960-5622-4262-9B37-00CBE8E1B5F5}" type="slidenum">
              <a:rPr lang="en-US" smtClean="0">
                <a:solidFill>
                  <a:srgbClr val="A3A3A3"/>
                </a:solidFill>
              </a:rPr>
              <a:pPr defTabSz="914377">
                <a:defRPr/>
              </a:pPr>
              <a:t>‹#›</a:t>
            </a:fld>
            <a:endParaRPr lang="en-US" dirty="0">
              <a:solidFill>
                <a:srgbClr val="A3A3A3"/>
              </a:solidFill>
            </a:endParaRPr>
          </a:p>
        </p:txBody>
      </p:sp>
    </p:spTree>
    <p:extLst>
      <p:ext uri="{BB962C8B-B14F-4D97-AF65-F5344CB8AC3E}">
        <p14:creationId xmlns:p14="http://schemas.microsoft.com/office/powerpoint/2010/main" val="468908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4BBEF2A8-344E-6BE5-33E7-4094980D159C}"/>
              </a:ext>
            </a:extLst>
          </p:cNvPr>
          <p:cNvSpPr>
            <a:spLocks noGrp="1" noChangeArrowheads="1"/>
          </p:cNvSpPr>
          <p:nvPr>
            <p:ph type="ftr" sz="quarter" idx="10"/>
          </p:nvPr>
        </p:nvSpPr>
        <p:spPr>
          <a:xfrm>
            <a:off x="0" y="6480177"/>
            <a:ext cx="12192000" cy="377825"/>
          </a:xfrm>
        </p:spPr>
        <p:txBody>
          <a:bodyPr/>
          <a:lstStyle>
            <a:lvl1pPr eaLnBrk="0" hangingPunct="0">
              <a:defRPr sz="1000"/>
            </a:lvl1pPr>
          </a:lstStyle>
          <a:p>
            <a:endParaRPr lang="en-US" altLang="en-US"/>
          </a:p>
        </p:txBody>
      </p:sp>
    </p:spTree>
    <p:extLst>
      <p:ext uri="{BB962C8B-B14F-4D97-AF65-F5344CB8AC3E}">
        <p14:creationId xmlns:p14="http://schemas.microsoft.com/office/powerpoint/2010/main" val="42166588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xt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87DE6A48-BD34-9247-8CD2-A207D07E22B4}" type="datetime1">
              <a:rPr lang="en-US"/>
              <a:pPr/>
              <a:t>3/31/23</a:t>
            </a:fld>
            <a:endParaRPr lang="en-US"/>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a:t>
            </a:fld>
            <a:endParaRPr lang="en-US"/>
          </a:p>
        </p:txBody>
      </p:sp>
      <p:sp>
        <p:nvSpPr>
          <p:cNvPr id="7" name="Title 1"/>
          <p:cNvSpPr>
            <a:spLocks noGrp="1"/>
          </p:cNvSpPr>
          <p:nvPr>
            <p:ph type="title"/>
          </p:nvPr>
        </p:nvSpPr>
        <p:spPr>
          <a:xfrm>
            <a:off x="609600" y="490453"/>
            <a:ext cx="10972800" cy="713539"/>
          </a:xfrm>
          <a:prstGeom prst="rect">
            <a:avLst/>
          </a:prstGeom>
        </p:spPr>
        <p:txBody>
          <a:bodyPr/>
          <a:lstStyle>
            <a:lvl1pPr>
              <a:defRPr>
                <a:solidFill>
                  <a:srgbClr val="CD113B"/>
                </a:solidFill>
              </a:defRPr>
            </a:lvl1pPr>
          </a:lstStyle>
          <a:p>
            <a:r>
              <a:rPr lang="en-US"/>
              <a:t>Click to edit Master title style</a:t>
            </a:r>
          </a:p>
        </p:txBody>
      </p:sp>
      <p:sp>
        <p:nvSpPr>
          <p:cNvPr id="8" name="Content Placeholder 2"/>
          <p:cNvSpPr>
            <a:spLocks noGrp="1"/>
          </p:cNvSpPr>
          <p:nvPr>
            <p:ph idx="1"/>
          </p:nvPr>
        </p:nvSpPr>
        <p:spPr>
          <a:xfrm>
            <a:off x="609600" y="1368922"/>
            <a:ext cx="10972800" cy="4947903"/>
          </a:xfrm>
          <a:prstGeom prst="rect">
            <a:avLst/>
          </a:prstGeom>
        </p:spPr>
        <p:txBody>
          <a:bodyPr/>
          <a:lstStyle>
            <a:lvl1pPr>
              <a:defRPr sz="2667">
                <a:solidFill>
                  <a:schemeClr val="tx1"/>
                </a:solidFill>
              </a:defRPr>
            </a:lvl1pPr>
            <a:lvl2pPr>
              <a:defRPr sz="2400">
                <a:solidFill>
                  <a:schemeClr val="tx1"/>
                </a:solidFill>
              </a:defRPr>
            </a:lvl2pPr>
            <a:lvl3pPr>
              <a:defRPr sz="2133">
                <a:solidFill>
                  <a:schemeClr val="tx1"/>
                </a:solidFill>
              </a:defRPr>
            </a:lvl3pPr>
            <a:lvl4pPr>
              <a:defRPr sz="1867">
                <a:solidFill>
                  <a:schemeClr val="tx1"/>
                </a:solidFill>
              </a:defRPr>
            </a:lvl4pPr>
            <a:lvl5pPr>
              <a:defRPr sz="1867">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12054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3516252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 gray ban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372533" y="1335533"/>
            <a:ext cx="10972800" cy="4323331"/>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nSpc>
                <a:spcPct val="85000"/>
              </a:lnSpc>
              <a:defRPr sz="3467">
                <a:solidFill>
                  <a:schemeClr val="accent1"/>
                </a:solidFill>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591608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Hope">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print">
            <a:extLst>
              <a:ext uri="{28A0092B-C50C-407E-A947-70E740481C1C}">
                <a14:useLocalDpi xmlns:a14="http://schemas.microsoft.com/office/drawing/2010/main" val="0"/>
              </a:ext>
            </a:extLst>
          </a:blip>
          <a:srcRect t="43732"/>
          <a:stretch/>
        </p:blipFill>
        <p:spPr>
          <a:xfrm>
            <a:off x="1" y="3353182"/>
            <a:ext cx="11069252" cy="3503508"/>
          </a:xfrm>
          <a:prstGeom prst="rect">
            <a:avLst/>
          </a:prstGeom>
        </p:spPr>
      </p:pic>
      <p:sp>
        <p:nvSpPr>
          <p:cNvPr id="19" name="Rectangle 18"/>
          <p:cNvSpPr/>
          <p:nvPr userDrawn="1"/>
        </p:nvSpPr>
        <p:spPr>
          <a:xfrm>
            <a:off x="0" y="3353182"/>
            <a:ext cx="12192000" cy="60959"/>
          </a:xfrm>
          <a:prstGeom prst="rect">
            <a:avLst/>
          </a:prstGeom>
          <a:gradFill flip="none" rotWithShape="1">
            <a:gsLst>
              <a:gs pos="26000">
                <a:schemeClr val="accent1"/>
              </a:gs>
              <a:gs pos="91000">
                <a:schemeClr val="accent1">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628925"/>
            <a:ext cx="5508604" cy="6229075"/>
          </a:xfrm>
          <a:prstGeom prst="rect">
            <a:avLst/>
          </a:prstGeom>
        </p:spPr>
      </p:pic>
      <p:pic>
        <p:nvPicPr>
          <p:cNvPr id="21"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972224" y="4088254"/>
            <a:ext cx="2795256" cy="973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Group 4"/>
          <p:cNvGrpSpPr>
            <a:grpSpLocks noChangeAspect="1"/>
          </p:cNvGrpSpPr>
          <p:nvPr userDrawn="1"/>
        </p:nvGrpSpPr>
        <p:grpSpPr bwMode="auto">
          <a:xfrm>
            <a:off x="6383560" y="5436875"/>
            <a:ext cx="3409421" cy="411757"/>
            <a:chOff x="2993" y="826"/>
            <a:chExt cx="1921" cy="232"/>
          </a:xfrm>
          <a:solidFill>
            <a:schemeClr val="tx2">
              <a:lumMod val="50000"/>
            </a:schemeClr>
          </a:solidFill>
        </p:grpSpPr>
        <p:sp>
          <p:nvSpPr>
            <p:cNvPr id="23" name="Freeform 22"/>
            <p:cNvSpPr>
              <a:spLocks noEditPoints="1"/>
            </p:cNvSpPr>
            <p:nvPr/>
          </p:nvSpPr>
          <p:spPr bwMode="auto">
            <a:xfrm>
              <a:off x="2993" y="826"/>
              <a:ext cx="1501" cy="108"/>
            </a:xfrm>
            <a:custGeom>
              <a:avLst/>
              <a:gdLst>
                <a:gd name="T0" fmla="*/ 22 w 3098"/>
                <a:gd name="T1" fmla="*/ 87 h 222"/>
                <a:gd name="T2" fmla="*/ 171 w 3098"/>
                <a:gd name="T3" fmla="*/ 172 h 222"/>
                <a:gd name="T4" fmla="*/ 224 w 3098"/>
                <a:gd name="T5" fmla="*/ 66 h 222"/>
                <a:gd name="T6" fmla="*/ 361 w 3098"/>
                <a:gd name="T7" fmla="*/ 112 h 222"/>
                <a:gd name="T8" fmla="*/ 304 w 3098"/>
                <a:gd name="T9" fmla="*/ 175 h 222"/>
                <a:gd name="T10" fmla="*/ 463 w 3098"/>
                <a:gd name="T11" fmla="*/ 172 h 222"/>
                <a:gd name="T12" fmla="*/ 463 w 3098"/>
                <a:gd name="T13" fmla="*/ 89 h 222"/>
                <a:gd name="T14" fmla="*/ 482 w 3098"/>
                <a:gd name="T15" fmla="*/ 172 h 222"/>
                <a:gd name="T16" fmla="*/ 429 w 3098"/>
                <a:gd name="T17" fmla="*/ 161 h 222"/>
                <a:gd name="T18" fmla="*/ 517 w 3098"/>
                <a:gd name="T19" fmla="*/ 49 h 222"/>
                <a:gd name="T20" fmla="*/ 536 w 3098"/>
                <a:gd name="T21" fmla="*/ 66 h 222"/>
                <a:gd name="T22" fmla="*/ 517 w 3098"/>
                <a:gd name="T23" fmla="*/ 146 h 222"/>
                <a:gd name="T24" fmla="*/ 582 w 3098"/>
                <a:gd name="T25" fmla="*/ 172 h 222"/>
                <a:gd name="T26" fmla="*/ 716 w 3098"/>
                <a:gd name="T27" fmla="*/ 92 h 222"/>
                <a:gd name="T28" fmla="*/ 652 w 3098"/>
                <a:gd name="T29" fmla="*/ 49 h 222"/>
                <a:gd name="T30" fmla="*/ 766 w 3098"/>
                <a:gd name="T31" fmla="*/ 204 h 222"/>
                <a:gd name="T32" fmla="*/ 759 w 3098"/>
                <a:gd name="T33" fmla="*/ 110 h 222"/>
                <a:gd name="T34" fmla="*/ 816 w 3098"/>
                <a:gd name="T35" fmla="*/ 222 h 222"/>
                <a:gd name="T36" fmla="*/ 818 w 3098"/>
                <a:gd name="T37" fmla="*/ 157 h 222"/>
                <a:gd name="T38" fmla="*/ 1001 w 3098"/>
                <a:gd name="T39" fmla="*/ 94 h 222"/>
                <a:gd name="T40" fmla="*/ 1013 w 3098"/>
                <a:gd name="T41" fmla="*/ 46 h 222"/>
                <a:gd name="T42" fmla="*/ 1008 w 3098"/>
                <a:gd name="T43" fmla="*/ 108 h 222"/>
                <a:gd name="T44" fmla="*/ 1297 w 3098"/>
                <a:gd name="T45" fmla="*/ 33 h 222"/>
                <a:gd name="T46" fmla="*/ 1298 w 3098"/>
                <a:gd name="T47" fmla="*/ 142 h 222"/>
                <a:gd name="T48" fmla="*/ 1311 w 3098"/>
                <a:gd name="T49" fmla="*/ 134 h 222"/>
                <a:gd name="T50" fmla="*/ 1317 w 3098"/>
                <a:gd name="T51" fmla="*/ 67 h 222"/>
                <a:gd name="T52" fmla="*/ 1394 w 3098"/>
                <a:gd name="T53" fmla="*/ 123 h 222"/>
                <a:gd name="T54" fmla="*/ 1528 w 3098"/>
                <a:gd name="T55" fmla="*/ 92 h 222"/>
                <a:gd name="T56" fmla="*/ 1464 w 3098"/>
                <a:gd name="T57" fmla="*/ 49 h 222"/>
                <a:gd name="T58" fmla="*/ 1572 w 3098"/>
                <a:gd name="T59" fmla="*/ 111 h 222"/>
                <a:gd name="T60" fmla="*/ 1634 w 3098"/>
                <a:gd name="T61" fmla="*/ 158 h 222"/>
                <a:gd name="T62" fmla="*/ 1752 w 3098"/>
                <a:gd name="T63" fmla="*/ 46 h 222"/>
                <a:gd name="T64" fmla="*/ 1803 w 3098"/>
                <a:gd name="T65" fmla="*/ 156 h 222"/>
                <a:gd name="T66" fmla="*/ 1751 w 3098"/>
                <a:gd name="T67" fmla="*/ 62 h 222"/>
                <a:gd name="T68" fmla="*/ 1895 w 3098"/>
                <a:gd name="T69" fmla="*/ 66 h 222"/>
                <a:gd name="T70" fmla="*/ 1901 w 3098"/>
                <a:gd name="T71" fmla="*/ 102 h 222"/>
                <a:gd name="T72" fmla="*/ 1968 w 3098"/>
                <a:gd name="T73" fmla="*/ 66 h 222"/>
                <a:gd name="T74" fmla="*/ 2042 w 3098"/>
                <a:gd name="T75" fmla="*/ 22 h 222"/>
                <a:gd name="T76" fmla="*/ 2007 w 3098"/>
                <a:gd name="T77" fmla="*/ 66 h 222"/>
                <a:gd name="T78" fmla="*/ 2067 w 3098"/>
                <a:gd name="T79" fmla="*/ 69 h 222"/>
                <a:gd name="T80" fmla="*/ 2048 w 3098"/>
                <a:gd name="T81" fmla="*/ 172 h 222"/>
                <a:gd name="T82" fmla="*/ 2183 w 3098"/>
                <a:gd name="T83" fmla="*/ 159 h 222"/>
                <a:gd name="T84" fmla="*/ 2139 w 3098"/>
                <a:gd name="T85" fmla="*/ 103 h 222"/>
                <a:gd name="T86" fmla="*/ 2375 w 3098"/>
                <a:gd name="T87" fmla="*/ 117 h 222"/>
                <a:gd name="T88" fmla="*/ 2255 w 3098"/>
                <a:gd name="T89" fmla="*/ 111 h 222"/>
                <a:gd name="T90" fmla="*/ 2551 w 3098"/>
                <a:gd name="T91" fmla="*/ 35 h 222"/>
                <a:gd name="T92" fmla="*/ 2543 w 3098"/>
                <a:gd name="T93" fmla="*/ 3 h 222"/>
                <a:gd name="T94" fmla="*/ 2589 w 3098"/>
                <a:gd name="T95" fmla="*/ 172 h 222"/>
                <a:gd name="T96" fmla="*/ 2761 w 3098"/>
                <a:gd name="T97" fmla="*/ 111 h 222"/>
                <a:gd name="T98" fmla="*/ 2805 w 3098"/>
                <a:gd name="T99" fmla="*/ 49 h 222"/>
                <a:gd name="T100" fmla="*/ 2824 w 3098"/>
                <a:gd name="T101" fmla="*/ 85 h 222"/>
                <a:gd name="T102" fmla="*/ 2902 w 3098"/>
                <a:gd name="T103" fmla="*/ 172 h 222"/>
                <a:gd name="T104" fmla="*/ 2981 w 3098"/>
                <a:gd name="T105" fmla="*/ 46 h 222"/>
                <a:gd name="T106" fmla="*/ 3023 w 3098"/>
                <a:gd name="T107" fmla="*/ 139 h 222"/>
                <a:gd name="T108" fmla="*/ 3070 w 3098"/>
                <a:gd name="T109"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98" h="222">
                  <a:moveTo>
                    <a:pt x="0" y="87"/>
                  </a:moveTo>
                  <a:cubicBezTo>
                    <a:pt x="0" y="35"/>
                    <a:pt x="38" y="0"/>
                    <a:pt x="87" y="0"/>
                  </a:cubicBezTo>
                  <a:cubicBezTo>
                    <a:pt x="117" y="0"/>
                    <a:pt x="138" y="14"/>
                    <a:pt x="151" y="33"/>
                  </a:cubicBezTo>
                  <a:cubicBezTo>
                    <a:pt x="134" y="43"/>
                    <a:pt x="134" y="43"/>
                    <a:pt x="134" y="43"/>
                  </a:cubicBezTo>
                  <a:cubicBezTo>
                    <a:pt x="124" y="29"/>
                    <a:pt x="106" y="19"/>
                    <a:pt x="87" y="19"/>
                  </a:cubicBezTo>
                  <a:cubicBezTo>
                    <a:pt x="50" y="19"/>
                    <a:pt x="22" y="47"/>
                    <a:pt x="22" y="87"/>
                  </a:cubicBezTo>
                  <a:cubicBezTo>
                    <a:pt x="22" y="128"/>
                    <a:pt x="50" y="156"/>
                    <a:pt x="87" y="156"/>
                  </a:cubicBezTo>
                  <a:cubicBezTo>
                    <a:pt x="106" y="156"/>
                    <a:pt x="124" y="146"/>
                    <a:pt x="134" y="132"/>
                  </a:cubicBezTo>
                  <a:cubicBezTo>
                    <a:pt x="152" y="142"/>
                    <a:pt x="152" y="142"/>
                    <a:pt x="152" y="142"/>
                  </a:cubicBezTo>
                  <a:cubicBezTo>
                    <a:pt x="137" y="161"/>
                    <a:pt x="117" y="175"/>
                    <a:pt x="87" y="175"/>
                  </a:cubicBezTo>
                  <a:cubicBezTo>
                    <a:pt x="38" y="175"/>
                    <a:pt x="0" y="140"/>
                    <a:pt x="0" y="87"/>
                  </a:cubicBezTo>
                  <a:close/>
                  <a:moveTo>
                    <a:pt x="171" y="172"/>
                  </a:moveTo>
                  <a:cubicBezTo>
                    <a:pt x="171" y="49"/>
                    <a:pt x="171" y="49"/>
                    <a:pt x="171" y="49"/>
                  </a:cubicBezTo>
                  <a:cubicBezTo>
                    <a:pt x="191" y="49"/>
                    <a:pt x="191" y="49"/>
                    <a:pt x="191" y="49"/>
                  </a:cubicBezTo>
                  <a:cubicBezTo>
                    <a:pt x="191" y="69"/>
                    <a:pt x="191" y="69"/>
                    <a:pt x="191" y="69"/>
                  </a:cubicBezTo>
                  <a:cubicBezTo>
                    <a:pt x="200" y="56"/>
                    <a:pt x="215" y="47"/>
                    <a:pt x="231" y="47"/>
                  </a:cubicBezTo>
                  <a:cubicBezTo>
                    <a:pt x="231" y="66"/>
                    <a:pt x="231" y="66"/>
                    <a:pt x="231" y="66"/>
                  </a:cubicBezTo>
                  <a:cubicBezTo>
                    <a:pt x="229" y="66"/>
                    <a:pt x="227" y="66"/>
                    <a:pt x="224" y="66"/>
                  </a:cubicBezTo>
                  <a:cubicBezTo>
                    <a:pt x="212" y="66"/>
                    <a:pt x="196" y="75"/>
                    <a:pt x="191" y="85"/>
                  </a:cubicBezTo>
                  <a:cubicBezTo>
                    <a:pt x="191" y="172"/>
                    <a:pt x="191" y="172"/>
                    <a:pt x="191" y="172"/>
                  </a:cubicBezTo>
                  <a:lnTo>
                    <a:pt x="171" y="172"/>
                  </a:lnTo>
                  <a:close/>
                  <a:moveTo>
                    <a:pt x="242" y="111"/>
                  </a:moveTo>
                  <a:cubicBezTo>
                    <a:pt x="242" y="75"/>
                    <a:pt x="267" y="46"/>
                    <a:pt x="302" y="46"/>
                  </a:cubicBezTo>
                  <a:cubicBezTo>
                    <a:pt x="340" y="46"/>
                    <a:pt x="361" y="75"/>
                    <a:pt x="361" y="112"/>
                  </a:cubicBezTo>
                  <a:cubicBezTo>
                    <a:pt x="361" y="117"/>
                    <a:pt x="361" y="117"/>
                    <a:pt x="361" y="117"/>
                  </a:cubicBezTo>
                  <a:cubicBezTo>
                    <a:pt x="262" y="117"/>
                    <a:pt x="262" y="117"/>
                    <a:pt x="262" y="117"/>
                  </a:cubicBezTo>
                  <a:cubicBezTo>
                    <a:pt x="264" y="140"/>
                    <a:pt x="280" y="159"/>
                    <a:pt x="306" y="159"/>
                  </a:cubicBezTo>
                  <a:cubicBezTo>
                    <a:pt x="320" y="159"/>
                    <a:pt x="334" y="154"/>
                    <a:pt x="344" y="144"/>
                  </a:cubicBezTo>
                  <a:cubicBezTo>
                    <a:pt x="353" y="156"/>
                    <a:pt x="353" y="156"/>
                    <a:pt x="353" y="156"/>
                  </a:cubicBezTo>
                  <a:cubicBezTo>
                    <a:pt x="341" y="169"/>
                    <a:pt x="325" y="175"/>
                    <a:pt x="304" y="175"/>
                  </a:cubicBezTo>
                  <a:cubicBezTo>
                    <a:pt x="268" y="175"/>
                    <a:pt x="242" y="149"/>
                    <a:pt x="242" y="111"/>
                  </a:cubicBezTo>
                  <a:close/>
                  <a:moveTo>
                    <a:pt x="302" y="62"/>
                  </a:moveTo>
                  <a:cubicBezTo>
                    <a:pt x="276" y="62"/>
                    <a:pt x="263" y="84"/>
                    <a:pt x="262" y="103"/>
                  </a:cubicBezTo>
                  <a:cubicBezTo>
                    <a:pt x="343" y="103"/>
                    <a:pt x="343" y="103"/>
                    <a:pt x="343" y="103"/>
                  </a:cubicBezTo>
                  <a:cubicBezTo>
                    <a:pt x="342" y="85"/>
                    <a:pt x="330" y="62"/>
                    <a:pt x="302" y="62"/>
                  </a:cubicBezTo>
                  <a:close/>
                  <a:moveTo>
                    <a:pt x="463" y="172"/>
                  </a:moveTo>
                  <a:cubicBezTo>
                    <a:pt x="463" y="158"/>
                    <a:pt x="463" y="158"/>
                    <a:pt x="463" y="158"/>
                  </a:cubicBezTo>
                  <a:cubicBezTo>
                    <a:pt x="452" y="169"/>
                    <a:pt x="438" y="175"/>
                    <a:pt x="422" y="175"/>
                  </a:cubicBezTo>
                  <a:cubicBezTo>
                    <a:pt x="401" y="175"/>
                    <a:pt x="379" y="161"/>
                    <a:pt x="379" y="134"/>
                  </a:cubicBezTo>
                  <a:cubicBezTo>
                    <a:pt x="379" y="107"/>
                    <a:pt x="401" y="94"/>
                    <a:pt x="422" y="94"/>
                  </a:cubicBezTo>
                  <a:cubicBezTo>
                    <a:pt x="439" y="94"/>
                    <a:pt x="453" y="99"/>
                    <a:pt x="463" y="111"/>
                  </a:cubicBezTo>
                  <a:cubicBezTo>
                    <a:pt x="463" y="89"/>
                    <a:pt x="463" y="89"/>
                    <a:pt x="463" y="89"/>
                  </a:cubicBezTo>
                  <a:cubicBezTo>
                    <a:pt x="463" y="72"/>
                    <a:pt x="449" y="63"/>
                    <a:pt x="432" y="63"/>
                  </a:cubicBezTo>
                  <a:cubicBezTo>
                    <a:pt x="417" y="63"/>
                    <a:pt x="405" y="68"/>
                    <a:pt x="394" y="80"/>
                  </a:cubicBezTo>
                  <a:cubicBezTo>
                    <a:pt x="385" y="67"/>
                    <a:pt x="385" y="67"/>
                    <a:pt x="385" y="67"/>
                  </a:cubicBezTo>
                  <a:cubicBezTo>
                    <a:pt x="398" y="53"/>
                    <a:pt x="414" y="46"/>
                    <a:pt x="434" y="46"/>
                  </a:cubicBezTo>
                  <a:cubicBezTo>
                    <a:pt x="460" y="46"/>
                    <a:pt x="482" y="58"/>
                    <a:pt x="482" y="88"/>
                  </a:cubicBezTo>
                  <a:cubicBezTo>
                    <a:pt x="482" y="172"/>
                    <a:pt x="482" y="172"/>
                    <a:pt x="482" y="172"/>
                  </a:cubicBezTo>
                  <a:lnTo>
                    <a:pt x="463" y="172"/>
                  </a:lnTo>
                  <a:close/>
                  <a:moveTo>
                    <a:pt x="463" y="146"/>
                  </a:moveTo>
                  <a:cubicBezTo>
                    <a:pt x="463" y="123"/>
                    <a:pt x="463" y="123"/>
                    <a:pt x="463" y="123"/>
                  </a:cubicBezTo>
                  <a:cubicBezTo>
                    <a:pt x="455" y="113"/>
                    <a:pt x="442" y="108"/>
                    <a:pt x="429" y="108"/>
                  </a:cubicBezTo>
                  <a:cubicBezTo>
                    <a:pt x="411" y="108"/>
                    <a:pt x="399" y="119"/>
                    <a:pt x="399" y="135"/>
                  </a:cubicBezTo>
                  <a:cubicBezTo>
                    <a:pt x="399" y="150"/>
                    <a:pt x="411" y="161"/>
                    <a:pt x="429" y="161"/>
                  </a:cubicBezTo>
                  <a:cubicBezTo>
                    <a:pt x="442" y="161"/>
                    <a:pt x="455" y="156"/>
                    <a:pt x="463" y="146"/>
                  </a:cubicBezTo>
                  <a:close/>
                  <a:moveTo>
                    <a:pt x="517" y="146"/>
                  </a:moveTo>
                  <a:cubicBezTo>
                    <a:pt x="517" y="66"/>
                    <a:pt x="517" y="66"/>
                    <a:pt x="517" y="66"/>
                  </a:cubicBezTo>
                  <a:cubicBezTo>
                    <a:pt x="497" y="66"/>
                    <a:pt x="497" y="66"/>
                    <a:pt x="497" y="66"/>
                  </a:cubicBezTo>
                  <a:cubicBezTo>
                    <a:pt x="497" y="49"/>
                    <a:pt x="497" y="49"/>
                    <a:pt x="497" y="49"/>
                  </a:cubicBezTo>
                  <a:cubicBezTo>
                    <a:pt x="517" y="49"/>
                    <a:pt x="517" y="49"/>
                    <a:pt x="517" y="49"/>
                  </a:cubicBezTo>
                  <a:cubicBezTo>
                    <a:pt x="517" y="16"/>
                    <a:pt x="517" y="16"/>
                    <a:pt x="517" y="16"/>
                  </a:cubicBezTo>
                  <a:cubicBezTo>
                    <a:pt x="536" y="16"/>
                    <a:pt x="536" y="16"/>
                    <a:pt x="536" y="16"/>
                  </a:cubicBezTo>
                  <a:cubicBezTo>
                    <a:pt x="536" y="49"/>
                    <a:pt x="536" y="49"/>
                    <a:pt x="536" y="49"/>
                  </a:cubicBezTo>
                  <a:cubicBezTo>
                    <a:pt x="561" y="49"/>
                    <a:pt x="561" y="49"/>
                    <a:pt x="561" y="49"/>
                  </a:cubicBezTo>
                  <a:cubicBezTo>
                    <a:pt x="561" y="66"/>
                    <a:pt x="561" y="66"/>
                    <a:pt x="561" y="66"/>
                  </a:cubicBezTo>
                  <a:cubicBezTo>
                    <a:pt x="536" y="66"/>
                    <a:pt x="536" y="66"/>
                    <a:pt x="536" y="66"/>
                  </a:cubicBezTo>
                  <a:cubicBezTo>
                    <a:pt x="536" y="142"/>
                    <a:pt x="536" y="142"/>
                    <a:pt x="536" y="142"/>
                  </a:cubicBezTo>
                  <a:cubicBezTo>
                    <a:pt x="536" y="151"/>
                    <a:pt x="540" y="158"/>
                    <a:pt x="549" y="158"/>
                  </a:cubicBezTo>
                  <a:cubicBezTo>
                    <a:pt x="554" y="158"/>
                    <a:pt x="559" y="156"/>
                    <a:pt x="562" y="153"/>
                  </a:cubicBezTo>
                  <a:cubicBezTo>
                    <a:pt x="567" y="167"/>
                    <a:pt x="567" y="167"/>
                    <a:pt x="567" y="167"/>
                  </a:cubicBezTo>
                  <a:cubicBezTo>
                    <a:pt x="562" y="172"/>
                    <a:pt x="556" y="175"/>
                    <a:pt x="544" y="175"/>
                  </a:cubicBezTo>
                  <a:cubicBezTo>
                    <a:pt x="526" y="175"/>
                    <a:pt x="517" y="165"/>
                    <a:pt x="517" y="146"/>
                  </a:cubicBezTo>
                  <a:close/>
                  <a:moveTo>
                    <a:pt x="578" y="19"/>
                  </a:moveTo>
                  <a:cubicBezTo>
                    <a:pt x="578" y="12"/>
                    <a:pt x="584" y="6"/>
                    <a:pt x="591" y="6"/>
                  </a:cubicBezTo>
                  <a:cubicBezTo>
                    <a:pt x="598" y="6"/>
                    <a:pt x="604" y="12"/>
                    <a:pt x="604" y="19"/>
                  </a:cubicBezTo>
                  <a:cubicBezTo>
                    <a:pt x="604" y="26"/>
                    <a:pt x="598" y="32"/>
                    <a:pt x="591" y="32"/>
                  </a:cubicBezTo>
                  <a:cubicBezTo>
                    <a:pt x="584" y="32"/>
                    <a:pt x="578" y="26"/>
                    <a:pt x="578" y="19"/>
                  </a:cubicBezTo>
                  <a:close/>
                  <a:moveTo>
                    <a:pt x="582" y="172"/>
                  </a:moveTo>
                  <a:cubicBezTo>
                    <a:pt x="582" y="49"/>
                    <a:pt x="582" y="49"/>
                    <a:pt x="582" y="49"/>
                  </a:cubicBezTo>
                  <a:cubicBezTo>
                    <a:pt x="601" y="49"/>
                    <a:pt x="601" y="49"/>
                    <a:pt x="601" y="49"/>
                  </a:cubicBezTo>
                  <a:cubicBezTo>
                    <a:pt x="601" y="172"/>
                    <a:pt x="601" y="172"/>
                    <a:pt x="601" y="172"/>
                  </a:cubicBezTo>
                  <a:lnTo>
                    <a:pt x="582" y="172"/>
                  </a:lnTo>
                  <a:close/>
                  <a:moveTo>
                    <a:pt x="716" y="172"/>
                  </a:moveTo>
                  <a:cubicBezTo>
                    <a:pt x="716" y="92"/>
                    <a:pt x="716" y="92"/>
                    <a:pt x="716" y="92"/>
                  </a:cubicBezTo>
                  <a:cubicBezTo>
                    <a:pt x="716" y="70"/>
                    <a:pt x="705" y="63"/>
                    <a:pt x="688" y="63"/>
                  </a:cubicBezTo>
                  <a:cubicBezTo>
                    <a:pt x="673" y="63"/>
                    <a:pt x="659" y="72"/>
                    <a:pt x="652" y="82"/>
                  </a:cubicBezTo>
                  <a:cubicBezTo>
                    <a:pt x="652" y="172"/>
                    <a:pt x="652" y="172"/>
                    <a:pt x="652" y="172"/>
                  </a:cubicBezTo>
                  <a:cubicBezTo>
                    <a:pt x="633" y="172"/>
                    <a:pt x="633" y="172"/>
                    <a:pt x="633" y="172"/>
                  </a:cubicBezTo>
                  <a:cubicBezTo>
                    <a:pt x="633" y="49"/>
                    <a:pt x="633" y="49"/>
                    <a:pt x="633" y="49"/>
                  </a:cubicBezTo>
                  <a:cubicBezTo>
                    <a:pt x="652" y="49"/>
                    <a:pt x="652" y="49"/>
                    <a:pt x="652" y="49"/>
                  </a:cubicBezTo>
                  <a:cubicBezTo>
                    <a:pt x="652" y="67"/>
                    <a:pt x="652" y="67"/>
                    <a:pt x="652" y="67"/>
                  </a:cubicBezTo>
                  <a:cubicBezTo>
                    <a:pt x="660" y="57"/>
                    <a:pt x="677" y="46"/>
                    <a:pt x="695" y="46"/>
                  </a:cubicBezTo>
                  <a:cubicBezTo>
                    <a:pt x="721" y="46"/>
                    <a:pt x="735" y="59"/>
                    <a:pt x="735" y="86"/>
                  </a:cubicBezTo>
                  <a:cubicBezTo>
                    <a:pt x="735" y="172"/>
                    <a:pt x="735" y="172"/>
                    <a:pt x="735" y="172"/>
                  </a:cubicBezTo>
                  <a:lnTo>
                    <a:pt x="716" y="172"/>
                  </a:lnTo>
                  <a:close/>
                  <a:moveTo>
                    <a:pt x="766" y="204"/>
                  </a:moveTo>
                  <a:cubicBezTo>
                    <a:pt x="776" y="189"/>
                    <a:pt x="776" y="189"/>
                    <a:pt x="776" y="189"/>
                  </a:cubicBezTo>
                  <a:cubicBezTo>
                    <a:pt x="786" y="202"/>
                    <a:pt x="798" y="206"/>
                    <a:pt x="816" y="206"/>
                  </a:cubicBezTo>
                  <a:cubicBezTo>
                    <a:pt x="836" y="206"/>
                    <a:pt x="855" y="196"/>
                    <a:pt x="855" y="169"/>
                  </a:cubicBezTo>
                  <a:cubicBezTo>
                    <a:pt x="855" y="152"/>
                    <a:pt x="855" y="152"/>
                    <a:pt x="855" y="152"/>
                  </a:cubicBezTo>
                  <a:cubicBezTo>
                    <a:pt x="846" y="164"/>
                    <a:pt x="831" y="174"/>
                    <a:pt x="814" y="174"/>
                  </a:cubicBezTo>
                  <a:cubicBezTo>
                    <a:pt x="782" y="174"/>
                    <a:pt x="759" y="150"/>
                    <a:pt x="759" y="110"/>
                  </a:cubicBezTo>
                  <a:cubicBezTo>
                    <a:pt x="759" y="71"/>
                    <a:pt x="782" y="46"/>
                    <a:pt x="814" y="46"/>
                  </a:cubicBezTo>
                  <a:cubicBezTo>
                    <a:pt x="830" y="46"/>
                    <a:pt x="845" y="54"/>
                    <a:pt x="855" y="68"/>
                  </a:cubicBezTo>
                  <a:cubicBezTo>
                    <a:pt x="855" y="49"/>
                    <a:pt x="855" y="49"/>
                    <a:pt x="855" y="49"/>
                  </a:cubicBezTo>
                  <a:cubicBezTo>
                    <a:pt x="874" y="49"/>
                    <a:pt x="874" y="49"/>
                    <a:pt x="874" y="49"/>
                  </a:cubicBezTo>
                  <a:cubicBezTo>
                    <a:pt x="874" y="169"/>
                    <a:pt x="874" y="169"/>
                    <a:pt x="874" y="169"/>
                  </a:cubicBezTo>
                  <a:cubicBezTo>
                    <a:pt x="874" y="209"/>
                    <a:pt x="846" y="222"/>
                    <a:pt x="816" y="222"/>
                  </a:cubicBezTo>
                  <a:cubicBezTo>
                    <a:pt x="795" y="222"/>
                    <a:pt x="781" y="218"/>
                    <a:pt x="766" y="204"/>
                  </a:cubicBezTo>
                  <a:close/>
                  <a:moveTo>
                    <a:pt x="855" y="137"/>
                  </a:moveTo>
                  <a:cubicBezTo>
                    <a:pt x="855" y="83"/>
                    <a:pt x="855" y="83"/>
                    <a:pt x="855" y="83"/>
                  </a:cubicBezTo>
                  <a:cubicBezTo>
                    <a:pt x="848" y="72"/>
                    <a:pt x="834" y="63"/>
                    <a:pt x="818" y="63"/>
                  </a:cubicBezTo>
                  <a:cubicBezTo>
                    <a:pt x="794" y="63"/>
                    <a:pt x="779" y="83"/>
                    <a:pt x="779" y="110"/>
                  </a:cubicBezTo>
                  <a:cubicBezTo>
                    <a:pt x="779" y="137"/>
                    <a:pt x="794" y="157"/>
                    <a:pt x="818" y="157"/>
                  </a:cubicBezTo>
                  <a:cubicBezTo>
                    <a:pt x="834" y="157"/>
                    <a:pt x="848" y="147"/>
                    <a:pt x="855" y="137"/>
                  </a:cubicBezTo>
                  <a:close/>
                  <a:moveTo>
                    <a:pt x="1042" y="172"/>
                  </a:moveTo>
                  <a:cubicBezTo>
                    <a:pt x="1042" y="158"/>
                    <a:pt x="1042" y="158"/>
                    <a:pt x="1042" y="158"/>
                  </a:cubicBezTo>
                  <a:cubicBezTo>
                    <a:pt x="1032" y="169"/>
                    <a:pt x="1018" y="175"/>
                    <a:pt x="1001" y="175"/>
                  </a:cubicBezTo>
                  <a:cubicBezTo>
                    <a:pt x="980" y="175"/>
                    <a:pt x="958" y="161"/>
                    <a:pt x="958" y="134"/>
                  </a:cubicBezTo>
                  <a:cubicBezTo>
                    <a:pt x="958" y="107"/>
                    <a:pt x="980" y="94"/>
                    <a:pt x="1001" y="94"/>
                  </a:cubicBezTo>
                  <a:cubicBezTo>
                    <a:pt x="1018" y="94"/>
                    <a:pt x="1032" y="99"/>
                    <a:pt x="1042" y="111"/>
                  </a:cubicBezTo>
                  <a:cubicBezTo>
                    <a:pt x="1042" y="89"/>
                    <a:pt x="1042" y="89"/>
                    <a:pt x="1042" y="89"/>
                  </a:cubicBezTo>
                  <a:cubicBezTo>
                    <a:pt x="1042" y="72"/>
                    <a:pt x="1029" y="63"/>
                    <a:pt x="1011" y="63"/>
                  </a:cubicBezTo>
                  <a:cubicBezTo>
                    <a:pt x="996" y="63"/>
                    <a:pt x="984" y="68"/>
                    <a:pt x="973" y="80"/>
                  </a:cubicBezTo>
                  <a:cubicBezTo>
                    <a:pt x="964" y="67"/>
                    <a:pt x="964" y="67"/>
                    <a:pt x="964" y="67"/>
                  </a:cubicBezTo>
                  <a:cubicBezTo>
                    <a:pt x="978" y="53"/>
                    <a:pt x="993" y="46"/>
                    <a:pt x="1013" y="46"/>
                  </a:cubicBezTo>
                  <a:cubicBezTo>
                    <a:pt x="1039" y="46"/>
                    <a:pt x="1061" y="58"/>
                    <a:pt x="1061" y="88"/>
                  </a:cubicBezTo>
                  <a:cubicBezTo>
                    <a:pt x="1061" y="172"/>
                    <a:pt x="1061" y="172"/>
                    <a:pt x="1061" y="172"/>
                  </a:cubicBezTo>
                  <a:lnTo>
                    <a:pt x="1042" y="172"/>
                  </a:lnTo>
                  <a:close/>
                  <a:moveTo>
                    <a:pt x="1042" y="146"/>
                  </a:moveTo>
                  <a:cubicBezTo>
                    <a:pt x="1042" y="123"/>
                    <a:pt x="1042" y="123"/>
                    <a:pt x="1042" y="123"/>
                  </a:cubicBezTo>
                  <a:cubicBezTo>
                    <a:pt x="1035" y="113"/>
                    <a:pt x="1022" y="108"/>
                    <a:pt x="1008" y="108"/>
                  </a:cubicBezTo>
                  <a:cubicBezTo>
                    <a:pt x="990" y="108"/>
                    <a:pt x="978" y="119"/>
                    <a:pt x="978" y="135"/>
                  </a:cubicBezTo>
                  <a:cubicBezTo>
                    <a:pt x="978" y="150"/>
                    <a:pt x="990" y="161"/>
                    <a:pt x="1008" y="161"/>
                  </a:cubicBezTo>
                  <a:cubicBezTo>
                    <a:pt x="1022" y="161"/>
                    <a:pt x="1035" y="156"/>
                    <a:pt x="1042" y="146"/>
                  </a:cubicBezTo>
                  <a:close/>
                  <a:moveTo>
                    <a:pt x="1146" y="87"/>
                  </a:moveTo>
                  <a:cubicBezTo>
                    <a:pt x="1146" y="35"/>
                    <a:pt x="1184" y="0"/>
                    <a:pt x="1233" y="0"/>
                  </a:cubicBezTo>
                  <a:cubicBezTo>
                    <a:pt x="1263" y="0"/>
                    <a:pt x="1284" y="14"/>
                    <a:pt x="1297" y="33"/>
                  </a:cubicBezTo>
                  <a:cubicBezTo>
                    <a:pt x="1280" y="43"/>
                    <a:pt x="1280" y="43"/>
                    <a:pt x="1280" y="43"/>
                  </a:cubicBezTo>
                  <a:cubicBezTo>
                    <a:pt x="1270" y="29"/>
                    <a:pt x="1252" y="19"/>
                    <a:pt x="1233" y="19"/>
                  </a:cubicBezTo>
                  <a:cubicBezTo>
                    <a:pt x="1196" y="19"/>
                    <a:pt x="1168" y="47"/>
                    <a:pt x="1168" y="87"/>
                  </a:cubicBezTo>
                  <a:cubicBezTo>
                    <a:pt x="1168" y="128"/>
                    <a:pt x="1196" y="156"/>
                    <a:pt x="1233" y="156"/>
                  </a:cubicBezTo>
                  <a:cubicBezTo>
                    <a:pt x="1252" y="156"/>
                    <a:pt x="1270" y="146"/>
                    <a:pt x="1280" y="132"/>
                  </a:cubicBezTo>
                  <a:cubicBezTo>
                    <a:pt x="1298" y="142"/>
                    <a:pt x="1298" y="142"/>
                    <a:pt x="1298" y="142"/>
                  </a:cubicBezTo>
                  <a:cubicBezTo>
                    <a:pt x="1283" y="161"/>
                    <a:pt x="1263" y="175"/>
                    <a:pt x="1233" y="175"/>
                  </a:cubicBezTo>
                  <a:cubicBezTo>
                    <a:pt x="1184" y="175"/>
                    <a:pt x="1146" y="140"/>
                    <a:pt x="1146" y="87"/>
                  </a:cubicBezTo>
                  <a:close/>
                  <a:moveTo>
                    <a:pt x="1394" y="172"/>
                  </a:moveTo>
                  <a:cubicBezTo>
                    <a:pt x="1394" y="158"/>
                    <a:pt x="1394" y="158"/>
                    <a:pt x="1394" y="158"/>
                  </a:cubicBezTo>
                  <a:cubicBezTo>
                    <a:pt x="1384" y="169"/>
                    <a:pt x="1370" y="175"/>
                    <a:pt x="1354" y="175"/>
                  </a:cubicBezTo>
                  <a:cubicBezTo>
                    <a:pt x="1333" y="175"/>
                    <a:pt x="1311" y="161"/>
                    <a:pt x="1311" y="134"/>
                  </a:cubicBezTo>
                  <a:cubicBezTo>
                    <a:pt x="1311" y="107"/>
                    <a:pt x="1333" y="94"/>
                    <a:pt x="1354" y="94"/>
                  </a:cubicBezTo>
                  <a:cubicBezTo>
                    <a:pt x="1370" y="94"/>
                    <a:pt x="1384" y="99"/>
                    <a:pt x="1394" y="111"/>
                  </a:cubicBezTo>
                  <a:cubicBezTo>
                    <a:pt x="1394" y="89"/>
                    <a:pt x="1394" y="89"/>
                    <a:pt x="1394" y="89"/>
                  </a:cubicBezTo>
                  <a:cubicBezTo>
                    <a:pt x="1394" y="72"/>
                    <a:pt x="1381" y="63"/>
                    <a:pt x="1363" y="63"/>
                  </a:cubicBezTo>
                  <a:cubicBezTo>
                    <a:pt x="1349" y="63"/>
                    <a:pt x="1337" y="68"/>
                    <a:pt x="1326" y="80"/>
                  </a:cubicBezTo>
                  <a:cubicBezTo>
                    <a:pt x="1317" y="67"/>
                    <a:pt x="1317" y="67"/>
                    <a:pt x="1317" y="67"/>
                  </a:cubicBezTo>
                  <a:cubicBezTo>
                    <a:pt x="1330" y="53"/>
                    <a:pt x="1346" y="46"/>
                    <a:pt x="1366" y="46"/>
                  </a:cubicBezTo>
                  <a:cubicBezTo>
                    <a:pt x="1392" y="46"/>
                    <a:pt x="1413" y="58"/>
                    <a:pt x="1413" y="88"/>
                  </a:cubicBezTo>
                  <a:cubicBezTo>
                    <a:pt x="1413" y="172"/>
                    <a:pt x="1413" y="172"/>
                    <a:pt x="1413" y="172"/>
                  </a:cubicBezTo>
                  <a:lnTo>
                    <a:pt x="1394" y="172"/>
                  </a:lnTo>
                  <a:close/>
                  <a:moveTo>
                    <a:pt x="1394" y="146"/>
                  </a:moveTo>
                  <a:cubicBezTo>
                    <a:pt x="1394" y="123"/>
                    <a:pt x="1394" y="123"/>
                    <a:pt x="1394" y="123"/>
                  </a:cubicBezTo>
                  <a:cubicBezTo>
                    <a:pt x="1387" y="113"/>
                    <a:pt x="1374" y="108"/>
                    <a:pt x="1360" y="108"/>
                  </a:cubicBezTo>
                  <a:cubicBezTo>
                    <a:pt x="1343" y="108"/>
                    <a:pt x="1330" y="119"/>
                    <a:pt x="1330" y="135"/>
                  </a:cubicBezTo>
                  <a:cubicBezTo>
                    <a:pt x="1330" y="150"/>
                    <a:pt x="1343" y="161"/>
                    <a:pt x="1360" y="161"/>
                  </a:cubicBezTo>
                  <a:cubicBezTo>
                    <a:pt x="1374" y="161"/>
                    <a:pt x="1387" y="156"/>
                    <a:pt x="1394" y="146"/>
                  </a:cubicBezTo>
                  <a:close/>
                  <a:moveTo>
                    <a:pt x="1528" y="172"/>
                  </a:moveTo>
                  <a:cubicBezTo>
                    <a:pt x="1528" y="92"/>
                    <a:pt x="1528" y="92"/>
                    <a:pt x="1528" y="92"/>
                  </a:cubicBezTo>
                  <a:cubicBezTo>
                    <a:pt x="1528" y="70"/>
                    <a:pt x="1517" y="63"/>
                    <a:pt x="1501" y="63"/>
                  </a:cubicBezTo>
                  <a:cubicBezTo>
                    <a:pt x="1486" y="63"/>
                    <a:pt x="1471" y="72"/>
                    <a:pt x="1464" y="82"/>
                  </a:cubicBezTo>
                  <a:cubicBezTo>
                    <a:pt x="1464" y="172"/>
                    <a:pt x="1464" y="172"/>
                    <a:pt x="1464" y="172"/>
                  </a:cubicBezTo>
                  <a:cubicBezTo>
                    <a:pt x="1445" y="172"/>
                    <a:pt x="1445" y="172"/>
                    <a:pt x="1445" y="172"/>
                  </a:cubicBezTo>
                  <a:cubicBezTo>
                    <a:pt x="1445" y="49"/>
                    <a:pt x="1445" y="49"/>
                    <a:pt x="1445" y="49"/>
                  </a:cubicBezTo>
                  <a:cubicBezTo>
                    <a:pt x="1464" y="49"/>
                    <a:pt x="1464" y="49"/>
                    <a:pt x="1464" y="49"/>
                  </a:cubicBezTo>
                  <a:cubicBezTo>
                    <a:pt x="1464" y="67"/>
                    <a:pt x="1464" y="67"/>
                    <a:pt x="1464" y="67"/>
                  </a:cubicBezTo>
                  <a:cubicBezTo>
                    <a:pt x="1473" y="57"/>
                    <a:pt x="1490" y="46"/>
                    <a:pt x="1508" y="46"/>
                  </a:cubicBezTo>
                  <a:cubicBezTo>
                    <a:pt x="1534" y="46"/>
                    <a:pt x="1547" y="59"/>
                    <a:pt x="1547" y="86"/>
                  </a:cubicBezTo>
                  <a:cubicBezTo>
                    <a:pt x="1547" y="172"/>
                    <a:pt x="1547" y="172"/>
                    <a:pt x="1547" y="172"/>
                  </a:cubicBezTo>
                  <a:lnTo>
                    <a:pt x="1528" y="172"/>
                  </a:lnTo>
                  <a:close/>
                  <a:moveTo>
                    <a:pt x="1572" y="111"/>
                  </a:moveTo>
                  <a:cubicBezTo>
                    <a:pt x="1572" y="74"/>
                    <a:pt x="1596" y="46"/>
                    <a:pt x="1633" y="46"/>
                  </a:cubicBezTo>
                  <a:cubicBezTo>
                    <a:pt x="1655" y="46"/>
                    <a:pt x="1669" y="55"/>
                    <a:pt x="1678" y="68"/>
                  </a:cubicBezTo>
                  <a:cubicBezTo>
                    <a:pt x="1665" y="79"/>
                    <a:pt x="1665" y="79"/>
                    <a:pt x="1665" y="79"/>
                  </a:cubicBezTo>
                  <a:cubicBezTo>
                    <a:pt x="1657" y="68"/>
                    <a:pt x="1647" y="63"/>
                    <a:pt x="1634" y="63"/>
                  </a:cubicBezTo>
                  <a:cubicBezTo>
                    <a:pt x="1608" y="63"/>
                    <a:pt x="1592" y="83"/>
                    <a:pt x="1592" y="111"/>
                  </a:cubicBezTo>
                  <a:cubicBezTo>
                    <a:pt x="1592" y="138"/>
                    <a:pt x="1608" y="158"/>
                    <a:pt x="1634" y="158"/>
                  </a:cubicBezTo>
                  <a:cubicBezTo>
                    <a:pt x="1647" y="158"/>
                    <a:pt x="1657" y="153"/>
                    <a:pt x="1665" y="142"/>
                  </a:cubicBezTo>
                  <a:cubicBezTo>
                    <a:pt x="1678" y="154"/>
                    <a:pt x="1678" y="154"/>
                    <a:pt x="1678" y="154"/>
                  </a:cubicBezTo>
                  <a:cubicBezTo>
                    <a:pt x="1669" y="166"/>
                    <a:pt x="1655" y="175"/>
                    <a:pt x="1633" y="175"/>
                  </a:cubicBezTo>
                  <a:cubicBezTo>
                    <a:pt x="1596" y="175"/>
                    <a:pt x="1572" y="147"/>
                    <a:pt x="1572" y="111"/>
                  </a:cubicBezTo>
                  <a:close/>
                  <a:moveTo>
                    <a:pt x="1691" y="111"/>
                  </a:moveTo>
                  <a:cubicBezTo>
                    <a:pt x="1691" y="75"/>
                    <a:pt x="1717" y="46"/>
                    <a:pt x="1752" y="46"/>
                  </a:cubicBezTo>
                  <a:cubicBezTo>
                    <a:pt x="1789" y="46"/>
                    <a:pt x="1811" y="75"/>
                    <a:pt x="1811" y="112"/>
                  </a:cubicBezTo>
                  <a:cubicBezTo>
                    <a:pt x="1811" y="117"/>
                    <a:pt x="1811" y="117"/>
                    <a:pt x="1811" y="117"/>
                  </a:cubicBezTo>
                  <a:cubicBezTo>
                    <a:pt x="1711" y="117"/>
                    <a:pt x="1711" y="117"/>
                    <a:pt x="1711" y="117"/>
                  </a:cubicBezTo>
                  <a:cubicBezTo>
                    <a:pt x="1713" y="140"/>
                    <a:pt x="1729" y="159"/>
                    <a:pt x="1756" y="159"/>
                  </a:cubicBezTo>
                  <a:cubicBezTo>
                    <a:pt x="1769" y="159"/>
                    <a:pt x="1784" y="154"/>
                    <a:pt x="1793" y="144"/>
                  </a:cubicBezTo>
                  <a:cubicBezTo>
                    <a:pt x="1803" y="156"/>
                    <a:pt x="1803" y="156"/>
                    <a:pt x="1803" y="156"/>
                  </a:cubicBezTo>
                  <a:cubicBezTo>
                    <a:pt x="1790" y="169"/>
                    <a:pt x="1774" y="175"/>
                    <a:pt x="1754" y="175"/>
                  </a:cubicBezTo>
                  <a:cubicBezTo>
                    <a:pt x="1717" y="175"/>
                    <a:pt x="1691" y="149"/>
                    <a:pt x="1691" y="111"/>
                  </a:cubicBezTo>
                  <a:close/>
                  <a:moveTo>
                    <a:pt x="1751" y="62"/>
                  </a:moveTo>
                  <a:cubicBezTo>
                    <a:pt x="1725" y="62"/>
                    <a:pt x="1712" y="84"/>
                    <a:pt x="1711" y="103"/>
                  </a:cubicBezTo>
                  <a:cubicBezTo>
                    <a:pt x="1792" y="103"/>
                    <a:pt x="1792" y="103"/>
                    <a:pt x="1792" y="103"/>
                  </a:cubicBezTo>
                  <a:cubicBezTo>
                    <a:pt x="1792" y="85"/>
                    <a:pt x="1779" y="62"/>
                    <a:pt x="1751" y="62"/>
                  </a:cubicBezTo>
                  <a:close/>
                  <a:moveTo>
                    <a:pt x="1835" y="172"/>
                  </a:moveTo>
                  <a:cubicBezTo>
                    <a:pt x="1835" y="49"/>
                    <a:pt x="1835" y="49"/>
                    <a:pt x="1835" y="49"/>
                  </a:cubicBezTo>
                  <a:cubicBezTo>
                    <a:pt x="1854" y="49"/>
                    <a:pt x="1854" y="49"/>
                    <a:pt x="1854" y="49"/>
                  </a:cubicBezTo>
                  <a:cubicBezTo>
                    <a:pt x="1854" y="69"/>
                    <a:pt x="1854" y="69"/>
                    <a:pt x="1854" y="69"/>
                  </a:cubicBezTo>
                  <a:cubicBezTo>
                    <a:pt x="1864" y="56"/>
                    <a:pt x="1878" y="47"/>
                    <a:pt x="1895" y="47"/>
                  </a:cubicBezTo>
                  <a:cubicBezTo>
                    <a:pt x="1895" y="66"/>
                    <a:pt x="1895" y="66"/>
                    <a:pt x="1895" y="66"/>
                  </a:cubicBezTo>
                  <a:cubicBezTo>
                    <a:pt x="1893" y="66"/>
                    <a:pt x="1891" y="66"/>
                    <a:pt x="1887" y="66"/>
                  </a:cubicBezTo>
                  <a:cubicBezTo>
                    <a:pt x="1876" y="66"/>
                    <a:pt x="1860" y="75"/>
                    <a:pt x="1854" y="85"/>
                  </a:cubicBezTo>
                  <a:cubicBezTo>
                    <a:pt x="1854" y="172"/>
                    <a:pt x="1854" y="172"/>
                    <a:pt x="1854" y="172"/>
                  </a:cubicBezTo>
                  <a:lnTo>
                    <a:pt x="1835" y="172"/>
                  </a:lnTo>
                  <a:close/>
                  <a:moveTo>
                    <a:pt x="1901" y="119"/>
                  </a:moveTo>
                  <a:cubicBezTo>
                    <a:pt x="1901" y="102"/>
                    <a:pt x="1901" y="102"/>
                    <a:pt x="1901" y="102"/>
                  </a:cubicBezTo>
                  <a:cubicBezTo>
                    <a:pt x="1962" y="102"/>
                    <a:pt x="1962" y="102"/>
                    <a:pt x="1962" y="102"/>
                  </a:cubicBezTo>
                  <a:cubicBezTo>
                    <a:pt x="1962" y="119"/>
                    <a:pt x="1962" y="119"/>
                    <a:pt x="1962" y="119"/>
                  </a:cubicBezTo>
                  <a:lnTo>
                    <a:pt x="1901" y="119"/>
                  </a:lnTo>
                  <a:close/>
                  <a:moveTo>
                    <a:pt x="1988" y="172"/>
                  </a:moveTo>
                  <a:cubicBezTo>
                    <a:pt x="1988" y="66"/>
                    <a:pt x="1988" y="66"/>
                    <a:pt x="1988" y="66"/>
                  </a:cubicBezTo>
                  <a:cubicBezTo>
                    <a:pt x="1968" y="66"/>
                    <a:pt x="1968" y="66"/>
                    <a:pt x="1968" y="66"/>
                  </a:cubicBezTo>
                  <a:cubicBezTo>
                    <a:pt x="1968" y="49"/>
                    <a:pt x="1968" y="49"/>
                    <a:pt x="1968" y="49"/>
                  </a:cubicBezTo>
                  <a:cubicBezTo>
                    <a:pt x="1988" y="49"/>
                    <a:pt x="1988" y="49"/>
                    <a:pt x="1988" y="49"/>
                  </a:cubicBezTo>
                  <a:cubicBezTo>
                    <a:pt x="1988" y="40"/>
                    <a:pt x="1988" y="40"/>
                    <a:pt x="1988" y="40"/>
                  </a:cubicBezTo>
                  <a:cubicBezTo>
                    <a:pt x="1988" y="15"/>
                    <a:pt x="2002" y="0"/>
                    <a:pt x="2023" y="0"/>
                  </a:cubicBezTo>
                  <a:cubicBezTo>
                    <a:pt x="2033" y="0"/>
                    <a:pt x="2042" y="2"/>
                    <a:pt x="2049" y="9"/>
                  </a:cubicBezTo>
                  <a:cubicBezTo>
                    <a:pt x="2042" y="22"/>
                    <a:pt x="2042" y="22"/>
                    <a:pt x="2042" y="22"/>
                  </a:cubicBezTo>
                  <a:cubicBezTo>
                    <a:pt x="2037" y="18"/>
                    <a:pt x="2033" y="16"/>
                    <a:pt x="2026" y="16"/>
                  </a:cubicBezTo>
                  <a:cubicBezTo>
                    <a:pt x="2014" y="16"/>
                    <a:pt x="2007" y="24"/>
                    <a:pt x="2007" y="40"/>
                  </a:cubicBezTo>
                  <a:cubicBezTo>
                    <a:pt x="2007" y="49"/>
                    <a:pt x="2007" y="49"/>
                    <a:pt x="2007" y="49"/>
                  </a:cubicBezTo>
                  <a:cubicBezTo>
                    <a:pt x="2032" y="49"/>
                    <a:pt x="2032" y="49"/>
                    <a:pt x="2032" y="49"/>
                  </a:cubicBezTo>
                  <a:cubicBezTo>
                    <a:pt x="2032" y="66"/>
                    <a:pt x="2032" y="66"/>
                    <a:pt x="2032" y="66"/>
                  </a:cubicBezTo>
                  <a:cubicBezTo>
                    <a:pt x="2007" y="66"/>
                    <a:pt x="2007" y="66"/>
                    <a:pt x="2007" y="66"/>
                  </a:cubicBezTo>
                  <a:cubicBezTo>
                    <a:pt x="2007" y="172"/>
                    <a:pt x="2007" y="172"/>
                    <a:pt x="2007" y="172"/>
                  </a:cubicBezTo>
                  <a:lnTo>
                    <a:pt x="1988" y="172"/>
                  </a:lnTo>
                  <a:close/>
                  <a:moveTo>
                    <a:pt x="2048" y="172"/>
                  </a:moveTo>
                  <a:cubicBezTo>
                    <a:pt x="2048" y="49"/>
                    <a:pt x="2048" y="49"/>
                    <a:pt x="2048" y="49"/>
                  </a:cubicBezTo>
                  <a:cubicBezTo>
                    <a:pt x="2067" y="49"/>
                    <a:pt x="2067" y="49"/>
                    <a:pt x="2067" y="49"/>
                  </a:cubicBezTo>
                  <a:cubicBezTo>
                    <a:pt x="2067" y="69"/>
                    <a:pt x="2067" y="69"/>
                    <a:pt x="2067" y="69"/>
                  </a:cubicBezTo>
                  <a:cubicBezTo>
                    <a:pt x="2077" y="56"/>
                    <a:pt x="2091" y="47"/>
                    <a:pt x="2108" y="47"/>
                  </a:cubicBezTo>
                  <a:cubicBezTo>
                    <a:pt x="2108" y="66"/>
                    <a:pt x="2108" y="66"/>
                    <a:pt x="2108" y="66"/>
                  </a:cubicBezTo>
                  <a:cubicBezTo>
                    <a:pt x="2106" y="66"/>
                    <a:pt x="2104" y="66"/>
                    <a:pt x="2100" y="66"/>
                  </a:cubicBezTo>
                  <a:cubicBezTo>
                    <a:pt x="2089" y="66"/>
                    <a:pt x="2073" y="75"/>
                    <a:pt x="2067" y="85"/>
                  </a:cubicBezTo>
                  <a:cubicBezTo>
                    <a:pt x="2067" y="172"/>
                    <a:pt x="2067" y="172"/>
                    <a:pt x="2067" y="172"/>
                  </a:cubicBezTo>
                  <a:lnTo>
                    <a:pt x="2048" y="172"/>
                  </a:lnTo>
                  <a:close/>
                  <a:moveTo>
                    <a:pt x="2119" y="111"/>
                  </a:moveTo>
                  <a:cubicBezTo>
                    <a:pt x="2119" y="75"/>
                    <a:pt x="2144" y="46"/>
                    <a:pt x="2179" y="46"/>
                  </a:cubicBezTo>
                  <a:cubicBezTo>
                    <a:pt x="2216" y="46"/>
                    <a:pt x="2238" y="75"/>
                    <a:pt x="2238" y="112"/>
                  </a:cubicBezTo>
                  <a:cubicBezTo>
                    <a:pt x="2238" y="117"/>
                    <a:pt x="2238" y="117"/>
                    <a:pt x="2238" y="117"/>
                  </a:cubicBezTo>
                  <a:cubicBezTo>
                    <a:pt x="2139" y="117"/>
                    <a:pt x="2139" y="117"/>
                    <a:pt x="2139" y="117"/>
                  </a:cubicBezTo>
                  <a:cubicBezTo>
                    <a:pt x="2140" y="140"/>
                    <a:pt x="2156" y="159"/>
                    <a:pt x="2183" y="159"/>
                  </a:cubicBezTo>
                  <a:cubicBezTo>
                    <a:pt x="2197" y="159"/>
                    <a:pt x="2211" y="154"/>
                    <a:pt x="2221" y="144"/>
                  </a:cubicBezTo>
                  <a:cubicBezTo>
                    <a:pt x="2230" y="156"/>
                    <a:pt x="2230" y="156"/>
                    <a:pt x="2230" y="156"/>
                  </a:cubicBezTo>
                  <a:cubicBezTo>
                    <a:pt x="2218" y="169"/>
                    <a:pt x="2201" y="175"/>
                    <a:pt x="2181" y="175"/>
                  </a:cubicBezTo>
                  <a:cubicBezTo>
                    <a:pt x="2145" y="175"/>
                    <a:pt x="2119" y="149"/>
                    <a:pt x="2119" y="111"/>
                  </a:cubicBezTo>
                  <a:close/>
                  <a:moveTo>
                    <a:pt x="2179" y="62"/>
                  </a:moveTo>
                  <a:cubicBezTo>
                    <a:pt x="2153" y="62"/>
                    <a:pt x="2140" y="84"/>
                    <a:pt x="2139" y="103"/>
                  </a:cubicBezTo>
                  <a:cubicBezTo>
                    <a:pt x="2219" y="103"/>
                    <a:pt x="2219" y="103"/>
                    <a:pt x="2219" y="103"/>
                  </a:cubicBezTo>
                  <a:cubicBezTo>
                    <a:pt x="2219" y="85"/>
                    <a:pt x="2207" y="62"/>
                    <a:pt x="2179" y="62"/>
                  </a:cubicBezTo>
                  <a:close/>
                  <a:moveTo>
                    <a:pt x="2255" y="111"/>
                  </a:moveTo>
                  <a:cubicBezTo>
                    <a:pt x="2255" y="75"/>
                    <a:pt x="2281" y="46"/>
                    <a:pt x="2316" y="46"/>
                  </a:cubicBezTo>
                  <a:cubicBezTo>
                    <a:pt x="2353" y="46"/>
                    <a:pt x="2375" y="75"/>
                    <a:pt x="2375" y="112"/>
                  </a:cubicBezTo>
                  <a:cubicBezTo>
                    <a:pt x="2375" y="117"/>
                    <a:pt x="2375" y="117"/>
                    <a:pt x="2375" y="117"/>
                  </a:cubicBezTo>
                  <a:cubicBezTo>
                    <a:pt x="2275" y="117"/>
                    <a:pt x="2275" y="117"/>
                    <a:pt x="2275" y="117"/>
                  </a:cubicBezTo>
                  <a:cubicBezTo>
                    <a:pt x="2277" y="140"/>
                    <a:pt x="2293" y="159"/>
                    <a:pt x="2320" y="159"/>
                  </a:cubicBezTo>
                  <a:cubicBezTo>
                    <a:pt x="2334" y="159"/>
                    <a:pt x="2348" y="154"/>
                    <a:pt x="2357" y="144"/>
                  </a:cubicBezTo>
                  <a:cubicBezTo>
                    <a:pt x="2367" y="156"/>
                    <a:pt x="2367" y="156"/>
                    <a:pt x="2367" y="156"/>
                  </a:cubicBezTo>
                  <a:cubicBezTo>
                    <a:pt x="2354" y="169"/>
                    <a:pt x="2338" y="175"/>
                    <a:pt x="2318" y="175"/>
                  </a:cubicBezTo>
                  <a:cubicBezTo>
                    <a:pt x="2281" y="175"/>
                    <a:pt x="2255" y="149"/>
                    <a:pt x="2255" y="111"/>
                  </a:cubicBezTo>
                  <a:close/>
                  <a:moveTo>
                    <a:pt x="2316" y="62"/>
                  </a:moveTo>
                  <a:cubicBezTo>
                    <a:pt x="2289" y="62"/>
                    <a:pt x="2276" y="84"/>
                    <a:pt x="2275" y="103"/>
                  </a:cubicBezTo>
                  <a:cubicBezTo>
                    <a:pt x="2356" y="103"/>
                    <a:pt x="2356" y="103"/>
                    <a:pt x="2356" y="103"/>
                  </a:cubicBezTo>
                  <a:cubicBezTo>
                    <a:pt x="2356" y="85"/>
                    <a:pt x="2344" y="62"/>
                    <a:pt x="2316" y="62"/>
                  </a:cubicBezTo>
                  <a:close/>
                  <a:moveTo>
                    <a:pt x="2589" y="172"/>
                  </a:moveTo>
                  <a:cubicBezTo>
                    <a:pt x="2551" y="35"/>
                    <a:pt x="2551" y="35"/>
                    <a:pt x="2551" y="35"/>
                  </a:cubicBezTo>
                  <a:cubicBezTo>
                    <a:pt x="2514" y="172"/>
                    <a:pt x="2514" y="172"/>
                    <a:pt x="2514" y="172"/>
                  </a:cubicBezTo>
                  <a:cubicBezTo>
                    <a:pt x="2491" y="172"/>
                    <a:pt x="2491" y="172"/>
                    <a:pt x="2491" y="172"/>
                  </a:cubicBezTo>
                  <a:cubicBezTo>
                    <a:pt x="2443" y="3"/>
                    <a:pt x="2443" y="3"/>
                    <a:pt x="2443" y="3"/>
                  </a:cubicBezTo>
                  <a:cubicBezTo>
                    <a:pt x="2466" y="3"/>
                    <a:pt x="2466" y="3"/>
                    <a:pt x="2466" y="3"/>
                  </a:cubicBezTo>
                  <a:cubicBezTo>
                    <a:pt x="2504" y="144"/>
                    <a:pt x="2504" y="144"/>
                    <a:pt x="2504" y="144"/>
                  </a:cubicBezTo>
                  <a:cubicBezTo>
                    <a:pt x="2543" y="3"/>
                    <a:pt x="2543" y="3"/>
                    <a:pt x="2543" y="3"/>
                  </a:cubicBezTo>
                  <a:cubicBezTo>
                    <a:pt x="2560" y="3"/>
                    <a:pt x="2560" y="3"/>
                    <a:pt x="2560" y="3"/>
                  </a:cubicBezTo>
                  <a:cubicBezTo>
                    <a:pt x="2599" y="144"/>
                    <a:pt x="2599" y="144"/>
                    <a:pt x="2599" y="144"/>
                  </a:cubicBezTo>
                  <a:cubicBezTo>
                    <a:pt x="2637" y="3"/>
                    <a:pt x="2637" y="3"/>
                    <a:pt x="2637" y="3"/>
                  </a:cubicBezTo>
                  <a:cubicBezTo>
                    <a:pt x="2660" y="3"/>
                    <a:pt x="2660" y="3"/>
                    <a:pt x="2660" y="3"/>
                  </a:cubicBezTo>
                  <a:cubicBezTo>
                    <a:pt x="2612" y="172"/>
                    <a:pt x="2612" y="172"/>
                    <a:pt x="2612" y="172"/>
                  </a:cubicBezTo>
                  <a:lnTo>
                    <a:pt x="2589" y="172"/>
                  </a:lnTo>
                  <a:close/>
                  <a:moveTo>
                    <a:pt x="2659" y="111"/>
                  </a:moveTo>
                  <a:cubicBezTo>
                    <a:pt x="2659" y="75"/>
                    <a:pt x="2683" y="46"/>
                    <a:pt x="2720" y="46"/>
                  </a:cubicBezTo>
                  <a:cubicBezTo>
                    <a:pt x="2757" y="46"/>
                    <a:pt x="2781" y="75"/>
                    <a:pt x="2781" y="111"/>
                  </a:cubicBezTo>
                  <a:cubicBezTo>
                    <a:pt x="2781" y="146"/>
                    <a:pt x="2757" y="175"/>
                    <a:pt x="2720" y="175"/>
                  </a:cubicBezTo>
                  <a:cubicBezTo>
                    <a:pt x="2683" y="175"/>
                    <a:pt x="2659" y="146"/>
                    <a:pt x="2659" y="111"/>
                  </a:cubicBezTo>
                  <a:close/>
                  <a:moveTo>
                    <a:pt x="2761" y="111"/>
                  </a:moveTo>
                  <a:cubicBezTo>
                    <a:pt x="2761" y="86"/>
                    <a:pt x="2746" y="63"/>
                    <a:pt x="2720" y="63"/>
                  </a:cubicBezTo>
                  <a:cubicBezTo>
                    <a:pt x="2694" y="63"/>
                    <a:pt x="2679" y="86"/>
                    <a:pt x="2679" y="111"/>
                  </a:cubicBezTo>
                  <a:cubicBezTo>
                    <a:pt x="2679" y="136"/>
                    <a:pt x="2694" y="158"/>
                    <a:pt x="2720" y="158"/>
                  </a:cubicBezTo>
                  <a:cubicBezTo>
                    <a:pt x="2746" y="158"/>
                    <a:pt x="2761" y="136"/>
                    <a:pt x="2761" y="111"/>
                  </a:cubicBezTo>
                  <a:close/>
                  <a:moveTo>
                    <a:pt x="2805" y="172"/>
                  </a:moveTo>
                  <a:cubicBezTo>
                    <a:pt x="2805" y="49"/>
                    <a:pt x="2805" y="49"/>
                    <a:pt x="2805" y="49"/>
                  </a:cubicBezTo>
                  <a:cubicBezTo>
                    <a:pt x="2824" y="49"/>
                    <a:pt x="2824" y="49"/>
                    <a:pt x="2824" y="49"/>
                  </a:cubicBezTo>
                  <a:cubicBezTo>
                    <a:pt x="2824" y="69"/>
                    <a:pt x="2824" y="69"/>
                    <a:pt x="2824" y="69"/>
                  </a:cubicBezTo>
                  <a:cubicBezTo>
                    <a:pt x="2834" y="56"/>
                    <a:pt x="2849" y="47"/>
                    <a:pt x="2865" y="47"/>
                  </a:cubicBezTo>
                  <a:cubicBezTo>
                    <a:pt x="2865" y="66"/>
                    <a:pt x="2865" y="66"/>
                    <a:pt x="2865" y="66"/>
                  </a:cubicBezTo>
                  <a:cubicBezTo>
                    <a:pt x="2863" y="66"/>
                    <a:pt x="2861" y="66"/>
                    <a:pt x="2858" y="66"/>
                  </a:cubicBezTo>
                  <a:cubicBezTo>
                    <a:pt x="2846" y="66"/>
                    <a:pt x="2830" y="75"/>
                    <a:pt x="2824" y="85"/>
                  </a:cubicBezTo>
                  <a:cubicBezTo>
                    <a:pt x="2824" y="172"/>
                    <a:pt x="2824" y="172"/>
                    <a:pt x="2824" y="172"/>
                  </a:cubicBezTo>
                  <a:lnTo>
                    <a:pt x="2805" y="172"/>
                  </a:lnTo>
                  <a:close/>
                  <a:moveTo>
                    <a:pt x="2883" y="172"/>
                  </a:moveTo>
                  <a:cubicBezTo>
                    <a:pt x="2883" y="3"/>
                    <a:pt x="2883" y="3"/>
                    <a:pt x="2883" y="3"/>
                  </a:cubicBezTo>
                  <a:cubicBezTo>
                    <a:pt x="2902" y="3"/>
                    <a:pt x="2902" y="3"/>
                    <a:pt x="2902" y="3"/>
                  </a:cubicBezTo>
                  <a:cubicBezTo>
                    <a:pt x="2902" y="172"/>
                    <a:pt x="2902" y="172"/>
                    <a:pt x="2902" y="172"/>
                  </a:cubicBezTo>
                  <a:lnTo>
                    <a:pt x="2883" y="172"/>
                  </a:lnTo>
                  <a:close/>
                  <a:moveTo>
                    <a:pt x="3023" y="172"/>
                  </a:moveTo>
                  <a:cubicBezTo>
                    <a:pt x="3023" y="154"/>
                    <a:pt x="3023" y="154"/>
                    <a:pt x="3023" y="154"/>
                  </a:cubicBezTo>
                  <a:cubicBezTo>
                    <a:pt x="3014" y="166"/>
                    <a:pt x="2999" y="175"/>
                    <a:pt x="2981" y="175"/>
                  </a:cubicBezTo>
                  <a:cubicBezTo>
                    <a:pt x="2949" y="175"/>
                    <a:pt x="2927" y="151"/>
                    <a:pt x="2927" y="111"/>
                  </a:cubicBezTo>
                  <a:cubicBezTo>
                    <a:pt x="2927" y="72"/>
                    <a:pt x="2949" y="46"/>
                    <a:pt x="2981" y="46"/>
                  </a:cubicBezTo>
                  <a:cubicBezTo>
                    <a:pt x="2998" y="46"/>
                    <a:pt x="3013" y="54"/>
                    <a:pt x="3023" y="68"/>
                  </a:cubicBezTo>
                  <a:cubicBezTo>
                    <a:pt x="3023" y="3"/>
                    <a:pt x="3023" y="3"/>
                    <a:pt x="3023" y="3"/>
                  </a:cubicBezTo>
                  <a:cubicBezTo>
                    <a:pt x="3042" y="3"/>
                    <a:pt x="3042" y="3"/>
                    <a:pt x="3042" y="3"/>
                  </a:cubicBezTo>
                  <a:cubicBezTo>
                    <a:pt x="3042" y="172"/>
                    <a:pt x="3042" y="172"/>
                    <a:pt x="3042" y="172"/>
                  </a:cubicBezTo>
                  <a:lnTo>
                    <a:pt x="3023" y="172"/>
                  </a:lnTo>
                  <a:close/>
                  <a:moveTo>
                    <a:pt x="3023" y="139"/>
                  </a:moveTo>
                  <a:cubicBezTo>
                    <a:pt x="3023" y="83"/>
                    <a:pt x="3023" y="83"/>
                    <a:pt x="3023" y="83"/>
                  </a:cubicBezTo>
                  <a:cubicBezTo>
                    <a:pt x="3016" y="72"/>
                    <a:pt x="3001" y="63"/>
                    <a:pt x="2986" y="63"/>
                  </a:cubicBezTo>
                  <a:cubicBezTo>
                    <a:pt x="2961" y="63"/>
                    <a:pt x="2947" y="84"/>
                    <a:pt x="2947" y="111"/>
                  </a:cubicBezTo>
                  <a:cubicBezTo>
                    <a:pt x="2947" y="138"/>
                    <a:pt x="2961" y="158"/>
                    <a:pt x="2986" y="158"/>
                  </a:cubicBezTo>
                  <a:cubicBezTo>
                    <a:pt x="3001" y="158"/>
                    <a:pt x="3016" y="149"/>
                    <a:pt x="3023" y="139"/>
                  </a:cubicBezTo>
                  <a:close/>
                  <a:moveTo>
                    <a:pt x="3070" y="161"/>
                  </a:moveTo>
                  <a:cubicBezTo>
                    <a:pt x="3070" y="153"/>
                    <a:pt x="3076" y="147"/>
                    <a:pt x="3084" y="147"/>
                  </a:cubicBezTo>
                  <a:cubicBezTo>
                    <a:pt x="3091" y="147"/>
                    <a:pt x="3098" y="153"/>
                    <a:pt x="3098" y="161"/>
                  </a:cubicBezTo>
                  <a:cubicBezTo>
                    <a:pt x="3098" y="168"/>
                    <a:pt x="3091" y="175"/>
                    <a:pt x="3084" y="175"/>
                  </a:cubicBezTo>
                  <a:cubicBezTo>
                    <a:pt x="3076" y="175"/>
                    <a:pt x="3070" y="168"/>
                    <a:pt x="307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4" name="Freeform 6"/>
            <p:cNvSpPr>
              <a:spLocks noEditPoints="1"/>
            </p:cNvSpPr>
            <p:nvPr/>
          </p:nvSpPr>
          <p:spPr bwMode="auto">
            <a:xfrm>
              <a:off x="2993" y="950"/>
              <a:ext cx="1921" cy="108"/>
            </a:xfrm>
            <a:custGeom>
              <a:avLst/>
              <a:gdLst>
                <a:gd name="T0" fmla="*/ 146 w 3965"/>
                <a:gd name="T1" fmla="*/ 88 h 222"/>
                <a:gd name="T2" fmla="*/ 277 w 3965"/>
                <a:gd name="T3" fmla="*/ 92 h 222"/>
                <a:gd name="T4" fmla="*/ 213 w 3965"/>
                <a:gd name="T5" fmla="*/ 50 h 222"/>
                <a:gd name="T6" fmla="*/ 321 w 3965"/>
                <a:gd name="T7" fmla="*/ 111 h 222"/>
                <a:gd name="T8" fmla="*/ 423 w 3965"/>
                <a:gd name="T9" fmla="*/ 144 h 222"/>
                <a:gd name="T10" fmla="*/ 421 w 3965"/>
                <a:gd name="T11" fmla="*/ 103 h 222"/>
                <a:gd name="T12" fmla="*/ 593 w 3965"/>
                <a:gd name="T13" fmla="*/ 105 h 222"/>
                <a:gd name="T14" fmla="*/ 546 w 3965"/>
                <a:gd name="T15" fmla="*/ 22 h 222"/>
                <a:gd name="T16" fmla="*/ 776 w 3965"/>
                <a:gd name="T17" fmla="*/ 112 h 222"/>
                <a:gd name="T18" fmla="*/ 719 w 3965"/>
                <a:gd name="T19" fmla="*/ 175 h 222"/>
                <a:gd name="T20" fmla="*/ 800 w 3965"/>
                <a:gd name="T21" fmla="*/ 172 h 222"/>
                <a:gd name="T22" fmla="*/ 853 w 3965"/>
                <a:gd name="T23" fmla="*/ 66 h 222"/>
                <a:gd name="T24" fmla="*/ 917 w 3965"/>
                <a:gd name="T25" fmla="*/ 160 h 222"/>
                <a:gd name="T26" fmla="*/ 916 w 3965"/>
                <a:gd name="T27" fmla="*/ 62 h 222"/>
                <a:gd name="T28" fmla="*/ 1043 w 3965"/>
                <a:gd name="T29" fmla="*/ 46 h 222"/>
                <a:gd name="T30" fmla="*/ 1002 w 3965"/>
                <a:gd name="T31" fmla="*/ 111 h 222"/>
                <a:gd name="T32" fmla="*/ 1148 w 3965"/>
                <a:gd name="T33" fmla="*/ 83 h 222"/>
                <a:gd name="T34" fmla="*/ 1191 w 3965"/>
                <a:gd name="T35" fmla="*/ 46 h 222"/>
                <a:gd name="T36" fmla="*/ 1274 w 3965"/>
                <a:gd name="T37" fmla="*/ 173 h 222"/>
                <a:gd name="T38" fmla="*/ 1368 w 3965"/>
                <a:gd name="T39" fmla="*/ 88 h 222"/>
                <a:gd name="T40" fmla="*/ 1452 w 3965"/>
                <a:gd name="T41" fmla="*/ 19 h 222"/>
                <a:gd name="T42" fmla="*/ 1617 w 3965"/>
                <a:gd name="T43" fmla="*/ 63 h 222"/>
                <a:gd name="T44" fmla="*/ 1581 w 3965"/>
                <a:gd name="T45" fmla="*/ 67 h 222"/>
                <a:gd name="T46" fmla="*/ 1749 w 3965"/>
                <a:gd name="T47" fmla="*/ 46 h 222"/>
                <a:gd name="T48" fmla="*/ 1800 w 3965"/>
                <a:gd name="T49" fmla="*/ 157 h 222"/>
                <a:gd name="T50" fmla="*/ 1749 w 3965"/>
                <a:gd name="T51" fmla="*/ 62 h 222"/>
                <a:gd name="T52" fmla="*/ 1892 w 3965"/>
                <a:gd name="T53" fmla="*/ 172 h 222"/>
                <a:gd name="T54" fmla="*/ 2015 w 3965"/>
                <a:gd name="T55" fmla="*/ 88 h 222"/>
                <a:gd name="T56" fmla="*/ 2063 w 3965"/>
                <a:gd name="T57" fmla="*/ 172 h 222"/>
                <a:gd name="T58" fmla="*/ 2113 w 3965"/>
                <a:gd name="T59" fmla="*/ 142 h 222"/>
                <a:gd name="T60" fmla="*/ 2189 w 3965"/>
                <a:gd name="T61" fmla="*/ 77 h 222"/>
                <a:gd name="T62" fmla="*/ 2219 w 3965"/>
                <a:gd name="T63" fmla="*/ 111 h 222"/>
                <a:gd name="T64" fmla="*/ 2281 w 3965"/>
                <a:gd name="T65" fmla="*/ 158 h 222"/>
                <a:gd name="T66" fmla="*/ 2399 w 3965"/>
                <a:gd name="T67" fmla="*/ 46 h 222"/>
                <a:gd name="T68" fmla="*/ 2358 w 3965"/>
                <a:gd name="T69" fmla="*/ 111 h 222"/>
                <a:gd name="T70" fmla="*/ 2528 w 3965"/>
                <a:gd name="T71" fmla="*/ 150 h 222"/>
                <a:gd name="T72" fmla="*/ 2656 w 3965"/>
                <a:gd name="T73" fmla="*/ 46 h 222"/>
                <a:gd name="T74" fmla="*/ 2707 w 3965"/>
                <a:gd name="T75" fmla="*/ 157 h 222"/>
                <a:gd name="T76" fmla="*/ 2656 w 3965"/>
                <a:gd name="T77" fmla="*/ 62 h 222"/>
                <a:gd name="T78" fmla="*/ 2799 w 3965"/>
                <a:gd name="T79" fmla="*/ 67 h 222"/>
                <a:gd name="T80" fmla="*/ 2823 w 3965"/>
                <a:gd name="T81" fmla="*/ 205 h 222"/>
                <a:gd name="T82" fmla="*/ 2901 w 3965"/>
                <a:gd name="T83" fmla="*/ 50 h 222"/>
                <a:gd name="T84" fmla="*/ 3071 w 3965"/>
                <a:gd name="T85" fmla="*/ 172 h 222"/>
                <a:gd name="T86" fmla="*/ 3071 w 3965"/>
                <a:gd name="T87" fmla="*/ 89 h 222"/>
                <a:gd name="T88" fmla="*/ 3090 w 3965"/>
                <a:gd name="T89" fmla="*/ 172 h 222"/>
                <a:gd name="T90" fmla="*/ 3037 w 3965"/>
                <a:gd name="T91" fmla="*/ 162 h 222"/>
                <a:gd name="T92" fmla="*/ 3126 w 3965"/>
                <a:gd name="T93" fmla="*/ 50 h 222"/>
                <a:gd name="T94" fmla="*/ 3145 w 3965"/>
                <a:gd name="T95" fmla="*/ 66 h 222"/>
                <a:gd name="T96" fmla="*/ 3126 w 3965"/>
                <a:gd name="T97" fmla="*/ 147 h 222"/>
                <a:gd name="T98" fmla="*/ 3326 w 3965"/>
                <a:gd name="T99" fmla="*/ 111 h 222"/>
                <a:gd name="T100" fmla="*/ 3345 w 3965"/>
                <a:gd name="T101" fmla="*/ 88 h 222"/>
                <a:gd name="T102" fmla="*/ 3262 w 3965"/>
                <a:gd name="T103" fmla="*/ 135 h 222"/>
                <a:gd name="T104" fmla="*/ 3406 w 3965"/>
                <a:gd name="T105" fmla="*/ 3 h 222"/>
                <a:gd name="T106" fmla="*/ 3552 w 3965"/>
                <a:gd name="T107" fmla="*/ 19 h 222"/>
                <a:gd name="T108" fmla="*/ 3556 w 3965"/>
                <a:gd name="T109" fmla="*/ 50 h 222"/>
                <a:gd name="T110" fmla="*/ 3732 w 3965"/>
                <a:gd name="T111" fmla="*/ 63 h 222"/>
                <a:gd name="T112" fmla="*/ 3626 w 3965"/>
                <a:gd name="T113" fmla="*/ 83 h 222"/>
                <a:gd name="T114" fmla="*/ 3665 w 3965"/>
                <a:gd name="T115" fmla="*/ 46 h 222"/>
                <a:gd name="T116" fmla="*/ 3798 w 3965"/>
                <a:gd name="T117" fmla="*/ 111 h 222"/>
                <a:gd name="T118" fmla="*/ 3901 w 3965"/>
                <a:gd name="T119" fmla="*/ 144 h 222"/>
                <a:gd name="T120" fmla="*/ 3899 w 3965"/>
                <a:gd name="T121" fmla="*/ 103 h 222"/>
                <a:gd name="T122" fmla="*/ 3937 w 3965"/>
                <a:gd name="T123"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65" h="222">
                  <a:moveTo>
                    <a:pt x="0" y="88"/>
                  </a:moveTo>
                  <a:cubicBezTo>
                    <a:pt x="0" y="38"/>
                    <a:pt x="34" y="0"/>
                    <a:pt x="84" y="0"/>
                  </a:cubicBezTo>
                  <a:cubicBezTo>
                    <a:pt x="134" y="0"/>
                    <a:pt x="168" y="38"/>
                    <a:pt x="168" y="88"/>
                  </a:cubicBezTo>
                  <a:cubicBezTo>
                    <a:pt x="168" y="138"/>
                    <a:pt x="134" y="175"/>
                    <a:pt x="84" y="175"/>
                  </a:cubicBezTo>
                  <a:cubicBezTo>
                    <a:pt x="34" y="175"/>
                    <a:pt x="0" y="138"/>
                    <a:pt x="0" y="88"/>
                  </a:cubicBezTo>
                  <a:close/>
                  <a:moveTo>
                    <a:pt x="146" y="88"/>
                  </a:moveTo>
                  <a:cubicBezTo>
                    <a:pt x="146" y="48"/>
                    <a:pt x="122" y="19"/>
                    <a:pt x="84" y="19"/>
                  </a:cubicBezTo>
                  <a:cubicBezTo>
                    <a:pt x="46" y="19"/>
                    <a:pt x="22" y="48"/>
                    <a:pt x="22" y="88"/>
                  </a:cubicBezTo>
                  <a:cubicBezTo>
                    <a:pt x="22" y="127"/>
                    <a:pt x="46" y="157"/>
                    <a:pt x="84" y="157"/>
                  </a:cubicBezTo>
                  <a:cubicBezTo>
                    <a:pt x="122" y="157"/>
                    <a:pt x="146" y="127"/>
                    <a:pt x="146" y="88"/>
                  </a:cubicBezTo>
                  <a:close/>
                  <a:moveTo>
                    <a:pt x="277" y="172"/>
                  </a:moveTo>
                  <a:cubicBezTo>
                    <a:pt x="277" y="92"/>
                    <a:pt x="277" y="92"/>
                    <a:pt x="277" y="92"/>
                  </a:cubicBezTo>
                  <a:cubicBezTo>
                    <a:pt x="277" y="70"/>
                    <a:pt x="266" y="63"/>
                    <a:pt x="250" y="63"/>
                  </a:cubicBezTo>
                  <a:cubicBezTo>
                    <a:pt x="235" y="63"/>
                    <a:pt x="220" y="73"/>
                    <a:pt x="213" y="83"/>
                  </a:cubicBezTo>
                  <a:cubicBezTo>
                    <a:pt x="213" y="172"/>
                    <a:pt x="213" y="172"/>
                    <a:pt x="213" y="172"/>
                  </a:cubicBezTo>
                  <a:cubicBezTo>
                    <a:pt x="194" y="172"/>
                    <a:pt x="194" y="172"/>
                    <a:pt x="194" y="172"/>
                  </a:cubicBezTo>
                  <a:cubicBezTo>
                    <a:pt x="194" y="50"/>
                    <a:pt x="194" y="50"/>
                    <a:pt x="194" y="50"/>
                  </a:cubicBezTo>
                  <a:cubicBezTo>
                    <a:pt x="213" y="50"/>
                    <a:pt x="213" y="50"/>
                    <a:pt x="213" y="50"/>
                  </a:cubicBezTo>
                  <a:cubicBezTo>
                    <a:pt x="213" y="67"/>
                    <a:pt x="213" y="67"/>
                    <a:pt x="213" y="67"/>
                  </a:cubicBezTo>
                  <a:cubicBezTo>
                    <a:pt x="222" y="57"/>
                    <a:pt x="239" y="46"/>
                    <a:pt x="257" y="46"/>
                  </a:cubicBezTo>
                  <a:cubicBezTo>
                    <a:pt x="283" y="46"/>
                    <a:pt x="296" y="59"/>
                    <a:pt x="296" y="86"/>
                  </a:cubicBezTo>
                  <a:cubicBezTo>
                    <a:pt x="296" y="172"/>
                    <a:pt x="296" y="172"/>
                    <a:pt x="296" y="172"/>
                  </a:cubicBezTo>
                  <a:lnTo>
                    <a:pt x="277" y="172"/>
                  </a:lnTo>
                  <a:close/>
                  <a:moveTo>
                    <a:pt x="321" y="111"/>
                  </a:moveTo>
                  <a:cubicBezTo>
                    <a:pt x="321" y="75"/>
                    <a:pt x="346" y="46"/>
                    <a:pt x="381" y="46"/>
                  </a:cubicBezTo>
                  <a:cubicBezTo>
                    <a:pt x="418" y="46"/>
                    <a:pt x="440" y="75"/>
                    <a:pt x="440" y="112"/>
                  </a:cubicBezTo>
                  <a:cubicBezTo>
                    <a:pt x="440" y="117"/>
                    <a:pt x="440" y="117"/>
                    <a:pt x="440" y="117"/>
                  </a:cubicBezTo>
                  <a:cubicBezTo>
                    <a:pt x="341" y="117"/>
                    <a:pt x="341" y="117"/>
                    <a:pt x="341" y="117"/>
                  </a:cubicBezTo>
                  <a:cubicBezTo>
                    <a:pt x="342" y="140"/>
                    <a:pt x="359" y="160"/>
                    <a:pt x="385" y="160"/>
                  </a:cubicBezTo>
                  <a:cubicBezTo>
                    <a:pt x="399" y="160"/>
                    <a:pt x="413" y="154"/>
                    <a:pt x="423" y="144"/>
                  </a:cubicBezTo>
                  <a:cubicBezTo>
                    <a:pt x="432" y="157"/>
                    <a:pt x="432" y="157"/>
                    <a:pt x="432" y="157"/>
                  </a:cubicBezTo>
                  <a:cubicBezTo>
                    <a:pt x="420" y="169"/>
                    <a:pt x="403" y="175"/>
                    <a:pt x="383" y="175"/>
                  </a:cubicBezTo>
                  <a:cubicBezTo>
                    <a:pt x="347" y="175"/>
                    <a:pt x="321" y="149"/>
                    <a:pt x="321" y="111"/>
                  </a:cubicBezTo>
                  <a:close/>
                  <a:moveTo>
                    <a:pt x="381" y="62"/>
                  </a:moveTo>
                  <a:cubicBezTo>
                    <a:pt x="355" y="62"/>
                    <a:pt x="342" y="84"/>
                    <a:pt x="341" y="103"/>
                  </a:cubicBezTo>
                  <a:cubicBezTo>
                    <a:pt x="421" y="103"/>
                    <a:pt x="421" y="103"/>
                    <a:pt x="421" y="103"/>
                  </a:cubicBezTo>
                  <a:cubicBezTo>
                    <a:pt x="421" y="85"/>
                    <a:pt x="409" y="62"/>
                    <a:pt x="381" y="62"/>
                  </a:cubicBezTo>
                  <a:close/>
                  <a:moveTo>
                    <a:pt x="525" y="172"/>
                  </a:moveTo>
                  <a:cubicBezTo>
                    <a:pt x="525" y="3"/>
                    <a:pt x="525" y="3"/>
                    <a:pt x="525" y="3"/>
                  </a:cubicBezTo>
                  <a:cubicBezTo>
                    <a:pt x="593" y="3"/>
                    <a:pt x="593" y="3"/>
                    <a:pt x="593" y="3"/>
                  </a:cubicBezTo>
                  <a:cubicBezTo>
                    <a:pt x="627" y="3"/>
                    <a:pt x="646" y="26"/>
                    <a:pt x="646" y="54"/>
                  </a:cubicBezTo>
                  <a:cubicBezTo>
                    <a:pt x="646" y="82"/>
                    <a:pt x="626" y="105"/>
                    <a:pt x="593" y="105"/>
                  </a:cubicBezTo>
                  <a:cubicBezTo>
                    <a:pt x="546" y="105"/>
                    <a:pt x="546" y="105"/>
                    <a:pt x="546" y="105"/>
                  </a:cubicBezTo>
                  <a:cubicBezTo>
                    <a:pt x="546" y="172"/>
                    <a:pt x="546" y="172"/>
                    <a:pt x="546" y="172"/>
                  </a:cubicBezTo>
                  <a:lnTo>
                    <a:pt x="525" y="172"/>
                  </a:lnTo>
                  <a:close/>
                  <a:moveTo>
                    <a:pt x="624" y="54"/>
                  </a:moveTo>
                  <a:cubicBezTo>
                    <a:pt x="624" y="35"/>
                    <a:pt x="610" y="22"/>
                    <a:pt x="590" y="22"/>
                  </a:cubicBezTo>
                  <a:cubicBezTo>
                    <a:pt x="546" y="22"/>
                    <a:pt x="546" y="22"/>
                    <a:pt x="546" y="22"/>
                  </a:cubicBezTo>
                  <a:cubicBezTo>
                    <a:pt x="546" y="86"/>
                    <a:pt x="546" y="86"/>
                    <a:pt x="546" y="86"/>
                  </a:cubicBezTo>
                  <a:cubicBezTo>
                    <a:pt x="590" y="86"/>
                    <a:pt x="590" y="86"/>
                    <a:pt x="590" y="86"/>
                  </a:cubicBezTo>
                  <a:cubicBezTo>
                    <a:pt x="610" y="86"/>
                    <a:pt x="624" y="73"/>
                    <a:pt x="624" y="54"/>
                  </a:cubicBezTo>
                  <a:close/>
                  <a:moveTo>
                    <a:pt x="656" y="111"/>
                  </a:moveTo>
                  <a:cubicBezTo>
                    <a:pt x="656" y="75"/>
                    <a:pt x="682" y="46"/>
                    <a:pt x="717" y="46"/>
                  </a:cubicBezTo>
                  <a:cubicBezTo>
                    <a:pt x="754" y="46"/>
                    <a:pt x="776" y="75"/>
                    <a:pt x="776" y="112"/>
                  </a:cubicBezTo>
                  <a:cubicBezTo>
                    <a:pt x="776" y="117"/>
                    <a:pt x="776" y="117"/>
                    <a:pt x="776" y="117"/>
                  </a:cubicBezTo>
                  <a:cubicBezTo>
                    <a:pt x="676" y="117"/>
                    <a:pt x="676" y="117"/>
                    <a:pt x="676" y="117"/>
                  </a:cubicBezTo>
                  <a:cubicBezTo>
                    <a:pt x="678" y="140"/>
                    <a:pt x="694" y="160"/>
                    <a:pt x="721" y="160"/>
                  </a:cubicBezTo>
                  <a:cubicBezTo>
                    <a:pt x="735" y="160"/>
                    <a:pt x="749" y="154"/>
                    <a:pt x="758" y="144"/>
                  </a:cubicBezTo>
                  <a:cubicBezTo>
                    <a:pt x="768" y="157"/>
                    <a:pt x="768" y="157"/>
                    <a:pt x="768" y="157"/>
                  </a:cubicBezTo>
                  <a:cubicBezTo>
                    <a:pt x="755" y="169"/>
                    <a:pt x="739" y="175"/>
                    <a:pt x="719" y="175"/>
                  </a:cubicBezTo>
                  <a:cubicBezTo>
                    <a:pt x="682" y="175"/>
                    <a:pt x="656" y="149"/>
                    <a:pt x="656" y="111"/>
                  </a:cubicBezTo>
                  <a:close/>
                  <a:moveTo>
                    <a:pt x="717" y="62"/>
                  </a:moveTo>
                  <a:cubicBezTo>
                    <a:pt x="690" y="62"/>
                    <a:pt x="677" y="84"/>
                    <a:pt x="676" y="103"/>
                  </a:cubicBezTo>
                  <a:cubicBezTo>
                    <a:pt x="757" y="103"/>
                    <a:pt x="757" y="103"/>
                    <a:pt x="757" y="103"/>
                  </a:cubicBezTo>
                  <a:cubicBezTo>
                    <a:pt x="757" y="85"/>
                    <a:pt x="745" y="62"/>
                    <a:pt x="717" y="62"/>
                  </a:cubicBezTo>
                  <a:close/>
                  <a:moveTo>
                    <a:pt x="800" y="172"/>
                  </a:moveTo>
                  <a:cubicBezTo>
                    <a:pt x="800" y="50"/>
                    <a:pt x="800" y="50"/>
                    <a:pt x="800" y="50"/>
                  </a:cubicBezTo>
                  <a:cubicBezTo>
                    <a:pt x="819" y="50"/>
                    <a:pt x="819" y="50"/>
                    <a:pt x="819" y="50"/>
                  </a:cubicBezTo>
                  <a:cubicBezTo>
                    <a:pt x="819" y="69"/>
                    <a:pt x="819" y="69"/>
                    <a:pt x="819" y="69"/>
                  </a:cubicBezTo>
                  <a:cubicBezTo>
                    <a:pt x="829" y="56"/>
                    <a:pt x="843" y="47"/>
                    <a:pt x="860" y="47"/>
                  </a:cubicBezTo>
                  <a:cubicBezTo>
                    <a:pt x="860" y="67"/>
                    <a:pt x="860" y="67"/>
                    <a:pt x="860" y="67"/>
                  </a:cubicBezTo>
                  <a:cubicBezTo>
                    <a:pt x="858" y="66"/>
                    <a:pt x="856" y="66"/>
                    <a:pt x="853" y="66"/>
                  </a:cubicBezTo>
                  <a:cubicBezTo>
                    <a:pt x="841" y="66"/>
                    <a:pt x="825" y="75"/>
                    <a:pt x="819" y="85"/>
                  </a:cubicBezTo>
                  <a:cubicBezTo>
                    <a:pt x="819" y="172"/>
                    <a:pt x="819" y="172"/>
                    <a:pt x="819" y="172"/>
                  </a:cubicBezTo>
                  <a:lnTo>
                    <a:pt x="800" y="172"/>
                  </a:lnTo>
                  <a:close/>
                  <a:moveTo>
                    <a:pt x="867" y="156"/>
                  </a:moveTo>
                  <a:cubicBezTo>
                    <a:pt x="877" y="142"/>
                    <a:pt x="877" y="142"/>
                    <a:pt x="877" y="142"/>
                  </a:cubicBezTo>
                  <a:cubicBezTo>
                    <a:pt x="885" y="152"/>
                    <a:pt x="901" y="160"/>
                    <a:pt x="917" y="160"/>
                  </a:cubicBezTo>
                  <a:cubicBezTo>
                    <a:pt x="936" y="160"/>
                    <a:pt x="946" y="151"/>
                    <a:pt x="946" y="139"/>
                  </a:cubicBezTo>
                  <a:cubicBezTo>
                    <a:pt x="946" y="109"/>
                    <a:pt x="870" y="127"/>
                    <a:pt x="870" y="82"/>
                  </a:cubicBezTo>
                  <a:cubicBezTo>
                    <a:pt x="870" y="63"/>
                    <a:pt x="887" y="46"/>
                    <a:pt x="916" y="46"/>
                  </a:cubicBezTo>
                  <a:cubicBezTo>
                    <a:pt x="937" y="46"/>
                    <a:pt x="952" y="54"/>
                    <a:pt x="962" y="64"/>
                  </a:cubicBezTo>
                  <a:cubicBezTo>
                    <a:pt x="953" y="77"/>
                    <a:pt x="953" y="77"/>
                    <a:pt x="953" y="77"/>
                  </a:cubicBezTo>
                  <a:cubicBezTo>
                    <a:pt x="945" y="69"/>
                    <a:pt x="932" y="62"/>
                    <a:pt x="916" y="62"/>
                  </a:cubicBezTo>
                  <a:cubicBezTo>
                    <a:pt x="899" y="62"/>
                    <a:pt x="889" y="70"/>
                    <a:pt x="889" y="81"/>
                  </a:cubicBezTo>
                  <a:cubicBezTo>
                    <a:pt x="889" y="108"/>
                    <a:pt x="965" y="90"/>
                    <a:pt x="965" y="138"/>
                  </a:cubicBezTo>
                  <a:cubicBezTo>
                    <a:pt x="965" y="159"/>
                    <a:pt x="948" y="175"/>
                    <a:pt x="917" y="175"/>
                  </a:cubicBezTo>
                  <a:cubicBezTo>
                    <a:pt x="897" y="175"/>
                    <a:pt x="879" y="169"/>
                    <a:pt x="867" y="156"/>
                  </a:cubicBezTo>
                  <a:close/>
                  <a:moveTo>
                    <a:pt x="982" y="111"/>
                  </a:moveTo>
                  <a:cubicBezTo>
                    <a:pt x="982" y="75"/>
                    <a:pt x="1006" y="46"/>
                    <a:pt x="1043" y="46"/>
                  </a:cubicBezTo>
                  <a:cubicBezTo>
                    <a:pt x="1081" y="46"/>
                    <a:pt x="1104" y="75"/>
                    <a:pt x="1104" y="111"/>
                  </a:cubicBezTo>
                  <a:cubicBezTo>
                    <a:pt x="1104" y="146"/>
                    <a:pt x="1081" y="175"/>
                    <a:pt x="1043" y="175"/>
                  </a:cubicBezTo>
                  <a:cubicBezTo>
                    <a:pt x="1006" y="175"/>
                    <a:pt x="982" y="146"/>
                    <a:pt x="982" y="111"/>
                  </a:cubicBezTo>
                  <a:close/>
                  <a:moveTo>
                    <a:pt x="1084" y="111"/>
                  </a:moveTo>
                  <a:cubicBezTo>
                    <a:pt x="1084" y="86"/>
                    <a:pt x="1069" y="63"/>
                    <a:pt x="1043" y="63"/>
                  </a:cubicBezTo>
                  <a:cubicBezTo>
                    <a:pt x="1017" y="63"/>
                    <a:pt x="1002" y="86"/>
                    <a:pt x="1002" y="111"/>
                  </a:cubicBezTo>
                  <a:cubicBezTo>
                    <a:pt x="1002" y="136"/>
                    <a:pt x="1017" y="158"/>
                    <a:pt x="1043" y="158"/>
                  </a:cubicBezTo>
                  <a:cubicBezTo>
                    <a:pt x="1069" y="158"/>
                    <a:pt x="1084" y="136"/>
                    <a:pt x="1084" y="111"/>
                  </a:cubicBezTo>
                  <a:close/>
                  <a:moveTo>
                    <a:pt x="1211" y="172"/>
                  </a:moveTo>
                  <a:cubicBezTo>
                    <a:pt x="1211" y="92"/>
                    <a:pt x="1211" y="92"/>
                    <a:pt x="1211" y="92"/>
                  </a:cubicBezTo>
                  <a:cubicBezTo>
                    <a:pt x="1211" y="70"/>
                    <a:pt x="1201" y="63"/>
                    <a:pt x="1184" y="63"/>
                  </a:cubicBezTo>
                  <a:cubicBezTo>
                    <a:pt x="1169" y="63"/>
                    <a:pt x="1155" y="73"/>
                    <a:pt x="1148" y="83"/>
                  </a:cubicBezTo>
                  <a:cubicBezTo>
                    <a:pt x="1148" y="172"/>
                    <a:pt x="1148" y="172"/>
                    <a:pt x="1148" y="172"/>
                  </a:cubicBezTo>
                  <a:cubicBezTo>
                    <a:pt x="1129" y="172"/>
                    <a:pt x="1129" y="172"/>
                    <a:pt x="1129" y="172"/>
                  </a:cubicBezTo>
                  <a:cubicBezTo>
                    <a:pt x="1129" y="50"/>
                    <a:pt x="1129" y="50"/>
                    <a:pt x="1129" y="50"/>
                  </a:cubicBezTo>
                  <a:cubicBezTo>
                    <a:pt x="1148" y="50"/>
                    <a:pt x="1148" y="50"/>
                    <a:pt x="1148" y="50"/>
                  </a:cubicBezTo>
                  <a:cubicBezTo>
                    <a:pt x="1148" y="67"/>
                    <a:pt x="1148" y="67"/>
                    <a:pt x="1148" y="67"/>
                  </a:cubicBezTo>
                  <a:cubicBezTo>
                    <a:pt x="1156" y="57"/>
                    <a:pt x="1173" y="46"/>
                    <a:pt x="1191" y="46"/>
                  </a:cubicBezTo>
                  <a:cubicBezTo>
                    <a:pt x="1217" y="46"/>
                    <a:pt x="1231" y="59"/>
                    <a:pt x="1231" y="86"/>
                  </a:cubicBezTo>
                  <a:cubicBezTo>
                    <a:pt x="1231" y="172"/>
                    <a:pt x="1231" y="172"/>
                    <a:pt x="1231" y="172"/>
                  </a:cubicBezTo>
                  <a:lnTo>
                    <a:pt x="1211" y="172"/>
                  </a:lnTo>
                  <a:close/>
                  <a:moveTo>
                    <a:pt x="1267" y="205"/>
                  </a:moveTo>
                  <a:cubicBezTo>
                    <a:pt x="1258" y="197"/>
                    <a:pt x="1258" y="197"/>
                    <a:pt x="1258" y="197"/>
                  </a:cubicBezTo>
                  <a:cubicBezTo>
                    <a:pt x="1266" y="191"/>
                    <a:pt x="1273" y="181"/>
                    <a:pt x="1274" y="173"/>
                  </a:cubicBezTo>
                  <a:cubicBezTo>
                    <a:pt x="1274" y="173"/>
                    <a:pt x="1272" y="174"/>
                    <a:pt x="1271" y="174"/>
                  </a:cubicBezTo>
                  <a:cubicBezTo>
                    <a:pt x="1264" y="174"/>
                    <a:pt x="1259" y="168"/>
                    <a:pt x="1259" y="161"/>
                  </a:cubicBezTo>
                  <a:cubicBezTo>
                    <a:pt x="1259" y="153"/>
                    <a:pt x="1264" y="147"/>
                    <a:pt x="1272" y="147"/>
                  </a:cubicBezTo>
                  <a:cubicBezTo>
                    <a:pt x="1280" y="147"/>
                    <a:pt x="1288" y="154"/>
                    <a:pt x="1288" y="166"/>
                  </a:cubicBezTo>
                  <a:cubicBezTo>
                    <a:pt x="1288" y="182"/>
                    <a:pt x="1279" y="196"/>
                    <a:pt x="1267" y="205"/>
                  </a:cubicBezTo>
                  <a:close/>
                  <a:moveTo>
                    <a:pt x="1368" y="88"/>
                  </a:moveTo>
                  <a:cubicBezTo>
                    <a:pt x="1368" y="38"/>
                    <a:pt x="1401" y="0"/>
                    <a:pt x="1452" y="0"/>
                  </a:cubicBezTo>
                  <a:cubicBezTo>
                    <a:pt x="1502" y="0"/>
                    <a:pt x="1536" y="38"/>
                    <a:pt x="1536" y="88"/>
                  </a:cubicBezTo>
                  <a:cubicBezTo>
                    <a:pt x="1536" y="138"/>
                    <a:pt x="1502" y="175"/>
                    <a:pt x="1452" y="175"/>
                  </a:cubicBezTo>
                  <a:cubicBezTo>
                    <a:pt x="1401" y="175"/>
                    <a:pt x="1368" y="138"/>
                    <a:pt x="1368" y="88"/>
                  </a:cubicBezTo>
                  <a:close/>
                  <a:moveTo>
                    <a:pt x="1514" y="88"/>
                  </a:moveTo>
                  <a:cubicBezTo>
                    <a:pt x="1514" y="48"/>
                    <a:pt x="1490" y="19"/>
                    <a:pt x="1452" y="19"/>
                  </a:cubicBezTo>
                  <a:cubicBezTo>
                    <a:pt x="1414" y="19"/>
                    <a:pt x="1389" y="48"/>
                    <a:pt x="1389" y="88"/>
                  </a:cubicBezTo>
                  <a:cubicBezTo>
                    <a:pt x="1389" y="127"/>
                    <a:pt x="1414" y="157"/>
                    <a:pt x="1452" y="157"/>
                  </a:cubicBezTo>
                  <a:cubicBezTo>
                    <a:pt x="1490" y="157"/>
                    <a:pt x="1514" y="127"/>
                    <a:pt x="1514" y="88"/>
                  </a:cubicBezTo>
                  <a:close/>
                  <a:moveTo>
                    <a:pt x="1645" y="172"/>
                  </a:moveTo>
                  <a:cubicBezTo>
                    <a:pt x="1645" y="92"/>
                    <a:pt x="1645" y="92"/>
                    <a:pt x="1645" y="92"/>
                  </a:cubicBezTo>
                  <a:cubicBezTo>
                    <a:pt x="1645" y="70"/>
                    <a:pt x="1634" y="63"/>
                    <a:pt x="1617" y="63"/>
                  </a:cubicBezTo>
                  <a:cubicBezTo>
                    <a:pt x="1602" y="63"/>
                    <a:pt x="1588" y="73"/>
                    <a:pt x="1581" y="83"/>
                  </a:cubicBezTo>
                  <a:cubicBezTo>
                    <a:pt x="1581" y="172"/>
                    <a:pt x="1581" y="172"/>
                    <a:pt x="1581" y="172"/>
                  </a:cubicBezTo>
                  <a:cubicBezTo>
                    <a:pt x="1562" y="172"/>
                    <a:pt x="1562" y="172"/>
                    <a:pt x="1562" y="172"/>
                  </a:cubicBezTo>
                  <a:cubicBezTo>
                    <a:pt x="1562" y="50"/>
                    <a:pt x="1562" y="50"/>
                    <a:pt x="1562" y="50"/>
                  </a:cubicBezTo>
                  <a:cubicBezTo>
                    <a:pt x="1581" y="50"/>
                    <a:pt x="1581" y="50"/>
                    <a:pt x="1581" y="50"/>
                  </a:cubicBezTo>
                  <a:cubicBezTo>
                    <a:pt x="1581" y="67"/>
                    <a:pt x="1581" y="67"/>
                    <a:pt x="1581" y="67"/>
                  </a:cubicBezTo>
                  <a:cubicBezTo>
                    <a:pt x="1590" y="57"/>
                    <a:pt x="1606" y="46"/>
                    <a:pt x="1625" y="46"/>
                  </a:cubicBezTo>
                  <a:cubicBezTo>
                    <a:pt x="1650" y="46"/>
                    <a:pt x="1664" y="59"/>
                    <a:pt x="1664" y="86"/>
                  </a:cubicBezTo>
                  <a:cubicBezTo>
                    <a:pt x="1664" y="172"/>
                    <a:pt x="1664" y="172"/>
                    <a:pt x="1664" y="172"/>
                  </a:cubicBezTo>
                  <a:lnTo>
                    <a:pt x="1645" y="172"/>
                  </a:lnTo>
                  <a:close/>
                  <a:moveTo>
                    <a:pt x="1688" y="111"/>
                  </a:moveTo>
                  <a:cubicBezTo>
                    <a:pt x="1688" y="75"/>
                    <a:pt x="1714" y="46"/>
                    <a:pt x="1749" y="46"/>
                  </a:cubicBezTo>
                  <a:cubicBezTo>
                    <a:pt x="1786" y="46"/>
                    <a:pt x="1808" y="75"/>
                    <a:pt x="1808" y="112"/>
                  </a:cubicBezTo>
                  <a:cubicBezTo>
                    <a:pt x="1808" y="117"/>
                    <a:pt x="1808" y="117"/>
                    <a:pt x="1808" y="117"/>
                  </a:cubicBezTo>
                  <a:cubicBezTo>
                    <a:pt x="1708" y="117"/>
                    <a:pt x="1708" y="117"/>
                    <a:pt x="1708" y="117"/>
                  </a:cubicBezTo>
                  <a:cubicBezTo>
                    <a:pt x="1710" y="140"/>
                    <a:pt x="1726" y="160"/>
                    <a:pt x="1753" y="160"/>
                  </a:cubicBezTo>
                  <a:cubicBezTo>
                    <a:pt x="1767" y="160"/>
                    <a:pt x="1781" y="154"/>
                    <a:pt x="1791" y="144"/>
                  </a:cubicBezTo>
                  <a:cubicBezTo>
                    <a:pt x="1800" y="157"/>
                    <a:pt x="1800" y="157"/>
                    <a:pt x="1800" y="157"/>
                  </a:cubicBezTo>
                  <a:cubicBezTo>
                    <a:pt x="1788" y="169"/>
                    <a:pt x="1771" y="175"/>
                    <a:pt x="1751" y="175"/>
                  </a:cubicBezTo>
                  <a:cubicBezTo>
                    <a:pt x="1715" y="175"/>
                    <a:pt x="1688" y="149"/>
                    <a:pt x="1688" y="111"/>
                  </a:cubicBezTo>
                  <a:close/>
                  <a:moveTo>
                    <a:pt x="1749" y="62"/>
                  </a:moveTo>
                  <a:cubicBezTo>
                    <a:pt x="1722" y="62"/>
                    <a:pt x="1710" y="84"/>
                    <a:pt x="1708" y="103"/>
                  </a:cubicBezTo>
                  <a:cubicBezTo>
                    <a:pt x="1789" y="103"/>
                    <a:pt x="1789" y="103"/>
                    <a:pt x="1789" y="103"/>
                  </a:cubicBezTo>
                  <a:cubicBezTo>
                    <a:pt x="1789" y="85"/>
                    <a:pt x="1777" y="62"/>
                    <a:pt x="1749" y="62"/>
                  </a:cubicBezTo>
                  <a:close/>
                  <a:moveTo>
                    <a:pt x="1892" y="172"/>
                  </a:moveTo>
                  <a:cubicBezTo>
                    <a:pt x="1892" y="3"/>
                    <a:pt x="1892" y="3"/>
                    <a:pt x="1892" y="3"/>
                  </a:cubicBezTo>
                  <a:cubicBezTo>
                    <a:pt x="1950" y="3"/>
                    <a:pt x="1950" y="3"/>
                    <a:pt x="1950" y="3"/>
                  </a:cubicBezTo>
                  <a:cubicBezTo>
                    <a:pt x="2003" y="3"/>
                    <a:pt x="2037" y="40"/>
                    <a:pt x="2037" y="88"/>
                  </a:cubicBezTo>
                  <a:cubicBezTo>
                    <a:pt x="2037" y="136"/>
                    <a:pt x="2003" y="172"/>
                    <a:pt x="1950" y="172"/>
                  </a:cubicBezTo>
                  <a:lnTo>
                    <a:pt x="1892" y="172"/>
                  </a:lnTo>
                  <a:close/>
                  <a:moveTo>
                    <a:pt x="2015" y="88"/>
                  </a:moveTo>
                  <a:cubicBezTo>
                    <a:pt x="2015" y="51"/>
                    <a:pt x="1992" y="22"/>
                    <a:pt x="1950" y="22"/>
                  </a:cubicBezTo>
                  <a:cubicBezTo>
                    <a:pt x="1913" y="22"/>
                    <a:pt x="1913" y="22"/>
                    <a:pt x="1913" y="22"/>
                  </a:cubicBezTo>
                  <a:cubicBezTo>
                    <a:pt x="1913" y="153"/>
                    <a:pt x="1913" y="153"/>
                    <a:pt x="1913" y="153"/>
                  </a:cubicBezTo>
                  <a:cubicBezTo>
                    <a:pt x="1950" y="153"/>
                    <a:pt x="1950" y="153"/>
                    <a:pt x="1950" y="153"/>
                  </a:cubicBezTo>
                  <a:cubicBezTo>
                    <a:pt x="1991" y="153"/>
                    <a:pt x="2015" y="124"/>
                    <a:pt x="2015" y="88"/>
                  </a:cubicBezTo>
                  <a:close/>
                  <a:moveTo>
                    <a:pt x="2060" y="19"/>
                  </a:moveTo>
                  <a:cubicBezTo>
                    <a:pt x="2060" y="12"/>
                    <a:pt x="2066" y="6"/>
                    <a:pt x="2073" y="6"/>
                  </a:cubicBezTo>
                  <a:cubicBezTo>
                    <a:pt x="2080" y="6"/>
                    <a:pt x="2086" y="12"/>
                    <a:pt x="2086" y="19"/>
                  </a:cubicBezTo>
                  <a:cubicBezTo>
                    <a:pt x="2086" y="26"/>
                    <a:pt x="2080" y="32"/>
                    <a:pt x="2073" y="32"/>
                  </a:cubicBezTo>
                  <a:cubicBezTo>
                    <a:pt x="2066" y="32"/>
                    <a:pt x="2060" y="26"/>
                    <a:pt x="2060" y="19"/>
                  </a:cubicBezTo>
                  <a:close/>
                  <a:moveTo>
                    <a:pt x="2063" y="172"/>
                  </a:moveTo>
                  <a:cubicBezTo>
                    <a:pt x="2063" y="50"/>
                    <a:pt x="2063" y="50"/>
                    <a:pt x="2063" y="50"/>
                  </a:cubicBezTo>
                  <a:cubicBezTo>
                    <a:pt x="2082" y="50"/>
                    <a:pt x="2082" y="50"/>
                    <a:pt x="2082" y="50"/>
                  </a:cubicBezTo>
                  <a:cubicBezTo>
                    <a:pt x="2082" y="172"/>
                    <a:pt x="2082" y="172"/>
                    <a:pt x="2082" y="172"/>
                  </a:cubicBezTo>
                  <a:lnTo>
                    <a:pt x="2063" y="172"/>
                  </a:lnTo>
                  <a:close/>
                  <a:moveTo>
                    <a:pt x="2103" y="156"/>
                  </a:moveTo>
                  <a:cubicBezTo>
                    <a:pt x="2113" y="142"/>
                    <a:pt x="2113" y="142"/>
                    <a:pt x="2113" y="142"/>
                  </a:cubicBezTo>
                  <a:cubicBezTo>
                    <a:pt x="2121" y="152"/>
                    <a:pt x="2137" y="160"/>
                    <a:pt x="2154" y="160"/>
                  </a:cubicBezTo>
                  <a:cubicBezTo>
                    <a:pt x="2172" y="160"/>
                    <a:pt x="2183" y="151"/>
                    <a:pt x="2183" y="139"/>
                  </a:cubicBezTo>
                  <a:cubicBezTo>
                    <a:pt x="2183" y="109"/>
                    <a:pt x="2107" y="127"/>
                    <a:pt x="2107" y="82"/>
                  </a:cubicBezTo>
                  <a:cubicBezTo>
                    <a:pt x="2107" y="63"/>
                    <a:pt x="2123" y="46"/>
                    <a:pt x="2152" y="46"/>
                  </a:cubicBezTo>
                  <a:cubicBezTo>
                    <a:pt x="2173" y="46"/>
                    <a:pt x="2188" y="54"/>
                    <a:pt x="2198" y="64"/>
                  </a:cubicBezTo>
                  <a:cubicBezTo>
                    <a:pt x="2189" y="77"/>
                    <a:pt x="2189" y="77"/>
                    <a:pt x="2189" y="77"/>
                  </a:cubicBezTo>
                  <a:cubicBezTo>
                    <a:pt x="2182" y="69"/>
                    <a:pt x="2168" y="62"/>
                    <a:pt x="2152" y="62"/>
                  </a:cubicBezTo>
                  <a:cubicBezTo>
                    <a:pt x="2136" y="62"/>
                    <a:pt x="2125" y="70"/>
                    <a:pt x="2125" y="81"/>
                  </a:cubicBezTo>
                  <a:cubicBezTo>
                    <a:pt x="2125" y="108"/>
                    <a:pt x="2201" y="90"/>
                    <a:pt x="2201" y="138"/>
                  </a:cubicBezTo>
                  <a:cubicBezTo>
                    <a:pt x="2201" y="159"/>
                    <a:pt x="2185" y="175"/>
                    <a:pt x="2153" y="175"/>
                  </a:cubicBezTo>
                  <a:cubicBezTo>
                    <a:pt x="2133" y="175"/>
                    <a:pt x="2116" y="169"/>
                    <a:pt x="2103" y="156"/>
                  </a:cubicBezTo>
                  <a:close/>
                  <a:moveTo>
                    <a:pt x="2219" y="111"/>
                  </a:moveTo>
                  <a:cubicBezTo>
                    <a:pt x="2219" y="74"/>
                    <a:pt x="2243" y="46"/>
                    <a:pt x="2280" y="46"/>
                  </a:cubicBezTo>
                  <a:cubicBezTo>
                    <a:pt x="2302" y="46"/>
                    <a:pt x="2316" y="56"/>
                    <a:pt x="2325" y="68"/>
                  </a:cubicBezTo>
                  <a:cubicBezTo>
                    <a:pt x="2312" y="80"/>
                    <a:pt x="2312" y="80"/>
                    <a:pt x="2312" y="80"/>
                  </a:cubicBezTo>
                  <a:cubicBezTo>
                    <a:pt x="2304" y="68"/>
                    <a:pt x="2294" y="63"/>
                    <a:pt x="2281" y="63"/>
                  </a:cubicBezTo>
                  <a:cubicBezTo>
                    <a:pt x="2255" y="63"/>
                    <a:pt x="2239" y="84"/>
                    <a:pt x="2239" y="111"/>
                  </a:cubicBezTo>
                  <a:cubicBezTo>
                    <a:pt x="2239" y="138"/>
                    <a:pt x="2255" y="158"/>
                    <a:pt x="2281" y="158"/>
                  </a:cubicBezTo>
                  <a:cubicBezTo>
                    <a:pt x="2294" y="158"/>
                    <a:pt x="2304" y="153"/>
                    <a:pt x="2312" y="142"/>
                  </a:cubicBezTo>
                  <a:cubicBezTo>
                    <a:pt x="2325" y="154"/>
                    <a:pt x="2325" y="154"/>
                    <a:pt x="2325" y="154"/>
                  </a:cubicBezTo>
                  <a:cubicBezTo>
                    <a:pt x="2316" y="166"/>
                    <a:pt x="2302" y="175"/>
                    <a:pt x="2280" y="175"/>
                  </a:cubicBezTo>
                  <a:cubicBezTo>
                    <a:pt x="2243" y="175"/>
                    <a:pt x="2219" y="147"/>
                    <a:pt x="2219" y="111"/>
                  </a:cubicBezTo>
                  <a:close/>
                  <a:moveTo>
                    <a:pt x="2338" y="111"/>
                  </a:moveTo>
                  <a:cubicBezTo>
                    <a:pt x="2338" y="75"/>
                    <a:pt x="2362" y="46"/>
                    <a:pt x="2399" y="46"/>
                  </a:cubicBezTo>
                  <a:cubicBezTo>
                    <a:pt x="2436" y="46"/>
                    <a:pt x="2460" y="75"/>
                    <a:pt x="2460" y="111"/>
                  </a:cubicBezTo>
                  <a:cubicBezTo>
                    <a:pt x="2460" y="146"/>
                    <a:pt x="2436" y="175"/>
                    <a:pt x="2399" y="175"/>
                  </a:cubicBezTo>
                  <a:cubicBezTo>
                    <a:pt x="2362" y="175"/>
                    <a:pt x="2338" y="146"/>
                    <a:pt x="2338" y="111"/>
                  </a:cubicBezTo>
                  <a:close/>
                  <a:moveTo>
                    <a:pt x="2440" y="111"/>
                  </a:moveTo>
                  <a:cubicBezTo>
                    <a:pt x="2440" y="86"/>
                    <a:pt x="2425" y="63"/>
                    <a:pt x="2399" y="63"/>
                  </a:cubicBezTo>
                  <a:cubicBezTo>
                    <a:pt x="2373" y="63"/>
                    <a:pt x="2358" y="86"/>
                    <a:pt x="2358" y="111"/>
                  </a:cubicBezTo>
                  <a:cubicBezTo>
                    <a:pt x="2358" y="136"/>
                    <a:pt x="2373" y="158"/>
                    <a:pt x="2399" y="158"/>
                  </a:cubicBezTo>
                  <a:cubicBezTo>
                    <a:pt x="2425" y="158"/>
                    <a:pt x="2440" y="136"/>
                    <a:pt x="2440" y="111"/>
                  </a:cubicBezTo>
                  <a:close/>
                  <a:moveTo>
                    <a:pt x="2517" y="172"/>
                  </a:moveTo>
                  <a:cubicBezTo>
                    <a:pt x="2466" y="50"/>
                    <a:pt x="2466" y="50"/>
                    <a:pt x="2466" y="50"/>
                  </a:cubicBezTo>
                  <a:cubicBezTo>
                    <a:pt x="2487" y="50"/>
                    <a:pt x="2487" y="50"/>
                    <a:pt x="2487" y="50"/>
                  </a:cubicBezTo>
                  <a:cubicBezTo>
                    <a:pt x="2528" y="150"/>
                    <a:pt x="2528" y="150"/>
                    <a:pt x="2528" y="150"/>
                  </a:cubicBezTo>
                  <a:cubicBezTo>
                    <a:pt x="2568" y="50"/>
                    <a:pt x="2568" y="50"/>
                    <a:pt x="2568" y="50"/>
                  </a:cubicBezTo>
                  <a:cubicBezTo>
                    <a:pt x="2589" y="50"/>
                    <a:pt x="2589" y="50"/>
                    <a:pt x="2589" y="50"/>
                  </a:cubicBezTo>
                  <a:cubicBezTo>
                    <a:pt x="2538" y="172"/>
                    <a:pt x="2538" y="172"/>
                    <a:pt x="2538" y="172"/>
                  </a:cubicBezTo>
                  <a:lnTo>
                    <a:pt x="2517" y="172"/>
                  </a:lnTo>
                  <a:close/>
                  <a:moveTo>
                    <a:pt x="2595" y="111"/>
                  </a:moveTo>
                  <a:cubicBezTo>
                    <a:pt x="2595" y="75"/>
                    <a:pt x="2621" y="46"/>
                    <a:pt x="2656" y="46"/>
                  </a:cubicBezTo>
                  <a:cubicBezTo>
                    <a:pt x="2693" y="46"/>
                    <a:pt x="2715" y="75"/>
                    <a:pt x="2715" y="112"/>
                  </a:cubicBezTo>
                  <a:cubicBezTo>
                    <a:pt x="2715" y="117"/>
                    <a:pt x="2715" y="117"/>
                    <a:pt x="2715" y="117"/>
                  </a:cubicBezTo>
                  <a:cubicBezTo>
                    <a:pt x="2616" y="117"/>
                    <a:pt x="2616" y="117"/>
                    <a:pt x="2616" y="117"/>
                  </a:cubicBezTo>
                  <a:cubicBezTo>
                    <a:pt x="2617" y="140"/>
                    <a:pt x="2633" y="160"/>
                    <a:pt x="2660" y="160"/>
                  </a:cubicBezTo>
                  <a:cubicBezTo>
                    <a:pt x="2674" y="160"/>
                    <a:pt x="2688" y="154"/>
                    <a:pt x="2698" y="144"/>
                  </a:cubicBezTo>
                  <a:cubicBezTo>
                    <a:pt x="2707" y="157"/>
                    <a:pt x="2707" y="157"/>
                    <a:pt x="2707" y="157"/>
                  </a:cubicBezTo>
                  <a:cubicBezTo>
                    <a:pt x="2695" y="169"/>
                    <a:pt x="2678" y="175"/>
                    <a:pt x="2658" y="175"/>
                  </a:cubicBezTo>
                  <a:cubicBezTo>
                    <a:pt x="2622" y="175"/>
                    <a:pt x="2595" y="149"/>
                    <a:pt x="2595" y="111"/>
                  </a:cubicBezTo>
                  <a:close/>
                  <a:moveTo>
                    <a:pt x="2656" y="62"/>
                  </a:moveTo>
                  <a:cubicBezTo>
                    <a:pt x="2630" y="62"/>
                    <a:pt x="2617" y="84"/>
                    <a:pt x="2616" y="103"/>
                  </a:cubicBezTo>
                  <a:cubicBezTo>
                    <a:pt x="2696" y="103"/>
                    <a:pt x="2696" y="103"/>
                    <a:pt x="2696" y="103"/>
                  </a:cubicBezTo>
                  <a:cubicBezTo>
                    <a:pt x="2696" y="85"/>
                    <a:pt x="2684" y="62"/>
                    <a:pt x="2656" y="62"/>
                  </a:cubicBezTo>
                  <a:close/>
                  <a:moveTo>
                    <a:pt x="2739" y="172"/>
                  </a:moveTo>
                  <a:cubicBezTo>
                    <a:pt x="2739" y="50"/>
                    <a:pt x="2739" y="50"/>
                    <a:pt x="2739" y="50"/>
                  </a:cubicBezTo>
                  <a:cubicBezTo>
                    <a:pt x="2758" y="50"/>
                    <a:pt x="2758" y="50"/>
                    <a:pt x="2758" y="50"/>
                  </a:cubicBezTo>
                  <a:cubicBezTo>
                    <a:pt x="2758" y="69"/>
                    <a:pt x="2758" y="69"/>
                    <a:pt x="2758" y="69"/>
                  </a:cubicBezTo>
                  <a:cubicBezTo>
                    <a:pt x="2768" y="56"/>
                    <a:pt x="2783" y="47"/>
                    <a:pt x="2799" y="47"/>
                  </a:cubicBezTo>
                  <a:cubicBezTo>
                    <a:pt x="2799" y="67"/>
                    <a:pt x="2799" y="67"/>
                    <a:pt x="2799" y="67"/>
                  </a:cubicBezTo>
                  <a:cubicBezTo>
                    <a:pt x="2797" y="66"/>
                    <a:pt x="2795" y="66"/>
                    <a:pt x="2792" y="66"/>
                  </a:cubicBezTo>
                  <a:cubicBezTo>
                    <a:pt x="2780" y="66"/>
                    <a:pt x="2764" y="75"/>
                    <a:pt x="2758" y="85"/>
                  </a:cubicBezTo>
                  <a:cubicBezTo>
                    <a:pt x="2758" y="172"/>
                    <a:pt x="2758" y="172"/>
                    <a:pt x="2758" y="172"/>
                  </a:cubicBezTo>
                  <a:lnTo>
                    <a:pt x="2739" y="172"/>
                  </a:lnTo>
                  <a:close/>
                  <a:moveTo>
                    <a:pt x="2813" y="203"/>
                  </a:moveTo>
                  <a:cubicBezTo>
                    <a:pt x="2816" y="204"/>
                    <a:pt x="2820" y="205"/>
                    <a:pt x="2823" y="205"/>
                  </a:cubicBezTo>
                  <a:cubicBezTo>
                    <a:pt x="2832" y="205"/>
                    <a:pt x="2837" y="202"/>
                    <a:pt x="2842" y="192"/>
                  </a:cubicBezTo>
                  <a:cubicBezTo>
                    <a:pt x="2850" y="174"/>
                    <a:pt x="2850" y="174"/>
                    <a:pt x="2850" y="174"/>
                  </a:cubicBezTo>
                  <a:cubicBezTo>
                    <a:pt x="2799" y="50"/>
                    <a:pt x="2799" y="50"/>
                    <a:pt x="2799" y="50"/>
                  </a:cubicBezTo>
                  <a:cubicBezTo>
                    <a:pt x="2819" y="50"/>
                    <a:pt x="2819" y="50"/>
                    <a:pt x="2819" y="50"/>
                  </a:cubicBezTo>
                  <a:cubicBezTo>
                    <a:pt x="2860" y="150"/>
                    <a:pt x="2860" y="150"/>
                    <a:pt x="2860" y="150"/>
                  </a:cubicBezTo>
                  <a:cubicBezTo>
                    <a:pt x="2901" y="50"/>
                    <a:pt x="2901" y="50"/>
                    <a:pt x="2901" y="50"/>
                  </a:cubicBezTo>
                  <a:cubicBezTo>
                    <a:pt x="2922" y="50"/>
                    <a:pt x="2922" y="50"/>
                    <a:pt x="2922" y="50"/>
                  </a:cubicBezTo>
                  <a:cubicBezTo>
                    <a:pt x="2860" y="197"/>
                    <a:pt x="2860" y="197"/>
                    <a:pt x="2860" y="197"/>
                  </a:cubicBezTo>
                  <a:cubicBezTo>
                    <a:pt x="2853" y="215"/>
                    <a:pt x="2840" y="222"/>
                    <a:pt x="2824" y="222"/>
                  </a:cubicBezTo>
                  <a:cubicBezTo>
                    <a:pt x="2820" y="222"/>
                    <a:pt x="2814" y="221"/>
                    <a:pt x="2810" y="220"/>
                  </a:cubicBezTo>
                  <a:lnTo>
                    <a:pt x="2813" y="203"/>
                  </a:lnTo>
                  <a:close/>
                  <a:moveTo>
                    <a:pt x="3071" y="172"/>
                  </a:moveTo>
                  <a:cubicBezTo>
                    <a:pt x="3071" y="158"/>
                    <a:pt x="3071" y="158"/>
                    <a:pt x="3071" y="158"/>
                  </a:cubicBezTo>
                  <a:cubicBezTo>
                    <a:pt x="3061" y="169"/>
                    <a:pt x="3047" y="175"/>
                    <a:pt x="3030" y="175"/>
                  </a:cubicBezTo>
                  <a:cubicBezTo>
                    <a:pt x="3010" y="175"/>
                    <a:pt x="2987" y="161"/>
                    <a:pt x="2987" y="135"/>
                  </a:cubicBezTo>
                  <a:cubicBezTo>
                    <a:pt x="2987" y="107"/>
                    <a:pt x="3010" y="94"/>
                    <a:pt x="3030" y="94"/>
                  </a:cubicBezTo>
                  <a:cubicBezTo>
                    <a:pt x="3047" y="94"/>
                    <a:pt x="3061" y="100"/>
                    <a:pt x="3071" y="111"/>
                  </a:cubicBezTo>
                  <a:cubicBezTo>
                    <a:pt x="3071" y="89"/>
                    <a:pt x="3071" y="89"/>
                    <a:pt x="3071" y="89"/>
                  </a:cubicBezTo>
                  <a:cubicBezTo>
                    <a:pt x="3071" y="72"/>
                    <a:pt x="3058" y="63"/>
                    <a:pt x="3040" y="63"/>
                  </a:cubicBezTo>
                  <a:cubicBezTo>
                    <a:pt x="3025" y="63"/>
                    <a:pt x="3013" y="68"/>
                    <a:pt x="3002" y="80"/>
                  </a:cubicBezTo>
                  <a:cubicBezTo>
                    <a:pt x="2994" y="67"/>
                    <a:pt x="2994" y="67"/>
                    <a:pt x="2994" y="67"/>
                  </a:cubicBezTo>
                  <a:cubicBezTo>
                    <a:pt x="3007" y="53"/>
                    <a:pt x="3023" y="46"/>
                    <a:pt x="3043" y="46"/>
                  </a:cubicBezTo>
                  <a:cubicBezTo>
                    <a:pt x="3069" y="46"/>
                    <a:pt x="3090" y="58"/>
                    <a:pt x="3090" y="88"/>
                  </a:cubicBezTo>
                  <a:cubicBezTo>
                    <a:pt x="3090" y="172"/>
                    <a:pt x="3090" y="172"/>
                    <a:pt x="3090" y="172"/>
                  </a:cubicBezTo>
                  <a:lnTo>
                    <a:pt x="3071" y="172"/>
                  </a:lnTo>
                  <a:close/>
                  <a:moveTo>
                    <a:pt x="3071" y="146"/>
                  </a:moveTo>
                  <a:cubicBezTo>
                    <a:pt x="3071" y="123"/>
                    <a:pt x="3071" y="123"/>
                    <a:pt x="3071" y="123"/>
                  </a:cubicBezTo>
                  <a:cubicBezTo>
                    <a:pt x="3064" y="113"/>
                    <a:pt x="3051" y="108"/>
                    <a:pt x="3037" y="108"/>
                  </a:cubicBezTo>
                  <a:cubicBezTo>
                    <a:pt x="3019" y="108"/>
                    <a:pt x="3007" y="119"/>
                    <a:pt x="3007" y="135"/>
                  </a:cubicBezTo>
                  <a:cubicBezTo>
                    <a:pt x="3007" y="150"/>
                    <a:pt x="3019" y="162"/>
                    <a:pt x="3037" y="162"/>
                  </a:cubicBezTo>
                  <a:cubicBezTo>
                    <a:pt x="3051" y="162"/>
                    <a:pt x="3064" y="157"/>
                    <a:pt x="3071" y="146"/>
                  </a:cubicBezTo>
                  <a:close/>
                  <a:moveTo>
                    <a:pt x="3126" y="147"/>
                  </a:moveTo>
                  <a:cubicBezTo>
                    <a:pt x="3126" y="66"/>
                    <a:pt x="3126" y="66"/>
                    <a:pt x="3126" y="66"/>
                  </a:cubicBezTo>
                  <a:cubicBezTo>
                    <a:pt x="3105" y="66"/>
                    <a:pt x="3105" y="66"/>
                    <a:pt x="3105" y="66"/>
                  </a:cubicBezTo>
                  <a:cubicBezTo>
                    <a:pt x="3105" y="50"/>
                    <a:pt x="3105" y="50"/>
                    <a:pt x="3105" y="50"/>
                  </a:cubicBezTo>
                  <a:cubicBezTo>
                    <a:pt x="3126" y="50"/>
                    <a:pt x="3126" y="50"/>
                    <a:pt x="3126" y="50"/>
                  </a:cubicBezTo>
                  <a:cubicBezTo>
                    <a:pt x="3126" y="16"/>
                    <a:pt x="3126" y="16"/>
                    <a:pt x="3126" y="16"/>
                  </a:cubicBezTo>
                  <a:cubicBezTo>
                    <a:pt x="3145" y="16"/>
                    <a:pt x="3145" y="16"/>
                    <a:pt x="3145" y="16"/>
                  </a:cubicBezTo>
                  <a:cubicBezTo>
                    <a:pt x="3145" y="50"/>
                    <a:pt x="3145" y="50"/>
                    <a:pt x="3145" y="50"/>
                  </a:cubicBezTo>
                  <a:cubicBezTo>
                    <a:pt x="3170" y="50"/>
                    <a:pt x="3170" y="50"/>
                    <a:pt x="3170" y="50"/>
                  </a:cubicBezTo>
                  <a:cubicBezTo>
                    <a:pt x="3170" y="66"/>
                    <a:pt x="3170" y="66"/>
                    <a:pt x="3170" y="66"/>
                  </a:cubicBezTo>
                  <a:cubicBezTo>
                    <a:pt x="3145" y="66"/>
                    <a:pt x="3145" y="66"/>
                    <a:pt x="3145" y="66"/>
                  </a:cubicBezTo>
                  <a:cubicBezTo>
                    <a:pt x="3145" y="143"/>
                    <a:pt x="3145" y="143"/>
                    <a:pt x="3145" y="143"/>
                  </a:cubicBezTo>
                  <a:cubicBezTo>
                    <a:pt x="3145" y="152"/>
                    <a:pt x="3149" y="158"/>
                    <a:pt x="3157" y="158"/>
                  </a:cubicBezTo>
                  <a:cubicBezTo>
                    <a:pt x="3163" y="158"/>
                    <a:pt x="3168" y="156"/>
                    <a:pt x="3170" y="153"/>
                  </a:cubicBezTo>
                  <a:cubicBezTo>
                    <a:pt x="3176" y="167"/>
                    <a:pt x="3176" y="167"/>
                    <a:pt x="3176" y="167"/>
                  </a:cubicBezTo>
                  <a:cubicBezTo>
                    <a:pt x="3171" y="172"/>
                    <a:pt x="3164" y="175"/>
                    <a:pt x="3153" y="175"/>
                  </a:cubicBezTo>
                  <a:cubicBezTo>
                    <a:pt x="3135" y="175"/>
                    <a:pt x="3126" y="165"/>
                    <a:pt x="3126" y="147"/>
                  </a:cubicBezTo>
                  <a:close/>
                  <a:moveTo>
                    <a:pt x="3326" y="172"/>
                  </a:moveTo>
                  <a:cubicBezTo>
                    <a:pt x="3326" y="158"/>
                    <a:pt x="3326" y="158"/>
                    <a:pt x="3326" y="158"/>
                  </a:cubicBezTo>
                  <a:cubicBezTo>
                    <a:pt x="3316" y="169"/>
                    <a:pt x="3302" y="175"/>
                    <a:pt x="3286" y="175"/>
                  </a:cubicBezTo>
                  <a:cubicBezTo>
                    <a:pt x="3265" y="175"/>
                    <a:pt x="3243" y="161"/>
                    <a:pt x="3243" y="135"/>
                  </a:cubicBezTo>
                  <a:cubicBezTo>
                    <a:pt x="3243" y="107"/>
                    <a:pt x="3265" y="94"/>
                    <a:pt x="3286" y="94"/>
                  </a:cubicBezTo>
                  <a:cubicBezTo>
                    <a:pt x="3302" y="94"/>
                    <a:pt x="3316" y="100"/>
                    <a:pt x="3326" y="111"/>
                  </a:cubicBezTo>
                  <a:cubicBezTo>
                    <a:pt x="3326" y="89"/>
                    <a:pt x="3326" y="89"/>
                    <a:pt x="3326" y="89"/>
                  </a:cubicBezTo>
                  <a:cubicBezTo>
                    <a:pt x="3326" y="72"/>
                    <a:pt x="3313" y="63"/>
                    <a:pt x="3295" y="63"/>
                  </a:cubicBezTo>
                  <a:cubicBezTo>
                    <a:pt x="3281" y="63"/>
                    <a:pt x="3269" y="68"/>
                    <a:pt x="3258" y="80"/>
                  </a:cubicBezTo>
                  <a:cubicBezTo>
                    <a:pt x="3249" y="67"/>
                    <a:pt x="3249" y="67"/>
                    <a:pt x="3249" y="67"/>
                  </a:cubicBezTo>
                  <a:cubicBezTo>
                    <a:pt x="3262" y="53"/>
                    <a:pt x="3278" y="46"/>
                    <a:pt x="3298" y="46"/>
                  </a:cubicBezTo>
                  <a:cubicBezTo>
                    <a:pt x="3324" y="46"/>
                    <a:pt x="3345" y="58"/>
                    <a:pt x="3345" y="88"/>
                  </a:cubicBezTo>
                  <a:cubicBezTo>
                    <a:pt x="3345" y="172"/>
                    <a:pt x="3345" y="172"/>
                    <a:pt x="3345" y="172"/>
                  </a:cubicBezTo>
                  <a:lnTo>
                    <a:pt x="3326" y="172"/>
                  </a:lnTo>
                  <a:close/>
                  <a:moveTo>
                    <a:pt x="3326" y="146"/>
                  </a:moveTo>
                  <a:cubicBezTo>
                    <a:pt x="3326" y="123"/>
                    <a:pt x="3326" y="123"/>
                    <a:pt x="3326" y="123"/>
                  </a:cubicBezTo>
                  <a:cubicBezTo>
                    <a:pt x="3319" y="113"/>
                    <a:pt x="3306" y="108"/>
                    <a:pt x="3293" y="108"/>
                  </a:cubicBezTo>
                  <a:cubicBezTo>
                    <a:pt x="3275" y="108"/>
                    <a:pt x="3262" y="119"/>
                    <a:pt x="3262" y="135"/>
                  </a:cubicBezTo>
                  <a:cubicBezTo>
                    <a:pt x="3262" y="150"/>
                    <a:pt x="3275" y="162"/>
                    <a:pt x="3293" y="162"/>
                  </a:cubicBezTo>
                  <a:cubicBezTo>
                    <a:pt x="3306" y="162"/>
                    <a:pt x="3319" y="157"/>
                    <a:pt x="3326" y="146"/>
                  </a:cubicBezTo>
                  <a:close/>
                  <a:moveTo>
                    <a:pt x="3460" y="172"/>
                  </a:moveTo>
                  <a:cubicBezTo>
                    <a:pt x="3460" y="22"/>
                    <a:pt x="3460" y="22"/>
                    <a:pt x="3460" y="22"/>
                  </a:cubicBezTo>
                  <a:cubicBezTo>
                    <a:pt x="3406" y="22"/>
                    <a:pt x="3406" y="22"/>
                    <a:pt x="3406" y="22"/>
                  </a:cubicBezTo>
                  <a:cubicBezTo>
                    <a:pt x="3406" y="3"/>
                    <a:pt x="3406" y="3"/>
                    <a:pt x="3406" y="3"/>
                  </a:cubicBezTo>
                  <a:cubicBezTo>
                    <a:pt x="3535" y="3"/>
                    <a:pt x="3535" y="3"/>
                    <a:pt x="3535" y="3"/>
                  </a:cubicBezTo>
                  <a:cubicBezTo>
                    <a:pt x="3535" y="22"/>
                    <a:pt x="3535" y="22"/>
                    <a:pt x="3535" y="22"/>
                  </a:cubicBezTo>
                  <a:cubicBezTo>
                    <a:pt x="3481" y="22"/>
                    <a:pt x="3481" y="22"/>
                    <a:pt x="3481" y="22"/>
                  </a:cubicBezTo>
                  <a:cubicBezTo>
                    <a:pt x="3481" y="172"/>
                    <a:pt x="3481" y="172"/>
                    <a:pt x="3481" y="172"/>
                  </a:cubicBezTo>
                  <a:lnTo>
                    <a:pt x="3460" y="172"/>
                  </a:lnTo>
                  <a:close/>
                  <a:moveTo>
                    <a:pt x="3552" y="19"/>
                  </a:moveTo>
                  <a:cubicBezTo>
                    <a:pt x="3552" y="12"/>
                    <a:pt x="3558" y="6"/>
                    <a:pt x="3565" y="6"/>
                  </a:cubicBezTo>
                  <a:cubicBezTo>
                    <a:pt x="3572" y="6"/>
                    <a:pt x="3578" y="12"/>
                    <a:pt x="3578" y="19"/>
                  </a:cubicBezTo>
                  <a:cubicBezTo>
                    <a:pt x="3578" y="26"/>
                    <a:pt x="3572" y="32"/>
                    <a:pt x="3565" y="32"/>
                  </a:cubicBezTo>
                  <a:cubicBezTo>
                    <a:pt x="3558" y="32"/>
                    <a:pt x="3552" y="26"/>
                    <a:pt x="3552" y="19"/>
                  </a:cubicBezTo>
                  <a:close/>
                  <a:moveTo>
                    <a:pt x="3556" y="172"/>
                  </a:moveTo>
                  <a:cubicBezTo>
                    <a:pt x="3556" y="50"/>
                    <a:pt x="3556" y="50"/>
                    <a:pt x="3556" y="50"/>
                  </a:cubicBezTo>
                  <a:cubicBezTo>
                    <a:pt x="3575" y="50"/>
                    <a:pt x="3575" y="50"/>
                    <a:pt x="3575" y="50"/>
                  </a:cubicBezTo>
                  <a:cubicBezTo>
                    <a:pt x="3575" y="172"/>
                    <a:pt x="3575" y="172"/>
                    <a:pt x="3575" y="172"/>
                  </a:cubicBezTo>
                  <a:lnTo>
                    <a:pt x="3556" y="172"/>
                  </a:lnTo>
                  <a:close/>
                  <a:moveTo>
                    <a:pt x="3755" y="172"/>
                  </a:moveTo>
                  <a:cubicBezTo>
                    <a:pt x="3755" y="89"/>
                    <a:pt x="3755" y="89"/>
                    <a:pt x="3755" y="89"/>
                  </a:cubicBezTo>
                  <a:cubicBezTo>
                    <a:pt x="3755" y="73"/>
                    <a:pt x="3748" y="63"/>
                    <a:pt x="3732" y="63"/>
                  </a:cubicBezTo>
                  <a:cubicBezTo>
                    <a:pt x="3719" y="63"/>
                    <a:pt x="3706" y="73"/>
                    <a:pt x="3700" y="82"/>
                  </a:cubicBezTo>
                  <a:cubicBezTo>
                    <a:pt x="3700" y="172"/>
                    <a:pt x="3700" y="172"/>
                    <a:pt x="3700" y="172"/>
                  </a:cubicBezTo>
                  <a:cubicBezTo>
                    <a:pt x="3680" y="172"/>
                    <a:pt x="3680" y="172"/>
                    <a:pt x="3680" y="172"/>
                  </a:cubicBezTo>
                  <a:cubicBezTo>
                    <a:pt x="3680" y="89"/>
                    <a:pt x="3680" y="89"/>
                    <a:pt x="3680" y="89"/>
                  </a:cubicBezTo>
                  <a:cubicBezTo>
                    <a:pt x="3680" y="73"/>
                    <a:pt x="3674" y="63"/>
                    <a:pt x="3658" y="63"/>
                  </a:cubicBezTo>
                  <a:cubicBezTo>
                    <a:pt x="3645" y="63"/>
                    <a:pt x="3632" y="73"/>
                    <a:pt x="3626" y="83"/>
                  </a:cubicBezTo>
                  <a:cubicBezTo>
                    <a:pt x="3626" y="172"/>
                    <a:pt x="3626" y="172"/>
                    <a:pt x="3626" y="172"/>
                  </a:cubicBezTo>
                  <a:cubicBezTo>
                    <a:pt x="3606" y="172"/>
                    <a:pt x="3606" y="172"/>
                    <a:pt x="3606" y="172"/>
                  </a:cubicBezTo>
                  <a:cubicBezTo>
                    <a:pt x="3606" y="50"/>
                    <a:pt x="3606" y="50"/>
                    <a:pt x="3606" y="50"/>
                  </a:cubicBezTo>
                  <a:cubicBezTo>
                    <a:pt x="3626" y="50"/>
                    <a:pt x="3626" y="50"/>
                    <a:pt x="3626" y="50"/>
                  </a:cubicBezTo>
                  <a:cubicBezTo>
                    <a:pt x="3626" y="67"/>
                    <a:pt x="3626" y="67"/>
                    <a:pt x="3626" y="67"/>
                  </a:cubicBezTo>
                  <a:cubicBezTo>
                    <a:pt x="3631" y="59"/>
                    <a:pt x="3647" y="46"/>
                    <a:pt x="3665" y="46"/>
                  </a:cubicBezTo>
                  <a:cubicBezTo>
                    <a:pt x="3684" y="46"/>
                    <a:pt x="3695" y="57"/>
                    <a:pt x="3698" y="69"/>
                  </a:cubicBezTo>
                  <a:cubicBezTo>
                    <a:pt x="3705" y="58"/>
                    <a:pt x="3722" y="46"/>
                    <a:pt x="3739" y="46"/>
                  </a:cubicBezTo>
                  <a:cubicBezTo>
                    <a:pt x="3762" y="46"/>
                    <a:pt x="3774" y="59"/>
                    <a:pt x="3774" y="84"/>
                  </a:cubicBezTo>
                  <a:cubicBezTo>
                    <a:pt x="3774" y="172"/>
                    <a:pt x="3774" y="172"/>
                    <a:pt x="3774" y="172"/>
                  </a:cubicBezTo>
                  <a:lnTo>
                    <a:pt x="3755" y="172"/>
                  </a:lnTo>
                  <a:close/>
                  <a:moveTo>
                    <a:pt x="3798" y="111"/>
                  </a:moveTo>
                  <a:cubicBezTo>
                    <a:pt x="3798" y="75"/>
                    <a:pt x="3824" y="46"/>
                    <a:pt x="3859" y="46"/>
                  </a:cubicBezTo>
                  <a:cubicBezTo>
                    <a:pt x="3896" y="46"/>
                    <a:pt x="3918" y="75"/>
                    <a:pt x="3918" y="112"/>
                  </a:cubicBezTo>
                  <a:cubicBezTo>
                    <a:pt x="3918" y="117"/>
                    <a:pt x="3918" y="117"/>
                    <a:pt x="3918" y="117"/>
                  </a:cubicBezTo>
                  <a:cubicBezTo>
                    <a:pt x="3818" y="117"/>
                    <a:pt x="3818" y="117"/>
                    <a:pt x="3818" y="117"/>
                  </a:cubicBezTo>
                  <a:cubicBezTo>
                    <a:pt x="3820" y="140"/>
                    <a:pt x="3836" y="160"/>
                    <a:pt x="3863" y="160"/>
                  </a:cubicBezTo>
                  <a:cubicBezTo>
                    <a:pt x="3877" y="160"/>
                    <a:pt x="3891" y="154"/>
                    <a:pt x="3901" y="144"/>
                  </a:cubicBezTo>
                  <a:cubicBezTo>
                    <a:pt x="3910" y="157"/>
                    <a:pt x="3910" y="157"/>
                    <a:pt x="3910" y="157"/>
                  </a:cubicBezTo>
                  <a:cubicBezTo>
                    <a:pt x="3898" y="169"/>
                    <a:pt x="3881" y="175"/>
                    <a:pt x="3861" y="175"/>
                  </a:cubicBezTo>
                  <a:cubicBezTo>
                    <a:pt x="3825" y="175"/>
                    <a:pt x="3798" y="149"/>
                    <a:pt x="3798" y="111"/>
                  </a:cubicBezTo>
                  <a:close/>
                  <a:moveTo>
                    <a:pt x="3859" y="62"/>
                  </a:moveTo>
                  <a:cubicBezTo>
                    <a:pt x="3832" y="62"/>
                    <a:pt x="3820" y="84"/>
                    <a:pt x="3818" y="103"/>
                  </a:cubicBezTo>
                  <a:cubicBezTo>
                    <a:pt x="3899" y="103"/>
                    <a:pt x="3899" y="103"/>
                    <a:pt x="3899" y="103"/>
                  </a:cubicBezTo>
                  <a:cubicBezTo>
                    <a:pt x="3899" y="85"/>
                    <a:pt x="3887" y="62"/>
                    <a:pt x="3859" y="62"/>
                  </a:cubicBezTo>
                  <a:close/>
                  <a:moveTo>
                    <a:pt x="3937" y="161"/>
                  </a:moveTo>
                  <a:cubicBezTo>
                    <a:pt x="3937" y="153"/>
                    <a:pt x="3943" y="147"/>
                    <a:pt x="3951" y="147"/>
                  </a:cubicBezTo>
                  <a:cubicBezTo>
                    <a:pt x="3958" y="147"/>
                    <a:pt x="3965" y="153"/>
                    <a:pt x="3965" y="161"/>
                  </a:cubicBezTo>
                  <a:cubicBezTo>
                    <a:pt x="3965" y="168"/>
                    <a:pt x="3958" y="175"/>
                    <a:pt x="3951" y="175"/>
                  </a:cubicBezTo>
                  <a:cubicBezTo>
                    <a:pt x="3943" y="175"/>
                    <a:pt x="3937" y="168"/>
                    <a:pt x="393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grpSp>
      <p:sp>
        <p:nvSpPr>
          <p:cNvPr id="20502" name="Rectangle 22"/>
          <p:cNvSpPr>
            <a:spLocks noGrp="1" noChangeArrowheads="1"/>
          </p:cNvSpPr>
          <p:nvPr>
            <p:ph type="ctrTitle" sz="quarter"/>
          </p:nvPr>
        </p:nvSpPr>
        <p:spPr>
          <a:xfrm>
            <a:off x="6270508" y="347904"/>
            <a:ext cx="4798745" cy="1572608"/>
          </a:xfrm>
          <a:ln algn="ctr"/>
        </p:spPr>
        <p:txBody>
          <a:bodyPr anchor="b"/>
          <a:lstStyle>
            <a:lvl1pPr algn="l">
              <a:defRPr sz="3467" b="1">
                <a:solidFill>
                  <a:srgbClr val="393838"/>
                </a:solidFill>
                <a:latin typeface="+mn-lt"/>
              </a:defRPr>
            </a:lvl1pPr>
          </a:lstStyle>
          <a:p>
            <a:r>
              <a:rPr lang="en-US" dirty="0"/>
              <a:t>Click to edit Master title style</a:t>
            </a:r>
          </a:p>
        </p:txBody>
      </p:sp>
      <p:sp>
        <p:nvSpPr>
          <p:cNvPr id="3" name="Text Placeholder 2"/>
          <p:cNvSpPr>
            <a:spLocks noGrp="1"/>
          </p:cNvSpPr>
          <p:nvPr>
            <p:ph type="body" sz="quarter" idx="10"/>
          </p:nvPr>
        </p:nvSpPr>
        <p:spPr>
          <a:xfrm>
            <a:off x="6270509" y="2070134"/>
            <a:ext cx="4337049" cy="790575"/>
          </a:xfrm>
        </p:spPr>
        <p:txBody>
          <a:bodyPr/>
          <a:lstStyle>
            <a:lvl1pPr marL="0" indent="0" algn="l">
              <a:spcBef>
                <a:spcPts val="0"/>
              </a:spcBef>
              <a:buNone/>
              <a:defRPr sz="2133">
                <a:solidFill>
                  <a:srgbClr val="393838"/>
                </a:solidFill>
              </a:defRPr>
            </a:lvl1pPr>
          </a:lstStyle>
          <a:p>
            <a:pPr lvl="0"/>
            <a:r>
              <a:rPr lang="en-US" dirty="0"/>
              <a:t>Click to edit Master</a:t>
            </a:r>
          </a:p>
        </p:txBody>
      </p:sp>
      <p:sp>
        <p:nvSpPr>
          <p:cNvPr id="11" name="Rectangle 17"/>
          <p:cNvSpPr>
            <a:spLocks noChangeArrowheads="1"/>
          </p:cNvSpPr>
          <p:nvPr userDrawn="1"/>
        </p:nvSpPr>
        <p:spPr bwMode="auto">
          <a:xfrm>
            <a:off x="6379555" y="6413398"/>
            <a:ext cx="5552332" cy="98489"/>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800"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166489999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 DNA">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72533" y="1335533"/>
            <a:ext cx="10972800" cy="4357483"/>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073636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bld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305" y="0"/>
            <a:ext cx="6011777" cy="6540205"/>
          </a:xfrm>
          <a:prstGeom prst="rect">
            <a:avLst/>
          </a:prstGeom>
        </p:spPr>
      </p:pic>
      <p:sp>
        <p:nvSpPr>
          <p:cNvPr id="3" name="Content Placeholder 2"/>
          <p:cNvSpPr>
            <a:spLocks noGrp="1"/>
          </p:cNvSpPr>
          <p:nvPr>
            <p:ph idx="1"/>
          </p:nvPr>
        </p:nvSpPr>
        <p:spPr>
          <a:xfrm>
            <a:off x="372533" y="1335533"/>
            <a:ext cx="10972800" cy="4234539"/>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9"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912136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 Hop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2"/>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sharpenSoften amount="-5000"/>
                    </a14:imgEffect>
                    <a14:imgEffect>
                      <a14:brightnessContrast bright="3000" contrast="23000"/>
                    </a14:imgEffect>
                  </a14:imgLayer>
                </a14:imgProps>
              </a:ext>
              <a:ext uri="{28A0092B-C50C-407E-A947-70E740481C1C}">
                <a14:useLocalDpi xmlns:a14="http://schemas.microsoft.com/office/drawing/2010/main" val="0"/>
              </a:ext>
            </a:extLst>
          </a:blip>
          <a:srcRect l="37538" b="24425"/>
          <a:stretch/>
        </p:blipFill>
        <p:spPr bwMode="auto">
          <a:xfrm>
            <a:off x="15" y="439735"/>
            <a:ext cx="2589605" cy="6170623"/>
          </a:xfrm>
          <a:prstGeom prst="rect">
            <a:avLst/>
          </a:prstGeom>
          <a:noFill/>
        </p:spPr>
      </p:pic>
      <p:sp>
        <p:nvSpPr>
          <p:cNvPr id="3" name="Content Placeholder 2"/>
          <p:cNvSpPr>
            <a:spLocks noGrp="1"/>
          </p:cNvSpPr>
          <p:nvPr>
            <p:ph idx="1"/>
          </p:nvPr>
        </p:nvSpPr>
        <p:spPr>
          <a:xfrm>
            <a:off x="2955637" y="1464423"/>
            <a:ext cx="8389697" cy="3721836"/>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2955637" y="649250"/>
            <a:ext cx="8389697" cy="672735"/>
          </a:xfrm>
        </p:spPr>
        <p:txBody>
          <a:bodyPr anchor="b"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987993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 divider slide 1">
    <p:spTree>
      <p:nvGrpSpPr>
        <p:cNvPr id="1" name=""/>
        <p:cNvGrpSpPr/>
        <p:nvPr/>
      </p:nvGrpSpPr>
      <p:grpSpPr>
        <a:xfrm>
          <a:off x="0" y="0"/>
          <a:ext cx="0" cy="0"/>
          <a:chOff x="0" y="0"/>
          <a:chExt cx="0" cy="0"/>
        </a:xfrm>
      </p:grpSpPr>
      <p:sp>
        <p:nvSpPr>
          <p:cNvPr id="14" name="Rectangle 13"/>
          <p:cNvSpPr/>
          <p:nvPr userDrawn="1"/>
        </p:nvSpPr>
        <p:spPr>
          <a:xfrm>
            <a:off x="0" y="1162055"/>
            <a:ext cx="12192000" cy="130492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Rectangle 14"/>
          <p:cNvSpPr/>
          <p:nvPr userDrawn="1"/>
        </p:nvSpPr>
        <p:spPr>
          <a:xfrm>
            <a:off x="0" y="1294657"/>
            <a:ext cx="12192000" cy="1086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16" name="Straight Connector 15"/>
          <p:cNvCxnSpPr/>
          <p:nvPr userDrawn="1"/>
        </p:nvCxnSpPr>
        <p:spPr>
          <a:xfrm>
            <a:off x="0" y="2324907"/>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135251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44205" y="2816505"/>
            <a:ext cx="4166696" cy="1713907"/>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dirty="0"/>
          </a:p>
        </p:txBody>
      </p:sp>
      <p:pic>
        <p:nvPicPr>
          <p:cNvPr id="1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rot="21224959">
            <a:off x="1570565" y="594123"/>
            <a:ext cx="2914041" cy="4368599"/>
          </a:xfrm>
          <a:prstGeom prst="rect">
            <a:avLst/>
          </a:prstGeom>
          <a:noFill/>
          <a:ln w="76200">
            <a:solidFill>
              <a:schemeClr val="bg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567113" y="5101697"/>
            <a:ext cx="2876300" cy="100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29752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 divider slide 2">
    <p:spTree>
      <p:nvGrpSpPr>
        <p:cNvPr id="1" name=""/>
        <p:cNvGrpSpPr/>
        <p:nvPr/>
      </p:nvGrpSpPr>
      <p:grpSpPr>
        <a:xfrm>
          <a:off x="0" y="0"/>
          <a:ext cx="0" cy="0"/>
          <a:chOff x="0" y="0"/>
          <a:chExt cx="0" cy="0"/>
        </a:xfrm>
      </p:grpSpPr>
      <p:sp>
        <p:nvSpPr>
          <p:cNvPr id="2" name="Title 1"/>
          <p:cNvSpPr>
            <a:spLocks noGrp="1"/>
          </p:cNvSpPr>
          <p:nvPr>
            <p:ph type="title"/>
          </p:nvPr>
        </p:nvSpPr>
        <p:spPr>
          <a:xfrm>
            <a:off x="6844205" y="2816505"/>
            <a:ext cx="4166696" cy="1713907"/>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dirty="0"/>
          </a:p>
        </p:txBody>
      </p:sp>
      <p:sp>
        <p:nvSpPr>
          <p:cNvPr id="7" name="Rectangle 6"/>
          <p:cNvSpPr/>
          <p:nvPr userDrawn="1"/>
        </p:nvSpPr>
        <p:spPr>
          <a:xfrm>
            <a:off x="0" y="1162055"/>
            <a:ext cx="12192000" cy="130492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p:cNvSpPr/>
          <p:nvPr userDrawn="1"/>
        </p:nvSpPr>
        <p:spPr>
          <a:xfrm>
            <a:off x="0" y="1294657"/>
            <a:ext cx="12192000" cy="1086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12" name="Straight Connector 11"/>
          <p:cNvCxnSpPr/>
          <p:nvPr userDrawn="1"/>
        </p:nvCxnSpPr>
        <p:spPr>
          <a:xfrm>
            <a:off x="0" y="2324907"/>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5"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67113" y="5101697"/>
            <a:ext cx="2876300" cy="100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Straight Connector 18"/>
          <p:cNvCxnSpPr/>
          <p:nvPr userDrawn="1"/>
        </p:nvCxnSpPr>
        <p:spPr>
          <a:xfrm>
            <a:off x="0" y="135251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1"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rot="21224959">
            <a:off x="1078973" y="649589"/>
            <a:ext cx="4414404" cy="3308596"/>
          </a:xfrm>
          <a:prstGeom prst="rect">
            <a:avLst/>
          </a:prstGeom>
          <a:noFill/>
          <a:ln w="76200">
            <a:solidFill>
              <a:schemeClr val="bg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3852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Only, No Footer">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533" y="1335532"/>
            <a:ext cx="10972800" cy="4343823"/>
          </a:xfrm>
        </p:spPr>
        <p:txBody>
          <a:bodyPr/>
          <a:lstStyle>
            <a:lvl1pPr>
              <a:defRPr sz="2933"/>
            </a:lvl1pPr>
            <a:lvl2pPr>
              <a:defRPr sz="2667"/>
            </a:lvl2pPr>
            <a:lvl3pPr>
              <a:defRPr sz="2133"/>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94350"/>
          <a:stretch/>
        </p:blipFill>
        <p:spPr>
          <a:xfrm>
            <a:off x="6" y="6"/>
            <a:ext cx="12191989" cy="387492"/>
          </a:xfrm>
          <a:prstGeom prst="rect">
            <a:avLst/>
          </a:prstGeom>
        </p:spPr>
      </p:pic>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953937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414014"/>
            <a:ext cx="10972800" cy="9800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578854"/>
            <a:ext cx="10972800" cy="41338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z="1000" smtClean="0">
                <a:solidFill>
                  <a:schemeClr val="tx2">
                    <a:lumMod val="60000"/>
                    <a:lumOff val="4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63020427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Lst>
  <p:transition>
    <p:fade/>
  </p:transition>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67" algn="l" rtl="0" eaLnBrk="1" fontAlgn="base" hangingPunct="1">
        <a:lnSpc>
          <a:spcPct val="85000"/>
        </a:lnSpc>
        <a:spcBef>
          <a:spcPct val="0"/>
        </a:spcBef>
        <a:spcAft>
          <a:spcPct val="0"/>
        </a:spcAft>
        <a:defRPr sz="3200">
          <a:solidFill>
            <a:schemeClr val="tx2"/>
          </a:solidFill>
          <a:latin typeface="Arial" charset="0"/>
        </a:defRPr>
      </a:lvl6pPr>
      <a:lvl7pPr marL="914332" algn="l" rtl="0" eaLnBrk="1" fontAlgn="base" hangingPunct="1">
        <a:lnSpc>
          <a:spcPct val="85000"/>
        </a:lnSpc>
        <a:spcBef>
          <a:spcPct val="0"/>
        </a:spcBef>
        <a:spcAft>
          <a:spcPct val="0"/>
        </a:spcAft>
        <a:defRPr sz="3200">
          <a:solidFill>
            <a:schemeClr val="tx2"/>
          </a:solidFill>
          <a:latin typeface="Arial" charset="0"/>
        </a:defRPr>
      </a:lvl7pPr>
      <a:lvl8pPr marL="1371498" algn="l" rtl="0" eaLnBrk="1" fontAlgn="base" hangingPunct="1">
        <a:lnSpc>
          <a:spcPct val="85000"/>
        </a:lnSpc>
        <a:spcBef>
          <a:spcPct val="0"/>
        </a:spcBef>
        <a:spcAft>
          <a:spcPct val="0"/>
        </a:spcAft>
        <a:defRPr sz="3200">
          <a:solidFill>
            <a:schemeClr val="tx2"/>
          </a:solidFill>
          <a:latin typeface="Arial" charset="0"/>
        </a:defRPr>
      </a:lvl8pPr>
      <a:lvl9pPr marL="1828664"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1" indent="-290491"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895" indent="-285730"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14"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080"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47"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12"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578"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744"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5910"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7.xm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7.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1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4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37A7D-E056-C483-13FC-73CFFD92B87A}"/>
              </a:ext>
            </a:extLst>
          </p:cNvPr>
          <p:cNvSpPr>
            <a:spLocks noGrp="1"/>
          </p:cNvSpPr>
          <p:nvPr>
            <p:ph type="ctrTitle" sz="quarter"/>
          </p:nvPr>
        </p:nvSpPr>
        <p:spPr/>
        <p:txBody>
          <a:bodyPr/>
          <a:lstStyle/>
          <a:p>
            <a:r>
              <a:rPr lang="en-US" dirty="0"/>
              <a:t>Research To Practice </a:t>
            </a:r>
          </a:p>
        </p:txBody>
      </p:sp>
      <p:sp>
        <p:nvSpPr>
          <p:cNvPr id="3" name="Subtitle 2">
            <a:extLst>
              <a:ext uri="{FF2B5EF4-FFF2-40B4-BE49-F238E27FC236}">
                <a16:creationId xmlns:a16="http://schemas.microsoft.com/office/drawing/2014/main" id="{12EDC0F4-C79E-A4B4-A297-5C3A7C78F1BE}"/>
              </a:ext>
            </a:extLst>
          </p:cNvPr>
          <p:cNvSpPr>
            <a:spLocks noGrp="1"/>
          </p:cNvSpPr>
          <p:nvPr>
            <p:ph type="body" sz="quarter" idx="10"/>
          </p:nvPr>
        </p:nvSpPr>
        <p:spPr/>
        <p:txBody>
          <a:bodyPr/>
          <a:lstStyle/>
          <a:p>
            <a:r>
              <a:rPr lang="en-US" dirty="0"/>
              <a:t>MDS</a:t>
            </a:r>
          </a:p>
          <a:p>
            <a:r>
              <a:rPr lang="en-US" dirty="0"/>
              <a:t>Dr. Uma Borate</a:t>
            </a:r>
          </a:p>
        </p:txBody>
      </p:sp>
    </p:spTree>
    <p:extLst>
      <p:ext uri="{BB962C8B-B14F-4D97-AF65-F5344CB8AC3E}">
        <p14:creationId xmlns:p14="http://schemas.microsoft.com/office/powerpoint/2010/main" val="74857936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D2CEFB9-4D90-92D7-FDBE-547113E7F8CC}"/>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75" t="11832" r="175" b="1932"/>
          <a:stretch/>
        </p:blipFill>
        <p:spPr>
          <a:xfrm>
            <a:off x="1325881" y="1059850"/>
            <a:ext cx="7410616" cy="5313655"/>
          </a:xfrm>
        </p:spPr>
      </p:pic>
      <p:sp>
        <p:nvSpPr>
          <p:cNvPr id="4" name="Title 3">
            <a:extLst>
              <a:ext uri="{FF2B5EF4-FFF2-40B4-BE49-F238E27FC236}">
                <a16:creationId xmlns:a16="http://schemas.microsoft.com/office/drawing/2014/main" id="{5C983C10-1832-C912-7141-9C666730F1A1}"/>
              </a:ext>
            </a:extLst>
          </p:cNvPr>
          <p:cNvSpPr>
            <a:spLocks noGrp="1"/>
          </p:cNvSpPr>
          <p:nvPr>
            <p:ph type="title"/>
          </p:nvPr>
        </p:nvSpPr>
        <p:spPr>
          <a:xfrm>
            <a:off x="342716" y="334042"/>
            <a:ext cx="10972800" cy="672735"/>
          </a:xfrm>
        </p:spPr>
        <p:txBody>
          <a:bodyPr/>
          <a:lstStyle/>
          <a:p>
            <a:r>
              <a:rPr lang="en-US" sz="2400" dirty="0"/>
              <a:t>Cumulative duration of RBC-TI&gt;=8 </a:t>
            </a:r>
            <a:r>
              <a:rPr lang="en-US" sz="2400" dirty="0" err="1"/>
              <a:t>wks</a:t>
            </a:r>
            <a:r>
              <a:rPr lang="en-US" sz="2400" dirty="0"/>
              <a:t> during the entire treatment period for patients who achieved RBC-TI&gt;=8 </a:t>
            </a:r>
            <a:r>
              <a:rPr lang="en-US" sz="2400" dirty="0" err="1"/>
              <a:t>wks</a:t>
            </a:r>
            <a:r>
              <a:rPr lang="en-US" sz="2400" dirty="0"/>
              <a:t> during the entire treatment period</a:t>
            </a:r>
          </a:p>
        </p:txBody>
      </p:sp>
      <p:sp>
        <p:nvSpPr>
          <p:cNvPr id="2" name="TextBox 1">
            <a:extLst>
              <a:ext uri="{FF2B5EF4-FFF2-40B4-BE49-F238E27FC236}">
                <a16:creationId xmlns:a16="http://schemas.microsoft.com/office/drawing/2014/main" id="{24EE7B4F-DD52-4F56-64CE-1AD4433BAA8F}"/>
              </a:ext>
            </a:extLst>
          </p:cNvPr>
          <p:cNvSpPr txBox="1"/>
          <p:nvPr/>
        </p:nvSpPr>
        <p:spPr>
          <a:xfrm>
            <a:off x="8746010" y="6550223"/>
            <a:ext cx="2971776" cy="307777"/>
          </a:xfrm>
          <a:prstGeom prst="rect">
            <a:avLst/>
          </a:prstGeom>
          <a:noFill/>
        </p:spPr>
        <p:txBody>
          <a:bodyPr wrap="none" rtlCol="0">
            <a:spAutoFit/>
          </a:bodyPr>
          <a:lstStyle/>
          <a:p>
            <a:r>
              <a:rPr lang="en-US" sz="1400" dirty="0" err="1"/>
              <a:t>Fenaux</a:t>
            </a:r>
            <a:r>
              <a:rPr lang="en-US" sz="1400" dirty="0"/>
              <a:t> ASCO 2022; Abstract 7056</a:t>
            </a:r>
          </a:p>
        </p:txBody>
      </p:sp>
    </p:spTree>
    <p:extLst>
      <p:ext uri="{BB962C8B-B14F-4D97-AF65-F5344CB8AC3E}">
        <p14:creationId xmlns:p14="http://schemas.microsoft.com/office/powerpoint/2010/main" val="143455527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1819B28-78BC-B90B-3A09-603C1F21C93B}"/>
              </a:ext>
            </a:extLst>
          </p:cNvPr>
          <p:cNvPicPr>
            <a:picLocks noGrp="1" noChangeAspect="1"/>
          </p:cNvPicPr>
          <p:nvPr>
            <p:ph idx="1"/>
          </p:nvPr>
        </p:nvPicPr>
        <p:blipFill>
          <a:blip r:embed="rId2"/>
          <a:stretch>
            <a:fillRect/>
          </a:stretch>
        </p:blipFill>
        <p:spPr>
          <a:xfrm>
            <a:off x="372532" y="1213923"/>
            <a:ext cx="5585010" cy="5279835"/>
          </a:xfrm>
          <a:prstGeom prst="rect">
            <a:avLst/>
          </a:prstGeom>
        </p:spPr>
      </p:pic>
      <p:sp>
        <p:nvSpPr>
          <p:cNvPr id="4" name="Title 3">
            <a:extLst>
              <a:ext uri="{FF2B5EF4-FFF2-40B4-BE49-F238E27FC236}">
                <a16:creationId xmlns:a16="http://schemas.microsoft.com/office/drawing/2014/main" id="{0A22787E-C6C7-402E-CC0C-553818D7783B}"/>
              </a:ext>
            </a:extLst>
          </p:cNvPr>
          <p:cNvSpPr>
            <a:spLocks noGrp="1"/>
          </p:cNvSpPr>
          <p:nvPr>
            <p:ph type="title"/>
          </p:nvPr>
        </p:nvSpPr>
        <p:spPr>
          <a:xfrm>
            <a:off x="372532" y="413555"/>
            <a:ext cx="11494789" cy="672735"/>
          </a:xfrm>
        </p:spPr>
        <p:txBody>
          <a:bodyPr/>
          <a:lstStyle/>
          <a:p>
            <a:pPr>
              <a:spcBef>
                <a:spcPts val="0"/>
              </a:spcBef>
              <a:spcAft>
                <a:spcPts val="0"/>
              </a:spcAft>
            </a:pPr>
            <a:r>
              <a:rPr lang="en-US" sz="2800" dirty="0">
                <a:latin typeface="Arial" panose="020B0604020202020204" pitchFamily="34" charset="0"/>
                <a:ea typeface="Calibri" panose="020F0502020204030204" pitchFamily="34" charset="0"/>
                <a:cs typeface="Times New Roman" panose="02020603050405020304" pitchFamily="18" charset="0"/>
              </a:rPr>
              <a:t>P</a:t>
            </a:r>
            <a:r>
              <a:rPr lang="en-US" sz="2800" dirty="0">
                <a:effectLst/>
                <a:latin typeface="Arial" panose="020B0604020202020204" pitchFamily="34" charset="0"/>
                <a:ea typeface="Calibri" panose="020F0502020204030204" pitchFamily="34" charset="0"/>
                <a:cs typeface="Times New Roman" panose="02020603050405020304" pitchFamily="18" charset="0"/>
              </a:rPr>
              <a:t>ositive topline results of Phase 3 COMMANDS trial </a:t>
            </a:r>
            <a:r>
              <a:rPr lang="en-US" sz="2800" dirty="0">
                <a:latin typeface="Arial" panose="020B0604020202020204" pitchFamily="34" charset="0"/>
                <a:ea typeface="Calibri" panose="020F0502020204030204" pitchFamily="34" charset="0"/>
                <a:cs typeface="Times New Roman" panose="02020603050405020304" pitchFamily="18" charset="0"/>
              </a:rPr>
              <a:t>announced:</a:t>
            </a:r>
            <a:br>
              <a:rPr lang="en-US" sz="2800">
                <a:latin typeface="Arial" panose="020B0604020202020204" pitchFamily="34" charset="0"/>
                <a:ea typeface="Calibri" panose="020F0502020204030204" pitchFamily="34" charset="0"/>
                <a:cs typeface="Times New Roman" panose="02020603050405020304" pitchFamily="18" charset="0"/>
              </a:rPr>
            </a:br>
            <a:r>
              <a:rPr lang="en-US" sz="2800">
                <a:effectLst/>
                <a:latin typeface="Arial" panose="020B0604020202020204" pitchFamily="34" charset="0"/>
                <a:ea typeface="Calibri" panose="020F0502020204030204" pitchFamily="34" charset="0"/>
                <a:cs typeface="Times New Roman" panose="02020603050405020304" pitchFamily="18" charset="0"/>
              </a:rPr>
              <a:t>Press release – </a:t>
            </a:r>
            <a:r>
              <a:rPr lang="en-US" sz="2800">
                <a:effectLst/>
                <a:latin typeface="Arial" panose="020B0604020202020204" pitchFamily="34" charset="0"/>
                <a:ea typeface="Calibri" panose="020F0502020204030204" pitchFamily="34" charset="0"/>
              </a:rPr>
              <a:t>October </a:t>
            </a:r>
            <a:r>
              <a:rPr lang="en-US" sz="2800" dirty="0">
                <a:effectLst/>
                <a:latin typeface="Arial" panose="020B0604020202020204" pitchFamily="34" charset="0"/>
                <a:ea typeface="Calibri" panose="020F0502020204030204" pitchFamily="34" charset="0"/>
              </a:rPr>
              <a:t>31</a:t>
            </a:r>
            <a:r>
              <a:rPr lang="en-US" sz="2800">
                <a:effectLst/>
                <a:latin typeface="Arial" panose="020B0604020202020204" pitchFamily="34" charset="0"/>
                <a:ea typeface="Calibri" panose="020F0502020204030204" pitchFamily="34" charset="0"/>
              </a:rPr>
              <a:t>, 2022</a:t>
            </a:r>
            <a:endParaRPr lang="en-US" sz="2800" dirty="0"/>
          </a:p>
        </p:txBody>
      </p:sp>
      <p:sp>
        <p:nvSpPr>
          <p:cNvPr id="7" name="TextBox 6">
            <a:extLst>
              <a:ext uri="{FF2B5EF4-FFF2-40B4-BE49-F238E27FC236}">
                <a16:creationId xmlns:a16="http://schemas.microsoft.com/office/drawing/2014/main" id="{11EF8AB4-9790-E390-A4B1-3D2C79083A00}"/>
              </a:ext>
            </a:extLst>
          </p:cNvPr>
          <p:cNvSpPr txBox="1"/>
          <p:nvPr/>
        </p:nvSpPr>
        <p:spPr>
          <a:xfrm>
            <a:off x="6119926" y="1582340"/>
            <a:ext cx="5847284" cy="3693319"/>
          </a:xfrm>
          <a:prstGeom prst="rect">
            <a:avLst/>
          </a:prstGeom>
          <a:noFill/>
        </p:spPr>
        <p:txBody>
          <a:bodyPr wrap="square">
            <a:spAutoFit/>
          </a:bodyPr>
          <a:lstStyle/>
          <a:p>
            <a:r>
              <a:rPr lang="en-US" dirty="0"/>
              <a:t>The study met its primary endpoint, demonstrating a highly statistically significant and clinically meaningful improvement in red blood cell transfusion independence (RBC-TI) with concurrent hemoglobin (Hb) increase in the first-line treatment of adult patients with very low-, low- or intermediate-risk myelodysplastic syndromes (MDS) who require RBC transfusions. </a:t>
            </a:r>
          </a:p>
          <a:p>
            <a:r>
              <a:rPr lang="en-US" dirty="0"/>
              <a:t>This result was based on a pre-specified interim analysis conducted through an independent review committee. Safety results in the trial were consistent with the safety profile of </a:t>
            </a:r>
            <a:r>
              <a:rPr lang="en-US" dirty="0" err="1"/>
              <a:t>Luspatercept</a:t>
            </a:r>
            <a:r>
              <a:rPr lang="en-US" dirty="0"/>
              <a:t> previously demonstrated in the MEDALIST study (NCT02631070), and no new safety signals were reported</a:t>
            </a:r>
          </a:p>
        </p:txBody>
      </p:sp>
    </p:spTree>
    <p:extLst>
      <p:ext uri="{BB962C8B-B14F-4D97-AF65-F5344CB8AC3E}">
        <p14:creationId xmlns:p14="http://schemas.microsoft.com/office/powerpoint/2010/main" val="290360565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944794-9E5F-447A-0216-7BB891312952}"/>
              </a:ext>
            </a:extLst>
          </p:cNvPr>
          <p:cNvSpPr>
            <a:spLocks noGrp="1"/>
          </p:cNvSpPr>
          <p:nvPr>
            <p:ph idx="1"/>
          </p:nvPr>
        </p:nvSpPr>
        <p:spPr>
          <a:xfrm>
            <a:off x="372533" y="1502211"/>
            <a:ext cx="4302337" cy="4323331"/>
          </a:xfrm>
        </p:spPr>
        <p:txBody>
          <a:bodyPr/>
          <a:lstStyle/>
          <a:p>
            <a:r>
              <a:rPr lang="en-US" sz="2600" dirty="0"/>
              <a:t>Low dose Len improves TD, AML transformation and OS in LR-MDS del 5 patients that respond to therapy. </a:t>
            </a:r>
          </a:p>
          <a:p>
            <a:r>
              <a:rPr lang="en-US" sz="2600" dirty="0"/>
              <a:t>TI &gt; 60% and </a:t>
            </a:r>
            <a:r>
              <a:rPr lang="en-US" sz="2600" dirty="0" err="1"/>
              <a:t>CyR</a:t>
            </a:r>
            <a:r>
              <a:rPr lang="en-US" sz="2600" dirty="0"/>
              <a:t> approximately 50-70%</a:t>
            </a:r>
          </a:p>
          <a:p>
            <a:r>
              <a:rPr lang="en-US" sz="2600" dirty="0"/>
              <a:t>Question asked by the study: Can low dose Len started early, prolong time to TD and improve outcomes?</a:t>
            </a:r>
          </a:p>
        </p:txBody>
      </p:sp>
      <p:sp>
        <p:nvSpPr>
          <p:cNvPr id="4" name="Title 3">
            <a:extLst>
              <a:ext uri="{FF2B5EF4-FFF2-40B4-BE49-F238E27FC236}">
                <a16:creationId xmlns:a16="http://schemas.microsoft.com/office/drawing/2014/main" id="{9FAFC577-07D3-29C4-5746-0B6F1B1090A1}"/>
              </a:ext>
            </a:extLst>
          </p:cNvPr>
          <p:cNvSpPr>
            <a:spLocks noGrp="1"/>
          </p:cNvSpPr>
          <p:nvPr>
            <p:ph type="title"/>
          </p:nvPr>
        </p:nvSpPr>
        <p:spPr>
          <a:xfrm>
            <a:off x="372533" y="334042"/>
            <a:ext cx="10972800" cy="672735"/>
          </a:xfrm>
        </p:spPr>
        <p:txBody>
          <a:bodyPr/>
          <a:lstStyle/>
          <a:p>
            <a:r>
              <a:rPr lang="en-US" sz="2400" dirty="0">
                <a:effectLst/>
                <a:latin typeface="Arial" panose="020B0604020202020204" pitchFamily="34" charset="0"/>
                <a:ea typeface="Calibri" panose="020F0502020204030204" pitchFamily="34" charset="0"/>
              </a:rPr>
              <a:t>Evaluation of lenalidomide (LEN) vs placebo in non-transfusion dependent low risk del(5q) MDS patients. Final results of </a:t>
            </a:r>
            <a:r>
              <a:rPr lang="en-US" sz="2400" dirty="0" err="1">
                <a:effectLst/>
                <a:latin typeface="Arial" panose="020B0604020202020204" pitchFamily="34" charset="0"/>
                <a:ea typeface="Calibri" panose="020F0502020204030204" pitchFamily="34" charset="0"/>
              </a:rPr>
              <a:t>Sintra</a:t>
            </a:r>
            <a:r>
              <a:rPr lang="en-US" sz="2400" dirty="0">
                <a:effectLst/>
                <a:latin typeface="Arial" panose="020B0604020202020204" pitchFamily="34" charset="0"/>
                <a:ea typeface="Calibri" panose="020F0502020204030204" pitchFamily="34" charset="0"/>
              </a:rPr>
              <a:t>-REV Phase III international multicenter clinical trial.</a:t>
            </a:r>
            <a:endParaRPr lang="en-US" sz="2400" dirty="0"/>
          </a:p>
        </p:txBody>
      </p:sp>
      <p:sp>
        <p:nvSpPr>
          <p:cNvPr id="6" name="TextBox 5">
            <a:extLst>
              <a:ext uri="{FF2B5EF4-FFF2-40B4-BE49-F238E27FC236}">
                <a16:creationId xmlns:a16="http://schemas.microsoft.com/office/drawing/2014/main" id="{4677C313-4161-7282-A14E-E5516F50E71A}"/>
              </a:ext>
            </a:extLst>
          </p:cNvPr>
          <p:cNvSpPr txBox="1"/>
          <p:nvPr/>
        </p:nvSpPr>
        <p:spPr>
          <a:xfrm>
            <a:off x="4527533" y="6174559"/>
            <a:ext cx="4916718" cy="338554"/>
          </a:xfrm>
          <a:prstGeom prst="rect">
            <a:avLst/>
          </a:prstGeom>
          <a:noFill/>
        </p:spPr>
        <p:txBody>
          <a:bodyPr wrap="square">
            <a:spAutoFit/>
          </a:bodyPr>
          <a:lstStyle/>
          <a:p>
            <a:r>
              <a:rPr lang="en-US" sz="1600" dirty="0">
                <a:solidFill>
                  <a:srgbClr val="000000"/>
                </a:solidFill>
                <a:effectLst/>
                <a:latin typeface="Arial" panose="020B0604020202020204" pitchFamily="34" charset="0"/>
                <a:ea typeface="Calibri" panose="020F0502020204030204" pitchFamily="34" charset="0"/>
              </a:rPr>
              <a:t>López </a:t>
            </a:r>
            <a:r>
              <a:rPr lang="en-US" sz="1600" dirty="0" err="1">
                <a:solidFill>
                  <a:srgbClr val="000000"/>
                </a:solidFill>
                <a:effectLst/>
                <a:latin typeface="Arial" panose="020B0604020202020204" pitchFamily="34" charset="0"/>
                <a:ea typeface="Calibri" panose="020F0502020204030204" pitchFamily="34" charset="0"/>
              </a:rPr>
              <a:t>Cadenas</a:t>
            </a:r>
            <a:r>
              <a:rPr lang="en-US" sz="1600" dirty="0">
                <a:solidFill>
                  <a:srgbClr val="000000"/>
                </a:solidFill>
                <a:effectLst/>
                <a:latin typeface="Arial" panose="020B0604020202020204" pitchFamily="34" charset="0"/>
                <a:ea typeface="Calibri" panose="020F0502020204030204" pitchFamily="34" charset="0"/>
              </a:rPr>
              <a:t> F et al, ASH 2022, abstract 640. </a:t>
            </a:r>
            <a:endParaRPr lang="en-US" sz="1600" dirty="0"/>
          </a:p>
        </p:txBody>
      </p:sp>
      <p:pic>
        <p:nvPicPr>
          <p:cNvPr id="1028" name="Picture 4">
            <a:extLst>
              <a:ext uri="{FF2B5EF4-FFF2-40B4-BE49-F238E27FC236}">
                <a16:creationId xmlns:a16="http://schemas.microsoft.com/office/drawing/2014/main" id="{E7111FA7-EAD8-239A-F9B1-E366696F76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8727" y="1525071"/>
            <a:ext cx="6859325" cy="3583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61145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F08D34E-A84A-CFC8-1C84-D77736CD5F1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48707" y="675494"/>
            <a:ext cx="9124121" cy="4713985"/>
          </a:xfrm>
        </p:spPr>
      </p:pic>
      <p:sp>
        <p:nvSpPr>
          <p:cNvPr id="4" name="Title 3">
            <a:extLst>
              <a:ext uri="{FF2B5EF4-FFF2-40B4-BE49-F238E27FC236}">
                <a16:creationId xmlns:a16="http://schemas.microsoft.com/office/drawing/2014/main" id="{431DABCE-8C26-9953-4FBB-CFECD1A5FBE8}"/>
              </a:ext>
            </a:extLst>
          </p:cNvPr>
          <p:cNvSpPr>
            <a:spLocks noGrp="1"/>
          </p:cNvSpPr>
          <p:nvPr>
            <p:ph type="title"/>
          </p:nvPr>
        </p:nvSpPr>
        <p:spPr/>
        <p:txBody>
          <a:bodyPr/>
          <a:lstStyle/>
          <a:p>
            <a:r>
              <a:rPr lang="en-US" dirty="0"/>
              <a:t>Results</a:t>
            </a:r>
          </a:p>
        </p:txBody>
      </p:sp>
      <p:sp>
        <p:nvSpPr>
          <p:cNvPr id="7" name="TextBox 6">
            <a:extLst>
              <a:ext uri="{FF2B5EF4-FFF2-40B4-BE49-F238E27FC236}">
                <a16:creationId xmlns:a16="http://schemas.microsoft.com/office/drawing/2014/main" id="{8051D9AA-DCC8-3C9D-26FF-1A28816E7D9C}"/>
              </a:ext>
            </a:extLst>
          </p:cNvPr>
          <p:cNvSpPr txBox="1"/>
          <p:nvPr/>
        </p:nvSpPr>
        <p:spPr>
          <a:xfrm>
            <a:off x="6390861" y="4501505"/>
            <a:ext cx="5406288" cy="1477328"/>
          </a:xfrm>
          <a:prstGeom prst="rect">
            <a:avLst/>
          </a:prstGeom>
          <a:noFill/>
        </p:spPr>
        <p:txBody>
          <a:bodyPr wrap="none" rtlCol="0">
            <a:spAutoFit/>
          </a:bodyPr>
          <a:lstStyle/>
          <a:p>
            <a:pPr marL="285750" indent="-285750">
              <a:buFont typeface="Arial" panose="020B0604020202020204" pitchFamily="34" charset="0"/>
              <a:buChar char="•"/>
            </a:pPr>
            <a:r>
              <a:rPr lang="en-US" dirty="0"/>
              <a:t>Len decreased risk of TD in approx. 70% of pts, </a:t>
            </a:r>
          </a:p>
          <a:p>
            <a:pPr marL="285750" indent="-285750">
              <a:buFont typeface="Arial" panose="020B0604020202020204" pitchFamily="34" charset="0"/>
              <a:buChar char="•"/>
            </a:pPr>
            <a:r>
              <a:rPr lang="en-US" dirty="0"/>
              <a:t>Achieved erythroid and cytogenetic responses,</a:t>
            </a:r>
          </a:p>
          <a:p>
            <a:pPr marL="285750" indent="-285750">
              <a:buFont typeface="Arial" panose="020B0604020202020204" pitchFamily="34" charset="0"/>
              <a:buChar char="•"/>
            </a:pPr>
            <a:r>
              <a:rPr lang="en-US" dirty="0"/>
              <a:t>No signs of clonal evolution</a:t>
            </a:r>
          </a:p>
          <a:p>
            <a:pPr marL="285750" indent="-285750">
              <a:buFont typeface="Arial" panose="020B0604020202020204" pitchFamily="34" charset="0"/>
              <a:buChar char="•"/>
            </a:pPr>
            <a:r>
              <a:rPr lang="en-US" dirty="0"/>
              <a:t>Caused clinically non-significant neutropenia</a:t>
            </a:r>
          </a:p>
          <a:p>
            <a:pPr marL="285750" indent="-285750">
              <a:buFont typeface="Arial" panose="020B0604020202020204" pitchFamily="34" charset="0"/>
              <a:buChar char="•"/>
            </a:pPr>
            <a:r>
              <a:rPr lang="en-US" dirty="0"/>
              <a:t>LTFU still waited</a:t>
            </a:r>
          </a:p>
        </p:txBody>
      </p:sp>
      <p:sp>
        <p:nvSpPr>
          <p:cNvPr id="3" name="TextBox 2">
            <a:extLst>
              <a:ext uri="{FF2B5EF4-FFF2-40B4-BE49-F238E27FC236}">
                <a16:creationId xmlns:a16="http://schemas.microsoft.com/office/drawing/2014/main" id="{5163ED9A-1A8E-5542-6CE8-6532F08649F3}"/>
              </a:ext>
            </a:extLst>
          </p:cNvPr>
          <p:cNvSpPr txBox="1"/>
          <p:nvPr/>
        </p:nvSpPr>
        <p:spPr>
          <a:xfrm>
            <a:off x="4505706" y="6182506"/>
            <a:ext cx="6097772" cy="338554"/>
          </a:xfrm>
          <a:prstGeom prst="rect">
            <a:avLst/>
          </a:prstGeom>
          <a:noFill/>
        </p:spPr>
        <p:txBody>
          <a:bodyPr wrap="square">
            <a:spAutoFit/>
          </a:bodyPr>
          <a:lstStyle/>
          <a:p>
            <a:r>
              <a:rPr lang="en-US" sz="1600" dirty="0">
                <a:solidFill>
                  <a:srgbClr val="000000"/>
                </a:solidFill>
                <a:effectLst/>
                <a:latin typeface="Arial" panose="020B0604020202020204" pitchFamily="34" charset="0"/>
                <a:ea typeface="Calibri" panose="020F0502020204030204" pitchFamily="34" charset="0"/>
              </a:rPr>
              <a:t>López </a:t>
            </a:r>
            <a:r>
              <a:rPr lang="en-US" sz="1600" dirty="0" err="1">
                <a:solidFill>
                  <a:srgbClr val="000000"/>
                </a:solidFill>
                <a:effectLst/>
                <a:latin typeface="Arial" panose="020B0604020202020204" pitchFamily="34" charset="0"/>
                <a:ea typeface="Calibri" panose="020F0502020204030204" pitchFamily="34" charset="0"/>
              </a:rPr>
              <a:t>Cadenas</a:t>
            </a:r>
            <a:r>
              <a:rPr lang="en-US" sz="1600" dirty="0">
                <a:solidFill>
                  <a:srgbClr val="000000"/>
                </a:solidFill>
                <a:effectLst/>
                <a:latin typeface="Arial" panose="020B0604020202020204" pitchFamily="34" charset="0"/>
                <a:ea typeface="Calibri" panose="020F0502020204030204" pitchFamily="34" charset="0"/>
              </a:rPr>
              <a:t> F et al, ASH 2022, abstract 640. </a:t>
            </a:r>
            <a:endParaRPr lang="en-US" sz="1600" dirty="0"/>
          </a:p>
        </p:txBody>
      </p:sp>
    </p:spTree>
    <p:extLst>
      <p:ext uri="{BB962C8B-B14F-4D97-AF65-F5344CB8AC3E}">
        <p14:creationId xmlns:p14="http://schemas.microsoft.com/office/powerpoint/2010/main" val="223420827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85554A-1816-FA8B-5999-2FE27F650F91}"/>
              </a:ext>
            </a:extLst>
          </p:cNvPr>
          <p:cNvSpPr>
            <a:spLocks noGrp="1"/>
          </p:cNvSpPr>
          <p:nvPr>
            <p:ph idx="1"/>
          </p:nvPr>
        </p:nvSpPr>
        <p:spPr>
          <a:xfrm>
            <a:off x="372533" y="1628359"/>
            <a:ext cx="10972800" cy="4323331"/>
          </a:xfrm>
        </p:spPr>
        <p:txBody>
          <a:bodyPr/>
          <a:lstStyle/>
          <a:p>
            <a:r>
              <a:rPr lang="en-US" sz="2800" dirty="0"/>
              <a:t>Early initiation of ESAs appears to be more beneficial then waiting until emergence of transfusion dependence for outcomes and QOL of LR-MDS patients</a:t>
            </a:r>
          </a:p>
          <a:p>
            <a:r>
              <a:rPr lang="en-US" sz="2800" dirty="0"/>
              <a:t>LR-MDS patients that respond to </a:t>
            </a:r>
            <a:r>
              <a:rPr lang="en-US" sz="2800" dirty="0" err="1"/>
              <a:t>Luspatercept</a:t>
            </a:r>
            <a:r>
              <a:rPr lang="en-US" sz="2800" dirty="0"/>
              <a:t> continue to have a sustained response but typically need the full dose to achieve that response.</a:t>
            </a:r>
          </a:p>
          <a:p>
            <a:r>
              <a:rPr lang="en-US" sz="2800" dirty="0"/>
              <a:t>Early initiation of low dose Len in del 5q patients appears to be beneficial with no clonal evolution but LTFU awaited.</a:t>
            </a:r>
          </a:p>
          <a:p>
            <a:r>
              <a:rPr lang="en-US" sz="2800" dirty="0"/>
              <a:t>Can these be considered disease modifying therapies vs  supportive care only?</a:t>
            </a:r>
          </a:p>
        </p:txBody>
      </p:sp>
      <p:sp>
        <p:nvSpPr>
          <p:cNvPr id="4" name="Title 3">
            <a:extLst>
              <a:ext uri="{FF2B5EF4-FFF2-40B4-BE49-F238E27FC236}">
                <a16:creationId xmlns:a16="http://schemas.microsoft.com/office/drawing/2014/main" id="{558AF3AB-9963-45B9-576C-F534A00F3695}"/>
              </a:ext>
            </a:extLst>
          </p:cNvPr>
          <p:cNvSpPr>
            <a:spLocks noGrp="1"/>
          </p:cNvSpPr>
          <p:nvPr>
            <p:ph type="title"/>
          </p:nvPr>
        </p:nvSpPr>
        <p:spPr/>
        <p:txBody>
          <a:bodyPr/>
          <a:lstStyle/>
          <a:p>
            <a:r>
              <a:rPr lang="en-US" dirty="0"/>
              <a:t>Summary of LR-MDS supportive care intervention studies</a:t>
            </a:r>
          </a:p>
        </p:txBody>
      </p:sp>
    </p:spTree>
    <p:extLst>
      <p:ext uri="{BB962C8B-B14F-4D97-AF65-F5344CB8AC3E}">
        <p14:creationId xmlns:p14="http://schemas.microsoft.com/office/powerpoint/2010/main" val="156485195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E67B1-70EF-7B46-66B3-5E1F3D344A51}"/>
              </a:ext>
            </a:extLst>
          </p:cNvPr>
          <p:cNvSpPr>
            <a:spLocks noGrp="1"/>
          </p:cNvSpPr>
          <p:nvPr>
            <p:ph type="title"/>
          </p:nvPr>
        </p:nvSpPr>
        <p:spPr/>
        <p:txBody>
          <a:bodyPr/>
          <a:lstStyle/>
          <a:p>
            <a:r>
              <a:rPr lang="en-US" dirty="0"/>
              <a:t>HMA use in LR-MDS</a:t>
            </a:r>
          </a:p>
        </p:txBody>
      </p:sp>
    </p:spTree>
    <p:extLst>
      <p:ext uri="{BB962C8B-B14F-4D97-AF65-F5344CB8AC3E}">
        <p14:creationId xmlns:p14="http://schemas.microsoft.com/office/powerpoint/2010/main" val="133893693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B4DC40-FDEA-11D9-3B65-5C85A1D6BEE8}"/>
              </a:ext>
            </a:extLst>
          </p:cNvPr>
          <p:cNvSpPr>
            <a:spLocks noGrp="1"/>
          </p:cNvSpPr>
          <p:nvPr>
            <p:ph idx="1"/>
          </p:nvPr>
        </p:nvSpPr>
        <p:spPr>
          <a:xfrm>
            <a:off x="372532" y="1223450"/>
            <a:ext cx="10972800" cy="4323331"/>
          </a:xfrm>
        </p:spPr>
        <p:txBody>
          <a:bodyPr/>
          <a:lstStyle/>
          <a:p>
            <a:r>
              <a:rPr lang="en-US" sz="2400" dirty="0"/>
              <a:t>Benefit of HMAs in LR-MDS is not clear and optimizing the dose in order to balance risk of </a:t>
            </a:r>
            <a:r>
              <a:rPr lang="en-US" sz="2400" dirty="0" err="1"/>
              <a:t>cytopenias</a:t>
            </a:r>
            <a:r>
              <a:rPr lang="en-US" sz="2400" dirty="0"/>
              <a:t> with clinical benefit is a key challenge</a:t>
            </a:r>
          </a:p>
        </p:txBody>
      </p:sp>
      <p:sp>
        <p:nvSpPr>
          <p:cNvPr id="3" name="Slide Number Placeholder 2">
            <a:extLst>
              <a:ext uri="{FF2B5EF4-FFF2-40B4-BE49-F238E27FC236}">
                <a16:creationId xmlns:a16="http://schemas.microsoft.com/office/drawing/2014/main" id="{55460D3B-8FE2-DABD-5A1D-8DAC802BF4D9}"/>
              </a:ext>
            </a:extLst>
          </p:cNvPr>
          <p:cNvSpPr>
            <a:spLocks noGrp="1"/>
          </p:cNvSpPr>
          <p:nvPr>
            <p:ph type="sldNum" sz="quarter" idx="4"/>
          </p:nvPr>
        </p:nvSpPr>
        <p:spPr>
          <a:xfrm>
            <a:off x="5259109" y="6455875"/>
            <a:ext cx="4200638" cy="413555"/>
          </a:xfrm>
        </p:spPr>
        <p:txBody>
          <a:bodyPr/>
          <a:lstStyle/>
          <a:p>
            <a:r>
              <a:rPr lang="en-US" sz="1400" dirty="0">
                <a:solidFill>
                  <a:srgbClr val="000000"/>
                </a:solidFill>
                <a:effectLst/>
                <a:latin typeface="Arial" panose="020B0604020202020204" pitchFamily="34" charset="0"/>
                <a:ea typeface="Calibri" panose="020F0502020204030204" pitchFamily="34" charset="0"/>
              </a:rPr>
              <a:t>Garcia-</a:t>
            </a:r>
            <a:r>
              <a:rPr lang="en-US" sz="1400" dirty="0" err="1">
                <a:solidFill>
                  <a:srgbClr val="000000"/>
                </a:solidFill>
                <a:effectLst/>
                <a:latin typeface="Arial" panose="020B0604020202020204" pitchFamily="34" charset="0"/>
                <a:ea typeface="Calibri" panose="020F0502020204030204" pitchFamily="34" charset="0"/>
              </a:rPr>
              <a:t>Manero</a:t>
            </a:r>
            <a:r>
              <a:rPr lang="en-US" sz="1400" dirty="0">
                <a:solidFill>
                  <a:srgbClr val="000000"/>
                </a:solidFill>
                <a:effectLst/>
                <a:latin typeface="Arial" panose="020B0604020202020204" pitchFamily="34" charset="0"/>
                <a:ea typeface="Calibri" panose="020F0502020204030204" pitchFamily="34" charset="0"/>
              </a:rPr>
              <a:t> G et al., ASH 22, </a:t>
            </a:r>
            <a:r>
              <a:rPr lang="en-US" sz="1400" dirty="0" err="1">
                <a:solidFill>
                  <a:srgbClr val="000000"/>
                </a:solidFill>
                <a:effectLst/>
                <a:latin typeface="Arial" panose="020B0604020202020204" pitchFamily="34" charset="0"/>
                <a:ea typeface="Calibri" panose="020F0502020204030204" pitchFamily="34" charset="0"/>
              </a:rPr>
              <a:t>Abstr</a:t>
            </a:r>
            <a:r>
              <a:rPr lang="en-US" sz="1400" dirty="0">
                <a:solidFill>
                  <a:srgbClr val="000000"/>
                </a:solidFill>
                <a:effectLst/>
                <a:latin typeface="Arial" panose="020B0604020202020204" pitchFamily="34" charset="0"/>
                <a:ea typeface="Calibri" panose="020F0502020204030204" pitchFamily="34" charset="0"/>
              </a:rPr>
              <a:t>: 461</a:t>
            </a:r>
            <a:endParaRPr lang="en-US" sz="1400" dirty="0"/>
          </a:p>
        </p:txBody>
      </p:sp>
      <p:sp>
        <p:nvSpPr>
          <p:cNvPr id="4" name="Title 3">
            <a:extLst>
              <a:ext uri="{FF2B5EF4-FFF2-40B4-BE49-F238E27FC236}">
                <a16:creationId xmlns:a16="http://schemas.microsoft.com/office/drawing/2014/main" id="{9A6F0EC1-B1F1-768F-0613-2C60FBE56A83}"/>
              </a:ext>
            </a:extLst>
          </p:cNvPr>
          <p:cNvSpPr>
            <a:spLocks noGrp="1"/>
          </p:cNvSpPr>
          <p:nvPr>
            <p:ph type="title"/>
          </p:nvPr>
        </p:nvSpPr>
        <p:spPr>
          <a:xfrm>
            <a:off x="372532" y="413555"/>
            <a:ext cx="11354647" cy="672735"/>
          </a:xfrm>
        </p:spPr>
        <p:txBody>
          <a:bodyPr/>
          <a:lstStyle/>
          <a:p>
            <a:r>
              <a:rPr lang="en-US" sz="2400" dirty="0">
                <a:effectLst/>
                <a:latin typeface="Arial" panose="020B0604020202020204" pitchFamily="34" charset="0"/>
                <a:ea typeface="Calibri" panose="020F0502020204030204" pitchFamily="34" charset="0"/>
              </a:rPr>
              <a:t>ASTX727-03: Phase 1 study evaluating oral decitabine/</a:t>
            </a:r>
            <a:r>
              <a:rPr lang="en-US" sz="2400" dirty="0" err="1">
                <a:effectLst/>
                <a:latin typeface="Arial" panose="020B0604020202020204" pitchFamily="34" charset="0"/>
                <a:ea typeface="Calibri" panose="020F0502020204030204" pitchFamily="34" charset="0"/>
              </a:rPr>
              <a:t>cedazuridine</a:t>
            </a:r>
            <a:r>
              <a:rPr lang="en-US" sz="2400" dirty="0">
                <a:effectLst/>
                <a:latin typeface="Arial" panose="020B0604020202020204" pitchFamily="34" charset="0"/>
                <a:ea typeface="Calibri" panose="020F0502020204030204" pitchFamily="34" charset="0"/>
              </a:rPr>
              <a:t> (ASTX727) low-dose (LD) in lower-risk myelodysplastic syndromes (LR-MDS) patients</a:t>
            </a:r>
            <a:endParaRPr lang="en-US" sz="2400" dirty="0"/>
          </a:p>
        </p:txBody>
      </p:sp>
      <p:pic>
        <p:nvPicPr>
          <p:cNvPr id="6" name="Picture 5">
            <a:extLst>
              <a:ext uri="{FF2B5EF4-FFF2-40B4-BE49-F238E27FC236}">
                <a16:creationId xmlns:a16="http://schemas.microsoft.com/office/drawing/2014/main" id="{5C40F587-6B9D-EFD3-B67B-75E8DCCBFB6A}"/>
              </a:ext>
            </a:extLst>
          </p:cNvPr>
          <p:cNvPicPr>
            <a:picLocks noChangeAspect="1"/>
          </p:cNvPicPr>
          <p:nvPr/>
        </p:nvPicPr>
        <p:blipFill rotWithShape="1">
          <a:blip r:embed="rId2"/>
          <a:srcRect l="1074" b="1612"/>
          <a:stretch/>
        </p:blipFill>
        <p:spPr>
          <a:xfrm>
            <a:off x="372531" y="2020079"/>
            <a:ext cx="9475973" cy="4092397"/>
          </a:xfrm>
          <a:prstGeom prst="rect">
            <a:avLst/>
          </a:prstGeom>
        </p:spPr>
      </p:pic>
      <p:sp>
        <p:nvSpPr>
          <p:cNvPr id="5" name="Rectangle 4">
            <a:extLst>
              <a:ext uri="{FF2B5EF4-FFF2-40B4-BE49-F238E27FC236}">
                <a16:creationId xmlns:a16="http://schemas.microsoft.com/office/drawing/2014/main" id="{8EEEFF62-4604-0745-BDF0-ECA34CDAD5FC}"/>
              </a:ext>
            </a:extLst>
          </p:cNvPr>
          <p:cNvSpPr/>
          <p:nvPr/>
        </p:nvSpPr>
        <p:spPr>
          <a:xfrm>
            <a:off x="9611360" y="4175760"/>
            <a:ext cx="762000" cy="670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5396588-EDE8-A345-AF29-B1119AE9602D}"/>
              </a:ext>
            </a:extLst>
          </p:cNvPr>
          <p:cNvSpPr txBox="1"/>
          <p:nvPr/>
        </p:nvSpPr>
        <p:spPr>
          <a:xfrm>
            <a:off x="3843489" y="5526828"/>
            <a:ext cx="1562735" cy="215444"/>
          </a:xfrm>
          <a:prstGeom prst="rect">
            <a:avLst/>
          </a:prstGeom>
          <a:solidFill>
            <a:schemeClr val="bg1"/>
          </a:solidFill>
        </p:spPr>
        <p:txBody>
          <a:bodyPr wrap="none" lIns="0" tIns="0" rIns="0" bIns="0" rtlCol="0">
            <a:noAutofit/>
          </a:bodyPr>
          <a:lstStyle/>
          <a:p>
            <a:r>
              <a:rPr lang="en-US" sz="1400" b="1" u="sng" dirty="0">
                <a:solidFill>
                  <a:srgbClr val="14316C"/>
                </a:solidFill>
                <a:latin typeface="Calibri" panose="020F0502020204030204" pitchFamily="34" charset="0"/>
                <a:cs typeface="Calibri" panose="020F0502020204030204" pitchFamily="34" charset="0"/>
              </a:rPr>
              <a:t>Secondary Endpoints</a:t>
            </a:r>
          </a:p>
        </p:txBody>
      </p:sp>
    </p:spTree>
    <p:extLst>
      <p:ext uri="{BB962C8B-B14F-4D97-AF65-F5344CB8AC3E}">
        <p14:creationId xmlns:p14="http://schemas.microsoft.com/office/powerpoint/2010/main" val="321359587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F3E449-20C9-0F19-9A10-E9ADC2124B71}"/>
              </a:ext>
            </a:extLst>
          </p:cNvPr>
          <p:cNvSpPr>
            <a:spLocks noGrp="1"/>
          </p:cNvSpPr>
          <p:nvPr>
            <p:ph idx="1"/>
          </p:nvPr>
        </p:nvSpPr>
        <p:spPr/>
        <p:txBody>
          <a:bodyPr/>
          <a:lstStyle/>
          <a:p>
            <a:pPr>
              <a:lnSpc>
                <a:spcPct val="100000"/>
              </a:lnSpc>
            </a:pPr>
            <a:r>
              <a:rPr lang="en-US" dirty="0"/>
              <a:t>All DLTs were due to Grade 4 neutropenia which in turn was dose dependent (intensity &amp; no of days).</a:t>
            </a:r>
          </a:p>
          <a:p>
            <a:pPr>
              <a:lnSpc>
                <a:spcPct val="100000"/>
              </a:lnSpc>
            </a:pPr>
            <a:r>
              <a:rPr lang="en-US" dirty="0"/>
              <a:t>Patients showed evidence of response with HI and transfusion independence.</a:t>
            </a:r>
          </a:p>
          <a:p>
            <a:pPr>
              <a:lnSpc>
                <a:spcPct val="100000"/>
              </a:lnSpc>
            </a:pPr>
            <a:r>
              <a:rPr lang="en-US" dirty="0"/>
              <a:t>The 5day schedule (10mg DEC/100mg CED/Cohort B1) was identified to move forward as the RP2D in a Phase 2 randomized study comparing it to a 3day (35mg DEC/100mg CED) schedule. (NCT03502668).</a:t>
            </a:r>
          </a:p>
        </p:txBody>
      </p:sp>
      <p:sp>
        <p:nvSpPr>
          <p:cNvPr id="4" name="Title 3">
            <a:extLst>
              <a:ext uri="{FF2B5EF4-FFF2-40B4-BE49-F238E27FC236}">
                <a16:creationId xmlns:a16="http://schemas.microsoft.com/office/drawing/2014/main" id="{BD7D328F-8B71-269A-D59A-7FB774AB635C}"/>
              </a:ext>
            </a:extLst>
          </p:cNvPr>
          <p:cNvSpPr>
            <a:spLocks noGrp="1"/>
          </p:cNvSpPr>
          <p:nvPr>
            <p:ph type="title"/>
          </p:nvPr>
        </p:nvSpPr>
        <p:spPr/>
        <p:txBody>
          <a:bodyPr/>
          <a:lstStyle/>
          <a:p>
            <a:r>
              <a:rPr lang="en-US" dirty="0"/>
              <a:t>Results and conclusions</a:t>
            </a:r>
          </a:p>
        </p:txBody>
      </p:sp>
    </p:spTree>
    <p:extLst>
      <p:ext uri="{BB962C8B-B14F-4D97-AF65-F5344CB8AC3E}">
        <p14:creationId xmlns:p14="http://schemas.microsoft.com/office/powerpoint/2010/main" val="299342359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172EA-E63F-D449-62BC-977F60301DAE}"/>
              </a:ext>
            </a:extLst>
          </p:cNvPr>
          <p:cNvSpPr>
            <a:spLocks noGrp="1"/>
          </p:cNvSpPr>
          <p:nvPr>
            <p:ph type="title"/>
          </p:nvPr>
        </p:nvSpPr>
        <p:spPr/>
        <p:txBody>
          <a:bodyPr/>
          <a:lstStyle/>
          <a:p>
            <a:r>
              <a:rPr lang="en-US" dirty="0"/>
              <a:t>High risk MDS </a:t>
            </a:r>
            <a:br>
              <a:rPr lang="en-US" dirty="0"/>
            </a:br>
            <a:r>
              <a:rPr lang="en-US" dirty="0"/>
              <a:t>( HR-MDS) therapeutic advances</a:t>
            </a:r>
          </a:p>
        </p:txBody>
      </p:sp>
    </p:spTree>
    <p:extLst>
      <p:ext uri="{BB962C8B-B14F-4D97-AF65-F5344CB8AC3E}">
        <p14:creationId xmlns:p14="http://schemas.microsoft.com/office/powerpoint/2010/main" val="152725148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A99BC-ACBC-9811-DF8B-BD232446FD29}"/>
              </a:ext>
            </a:extLst>
          </p:cNvPr>
          <p:cNvSpPr>
            <a:spLocks noGrp="1"/>
          </p:cNvSpPr>
          <p:nvPr>
            <p:ph type="title"/>
          </p:nvPr>
        </p:nvSpPr>
        <p:spPr>
          <a:xfrm>
            <a:off x="6783244" y="2694585"/>
            <a:ext cx="4819475" cy="1713907"/>
          </a:xfrm>
        </p:spPr>
        <p:txBody>
          <a:bodyPr/>
          <a:lstStyle/>
          <a:p>
            <a:r>
              <a:rPr lang="en-US" dirty="0" err="1"/>
              <a:t>Azacitidine</a:t>
            </a:r>
            <a:r>
              <a:rPr lang="en-US" dirty="0"/>
              <a:t> and </a:t>
            </a:r>
            <a:r>
              <a:rPr lang="en-US" dirty="0" err="1"/>
              <a:t>venetoclax</a:t>
            </a:r>
            <a:r>
              <a:rPr lang="en-US" dirty="0"/>
              <a:t> combination studies in HR-MDS and CMML</a:t>
            </a:r>
          </a:p>
        </p:txBody>
      </p:sp>
    </p:spTree>
    <p:extLst>
      <p:ext uri="{BB962C8B-B14F-4D97-AF65-F5344CB8AC3E}">
        <p14:creationId xmlns:p14="http://schemas.microsoft.com/office/powerpoint/2010/main" val="144549315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2194631" y="573181"/>
            <a:ext cx="7805619" cy="1144921"/>
          </a:xfrm>
          <a:prstGeom prst="rect">
            <a:avLst/>
          </a:prstGeom>
          <a:noFill/>
          <a:ln w="9525">
            <a:noFill/>
            <a:miter lim="800000"/>
            <a:headEnd/>
            <a:tailEnd/>
          </a:ln>
        </p:spPr>
        <p:txBody>
          <a:bodyPr lIns="0" tIns="0" rIns="0" bIns="0"/>
          <a:lstStyle/>
          <a:p>
            <a:pPr algn="ctr">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Lst>
            </a:pPr>
            <a:r>
              <a:rPr lang="en-GB" sz="1633" b="1" dirty="0">
                <a:solidFill>
                  <a:srgbClr val="FF0000"/>
                </a:solidFill>
                <a:latin typeface="Arial" charset="0"/>
              </a:rPr>
              <a:t>Original Article</a:t>
            </a:r>
            <a:r>
              <a:rPr lang="en-GB" sz="2540" b="1" dirty="0">
                <a:solidFill>
                  <a:srgbClr val="FFFFFF"/>
                </a:solidFill>
                <a:latin typeface="Arial" charset="0"/>
              </a:rPr>
              <a:t> </a:t>
            </a:r>
            <a:br>
              <a:rPr lang="en-GB" sz="2540" b="1" dirty="0">
                <a:solidFill>
                  <a:srgbClr val="FFFFFF"/>
                </a:solidFill>
                <a:latin typeface="Arial" charset="0"/>
              </a:rPr>
            </a:br>
            <a:r>
              <a:rPr lang="en-GB" sz="2540" b="1" dirty="0">
                <a:solidFill>
                  <a:srgbClr val="FF0000"/>
                </a:solidFill>
                <a:latin typeface="Arial" charset="0"/>
              </a:rPr>
              <a:t>Molecular International Prognostic Scoring System for Myelodysplastic Syndromes</a:t>
            </a:r>
          </a:p>
        </p:txBody>
      </p:sp>
      <p:sp>
        <p:nvSpPr>
          <p:cNvPr id="3074" name="Text Box 2"/>
          <p:cNvSpPr txBox="1">
            <a:spLocks noChangeArrowheads="1"/>
          </p:cNvSpPr>
          <p:nvPr/>
        </p:nvSpPr>
        <p:spPr bwMode="auto">
          <a:xfrm>
            <a:off x="1995381" y="2327283"/>
            <a:ext cx="7050980" cy="2812616"/>
          </a:xfrm>
          <a:prstGeom prst="rect">
            <a:avLst/>
          </a:prstGeom>
          <a:noFill/>
          <a:ln w="9525">
            <a:noFill/>
            <a:miter lim="800000"/>
            <a:headEnd/>
            <a:tailEnd/>
          </a:ln>
        </p:spPr>
        <p:txBody>
          <a:bodyPr lIns="0" tIns="0" rIns="0" bIns="0"/>
          <a:lstStyle/>
          <a:p>
            <a:pPr algn="ctr">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Lst>
            </a:pPr>
            <a:r>
              <a:rPr lang="en-GB" sz="1270" b="1" dirty="0" err="1">
                <a:latin typeface="Arial" charset="0"/>
              </a:rPr>
              <a:t>Elsa Bernard, Ph.D</a:t>
            </a:r>
            <a:r>
              <a:rPr lang="en-GB" sz="1270" dirty="0" err="1">
                <a:latin typeface="Arial" charset="0"/>
              </a:rPr>
              <a:t>., </a:t>
            </a:r>
            <a:r>
              <a:rPr lang="en-GB" sz="1089" dirty="0" err="1">
                <a:latin typeface="Arial" charset="0"/>
              </a:rPr>
              <a:t>Heinz Tuechler, Peter L. Greenberg, M.D., Robert P. Hasserjian, M.D., Juan E. Arango Ossa, M.S., Yasuhito Nannya, M.D., Ph.D., Sean M. Devlin, Ph.D., Maria Creignou, M.D., Philippe Pinel, M.S., Lily Monnier, M.S., Gunes Gundem, Ph.D., Juan S. Medina-Martinez, M.S., Dylan Domenico, B.S., Martin Jädersten, M.D., Ph.D., Ulrich Germing, M.D., Guillermo Sanz, M.D., Ph.D., Arjan A. van de Loosdrecht, M.D., Ph.D., Olivier Kosmider, M.D., Ph.D., Matilde Y. Follo, Ph.D., Felicitas Thol, M.D., Lurdes Zamora, Ph.D., Ronald F. Pinheiro, Ph.D., Andrea Pellagatti, Ph.D., Harold K. Elias, M.D., Detlef Haase, M.D., Ph.D., Christina Ganster, Ph.D., Lionel Ades, M.D., Ph.D., Magnus Tobiasson, M.D., Ph.D., Laura Palomo, Ph.D., Matteo Giovanni Della Porta, M.D., Akifumi Takaori-Kondo, M.D., Ph.D., Takayuki Ishikawa, M.D., Ph.D., Shigeru Chiba, M.D., Ph.D., Senji Kasahara, M.D., Ph.D., Yasushi Miyazaki, M.D., Ph.D., Agnes Viale, Ph.D., Kety Huberman, B.S., Pierre Fenaux, M.D., Ph.D., Monika Belickova, Ph.D., Michael R. Savona, M.D., Virginia M. Klimek, M.D., Fabio P. S. Santos, M.D., Ph.D., Jacqueline Boultwood, Ph.D., Ioannis Kotsianidis, M.D., Ph.D., Valeria Santini, M.D., Francesc Solé, Ph.D., Uwe Platzbecker, M.D., Michael Heuser, M.D., Peter Valent, M.D., Kazuma Ohyashiki, M.D., Ph.D., Carlo Finelli, M.D., Maria Teresa Voso, M.D., Lee-Yung Shih, M.S., Michaela Fontenay, M.D., Ph.D., Joop H. Jansen, Ph.D., José Cervera, M.D., Ph.D., Norbert Gattermann, M.D., Benjamin L. </a:t>
            </a:r>
            <a:r>
              <a:rPr lang="en-GB" sz="1089" dirty="0">
                <a:latin typeface="Arial" charset="0"/>
              </a:rPr>
              <a:t>Ebert, M.D., Ph.D., Rafael Bejar, M.D., Ph.D., Luca </a:t>
            </a:r>
            <a:r>
              <a:rPr lang="en-GB" sz="1089" dirty="0" err="1">
                <a:latin typeface="Arial" charset="0"/>
              </a:rPr>
              <a:t>Malcovati</a:t>
            </a:r>
            <a:r>
              <a:rPr lang="en-GB" sz="1089" dirty="0">
                <a:latin typeface="Arial" charset="0"/>
              </a:rPr>
              <a:t>, M.D., Mario Cazzola, M.D., Seishi Ogawa, M.D., Ph.D., Eva </a:t>
            </a:r>
            <a:r>
              <a:rPr lang="en-GB" sz="1089" dirty="0" err="1">
                <a:latin typeface="Arial" charset="0"/>
              </a:rPr>
              <a:t>Hellström</a:t>
            </a:r>
            <a:r>
              <a:rPr lang="en-GB" sz="1089" dirty="0">
                <a:latin typeface="Arial" charset="0"/>
              </a:rPr>
              <a:t>-Lindberg, M.D., Ph.D., and </a:t>
            </a:r>
            <a:r>
              <a:rPr lang="en-GB" sz="1270" b="1" dirty="0">
                <a:latin typeface="Arial" charset="0"/>
              </a:rPr>
              <a:t>Elli </a:t>
            </a:r>
            <a:r>
              <a:rPr lang="en-GB" sz="1270" b="1" dirty="0" err="1">
                <a:latin typeface="Arial" charset="0"/>
              </a:rPr>
              <a:t>Papaemmanuil, Ph.D.</a:t>
            </a:r>
            <a:endParaRPr lang="en-GB" sz="1270" b="1" dirty="0">
              <a:latin typeface="Arial" charset="0"/>
            </a:endParaRPr>
          </a:p>
        </p:txBody>
      </p:sp>
      <p:sp>
        <p:nvSpPr>
          <p:cNvPr id="3075" name="Text Box 3"/>
          <p:cNvSpPr txBox="1">
            <a:spLocks noChangeArrowheads="1"/>
          </p:cNvSpPr>
          <p:nvPr/>
        </p:nvSpPr>
        <p:spPr bwMode="auto">
          <a:xfrm>
            <a:off x="1916289" y="5651553"/>
            <a:ext cx="8437386" cy="731162"/>
          </a:xfrm>
          <a:prstGeom prst="rect">
            <a:avLst/>
          </a:prstGeom>
          <a:noFill/>
          <a:ln w="9525">
            <a:noFill/>
            <a:miter lim="800000"/>
            <a:headEnd/>
            <a:tailEnd/>
          </a:ln>
        </p:spPr>
        <p:txBody>
          <a:bodyPr wrap="square" lIns="0" tIns="0" rIns="0" bIns="0">
            <a:spAutoFit/>
          </a:bodyPr>
          <a:lstStyle/>
          <a:p>
            <a:pPr algn="ctr">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Lst>
            </a:pPr>
            <a:r>
              <a:rPr lang="en-GB" sz="1633" dirty="0">
                <a:solidFill>
                  <a:srgbClr val="C00000"/>
                </a:solidFill>
                <a:latin typeface="Arial" charset="0"/>
              </a:rPr>
              <a:t>NEJM Evid</a:t>
            </a:r>
          </a:p>
          <a:p>
            <a:pPr algn="ctr">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Lst>
            </a:pPr>
            <a:r>
              <a:rPr lang="en-GB" sz="1633" dirty="0">
                <a:solidFill>
                  <a:srgbClr val="C00000"/>
                </a:solidFill>
                <a:latin typeface="Arial" charset="0"/>
              </a:rPr>
              <a:t>Volume 1(7):EVIDoa2200008</a:t>
            </a:r>
          </a:p>
          <a:p>
            <a:pPr algn="ctr">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Lst>
            </a:pPr>
            <a:r>
              <a:rPr lang="en-GB" sz="1633" dirty="0">
                <a:solidFill>
                  <a:srgbClr val="C00000"/>
                </a:solidFill>
                <a:latin typeface="Arial" charset="0"/>
              </a:rPr>
              <a:t>June </a:t>
            </a:r>
            <a:r>
              <a:rPr lang="en-GB" sz="1633" dirty="0">
                <a:solidFill>
                  <a:srgbClr val="FFFFFF"/>
                </a:solidFill>
                <a:latin typeface="Arial" charset="0"/>
              </a:rPr>
              <a:t>28, 2022</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FD96B25A-576B-7444-A569-7F166D6AE9C3}"/>
              </a:ext>
            </a:extLst>
          </p:cNvPr>
          <p:cNvSpPr/>
          <p:nvPr/>
        </p:nvSpPr>
        <p:spPr>
          <a:xfrm>
            <a:off x="226705" y="5300192"/>
            <a:ext cx="2572811" cy="985020"/>
          </a:xfrm>
          <a:prstGeom prst="roundRect">
            <a:avLst/>
          </a:prstGeom>
          <a:solidFill>
            <a:srgbClr val="A10E2F"/>
          </a:solidFill>
          <a:ln>
            <a:solidFill>
              <a:srgbClr val="A10E2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9 Enrolled </a:t>
            </a:r>
          </a:p>
          <a:p>
            <a:pPr algn="ctr"/>
            <a:r>
              <a:rPr lang="en-US" sz="1600" dirty="0"/>
              <a:t>Dose Level 0: 3</a:t>
            </a:r>
          </a:p>
          <a:p>
            <a:pPr algn="ctr"/>
            <a:r>
              <a:rPr lang="en-US" sz="1600" dirty="0"/>
              <a:t>Dose Level 1: 6</a:t>
            </a:r>
          </a:p>
        </p:txBody>
      </p:sp>
      <p:sp>
        <p:nvSpPr>
          <p:cNvPr id="9" name="Rounded Rectangle 8">
            <a:extLst>
              <a:ext uri="{FF2B5EF4-FFF2-40B4-BE49-F238E27FC236}">
                <a16:creationId xmlns:a16="http://schemas.microsoft.com/office/drawing/2014/main" id="{B2EF7D37-C147-2241-ABD6-BF6CC7AFFD82}"/>
              </a:ext>
            </a:extLst>
          </p:cNvPr>
          <p:cNvSpPr/>
          <p:nvPr/>
        </p:nvSpPr>
        <p:spPr>
          <a:xfrm>
            <a:off x="3070907" y="5300191"/>
            <a:ext cx="2572811" cy="985020"/>
          </a:xfrm>
          <a:prstGeom prst="roundRect">
            <a:avLst/>
          </a:prstGeom>
          <a:solidFill>
            <a:srgbClr val="A10E2F"/>
          </a:solidFill>
          <a:ln>
            <a:solidFill>
              <a:srgbClr val="A10E2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N/V of any grade was not observed</a:t>
            </a:r>
          </a:p>
        </p:txBody>
      </p:sp>
      <p:pic>
        <p:nvPicPr>
          <p:cNvPr id="2" name="Picture 1">
            <a:extLst>
              <a:ext uri="{FF2B5EF4-FFF2-40B4-BE49-F238E27FC236}">
                <a16:creationId xmlns:a16="http://schemas.microsoft.com/office/drawing/2014/main" id="{56D81C93-1B78-1B49-9076-C83B821F1E87}"/>
              </a:ext>
            </a:extLst>
          </p:cNvPr>
          <p:cNvPicPr>
            <a:picLocks noChangeAspect="1"/>
          </p:cNvPicPr>
          <p:nvPr/>
        </p:nvPicPr>
        <p:blipFill>
          <a:blip r:embed="rId2"/>
          <a:stretch>
            <a:fillRect/>
          </a:stretch>
        </p:blipFill>
        <p:spPr>
          <a:xfrm>
            <a:off x="157317" y="637509"/>
            <a:ext cx="5486400" cy="1786933"/>
          </a:xfrm>
          <a:prstGeom prst="rect">
            <a:avLst/>
          </a:prstGeom>
          <a:ln>
            <a:solidFill>
              <a:srgbClr val="A10E2F"/>
            </a:solidFill>
          </a:ln>
        </p:spPr>
      </p:pic>
      <p:pic>
        <p:nvPicPr>
          <p:cNvPr id="3" name="Picture 2">
            <a:extLst>
              <a:ext uri="{FF2B5EF4-FFF2-40B4-BE49-F238E27FC236}">
                <a16:creationId xmlns:a16="http://schemas.microsoft.com/office/drawing/2014/main" id="{CE0B287C-8A3D-A640-86DC-B40EA1496D05}"/>
              </a:ext>
            </a:extLst>
          </p:cNvPr>
          <p:cNvPicPr>
            <a:picLocks noChangeAspect="1"/>
          </p:cNvPicPr>
          <p:nvPr/>
        </p:nvPicPr>
        <p:blipFill>
          <a:blip r:embed="rId3"/>
          <a:stretch>
            <a:fillRect/>
          </a:stretch>
        </p:blipFill>
        <p:spPr>
          <a:xfrm>
            <a:off x="157318" y="2621087"/>
            <a:ext cx="5284399" cy="2382212"/>
          </a:xfrm>
          <a:prstGeom prst="rect">
            <a:avLst/>
          </a:prstGeom>
        </p:spPr>
      </p:pic>
      <p:pic>
        <p:nvPicPr>
          <p:cNvPr id="12" name="Picture 11">
            <a:extLst>
              <a:ext uri="{FF2B5EF4-FFF2-40B4-BE49-F238E27FC236}">
                <a16:creationId xmlns:a16="http://schemas.microsoft.com/office/drawing/2014/main" id="{E0C1D348-6362-D34F-AADA-07771A216351}"/>
              </a:ext>
            </a:extLst>
          </p:cNvPr>
          <p:cNvPicPr>
            <a:picLocks noChangeAspect="1"/>
          </p:cNvPicPr>
          <p:nvPr/>
        </p:nvPicPr>
        <p:blipFill>
          <a:blip r:embed="rId4"/>
          <a:stretch>
            <a:fillRect/>
          </a:stretch>
        </p:blipFill>
        <p:spPr>
          <a:xfrm>
            <a:off x="5879691" y="637510"/>
            <a:ext cx="5980791" cy="2679753"/>
          </a:xfrm>
          <a:prstGeom prst="rect">
            <a:avLst/>
          </a:prstGeom>
          <a:ln>
            <a:solidFill>
              <a:srgbClr val="A10E2F"/>
            </a:solidFill>
          </a:ln>
        </p:spPr>
      </p:pic>
      <p:pic>
        <p:nvPicPr>
          <p:cNvPr id="13" name="Picture 12">
            <a:extLst>
              <a:ext uri="{FF2B5EF4-FFF2-40B4-BE49-F238E27FC236}">
                <a16:creationId xmlns:a16="http://schemas.microsoft.com/office/drawing/2014/main" id="{254CBE2E-A849-9A4A-8089-CC0B880A83A8}"/>
              </a:ext>
            </a:extLst>
          </p:cNvPr>
          <p:cNvPicPr>
            <a:picLocks noChangeAspect="1"/>
          </p:cNvPicPr>
          <p:nvPr/>
        </p:nvPicPr>
        <p:blipFill>
          <a:blip r:embed="rId5"/>
          <a:stretch>
            <a:fillRect/>
          </a:stretch>
        </p:blipFill>
        <p:spPr>
          <a:xfrm>
            <a:off x="5958347" y="3540095"/>
            <a:ext cx="5980791" cy="2804108"/>
          </a:xfrm>
          <a:prstGeom prst="rect">
            <a:avLst/>
          </a:prstGeom>
          <a:ln>
            <a:solidFill>
              <a:srgbClr val="A10E2F"/>
            </a:solidFill>
          </a:ln>
        </p:spPr>
      </p:pic>
    </p:spTree>
    <p:extLst>
      <p:ext uri="{BB962C8B-B14F-4D97-AF65-F5344CB8AC3E}">
        <p14:creationId xmlns:p14="http://schemas.microsoft.com/office/powerpoint/2010/main" val="2643820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B0B61D-8D0F-7C44-9FB7-F8E0A3035AE0}"/>
              </a:ext>
            </a:extLst>
          </p:cNvPr>
          <p:cNvPicPr>
            <a:picLocks noChangeAspect="1"/>
          </p:cNvPicPr>
          <p:nvPr/>
        </p:nvPicPr>
        <p:blipFill>
          <a:blip r:embed="rId2"/>
          <a:stretch>
            <a:fillRect/>
          </a:stretch>
        </p:blipFill>
        <p:spPr>
          <a:xfrm>
            <a:off x="615078" y="554718"/>
            <a:ext cx="4522839" cy="2153733"/>
          </a:xfrm>
          <a:prstGeom prst="rect">
            <a:avLst/>
          </a:prstGeom>
          <a:ln>
            <a:solidFill>
              <a:srgbClr val="A10E2F"/>
            </a:solidFill>
          </a:ln>
        </p:spPr>
      </p:pic>
      <p:pic>
        <p:nvPicPr>
          <p:cNvPr id="5" name="Picture 4">
            <a:extLst>
              <a:ext uri="{FF2B5EF4-FFF2-40B4-BE49-F238E27FC236}">
                <a16:creationId xmlns:a16="http://schemas.microsoft.com/office/drawing/2014/main" id="{BCBC8AF4-D5EA-B149-9D5B-835CA439994E}"/>
              </a:ext>
            </a:extLst>
          </p:cNvPr>
          <p:cNvPicPr>
            <a:picLocks noChangeAspect="1"/>
          </p:cNvPicPr>
          <p:nvPr/>
        </p:nvPicPr>
        <p:blipFill>
          <a:blip r:embed="rId3"/>
          <a:stretch>
            <a:fillRect/>
          </a:stretch>
        </p:blipFill>
        <p:spPr>
          <a:xfrm>
            <a:off x="2434648" y="2929431"/>
            <a:ext cx="3002589" cy="3515032"/>
          </a:xfrm>
          <a:prstGeom prst="rect">
            <a:avLst/>
          </a:prstGeom>
        </p:spPr>
      </p:pic>
      <p:pic>
        <p:nvPicPr>
          <p:cNvPr id="9" name="Picture 8">
            <a:extLst>
              <a:ext uri="{FF2B5EF4-FFF2-40B4-BE49-F238E27FC236}">
                <a16:creationId xmlns:a16="http://schemas.microsoft.com/office/drawing/2014/main" id="{4FDD02BA-6A2A-D640-8D4C-9FC1A2C7518D}"/>
              </a:ext>
            </a:extLst>
          </p:cNvPr>
          <p:cNvPicPr>
            <a:picLocks noChangeAspect="1"/>
          </p:cNvPicPr>
          <p:nvPr/>
        </p:nvPicPr>
        <p:blipFill>
          <a:blip r:embed="rId4"/>
          <a:stretch>
            <a:fillRect/>
          </a:stretch>
        </p:blipFill>
        <p:spPr>
          <a:xfrm>
            <a:off x="5683043" y="554718"/>
            <a:ext cx="6017343" cy="3379388"/>
          </a:xfrm>
          <a:prstGeom prst="rect">
            <a:avLst/>
          </a:prstGeom>
          <a:ln>
            <a:solidFill>
              <a:srgbClr val="A10E2F"/>
            </a:solidFill>
          </a:ln>
        </p:spPr>
      </p:pic>
      <p:pic>
        <p:nvPicPr>
          <p:cNvPr id="10" name="Picture 9">
            <a:extLst>
              <a:ext uri="{FF2B5EF4-FFF2-40B4-BE49-F238E27FC236}">
                <a16:creationId xmlns:a16="http://schemas.microsoft.com/office/drawing/2014/main" id="{61DE45DA-6340-AE48-AA88-62DD0B3F82A6}"/>
              </a:ext>
            </a:extLst>
          </p:cNvPr>
          <p:cNvPicPr>
            <a:picLocks noChangeAspect="1"/>
          </p:cNvPicPr>
          <p:nvPr/>
        </p:nvPicPr>
        <p:blipFill>
          <a:blip r:embed="rId5"/>
          <a:stretch>
            <a:fillRect/>
          </a:stretch>
        </p:blipFill>
        <p:spPr>
          <a:xfrm>
            <a:off x="5955413" y="4113727"/>
            <a:ext cx="5472600" cy="2468389"/>
          </a:xfrm>
          <a:prstGeom prst="rect">
            <a:avLst/>
          </a:prstGeom>
          <a:ln>
            <a:solidFill>
              <a:srgbClr val="A10E2F"/>
            </a:solidFill>
          </a:ln>
        </p:spPr>
      </p:pic>
      <p:sp>
        <p:nvSpPr>
          <p:cNvPr id="13" name="Rounded Rectangle 12">
            <a:extLst>
              <a:ext uri="{FF2B5EF4-FFF2-40B4-BE49-F238E27FC236}">
                <a16:creationId xmlns:a16="http://schemas.microsoft.com/office/drawing/2014/main" id="{DE2F5CDE-A0A3-4642-B206-EBAF546A7866}"/>
              </a:ext>
            </a:extLst>
          </p:cNvPr>
          <p:cNvSpPr/>
          <p:nvPr/>
        </p:nvSpPr>
        <p:spPr>
          <a:xfrm>
            <a:off x="615081" y="2929431"/>
            <a:ext cx="1696665" cy="782037"/>
          </a:xfrm>
          <a:prstGeom prst="roundRect">
            <a:avLst/>
          </a:prstGeom>
          <a:solidFill>
            <a:srgbClr val="A10E2F"/>
          </a:solidFill>
          <a:ln>
            <a:solidFill>
              <a:srgbClr val="A10E2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23 Patients Enrolled </a:t>
            </a:r>
          </a:p>
        </p:txBody>
      </p:sp>
      <p:sp>
        <p:nvSpPr>
          <p:cNvPr id="14" name="Rounded Rectangle 13">
            <a:extLst>
              <a:ext uri="{FF2B5EF4-FFF2-40B4-BE49-F238E27FC236}">
                <a16:creationId xmlns:a16="http://schemas.microsoft.com/office/drawing/2014/main" id="{88D3B7CF-DDBD-C84E-82E2-236D60EB7488}"/>
              </a:ext>
            </a:extLst>
          </p:cNvPr>
          <p:cNvSpPr/>
          <p:nvPr/>
        </p:nvSpPr>
        <p:spPr>
          <a:xfrm>
            <a:off x="584504" y="4113738"/>
            <a:ext cx="1850144" cy="1234184"/>
          </a:xfrm>
          <a:prstGeom prst="roundRect">
            <a:avLst/>
          </a:prstGeom>
          <a:solidFill>
            <a:srgbClr val="A10E2F"/>
          </a:solidFill>
          <a:ln>
            <a:solidFill>
              <a:srgbClr val="A10E2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67" dirty="0"/>
              <a:t>Count Recoveries can be delayed given high rates of myelosuppression</a:t>
            </a:r>
          </a:p>
        </p:txBody>
      </p:sp>
      <p:sp>
        <p:nvSpPr>
          <p:cNvPr id="15" name="Rounded Rectangle 14">
            <a:extLst>
              <a:ext uri="{FF2B5EF4-FFF2-40B4-BE49-F238E27FC236}">
                <a16:creationId xmlns:a16="http://schemas.microsoft.com/office/drawing/2014/main" id="{60B7DB52-FBCE-A544-A68A-4C4504A92B6C}"/>
              </a:ext>
            </a:extLst>
          </p:cNvPr>
          <p:cNvSpPr/>
          <p:nvPr/>
        </p:nvSpPr>
        <p:spPr>
          <a:xfrm>
            <a:off x="615078" y="5662426"/>
            <a:ext cx="1696665" cy="782037"/>
          </a:xfrm>
          <a:prstGeom prst="roundRect">
            <a:avLst/>
          </a:prstGeom>
          <a:solidFill>
            <a:srgbClr val="A10E2F"/>
          </a:solidFill>
          <a:ln>
            <a:solidFill>
              <a:srgbClr val="A10E2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Most responses are mCR</a:t>
            </a:r>
          </a:p>
        </p:txBody>
      </p:sp>
    </p:spTree>
    <p:extLst>
      <p:ext uri="{BB962C8B-B14F-4D97-AF65-F5344CB8AC3E}">
        <p14:creationId xmlns:p14="http://schemas.microsoft.com/office/powerpoint/2010/main" val="1563980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743830-3EBB-088B-9FD7-4E0D645AE7AE}"/>
              </a:ext>
            </a:extLst>
          </p:cNvPr>
          <p:cNvSpPr>
            <a:spLocks noGrp="1"/>
          </p:cNvSpPr>
          <p:nvPr>
            <p:ph idx="1"/>
          </p:nvPr>
        </p:nvSpPr>
        <p:spPr>
          <a:xfrm>
            <a:off x="372533" y="1181540"/>
            <a:ext cx="10972800" cy="4323331"/>
          </a:xfrm>
        </p:spPr>
        <p:txBody>
          <a:bodyPr/>
          <a:lstStyle/>
          <a:p>
            <a:pPr>
              <a:lnSpc>
                <a:spcPts val="2940"/>
              </a:lnSpc>
            </a:pPr>
            <a:r>
              <a:rPr lang="en-US" sz="2600" dirty="0"/>
              <a:t>23 patients with R/R or treatment naïve MDS &amp; CMML were treated with intravenous or subcutaneous </a:t>
            </a:r>
            <a:r>
              <a:rPr lang="en-US" sz="2600" dirty="0" err="1"/>
              <a:t>aza</a:t>
            </a:r>
            <a:r>
              <a:rPr lang="en-US" sz="2600" dirty="0"/>
              <a:t> (75 mg/m²) for 5 days and oral </a:t>
            </a:r>
            <a:r>
              <a:rPr lang="en-US" sz="2600" dirty="0" err="1"/>
              <a:t>venetoclax</a:t>
            </a:r>
            <a:r>
              <a:rPr lang="en-US" sz="2600" dirty="0"/>
              <a:t> (100–400 mg) for 7–14 days. </a:t>
            </a:r>
          </a:p>
          <a:p>
            <a:pPr>
              <a:lnSpc>
                <a:spcPts val="2940"/>
              </a:lnSpc>
            </a:pPr>
            <a:r>
              <a:rPr lang="en-US" sz="2600" dirty="0"/>
              <a:t>The maximum tolerated dose was not reached and the recommended phase 2 dose was established as </a:t>
            </a:r>
            <a:r>
              <a:rPr lang="en-US" sz="2600" dirty="0" err="1"/>
              <a:t>azacitidine</a:t>
            </a:r>
            <a:r>
              <a:rPr lang="en-US" sz="2600" dirty="0"/>
              <a:t> 75 mg/m² for 5 days plus </a:t>
            </a:r>
            <a:r>
              <a:rPr lang="en-US" sz="2600" dirty="0" err="1"/>
              <a:t>venetoclax</a:t>
            </a:r>
            <a:r>
              <a:rPr lang="en-US" sz="2600" dirty="0"/>
              <a:t> 400 mg for 14 days. </a:t>
            </a:r>
          </a:p>
          <a:p>
            <a:pPr>
              <a:lnSpc>
                <a:spcPts val="2940"/>
              </a:lnSpc>
            </a:pPr>
            <a:r>
              <a:rPr lang="en-US" sz="2600" dirty="0"/>
              <a:t>The most common grade 3 &amp;4 treatment-emergent adverse events were neutropenia (39%), thrombocytopenia (39%),lung infection (30%, and febrile neutropenia (four [17%]).Three deaths due to sepsis, which were not deemed treatment-related, occurred on the study drugs. </a:t>
            </a:r>
          </a:p>
          <a:p>
            <a:pPr>
              <a:lnSpc>
                <a:spcPts val="2940"/>
              </a:lnSpc>
            </a:pPr>
            <a:r>
              <a:rPr lang="en-US" sz="2600" dirty="0"/>
              <a:t>The overall response rate was 87% (95% CI 66–97; 20 of 23 patients).Most of these were marrow CR with dec blasts.</a:t>
            </a:r>
          </a:p>
        </p:txBody>
      </p:sp>
      <p:sp>
        <p:nvSpPr>
          <p:cNvPr id="4" name="Title 3">
            <a:extLst>
              <a:ext uri="{FF2B5EF4-FFF2-40B4-BE49-F238E27FC236}">
                <a16:creationId xmlns:a16="http://schemas.microsoft.com/office/drawing/2014/main" id="{311D60A5-E4DF-28C9-3772-4293A8D86698}"/>
              </a:ext>
            </a:extLst>
          </p:cNvPr>
          <p:cNvSpPr>
            <a:spLocks noGrp="1"/>
          </p:cNvSpPr>
          <p:nvPr>
            <p:ph type="title"/>
          </p:nvPr>
        </p:nvSpPr>
        <p:spPr/>
        <p:txBody>
          <a:bodyPr/>
          <a:lstStyle/>
          <a:p>
            <a:r>
              <a:rPr lang="en-US" dirty="0"/>
              <a:t>Phase I study of </a:t>
            </a:r>
            <a:r>
              <a:rPr lang="en-US" dirty="0" err="1"/>
              <a:t>Aza+Ven</a:t>
            </a:r>
            <a:r>
              <a:rPr lang="en-US" dirty="0"/>
              <a:t> in high risk MDS and CMML</a:t>
            </a:r>
          </a:p>
        </p:txBody>
      </p:sp>
      <p:sp>
        <p:nvSpPr>
          <p:cNvPr id="6" name="TextBox 5">
            <a:extLst>
              <a:ext uri="{FF2B5EF4-FFF2-40B4-BE49-F238E27FC236}">
                <a16:creationId xmlns:a16="http://schemas.microsoft.com/office/drawing/2014/main" id="{C66051CB-625D-6812-267D-AFE6764CB34E}"/>
              </a:ext>
            </a:extLst>
          </p:cNvPr>
          <p:cNvSpPr txBox="1"/>
          <p:nvPr/>
        </p:nvSpPr>
        <p:spPr>
          <a:xfrm>
            <a:off x="3982720" y="6488668"/>
            <a:ext cx="6096000" cy="338554"/>
          </a:xfrm>
          <a:prstGeom prst="rect">
            <a:avLst/>
          </a:prstGeom>
          <a:noFill/>
        </p:spPr>
        <p:txBody>
          <a:bodyPr wrap="square">
            <a:spAutoFit/>
          </a:bodyPr>
          <a:lstStyle/>
          <a:p>
            <a:r>
              <a:rPr lang="en-US" sz="1600" dirty="0">
                <a:solidFill>
                  <a:srgbClr val="000000"/>
                </a:solidFill>
                <a:effectLst/>
                <a:latin typeface="Arial" panose="020B0604020202020204" pitchFamily="34" charset="0"/>
                <a:ea typeface="Calibri" panose="020F0502020204030204" pitchFamily="34" charset="0"/>
              </a:rPr>
              <a:t>Bazinet et al, Lancet </a:t>
            </a:r>
            <a:r>
              <a:rPr lang="en-US" sz="1600" dirty="0" err="1">
                <a:solidFill>
                  <a:srgbClr val="000000"/>
                </a:solidFill>
                <a:effectLst/>
                <a:latin typeface="Arial" panose="020B0604020202020204" pitchFamily="34" charset="0"/>
                <a:ea typeface="Calibri" panose="020F0502020204030204" pitchFamily="34" charset="0"/>
              </a:rPr>
              <a:t>Haematol</a:t>
            </a:r>
            <a:r>
              <a:rPr lang="en-US" sz="1600" dirty="0">
                <a:solidFill>
                  <a:srgbClr val="000000"/>
                </a:solidFill>
                <a:effectLst/>
                <a:latin typeface="Arial" panose="020B0604020202020204" pitchFamily="34" charset="0"/>
                <a:ea typeface="Calibri" panose="020F0502020204030204" pitchFamily="34" charset="0"/>
              </a:rPr>
              <a:t> 2022;9(10):e756-e765</a:t>
            </a:r>
            <a:endParaRPr lang="en-US" sz="1600" dirty="0"/>
          </a:p>
        </p:txBody>
      </p:sp>
    </p:spTree>
    <p:extLst>
      <p:ext uri="{BB962C8B-B14F-4D97-AF65-F5344CB8AC3E}">
        <p14:creationId xmlns:p14="http://schemas.microsoft.com/office/powerpoint/2010/main" val="60552718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E94CF2-FC4D-A54B-94BD-E2C4195A59A6}"/>
              </a:ext>
            </a:extLst>
          </p:cNvPr>
          <p:cNvPicPr>
            <a:picLocks noChangeAspect="1"/>
          </p:cNvPicPr>
          <p:nvPr/>
        </p:nvPicPr>
        <p:blipFill>
          <a:blip r:embed="rId3"/>
          <a:stretch>
            <a:fillRect/>
          </a:stretch>
        </p:blipFill>
        <p:spPr>
          <a:xfrm>
            <a:off x="261135" y="770054"/>
            <a:ext cx="6340441" cy="3289496"/>
          </a:xfrm>
          <a:prstGeom prst="rect">
            <a:avLst/>
          </a:prstGeom>
          <a:ln>
            <a:noFill/>
          </a:ln>
        </p:spPr>
      </p:pic>
      <p:pic>
        <p:nvPicPr>
          <p:cNvPr id="9" name="Picture 8">
            <a:extLst>
              <a:ext uri="{FF2B5EF4-FFF2-40B4-BE49-F238E27FC236}">
                <a16:creationId xmlns:a16="http://schemas.microsoft.com/office/drawing/2014/main" id="{2F56C9A8-621A-3846-AD9D-BDF6F998698E}"/>
              </a:ext>
            </a:extLst>
          </p:cNvPr>
          <p:cNvPicPr>
            <a:picLocks noChangeAspect="1"/>
          </p:cNvPicPr>
          <p:nvPr/>
        </p:nvPicPr>
        <p:blipFill>
          <a:blip r:embed="rId4"/>
          <a:stretch>
            <a:fillRect/>
          </a:stretch>
        </p:blipFill>
        <p:spPr>
          <a:xfrm>
            <a:off x="6995536" y="376721"/>
            <a:ext cx="4935329" cy="5558740"/>
          </a:xfrm>
          <a:prstGeom prst="rect">
            <a:avLst/>
          </a:prstGeom>
        </p:spPr>
      </p:pic>
      <p:pic>
        <p:nvPicPr>
          <p:cNvPr id="10" name="Picture 9">
            <a:extLst>
              <a:ext uri="{FF2B5EF4-FFF2-40B4-BE49-F238E27FC236}">
                <a16:creationId xmlns:a16="http://schemas.microsoft.com/office/drawing/2014/main" id="{0ACCE06F-E08D-0B40-AA49-875EC366C22D}"/>
              </a:ext>
            </a:extLst>
          </p:cNvPr>
          <p:cNvPicPr>
            <a:picLocks noChangeAspect="1"/>
          </p:cNvPicPr>
          <p:nvPr/>
        </p:nvPicPr>
        <p:blipFill>
          <a:blip r:embed="rId5"/>
          <a:stretch>
            <a:fillRect/>
          </a:stretch>
        </p:blipFill>
        <p:spPr>
          <a:xfrm>
            <a:off x="253355" y="4085179"/>
            <a:ext cx="6995535" cy="2148744"/>
          </a:xfrm>
          <a:prstGeom prst="rect">
            <a:avLst/>
          </a:prstGeom>
        </p:spPr>
      </p:pic>
      <p:sp>
        <p:nvSpPr>
          <p:cNvPr id="3" name="TextBox 2">
            <a:extLst>
              <a:ext uri="{FF2B5EF4-FFF2-40B4-BE49-F238E27FC236}">
                <a16:creationId xmlns:a16="http://schemas.microsoft.com/office/drawing/2014/main" id="{98826131-5FDD-4D9E-5CAD-67071912EB91}"/>
              </a:ext>
            </a:extLst>
          </p:cNvPr>
          <p:cNvSpPr txBox="1"/>
          <p:nvPr/>
        </p:nvSpPr>
        <p:spPr>
          <a:xfrm>
            <a:off x="899536" y="6533084"/>
            <a:ext cx="6096000" cy="261610"/>
          </a:xfrm>
          <a:prstGeom prst="rect">
            <a:avLst/>
          </a:prstGeom>
          <a:noFill/>
        </p:spPr>
        <p:txBody>
          <a:bodyPr wrap="square">
            <a:spAutoFit/>
          </a:bodyPr>
          <a:lstStyle/>
          <a:p>
            <a:r>
              <a:rPr lang="en-US" sz="1100" dirty="0">
                <a:solidFill>
                  <a:srgbClr val="000000"/>
                </a:solidFill>
                <a:effectLst/>
                <a:latin typeface="Arial" panose="020B0604020202020204" pitchFamily="34" charset="0"/>
                <a:ea typeface="Calibri" panose="020F0502020204030204" pitchFamily="34" charset="0"/>
              </a:rPr>
              <a:t>Zeidan AM et al. Am J </a:t>
            </a:r>
            <a:r>
              <a:rPr lang="en-US" sz="1100" dirty="0" err="1">
                <a:solidFill>
                  <a:srgbClr val="000000"/>
                </a:solidFill>
                <a:effectLst/>
                <a:latin typeface="Arial" panose="020B0604020202020204" pitchFamily="34" charset="0"/>
                <a:ea typeface="Calibri" panose="020F0502020204030204" pitchFamily="34" charset="0"/>
              </a:rPr>
              <a:t>Hematol</a:t>
            </a:r>
            <a:r>
              <a:rPr lang="en-US" sz="1100" dirty="0">
                <a:solidFill>
                  <a:srgbClr val="000000"/>
                </a:solidFill>
                <a:effectLst/>
                <a:latin typeface="Arial" panose="020B0604020202020204" pitchFamily="34" charset="0"/>
                <a:ea typeface="Calibri" panose="020F0502020204030204" pitchFamily="34" charset="0"/>
              </a:rPr>
              <a:t> 2023;98(2):272-81</a:t>
            </a:r>
            <a:endParaRPr lang="en-US" dirty="0"/>
          </a:p>
        </p:txBody>
      </p:sp>
      <p:sp>
        <p:nvSpPr>
          <p:cNvPr id="6" name="TextBox 5">
            <a:extLst>
              <a:ext uri="{FF2B5EF4-FFF2-40B4-BE49-F238E27FC236}">
                <a16:creationId xmlns:a16="http://schemas.microsoft.com/office/drawing/2014/main" id="{E48E2184-C9FB-F41A-0263-850770D74CC7}"/>
              </a:ext>
            </a:extLst>
          </p:cNvPr>
          <p:cNvSpPr txBox="1"/>
          <p:nvPr/>
        </p:nvSpPr>
        <p:spPr>
          <a:xfrm>
            <a:off x="100955" y="63306"/>
            <a:ext cx="11288405" cy="830997"/>
          </a:xfrm>
          <a:prstGeom prst="rect">
            <a:avLst/>
          </a:prstGeom>
          <a:noFill/>
        </p:spPr>
        <p:txBody>
          <a:bodyPr wrap="square">
            <a:spAutoFit/>
          </a:bodyPr>
          <a:lstStyle/>
          <a:p>
            <a:r>
              <a:rPr lang="en-US" sz="2400" b="1" dirty="0">
                <a:solidFill>
                  <a:schemeClr val="accent1"/>
                </a:solidFill>
                <a:effectLst/>
                <a:latin typeface="Arial" panose="020B0604020202020204" pitchFamily="34" charset="0"/>
                <a:ea typeface="Calibri" panose="020F0502020204030204" pitchFamily="34" charset="0"/>
              </a:rPr>
              <a:t>A Phase 1b study of </a:t>
            </a:r>
            <a:r>
              <a:rPr lang="en-US" sz="2400" b="1" dirty="0" err="1">
                <a:solidFill>
                  <a:schemeClr val="accent1"/>
                </a:solidFill>
                <a:effectLst/>
                <a:latin typeface="Arial" panose="020B0604020202020204" pitchFamily="34" charset="0"/>
                <a:ea typeface="Calibri" panose="020F0502020204030204" pitchFamily="34" charset="0"/>
              </a:rPr>
              <a:t>venetoclax</a:t>
            </a:r>
            <a:r>
              <a:rPr lang="en-US" sz="2400" b="1" dirty="0">
                <a:solidFill>
                  <a:schemeClr val="accent1"/>
                </a:solidFill>
                <a:effectLst/>
                <a:latin typeface="Arial" panose="020B0604020202020204" pitchFamily="34" charset="0"/>
                <a:ea typeface="Calibri" panose="020F0502020204030204" pitchFamily="34" charset="0"/>
              </a:rPr>
              <a:t> and </a:t>
            </a:r>
            <a:r>
              <a:rPr lang="en-US" sz="2400" b="1" dirty="0" err="1">
                <a:solidFill>
                  <a:schemeClr val="accent1"/>
                </a:solidFill>
                <a:effectLst/>
                <a:latin typeface="Arial" panose="020B0604020202020204" pitchFamily="34" charset="0"/>
                <a:ea typeface="Calibri" panose="020F0502020204030204" pitchFamily="34" charset="0"/>
              </a:rPr>
              <a:t>azacitidine</a:t>
            </a:r>
            <a:r>
              <a:rPr lang="en-US" sz="2400" b="1" dirty="0">
                <a:solidFill>
                  <a:schemeClr val="accent1"/>
                </a:solidFill>
                <a:effectLst/>
                <a:latin typeface="Arial" panose="020B0604020202020204" pitchFamily="34" charset="0"/>
                <a:ea typeface="Calibri" panose="020F0502020204030204" pitchFamily="34" charset="0"/>
              </a:rPr>
              <a:t> combination in patients with relapsed or refractory myelodysplastic syndromes</a:t>
            </a:r>
            <a:r>
              <a:rPr lang="en-US" sz="2400" dirty="0">
                <a:solidFill>
                  <a:srgbClr val="000000"/>
                </a:solidFill>
                <a:effectLst/>
                <a:latin typeface="Arial" panose="020B0604020202020204" pitchFamily="34" charset="0"/>
                <a:ea typeface="Calibri" panose="020F0502020204030204" pitchFamily="34" charset="0"/>
              </a:rPr>
              <a:t>. </a:t>
            </a:r>
            <a:endParaRPr lang="en-US" sz="2400" dirty="0"/>
          </a:p>
        </p:txBody>
      </p:sp>
    </p:spTree>
    <p:extLst>
      <p:ext uri="{BB962C8B-B14F-4D97-AF65-F5344CB8AC3E}">
        <p14:creationId xmlns:p14="http://schemas.microsoft.com/office/powerpoint/2010/main" val="4288938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277D0C9-C481-290A-9EB9-E6B56C2F6942}"/>
              </a:ext>
            </a:extLst>
          </p:cNvPr>
          <p:cNvPicPr>
            <a:picLocks noGrp="1" noChangeAspect="1"/>
          </p:cNvPicPr>
          <p:nvPr>
            <p:ph idx="1"/>
          </p:nvPr>
        </p:nvPicPr>
        <p:blipFill>
          <a:blip r:embed="rId2"/>
          <a:stretch>
            <a:fillRect/>
          </a:stretch>
        </p:blipFill>
        <p:spPr>
          <a:xfrm>
            <a:off x="308188" y="1206024"/>
            <a:ext cx="5249333" cy="4747164"/>
          </a:xfrm>
        </p:spPr>
      </p:pic>
      <p:sp>
        <p:nvSpPr>
          <p:cNvPr id="4" name="Title 3">
            <a:extLst>
              <a:ext uri="{FF2B5EF4-FFF2-40B4-BE49-F238E27FC236}">
                <a16:creationId xmlns:a16="http://schemas.microsoft.com/office/drawing/2014/main" id="{8E454626-B0BB-FD1B-BF72-740261E6F861}"/>
              </a:ext>
            </a:extLst>
          </p:cNvPr>
          <p:cNvSpPr>
            <a:spLocks noGrp="1"/>
          </p:cNvSpPr>
          <p:nvPr>
            <p:ph type="title"/>
          </p:nvPr>
        </p:nvSpPr>
        <p:spPr/>
        <p:txBody>
          <a:bodyPr/>
          <a:lstStyle/>
          <a:p>
            <a:r>
              <a:rPr lang="en-US" sz="2400" b="1" dirty="0">
                <a:solidFill>
                  <a:schemeClr val="accent1"/>
                </a:solidFill>
                <a:effectLst/>
                <a:latin typeface="Arial" panose="020B0604020202020204" pitchFamily="34" charset="0"/>
                <a:ea typeface="Calibri" panose="020F0502020204030204" pitchFamily="34" charset="0"/>
              </a:rPr>
              <a:t>A Phase 1b study of </a:t>
            </a:r>
            <a:r>
              <a:rPr lang="en-US" sz="2400" b="1" dirty="0" err="1">
                <a:solidFill>
                  <a:schemeClr val="accent1"/>
                </a:solidFill>
                <a:effectLst/>
                <a:latin typeface="Arial" panose="020B0604020202020204" pitchFamily="34" charset="0"/>
                <a:ea typeface="Calibri" panose="020F0502020204030204" pitchFamily="34" charset="0"/>
              </a:rPr>
              <a:t>venetoclax</a:t>
            </a:r>
            <a:r>
              <a:rPr lang="en-US" sz="2400" b="1" dirty="0">
                <a:solidFill>
                  <a:schemeClr val="accent1"/>
                </a:solidFill>
                <a:effectLst/>
                <a:latin typeface="Arial" panose="020B0604020202020204" pitchFamily="34" charset="0"/>
                <a:ea typeface="Calibri" panose="020F0502020204030204" pitchFamily="34" charset="0"/>
              </a:rPr>
              <a:t> and </a:t>
            </a:r>
            <a:r>
              <a:rPr lang="en-US" sz="2400" b="1" dirty="0" err="1">
                <a:solidFill>
                  <a:schemeClr val="accent1"/>
                </a:solidFill>
                <a:effectLst/>
                <a:latin typeface="Arial" panose="020B0604020202020204" pitchFamily="34" charset="0"/>
                <a:ea typeface="Calibri" panose="020F0502020204030204" pitchFamily="34" charset="0"/>
              </a:rPr>
              <a:t>azacitidine</a:t>
            </a:r>
            <a:r>
              <a:rPr lang="en-US" sz="2400" b="1" dirty="0">
                <a:solidFill>
                  <a:schemeClr val="accent1"/>
                </a:solidFill>
                <a:effectLst/>
                <a:latin typeface="Arial" panose="020B0604020202020204" pitchFamily="34" charset="0"/>
                <a:ea typeface="Calibri" panose="020F0502020204030204" pitchFamily="34" charset="0"/>
              </a:rPr>
              <a:t> combination in patients with relapsed or refractory myelodysplastic syndromes</a:t>
            </a:r>
            <a:r>
              <a:rPr lang="en-US" sz="2400" dirty="0">
                <a:solidFill>
                  <a:srgbClr val="000000"/>
                </a:solidFill>
                <a:effectLst/>
                <a:latin typeface="Arial" panose="020B0604020202020204" pitchFamily="34" charset="0"/>
                <a:ea typeface="Calibri" panose="020F0502020204030204" pitchFamily="34" charset="0"/>
              </a:rPr>
              <a:t>. </a:t>
            </a:r>
            <a:br>
              <a:rPr lang="en-US" sz="3600" dirty="0"/>
            </a:br>
            <a:endParaRPr lang="en-US" dirty="0"/>
          </a:p>
        </p:txBody>
      </p:sp>
      <p:pic>
        <p:nvPicPr>
          <p:cNvPr id="9" name="Picture 8">
            <a:extLst>
              <a:ext uri="{FF2B5EF4-FFF2-40B4-BE49-F238E27FC236}">
                <a16:creationId xmlns:a16="http://schemas.microsoft.com/office/drawing/2014/main" id="{FBD65204-DE62-6A7D-994E-072A3A283DF0}"/>
              </a:ext>
            </a:extLst>
          </p:cNvPr>
          <p:cNvPicPr>
            <a:picLocks noChangeAspect="1"/>
          </p:cNvPicPr>
          <p:nvPr/>
        </p:nvPicPr>
        <p:blipFill>
          <a:blip r:embed="rId3"/>
          <a:stretch>
            <a:fillRect/>
          </a:stretch>
        </p:blipFill>
        <p:spPr>
          <a:xfrm>
            <a:off x="2234936" y="6341346"/>
            <a:ext cx="6096528" cy="304826"/>
          </a:xfrm>
          <a:prstGeom prst="rect">
            <a:avLst/>
          </a:prstGeom>
        </p:spPr>
      </p:pic>
      <p:sp>
        <p:nvSpPr>
          <p:cNvPr id="11" name="TextBox 10">
            <a:extLst>
              <a:ext uri="{FF2B5EF4-FFF2-40B4-BE49-F238E27FC236}">
                <a16:creationId xmlns:a16="http://schemas.microsoft.com/office/drawing/2014/main" id="{F335BC3B-7D6F-59B6-2CC6-9F7E92A125B1}"/>
              </a:ext>
            </a:extLst>
          </p:cNvPr>
          <p:cNvSpPr txBox="1"/>
          <p:nvPr/>
        </p:nvSpPr>
        <p:spPr>
          <a:xfrm>
            <a:off x="5902959" y="1437165"/>
            <a:ext cx="5980853" cy="3785652"/>
          </a:xfrm>
          <a:prstGeom prst="rect">
            <a:avLst/>
          </a:prstGeom>
          <a:noFill/>
        </p:spPr>
        <p:txBody>
          <a:bodyPr wrap="square">
            <a:spAutoFit/>
          </a:bodyPr>
          <a:lstStyle/>
          <a:p>
            <a:pPr marL="285750" indent="-285750">
              <a:buFont typeface="Arial" panose="020B0604020202020204" pitchFamily="34" charset="0"/>
              <a:buChar char="•"/>
            </a:pPr>
            <a:r>
              <a:rPr lang="en-US" sz="2000" dirty="0"/>
              <a:t>The study demonstrated marrow responses including 7% CR (3/44) and 32% </a:t>
            </a:r>
            <a:r>
              <a:rPr lang="en-US" sz="2000" dirty="0" err="1"/>
              <a:t>mCR</a:t>
            </a:r>
            <a:r>
              <a:rPr lang="en-US" sz="2000" dirty="0"/>
              <a:t> (14/44). </a:t>
            </a:r>
          </a:p>
          <a:p>
            <a:pPr marL="285750" indent="-285750">
              <a:buFont typeface="Arial" panose="020B0604020202020204" pitchFamily="34" charset="0"/>
              <a:buChar char="•"/>
            </a:pPr>
            <a:r>
              <a:rPr lang="en-US" sz="2000" dirty="0"/>
              <a:t>While the value of </a:t>
            </a:r>
            <a:r>
              <a:rPr lang="en-US" sz="2000" dirty="0" err="1"/>
              <a:t>mCR</a:t>
            </a:r>
            <a:r>
              <a:rPr lang="en-US" sz="2000" dirty="0"/>
              <a:t> as a response in MDS patients is debated, 6 of the 14 patients who achieved </a:t>
            </a:r>
            <a:r>
              <a:rPr lang="en-US" sz="2000" dirty="0" err="1"/>
              <a:t>mCR</a:t>
            </a:r>
            <a:r>
              <a:rPr lang="en-US" sz="2000" dirty="0"/>
              <a:t> also achieved HI, which is clinically meaningful and has been consistently associated with OS benefits in prior analyses. </a:t>
            </a:r>
          </a:p>
          <a:p>
            <a:pPr marL="285750" indent="-285750">
              <a:buFont typeface="Arial" panose="020B0604020202020204" pitchFamily="34" charset="0"/>
              <a:buChar char="•"/>
            </a:pPr>
            <a:r>
              <a:rPr lang="en-US" sz="2000" dirty="0"/>
              <a:t> Nine patients who achieved less than 5% blasts were able to proceed to allogeneic BM transplant, which is often an important goal in managing R/R MDS as allogeneic transplant is potentially the only curative therapy</a:t>
            </a:r>
          </a:p>
        </p:txBody>
      </p:sp>
    </p:spTree>
    <p:extLst>
      <p:ext uri="{BB962C8B-B14F-4D97-AF65-F5344CB8AC3E}">
        <p14:creationId xmlns:p14="http://schemas.microsoft.com/office/powerpoint/2010/main" val="270781909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076BF1-5D78-9A08-966D-468F65A5D197}"/>
              </a:ext>
            </a:extLst>
          </p:cNvPr>
          <p:cNvSpPr>
            <a:spLocks noGrp="1"/>
          </p:cNvSpPr>
          <p:nvPr>
            <p:ph idx="1"/>
          </p:nvPr>
        </p:nvSpPr>
        <p:spPr/>
        <p:txBody>
          <a:bodyPr/>
          <a:lstStyle/>
          <a:p>
            <a:r>
              <a:rPr lang="en-US" dirty="0"/>
              <a:t>HMA (</a:t>
            </a:r>
            <a:r>
              <a:rPr lang="en-US" dirty="0" err="1"/>
              <a:t>Azacitidine</a:t>
            </a:r>
            <a:r>
              <a:rPr lang="en-US" dirty="0"/>
              <a:t> and Oral decitabine) and </a:t>
            </a:r>
            <a:r>
              <a:rPr lang="en-US" dirty="0" err="1"/>
              <a:t>venetoclax</a:t>
            </a:r>
            <a:r>
              <a:rPr lang="en-US" dirty="0"/>
              <a:t> combinations are being studied in HR-MDS with emerging data on the optimal dose &amp; duration of both HMA and </a:t>
            </a:r>
            <a:r>
              <a:rPr lang="en-US" dirty="0" err="1"/>
              <a:t>venetoclax</a:t>
            </a:r>
            <a:r>
              <a:rPr lang="en-US" dirty="0"/>
              <a:t> to maximize response and minimize toxicities namely severe, prolonged </a:t>
            </a:r>
            <a:r>
              <a:rPr lang="en-US" dirty="0" err="1"/>
              <a:t>cytopenias</a:t>
            </a:r>
            <a:endParaRPr lang="en-US" dirty="0"/>
          </a:p>
          <a:p>
            <a:r>
              <a:rPr lang="en-US" dirty="0"/>
              <a:t>These combinations appear potent in terms of decreasing blast counts but long term benefit remains to be seen.</a:t>
            </a:r>
          </a:p>
        </p:txBody>
      </p:sp>
      <p:sp>
        <p:nvSpPr>
          <p:cNvPr id="4" name="Title 3">
            <a:extLst>
              <a:ext uri="{FF2B5EF4-FFF2-40B4-BE49-F238E27FC236}">
                <a16:creationId xmlns:a16="http://schemas.microsoft.com/office/drawing/2014/main" id="{A4B3F85F-A623-09E5-E1A0-4CDD3A61AE48}"/>
              </a:ext>
            </a:extLst>
          </p:cNvPr>
          <p:cNvSpPr>
            <a:spLocks noGrp="1"/>
          </p:cNvSpPr>
          <p:nvPr>
            <p:ph type="title"/>
          </p:nvPr>
        </p:nvSpPr>
        <p:spPr/>
        <p:txBody>
          <a:bodyPr/>
          <a:lstStyle/>
          <a:p>
            <a:r>
              <a:rPr lang="en-US" dirty="0"/>
              <a:t>Summary </a:t>
            </a:r>
          </a:p>
        </p:txBody>
      </p:sp>
    </p:spTree>
    <p:extLst>
      <p:ext uri="{BB962C8B-B14F-4D97-AF65-F5344CB8AC3E}">
        <p14:creationId xmlns:p14="http://schemas.microsoft.com/office/powerpoint/2010/main" val="346148780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12F52-DE77-15A8-15FF-739D0842FD47}"/>
              </a:ext>
            </a:extLst>
          </p:cNvPr>
          <p:cNvSpPr>
            <a:spLocks noGrp="1"/>
          </p:cNvSpPr>
          <p:nvPr>
            <p:ph type="title"/>
          </p:nvPr>
        </p:nvSpPr>
        <p:spPr/>
        <p:txBody>
          <a:bodyPr/>
          <a:lstStyle/>
          <a:p>
            <a:r>
              <a:rPr lang="en-US" dirty="0"/>
              <a:t>Novel combination therapies in HR-MDS</a:t>
            </a:r>
          </a:p>
        </p:txBody>
      </p:sp>
    </p:spTree>
    <p:extLst>
      <p:ext uri="{BB962C8B-B14F-4D97-AF65-F5344CB8AC3E}">
        <p14:creationId xmlns:p14="http://schemas.microsoft.com/office/powerpoint/2010/main" val="368438609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E227211-C79F-05A5-FCA7-4A6457C6E71F}"/>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r="2481"/>
          <a:stretch/>
        </p:blipFill>
        <p:spPr>
          <a:xfrm>
            <a:off x="372533" y="1421160"/>
            <a:ext cx="9331960" cy="4737729"/>
          </a:xfrm>
        </p:spPr>
      </p:pic>
      <p:sp>
        <p:nvSpPr>
          <p:cNvPr id="4" name="Title 3">
            <a:extLst>
              <a:ext uri="{FF2B5EF4-FFF2-40B4-BE49-F238E27FC236}">
                <a16:creationId xmlns:a16="http://schemas.microsoft.com/office/drawing/2014/main" id="{DA8DF6D7-413C-A486-F891-6C82D46E15EC}"/>
              </a:ext>
            </a:extLst>
          </p:cNvPr>
          <p:cNvSpPr>
            <a:spLocks noGrp="1"/>
          </p:cNvSpPr>
          <p:nvPr>
            <p:ph type="title"/>
          </p:nvPr>
        </p:nvSpPr>
        <p:spPr/>
        <p:txBody>
          <a:bodyPr/>
          <a:lstStyle/>
          <a:p>
            <a:r>
              <a:rPr lang="en-US" sz="2400" dirty="0">
                <a:effectLst/>
                <a:latin typeface="Arial" panose="020B0604020202020204" pitchFamily="34" charset="0"/>
                <a:ea typeface="Calibri" panose="020F0502020204030204" pitchFamily="34" charset="0"/>
              </a:rPr>
              <a:t>Primary results of Stimulus-MDS1: A randomized, double-blind, placebo-controlled Phase II study of TIM-3 inhibition with </a:t>
            </a:r>
            <a:r>
              <a:rPr lang="en-US" sz="2400" dirty="0" err="1">
                <a:effectLst/>
                <a:latin typeface="Arial" panose="020B0604020202020204" pitchFamily="34" charset="0"/>
                <a:ea typeface="Calibri" panose="020F0502020204030204" pitchFamily="34" charset="0"/>
              </a:rPr>
              <a:t>sabatolimab</a:t>
            </a:r>
            <a:r>
              <a:rPr lang="en-US" sz="2400" dirty="0">
                <a:effectLst/>
                <a:latin typeface="Arial" panose="020B0604020202020204" pitchFamily="34" charset="0"/>
                <a:ea typeface="Calibri" panose="020F0502020204030204" pitchFamily="34" charset="0"/>
              </a:rPr>
              <a:t> added to hypomethylating agents (HMAs) in HR-MDS</a:t>
            </a:r>
            <a:endParaRPr lang="en-US" sz="2400" dirty="0"/>
          </a:p>
        </p:txBody>
      </p:sp>
      <p:sp>
        <p:nvSpPr>
          <p:cNvPr id="2" name="TextBox 1">
            <a:extLst>
              <a:ext uri="{FF2B5EF4-FFF2-40B4-BE49-F238E27FC236}">
                <a16:creationId xmlns:a16="http://schemas.microsoft.com/office/drawing/2014/main" id="{65A77259-BE38-F5E0-6B85-7F5EF72B5AA4}"/>
              </a:ext>
            </a:extLst>
          </p:cNvPr>
          <p:cNvSpPr txBox="1"/>
          <p:nvPr/>
        </p:nvSpPr>
        <p:spPr>
          <a:xfrm>
            <a:off x="6875033" y="6313640"/>
            <a:ext cx="3481078" cy="261610"/>
          </a:xfrm>
          <a:prstGeom prst="rect">
            <a:avLst/>
          </a:prstGeom>
          <a:noFill/>
        </p:spPr>
        <p:txBody>
          <a:bodyPr wrap="square">
            <a:spAutoFit/>
          </a:bodyPr>
          <a:lstStyle/>
          <a:p>
            <a:r>
              <a:rPr lang="en-US" sz="1100" dirty="0">
                <a:solidFill>
                  <a:srgbClr val="000000"/>
                </a:solidFill>
                <a:effectLst/>
                <a:latin typeface="Arial" panose="020B0604020202020204" pitchFamily="34" charset="0"/>
                <a:ea typeface="Calibri" panose="020F0502020204030204" pitchFamily="34" charset="0"/>
              </a:rPr>
              <a:t>Zeidan AM et al. ASH 2022; Abstract 853</a:t>
            </a:r>
            <a:endParaRPr lang="en-US" dirty="0"/>
          </a:p>
        </p:txBody>
      </p:sp>
    </p:spTree>
    <p:extLst>
      <p:ext uri="{BB962C8B-B14F-4D97-AF65-F5344CB8AC3E}">
        <p14:creationId xmlns:p14="http://schemas.microsoft.com/office/powerpoint/2010/main" val="148618717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EE726FA-D63F-1A43-A73D-2709E6298638}"/>
              </a:ext>
            </a:extLst>
          </p:cNvPr>
          <p:cNvPicPr>
            <a:picLocks noGrp="1" noChangeAspect="1"/>
          </p:cNvPicPr>
          <p:nvPr>
            <p:ph idx="1"/>
          </p:nvPr>
        </p:nvPicPr>
        <p:blipFill>
          <a:blip r:embed="rId2"/>
          <a:stretch>
            <a:fillRect/>
          </a:stretch>
        </p:blipFill>
        <p:spPr>
          <a:xfrm>
            <a:off x="320678" y="360680"/>
            <a:ext cx="10958003" cy="5374640"/>
          </a:xfrm>
        </p:spPr>
      </p:pic>
      <p:sp>
        <p:nvSpPr>
          <p:cNvPr id="3" name="TextBox 2">
            <a:extLst>
              <a:ext uri="{FF2B5EF4-FFF2-40B4-BE49-F238E27FC236}">
                <a16:creationId xmlns:a16="http://schemas.microsoft.com/office/drawing/2014/main" id="{93A83CFF-D0DA-D376-6877-8605A79B4BF4}"/>
              </a:ext>
            </a:extLst>
          </p:cNvPr>
          <p:cNvSpPr txBox="1"/>
          <p:nvPr/>
        </p:nvSpPr>
        <p:spPr>
          <a:xfrm>
            <a:off x="6875033" y="6313640"/>
            <a:ext cx="3481078" cy="261610"/>
          </a:xfrm>
          <a:prstGeom prst="rect">
            <a:avLst/>
          </a:prstGeom>
          <a:noFill/>
        </p:spPr>
        <p:txBody>
          <a:bodyPr wrap="square">
            <a:spAutoFit/>
          </a:bodyPr>
          <a:lstStyle/>
          <a:p>
            <a:r>
              <a:rPr lang="en-US" sz="1100" dirty="0">
                <a:solidFill>
                  <a:srgbClr val="000000"/>
                </a:solidFill>
                <a:effectLst/>
                <a:latin typeface="Arial" panose="020B0604020202020204" pitchFamily="34" charset="0"/>
                <a:ea typeface="Calibri" panose="020F0502020204030204" pitchFamily="34" charset="0"/>
              </a:rPr>
              <a:t>Zeidan AM et al. ASH 2022; Abstract 853</a:t>
            </a:r>
            <a:endParaRPr lang="en-US" dirty="0"/>
          </a:p>
        </p:txBody>
      </p:sp>
    </p:spTree>
    <p:extLst>
      <p:ext uri="{BB962C8B-B14F-4D97-AF65-F5344CB8AC3E}">
        <p14:creationId xmlns:p14="http://schemas.microsoft.com/office/powerpoint/2010/main" val="36180259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24A5F5D-BE2D-2C2C-3A2D-26C5F4E84071}"/>
              </a:ext>
            </a:extLst>
          </p:cNvPr>
          <p:cNvPicPr>
            <a:picLocks noGrp="1" noChangeAspect="1"/>
          </p:cNvPicPr>
          <p:nvPr>
            <p:ph idx="1"/>
          </p:nvPr>
        </p:nvPicPr>
        <p:blipFill>
          <a:blip r:embed="rId2"/>
          <a:stretch>
            <a:fillRect/>
          </a:stretch>
        </p:blipFill>
        <p:spPr>
          <a:xfrm>
            <a:off x="213912" y="459382"/>
            <a:ext cx="10984948" cy="5256125"/>
          </a:xfrm>
        </p:spPr>
      </p:pic>
      <p:sp>
        <p:nvSpPr>
          <p:cNvPr id="7" name="TextBox 6">
            <a:extLst>
              <a:ext uri="{FF2B5EF4-FFF2-40B4-BE49-F238E27FC236}">
                <a16:creationId xmlns:a16="http://schemas.microsoft.com/office/drawing/2014/main" id="{C68C06B7-B2DF-D508-653F-E1C13A829A34}"/>
              </a:ext>
            </a:extLst>
          </p:cNvPr>
          <p:cNvSpPr txBox="1"/>
          <p:nvPr/>
        </p:nvSpPr>
        <p:spPr>
          <a:xfrm>
            <a:off x="36082" y="5715507"/>
            <a:ext cx="9910557" cy="461665"/>
          </a:xfrm>
          <a:prstGeom prst="rect">
            <a:avLst/>
          </a:prstGeom>
          <a:noFill/>
        </p:spPr>
        <p:txBody>
          <a:bodyPr wrap="square" rtlCol="0">
            <a:spAutoFit/>
          </a:bodyPr>
          <a:lstStyle/>
          <a:p>
            <a:r>
              <a:rPr lang="en-US" sz="2400" dirty="0"/>
              <a:t>Phase III randomized placebo controlled trial is ongoing (STIMULUS-2)</a:t>
            </a:r>
          </a:p>
        </p:txBody>
      </p:sp>
      <p:sp>
        <p:nvSpPr>
          <p:cNvPr id="2" name="TextBox 1">
            <a:extLst>
              <a:ext uri="{FF2B5EF4-FFF2-40B4-BE49-F238E27FC236}">
                <a16:creationId xmlns:a16="http://schemas.microsoft.com/office/drawing/2014/main" id="{8ED573D0-CA1E-B7FB-D9DB-78491F325619}"/>
              </a:ext>
            </a:extLst>
          </p:cNvPr>
          <p:cNvSpPr txBox="1"/>
          <p:nvPr/>
        </p:nvSpPr>
        <p:spPr>
          <a:xfrm>
            <a:off x="6875033" y="6313640"/>
            <a:ext cx="3481078" cy="261610"/>
          </a:xfrm>
          <a:prstGeom prst="rect">
            <a:avLst/>
          </a:prstGeom>
          <a:noFill/>
        </p:spPr>
        <p:txBody>
          <a:bodyPr wrap="square">
            <a:spAutoFit/>
          </a:bodyPr>
          <a:lstStyle/>
          <a:p>
            <a:r>
              <a:rPr lang="en-US" sz="1100" dirty="0">
                <a:solidFill>
                  <a:srgbClr val="000000"/>
                </a:solidFill>
                <a:effectLst/>
                <a:latin typeface="Arial" panose="020B0604020202020204" pitchFamily="34" charset="0"/>
                <a:ea typeface="Calibri" panose="020F0502020204030204" pitchFamily="34" charset="0"/>
              </a:rPr>
              <a:t>Zeidan AM et al. ASH 2022; Abstract 853</a:t>
            </a:r>
            <a:endParaRPr lang="en-US" dirty="0"/>
          </a:p>
        </p:txBody>
      </p:sp>
    </p:spTree>
    <p:extLst>
      <p:ext uri="{BB962C8B-B14F-4D97-AF65-F5344CB8AC3E}">
        <p14:creationId xmlns:p14="http://schemas.microsoft.com/office/powerpoint/2010/main" val="154531638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636104" y="381640"/>
            <a:ext cx="10595113" cy="597087"/>
          </a:xfrm>
          <a:prstGeom prst="rect">
            <a:avLst/>
          </a:prstGeom>
          <a:solidFill>
            <a:schemeClr val="accent1"/>
          </a:solidFill>
          <a:ln w="9525">
            <a:noFill/>
            <a:miter lim="800000"/>
            <a:headEnd/>
            <a:tailEnd/>
          </a:ln>
        </p:spPr>
        <p:txBody>
          <a:bodyPr wrap="square" lIns="0" tIns="0" rIns="0" bIns="0">
            <a:spAutoFit/>
          </a:bodyPr>
          <a:lstStyle/>
          <a:p>
            <a:pPr algn="ctr">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2000" b="1" dirty="0" err="1">
                <a:solidFill>
                  <a:srgbClr val="FFFFFF"/>
                </a:solidFill>
                <a:latin typeface="Arial" charset="0"/>
              </a:rPr>
              <a:t>International Working Group for Prognosis in Myelodysplastic Syndromes Cohort Molecular Characteristics</a:t>
            </a:r>
            <a:r>
              <a:rPr lang="en-GB" sz="1452" b="1" dirty="0" err="1">
                <a:solidFill>
                  <a:srgbClr val="FFFFFF"/>
                </a:solidFill>
                <a:latin typeface="Arial" charset="0"/>
              </a:rPr>
              <a:t>.</a:t>
            </a:r>
            <a:endParaRPr lang="en-GB" sz="1452" b="1" dirty="0">
              <a:solidFill>
                <a:srgbClr val="FFFFFF"/>
              </a:solidFill>
              <a:latin typeface="Arial" charset="0"/>
            </a:endParaRPr>
          </a:p>
        </p:txBody>
      </p:sp>
      <p:sp>
        <p:nvSpPr>
          <p:cNvPr id="5124" name="Text Box 4"/>
          <p:cNvSpPr txBox="1">
            <a:spLocks noChangeArrowheads="1"/>
          </p:cNvSpPr>
          <p:nvPr/>
        </p:nvSpPr>
        <p:spPr bwMode="auto">
          <a:xfrm>
            <a:off x="3745232" y="5972308"/>
            <a:ext cx="4681377" cy="162609"/>
          </a:xfrm>
          <a:prstGeom prst="rect">
            <a:avLst/>
          </a:prstGeom>
          <a:noFill/>
          <a:ln w="9525">
            <a:noFill/>
            <a:miter lim="800000"/>
            <a:headEnd/>
            <a:tailEnd/>
          </a:ln>
        </p:spPr>
        <p:txBody>
          <a:bodyPr lIns="0" tIns="0" rIns="0" bIns="0">
            <a:spAutoFit/>
          </a:bodyPr>
          <a:lstStyle/>
          <a:p>
            <a:pPr>
              <a:lnSpc>
                <a:spcPct val="97000"/>
              </a:lnSpc>
              <a:buClr>
                <a:srgbClr val="FFFFFF"/>
              </a:buClr>
              <a:buSzPct val="45000"/>
              <a:tabLst>
                <a:tab pos="656722" algn="l"/>
                <a:tab pos="1313444" algn="l"/>
                <a:tab pos="1970166" algn="l"/>
                <a:tab pos="2626888" algn="l"/>
                <a:tab pos="3283610" algn="l"/>
              </a:tabLst>
            </a:pPr>
            <a:r>
              <a:rPr lang="en-GB" sz="1089" b="1">
                <a:solidFill>
                  <a:srgbClr val="FFFFFF"/>
                </a:solidFill>
                <a:latin typeface="Arial" charset="0"/>
              </a:rPr>
              <a:t>Bernard E et al. NEJM Evid2022;1:EVIDoa2200008</a:t>
            </a:r>
            <a:endParaRPr lang="en-GB" sz="1089" b="1" dirty="0">
              <a:solidFill>
                <a:srgbClr val="FFFFFF"/>
              </a:solidFill>
              <a:latin typeface="Arial" charset="0"/>
            </a:endParaRPr>
          </a:p>
        </p:txBody>
      </p:sp>
      <p:sp>
        <p:nvSpPr>
          <p:cNvPr id="4" name="Text Box 4">
            <a:extLst>
              <a:ext uri="{FF2B5EF4-FFF2-40B4-BE49-F238E27FC236}">
                <a16:creationId xmlns:a16="http://schemas.microsoft.com/office/drawing/2014/main" id="{AD20B385-56F6-E933-2602-8144A39BE439}"/>
              </a:ext>
            </a:extLst>
          </p:cNvPr>
          <p:cNvSpPr txBox="1">
            <a:spLocks noChangeArrowheads="1"/>
          </p:cNvSpPr>
          <p:nvPr/>
        </p:nvSpPr>
        <p:spPr bwMode="auto">
          <a:xfrm>
            <a:off x="5331373" y="6649032"/>
            <a:ext cx="5160351" cy="208968"/>
          </a:xfrm>
          <a:prstGeom prst="rect">
            <a:avLst/>
          </a:prstGeom>
          <a:noFill/>
          <a:ln w="9525">
            <a:noFill/>
            <a:miter lim="800000"/>
            <a:headEnd/>
            <a:tailEnd/>
          </a:ln>
        </p:spPr>
        <p:txBody>
          <a:bodyPr lIns="0" tIns="0" rIns="0" bIns="0">
            <a:spAutoFit/>
          </a:bodyPr>
          <a:lstStyle/>
          <a:p>
            <a:pPr eaLnBrk="1">
              <a:lnSpc>
                <a:spcPct val="97000"/>
              </a:lnSpc>
              <a:buClr>
                <a:srgbClr val="FFFFFF"/>
              </a:buClr>
              <a:buSzPct val="45000"/>
              <a:buFont typeface="StarSymbol" charset="0"/>
              <a:buNone/>
              <a:tabLst>
                <a:tab pos="723900" algn="l"/>
                <a:tab pos="1447800" algn="l"/>
                <a:tab pos="2171700" algn="l"/>
                <a:tab pos="2895600" algn="l"/>
                <a:tab pos="3619500" algn="l"/>
              </a:tabLst>
            </a:pPr>
            <a:r>
              <a:rPr lang="en-GB" sz="1400" b="1" dirty="0">
                <a:latin typeface="Arial" charset="0"/>
              </a:rPr>
              <a:t>Bernard E et al. NEJM Evid 2022;1:EVIDoa2200008</a:t>
            </a:r>
          </a:p>
        </p:txBody>
      </p:sp>
      <p:pic>
        <p:nvPicPr>
          <p:cNvPr id="3" name="Picture 2" descr="Chart&#10;&#10;Description automatically generated">
            <a:extLst>
              <a:ext uri="{FF2B5EF4-FFF2-40B4-BE49-F238E27FC236}">
                <a16:creationId xmlns:a16="http://schemas.microsoft.com/office/drawing/2014/main" id="{A3D025C2-EA97-0F5C-6D22-73C5A6F2BF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1726" y="1160780"/>
            <a:ext cx="4775200" cy="5080000"/>
          </a:xfrm>
          <a:prstGeom prst="rect">
            <a:avLst/>
          </a:prstGeom>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CD62-B3AE-890C-0003-436CC40FA9BD}"/>
              </a:ext>
            </a:extLst>
          </p:cNvPr>
          <p:cNvSpPr>
            <a:spLocks noGrp="1"/>
          </p:cNvSpPr>
          <p:nvPr>
            <p:ph type="title"/>
          </p:nvPr>
        </p:nvSpPr>
        <p:spPr>
          <a:xfrm>
            <a:off x="380350" y="297429"/>
            <a:ext cx="10972800" cy="672735"/>
          </a:xfrm>
        </p:spPr>
        <p:txBody>
          <a:bodyPr/>
          <a:lstStyle/>
          <a:p>
            <a:pPr algn="l"/>
            <a:r>
              <a:rPr lang="en-US" sz="2400" b="1" dirty="0" err="1">
                <a:cs typeface="Arial" panose="020B0604020202020204" pitchFamily="34" charset="0"/>
              </a:rPr>
              <a:t>Magrolimab</a:t>
            </a:r>
            <a:r>
              <a:rPr lang="en-US" sz="2400" b="1" dirty="0">
                <a:cs typeface="Arial" panose="020B0604020202020204" pitchFamily="34" charset="0"/>
              </a:rPr>
              <a:t>, a First-in-Class Macrophage Immune Checkpoint Inhibitor Targeting CD47-</a:t>
            </a:r>
            <a:r>
              <a:rPr lang="en-US" sz="2400" b="1" i="0" dirty="0">
                <a:effectLst/>
              </a:rPr>
              <a:t>Magrolimab in Combination With </a:t>
            </a:r>
            <a:r>
              <a:rPr lang="en-US" sz="2400" b="1" i="0" dirty="0" err="1">
                <a:effectLst/>
              </a:rPr>
              <a:t>Azacitidine</a:t>
            </a:r>
            <a:r>
              <a:rPr lang="en-US" sz="2400" b="1" i="0" dirty="0">
                <a:effectLst/>
              </a:rPr>
              <a:t> in Patients With Higher-Risk Myelodysplastic Syndromes: Final Results of a Phase </a:t>
            </a:r>
            <a:r>
              <a:rPr lang="en-US" sz="2400" b="1" i="0" dirty="0" err="1">
                <a:effectLst/>
              </a:rPr>
              <a:t>Ib</a:t>
            </a:r>
            <a:r>
              <a:rPr lang="en-US" sz="2400" b="1" i="0" dirty="0">
                <a:effectLst/>
              </a:rPr>
              <a:t> Study</a:t>
            </a:r>
            <a:br>
              <a:rPr lang="en-US" sz="1600" b="1" i="0" dirty="0">
                <a:solidFill>
                  <a:srgbClr val="222222"/>
                </a:solidFill>
                <a:effectLst/>
                <a:latin typeface="Noto Sans" panose="020B0502040504020204" pitchFamily="34" charset="0"/>
              </a:rPr>
            </a:br>
            <a:endParaRPr lang="en-NL" sz="3000" dirty="0">
              <a:solidFill>
                <a:srgbClr val="FF00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93C4DCD-9A8E-88F0-6300-E8A25146C880}"/>
              </a:ext>
            </a:extLst>
          </p:cNvPr>
          <p:cNvSpPr>
            <a:spLocks noGrp="1"/>
          </p:cNvSpPr>
          <p:nvPr>
            <p:ph idx="1"/>
          </p:nvPr>
        </p:nvSpPr>
        <p:spPr>
          <a:xfrm>
            <a:off x="721360" y="4186626"/>
            <a:ext cx="3632160" cy="2406701"/>
          </a:xfrm>
        </p:spPr>
        <p:txBody>
          <a:bodyPr/>
          <a:lstStyle/>
          <a:p>
            <a:pPr marL="306910" indent="-306910"/>
            <a:r>
              <a:rPr lang="en-US" sz="1733" dirty="0"/>
              <a:t>CD47 is a “don’t eat me” signal that is overexpressed in multiple cancers, including MDS, leading to macrophage immune evasion.</a:t>
            </a:r>
            <a:r>
              <a:rPr lang="en-US" sz="1733" baseline="30000" dirty="0"/>
              <a:t>1,2</a:t>
            </a:r>
            <a:endParaRPr lang="en-US" sz="1733" dirty="0"/>
          </a:p>
          <a:p>
            <a:pPr marL="306910" indent="-306910"/>
            <a:r>
              <a:rPr lang="en-US" sz="1733" dirty="0"/>
              <a:t>Magrolimab, an IgG4 anti-CD47 monoclonal antibody, eliminates tumor cells through macrophage phagocytosis.</a:t>
            </a:r>
            <a:r>
              <a:rPr lang="en-US" sz="1733" baseline="30000" dirty="0"/>
              <a:t>1</a:t>
            </a:r>
            <a:endParaRPr lang="en-NL" sz="1733" dirty="0"/>
          </a:p>
        </p:txBody>
      </p:sp>
      <p:pic>
        <p:nvPicPr>
          <p:cNvPr id="4" name="Content Placeholder 24">
            <a:extLst>
              <a:ext uri="{FF2B5EF4-FFF2-40B4-BE49-F238E27FC236}">
                <a16:creationId xmlns:a16="http://schemas.microsoft.com/office/drawing/2014/main" id="{14D9C1FD-10A5-4D14-B576-B0EE2BAB2D92}"/>
              </a:ext>
            </a:extLst>
          </p:cNvPr>
          <p:cNvPicPr>
            <a:picLocks noChangeAspect="1"/>
          </p:cNvPicPr>
          <p:nvPr/>
        </p:nvPicPr>
        <p:blipFill rotWithShape="1">
          <a:blip r:embed="rId2"/>
          <a:srcRect t="21495" r="50818"/>
          <a:stretch/>
        </p:blipFill>
        <p:spPr bwMode="auto">
          <a:xfrm>
            <a:off x="279121" y="1631345"/>
            <a:ext cx="2910866" cy="2432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D8813E64-C80F-4C87-B28A-893131FDEC3F}"/>
              </a:ext>
            </a:extLst>
          </p:cNvPr>
          <p:cNvGrpSpPr/>
          <p:nvPr/>
        </p:nvGrpSpPr>
        <p:grpSpPr>
          <a:xfrm>
            <a:off x="3189987" y="1538143"/>
            <a:ext cx="3409252" cy="2649737"/>
            <a:chOff x="2559220" y="1271508"/>
            <a:chExt cx="4882269" cy="3781755"/>
          </a:xfrm>
        </p:grpSpPr>
        <p:pic>
          <p:nvPicPr>
            <p:cNvPr id="6" name="Picture 5">
              <a:extLst>
                <a:ext uri="{FF2B5EF4-FFF2-40B4-BE49-F238E27FC236}">
                  <a16:creationId xmlns:a16="http://schemas.microsoft.com/office/drawing/2014/main" id="{A5439D33-E758-4227-AF9F-0331BE910BFA}"/>
                </a:ext>
              </a:extLst>
            </p:cNvPr>
            <p:cNvPicPr>
              <a:picLocks noChangeAspect="1"/>
            </p:cNvPicPr>
            <p:nvPr/>
          </p:nvPicPr>
          <p:blipFill rotWithShape="1">
            <a:blip r:embed="rId2"/>
            <a:srcRect l="50842" t="12145"/>
            <a:stretch/>
          </p:blipFill>
          <p:spPr>
            <a:xfrm>
              <a:off x="2559220" y="1271508"/>
              <a:ext cx="4027657" cy="3781755"/>
            </a:xfrm>
            <a:prstGeom prst="rect">
              <a:avLst/>
            </a:prstGeom>
          </p:spPr>
        </p:pic>
        <p:sp>
          <p:nvSpPr>
            <p:cNvPr id="7" name="TextBox 6">
              <a:extLst>
                <a:ext uri="{FF2B5EF4-FFF2-40B4-BE49-F238E27FC236}">
                  <a16:creationId xmlns:a16="http://schemas.microsoft.com/office/drawing/2014/main" id="{27EB0230-7AB1-4650-8ACF-89F768A213CB}"/>
                </a:ext>
              </a:extLst>
            </p:cNvPr>
            <p:cNvSpPr txBox="1"/>
            <p:nvPr/>
          </p:nvSpPr>
          <p:spPr>
            <a:xfrm>
              <a:off x="5882927" y="1405160"/>
              <a:ext cx="1558562" cy="424532"/>
            </a:xfrm>
            <a:prstGeom prst="rect">
              <a:avLst/>
            </a:prstGeom>
            <a:solidFill>
              <a:schemeClr val="bg1"/>
            </a:solidFill>
          </p:spPr>
          <p:txBody>
            <a:bodyPr wrap="square" rtlCol="0">
              <a:spAutoFit/>
            </a:bodyPr>
            <a:lstStyle/>
            <a:p>
              <a:pPr defTabSz="1219170" eaLnBrk="0" fontAlgn="base" hangingPunct="0">
                <a:spcBef>
                  <a:spcPct val="0"/>
                </a:spcBef>
                <a:spcAft>
                  <a:spcPct val="0"/>
                </a:spcAft>
              </a:pPr>
              <a:endParaRPr lang="en-US" sz="1333" dirty="0">
                <a:solidFill>
                  <a:srgbClr val="7B8684"/>
                </a:solidFill>
                <a:latin typeface="Calibri"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3E2CAB4B-D8C7-4E2B-99B8-3A5BD910CBE9}"/>
              </a:ext>
            </a:extLst>
          </p:cNvPr>
          <p:cNvSpPr txBox="1"/>
          <p:nvPr/>
        </p:nvSpPr>
        <p:spPr>
          <a:xfrm>
            <a:off x="4084485" y="1512916"/>
            <a:ext cx="1023485" cy="297454"/>
          </a:xfrm>
          <a:prstGeom prst="rect">
            <a:avLst/>
          </a:prstGeom>
          <a:noFill/>
        </p:spPr>
        <p:txBody>
          <a:bodyPr wrap="none" rtlCol="0">
            <a:spAutoFit/>
          </a:bodyPr>
          <a:lstStyle/>
          <a:p>
            <a:pPr defTabSz="1219170" eaLnBrk="0" fontAlgn="base" hangingPunct="0">
              <a:spcBef>
                <a:spcPct val="0"/>
              </a:spcBef>
              <a:spcAft>
                <a:spcPct val="0"/>
              </a:spcAft>
            </a:pPr>
            <a:r>
              <a:rPr lang="en-US" sz="1333" dirty="0">
                <a:solidFill>
                  <a:srgbClr val="7B8684"/>
                </a:solidFill>
                <a:latin typeface="Calibri" pitchFamily="34" charset="0"/>
                <a:cs typeface="Arial" panose="020B0604020202020204" pitchFamily="34" charset="0"/>
              </a:rPr>
              <a:t>Magrolimab</a:t>
            </a:r>
            <a:endParaRPr lang="en-US" sz="1400" dirty="0">
              <a:solidFill>
                <a:srgbClr val="7B8684"/>
              </a:solidFill>
              <a:latin typeface="Calibri" pitchFamily="34" charset="0"/>
              <a:cs typeface="Arial" panose="020B0604020202020204" pitchFamily="34" charset="0"/>
            </a:endParaRPr>
          </a:p>
        </p:txBody>
      </p:sp>
      <p:sp>
        <p:nvSpPr>
          <p:cNvPr id="15" name="TextBox 14">
            <a:extLst>
              <a:ext uri="{FF2B5EF4-FFF2-40B4-BE49-F238E27FC236}">
                <a16:creationId xmlns:a16="http://schemas.microsoft.com/office/drawing/2014/main" id="{6126E38F-7FFF-4118-91F7-B51B4EACC58C}"/>
              </a:ext>
            </a:extLst>
          </p:cNvPr>
          <p:cNvSpPr txBox="1"/>
          <p:nvPr/>
        </p:nvSpPr>
        <p:spPr>
          <a:xfrm>
            <a:off x="-1" y="6609877"/>
            <a:ext cx="8262493" cy="256545"/>
          </a:xfrm>
          <a:prstGeom prst="rect">
            <a:avLst/>
          </a:prstGeom>
          <a:noFill/>
        </p:spPr>
        <p:txBody>
          <a:bodyPr wrap="square" rtlCol="0">
            <a:spAutoFit/>
          </a:bodyPr>
          <a:lstStyle/>
          <a:p>
            <a:pPr defTabSz="1219170" eaLnBrk="0" fontAlgn="base" hangingPunct="0">
              <a:spcBef>
                <a:spcPct val="0"/>
              </a:spcBef>
              <a:spcAft>
                <a:spcPct val="0"/>
              </a:spcAft>
            </a:pPr>
            <a:r>
              <a:rPr lang="en-US" sz="1067" dirty="0">
                <a:solidFill>
                  <a:schemeClr val="bg2"/>
                </a:solidFill>
                <a:latin typeface="Calibri" pitchFamily="34" charset="0"/>
                <a:cs typeface="Arial" charset="0"/>
              </a:rPr>
              <a:t>1. Liu J, et al. </a:t>
            </a:r>
            <a:r>
              <a:rPr lang="en-US" sz="1067" i="1" dirty="0" err="1">
                <a:solidFill>
                  <a:schemeClr val="bg2"/>
                </a:solidFill>
                <a:latin typeface="Calibri" pitchFamily="34" charset="0"/>
                <a:cs typeface="Arial" charset="0"/>
              </a:rPr>
              <a:t>PLoS</a:t>
            </a:r>
            <a:r>
              <a:rPr lang="en-US" sz="1067" i="1" dirty="0">
                <a:solidFill>
                  <a:schemeClr val="bg2"/>
                </a:solidFill>
                <a:latin typeface="Calibri" pitchFamily="34" charset="0"/>
                <a:cs typeface="Arial" charset="0"/>
              </a:rPr>
              <a:t> One</a:t>
            </a:r>
            <a:r>
              <a:rPr lang="en-US" sz="1067" dirty="0">
                <a:solidFill>
                  <a:schemeClr val="bg2"/>
                </a:solidFill>
                <a:latin typeface="Calibri" pitchFamily="34" charset="0"/>
                <a:cs typeface="Arial" charset="0"/>
              </a:rPr>
              <a:t>. 2015;10(9):e0137345. 2. Chao MP, et al. </a:t>
            </a:r>
            <a:r>
              <a:rPr lang="en-US" sz="1067" i="1" dirty="0">
                <a:solidFill>
                  <a:schemeClr val="bg2"/>
                </a:solidFill>
                <a:latin typeface="Calibri" pitchFamily="34" charset="0"/>
                <a:cs typeface="Arial" charset="0"/>
              </a:rPr>
              <a:t>Front Oncol</a:t>
            </a:r>
            <a:r>
              <a:rPr lang="en-US" sz="1067" dirty="0">
                <a:solidFill>
                  <a:schemeClr val="bg2"/>
                </a:solidFill>
                <a:latin typeface="Calibri" pitchFamily="34" charset="0"/>
                <a:cs typeface="Arial" charset="0"/>
              </a:rPr>
              <a:t>. 2020;9:1380. </a:t>
            </a:r>
            <a:endParaRPr lang="en-US" sz="933" dirty="0">
              <a:solidFill>
                <a:schemeClr val="bg2"/>
              </a:solidFill>
              <a:latin typeface="Calibri" pitchFamily="34" charset="0"/>
              <a:cs typeface="Arial" charset="0"/>
            </a:endParaRPr>
          </a:p>
        </p:txBody>
      </p:sp>
      <p:pic>
        <p:nvPicPr>
          <p:cNvPr id="13" name="Picture 12">
            <a:extLst>
              <a:ext uri="{FF2B5EF4-FFF2-40B4-BE49-F238E27FC236}">
                <a16:creationId xmlns:a16="http://schemas.microsoft.com/office/drawing/2014/main" id="{81F91275-ECCD-1C84-972D-13F89BE3E1E3}"/>
              </a:ext>
            </a:extLst>
          </p:cNvPr>
          <p:cNvPicPr>
            <a:picLocks noChangeAspect="1"/>
          </p:cNvPicPr>
          <p:nvPr/>
        </p:nvPicPr>
        <p:blipFill>
          <a:blip r:embed="rId3"/>
          <a:stretch>
            <a:fillRect/>
          </a:stretch>
        </p:blipFill>
        <p:spPr>
          <a:xfrm>
            <a:off x="5866750" y="1352246"/>
            <a:ext cx="6242114" cy="4520087"/>
          </a:xfrm>
          <a:prstGeom prst="rect">
            <a:avLst/>
          </a:prstGeom>
        </p:spPr>
      </p:pic>
      <p:sp>
        <p:nvSpPr>
          <p:cNvPr id="8" name="TextBox 7">
            <a:extLst>
              <a:ext uri="{FF2B5EF4-FFF2-40B4-BE49-F238E27FC236}">
                <a16:creationId xmlns:a16="http://schemas.microsoft.com/office/drawing/2014/main" id="{8369510C-CA26-9115-7EB7-5A96E61EFCEA}"/>
              </a:ext>
            </a:extLst>
          </p:cNvPr>
          <p:cNvSpPr txBox="1"/>
          <p:nvPr/>
        </p:nvSpPr>
        <p:spPr>
          <a:xfrm>
            <a:off x="8987807" y="6596390"/>
            <a:ext cx="3204193" cy="261610"/>
          </a:xfrm>
          <a:prstGeom prst="rect">
            <a:avLst/>
          </a:prstGeom>
          <a:noFill/>
        </p:spPr>
        <p:txBody>
          <a:bodyPr wrap="square">
            <a:spAutoFit/>
          </a:bodyPr>
          <a:lstStyle/>
          <a:p>
            <a:r>
              <a:rPr lang="en-US" sz="1100" dirty="0" err="1">
                <a:solidFill>
                  <a:srgbClr val="000000"/>
                </a:solidFill>
                <a:effectLst/>
                <a:latin typeface="Arial" panose="020B0604020202020204" pitchFamily="34" charset="0"/>
                <a:ea typeface="Calibri" panose="020F0502020204030204" pitchFamily="34" charset="0"/>
              </a:rPr>
              <a:t>Sallman</a:t>
            </a:r>
            <a:r>
              <a:rPr lang="en-US" sz="1100" dirty="0">
                <a:solidFill>
                  <a:srgbClr val="000000"/>
                </a:solidFill>
                <a:effectLst/>
                <a:latin typeface="Arial" panose="020B0604020202020204" pitchFamily="34" charset="0"/>
                <a:ea typeface="Calibri" panose="020F0502020204030204" pitchFamily="34" charset="0"/>
              </a:rPr>
              <a:t> ASCO 2022; Abstract 7017</a:t>
            </a:r>
            <a:endParaRPr lang="en-US" dirty="0"/>
          </a:p>
        </p:txBody>
      </p:sp>
    </p:spTree>
    <p:extLst>
      <p:ext uri="{BB962C8B-B14F-4D97-AF65-F5344CB8AC3E}">
        <p14:creationId xmlns:p14="http://schemas.microsoft.com/office/powerpoint/2010/main" val="365609719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Shape 1"/>
          <p:cNvSpPr txBox="1"/>
          <p:nvPr/>
        </p:nvSpPr>
        <p:spPr>
          <a:xfrm>
            <a:off x="400640" y="5188560"/>
            <a:ext cx="6569120" cy="508680"/>
          </a:xfrm>
          <a:prstGeom prst="rect">
            <a:avLst/>
          </a:prstGeom>
          <a:noFill/>
          <a:ln>
            <a:noFill/>
          </a:ln>
        </p:spPr>
        <p:txBody>
          <a:bodyPr lIns="90000" tIns="46800" rIns="90000" bIns="46800"/>
          <a:lstStyle/>
          <a:p>
            <a:r>
              <a:rPr lang="en-US" sz="1200" i="1" spc="-1" baseline="-25000" dirty="0">
                <a:solidFill>
                  <a:srgbClr val="000000"/>
                </a:solidFill>
                <a:latin typeface="Arial"/>
              </a:rPr>
              <a:t> Hemoglobin changes from baseline over time on treatment with </a:t>
            </a:r>
            <a:r>
              <a:rPr lang="en-US" sz="1200" i="1" spc="-1" baseline="-25000" dirty="0" err="1">
                <a:solidFill>
                  <a:srgbClr val="000000"/>
                </a:solidFill>
                <a:latin typeface="Arial"/>
              </a:rPr>
              <a:t>magrolimab</a:t>
            </a:r>
            <a:r>
              <a:rPr lang="en-US" sz="1200" i="1" spc="-1" baseline="-25000" dirty="0">
                <a:solidFill>
                  <a:srgbClr val="000000"/>
                </a:solidFill>
                <a:latin typeface="Arial"/>
              </a:rPr>
              <a:t> + </a:t>
            </a:r>
            <a:r>
              <a:rPr lang="en-US" sz="1200" i="1" spc="-1" baseline="-25000" dirty="0" err="1">
                <a:solidFill>
                  <a:srgbClr val="000000"/>
                </a:solidFill>
                <a:latin typeface="Arial"/>
              </a:rPr>
              <a:t>azacitidine</a:t>
            </a:r>
            <a:r>
              <a:rPr lang="en-US" sz="1200" i="1" spc="-1" baseline="-25000" dirty="0">
                <a:solidFill>
                  <a:srgbClr val="000000"/>
                </a:solidFill>
                <a:latin typeface="Arial"/>
              </a:rPr>
              <a:t> in patients with HR-MDS (N = 95). Data shown are median (Q1, Q3) change in blood samples drawn before each </a:t>
            </a:r>
            <a:r>
              <a:rPr lang="en-US" sz="1200" i="1" spc="-1" baseline="-25000" dirty="0" err="1">
                <a:solidFill>
                  <a:srgbClr val="000000"/>
                </a:solidFill>
                <a:latin typeface="Arial"/>
              </a:rPr>
              <a:t>magrolimab</a:t>
            </a:r>
            <a:r>
              <a:rPr lang="en-US" sz="1200" i="1" spc="-1" baseline="-25000" dirty="0">
                <a:solidFill>
                  <a:srgbClr val="000000"/>
                </a:solidFill>
                <a:latin typeface="Arial"/>
              </a:rPr>
              <a:t> dose. Analysis includes all patients who received at least one dose of </a:t>
            </a:r>
            <a:r>
              <a:rPr lang="en-US" sz="1200" i="1" spc="-1" baseline="-25000" dirty="0" err="1">
                <a:solidFill>
                  <a:srgbClr val="000000"/>
                </a:solidFill>
                <a:latin typeface="Arial"/>
              </a:rPr>
              <a:t>magrolimab</a:t>
            </a:r>
            <a:r>
              <a:rPr lang="en-US" sz="1200" i="1" spc="-1" baseline="-25000" dirty="0">
                <a:solidFill>
                  <a:srgbClr val="000000"/>
                </a:solidFill>
                <a:latin typeface="Arial"/>
              </a:rPr>
              <a:t>. HR-MDS, higher-risk myelodysplastic syndrome; Q1, first quartile; Q3, third quartile.</a:t>
            </a:r>
            <a:endParaRPr lang="en-US" sz="1200" spc="-1" dirty="0">
              <a:solidFill>
                <a:srgbClr val="000000"/>
              </a:solidFill>
              <a:latin typeface="Arial"/>
            </a:endParaRPr>
          </a:p>
        </p:txBody>
      </p:sp>
      <p:sp>
        <p:nvSpPr>
          <p:cNvPr id="39" name="TextShape 2"/>
          <p:cNvSpPr txBox="1"/>
          <p:nvPr/>
        </p:nvSpPr>
        <p:spPr>
          <a:xfrm>
            <a:off x="400640" y="6159240"/>
            <a:ext cx="8640000" cy="698760"/>
          </a:xfrm>
          <a:prstGeom prst="rect">
            <a:avLst/>
          </a:prstGeom>
          <a:noFill/>
          <a:ln>
            <a:noFill/>
          </a:ln>
        </p:spPr>
        <p:txBody>
          <a:bodyPr lIns="90000" tIns="45000" rIns="90000" bIns="45000"/>
          <a:lstStyle/>
          <a:p>
            <a:r>
              <a:rPr lang="en-US" sz="800" spc="-1" dirty="0">
                <a:solidFill>
                  <a:srgbClr val="000000"/>
                </a:solidFill>
                <a:latin typeface="Arial"/>
              </a:rPr>
              <a:t>Published in: David A. Sallman; Monzr M. Al Malki; Adam S. Asch; Eunice S. Wang; Joseph G. Jurcic; Terrence J. Bradley; Ian W. Flinn; Daniel A. Pollyea; Suman </a:t>
            </a:r>
            <a:r>
              <a:rPr lang="en-US" sz="800" spc="-1" dirty="0" err="1">
                <a:solidFill>
                  <a:srgbClr val="000000"/>
                </a:solidFill>
                <a:latin typeface="Arial"/>
              </a:rPr>
              <a:t>Kambhampati</a:t>
            </a:r>
            <a:r>
              <a:rPr lang="en-US" sz="800" spc="-1" dirty="0">
                <a:solidFill>
                  <a:srgbClr val="000000"/>
                </a:solidFill>
                <a:latin typeface="Arial"/>
              </a:rPr>
              <a:t>; Tiffany N. Tanaka; Joshua F. Zeidner; Guillermo Garcia-Manero; Deepa </a:t>
            </a:r>
            <a:r>
              <a:rPr lang="en-US" sz="800" spc="-1" dirty="0" err="1">
                <a:solidFill>
                  <a:srgbClr val="000000"/>
                </a:solidFill>
                <a:latin typeface="Arial"/>
              </a:rPr>
              <a:t>Jeyakumar</a:t>
            </a:r>
            <a:r>
              <a:rPr lang="en-US" sz="800" spc="-1" dirty="0">
                <a:solidFill>
                  <a:srgbClr val="000000"/>
                </a:solidFill>
                <a:latin typeface="Arial"/>
              </a:rPr>
              <a:t>; Rami Komrokji; Jeffrey Lancet; </a:t>
            </a:r>
            <a:r>
              <a:rPr lang="en-US" sz="800" spc="-1" dirty="0" err="1">
                <a:solidFill>
                  <a:srgbClr val="000000"/>
                </a:solidFill>
                <a:latin typeface="Arial"/>
              </a:rPr>
              <a:t>Hagop</a:t>
            </a:r>
            <a:r>
              <a:rPr lang="en-US" sz="800" spc="-1" dirty="0">
                <a:solidFill>
                  <a:srgbClr val="000000"/>
                </a:solidFill>
                <a:latin typeface="Arial"/>
              </a:rPr>
              <a:t> M. </a:t>
            </a:r>
            <a:r>
              <a:rPr lang="en-US" sz="800" spc="-1" dirty="0" err="1">
                <a:solidFill>
                  <a:srgbClr val="000000"/>
                </a:solidFill>
                <a:latin typeface="Arial"/>
              </a:rPr>
              <a:t>Kantarjian</a:t>
            </a:r>
            <a:r>
              <a:rPr lang="en-US" sz="800" spc="-1" dirty="0">
                <a:solidFill>
                  <a:srgbClr val="000000"/>
                </a:solidFill>
                <a:latin typeface="Arial"/>
              </a:rPr>
              <a:t>; Lin Gu; </a:t>
            </a:r>
            <a:r>
              <a:rPr lang="en-US" sz="800" spc="-1" dirty="0" err="1">
                <a:solidFill>
                  <a:srgbClr val="000000"/>
                </a:solidFill>
                <a:latin typeface="Arial"/>
              </a:rPr>
              <a:t>Yajia</a:t>
            </a:r>
            <a:r>
              <a:rPr lang="en-US" sz="800" spc="-1" dirty="0">
                <a:solidFill>
                  <a:srgbClr val="000000"/>
                </a:solidFill>
                <a:latin typeface="Arial"/>
              </a:rPr>
              <a:t> Zhang; Anderson Tan; Mark Chao; Carol </a:t>
            </a:r>
            <a:r>
              <a:rPr lang="en-US" sz="800" spc="-1" dirty="0" err="1">
                <a:solidFill>
                  <a:srgbClr val="000000"/>
                </a:solidFill>
                <a:latin typeface="Arial"/>
              </a:rPr>
              <a:t>O'Hear</a:t>
            </a:r>
            <a:r>
              <a:rPr lang="en-US" sz="800" spc="-1" dirty="0">
                <a:solidFill>
                  <a:srgbClr val="000000"/>
                </a:solidFill>
                <a:latin typeface="Arial"/>
              </a:rPr>
              <a:t>; </a:t>
            </a:r>
            <a:r>
              <a:rPr lang="en-US" sz="800" spc="-1" dirty="0" err="1">
                <a:solidFill>
                  <a:srgbClr val="000000"/>
                </a:solidFill>
                <a:latin typeface="Arial"/>
              </a:rPr>
              <a:t>Giridharan</a:t>
            </a:r>
            <a:r>
              <a:rPr lang="en-US" sz="800" spc="-1" dirty="0">
                <a:solidFill>
                  <a:srgbClr val="000000"/>
                </a:solidFill>
                <a:latin typeface="Arial"/>
              </a:rPr>
              <a:t> Ramsingh; </a:t>
            </a:r>
            <a:r>
              <a:rPr lang="en-US" sz="800" spc="-1" dirty="0" err="1">
                <a:solidFill>
                  <a:srgbClr val="000000"/>
                </a:solidFill>
                <a:latin typeface="Arial"/>
              </a:rPr>
              <a:t>Indu</a:t>
            </a:r>
            <a:r>
              <a:rPr lang="en-US" sz="800" spc="-1" dirty="0">
                <a:solidFill>
                  <a:srgbClr val="000000"/>
                </a:solidFill>
                <a:latin typeface="Arial"/>
              </a:rPr>
              <a:t> Lal; Paresh Vyas; Naval G. Daver; </a:t>
            </a:r>
            <a:r>
              <a:rPr lang="en-US" sz="800" i="1" spc="-1" dirty="0">
                <a:solidFill>
                  <a:srgbClr val="000000"/>
                </a:solidFill>
                <a:latin typeface="Arial"/>
              </a:rPr>
              <a:t>Journal of Clinical Oncology</a:t>
            </a:r>
            <a:r>
              <a:rPr lang="en-US" sz="800" spc="-1" dirty="0">
                <a:solidFill>
                  <a:srgbClr val="000000"/>
                </a:solidFill>
                <a:latin typeface="Arial"/>
              </a:rPr>
              <a:t>  Ahead of Print</a:t>
            </a:r>
          </a:p>
          <a:p>
            <a:r>
              <a:rPr lang="en-US" sz="800" spc="-1" dirty="0">
                <a:solidFill>
                  <a:srgbClr val="000000"/>
                </a:solidFill>
                <a:latin typeface="Arial"/>
              </a:rPr>
              <a:t>DOI: 10.1200/JCO.22.01794</a:t>
            </a:r>
          </a:p>
          <a:p>
            <a:r>
              <a:rPr lang="en-US" sz="800" spc="-1" dirty="0">
                <a:solidFill>
                  <a:srgbClr val="000000"/>
                </a:solidFill>
                <a:latin typeface="Arial"/>
              </a:rPr>
              <a:t>Copyright © 2023 American Society of Clinical Oncology</a:t>
            </a:r>
          </a:p>
        </p:txBody>
      </p:sp>
      <p:pic>
        <p:nvPicPr>
          <p:cNvPr id="40" name="Main graphic"/>
          <p:cNvPicPr/>
          <p:nvPr/>
        </p:nvPicPr>
        <p:blipFill>
          <a:blip r:embed="rId2"/>
          <a:stretch/>
        </p:blipFill>
        <p:spPr>
          <a:xfrm>
            <a:off x="100792" y="1160760"/>
            <a:ext cx="6061884" cy="3796800"/>
          </a:xfrm>
          <a:prstGeom prst="rect">
            <a:avLst/>
          </a:prstGeom>
          <a:ln>
            <a:noFill/>
          </a:ln>
        </p:spPr>
      </p:pic>
      <p:pic>
        <p:nvPicPr>
          <p:cNvPr id="2" name="Picture 1">
            <a:extLst>
              <a:ext uri="{FF2B5EF4-FFF2-40B4-BE49-F238E27FC236}">
                <a16:creationId xmlns:a16="http://schemas.microsoft.com/office/drawing/2014/main" id="{162D1FF2-E0CD-B188-FB68-2A68B4CA6562}"/>
              </a:ext>
            </a:extLst>
          </p:cNvPr>
          <p:cNvPicPr>
            <a:picLocks noChangeAspect="1"/>
          </p:cNvPicPr>
          <p:nvPr/>
        </p:nvPicPr>
        <p:blipFill>
          <a:blip r:embed="rId3"/>
          <a:stretch>
            <a:fillRect/>
          </a:stretch>
        </p:blipFill>
        <p:spPr>
          <a:xfrm>
            <a:off x="6280527" y="1160760"/>
            <a:ext cx="5911473" cy="3796800"/>
          </a:xfrm>
          <a:prstGeom prst="rect">
            <a:avLst/>
          </a:prstGeom>
        </p:spPr>
      </p:pic>
      <p:sp>
        <p:nvSpPr>
          <p:cNvPr id="3" name="Title 1">
            <a:extLst>
              <a:ext uri="{FF2B5EF4-FFF2-40B4-BE49-F238E27FC236}">
                <a16:creationId xmlns:a16="http://schemas.microsoft.com/office/drawing/2014/main" id="{2DBE66F7-A0A8-81F2-D47E-8BD074D939FD}"/>
              </a:ext>
            </a:extLst>
          </p:cNvPr>
          <p:cNvSpPr>
            <a:spLocks noGrp="1"/>
          </p:cNvSpPr>
          <p:nvPr>
            <p:ph type="title"/>
          </p:nvPr>
        </p:nvSpPr>
        <p:spPr>
          <a:xfrm>
            <a:off x="380350" y="297429"/>
            <a:ext cx="10972800" cy="672735"/>
          </a:xfrm>
        </p:spPr>
        <p:txBody>
          <a:bodyPr/>
          <a:lstStyle/>
          <a:p>
            <a:pPr algn="l"/>
            <a:r>
              <a:rPr lang="en-US" sz="2400" b="1" i="0" dirty="0" err="1">
                <a:effectLst/>
              </a:rPr>
              <a:t>Magrolimab</a:t>
            </a:r>
            <a:r>
              <a:rPr lang="en-US" sz="2400" b="1" i="0" dirty="0">
                <a:effectLst/>
              </a:rPr>
              <a:t> in Combination With </a:t>
            </a:r>
            <a:r>
              <a:rPr lang="en-US" sz="2400" b="1" i="0" dirty="0" err="1">
                <a:effectLst/>
              </a:rPr>
              <a:t>Azacitidine</a:t>
            </a:r>
            <a:r>
              <a:rPr lang="en-US" sz="2400" b="1" i="0" dirty="0">
                <a:effectLst/>
              </a:rPr>
              <a:t> in Patients With Higher-Risk Myelodysplastic Syndromes: Final Results of a Phase </a:t>
            </a:r>
            <a:r>
              <a:rPr lang="en-US" sz="2400" b="1" i="0" dirty="0" err="1">
                <a:effectLst/>
              </a:rPr>
              <a:t>Ib</a:t>
            </a:r>
            <a:r>
              <a:rPr lang="en-US" sz="2400" b="1" i="0" dirty="0">
                <a:effectLst/>
              </a:rPr>
              <a:t> Study</a:t>
            </a:r>
            <a:br>
              <a:rPr lang="en-US" sz="1600" b="1" i="0" dirty="0">
                <a:solidFill>
                  <a:srgbClr val="222222"/>
                </a:solidFill>
                <a:effectLst/>
                <a:latin typeface="Noto Sans" panose="020B0502040504020204" pitchFamily="34" charset="0"/>
              </a:rPr>
            </a:br>
            <a:endParaRPr lang="en-NL" sz="3000" dirty="0">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8D42193-9D7E-EB2F-BC2F-AE22BE76F922}"/>
              </a:ext>
            </a:extLst>
          </p:cNvPr>
          <p:cNvSpPr txBox="1"/>
          <p:nvPr/>
        </p:nvSpPr>
        <p:spPr>
          <a:xfrm>
            <a:off x="8987807" y="6596390"/>
            <a:ext cx="2909225" cy="261610"/>
          </a:xfrm>
          <a:prstGeom prst="rect">
            <a:avLst/>
          </a:prstGeom>
          <a:noFill/>
        </p:spPr>
        <p:txBody>
          <a:bodyPr wrap="square">
            <a:spAutoFit/>
          </a:bodyPr>
          <a:lstStyle/>
          <a:p>
            <a:r>
              <a:rPr lang="en-US" sz="1100" dirty="0" err="1">
                <a:solidFill>
                  <a:srgbClr val="000000"/>
                </a:solidFill>
                <a:effectLst/>
                <a:latin typeface="Arial" panose="020B0604020202020204" pitchFamily="34" charset="0"/>
                <a:ea typeface="Calibri" panose="020F0502020204030204" pitchFamily="34" charset="0"/>
              </a:rPr>
              <a:t>Sallman</a:t>
            </a:r>
            <a:r>
              <a:rPr lang="en-US" sz="1100" dirty="0">
                <a:solidFill>
                  <a:srgbClr val="000000"/>
                </a:solidFill>
                <a:effectLst/>
                <a:latin typeface="Arial" panose="020B0604020202020204" pitchFamily="34" charset="0"/>
                <a:ea typeface="Calibri" panose="020F0502020204030204" pitchFamily="34" charset="0"/>
              </a:rPr>
              <a:t> ASCO 2022; Abstract 7017</a:t>
            </a:r>
            <a:endParaRPr lang="en-US" dirty="0"/>
          </a:p>
        </p:txBody>
      </p:sp>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6C43BAB-D478-D741-B317-E852CF6BE7E1}"/>
              </a:ext>
            </a:extLst>
          </p:cNvPr>
          <p:cNvPicPr>
            <a:picLocks noChangeAspect="1"/>
          </p:cNvPicPr>
          <p:nvPr/>
        </p:nvPicPr>
        <p:blipFill>
          <a:blip r:embed="rId3"/>
          <a:stretch>
            <a:fillRect/>
          </a:stretch>
        </p:blipFill>
        <p:spPr>
          <a:xfrm>
            <a:off x="5786117" y="327079"/>
            <a:ext cx="6195997" cy="2501303"/>
          </a:xfrm>
          <a:prstGeom prst="rect">
            <a:avLst/>
          </a:prstGeom>
        </p:spPr>
      </p:pic>
      <p:pic>
        <p:nvPicPr>
          <p:cNvPr id="9" name="Picture 8">
            <a:extLst>
              <a:ext uri="{FF2B5EF4-FFF2-40B4-BE49-F238E27FC236}">
                <a16:creationId xmlns:a16="http://schemas.microsoft.com/office/drawing/2014/main" id="{98A6AE68-E7DE-554D-B330-EA18D05376DA}"/>
              </a:ext>
            </a:extLst>
          </p:cNvPr>
          <p:cNvPicPr>
            <a:picLocks noChangeAspect="1"/>
          </p:cNvPicPr>
          <p:nvPr/>
        </p:nvPicPr>
        <p:blipFill rotWithShape="1">
          <a:blip r:embed="rId4"/>
          <a:srcRect l="37592"/>
          <a:stretch/>
        </p:blipFill>
        <p:spPr>
          <a:xfrm>
            <a:off x="137275" y="2075764"/>
            <a:ext cx="5353878" cy="1803299"/>
          </a:xfrm>
          <a:prstGeom prst="rect">
            <a:avLst/>
          </a:prstGeom>
        </p:spPr>
      </p:pic>
      <p:sp>
        <p:nvSpPr>
          <p:cNvPr id="11" name="Rounded Rectangle 10">
            <a:extLst>
              <a:ext uri="{FF2B5EF4-FFF2-40B4-BE49-F238E27FC236}">
                <a16:creationId xmlns:a16="http://schemas.microsoft.com/office/drawing/2014/main" id="{1FD1764B-5644-8E4B-AC12-B3BDF373BE5C}"/>
              </a:ext>
            </a:extLst>
          </p:cNvPr>
          <p:cNvSpPr/>
          <p:nvPr/>
        </p:nvSpPr>
        <p:spPr>
          <a:xfrm>
            <a:off x="473303" y="4314825"/>
            <a:ext cx="4679722" cy="2029449"/>
          </a:xfrm>
          <a:prstGeom prst="roundRect">
            <a:avLst/>
          </a:prstGeom>
          <a:solidFill>
            <a:schemeClr val="bg2"/>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324 MDS Enrolled</a:t>
            </a:r>
          </a:p>
          <a:p>
            <a:pPr marL="285750" indent="-285750">
              <a:buFont typeface="Arial" panose="020B0604020202020204" pitchFamily="34" charset="0"/>
              <a:buChar char="•"/>
            </a:pPr>
            <a:r>
              <a:rPr lang="en-US" dirty="0">
                <a:solidFill>
                  <a:schemeClr val="tx1"/>
                </a:solidFill>
              </a:rPr>
              <a:t>Balanced distribution of poor prognostic and frequently mutated genes</a:t>
            </a:r>
          </a:p>
          <a:p>
            <a:pPr marL="285750" indent="-285750">
              <a:buFont typeface="Arial" panose="020B0604020202020204" pitchFamily="34" charset="0"/>
              <a:buChar char="•"/>
            </a:pPr>
            <a:r>
              <a:rPr lang="en-US" dirty="0">
                <a:solidFill>
                  <a:schemeClr val="tx1"/>
                </a:solidFill>
              </a:rPr>
              <a:t>Did not meet primary endpoint for EFS</a:t>
            </a:r>
          </a:p>
          <a:p>
            <a:pPr marL="285750" indent="-285750">
              <a:buFont typeface="Arial" panose="020B0604020202020204" pitchFamily="34" charset="0"/>
              <a:buChar char="•"/>
            </a:pPr>
            <a:r>
              <a:rPr lang="en-US" dirty="0">
                <a:solidFill>
                  <a:schemeClr val="tx1"/>
                </a:solidFill>
              </a:rPr>
              <a:t>Greater OS benefit for &gt;6 cycles </a:t>
            </a:r>
          </a:p>
        </p:txBody>
      </p:sp>
      <p:pic>
        <p:nvPicPr>
          <p:cNvPr id="14" name="Picture 13">
            <a:extLst>
              <a:ext uri="{FF2B5EF4-FFF2-40B4-BE49-F238E27FC236}">
                <a16:creationId xmlns:a16="http://schemas.microsoft.com/office/drawing/2014/main" id="{F847AACA-B9E6-AA49-AA4B-367CA8A47C62}"/>
              </a:ext>
            </a:extLst>
          </p:cNvPr>
          <p:cNvPicPr>
            <a:picLocks noChangeAspect="1"/>
          </p:cNvPicPr>
          <p:nvPr/>
        </p:nvPicPr>
        <p:blipFill>
          <a:blip r:embed="rId5"/>
          <a:stretch>
            <a:fillRect/>
          </a:stretch>
        </p:blipFill>
        <p:spPr>
          <a:xfrm>
            <a:off x="5491152" y="3326415"/>
            <a:ext cx="6537877" cy="2752123"/>
          </a:xfrm>
          <a:prstGeom prst="rect">
            <a:avLst/>
          </a:prstGeom>
        </p:spPr>
      </p:pic>
      <p:pic>
        <p:nvPicPr>
          <p:cNvPr id="16" name="Picture 15">
            <a:extLst>
              <a:ext uri="{FF2B5EF4-FFF2-40B4-BE49-F238E27FC236}">
                <a16:creationId xmlns:a16="http://schemas.microsoft.com/office/drawing/2014/main" id="{F0FF45B0-EF51-4744-BBAE-9F6335ADB16C}"/>
              </a:ext>
            </a:extLst>
          </p:cNvPr>
          <p:cNvPicPr>
            <a:picLocks noChangeAspect="1"/>
          </p:cNvPicPr>
          <p:nvPr/>
        </p:nvPicPr>
        <p:blipFill>
          <a:blip r:embed="rId6"/>
          <a:stretch>
            <a:fillRect/>
          </a:stretch>
        </p:blipFill>
        <p:spPr>
          <a:xfrm>
            <a:off x="1304163" y="361451"/>
            <a:ext cx="4390365" cy="1216280"/>
          </a:xfrm>
          <a:prstGeom prst="rect">
            <a:avLst/>
          </a:prstGeom>
          <a:ln>
            <a:solidFill>
              <a:schemeClr val="bg2">
                <a:lumMod val="75000"/>
              </a:schemeClr>
            </a:solidFill>
          </a:ln>
        </p:spPr>
      </p:pic>
      <p:sp>
        <p:nvSpPr>
          <p:cNvPr id="2" name="TextBox 1">
            <a:extLst>
              <a:ext uri="{FF2B5EF4-FFF2-40B4-BE49-F238E27FC236}">
                <a16:creationId xmlns:a16="http://schemas.microsoft.com/office/drawing/2014/main" id="{1C47458E-9721-5204-EBC1-2F782448857E}"/>
              </a:ext>
            </a:extLst>
          </p:cNvPr>
          <p:cNvSpPr txBox="1"/>
          <p:nvPr/>
        </p:nvSpPr>
        <p:spPr>
          <a:xfrm>
            <a:off x="6587954" y="6269311"/>
            <a:ext cx="3481078" cy="261610"/>
          </a:xfrm>
          <a:prstGeom prst="rect">
            <a:avLst/>
          </a:prstGeom>
          <a:noFill/>
        </p:spPr>
        <p:txBody>
          <a:bodyPr wrap="square">
            <a:spAutoFit/>
          </a:bodyPr>
          <a:lstStyle/>
          <a:p>
            <a:r>
              <a:rPr lang="en-US" sz="1100" dirty="0">
                <a:solidFill>
                  <a:srgbClr val="000000"/>
                </a:solidFill>
                <a:effectLst/>
                <a:latin typeface="Arial" panose="020B0604020202020204" pitchFamily="34" charset="0"/>
                <a:ea typeface="Calibri" panose="020F0502020204030204" pitchFamily="34" charset="0"/>
              </a:rPr>
              <a:t>Ades  V et al. Blood Adv 2022;6(17):5132-45 </a:t>
            </a:r>
          </a:p>
        </p:txBody>
      </p:sp>
    </p:spTree>
    <p:extLst>
      <p:ext uri="{BB962C8B-B14F-4D97-AF65-F5344CB8AC3E}">
        <p14:creationId xmlns:p14="http://schemas.microsoft.com/office/powerpoint/2010/main" val="173732740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0EE498-ABB2-F624-485D-F3CC0407F6D6}"/>
              </a:ext>
            </a:extLst>
          </p:cNvPr>
          <p:cNvSpPr>
            <a:spLocks noGrp="1"/>
          </p:cNvSpPr>
          <p:nvPr>
            <p:ph idx="1"/>
          </p:nvPr>
        </p:nvSpPr>
        <p:spPr/>
        <p:txBody>
          <a:bodyPr/>
          <a:lstStyle/>
          <a:p>
            <a:r>
              <a:rPr lang="en-US" dirty="0"/>
              <a:t>Several novel combinations are being explored in combination with HMAs (mostly </a:t>
            </a:r>
            <a:r>
              <a:rPr lang="en-US" dirty="0" err="1"/>
              <a:t>azacitidine</a:t>
            </a:r>
            <a:r>
              <a:rPr lang="en-US" dirty="0"/>
              <a:t>) in large Phase 3 studies</a:t>
            </a:r>
          </a:p>
          <a:p>
            <a:r>
              <a:rPr lang="en-US" dirty="0"/>
              <a:t>Preliminary data show tolerability and benefit in HR-MDS, although OS benefit in confirmatory studies is awaited</a:t>
            </a:r>
          </a:p>
          <a:p>
            <a:r>
              <a:rPr lang="en-US" dirty="0"/>
              <a:t>Several learnings in large randomized studies where the </a:t>
            </a:r>
            <a:r>
              <a:rPr lang="en-US" dirty="0" err="1"/>
              <a:t>azacitidine</a:t>
            </a:r>
            <a:r>
              <a:rPr lang="en-US" dirty="0"/>
              <a:t> control arm also performed very well, giving us clues that we can continue to optimize standard of care </a:t>
            </a:r>
            <a:r>
              <a:rPr lang="en-US" dirty="0" err="1"/>
              <a:t>azacitidine</a:t>
            </a:r>
            <a:r>
              <a:rPr lang="en-US" dirty="0"/>
              <a:t> therapy in our MDS patients in the community</a:t>
            </a:r>
          </a:p>
        </p:txBody>
      </p:sp>
      <p:sp>
        <p:nvSpPr>
          <p:cNvPr id="4" name="Title 3">
            <a:extLst>
              <a:ext uri="{FF2B5EF4-FFF2-40B4-BE49-F238E27FC236}">
                <a16:creationId xmlns:a16="http://schemas.microsoft.com/office/drawing/2014/main" id="{04E42FAB-B206-0231-7097-137A44E1D2AB}"/>
              </a:ext>
            </a:extLst>
          </p:cNvPr>
          <p:cNvSpPr>
            <a:spLocks noGrp="1"/>
          </p:cNvSpPr>
          <p:nvPr>
            <p:ph type="title"/>
          </p:nvPr>
        </p:nvSpPr>
        <p:spPr/>
        <p:txBody>
          <a:bodyPr/>
          <a:lstStyle/>
          <a:p>
            <a:r>
              <a:rPr lang="en-US" dirty="0"/>
              <a:t>Summary </a:t>
            </a:r>
          </a:p>
        </p:txBody>
      </p:sp>
    </p:spTree>
    <p:extLst>
      <p:ext uri="{BB962C8B-B14F-4D97-AF65-F5344CB8AC3E}">
        <p14:creationId xmlns:p14="http://schemas.microsoft.com/office/powerpoint/2010/main" val="93902689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apsules and pills inside a glass bowl">
            <a:extLst>
              <a:ext uri="{FF2B5EF4-FFF2-40B4-BE49-F238E27FC236}">
                <a16:creationId xmlns:a16="http://schemas.microsoft.com/office/drawing/2014/main" id="{6394B960-EEF3-E424-89F7-3C5F70E67B01}"/>
              </a:ext>
            </a:extLst>
          </p:cNvPr>
          <p:cNvPicPr>
            <a:picLocks noChangeAspect="1"/>
          </p:cNvPicPr>
          <p:nvPr/>
        </p:nvPicPr>
        <p:blipFill rotWithShape="1">
          <a:blip r:embed="rId2"/>
          <a:srcRect t="30233" b="17233"/>
          <a:stretch/>
        </p:blipFill>
        <p:spPr>
          <a:xfrm>
            <a:off x="372533" y="1335533"/>
            <a:ext cx="10972800" cy="4323331"/>
          </a:xfrm>
          <a:prstGeom prst="rect">
            <a:avLst/>
          </a:prstGeom>
          <a:noFill/>
        </p:spPr>
      </p:pic>
      <p:sp>
        <p:nvSpPr>
          <p:cNvPr id="2" name="Title 1">
            <a:extLst>
              <a:ext uri="{FF2B5EF4-FFF2-40B4-BE49-F238E27FC236}">
                <a16:creationId xmlns:a16="http://schemas.microsoft.com/office/drawing/2014/main" id="{DCB5BCF9-771F-F64D-A845-7F73D0D0F781}"/>
              </a:ext>
            </a:extLst>
          </p:cNvPr>
          <p:cNvSpPr>
            <a:spLocks noGrp="1"/>
          </p:cNvSpPr>
          <p:nvPr>
            <p:ph type="title"/>
          </p:nvPr>
        </p:nvSpPr>
        <p:spPr>
          <a:xfrm>
            <a:off x="5961803" y="2973875"/>
            <a:ext cx="5010997" cy="672735"/>
          </a:xfrm>
        </p:spPr>
        <p:txBody>
          <a:bodyPr wrap="square" anchor="t">
            <a:normAutofit fontScale="90000"/>
          </a:bodyPr>
          <a:lstStyle/>
          <a:p>
            <a:r>
              <a:rPr lang="en-US" b="1" dirty="0"/>
              <a:t>Precision Medicine </a:t>
            </a:r>
            <a:br>
              <a:rPr lang="en-US" b="1" dirty="0"/>
            </a:br>
            <a:r>
              <a:rPr lang="en-US" b="1" dirty="0"/>
              <a:t>in MDS?</a:t>
            </a:r>
          </a:p>
        </p:txBody>
      </p:sp>
    </p:spTree>
    <p:extLst>
      <p:ext uri="{BB962C8B-B14F-4D97-AF65-F5344CB8AC3E}">
        <p14:creationId xmlns:p14="http://schemas.microsoft.com/office/powerpoint/2010/main" val="3460532081"/>
      </p:ext>
    </p:extLst>
  </p:cSld>
  <p:clrMapOvr>
    <a:masterClrMapping/>
  </p:clrMapOvr>
  <p:transition advClick="0">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25E3D4-0A77-7245-AF4C-9AF7D59F6012}"/>
              </a:ext>
            </a:extLst>
          </p:cNvPr>
          <p:cNvPicPr>
            <a:picLocks noChangeAspect="1"/>
          </p:cNvPicPr>
          <p:nvPr/>
        </p:nvPicPr>
        <p:blipFill>
          <a:blip r:embed="rId2"/>
          <a:stretch>
            <a:fillRect/>
          </a:stretch>
        </p:blipFill>
        <p:spPr>
          <a:xfrm>
            <a:off x="1210258" y="388732"/>
            <a:ext cx="9696596" cy="2421680"/>
          </a:xfrm>
          <a:prstGeom prst="rect">
            <a:avLst/>
          </a:prstGeom>
        </p:spPr>
      </p:pic>
      <p:pic>
        <p:nvPicPr>
          <p:cNvPr id="5" name="Picture 4">
            <a:extLst>
              <a:ext uri="{FF2B5EF4-FFF2-40B4-BE49-F238E27FC236}">
                <a16:creationId xmlns:a16="http://schemas.microsoft.com/office/drawing/2014/main" id="{09B6E4DC-4462-FB40-8689-88CCAFFED405}"/>
              </a:ext>
            </a:extLst>
          </p:cNvPr>
          <p:cNvPicPr>
            <a:picLocks noChangeAspect="1"/>
          </p:cNvPicPr>
          <p:nvPr/>
        </p:nvPicPr>
        <p:blipFill>
          <a:blip r:embed="rId3"/>
          <a:stretch>
            <a:fillRect/>
          </a:stretch>
        </p:blipFill>
        <p:spPr>
          <a:xfrm>
            <a:off x="1210258" y="3198191"/>
            <a:ext cx="9576093" cy="2366903"/>
          </a:xfrm>
          <a:prstGeom prst="rect">
            <a:avLst/>
          </a:prstGeom>
        </p:spPr>
      </p:pic>
    </p:spTree>
    <p:extLst>
      <p:ext uri="{BB962C8B-B14F-4D97-AF65-F5344CB8AC3E}">
        <p14:creationId xmlns:p14="http://schemas.microsoft.com/office/powerpoint/2010/main" val="28549694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EBCEAF-EB04-1249-A6C8-7E880BB96456}"/>
              </a:ext>
            </a:extLst>
          </p:cNvPr>
          <p:cNvPicPr>
            <a:picLocks noChangeAspect="1"/>
          </p:cNvPicPr>
          <p:nvPr/>
        </p:nvPicPr>
        <p:blipFill>
          <a:blip r:embed="rId2"/>
          <a:stretch>
            <a:fillRect/>
          </a:stretch>
        </p:blipFill>
        <p:spPr>
          <a:xfrm>
            <a:off x="671445" y="199271"/>
            <a:ext cx="5359447" cy="2447045"/>
          </a:xfrm>
          <a:prstGeom prst="rect">
            <a:avLst/>
          </a:prstGeom>
        </p:spPr>
      </p:pic>
      <p:pic>
        <p:nvPicPr>
          <p:cNvPr id="7" name="Picture 6">
            <a:extLst>
              <a:ext uri="{FF2B5EF4-FFF2-40B4-BE49-F238E27FC236}">
                <a16:creationId xmlns:a16="http://schemas.microsoft.com/office/drawing/2014/main" id="{6461450A-5884-D943-B05C-5037579F4A8E}"/>
              </a:ext>
            </a:extLst>
          </p:cNvPr>
          <p:cNvPicPr>
            <a:picLocks noChangeAspect="1"/>
          </p:cNvPicPr>
          <p:nvPr/>
        </p:nvPicPr>
        <p:blipFill>
          <a:blip r:embed="rId3"/>
          <a:stretch>
            <a:fillRect/>
          </a:stretch>
        </p:blipFill>
        <p:spPr>
          <a:xfrm>
            <a:off x="364209" y="2784217"/>
            <a:ext cx="2850775" cy="1654296"/>
          </a:xfrm>
          <a:prstGeom prst="rect">
            <a:avLst/>
          </a:prstGeom>
        </p:spPr>
      </p:pic>
      <p:pic>
        <p:nvPicPr>
          <p:cNvPr id="8" name="Picture 7">
            <a:extLst>
              <a:ext uri="{FF2B5EF4-FFF2-40B4-BE49-F238E27FC236}">
                <a16:creationId xmlns:a16="http://schemas.microsoft.com/office/drawing/2014/main" id="{10B729E0-F149-1B45-AC4C-92915D8632CC}"/>
              </a:ext>
            </a:extLst>
          </p:cNvPr>
          <p:cNvPicPr>
            <a:picLocks noChangeAspect="1"/>
          </p:cNvPicPr>
          <p:nvPr/>
        </p:nvPicPr>
        <p:blipFill>
          <a:blip r:embed="rId4"/>
          <a:stretch>
            <a:fillRect/>
          </a:stretch>
        </p:blipFill>
        <p:spPr>
          <a:xfrm>
            <a:off x="3570726" y="2784219"/>
            <a:ext cx="2206430" cy="1792196"/>
          </a:xfrm>
          <a:prstGeom prst="rect">
            <a:avLst/>
          </a:prstGeom>
        </p:spPr>
      </p:pic>
      <p:pic>
        <p:nvPicPr>
          <p:cNvPr id="9" name="Picture 8">
            <a:extLst>
              <a:ext uri="{FF2B5EF4-FFF2-40B4-BE49-F238E27FC236}">
                <a16:creationId xmlns:a16="http://schemas.microsoft.com/office/drawing/2014/main" id="{1053CC43-A351-B24A-A9A5-9809DFD845E4}"/>
              </a:ext>
            </a:extLst>
          </p:cNvPr>
          <p:cNvPicPr>
            <a:picLocks noChangeAspect="1"/>
          </p:cNvPicPr>
          <p:nvPr/>
        </p:nvPicPr>
        <p:blipFill>
          <a:blip r:embed="rId5"/>
          <a:stretch>
            <a:fillRect/>
          </a:stretch>
        </p:blipFill>
        <p:spPr>
          <a:xfrm>
            <a:off x="6190457" y="335721"/>
            <a:ext cx="5844115" cy="2310595"/>
          </a:xfrm>
          <a:prstGeom prst="rect">
            <a:avLst/>
          </a:prstGeom>
        </p:spPr>
      </p:pic>
      <p:pic>
        <p:nvPicPr>
          <p:cNvPr id="10" name="Picture 9">
            <a:extLst>
              <a:ext uri="{FF2B5EF4-FFF2-40B4-BE49-F238E27FC236}">
                <a16:creationId xmlns:a16="http://schemas.microsoft.com/office/drawing/2014/main" id="{DF483A65-9D16-6945-95B0-37B265C3BDCB}"/>
              </a:ext>
            </a:extLst>
          </p:cNvPr>
          <p:cNvPicPr>
            <a:picLocks noChangeAspect="1"/>
          </p:cNvPicPr>
          <p:nvPr/>
        </p:nvPicPr>
        <p:blipFill>
          <a:blip r:embed="rId6"/>
          <a:stretch>
            <a:fillRect/>
          </a:stretch>
        </p:blipFill>
        <p:spPr>
          <a:xfrm>
            <a:off x="742749" y="4576415"/>
            <a:ext cx="4253363" cy="2082314"/>
          </a:xfrm>
          <a:prstGeom prst="rect">
            <a:avLst/>
          </a:prstGeom>
        </p:spPr>
      </p:pic>
      <p:pic>
        <p:nvPicPr>
          <p:cNvPr id="11" name="Picture 10">
            <a:extLst>
              <a:ext uri="{FF2B5EF4-FFF2-40B4-BE49-F238E27FC236}">
                <a16:creationId xmlns:a16="http://schemas.microsoft.com/office/drawing/2014/main" id="{7B096B3A-B8D6-EE4F-B581-204F22DF401B}"/>
              </a:ext>
            </a:extLst>
          </p:cNvPr>
          <p:cNvPicPr>
            <a:picLocks noChangeAspect="1"/>
          </p:cNvPicPr>
          <p:nvPr/>
        </p:nvPicPr>
        <p:blipFill>
          <a:blip r:embed="rId7"/>
          <a:stretch>
            <a:fillRect/>
          </a:stretch>
        </p:blipFill>
        <p:spPr>
          <a:xfrm>
            <a:off x="6030892" y="2784218"/>
            <a:ext cx="3051001" cy="1792197"/>
          </a:xfrm>
          <a:prstGeom prst="rect">
            <a:avLst/>
          </a:prstGeom>
        </p:spPr>
      </p:pic>
      <p:pic>
        <p:nvPicPr>
          <p:cNvPr id="12" name="Picture 11">
            <a:extLst>
              <a:ext uri="{FF2B5EF4-FFF2-40B4-BE49-F238E27FC236}">
                <a16:creationId xmlns:a16="http://schemas.microsoft.com/office/drawing/2014/main" id="{47109264-31BF-6A4C-9338-A171A358376E}"/>
              </a:ext>
            </a:extLst>
          </p:cNvPr>
          <p:cNvPicPr>
            <a:picLocks noChangeAspect="1"/>
          </p:cNvPicPr>
          <p:nvPr/>
        </p:nvPicPr>
        <p:blipFill>
          <a:blip r:embed="rId8"/>
          <a:stretch>
            <a:fillRect/>
          </a:stretch>
        </p:blipFill>
        <p:spPr>
          <a:xfrm>
            <a:off x="6292729" y="4651261"/>
            <a:ext cx="5302068" cy="1871018"/>
          </a:xfrm>
          <a:prstGeom prst="rect">
            <a:avLst/>
          </a:prstGeom>
        </p:spPr>
      </p:pic>
      <p:pic>
        <p:nvPicPr>
          <p:cNvPr id="13" name="Picture 12">
            <a:extLst>
              <a:ext uri="{FF2B5EF4-FFF2-40B4-BE49-F238E27FC236}">
                <a16:creationId xmlns:a16="http://schemas.microsoft.com/office/drawing/2014/main" id="{FE497D02-FFF1-214A-9C8A-2898753E49C9}"/>
              </a:ext>
            </a:extLst>
          </p:cNvPr>
          <p:cNvPicPr>
            <a:picLocks noChangeAspect="1"/>
          </p:cNvPicPr>
          <p:nvPr/>
        </p:nvPicPr>
        <p:blipFill>
          <a:blip r:embed="rId9"/>
          <a:stretch>
            <a:fillRect/>
          </a:stretch>
        </p:blipFill>
        <p:spPr>
          <a:xfrm>
            <a:off x="9112515" y="2887365"/>
            <a:ext cx="2516084" cy="1763897"/>
          </a:xfrm>
          <a:prstGeom prst="rect">
            <a:avLst/>
          </a:prstGeom>
        </p:spPr>
      </p:pic>
      <p:sp>
        <p:nvSpPr>
          <p:cNvPr id="4" name="TextBox 3">
            <a:extLst>
              <a:ext uri="{FF2B5EF4-FFF2-40B4-BE49-F238E27FC236}">
                <a16:creationId xmlns:a16="http://schemas.microsoft.com/office/drawing/2014/main" id="{B72380AB-9FBE-6BF2-96F1-04EC92D69876}"/>
              </a:ext>
            </a:extLst>
          </p:cNvPr>
          <p:cNvSpPr txBox="1"/>
          <p:nvPr/>
        </p:nvSpPr>
        <p:spPr>
          <a:xfrm>
            <a:off x="5655551" y="6526800"/>
            <a:ext cx="5708640" cy="307777"/>
          </a:xfrm>
          <a:prstGeom prst="rect">
            <a:avLst/>
          </a:prstGeom>
          <a:noFill/>
        </p:spPr>
        <p:txBody>
          <a:bodyPr wrap="square">
            <a:spAutoFit/>
          </a:bodyPr>
          <a:lstStyle/>
          <a:p>
            <a:r>
              <a:rPr lang="en-US" sz="1400" dirty="0" err="1">
                <a:solidFill>
                  <a:srgbClr val="000000"/>
                </a:solidFill>
                <a:effectLst/>
                <a:latin typeface="Arial" panose="020B0604020202020204" pitchFamily="34" charset="0"/>
                <a:ea typeface="Calibri" panose="020F0502020204030204" pitchFamily="34" charset="0"/>
              </a:rPr>
              <a:t>Sébert</a:t>
            </a:r>
            <a:r>
              <a:rPr lang="en-US" sz="1400" dirty="0">
                <a:solidFill>
                  <a:srgbClr val="000000"/>
                </a:solidFill>
                <a:effectLst/>
                <a:latin typeface="Arial" panose="020B0604020202020204" pitchFamily="34" charset="0"/>
                <a:ea typeface="Calibri" panose="020F0502020204030204" pitchFamily="34" charset="0"/>
              </a:rPr>
              <a:t> M et al ASH 2021; Abstract 62, </a:t>
            </a:r>
            <a:r>
              <a:rPr lang="en-US" sz="1400" dirty="0" err="1">
                <a:solidFill>
                  <a:srgbClr val="000000"/>
                </a:solidFill>
                <a:effectLst/>
                <a:latin typeface="Arial" panose="020B0604020202020204" pitchFamily="34" charset="0"/>
                <a:ea typeface="Calibri" panose="020F0502020204030204" pitchFamily="34" charset="0"/>
              </a:rPr>
              <a:t>Adès</a:t>
            </a:r>
            <a:r>
              <a:rPr lang="en-US" sz="1400" dirty="0">
                <a:solidFill>
                  <a:srgbClr val="000000"/>
                </a:solidFill>
                <a:effectLst/>
                <a:latin typeface="Arial" panose="020B0604020202020204" pitchFamily="34" charset="0"/>
                <a:ea typeface="Calibri" panose="020F0502020204030204" pitchFamily="34" charset="0"/>
              </a:rPr>
              <a:t> ASH 2021; Abstract 63</a:t>
            </a:r>
            <a:endParaRPr lang="en-US" sz="1400" dirty="0"/>
          </a:p>
        </p:txBody>
      </p:sp>
      <p:sp>
        <p:nvSpPr>
          <p:cNvPr id="2" name="TextBox 1">
            <a:extLst>
              <a:ext uri="{FF2B5EF4-FFF2-40B4-BE49-F238E27FC236}">
                <a16:creationId xmlns:a16="http://schemas.microsoft.com/office/drawing/2014/main" id="{147261F4-CECC-C84F-A95B-D3B8BF3A6A78}"/>
              </a:ext>
            </a:extLst>
          </p:cNvPr>
          <p:cNvSpPr txBox="1"/>
          <p:nvPr/>
        </p:nvSpPr>
        <p:spPr>
          <a:xfrm>
            <a:off x="10484540" y="1681341"/>
            <a:ext cx="839974" cy="146194"/>
          </a:xfrm>
          <a:prstGeom prst="rect">
            <a:avLst/>
          </a:prstGeom>
          <a:solidFill>
            <a:srgbClr val="D9D9DB"/>
          </a:solidFill>
        </p:spPr>
        <p:txBody>
          <a:bodyPr wrap="none" lIns="0" tIns="0" rIns="0" bIns="0" rtlCol="0">
            <a:spAutoFit/>
          </a:bodyPr>
          <a:lstStyle/>
          <a:p>
            <a:r>
              <a:rPr lang="en-US" sz="950" dirty="0">
                <a:solidFill>
                  <a:srgbClr val="BD2A6B"/>
                </a:solidFill>
                <a:effectLst/>
                <a:latin typeface="Calibri Light" panose="020F0302020204030204" pitchFamily="34" charset="0"/>
                <a:cs typeface="Calibri Light" panose="020F0302020204030204" pitchFamily="34" charset="0"/>
              </a:rPr>
              <a:t> </a:t>
            </a:r>
            <a:r>
              <a:rPr lang="en-US" sz="950" dirty="0" err="1">
                <a:solidFill>
                  <a:srgbClr val="BD2A6B"/>
                </a:solidFill>
                <a:effectLst/>
                <a:latin typeface="Calibri Light" panose="020F0302020204030204" pitchFamily="34" charset="0"/>
                <a:cs typeface="Calibri Light" panose="020F0302020204030204" pitchFamily="34" charset="0"/>
              </a:rPr>
              <a:t>Azacitidine</a:t>
            </a:r>
            <a:r>
              <a:rPr lang="en-US" sz="950" dirty="0">
                <a:solidFill>
                  <a:srgbClr val="BD2A6B"/>
                </a:solidFill>
                <a:effectLst/>
                <a:latin typeface="Calibri Light" panose="020F0302020204030204" pitchFamily="34" charset="0"/>
                <a:cs typeface="Calibri Light" panose="020F0302020204030204" pitchFamily="34" charset="0"/>
              </a:rPr>
              <a:t> d 1-7</a:t>
            </a:r>
          </a:p>
        </p:txBody>
      </p:sp>
      <p:sp>
        <p:nvSpPr>
          <p:cNvPr id="14" name="TextBox 13">
            <a:extLst>
              <a:ext uri="{FF2B5EF4-FFF2-40B4-BE49-F238E27FC236}">
                <a16:creationId xmlns:a16="http://schemas.microsoft.com/office/drawing/2014/main" id="{3BAD8257-F735-3B4A-B819-627E4588B791}"/>
              </a:ext>
            </a:extLst>
          </p:cNvPr>
          <p:cNvSpPr txBox="1"/>
          <p:nvPr/>
        </p:nvSpPr>
        <p:spPr>
          <a:xfrm>
            <a:off x="10484540" y="1543439"/>
            <a:ext cx="952184" cy="146194"/>
          </a:xfrm>
          <a:prstGeom prst="rect">
            <a:avLst/>
          </a:prstGeom>
          <a:solidFill>
            <a:srgbClr val="D9D9DB"/>
          </a:solidFill>
        </p:spPr>
        <p:txBody>
          <a:bodyPr wrap="none" lIns="0" tIns="0" rIns="0" bIns="0" rtlCol="0">
            <a:spAutoFit/>
          </a:bodyPr>
          <a:lstStyle/>
          <a:p>
            <a:r>
              <a:rPr lang="en-US" sz="950" dirty="0">
                <a:solidFill>
                  <a:srgbClr val="BD2A6B"/>
                </a:solidFill>
                <a:effectLst/>
                <a:latin typeface="Calibri Light" panose="020F0302020204030204" pitchFamily="34" charset="0"/>
                <a:cs typeface="Calibri Light" panose="020F0302020204030204" pitchFamily="34" charset="0"/>
              </a:rPr>
              <a:t> </a:t>
            </a:r>
            <a:r>
              <a:rPr lang="en-US" sz="950" dirty="0" err="1">
                <a:solidFill>
                  <a:srgbClr val="BD2A6B"/>
                </a:solidFill>
                <a:effectLst/>
                <a:latin typeface="Calibri Light" panose="020F0302020204030204" pitchFamily="34" charset="0"/>
                <a:cs typeface="Calibri Light" panose="020F0302020204030204" pitchFamily="34" charset="0"/>
              </a:rPr>
              <a:t>Enasidenib</a:t>
            </a:r>
            <a:r>
              <a:rPr lang="en-US" sz="950" dirty="0">
                <a:solidFill>
                  <a:srgbClr val="BD2A6B"/>
                </a:solidFill>
                <a:effectLst/>
                <a:latin typeface="Calibri Light" panose="020F0302020204030204" pitchFamily="34" charset="0"/>
                <a:cs typeface="Calibri Light" panose="020F0302020204030204" pitchFamily="34" charset="0"/>
              </a:rPr>
              <a:t> 100 mg</a:t>
            </a:r>
          </a:p>
        </p:txBody>
      </p:sp>
    </p:spTree>
    <p:extLst>
      <p:ext uri="{BB962C8B-B14F-4D97-AF65-F5344CB8AC3E}">
        <p14:creationId xmlns:p14="http://schemas.microsoft.com/office/powerpoint/2010/main" val="26536569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902F84-096D-6992-6E46-05E6569F193C}"/>
              </a:ext>
            </a:extLst>
          </p:cNvPr>
          <p:cNvSpPr>
            <a:spLocks noGrp="1"/>
          </p:cNvSpPr>
          <p:nvPr>
            <p:ph idx="1"/>
          </p:nvPr>
        </p:nvSpPr>
        <p:spPr/>
        <p:txBody>
          <a:bodyPr/>
          <a:lstStyle/>
          <a:p>
            <a:pPr algn="l">
              <a:lnSpc>
                <a:spcPct val="100000"/>
              </a:lnSpc>
              <a:buFont typeface="Arial" panose="020B0604020202020204" pitchFamily="34" charset="0"/>
              <a:buChar char="•"/>
            </a:pPr>
            <a:r>
              <a:rPr lang="en-US" b="0" i="0" dirty="0">
                <a:solidFill>
                  <a:srgbClr val="333333"/>
                </a:solidFill>
                <a:effectLst/>
                <a:latin typeface="Roboto" panose="02000000000000000000" pitchFamily="2" charset="0"/>
              </a:rPr>
              <a:t>The phase II IDIOME and IDEAL trials, conducted in France and Germany, indicate that for patients with myelodysplastic syndrome harboring</a:t>
            </a:r>
            <a:r>
              <a:rPr lang="en-US" b="0" i="1" dirty="0">
                <a:solidFill>
                  <a:srgbClr val="333333"/>
                </a:solidFill>
                <a:effectLst/>
                <a:latin typeface="Roboto" panose="02000000000000000000" pitchFamily="2" charset="0"/>
              </a:rPr>
              <a:t> IDH1</a:t>
            </a:r>
            <a:r>
              <a:rPr lang="en-US" b="0" i="0" dirty="0">
                <a:solidFill>
                  <a:srgbClr val="333333"/>
                </a:solidFill>
                <a:effectLst/>
                <a:latin typeface="Roboto" panose="02000000000000000000" pitchFamily="2" charset="0"/>
              </a:rPr>
              <a:t> or</a:t>
            </a:r>
            <a:r>
              <a:rPr lang="en-US" b="0" i="1" dirty="0">
                <a:solidFill>
                  <a:srgbClr val="333333"/>
                </a:solidFill>
                <a:effectLst/>
                <a:latin typeface="Roboto" panose="02000000000000000000" pitchFamily="2" charset="0"/>
              </a:rPr>
              <a:t> IDH2</a:t>
            </a:r>
            <a:r>
              <a:rPr lang="en-US" b="0" i="0" dirty="0">
                <a:solidFill>
                  <a:srgbClr val="333333"/>
                </a:solidFill>
                <a:effectLst/>
                <a:latin typeface="Roboto" panose="02000000000000000000" pitchFamily="2" charset="0"/>
              </a:rPr>
              <a:t> mutations, the IDH inhibitors </a:t>
            </a:r>
            <a:r>
              <a:rPr lang="en-US" b="0" i="0" dirty="0" err="1">
                <a:solidFill>
                  <a:srgbClr val="333333"/>
                </a:solidFill>
                <a:effectLst/>
                <a:latin typeface="Roboto" panose="02000000000000000000" pitchFamily="2" charset="0"/>
              </a:rPr>
              <a:t>ivosidenib</a:t>
            </a:r>
            <a:r>
              <a:rPr lang="en-US" b="0" i="0" dirty="0">
                <a:solidFill>
                  <a:srgbClr val="333333"/>
                </a:solidFill>
                <a:effectLst/>
                <a:latin typeface="Roboto" panose="02000000000000000000" pitchFamily="2" charset="0"/>
              </a:rPr>
              <a:t> and </a:t>
            </a:r>
            <a:r>
              <a:rPr lang="en-US" b="0" i="0" dirty="0" err="1">
                <a:solidFill>
                  <a:srgbClr val="333333"/>
                </a:solidFill>
                <a:effectLst/>
                <a:latin typeface="Roboto" panose="02000000000000000000" pitchFamily="2" charset="0"/>
              </a:rPr>
              <a:t>enosidenib</a:t>
            </a:r>
            <a:r>
              <a:rPr lang="en-US" b="0" i="0" dirty="0">
                <a:solidFill>
                  <a:srgbClr val="333333"/>
                </a:solidFill>
                <a:effectLst/>
                <a:latin typeface="Roboto" panose="02000000000000000000" pitchFamily="2" charset="0"/>
              </a:rPr>
              <a:t>, respectively, may be promising treatments.</a:t>
            </a:r>
          </a:p>
          <a:p>
            <a:pPr algn="l">
              <a:lnSpc>
                <a:spcPct val="100000"/>
              </a:lnSpc>
              <a:buFont typeface="Arial" panose="020B0604020202020204" pitchFamily="34" charset="0"/>
              <a:buChar char="•"/>
            </a:pPr>
            <a:r>
              <a:rPr lang="en-US" b="0" i="0" dirty="0">
                <a:solidFill>
                  <a:srgbClr val="333333"/>
                </a:solidFill>
                <a:effectLst/>
                <a:latin typeface="Roboto" panose="02000000000000000000" pitchFamily="2" charset="0"/>
              </a:rPr>
              <a:t>Response rates in various cohorts of patients ranged from 42% to 69%, and the median overall survival ranged from 14 to 17 months.</a:t>
            </a:r>
          </a:p>
          <a:p>
            <a:pPr algn="l">
              <a:lnSpc>
                <a:spcPct val="100000"/>
              </a:lnSpc>
              <a:buFont typeface="Arial" panose="020B0604020202020204" pitchFamily="34" charset="0"/>
              <a:buChar char="•"/>
            </a:pPr>
            <a:r>
              <a:rPr lang="en-US" b="0" i="0" dirty="0">
                <a:solidFill>
                  <a:srgbClr val="333333"/>
                </a:solidFill>
                <a:effectLst/>
                <a:latin typeface="Roboto" panose="02000000000000000000" pitchFamily="2" charset="0"/>
              </a:rPr>
              <a:t>The drugs were reported to be well tolerated.</a:t>
            </a:r>
          </a:p>
        </p:txBody>
      </p:sp>
      <p:sp>
        <p:nvSpPr>
          <p:cNvPr id="4" name="Title 3">
            <a:extLst>
              <a:ext uri="{FF2B5EF4-FFF2-40B4-BE49-F238E27FC236}">
                <a16:creationId xmlns:a16="http://schemas.microsoft.com/office/drawing/2014/main" id="{D1F2CA47-F957-B971-38FB-224F7371C855}"/>
              </a:ext>
            </a:extLst>
          </p:cNvPr>
          <p:cNvSpPr>
            <a:spLocks noGrp="1"/>
          </p:cNvSpPr>
          <p:nvPr>
            <p:ph type="title"/>
          </p:nvPr>
        </p:nvSpPr>
        <p:spPr/>
        <p:txBody>
          <a:bodyPr/>
          <a:lstStyle/>
          <a:p>
            <a:r>
              <a:rPr lang="en-US" dirty="0"/>
              <a:t>Summary of IDH directed therapy in MDS</a:t>
            </a:r>
          </a:p>
        </p:txBody>
      </p:sp>
    </p:spTree>
    <p:extLst>
      <p:ext uri="{BB962C8B-B14F-4D97-AF65-F5344CB8AC3E}">
        <p14:creationId xmlns:p14="http://schemas.microsoft.com/office/powerpoint/2010/main" val="424519308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187B6D-B0C4-FC7D-0B68-754853C22CB3}"/>
              </a:ext>
            </a:extLst>
          </p:cNvPr>
          <p:cNvSpPr>
            <a:spLocks noGrp="1"/>
          </p:cNvSpPr>
          <p:nvPr>
            <p:ph idx="1"/>
          </p:nvPr>
        </p:nvSpPr>
        <p:spPr/>
        <p:txBody>
          <a:bodyPr/>
          <a:lstStyle/>
          <a:p>
            <a:r>
              <a:rPr lang="en-US" dirty="0"/>
              <a:t>TP53 mutations are associated with poor overall survival despite similar response rates in MDS (9.4 vs. 20.7 months in TP53mut vs.TP53wt)</a:t>
            </a:r>
          </a:p>
        </p:txBody>
      </p:sp>
      <p:sp>
        <p:nvSpPr>
          <p:cNvPr id="4" name="Title 3">
            <a:extLst>
              <a:ext uri="{FF2B5EF4-FFF2-40B4-BE49-F238E27FC236}">
                <a16:creationId xmlns:a16="http://schemas.microsoft.com/office/drawing/2014/main" id="{07A69E4E-81C7-5D89-3ABF-F3BFA8120D42}"/>
              </a:ext>
            </a:extLst>
          </p:cNvPr>
          <p:cNvSpPr>
            <a:spLocks noGrp="1"/>
          </p:cNvSpPr>
          <p:nvPr>
            <p:ph type="title"/>
          </p:nvPr>
        </p:nvSpPr>
        <p:spPr/>
        <p:txBody>
          <a:bodyPr/>
          <a:lstStyle/>
          <a:p>
            <a:r>
              <a:rPr lang="en-US" dirty="0"/>
              <a:t>What do we do about TP53 mutated MDS? </a:t>
            </a:r>
          </a:p>
        </p:txBody>
      </p:sp>
      <p:pic>
        <p:nvPicPr>
          <p:cNvPr id="6" name="Picture 5">
            <a:extLst>
              <a:ext uri="{FF2B5EF4-FFF2-40B4-BE49-F238E27FC236}">
                <a16:creationId xmlns:a16="http://schemas.microsoft.com/office/drawing/2014/main" id="{42F32949-3554-6A0C-71B6-76DED928B82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46667" y="2786977"/>
            <a:ext cx="10171853" cy="2871887"/>
          </a:xfrm>
          <a:prstGeom prst="rect">
            <a:avLst/>
          </a:prstGeom>
        </p:spPr>
      </p:pic>
      <p:sp>
        <p:nvSpPr>
          <p:cNvPr id="5" name="TextBox 4">
            <a:extLst>
              <a:ext uri="{FF2B5EF4-FFF2-40B4-BE49-F238E27FC236}">
                <a16:creationId xmlns:a16="http://schemas.microsoft.com/office/drawing/2014/main" id="{DB2E935C-D86A-FAC2-8B11-B782129E049B}"/>
              </a:ext>
            </a:extLst>
          </p:cNvPr>
          <p:cNvSpPr txBox="1"/>
          <p:nvPr/>
        </p:nvSpPr>
        <p:spPr>
          <a:xfrm>
            <a:off x="6419407" y="6290556"/>
            <a:ext cx="3341282" cy="307777"/>
          </a:xfrm>
          <a:prstGeom prst="rect">
            <a:avLst/>
          </a:prstGeom>
          <a:noFill/>
        </p:spPr>
        <p:txBody>
          <a:bodyPr wrap="square">
            <a:spAutoFit/>
          </a:bodyPr>
          <a:lstStyle/>
          <a:p>
            <a:r>
              <a:rPr lang="en-US" sz="1400" dirty="0">
                <a:solidFill>
                  <a:srgbClr val="000000"/>
                </a:solidFill>
                <a:effectLst/>
                <a:latin typeface="Arial" panose="020B0604020202020204" pitchFamily="34" charset="0"/>
                <a:ea typeface="Calibri" panose="020F0502020204030204" pitchFamily="34" charset="0"/>
              </a:rPr>
              <a:t>Garcia-</a:t>
            </a:r>
            <a:r>
              <a:rPr lang="en-US" sz="1400" dirty="0" err="1">
                <a:solidFill>
                  <a:srgbClr val="000000"/>
                </a:solidFill>
                <a:effectLst/>
                <a:latin typeface="Arial" panose="020B0604020202020204" pitchFamily="34" charset="0"/>
                <a:ea typeface="Calibri" panose="020F0502020204030204" pitchFamily="34" charset="0"/>
              </a:rPr>
              <a:t>Manero</a:t>
            </a:r>
            <a:r>
              <a:rPr lang="en-US" sz="1400" dirty="0">
                <a:solidFill>
                  <a:srgbClr val="000000"/>
                </a:solidFill>
                <a:effectLst/>
                <a:latin typeface="Arial" panose="020B0604020202020204" pitchFamily="34" charset="0"/>
                <a:ea typeface="Calibri" panose="020F0502020204030204" pitchFamily="34" charset="0"/>
              </a:rPr>
              <a:t> ASH 2022; Abstract 854</a:t>
            </a:r>
            <a:endParaRPr lang="en-US" sz="1400" dirty="0"/>
          </a:p>
        </p:txBody>
      </p:sp>
    </p:spTree>
    <p:extLst>
      <p:ext uri="{BB962C8B-B14F-4D97-AF65-F5344CB8AC3E}">
        <p14:creationId xmlns:p14="http://schemas.microsoft.com/office/powerpoint/2010/main" val="726354381"/>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C8C5A3E-99A7-A1F2-D244-24A0E93590B7}"/>
              </a:ext>
            </a:extLst>
          </p:cNvPr>
          <p:cNvPicPr>
            <a:picLocks noGrp="1" noChangeAspect="1"/>
          </p:cNvPicPr>
          <p:nvPr>
            <p:ph idx="1"/>
          </p:nvPr>
        </p:nvPicPr>
        <p:blipFill>
          <a:blip r:embed="rId2"/>
          <a:stretch>
            <a:fillRect/>
          </a:stretch>
        </p:blipFill>
        <p:spPr>
          <a:xfrm>
            <a:off x="258233" y="1333500"/>
            <a:ext cx="8305401" cy="4191000"/>
          </a:xfrm>
        </p:spPr>
      </p:pic>
      <p:sp>
        <p:nvSpPr>
          <p:cNvPr id="4" name="Title 3">
            <a:extLst>
              <a:ext uri="{FF2B5EF4-FFF2-40B4-BE49-F238E27FC236}">
                <a16:creationId xmlns:a16="http://schemas.microsoft.com/office/drawing/2014/main" id="{C4449984-4BAE-9131-BABE-1D98193C0174}"/>
              </a:ext>
            </a:extLst>
          </p:cNvPr>
          <p:cNvSpPr>
            <a:spLocks noGrp="1"/>
          </p:cNvSpPr>
          <p:nvPr>
            <p:ph type="title"/>
          </p:nvPr>
        </p:nvSpPr>
        <p:spPr/>
        <p:txBody>
          <a:bodyPr/>
          <a:lstStyle/>
          <a:p>
            <a:r>
              <a:rPr lang="en-US" dirty="0"/>
              <a:t>TP53 mutations in ASCERTAIN study</a:t>
            </a:r>
          </a:p>
        </p:txBody>
      </p:sp>
      <p:sp>
        <p:nvSpPr>
          <p:cNvPr id="8" name="TextBox 7">
            <a:extLst>
              <a:ext uri="{FF2B5EF4-FFF2-40B4-BE49-F238E27FC236}">
                <a16:creationId xmlns:a16="http://schemas.microsoft.com/office/drawing/2014/main" id="{F8F16CAC-5C18-B7F9-2317-C11D405374A2}"/>
              </a:ext>
            </a:extLst>
          </p:cNvPr>
          <p:cNvSpPr txBox="1"/>
          <p:nvPr/>
        </p:nvSpPr>
        <p:spPr>
          <a:xfrm>
            <a:off x="8877299" y="1785461"/>
            <a:ext cx="2942167" cy="3416320"/>
          </a:xfrm>
          <a:prstGeom prst="rect">
            <a:avLst/>
          </a:prstGeom>
          <a:noFill/>
        </p:spPr>
        <p:txBody>
          <a:bodyPr wrap="square">
            <a:spAutoFit/>
          </a:bodyPr>
          <a:lstStyle/>
          <a:p>
            <a:r>
              <a:rPr lang="en-US" dirty="0"/>
              <a:t>The TP53mut population was analyzed by allelic status:</a:t>
            </a:r>
          </a:p>
          <a:p>
            <a:r>
              <a:rPr lang="en-US" dirty="0"/>
              <a:t>Biallelic if more than one TP53 copy OR 17p deletion and at least one TP53 mutation (*LOH analyses were not conducted).</a:t>
            </a:r>
          </a:p>
          <a:p>
            <a:r>
              <a:rPr lang="en-US"/>
              <a:t>TP53mut: 30 </a:t>
            </a:r>
            <a:r>
              <a:rPr lang="en-US" dirty="0"/>
              <a:t>monoallelic,</a:t>
            </a:r>
          </a:p>
          <a:p>
            <a:r>
              <a:rPr lang="en-US" dirty="0"/>
              <a:t>14 biallelic (by this definition)</a:t>
            </a:r>
          </a:p>
        </p:txBody>
      </p:sp>
      <p:sp>
        <p:nvSpPr>
          <p:cNvPr id="2" name="TextBox 1">
            <a:extLst>
              <a:ext uri="{FF2B5EF4-FFF2-40B4-BE49-F238E27FC236}">
                <a16:creationId xmlns:a16="http://schemas.microsoft.com/office/drawing/2014/main" id="{D005DC96-75FD-0595-ED34-25FA80D03000}"/>
              </a:ext>
            </a:extLst>
          </p:cNvPr>
          <p:cNvSpPr txBox="1"/>
          <p:nvPr/>
        </p:nvSpPr>
        <p:spPr>
          <a:xfrm>
            <a:off x="6419407" y="6290556"/>
            <a:ext cx="3341282" cy="307777"/>
          </a:xfrm>
          <a:prstGeom prst="rect">
            <a:avLst/>
          </a:prstGeom>
          <a:noFill/>
        </p:spPr>
        <p:txBody>
          <a:bodyPr wrap="square">
            <a:spAutoFit/>
          </a:bodyPr>
          <a:lstStyle/>
          <a:p>
            <a:r>
              <a:rPr lang="en-US" sz="1400" dirty="0">
                <a:solidFill>
                  <a:srgbClr val="000000"/>
                </a:solidFill>
                <a:effectLst/>
                <a:latin typeface="Arial" panose="020B0604020202020204" pitchFamily="34" charset="0"/>
                <a:ea typeface="Calibri" panose="020F0502020204030204" pitchFamily="34" charset="0"/>
              </a:rPr>
              <a:t>Garcia-</a:t>
            </a:r>
            <a:r>
              <a:rPr lang="en-US" sz="1400" dirty="0" err="1">
                <a:solidFill>
                  <a:srgbClr val="000000"/>
                </a:solidFill>
                <a:effectLst/>
                <a:latin typeface="Arial" panose="020B0604020202020204" pitchFamily="34" charset="0"/>
                <a:ea typeface="Calibri" panose="020F0502020204030204" pitchFamily="34" charset="0"/>
              </a:rPr>
              <a:t>Manero</a:t>
            </a:r>
            <a:r>
              <a:rPr lang="en-US" sz="1400" dirty="0">
                <a:solidFill>
                  <a:srgbClr val="000000"/>
                </a:solidFill>
                <a:effectLst/>
                <a:latin typeface="Arial" panose="020B0604020202020204" pitchFamily="34" charset="0"/>
                <a:ea typeface="Calibri" panose="020F0502020204030204" pitchFamily="34" charset="0"/>
              </a:rPr>
              <a:t> ASH 2022; Abstract 854</a:t>
            </a:r>
            <a:endParaRPr lang="en-US" sz="1400" dirty="0"/>
          </a:p>
        </p:txBody>
      </p:sp>
    </p:spTree>
    <p:extLst>
      <p:ext uri="{BB962C8B-B14F-4D97-AF65-F5344CB8AC3E}">
        <p14:creationId xmlns:p14="http://schemas.microsoft.com/office/powerpoint/2010/main" val="285098316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665922" y="381641"/>
            <a:ext cx="10247243" cy="298543"/>
          </a:xfrm>
          <a:prstGeom prst="rect">
            <a:avLst/>
          </a:prstGeom>
          <a:noFill/>
          <a:ln w="9525">
            <a:noFill/>
            <a:miter lim="800000"/>
            <a:headEnd/>
            <a:tailEnd/>
          </a:ln>
        </p:spPr>
        <p:txBody>
          <a:bodyPr wrap="square" lIns="0" tIns="0" rIns="0" bIns="0">
            <a:spAutoFit/>
          </a:bodyPr>
          <a:lstStyle/>
          <a:p>
            <a:pPr algn="ctr">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2000" b="1" dirty="0" err="1">
                <a:latin typeface="Arial" charset="0"/>
              </a:rPr>
              <a:t>International Prognostic Scoring System–Molecular Risk Score and Risk Categories.</a:t>
            </a:r>
            <a:endParaRPr lang="en-GB" sz="2000" b="1" dirty="0">
              <a:latin typeface="Arial" charset="0"/>
            </a:endParaRPr>
          </a:p>
        </p:txBody>
      </p:sp>
      <p:pic>
        <p:nvPicPr>
          <p:cNvPr id="5122" name="Picture 2"/>
          <p:cNvPicPr>
            <a:picLocks noChangeAspect="1" noChangeArrowheads="1"/>
          </p:cNvPicPr>
          <p:nvPr/>
        </p:nvPicPr>
        <p:blipFill>
          <a:blip r:embed="rId3" cstate="print"/>
          <a:srcRect/>
          <a:stretch>
            <a:fillRect/>
          </a:stretch>
        </p:blipFill>
        <p:spPr bwMode="auto">
          <a:xfrm>
            <a:off x="8980969" y="5989186"/>
            <a:ext cx="1683940" cy="854413"/>
          </a:xfrm>
          <a:prstGeom prst="rect">
            <a:avLst/>
          </a:prstGeom>
          <a:noFill/>
        </p:spPr>
      </p:pic>
      <p:sp>
        <p:nvSpPr>
          <p:cNvPr id="5124" name="Text Box 4"/>
          <p:cNvSpPr txBox="1">
            <a:spLocks noChangeArrowheads="1"/>
          </p:cNvSpPr>
          <p:nvPr/>
        </p:nvSpPr>
        <p:spPr bwMode="auto">
          <a:xfrm>
            <a:off x="4151937" y="5972308"/>
            <a:ext cx="4320551" cy="208968"/>
          </a:xfrm>
          <a:prstGeom prst="rect">
            <a:avLst/>
          </a:prstGeom>
          <a:noFill/>
          <a:ln w="9525">
            <a:noFill/>
            <a:miter lim="800000"/>
            <a:headEnd/>
            <a:tailEnd/>
          </a:ln>
        </p:spPr>
        <p:txBody>
          <a:bodyPr wrap="square" lIns="0" tIns="0" rIns="0" bIns="0">
            <a:spAutoFit/>
          </a:bodyPr>
          <a:lstStyle/>
          <a:p>
            <a:pPr>
              <a:lnSpc>
                <a:spcPct val="97000"/>
              </a:lnSpc>
              <a:buClr>
                <a:srgbClr val="FFFFFF"/>
              </a:buClr>
              <a:buSzPct val="45000"/>
              <a:tabLst>
                <a:tab pos="656722" algn="l"/>
                <a:tab pos="1313444" algn="l"/>
                <a:tab pos="1970166" algn="l"/>
                <a:tab pos="2626888" algn="l"/>
                <a:tab pos="3283610" algn="l"/>
              </a:tabLst>
            </a:pPr>
            <a:r>
              <a:rPr lang="en-GB" sz="1400" b="1" dirty="0">
                <a:latin typeface="Arial" charset="0"/>
              </a:rPr>
              <a:t>Bernard E et al. NEJM Evid 2022;1:EVIDoa2200008</a:t>
            </a:r>
          </a:p>
        </p:txBody>
      </p:sp>
      <p:pic>
        <p:nvPicPr>
          <p:cNvPr id="5" name="Picture 4" descr="Chart, diagram&#10;&#10;Description automatically generated">
            <a:extLst>
              <a:ext uri="{FF2B5EF4-FFF2-40B4-BE49-F238E27FC236}">
                <a16:creationId xmlns:a16="http://schemas.microsoft.com/office/drawing/2014/main" id="{91C69D1A-06DA-2A1C-DE95-3CD3E87EE6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9104" y="931981"/>
            <a:ext cx="3860800" cy="4978400"/>
          </a:xfrm>
          <a:prstGeom prst="rect">
            <a:avLst/>
          </a:prstGeom>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1F42E0E-63E5-8F43-DED6-20EB54F362A7}"/>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26958" y="452446"/>
            <a:ext cx="10467855" cy="5216834"/>
          </a:xfrm>
        </p:spPr>
      </p:pic>
      <p:sp>
        <p:nvSpPr>
          <p:cNvPr id="2" name="TextBox 1">
            <a:extLst>
              <a:ext uri="{FF2B5EF4-FFF2-40B4-BE49-F238E27FC236}">
                <a16:creationId xmlns:a16="http://schemas.microsoft.com/office/drawing/2014/main" id="{C6963258-AD62-751D-6D7E-3351BFA7B1A9}"/>
              </a:ext>
            </a:extLst>
          </p:cNvPr>
          <p:cNvSpPr txBox="1"/>
          <p:nvPr/>
        </p:nvSpPr>
        <p:spPr>
          <a:xfrm>
            <a:off x="6419407" y="6290556"/>
            <a:ext cx="3341282" cy="307777"/>
          </a:xfrm>
          <a:prstGeom prst="rect">
            <a:avLst/>
          </a:prstGeom>
          <a:noFill/>
        </p:spPr>
        <p:txBody>
          <a:bodyPr wrap="square">
            <a:spAutoFit/>
          </a:bodyPr>
          <a:lstStyle/>
          <a:p>
            <a:r>
              <a:rPr lang="en-US" sz="1400" dirty="0">
                <a:solidFill>
                  <a:srgbClr val="000000"/>
                </a:solidFill>
                <a:effectLst/>
                <a:latin typeface="Arial" panose="020B0604020202020204" pitchFamily="34" charset="0"/>
                <a:ea typeface="Calibri" panose="020F0502020204030204" pitchFamily="34" charset="0"/>
              </a:rPr>
              <a:t>Garcia-</a:t>
            </a:r>
            <a:r>
              <a:rPr lang="en-US" sz="1400" dirty="0" err="1">
                <a:solidFill>
                  <a:srgbClr val="000000"/>
                </a:solidFill>
                <a:effectLst/>
                <a:latin typeface="Arial" panose="020B0604020202020204" pitchFamily="34" charset="0"/>
                <a:ea typeface="Calibri" panose="020F0502020204030204" pitchFamily="34" charset="0"/>
              </a:rPr>
              <a:t>Manero</a:t>
            </a:r>
            <a:r>
              <a:rPr lang="en-US" sz="1400" dirty="0">
                <a:solidFill>
                  <a:srgbClr val="000000"/>
                </a:solidFill>
                <a:effectLst/>
                <a:latin typeface="Arial" panose="020B0604020202020204" pitchFamily="34" charset="0"/>
                <a:ea typeface="Calibri" panose="020F0502020204030204" pitchFamily="34" charset="0"/>
              </a:rPr>
              <a:t> ASH 2022; Abstract 854</a:t>
            </a:r>
            <a:endParaRPr lang="en-US" sz="1400" dirty="0"/>
          </a:p>
        </p:txBody>
      </p:sp>
      <p:sp>
        <p:nvSpPr>
          <p:cNvPr id="3" name="TextBox 2">
            <a:extLst>
              <a:ext uri="{FF2B5EF4-FFF2-40B4-BE49-F238E27FC236}">
                <a16:creationId xmlns:a16="http://schemas.microsoft.com/office/drawing/2014/main" id="{E1B63792-D725-734D-BD91-F39E03E2DFE2}"/>
              </a:ext>
            </a:extLst>
          </p:cNvPr>
          <p:cNvSpPr txBox="1"/>
          <p:nvPr/>
        </p:nvSpPr>
        <p:spPr>
          <a:xfrm>
            <a:off x="10438918" y="1874134"/>
            <a:ext cx="683200" cy="215444"/>
          </a:xfrm>
          <a:prstGeom prst="rect">
            <a:avLst/>
          </a:prstGeom>
          <a:solidFill>
            <a:schemeClr val="bg1"/>
          </a:solidFill>
          <a:ln>
            <a:solidFill>
              <a:schemeClr val="tx1"/>
            </a:solidFill>
          </a:ln>
        </p:spPr>
        <p:txBody>
          <a:bodyPr wrap="none" rtlCol="0">
            <a:spAutoFit/>
          </a:bodyPr>
          <a:lstStyle/>
          <a:p>
            <a:r>
              <a:rPr lang="en-US" sz="800" b="1" dirty="0">
                <a:solidFill>
                  <a:srgbClr val="000000"/>
                </a:solidFill>
                <a:effectLst/>
                <a:latin typeface="Times" pitchFamily="2" charset="0"/>
              </a:rPr>
              <a:t>+ Censored</a:t>
            </a:r>
          </a:p>
        </p:txBody>
      </p:sp>
    </p:spTree>
    <p:extLst>
      <p:ext uri="{BB962C8B-B14F-4D97-AF65-F5344CB8AC3E}">
        <p14:creationId xmlns:p14="http://schemas.microsoft.com/office/powerpoint/2010/main" val="1302425150"/>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B28E11-86B8-C6BC-8913-5D5A3A2075BA}"/>
              </a:ext>
            </a:extLst>
          </p:cNvPr>
          <p:cNvSpPr>
            <a:spLocks noGrp="1"/>
          </p:cNvSpPr>
          <p:nvPr>
            <p:ph idx="1"/>
          </p:nvPr>
        </p:nvSpPr>
        <p:spPr/>
        <p:txBody>
          <a:bodyPr/>
          <a:lstStyle/>
          <a:p>
            <a:pPr>
              <a:lnSpc>
                <a:spcPct val="100000"/>
              </a:lnSpc>
            </a:pPr>
            <a:r>
              <a:rPr lang="en-US" dirty="0"/>
              <a:t>Several new therapies being explored in TP53 mutant MDS including the optimal HMA alone or in combination with novel therapies such as the anti-CD74 antibody </a:t>
            </a:r>
            <a:r>
              <a:rPr lang="en-US" dirty="0" err="1"/>
              <a:t>magrolimab</a:t>
            </a:r>
            <a:r>
              <a:rPr lang="en-US" dirty="0"/>
              <a:t>.</a:t>
            </a:r>
          </a:p>
          <a:p>
            <a:pPr>
              <a:lnSpc>
                <a:spcPct val="100000"/>
              </a:lnSpc>
            </a:pPr>
            <a:r>
              <a:rPr lang="en-US" dirty="0"/>
              <a:t>Overall this subset of MDS has poor outcomes especially if mutations are biallelic. </a:t>
            </a:r>
          </a:p>
          <a:p>
            <a:pPr>
              <a:lnSpc>
                <a:spcPct val="100000"/>
              </a:lnSpc>
            </a:pPr>
            <a:r>
              <a:rPr lang="en-US" dirty="0"/>
              <a:t>Allogeneic stem cell transplant remains the only curative option for HR-MDS.</a:t>
            </a:r>
          </a:p>
        </p:txBody>
      </p:sp>
      <p:sp>
        <p:nvSpPr>
          <p:cNvPr id="4" name="Title 3">
            <a:extLst>
              <a:ext uri="{FF2B5EF4-FFF2-40B4-BE49-F238E27FC236}">
                <a16:creationId xmlns:a16="http://schemas.microsoft.com/office/drawing/2014/main" id="{7DEF4BEF-1718-63EF-AC6A-9DCA2E17787B}"/>
              </a:ext>
            </a:extLst>
          </p:cNvPr>
          <p:cNvSpPr>
            <a:spLocks noGrp="1"/>
          </p:cNvSpPr>
          <p:nvPr>
            <p:ph type="title"/>
          </p:nvPr>
        </p:nvSpPr>
        <p:spPr/>
        <p:txBody>
          <a:bodyPr/>
          <a:lstStyle/>
          <a:p>
            <a:r>
              <a:rPr lang="en-US" dirty="0"/>
              <a:t>Summary </a:t>
            </a:r>
          </a:p>
        </p:txBody>
      </p:sp>
    </p:spTree>
    <p:extLst>
      <p:ext uri="{BB962C8B-B14F-4D97-AF65-F5344CB8AC3E}">
        <p14:creationId xmlns:p14="http://schemas.microsoft.com/office/powerpoint/2010/main" val="1390763386"/>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3E88E-DA91-510B-1BF9-3BD89E6E61D4}"/>
              </a:ext>
            </a:extLst>
          </p:cNvPr>
          <p:cNvSpPr>
            <a:spLocks noGrp="1"/>
          </p:cNvSpPr>
          <p:nvPr>
            <p:ph type="title"/>
          </p:nvPr>
        </p:nvSpPr>
        <p:spPr/>
        <p:txBody>
          <a:bodyPr/>
          <a:lstStyle/>
          <a:p>
            <a:r>
              <a:rPr lang="en-US" dirty="0"/>
              <a:t>Will the IPSS-M affect how we treat our patients and clinical trial eligibility ? </a:t>
            </a:r>
          </a:p>
        </p:txBody>
      </p:sp>
    </p:spTree>
    <p:extLst>
      <p:ext uri="{BB962C8B-B14F-4D97-AF65-F5344CB8AC3E}">
        <p14:creationId xmlns:p14="http://schemas.microsoft.com/office/powerpoint/2010/main" val="921385305"/>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6ECF725-907B-ECE8-0B16-48CE0A9ECBE3}"/>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26959" y="375781"/>
            <a:ext cx="8639175" cy="6106438"/>
          </a:xfrm>
        </p:spPr>
      </p:pic>
    </p:spTree>
    <p:extLst>
      <p:ext uri="{BB962C8B-B14F-4D97-AF65-F5344CB8AC3E}">
        <p14:creationId xmlns:p14="http://schemas.microsoft.com/office/powerpoint/2010/main" val="606051805"/>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20EB56B-7364-CF55-9FE1-45A356BDDEB3}"/>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72532" y="853014"/>
            <a:ext cx="10846391" cy="4781975"/>
          </a:xfrm>
        </p:spPr>
      </p:pic>
      <p:sp>
        <p:nvSpPr>
          <p:cNvPr id="4" name="Title 3">
            <a:extLst>
              <a:ext uri="{FF2B5EF4-FFF2-40B4-BE49-F238E27FC236}">
                <a16:creationId xmlns:a16="http://schemas.microsoft.com/office/drawing/2014/main" id="{9CF85782-C073-8F9B-AFA4-2122287E74A4}"/>
              </a:ext>
            </a:extLst>
          </p:cNvPr>
          <p:cNvSpPr>
            <a:spLocks noGrp="1"/>
          </p:cNvSpPr>
          <p:nvPr>
            <p:ph type="title"/>
          </p:nvPr>
        </p:nvSpPr>
        <p:spPr>
          <a:xfrm>
            <a:off x="372532" y="413555"/>
            <a:ext cx="11819467" cy="672735"/>
          </a:xfrm>
        </p:spPr>
        <p:txBody>
          <a:bodyPr/>
          <a:lstStyle/>
          <a:p>
            <a:r>
              <a:rPr lang="en-US" sz="3200" dirty="0"/>
              <a:t>Comparing study populations using different scoring systems</a:t>
            </a:r>
          </a:p>
        </p:txBody>
      </p:sp>
      <p:sp>
        <p:nvSpPr>
          <p:cNvPr id="2" name="TextBox 1">
            <a:extLst>
              <a:ext uri="{FF2B5EF4-FFF2-40B4-BE49-F238E27FC236}">
                <a16:creationId xmlns:a16="http://schemas.microsoft.com/office/drawing/2014/main" id="{9AD6E7C7-A0C4-5364-4A45-C0B7625E6363}"/>
              </a:ext>
            </a:extLst>
          </p:cNvPr>
          <p:cNvSpPr txBox="1"/>
          <p:nvPr/>
        </p:nvSpPr>
        <p:spPr>
          <a:xfrm>
            <a:off x="6875033" y="6313640"/>
            <a:ext cx="3481078" cy="261610"/>
          </a:xfrm>
          <a:prstGeom prst="rect">
            <a:avLst/>
          </a:prstGeom>
          <a:noFill/>
        </p:spPr>
        <p:txBody>
          <a:bodyPr wrap="square">
            <a:spAutoFit/>
          </a:bodyPr>
          <a:lstStyle/>
          <a:p>
            <a:r>
              <a:rPr lang="en-US" sz="1100" dirty="0">
                <a:solidFill>
                  <a:srgbClr val="000000"/>
                </a:solidFill>
                <a:effectLst/>
                <a:latin typeface="Arial" panose="020B0604020202020204" pitchFamily="34" charset="0"/>
                <a:ea typeface="Calibri" panose="020F0502020204030204" pitchFamily="34" charset="0"/>
              </a:rPr>
              <a:t>Santini  V et al. ASH 2022; Abstract 559</a:t>
            </a:r>
          </a:p>
        </p:txBody>
      </p:sp>
    </p:spTree>
    <p:extLst>
      <p:ext uri="{BB962C8B-B14F-4D97-AF65-F5344CB8AC3E}">
        <p14:creationId xmlns:p14="http://schemas.microsoft.com/office/powerpoint/2010/main" val="186844236"/>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7D829BC-35D0-8A89-5408-CFBA06863D8F}"/>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1813" y="350520"/>
            <a:ext cx="10170907" cy="5417702"/>
          </a:xfrm>
        </p:spPr>
      </p:pic>
      <p:sp>
        <p:nvSpPr>
          <p:cNvPr id="2" name="TextBox 1">
            <a:extLst>
              <a:ext uri="{FF2B5EF4-FFF2-40B4-BE49-F238E27FC236}">
                <a16:creationId xmlns:a16="http://schemas.microsoft.com/office/drawing/2014/main" id="{E5FEECAA-A522-5CE2-ACB9-CC3A8CFC7F02}"/>
              </a:ext>
            </a:extLst>
          </p:cNvPr>
          <p:cNvSpPr txBox="1"/>
          <p:nvPr/>
        </p:nvSpPr>
        <p:spPr>
          <a:xfrm>
            <a:off x="6875033" y="6313640"/>
            <a:ext cx="3481078" cy="261610"/>
          </a:xfrm>
          <a:prstGeom prst="rect">
            <a:avLst/>
          </a:prstGeom>
          <a:noFill/>
        </p:spPr>
        <p:txBody>
          <a:bodyPr wrap="square">
            <a:spAutoFit/>
          </a:bodyPr>
          <a:lstStyle/>
          <a:p>
            <a:r>
              <a:rPr lang="en-US" sz="1100" dirty="0">
                <a:solidFill>
                  <a:srgbClr val="000000"/>
                </a:solidFill>
                <a:effectLst/>
                <a:latin typeface="Arial" panose="020B0604020202020204" pitchFamily="34" charset="0"/>
                <a:ea typeface="Calibri" panose="020F0502020204030204" pitchFamily="34" charset="0"/>
              </a:rPr>
              <a:t>Santini  V et al. ASH 2022; Abstract 559</a:t>
            </a:r>
          </a:p>
        </p:txBody>
      </p:sp>
    </p:spTree>
    <p:extLst>
      <p:ext uri="{BB962C8B-B14F-4D97-AF65-F5344CB8AC3E}">
        <p14:creationId xmlns:p14="http://schemas.microsoft.com/office/powerpoint/2010/main" val="674677311"/>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0114B3-DB49-1D2A-9D98-6ECCBD5FD873}"/>
              </a:ext>
            </a:extLst>
          </p:cNvPr>
          <p:cNvSpPr>
            <a:spLocks noGrp="1"/>
          </p:cNvSpPr>
          <p:nvPr>
            <p:ph idx="1"/>
          </p:nvPr>
        </p:nvSpPr>
        <p:spPr>
          <a:xfrm>
            <a:off x="526959" y="1267334"/>
            <a:ext cx="10337377" cy="4323331"/>
          </a:xfrm>
        </p:spPr>
        <p:txBody>
          <a:bodyPr/>
          <a:lstStyle/>
          <a:p>
            <a:pPr>
              <a:lnSpc>
                <a:spcPct val="100000"/>
              </a:lnSpc>
            </a:pPr>
            <a:r>
              <a:rPr lang="en-US" dirty="0"/>
              <a:t>As the IPSS-M becomes more utilized in clinical practice, we are incorporating more mutational data to risk stratify MDS patients.</a:t>
            </a:r>
          </a:p>
          <a:p>
            <a:pPr>
              <a:lnSpc>
                <a:spcPct val="100000"/>
              </a:lnSpc>
            </a:pPr>
            <a:r>
              <a:rPr lang="en-US" dirty="0"/>
              <a:t>This may change how to counsel and treat our patients as more therapies become available for both LR and HR-MDS patients in the future.</a:t>
            </a:r>
          </a:p>
        </p:txBody>
      </p:sp>
      <p:sp>
        <p:nvSpPr>
          <p:cNvPr id="4" name="Title 3">
            <a:extLst>
              <a:ext uri="{FF2B5EF4-FFF2-40B4-BE49-F238E27FC236}">
                <a16:creationId xmlns:a16="http://schemas.microsoft.com/office/drawing/2014/main" id="{53889A7A-3386-56F8-6787-17103ADF912A}"/>
              </a:ext>
            </a:extLst>
          </p:cNvPr>
          <p:cNvSpPr>
            <a:spLocks noGrp="1"/>
          </p:cNvSpPr>
          <p:nvPr>
            <p:ph type="title"/>
          </p:nvPr>
        </p:nvSpPr>
        <p:spPr/>
        <p:txBody>
          <a:bodyPr/>
          <a:lstStyle/>
          <a:p>
            <a:r>
              <a:rPr lang="en-US" dirty="0"/>
              <a:t>Summary </a:t>
            </a:r>
          </a:p>
        </p:txBody>
      </p:sp>
    </p:spTree>
    <p:extLst>
      <p:ext uri="{BB962C8B-B14F-4D97-AF65-F5344CB8AC3E}">
        <p14:creationId xmlns:p14="http://schemas.microsoft.com/office/powerpoint/2010/main" val="252595267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40C48F7-58D3-D399-4D70-B5156B885D6E}"/>
              </a:ext>
            </a:extLst>
          </p:cNvPr>
          <p:cNvSpPr>
            <a:spLocks noGrp="1"/>
          </p:cNvSpPr>
          <p:nvPr>
            <p:ph idx="1"/>
          </p:nvPr>
        </p:nvSpPr>
        <p:spPr>
          <a:xfrm>
            <a:off x="372533" y="1086290"/>
            <a:ext cx="10972800" cy="4323331"/>
          </a:xfrm>
        </p:spPr>
        <p:txBody>
          <a:bodyPr/>
          <a:lstStyle/>
          <a:p>
            <a:pPr marL="391729" indent="-293797">
              <a:lnSpc>
                <a:spcPct val="92000"/>
              </a:lnSpc>
              <a:spcAft>
                <a:spcPts val="806"/>
              </a:spcAft>
              <a:buSzPct val="100000"/>
              <a:buFont typeface="Arial" charset="0"/>
              <a:buChar char="•"/>
              <a:tabLst>
                <a:tab pos="656722" algn="l"/>
                <a:tab pos="1313444" algn="l"/>
                <a:tab pos="1970166" algn="l"/>
                <a:tab pos="2626888" algn="l"/>
                <a:tab pos="3283610" algn="l"/>
                <a:tab pos="3940332" algn="l"/>
                <a:tab pos="4597055" algn="l"/>
                <a:tab pos="5253777" algn="l"/>
                <a:tab pos="5910499" algn="l"/>
                <a:tab pos="6567221" algn="l"/>
                <a:tab pos="7223943" algn="l"/>
              </a:tabLst>
            </a:pPr>
            <a:r>
              <a:rPr lang="en-GB" sz="2700" dirty="0">
                <a:latin typeface="Arial" charset="0"/>
              </a:rPr>
              <a:t>Samples from over 2500 patients with MDS were profiled for gene mutations and used to develop the International Prognostic Scoring System–Molecular (IPSS-M). </a:t>
            </a:r>
          </a:p>
          <a:p>
            <a:pPr marL="391729" indent="-293797">
              <a:lnSpc>
                <a:spcPct val="92000"/>
              </a:lnSpc>
              <a:spcAft>
                <a:spcPts val="806"/>
              </a:spcAft>
              <a:buSzPct val="100000"/>
              <a:buFont typeface="Arial" charset="0"/>
              <a:buChar char="•"/>
              <a:tabLst>
                <a:tab pos="656722" algn="l"/>
                <a:tab pos="1313444" algn="l"/>
                <a:tab pos="1970166" algn="l"/>
                <a:tab pos="2626888" algn="l"/>
                <a:tab pos="3283610" algn="l"/>
                <a:tab pos="3940332" algn="l"/>
                <a:tab pos="4597055" algn="l"/>
                <a:tab pos="5253777" algn="l"/>
                <a:tab pos="5910499" algn="l"/>
                <a:tab pos="6567221" algn="l"/>
                <a:tab pos="7223943" algn="l"/>
              </a:tabLst>
            </a:pPr>
            <a:r>
              <a:rPr lang="en-GB" sz="2700" i="1" dirty="0">
                <a:latin typeface="Arial" charset="0"/>
              </a:rPr>
              <a:t>TP53</a:t>
            </a:r>
            <a:r>
              <a:rPr lang="en-GB" sz="2700" baseline="30000" dirty="0">
                <a:latin typeface="Arial" charset="0"/>
              </a:rPr>
              <a:t>multihit</a:t>
            </a:r>
            <a:r>
              <a:rPr lang="en-GB" sz="2700" dirty="0">
                <a:latin typeface="Arial" charset="0"/>
              </a:rPr>
              <a:t>, </a:t>
            </a:r>
            <a:r>
              <a:rPr lang="en-GB" sz="2700" i="1" dirty="0">
                <a:latin typeface="Arial" charset="0"/>
              </a:rPr>
              <a:t>FLT3</a:t>
            </a:r>
            <a:r>
              <a:rPr lang="en-GB" sz="2700" dirty="0">
                <a:latin typeface="Arial" charset="0"/>
              </a:rPr>
              <a:t> mutations, and </a:t>
            </a:r>
            <a:r>
              <a:rPr lang="en-GB" sz="2700" i="1" dirty="0">
                <a:latin typeface="Arial" charset="0"/>
              </a:rPr>
              <a:t>MLL</a:t>
            </a:r>
            <a:r>
              <a:rPr lang="en-GB" sz="2700" baseline="30000" dirty="0">
                <a:latin typeface="Arial" charset="0"/>
              </a:rPr>
              <a:t>PTD</a:t>
            </a:r>
            <a:r>
              <a:rPr lang="en-GB" sz="2700" dirty="0">
                <a:latin typeface="Arial" charset="0"/>
              </a:rPr>
              <a:t> were identified as top genetic predictors of adverse outcomes.</a:t>
            </a:r>
          </a:p>
          <a:p>
            <a:pPr marL="391729" indent="-293797">
              <a:lnSpc>
                <a:spcPct val="92000"/>
              </a:lnSpc>
              <a:spcAft>
                <a:spcPts val="806"/>
              </a:spcAft>
              <a:buSzPct val="100000"/>
              <a:buFont typeface="Arial" charset="0"/>
              <a:buChar char="•"/>
              <a:tabLst>
                <a:tab pos="656722" algn="l"/>
                <a:tab pos="1313444" algn="l"/>
                <a:tab pos="1970166" algn="l"/>
                <a:tab pos="2626888" algn="l"/>
                <a:tab pos="3283610" algn="l"/>
                <a:tab pos="3940332" algn="l"/>
                <a:tab pos="4597055" algn="l"/>
                <a:tab pos="5253777" algn="l"/>
                <a:tab pos="5910499" algn="l"/>
                <a:tab pos="6567221" algn="l"/>
                <a:tab pos="7223943" algn="l"/>
              </a:tabLst>
            </a:pPr>
            <a:r>
              <a:rPr lang="en-GB" sz="2700" dirty="0">
                <a:latin typeface="Arial" charset="0"/>
              </a:rPr>
              <a:t>IPSS-M improves prognostic discrimination across all clinical end points versus prior versions</a:t>
            </a:r>
          </a:p>
          <a:p>
            <a:pPr marL="391729" indent="-293797">
              <a:lnSpc>
                <a:spcPct val="92000"/>
              </a:lnSpc>
              <a:spcAft>
                <a:spcPts val="806"/>
              </a:spcAft>
              <a:buSzPct val="100000"/>
              <a:buFont typeface="Arial" charset="0"/>
              <a:buChar char="•"/>
              <a:tabLst>
                <a:tab pos="656722" algn="l"/>
                <a:tab pos="1313444" algn="l"/>
                <a:tab pos="1970166" algn="l"/>
                <a:tab pos="2626888" algn="l"/>
                <a:tab pos="3283610" algn="l"/>
                <a:tab pos="3940332" algn="l"/>
                <a:tab pos="4597055" algn="l"/>
                <a:tab pos="5253777" algn="l"/>
                <a:tab pos="5910499" algn="l"/>
                <a:tab pos="6567221" algn="l"/>
                <a:tab pos="7223943" algn="l"/>
              </a:tabLst>
            </a:pPr>
            <a:r>
              <a:rPr kumimoji="0" lang="en-GB" sz="2700" b="0" i="0" u="none" strike="noStrike" kern="0" cap="none" spc="0" normalizeH="0" baseline="0" noProof="0" dirty="0">
                <a:ln>
                  <a:noFill/>
                </a:ln>
                <a:effectLst/>
                <a:uLnTx/>
                <a:uFillTx/>
                <a:latin typeface="Arial" charset="0"/>
                <a:cs typeface="Times New Roman"/>
              </a:rPr>
              <a:t>Combining genomic profiling with hematologic and cytogenetic parameters, the IPSS-M improves the risk stratification of patients with MDS and represents a valuable tool for clinical decision-making</a:t>
            </a:r>
            <a:endParaRPr lang="en-US" sz="2700" dirty="0"/>
          </a:p>
        </p:txBody>
      </p:sp>
      <p:sp>
        <p:nvSpPr>
          <p:cNvPr id="5" name="Title 4">
            <a:extLst>
              <a:ext uri="{FF2B5EF4-FFF2-40B4-BE49-F238E27FC236}">
                <a16:creationId xmlns:a16="http://schemas.microsoft.com/office/drawing/2014/main" id="{1B7E11FE-DB00-8B27-5F65-1EC1CA242C21}"/>
              </a:ext>
            </a:extLst>
          </p:cNvPr>
          <p:cNvSpPr>
            <a:spLocks noGrp="1"/>
          </p:cNvSpPr>
          <p:nvPr>
            <p:ph type="title"/>
          </p:nvPr>
        </p:nvSpPr>
        <p:spPr/>
        <p:txBody>
          <a:bodyPr/>
          <a:lstStyle/>
          <a:p>
            <a:r>
              <a:rPr lang="en-US" dirty="0"/>
              <a:t>Summary slide</a:t>
            </a:r>
          </a:p>
        </p:txBody>
      </p:sp>
    </p:spTree>
    <p:extLst>
      <p:ext uri="{BB962C8B-B14F-4D97-AF65-F5344CB8AC3E}">
        <p14:creationId xmlns:p14="http://schemas.microsoft.com/office/powerpoint/2010/main" val="81015365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28742-1511-5BC4-0F03-448DACFDCC36}"/>
              </a:ext>
            </a:extLst>
          </p:cNvPr>
          <p:cNvSpPr>
            <a:spLocks noGrp="1"/>
          </p:cNvSpPr>
          <p:nvPr>
            <p:ph type="ctrTitle"/>
          </p:nvPr>
        </p:nvSpPr>
        <p:spPr>
          <a:xfrm>
            <a:off x="1524000" y="1291590"/>
            <a:ext cx="9144000" cy="2387600"/>
          </a:xfrm>
        </p:spPr>
        <p:txBody>
          <a:bodyPr/>
          <a:lstStyle/>
          <a:p>
            <a:r>
              <a:rPr lang="en-US" dirty="0"/>
              <a:t>Lower risk MDS-do our interventions impact patient outcomes ? </a:t>
            </a:r>
          </a:p>
        </p:txBody>
      </p:sp>
      <p:sp>
        <p:nvSpPr>
          <p:cNvPr id="3" name="Subtitle 2">
            <a:extLst>
              <a:ext uri="{FF2B5EF4-FFF2-40B4-BE49-F238E27FC236}">
                <a16:creationId xmlns:a16="http://schemas.microsoft.com/office/drawing/2014/main" id="{C3BC713D-C971-E648-CE96-771D3F464E60}"/>
              </a:ext>
            </a:extLst>
          </p:cNvPr>
          <p:cNvSpPr>
            <a:spLocks noGrp="1"/>
          </p:cNvSpPr>
          <p:nvPr>
            <p:ph type="subTitle" idx="1"/>
          </p:nvPr>
        </p:nvSpPr>
        <p:spPr>
          <a:xfrm>
            <a:off x="1524000" y="4253547"/>
            <a:ext cx="9144000" cy="1655763"/>
          </a:xfrm>
        </p:spPr>
        <p:txBody>
          <a:bodyPr/>
          <a:lstStyle/>
          <a:p>
            <a:r>
              <a:rPr lang="en-US" sz="4000" dirty="0"/>
              <a:t>ESAs, </a:t>
            </a:r>
            <a:r>
              <a:rPr lang="en-US" sz="4000" dirty="0" err="1"/>
              <a:t>luspatercept</a:t>
            </a:r>
            <a:r>
              <a:rPr lang="en-US" sz="4000" dirty="0"/>
              <a:t> and lenalidomide data review</a:t>
            </a:r>
          </a:p>
        </p:txBody>
      </p:sp>
      <p:sp>
        <p:nvSpPr>
          <p:cNvPr id="4" name="Slide Number Placeholder 3">
            <a:extLst>
              <a:ext uri="{FF2B5EF4-FFF2-40B4-BE49-F238E27FC236}">
                <a16:creationId xmlns:a16="http://schemas.microsoft.com/office/drawing/2014/main" id="{38722DDE-DD3E-C093-7148-FF43BFB50ADF}"/>
              </a:ext>
            </a:extLst>
          </p:cNvPr>
          <p:cNvSpPr>
            <a:spLocks noGrp="1"/>
          </p:cNvSpPr>
          <p:nvPr>
            <p:ph type="sldNum" sz="quarter" idx="12"/>
          </p:nvPr>
        </p:nvSpPr>
        <p:spPr/>
        <p:txBody>
          <a:bodyPr/>
          <a:lstStyle/>
          <a:p>
            <a:pPr defTabSz="914377">
              <a:defRPr/>
            </a:pPr>
            <a:fld id="{A0AAC960-5622-4262-9B37-00CBE8E1B5F5}" type="slidenum">
              <a:rPr lang="en-US" smtClean="0">
                <a:solidFill>
                  <a:srgbClr val="A3A3A3"/>
                </a:solidFill>
              </a:rPr>
              <a:pPr defTabSz="914377">
                <a:defRPr/>
              </a:pPr>
              <a:t>6</a:t>
            </a:fld>
            <a:endParaRPr lang="en-US" dirty="0">
              <a:solidFill>
                <a:srgbClr val="A3A3A3"/>
              </a:solidFill>
            </a:endParaRPr>
          </a:p>
        </p:txBody>
      </p:sp>
    </p:spTree>
    <p:extLst>
      <p:ext uri="{BB962C8B-B14F-4D97-AF65-F5344CB8AC3E}">
        <p14:creationId xmlns:p14="http://schemas.microsoft.com/office/powerpoint/2010/main" val="1336255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7B369F-D6B1-7B02-9D7B-1485D1EF88AF}"/>
              </a:ext>
            </a:extLst>
          </p:cNvPr>
          <p:cNvSpPr>
            <a:spLocks noGrp="1"/>
          </p:cNvSpPr>
          <p:nvPr>
            <p:ph idx="1"/>
          </p:nvPr>
        </p:nvSpPr>
        <p:spPr>
          <a:xfrm>
            <a:off x="372533" y="1372841"/>
            <a:ext cx="10972800" cy="4323331"/>
          </a:xfrm>
        </p:spPr>
        <p:txBody>
          <a:bodyPr/>
          <a:lstStyle/>
          <a:p>
            <a:r>
              <a:rPr lang="en-US" dirty="0"/>
              <a:t>When is it the optimal time to start ESA’s –based on Hgb threshold and need for transfusions </a:t>
            </a:r>
          </a:p>
          <a:p>
            <a:r>
              <a:rPr lang="en-US" dirty="0"/>
              <a:t>OR </a:t>
            </a:r>
          </a:p>
          <a:p>
            <a:r>
              <a:rPr lang="en-US" dirty="0"/>
              <a:t>Before the patient is transfusion dependent ? </a:t>
            </a:r>
          </a:p>
        </p:txBody>
      </p:sp>
      <p:sp>
        <p:nvSpPr>
          <p:cNvPr id="4" name="Title 3">
            <a:extLst>
              <a:ext uri="{FF2B5EF4-FFF2-40B4-BE49-F238E27FC236}">
                <a16:creationId xmlns:a16="http://schemas.microsoft.com/office/drawing/2014/main" id="{763F4015-7E74-EFCA-0730-B977108D80A9}"/>
              </a:ext>
            </a:extLst>
          </p:cNvPr>
          <p:cNvSpPr>
            <a:spLocks noGrp="1"/>
          </p:cNvSpPr>
          <p:nvPr>
            <p:ph type="title"/>
          </p:nvPr>
        </p:nvSpPr>
        <p:spPr/>
        <p:txBody>
          <a:bodyPr/>
          <a:lstStyle/>
          <a:p>
            <a:r>
              <a:rPr lang="en-US" sz="3600" dirty="0" err="1">
                <a:effectLst/>
                <a:latin typeface="Arial" panose="020B0604020202020204" pitchFamily="34" charset="0"/>
                <a:ea typeface="Calibri" panose="020F0502020204030204" pitchFamily="34" charset="0"/>
              </a:rPr>
              <a:t>Garelius</a:t>
            </a:r>
            <a:r>
              <a:rPr lang="en-US" sz="3600" dirty="0">
                <a:effectLst/>
                <a:latin typeface="Arial" panose="020B0604020202020204" pitchFamily="34" charset="0"/>
                <a:ea typeface="Calibri" panose="020F0502020204030204" pitchFamily="34" charset="0"/>
              </a:rPr>
              <a:t> H et al addressed key questions about ESA use at EHA 2022 presentation</a:t>
            </a:r>
            <a:endParaRPr lang="en-US" dirty="0"/>
          </a:p>
        </p:txBody>
      </p:sp>
      <p:pic>
        <p:nvPicPr>
          <p:cNvPr id="6" name="Picture 5">
            <a:extLst>
              <a:ext uri="{FF2B5EF4-FFF2-40B4-BE49-F238E27FC236}">
                <a16:creationId xmlns:a16="http://schemas.microsoft.com/office/drawing/2014/main" id="{F0CA1719-7885-7D91-A280-EB44043E58B7}"/>
              </a:ext>
            </a:extLst>
          </p:cNvPr>
          <p:cNvPicPr>
            <a:picLocks noChangeAspect="1"/>
          </p:cNvPicPr>
          <p:nvPr/>
        </p:nvPicPr>
        <p:blipFill>
          <a:blip r:embed="rId2"/>
          <a:stretch>
            <a:fillRect/>
          </a:stretch>
        </p:blipFill>
        <p:spPr>
          <a:xfrm>
            <a:off x="526959" y="3534507"/>
            <a:ext cx="7474334" cy="2959252"/>
          </a:xfrm>
          <a:prstGeom prst="rect">
            <a:avLst/>
          </a:prstGeom>
        </p:spPr>
      </p:pic>
      <p:sp>
        <p:nvSpPr>
          <p:cNvPr id="3" name="TextBox 2">
            <a:extLst>
              <a:ext uri="{FF2B5EF4-FFF2-40B4-BE49-F238E27FC236}">
                <a16:creationId xmlns:a16="http://schemas.microsoft.com/office/drawing/2014/main" id="{1848E4AE-E05E-1750-E65F-C1B54F68B5B3}"/>
              </a:ext>
            </a:extLst>
          </p:cNvPr>
          <p:cNvSpPr txBox="1"/>
          <p:nvPr/>
        </p:nvSpPr>
        <p:spPr>
          <a:xfrm>
            <a:off x="8746010" y="6550223"/>
            <a:ext cx="2923685" cy="307777"/>
          </a:xfrm>
          <a:prstGeom prst="rect">
            <a:avLst/>
          </a:prstGeom>
          <a:noFill/>
        </p:spPr>
        <p:txBody>
          <a:bodyPr wrap="none" rtlCol="0">
            <a:spAutoFit/>
          </a:bodyPr>
          <a:lstStyle/>
          <a:p>
            <a:r>
              <a:rPr lang="en-US" sz="1400" dirty="0" err="1"/>
              <a:t>Garelius</a:t>
            </a:r>
            <a:r>
              <a:rPr lang="en-US" sz="1400" dirty="0"/>
              <a:t> EHA 2022; Abstract S168</a:t>
            </a:r>
          </a:p>
        </p:txBody>
      </p:sp>
    </p:spTree>
    <p:extLst>
      <p:ext uri="{BB962C8B-B14F-4D97-AF65-F5344CB8AC3E}">
        <p14:creationId xmlns:p14="http://schemas.microsoft.com/office/powerpoint/2010/main" val="404036645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00AE9D7-E7E9-2AD0-E87E-1CD5B2A45668}"/>
              </a:ext>
            </a:extLst>
          </p:cNvPr>
          <p:cNvPicPr>
            <a:picLocks noGrp="1" noChangeAspect="1"/>
          </p:cNvPicPr>
          <p:nvPr>
            <p:ph idx="1"/>
          </p:nvPr>
        </p:nvPicPr>
        <p:blipFill>
          <a:blip r:embed="rId2"/>
          <a:stretch>
            <a:fillRect/>
          </a:stretch>
        </p:blipFill>
        <p:spPr>
          <a:xfrm>
            <a:off x="522305" y="1383030"/>
            <a:ext cx="8870867" cy="5131673"/>
          </a:xfrm>
        </p:spPr>
      </p:pic>
      <p:sp>
        <p:nvSpPr>
          <p:cNvPr id="4" name="Title 3">
            <a:extLst>
              <a:ext uri="{FF2B5EF4-FFF2-40B4-BE49-F238E27FC236}">
                <a16:creationId xmlns:a16="http://schemas.microsoft.com/office/drawing/2014/main" id="{919934FA-48AC-3CA7-A856-0250B26EDEFB}"/>
              </a:ext>
            </a:extLst>
          </p:cNvPr>
          <p:cNvSpPr>
            <a:spLocks noGrp="1"/>
          </p:cNvSpPr>
          <p:nvPr>
            <p:ph type="title"/>
          </p:nvPr>
        </p:nvSpPr>
        <p:spPr/>
        <p:txBody>
          <a:bodyPr/>
          <a:lstStyle/>
          <a:p>
            <a:r>
              <a:rPr lang="en-US" dirty="0"/>
              <a:t>Results show ESA Rx is beneficial BEFORE transfusion dependence as is QOL</a:t>
            </a:r>
          </a:p>
        </p:txBody>
      </p:sp>
      <p:sp>
        <p:nvSpPr>
          <p:cNvPr id="2" name="TextBox 1">
            <a:extLst>
              <a:ext uri="{FF2B5EF4-FFF2-40B4-BE49-F238E27FC236}">
                <a16:creationId xmlns:a16="http://schemas.microsoft.com/office/drawing/2014/main" id="{161D4C4D-ADC2-3DFF-62B2-6A626CC2BF92}"/>
              </a:ext>
            </a:extLst>
          </p:cNvPr>
          <p:cNvSpPr txBox="1"/>
          <p:nvPr/>
        </p:nvSpPr>
        <p:spPr>
          <a:xfrm>
            <a:off x="8746010" y="6550223"/>
            <a:ext cx="2923685" cy="307777"/>
          </a:xfrm>
          <a:prstGeom prst="rect">
            <a:avLst/>
          </a:prstGeom>
          <a:noFill/>
        </p:spPr>
        <p:txBody>
          <a:bodyPr wrap="none" rtlCol="0">
            <a:spAutoFit/>
          </a:bodyPr>
          <a:lstStyle/>
          <a:p>
            <a:r>
              <a:rPr lang="en-US" sz="1400" dirty="0" err="1"/>
              <a:t>Garelius</a:t>
            </a:r>
            <a:r>
              <a:rPr lang="en-US" sz="1400" dirty="0"/>
              <a:t> EHA 2022; Abstract S168</a:t>
            </a:r>
          </a:p>
        </p:txBody>
      </p:sp>
    </p:spTree>
    <p:extLst>
      <p:ext uri="{BB962C8B-B14F-4D97-AF65-F5344CB8AC3E}">
        <p14:creationId xmlns:p14="http://schemas.microsoft.com/office/powerpoint/2010/main" val="277576131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D795179-9C6A-0D93-DB9F-0C85A8B6955B}"/>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59350" y="852806"/>
            <a:ext cx="11082130" cy="5305011"/>
          </a:xfrm>
        </p:spPr>
      </p:pic>
      <p:pic>
        <p:nvPicPr>
          <p:cNvPr id="6" name="Picture 5">
            <a:extLst>
              <a:ext uri="{FF2B5EF4-FFF2-40B4-BE49-F238E27FC236}">
                <a16:creationId xmlns:a16="http://schemas.microsoft.com/office/drawing/2014/main" id="{0A3D3012-BFE4-1D6C-7B3A-FAF0C7D766E3}"/>
              </a:ext>
            </a:extLst>
          </p:cNvPr>
          <p:cNvPicPr>
            <a:picLocks noChangeAspect="1"/>
          </p:cNvPicPr>
          <p:nvPr/>
        </p:nvPicPr>
        <p:blipFill>
          <a:blip r:embed="rId4"/>
          <a:stretch>
            <a:fillRect/>
          </a:stretch>
        </p:blipFill>
        <p:spPr>
          <a:xfrm>
            <a:off x="458379" y="281277"/>
            <a:ext cx="10565111" cy="571529"/>
          </a:xfrm>
          <a:prstGeom prst="rect">
            <a:avLst/>
          </a:prstGeom>
        </p:spPr>
      </p:pic>
      <p:sp>
        <p:nvSpPr>
          <p:cNvPr id="2" name="TextBox 1">
            <a:extLst>
              <a:ext uri="{FF2B5EF4-FFF2-40B4-BE49-F238E27FC236}">
                <a16:creationId xmlns:a16="http://schemas.microsoft.com/office/drawing/2014/main" id="{B1CCC507-ECD2-B197-9F1A-ECB1DD8E139A}"/>
              </a:ext>
            </a:extLst>
          </p:cNvPr>
          <p:cNvSpPr txBox="1"/>
          <p:nvPr/>
        </p:nvSpPr>
        <p:spPr>
          <a:xfrm>
            <a:off x="8746010" y="6550223"/>
            <a:ext cx="2971776" cy="307777"/>
          </a:xfrm>
          <a:prstGeom prst="rect">
            <a:avLst/>
          </a:prstGeom>
          <a:noFill/>
        </p:spPr>
        <p:txBody>
          <a:bodyPr wrap="none" rtlCol="0">
            <a:spAutoFit/>
          </a:bodyPr>
          <a:lstStyle/>
          <a:p>
            <a:r>
              <a:rPr lang="en-US" sz="1400" dirty="0" err="1"/>
              <a:t>Fenaux</a:t>
            </a:r>
            <a:r>
              <a:rPr lang="en-US" sz="1400" dirty="0"/>
              <a:t> ASCO 2022; Abstract 7056</a:t>
            </a:r>
          </a:p>
        </p:txBody>
      </p:sp>
    </p:spTree>
    <p:extLst>
      <p:ext uri="{BB962C8B-B14F-4D97-AF65-F5344CB8AC3E}">
        <p14:creationId xmlns:p14="http://schemas.microsoft.com/office/powerpoint/2010/main" val="926690232"/>
      </p:ext>
    </p:extLst>
  </p:cSld>
  <p:clrMapOvr>
    <a:masterClrMapping/>
  </p:clrMapOvr>
  <p:transition>
    <p:fade/>
  </p:transition>
</p:sld>
</file>

<file path=ppt/theme/theme1.xml><?xml version="1.0" encoding="utf-8"?>
<a:theme xmlns:a="http://schemas.openxmlformats.org/drawingml/2006/main" name="2016 Clinical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19" ma:contentTypeDescription="Create a new document." ma:contentTypeScope="" ma:versionID="83bf1051954f228ef3dccc82cfc58357">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b1f103e14bcb636125a88c7b57b71e20"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xsi:nil="true"/>
    <QID xmlns="96f1686b-f877-4eb8-89ab-3a67a5dc2612" xsi:nil="true"/>
    <lcf76f155ced4ddcb4097134ff3c332f xmlns="96f1686b-f877-4eb8-89ab-3a67a5dc2612">
      <Terms xmlns="http://schemas.microsoft.com/office/infopath/2007/PartnerControls"/>
    </lcf76f155ced4ddcb4097134ff3c332f>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536BA112-B8AC-4CE2-9CCD-282A425C61AA}"/>
</file>

<file path=customXml/itemProps2.xml><?xml version="1.0" encoding="utf-8"?>
<ds:datastoreItem xmlns:ds="http://schemas.openxmlformats.org/officeDocument/2006/customXml" ds:itemID="{37AD1042-F152-486D-866E-CD25B96D2EDF}"/>
</file>

<file path=customXml/itemProps3.xml><?xml version="1.0" encoding="utf-8"?>
<ds:datastoreItem xmlns:ds="http://schemas.openxmlformats.org/officeDocument/2006/customXml" ds:itemID="{7FCC12B7-57D6-417C-9808-CC3021F91D2E}"/>
</file>

<file path=docProps/app.xml><?xml version="1.0" encoding="utf-8"?>
<Properties xmlns="http://schemas.openxmlformats.org/officeDocument/2006/extended-properties" xmlns:vt="http://schemas.openxmlformats.org/officeDocument/2006/docPropsVTypes">
  <Template>TM04033927[[fn=Main Event]]</Template>
  <TotalTime>2011</TotalTime>
  <Words>3101</Words>
  <Application>Microsoft Macintosh PowerPoint</Application>
  <PresentationFormat>Widescreen</PresentationFormat>
  <Paragraphs>148</Paragraphs>
  <Slides>46</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46</vt:i4>
      </vt:variant>
    </vt:vector>
  </HeadingPairs>
  <TitlesOfParts>
    <vt:vector size="56" baseType="lpstr">
      <vt:lpstr>Arial</vt:lpstr>
      <vt:lpstr>Arial Narrow</vt:lpstr>
      <vt:lpstr>Calibri</vt:lpstr>
      <vt:lpstr>Calibri Light</vt:lpstr>
      <vt:lpstr>Noto Sans</vt:lpstr>
      <vt:lpstr>Roboto</vt:lpstr>
      <vt:lpstr>StarSymbol</vt:lpstr>
      <vt:lpstr>Times</vt:lpstr>
      <vt:lpstr>Wingdings</vt:lpstr>
      <vt:lpstr>2016 Clinical Widescreen Template</vt:lpstr>
      <vt:lpstr>Research To Practice </vt:lpstr>
      <vt:lpstr>PowerPoint Presentation</vt:lpstr>
      <vt:lpstr>PowerPoint Presentation</vt:lpstr>
      <vt:lpstr>PowerPoint Presentation</vt:lpstr>
      <vt:lpstr>Summary slide</vt:lpstr>
      <vt:lpstr>Lower risk MDS-do our interventions impact patient outcomes ? </vt:lpstr>
      <vt:lpstr>Garelius H et al addressed key questions about ESA use at EHA 2022 presentation</vt:lpstr>
      <vt:lpstr>Results show ESA Rx is beneficial BEFORE transfusion dependence as is QOL</vt:lpstr>
      <vt:lpstr>PowerPoint Presentation</vt:lpstr>
      <vt:lpstr>Cumulative duration of RBC-TI&gt;=8 wks during the entire treatment period for patients who achieved RBC-TI&gt;=8 wks during the entire treatment period</vt:lpstr>
      <vt:lpstr>Positive topline results of Phase 3 COMMANDS trial announced: Press release – October 31, 2022</vt:lpstr>
      <vt:lpstr>Evaluation of lenalidomide (LEN) vs placebo in non-transfusion dependent low risk del(5q) MDS patients. Final results of Sintra-REV Phase III international multicenter clinical trial.</vt:lpstr>
      <vt:lpstr>Results</vt:lpstr>
      <vt:lpstr>Summary of LR-MDS supportive care intervention studies</vt:lpstr>
      <vt:lpstr>HMA use in LR-MDS</vt:lpstr>
      <vt:lpstr>ASTX727-03: Phase 1 study evaluating oral decitabine/cedazuridine (ASTX727) low-dose (LD) in lower-risk myelodysplastic syndromes (LR-MDS) patients</vt:lpstr>
      <vt:lpstr>Results and conclusions</vt:lpstr>
      <vt:lpstr>High risk MDS  ( HR-MDS) therapeutic advances</vt:lpstr>
      <vt:lpstr>Azacitidine and venetoclax combination studies in HR-MDS and CMML</vt:lpstr>
      <vt:lpstr>PowerPoint Presentation</vt:lpstr>
      <vt:lpstr>PowerPoint Presentation</vt:lpstr>
      <vt:lpstr>Phase I study of Aza+Ven in high risk MDS and CMML</vt:lpstr>
      <vt:lpstr>PowerPoint Presentation</vt:lpstr>
      <vt:lpstr>A Phase 1b study of venetoclax and azacitidine combination in patients with relapsed or refractory myelodysplastic syndromes.  </vt:lpstr>
      <vt:lpstr>Summary </vt:lpstr>
      <vt:lpstr>Novel combination therapies in HR-MDS</vt:lpstr>
      <vt:lpstr>Primary results of Stimulus-MDS1: A randomized, double-blind, placebo-controlled Phase II study of TIM-3 inhibition with sabatolimab added to hypomethylating agents (HMAs) in HR-MDS</vt:lpstr>
      <vt:lpstr>PowerPoint Presentation</vt:lpstr>
      <vt:lpstr>PowerPoint Presentation</vt:lpstr>
      <vt:lpstr>Magrolimab, a First-in-Class Macrophage Immune Checkpoint Inhibitor Targeting CD47-Magrolimab in Combination With Azacitidine in Patients With Higher-Risk Myelodysplastic Syndromes: Final Results of a Phase Ib Study </vt:lpstr>
      <vt:lpstr>Magrolimab in Combination With Azacitidine in Patients With Higher-Risk Myelodysplastic Syndromes: Final Results of a Phase Ib Study </vt:lpstr>
      <vt:lpstr>PowerPoint Presentation</vt:lpstr>
      <vt:lpstr>Summary </vt:lpstr>
      <vt:lpstr>Precision Medicine  in MDS?</vt:lpstr>
      <vt:lpstr>PowerPoint Presentation</vt:lpstr>
      <vt:lpstr>PowerPoint Presentation</vt:lpstr>
      <vt:lpstr>Summary of IDH directed therapy in MDS</vt:lpstr>
      <vt:lpstr>What do we do about TP53 mutated MDS? </vt:lpstr>
      <vt:lpstr>TP53 mutations in ASCERTAIN study</vt:lpstr>
      <vt:lpstr>PowerPoint Presentation</vt:lpstr>
      <vt:lpstr>Summary </vt:lpstr>
      <vt:lpstr>Will the IPSS-M affect how we treat our patients and clinical trial eligibility ? </vt:lpstr>
      <vt:lpstr>PowerPoint Presentation</vt:lpstr>
      <vt:lpstr>Comparing study populations using different scoring systems</vt:lpstr>
      <vt:lpstr>PowerPoint Presentation</vt:lpstr>
      <vt:lpstr>Summary </vt:lpstr>
    </vt:vector>
  </TitlesOfParts>
  <Company>The Ohio State University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 </dc:title>
  <dc:creator>Borate, Uma</dc:creator>
  <cp:lastModifiedBy>Silvana Izquierdo</cp:lastModifiedBy>
  <cp:revision>32</cp:revision>
  <dcterms:created xsi:type="dcterms:W3CDTF">2023-03-23T13:23:44Z</dcterms:created>
  <dcterms:modified xsi:type="dcterms:W3CDTF">2023-03-31T15:26:06Z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ies>
</file>