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presentation.xml" ContentType="application/vnd.openxmlformats-officedocument.presentationml.presentation.main+xml"/>
  <Override PartName="/ppt/diagrams/data5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quickStyle4.xml" ContentType="application/vnd.openxmlformats-officedocument.drawingml.diagramStyle+xml"/>
  <Override PartName="/ppt/diagrams/drawing4.xml" ContentType="application/vnd.ms-office.drawingml.diagramDrawing+xml"/>
  <Override PartName="/ppt/diagrams/colors4.xml" ContentType="application/vnd.openxmlformats-officedocument.drawingml.diagramColors+xml"/>
  <Override PartName="/ppt/diagrams/layout4.xml" ContentType="application/vnd.openxmlformats-officedocument.drawingml.diagramLayout+xml"/>
  <Override PartName="/ppt/diagrams/drawing3.xml" ContentType="application/vnd.ms-office.drawingml.diagramDrawing+xml"/>
  <Override PartName="/ppt/diagrams/colors3.xml" ContentType="application/vnd.openxmlformats-officedocument.drawingml.diagramColors+xml"/>
  <Override PartName="/ppt/diagrams/quickStyle3.xml" ContentType="application/vnd.openxmlformats-officedocument.drawingml.diagramStyle+xml"/>
  <Override PartName="/ppt/diagrams/layout3.xml" ContentType="application/vnd.openxmlformats-officedocument.drawingml.diagramLayout+xml"/>
  <Override PartName="/ppt/diagrams/drawing2.xml" ContentType="application/vnd.ms-office.drawingml.diagramDrawing+xml"/>
  <Override PartName="/ppt/diagrams/colors2.xml" ContentType="application/vnd.openxmlformats-officedocument.drawingml.diagramColors+xml"/>
  <Override PartName="/ppt/diagrams/drawing5.xml" ContentType="application/vnd.ms-office.drawingml.diagramDrawing+xml"/>
  <Override PartName="/ppt/diagrams/layout2.xml" ContentType="application/vnd.openxmlformats-officedocument.drawingml.diagramLayout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diagrams/colors5.xml" ContentType="application/vnd.openxmlformats-officedocument.drawingml.diagramColors+xml"/>
  <Override PartName="/ppt/diagrams/quickStyle5.xml" ContentType="application/vnd.openxmlformats-officedocument.drawingml.diagramStyle+xml"/>
  <Override PartName="/ppt/diagrams/layout5.xml" ContentType="application/vnd.openxmlformats-officedocument.drawingml.diagramLayout+xml"/>
  <Override PartName="/ppt/theme/theme1.xml" ContentType="application/vnd.openxmlformats-officedocument.theme+xml"/>
  <Override PartName="/ppt/diagrams/quickStyle2.xml" ContentType="application/vnd.openxmlformats-officedocument.drawingml.diagramStyl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95" r:id="rId2"/>
    <p:sldId id="296" r:id="rId3"/>
    <p:sldId id="256" r:id="rId4"/>
    <p:sldId id="257" r:id="rId5"/>
    <p:sldId id="258" r:id="rId6"/>
    <p:sldId id="260" r:id="rId7"/>
    <p:sldId id="261" r:id="rId8"/>
    <p:sldId id="262" r:id="rId9"/>
    <p:sldId id="274" r:id="rId10"/>
    <p:sldId id="275" r:id="rId11"/>
    <p:sldId id="263" r:id="rId12"/>
    <p:sldId id="276" r:id="rId13"/>
    <p:sldId id="277" r:id="rId14"/>
    <p:sldId id="264" r:id="rId15"/>
    <p:sldId id="278" r:id="rId16"/>
    <p:sldId id="281" r:id="rId17"/>
    <p:sldId id="269" r:id="rId18"/>
    <p:sldId id="282" r:id="rId19"/>
    <p:sldId id="283" r:id="rId20"/>
    <p:sldId id="268" r:id="rId21"/>
    <p:sldId id="284" r:id="rId22"/>
    <p:sldId id="285" r:id="rId23"/>
    <p:sldId id="266" r:id="rId24"/>
    <p:sldId id="286" r:id="rId25"/>
    <p:sldId id="287" r:id="rId26"/>
    <p:sldId id="267" r:id="rId27"/>
    <p:sldId id="279" r:id="rId28"/>
    <p:sldId id="288" r:id="rId29"/>
    <p:sldId id="265" r:id="rId30"/>
    <p:sldId id="303" r:id="rId31"/>
    <p:sldId id="259" r:id="rId32"/>
    <p:sldId id="280" r:id="rId33"/>
    <p:sldId id="297" r:id="rId34"/>
    <p:sldId id="272" r:id="rId35"/>
    <p:sldId id="289" r:id="rId36"/>
    <p:sldId id="291" r:id="rId37"/>
    <p:sldId id="298" r:id="rId38"/>
    <p:sldId id="270" r:id="rId39"/>
    <p:sldId id="290" r:id="rId40"/>
    <p:sldId id="292" r:id="rId41"/>
    <p:sldId id="299" r:id="rId42"/>
    <p:sldId id="300" r:id="rId43"/>
    <p:sldId id="271" r:id="rId44"/>
    <p:sldId id="293" r:id="rId45"/>
    <p:sldId id="294" r:id="rId46"/>
    <p:sldId id="301" r:id="rId47"/>
    <p:sldId id="302" r:id="rId48"/>
    <p:sldId id="273" r:id="rId49"/>
    <p:sldId id="304" r:id="rId50"/>
    <p:sldId id="306" r:id="rId51"/>
    <p:sldId id="305" r:id="rId52"/>
    <p:sldId id="308" r:id="rId53"/>
    <p:sldId id="307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/>
    <p:restoredTop sz="96327"/>
  </p:normalViewPr>
  <p:slideViewPr>
    <p:cSldViewPr snapToGrid="0" showGuides="1">
      <p:cViewPr varScale="1">
        <p:scale>
          <a:sx n="95" d="100"/>
          <a:sy n="95" d="100"/>
        </p:scale>
        <p:origin x="256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customXml" Target="../customXml/item3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ustomXml" Target="../customXml/item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39915B-0D3E-4F00-B061-0855A997F9F7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0BDCEE06-B049-45CE-A399-183E19D11E49}">
      <dgm:prSet/>
      <dgm:spPr/>
      <dgm:t>
        <a:bodyPr/>
        <a:lstStyle/>
        <a:p>
          <a:r>
            <a:rPr lang="en-US" dirty="0"/>
            <a:t>RUBY demonstrated a statistically significant and clinically meaningful improvement in </a:t>
          </a:r>
          <a:br>
            <a:rPr lang="en-US" dirty="0"/>
          </a:br>
          <a:r>
            <a:rPr lang="en-US" dirty="0"/>
            <a:t>investigator-assessed PFS</a:t>
          </a:r>
        </a:p>
      </dgm:t>
    </dgm:pt>
    <dgm:pt modelId="{B3A4017D-DAA6-46A7-81DA-C99952115E7E}" type="parTrans" cxnId="{A4DA4153-7D20-429A-AE4E-08FA61965AB6}">
      <dgm:prSet/>
      <dgm:spPr/>
      <dgm:t>
        <a:bodyPr/>
        <a:lstStyle/>
        <a:p>
          <a:endParaRPr lang="en-US"/>
        </a:p>
      </dgm:t>
    </dgm:pt>
    <dgm:pt modelId="{903B0EFB-A3CC-43B2-B669-B09CF35703E0}" type="sibTrans" cxnId="{A4DA4153-7D20-429A-AE4E-08FA61965AB6}">
      <dgm:prSet/>
      <dgm:spPr/>
      <dgm:t>
        <a:bodyPr/>
        <a:lstStyle/>
        <a:p>
          <a:endParaRPr lang="en-US"/>
        </a:p>
      </dgm:t>
    </dgm:pt>
    <dgm:pt modelId="{E6100927-27F7-4FCE-B946-0A374249D740}">
      <dgm:prSet/>
      <dgm:spPr/>
      <dgm:t>
        <a:bodyPr/>
        <a:lstStyle/>
        <a:p>
          <a:r>
            <a:rPr lang="en-US" dirty="0"/>
            <a:t>RUBY is the only first-line trial to show improved PFS for an immuno-oncology therapy in combination with standard-of-care chemotherapy in primary advanced/recurrent EC</a:t>
          </a:r>
        </a:p>
      </dgm:t>
    </dgm:pt>
    <dgm:pt modelId="{A183F5A0-8AA0-4C37-AF26-DE75A0C8BDE4}" type="parTrans" cxnId="{44F6726C-371A-425B-A037-E62567678A96}">
      <dgm:prSet/>
      <dgm:spPr/>
      <dgm:t>
        <a:bodyPr/>
        <a:lstStyle/>
        <a:p>
          <a:endParaRPr lang="en-US"/>
        </a:p>
      </dgm:t>
    </dgm:pt>
    <dgm:pt modelId="{9A7AD0EB-A1DB-4928-850D-D3FB4D3EBB62}" type="sibTrans" cxnId="{44F6726C-371A-425B-A037-E62567678A96}">
      <dgm:prSet/>
      <dgm:spPr/>
      <dgm:t>
        <a:bodyPr/>
        <a:lstStyle/>
        <a:p>
          <a:endParaRPr lang="en-US"/>
        </a:p>
      </dgm:t>
    </dgm:pt>
    <dgm:pt modelId="{B36B1C4D-3EC0-1A40-9B96-915E0EB3A78C}" type="pres">
      <dgm:prSet presAssocID="{AF39915B-0D3E-4F00-B061-0855A997F9F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584C1B8-A817-C44A-98C1-3207C90C6AAC}" type="pres">
      <dgm:prSet presAssocID="{0BDCEE06-B049-45CE-A399-183E19D11E49}" presName="hierRoot1" presStyleCnt="0"/>
      <dgm:spPr/>
    </dgm:pt>
    <dgm:pt modelId="{9C63E84A-42A7-DE4E-A3E1-4F6497558AE9}" type="pres">
      <dgm:prSet presAssocID="{0BDCEE06-B049-45CE-A399-183E19D11E49}" presName="composite" presStyleCnt="0"/>
      <dgm:spPr/>
    </dgm:pt>
    <dgm:pt modelId="{E273D681-4BB2-0C4F-A9F5-3868BF7D5676}" type="pres">
      <dgm:prSet presAssocID="{0BDCEE06-B049-45CE-A399-183E19D11E49}" presName="background" presStyleLbl="node0" presStyleIdx="0" presStyleCnt="2"/>
      <dgm:spPr/>
    </dgm:pt>
    <dgm:pt modelId="{979DFA93-5D39-A246-8168-DE0A7354BE39}" type="pres">
      <dgm:prSet presAssocID="{0BDCEE06-B049-45CE-A399-183E19D11E49}" presName="text" presStyleLbl="fgAcc0" presStyleIdx="0" presStyleCnt="2">
        <dgm:presLayoutVars>
          <dgm:chPref val="3"/>
        </dgm:presLayoutVars>
      </dgm:prSet>
      <dgm:spPr/>
    </dgm:pt>
    <dgm:pt modelId="{DF382F19-E91E-874D-BEE6-B0F7A321C447}" type="pres">
      <dgm:prSet presAssocID="{0BDCEE06-B049-45CE-A399-183E19D11E49}" presName="hierChild2" presStyleCnt="0"/>
      <dgm:spPr/>
    </dgm:pt>
    <dgm:pt modelId="{BB7DE252-3480-ED4C-8B50-180BBDA2A17F}" type="pres">
      <dgm:prSet presAssocID="{E6100927-27F7-4FCE-B946-0A374249D740}" presName="hierRoot1" presStyleCnt="0"/>
      <dgm:spPr/>
    </dgm:pt>
    <dgm:pt modelId="{761C5582-4517-C442-B306-4EF354014C10}" type="pres">
      <dgm:prSet presAssocID="{E6100927-27F7-4FCE-B946-0A374249D740}" presName="composite" presStyleCnt="0"/>
      <dgm:spPr/>
    </dgm:pt>
    <dgm:pt modelId="{6F2DA78D-8054-3B4C-B2F6-F2BEEB3C34C7}" type="pres">
      <dgm:prSet presAssocID="{E6100927-27F7-4FCE-B946-0A374249D740}" presName="background" presStyleLbl="node0" presStyleIdx="1" presStyleCnt="2"/>
      <dgm:spPr/>
    </dgm:pt>
    <dgm:pt modelId="{42434331-3B75-4C45-9A55-8813E5CC38C6}" type="pres">
      <dgm:prSet presAssocID="{E6100927-27F7-4FCE-B946-0A374249D740}" presName="text" presStyleLbl="fgAcc0" presStyleIdx="1" presStyleCnt="2">
        <dgm:presLayoutVars>
          <dgm:chPref val="3"/>
        </dgm:presLayoutVars>
      </dgm:prSet>
      <dgm:spPr/>
    </dgm:pt>
    <dgm:pt modelId="{344BD91A-BFB9-E549-8AF9-0D5E969B2766}" type="pres">
      <dgm:prSet presAssocID="{E6100927-27F7-4FCE-B946-0A374249D740}" presName="hierChild2" presStyleCnt="0"/>
      <dgm:spPr/>
    </dgm:pt>
  </dgm:ptLst>
  <dgm:cxnLst>
    <dgm:cxn modelId="{6076CD37-794F-3B42-A004-A558494A12FB}" type="presOf" srcId="{E6100927-27F7-4FCE-B946-0A374249D740}" destId="{42434331-3B75-4C45-9A55-8813E5CC38C6}" srcOrd="0" destOrd="0" presId="urn:microsoft.com/office/officeart/2005/8/layout/hierarchy1"/>
    <dgm:cxn modelId="{A4DA4153-7D20-429A-AE4E-08FA61965AB6}" srcId="{AF39915B-0D3E-4F00-B061-0855A997F9F7}" destId="{0BDCEE06-B049-45CE-A399-183E19D11E49}" srcOrd="0" destOrd="0" parTransId="{B3A4017D-DAA6-46A7-81DA-C99952115E7E}" sibTransId="{903B0EFB-A3CC-43B2-B669-B09CF35703E0}"/>
    <dgm:cxn modelId="{DD84CE61-0B5F-4D40-BE75-7617BB0AEB40}" type="presOf" srcId="{0BDCEE06-B049-45CE-A399-183E19D11E49}" destId="{979DFA93-5D39-A246-8168-DE0A7354BE39}" srcOrd="0" destOrd="0" presId="urn:microsoft.com/office/officeart/2005/8/layout/hierarchy1"/>
    <dgm:cxn modelId="{44F6726C-371A-425B-A037-E62567678A96}" srcId="{AF39915B-0D3E-4F00-B061-0855A997F9F7}" destId="{E6100927-27F7-4FCE-B946-0A374249D740}" srcOrd="1" destOrd="0" parTransId="{A183F5A0-8AA0-4C37-AF26-DE75A0C8BDE4}" sibTransId="{9A7AD0EB-A1DB-4928-850D-D3FB4D3EBB62}"/>
    <dgm:cxn modelId="{4C1F97DD-5A0A-7A48-9E91-876B43FC9488}" type="presOf" srcId="{AF39915B-0D3E-4F00-B061-0855A997F9F7}" destId="{B36B1C4D-3EC0-1A40-9B96-915E0EB3A78C}" srcOrd="0" destOrd="0" presId="urn:microsoft.com/office/officeart/2005/8/layout/hierarchy1"/>
    <dgm:cxn modelId="{957FF1EF-D0AD-5645-B481-6DBF2F476DDA}" type="presParOf" srcId="{B36B1C4D-3EC0-1A40-9B96-915E0EB3A78C}" destId="{8584C1B8-A817-C44A-98C1-3207C90C6AAC}" srcOrd="0" destOrd="0" presId="urn:microsoft.com/office/officeart/2005/8/layout/hierarchy1"/>
    <dgm:cxn modelId="{49E5871E-0D10-3843-B809-E3D60299BD8D}" type="presParOf" srcId="{8584C1B8-A817-C44A-98C1-3207C90C6AAC}" destId="{9C63E84A-42A7-DE4E-A3E1-4F6497558AE9}" srcOrd="0" destOrd="0" presId="urn:microsoft.com/office/officeart/2005/8/layout/hierarchy1"/>
    <dgm:cxn modelId="{E83E1208-992D-8343-9A62-9CC02D6EDE91}" type="presParOf" srcId="{9C63E84A-42A7-DE4E-A3E1-4F6497558AE9}" destId="{E273D681-4BB2-0C4F-A9F5-3868BF7D5676}" srcOrd="0" destOrd="0" presId="urn:microsoft.com/office/officeart/2005/8/layout/hierarchy1"/>
    <dgm:cxn modelId="{E602E425-16FE-024B-A688-05EA9BC2C5E4}" type="presParOf" srcId="{9C63E84A-42A7-DE4E-A3E1-4F6497558AE9}" destId="{979DFA93-5D39-A246-8168-DE0A7354BE39}" srcOrd="1" destOrd="0" presId="urn:microsoft.com/office/officeart/2005/8/layout/hierarchy1"/>
    <dgm:cxn modelId="{34D04DAC-3A72-5E4A-B059-DC03C0E6EF63}" type="presParOf" srcId="{8584C1B8-A817-C44A-98C1-3207C90C6AAC}" destId="{DF382F19-E91E-874D-BEE6-B0F7A321C447}" srcOrd="1" destOrd="0" presId="urn:microsoft.com/office/officeart/2005/8/layout/hierarchy1"/>
    <dgm:cxn modelId="{A884898C-1BB8-EC4F-9787-55518DC34659}" type="presParOf" srcId="{B36B1C4D-3EC0-1A40-9B96-915E0EB3A78C}" destId="{BB7DE252-3480-ED4C-8B50-180BBDA2A17F}" srcOrd="1" destOrd="0" presId="urn:microsoft.com/office/officeart/2005/8/layout/hierarchy1"/>
    <dgm:cxn modelId="{2D92D058-F931-E842-B14F-FF21254B166C}" type="presParOf" srcId="{BB7DE252-3480-ED4C-8B50-180BBDA2A17F}" destId="{761C5582-4517-C442-B306-4EF354014C10}" srcOrd="0" destOrd="0" presId="urn:microsoft.com/office/officeart/2005/8/layout/hierarchy1"/>
    <dgm:cxn modelId="{05A15F94-0A29-534E-B523-22F52136958E}" type="presParOf" srcId="{761C5582-4517-C442-B306-4EF354014C10}" destId="{6F2DA78D-8054-3B4C-B2F6-F2BEEB3C34C7}" srcOrd="0" destOrd="0" presId="urn:microsoft.com/office/officeart/2005/8/layout/hierarchy1"/>
    <dgm:cxn modelId="{A2CF4AE1-32D9-1944-9DC1-D71918AF6DCF}" type="presParOf" srcId="{761C5582-4517-C442-B306-4EF354014C10}" destId="{42434331-3B75-4C45-9A55-8813E5CC38C6}" srcOrd="1" destOrd="0" presId="urn:microsoft.com/office/officeart/2005/8/layout/hierarchy1"/>
    <dgm:cxn modelId="{CBD5560C-1BDD-DF4A-AB9A-1425B7F53F3A}" type="presParOf" srcId="{BB7DE252-3480-ED4C-8B50-180BBDA2A17F}" destId="{344BD91A-BFB9-E549-8AF9-0D5E969B276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FF2C32B-472D-4C0B-80CB-4DDFD349F1EA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232DE283-3A47-43DB-862A-6B4AD1F1916D}">
      <dgm:prSet/>
      <dgm:spPr/>
      <dgm:t>
        <a:bodyPr/>
        <a:lstStyle/>
        <a:p>
          <a:r>
            <a:rPr lang="en-US"/>
            <a:t>Selinexor: 30% reduction in risk of progression and/or death</a:t>
          </a:r>
        </a:p>
      </dgm:t>
    </dgm:pt>
    <dgm:pt modelId="{BE74C1CA-B136-44A3-9D68-019F1711FE43}" type="parTrans" cxnId="{0C856DCA-19B5-489E-9B6B-EC62265A1505}">
      <dgm:prSet/>
      <dgm:spPr/>
      <dgm:t>
        <a:bodyPr/>
        <a:lstStyle/>
        <a:p>
          <a:endParaRPr lang="en-US"/>
        </a:p>
      </dgm:t>
    </dgm:pt>
    <dgm:pt modelId="{3301A9C2-6FC1-442C-B765-0B13A83123C5}" type="sibTrans" cxnId="{0C856DCA-19B5-489E-9B6B-EC62265A1505}">
      <dgm:prSet/>
      <dgm:spPr/>
      <dgm:t>
        <a:bodyPr/>
        <a:lstStyle/>
        <a:p>
          <a:endParaRPr lang="en-US"/>
        </a:p>
      </dgm:t>
    </dgm:pt>
    <dgm:pt modelId="{5365D309-3E14-4ADA-AC8D-F6C5B9BEEB54}">
      <dgm:prSet/>
      <dgm:spPr/>
      <dgm:t>
        <a:bodyPr/>
        <a:lstStyle/>
        <a:p>
          <a:r>
            <a:rPr lang="en-US"/>
            <a:t>p53 wild-type subgroup: 62% risk of progression and/or death</a:t>
          </a:r>
        </a:p>
      </dgm:t>
    </dgm:pt>
    <dgm:pt modelId="{5046FC5B-495A-442B-AEA3-49D7F69C4AE0}" type="parTrans" cxnId="{77AD190E-74A4-47FB-99F4-97350993A9BF}">
      <dgm:prSet/>
      <dgm:spPr/>
      <dgm:t>
        <a:bodyPr/>
        <a:lstStyle/>
        <a:p>
          <a:endParaRPr lang="en-US"/>
        </a:p>
      </dgm:t>
    </dgm:pt>
    <dgm:pt modelId="{0FA46575-0EC2-4602-A04E-FBFA37702ABF}" type="sibTrans" cxnId="{77AD190E-74A4-47FB-99F4-97350993A9BF}">
      <dgm:prSet/>
      <dgm:spPr/>
      <dgm:t>
        <a:bodyPr/>
        <a:lstStyle/>
        <a:p>
          <a:endParaRPr lang="en-US"/>
        </a:p>
      </dgm:t>
    </dgm:pt>
    <dgm:pt modelId="{D53FDDE7-B735-4F66-A0AB-D1D9D580963A}">
      <dgm:prSet/>
      <dgm:spPr/>
      <dgm:t>
        <a:bodyPr/>
        <a:lstStyle/>
        <a:p>
          <a:r>
            <a:rPr lang="en-US"/>
            <a:t>Endometrioid histology: median PFS 9.2m v 3.2m [HR 0.57; 95% CI, 0.35-0.94; p=0.014]</a:t>
          </a:r>
        </a:p>
      </dgm:t>
    </dgm:pt>
    <dgm:pt modelId="{E311E793-96F8-4D18-B2CC-05902C81F90C}" type="parTrans" cxnId="{C00D506E-BD31-40B0-8BB8-87261AB7EA30}">
      <dgm:prSet/>
      <dgm:spPr/>
      <dgm:t>
        <a:bodyPr/>
        <a:lstStyle/>
        <a:p>
          <a:endParaRPr lang="en-US"/>
        </a:p>
      </dgm:t>
    </dgm:pt>
    <dgm:pt modelId="{2D242FEB-10B2-4794-8C1D-3D4F725D5F4A}" type="sibTrans" cxnId="{C00D506E-BD31-40B0-8BB8-87261AB7EA30}">
      <dgm:prSet/>
      <dgm:spPr/>
      <dgm:t>
        <a:bodyPr/>
        <a:lstStyle/>
        <a:p>
          <a:endParaRPr lang="en-US"/>
        </a:p>
      </dgm:t>
    </dgm:pt>
    <dgm:pt modelId="{B26A4D09-53B9-4F48-B558-3D474F3C8A7E}">
      <dgm:prSet/>
      <dgm:spPr/>
      <dgm:t>
        <a:bodyPr/>
        <a:lstStyle/>
        <a:p>
          <a:r>
            <a:rPr lang="en-US"/>
            <a:t>AEs manageable with supportive care and dose reductions</a:t>
          </a:r>
        </a:p>
      </dgm:t>
    </dgm:pt>
    <dgm:pt modelId="{7E43BE92-9F06-419B-A8A5-DCE2166638CC}" type="parTrans" cxnId="{090675C4-FB0C-45EE-8FBD-4C2F6BAA2FEA}">
      <dgm:prSet/>
      <dgm:spPr/>
      <dgm:t>
        <a:bodyPr/>
        <a:lstStyle/>
        <a:p>
          <a:endParaRPr lang="en-US"/>
        </a:p>
      </dgm:t>
    </dgm:pt>
    <dgm:pt modelId="{611A24B4-3284-4D5E-AE27-2378B97037BE}" type="sibTrans" cxnId="{090675C4-FB0C-45EE-8FBD-4C2F6BAA2FEA}">
      <dgm:prSet/>
      <dgm:spPr/>
      <dgm:t>
        <a:bodyPr/>
        <a:lstStyle/>
        <a:p>
          <a:endParaRPr lang="en-US"/>
        </a:p>
      </dgm:t>
    </dgm:pt>
    <dgm:pt modelId="{C4F119CD-A23D-E343-A20D-FBB4A766F26A}" type="pres">
      <dgm:prSet presAssocID="{AFF2C32B-472D-4C0B-80CB-4DDFD349F1EA}" presName="vert0" presStyleCnt="0">
        <dgm:presLayoutVars>
          <dgm:dir/>
          <dgm:animOne val="branch"/>
          <dgm:animLvl val="lvl"/>
        </dgm:presLayoutVars>
      </dgm:prSet>
      <dgm:spPr/>
    </dgm:pt>
    <dgm:pt modelId="{A9207642-0A4C-ED43-8608-BD09F624D85E}" type="pres">
      <dgm:prSet presAssocID="{232DE283-3A47-43DB-862A-6B4AD1F1916D}" presName="thickLine" presStyleLbl="alignNode1" presStyleIdx="0" presStyleCnt="4"/>
      <dgm:spPr/>
    </dgm:pt>
    <dgm:pt modelId="{84F460EC-2964-7E4C-9695-CF4EF7837BCF}" type="pres">
      <dgm:prSet presAssocID="{232DE283-3A47-43DB-862A-6B4AD1F1916D}" presName="horz1" presStyleCnt="0"/>
      <dgm:spPr/>
    </dgm:pt>
    <dgm:pt modelId="{5E814696-41F5-D64F-94D9-BFF1A7D16612}" type="pres">
      <dgm:prSet presAssocID="{232DE283-3A47-43DB-862A-6B4AD1F1916D}" presName="tx1" presStyleLbl="revTx" presStyleIdx="0" presStyleCnt="4"/>
      <dgm:spPr/>
    </dgm:pt>
    <dgm:pt modelId="{F805C2B7-C88B-E54C-AA80-893CE0074923}" type="pres">
      <dgm:prSet presAssocID="{232DE283-3A47-43DB-862A-6B4AD1F1916D}" presName="vert1" presStyleCnt="0"/>
      <dgm:spPr/>
    </dgm:pt>
    <dgm:pt modelId="{F6929817-93C6-BB46-9E26-8FF381B88EA1}" type="pres">
      <dgm:prSet presAssocID="{5365D309-3E14-4ADA-AC8D-F6C5B9BEEB54}" presName="thickLine" presStyleLbl="alignNode1" presStyleIdx="1" presStyleCnt="4"/>
      <dgm:spPr/>
    </dgm:pt>
    <dgm:pt modelId="{E58D6121-0688-AB42-9214-5D3F7C0642DF}" type="pres">
      <dgm:prSet presAssocID="{5365D309-3E14-4ADA-AC8D-F6C5B9BEEB54}" presName="horz1" presStyleCnt="0"/>
      <dgm:spPr/>
    </dgm:pt>
    <dgm:pt modelId="{97717DAA-7CA5-504A-A875-F11601F39503}" type="pres">
      <dgm:prSet presAssocID="{5365D309-3E14-4ADA-AC8D-F6C5B9BEEB54}" presName="tx1" presStyleLbl="revTx" presStyleIdx="1" presStyleCnt="4"/>
      <dgm:spPr/>
    </dgm:pt>
    <dgm:pt modelId="{3954D2CE-7501-6941-8FA5-C34AA98DF07C}" type="pres">
      <dgm:prSet presAssocID="{5365D309-3E14-4ADA-AC8D-F6C5B9BEEB54}" presName="vert1" presStyleCnt="0"/>
      <dgm:spPr/>
    </dgm:pt>
    <dgm:pt modelId="{60CC4F51-33EF-C34F-8250-6DDED574BD74}" type="pres">
      <dgm:prSet presAssocID="{D53FDDE7-B735-4F66-A0AB-D1D9D580963A}" presName="thickLine" presStyleLbl="alignNode1" presStyleIdx="2" presStyleCnt="4"/>
      <dgm:spPr/>
    </dgm:pt>
    <dgm:pt modelId="{B8F03A2B-FB3D-1B47-B681-A357B6FC468A}" type="pres">
      <dgm:prSet presAssocID="{D53FDDE7-B735-4F66-A0AB-D1D9D580963A}" presName="horz1" presStyleCnt="0"/>
      <dgm:spPr/>
    </dgm:pt>
    <dgm:pt modelId="{6B3F2573-A1E9-F645-BBE3-EC804049E931}" type="pres">
      <dgm:prSet presAssocID="{D53FDDE7-B735-4F66-A0AB-D1D9D580963A}" presName="tx1" presStyleLbl="revTx" presStyleIdx="2" presStyleCnt="4"/>
      <dgm:spPr/>
    </dgm:pt>
    <dgm:pt modelId="{2D5CA604-508C-B54D-84F7-77C46265C074}" type="pres">
      <dgm:prSet presAssocID="{D53FDDE7-B735-4F66-A0AB-D1D9D580963A}" presName="vert1" presStyleCnt="0"/>
      <dgm:spPr/>
    </dgm:pt>
    <dgm:pt modelId="{DC76FE26-B34E-3C41-AF5A-A67342FDA5E8}" type="pres">
      <dgm:prSet presAssocID="{B26A4D09-53B9-4F48-B558-3D474F3C8A7E}" presName="thickLine" presStyleLbl="alignNode1" presStyleIdx="3" presStyleCnt="4"/>
      <dgm:spPr/>
    </dgm:pt>
    <dgm:pt modelId="{ABD41B0E-F3DE-C948-A5EE-B01A108E94EB}" type="pres">
      <dgm:prSet presAssocID="{B26A4D09-53B9-4F48-B558-3D474F3C8A7E}" presName="horz1" presStyleCnt="0"/>
      <dgm:spPr/>
    </dgm:pt>
    <dgm:pt modelId="{94692E86-EC1B-2942-8BF2-D8C42DFF5025}" type="pres">
      <dgm:prSet presAssocID="{B26A4D09-53B9-4F48-B558-3D474F3C8A7E}" presName="tx1" presStyleLbl="revTx" presStyleIdx="3" presStyleCnt="4"/>
      <dgm:spPr/>
    </dgm:pt>
    <dgm:pt modelId="{44BA560E-6E06-6947-A1CB-F7A6D921A291}" type="pres">
      <dgm:prSet presAssocID="{B26A4D09-53B9-4F48-B558-3D474F3C8A7E}" presName="vert1" presStyleCnt="0"/>
      <dgm:spPr/>
    </dgm:pt>
  </dgm:ptLst>
  <dgm:cxnLst>
    <dgm:cxn modelId="{77AD190E-74A4-47FB-99F4-97350993A9BF}" srcId="{AFF2C32B-472D-4C0B-80CB-4DDFD349F1EA}" destId="{5365D309-3E14-4ADA-AC8D-F6C5B9BEEB54}" srcOrd="1" destOrd="0" parTransId="{5046FC5B-495A-442B-AEA3-49D7F69C4AE0}" sibTransId="{0FA46575-0EC2-4602-A04E-FBFA37702ABF}"/>
    <dgm:cxn modelId="{AEC0586B-ACA4-3D4E-90AE-7A24030F2A26}" type="presOf" srcId="{AFF2C32B-472D-4C0B-80CB-4DDFD349F1EA}" destId="{C4F119CD-A23D-E343-A20D-FBB4A766F26A}" srcOrd="0" destOrd="0" presId="urn:microsoft.com/office/officeart/2008/layout/LinedList"/>
    <dgm:cxn modelId="{C00D506E-BD31-40B0-8BB8-87261AB7EA30}" srcId="{AFF2C32B-472D-4C0B-80CB-4DDFD349F1EA}" destId="{D53FDDE7-B735-4F66-A0AB-D1D9D580963A}" srcOrd="2" destOrd="0" parTransId="{E311E793-96F8-4D18-B2CC-05902C81F90C}" sibTransId="{2D242FEB-10B2-4794-8C1D-3D4F725D5F4A}"/>
    <dgm:cxn modelId="{E86ABB9A-9ACC-6A48-A1DC-B46D4FB7929F}" type="presOf" srcId="{D53FDDE7-B735-4F66-A0AB-D1D9D580963A}" destId="{6B3F2573-A1E9-F645-BBE3-EC804049E931}" srcOrd="0" destOrd="0" presId="urn:microsoft.com/office/officeart/2008/layout/LinedList"/>
    <dgm:cxn modelId="{54E4CAA3-473F-A843-A38F-E5D00DE6CCEE}" type="presOf" srcId="{B26A4D09-53B9-4F48-B558-3D474F3C8A7E}" destId="{94692E86-EC1B-2942-8BF2-D8C42DFF5025}" srcOrd="0" destOrd="0" presId="urn:microsoft.com/office/officeart/2008/layout/LinedList"/>
    <dgm:cxn modelId="{0F9329AA-270D-4344-A200-F2433CBF7681}" type="presOf" srcId="{232DE283-3A47-43DB-862A-6B4AD1F1916D}" destId="{5E814696-41F5-D64F-94D9-BFF1A7D16612}" srcOrd="0" destOrd="0" presId="urn:microsoft.com/office/officeart/2008/layout/LinedList"/>
    <dgm:cxn modelId="{E89444BE-440F-304A-B7C6-614DB33EB4BD}" type="presOf" srcId="{5365D309-3E14-4ADA-AC8D-F6C5B9BEEB54}" destId="{97717DAA-7CA5-504A-A875-F11601F39503}" srcOrd="0" destOrd="0" presId="urn:microsoft.com/office/officeart/2008/layout/LinedList"/>
    <dgm:cxn modelId="{090675C4-FB0C-45EE-8FBD-4C2F6BAA2FEA}" srcId="{AFF2C32B-472D-4C0B-80CB-4DDFD349F1EA}" destId="{B26A4D09-53B9-4F48-B558-3D474F3C8A7E}" srcOrd="3" destOrd="0" parTransId="{7E43BE92-9F06-419B-A8A5-DCE2166638CC}" sibTransId="{611A24B4-3284-4D5E-AE27-2378B97037BE}"/>
    <dgm:cxn modelId="{0C856DCA-19B5-489E-9B6B-EC62265A1505}" srcId="{AFF2C32B-472D-4C0B-80CB-4DDFD349F1EA}" destId="{232DE283-3A47-43DB-862A-6B4AD1F1916D}" srcOrd="0" destOrd="0" parTransId="{BE74C1CA-B136-44A3-9D68-019F1711FE43}" sibTransId="{3301A9C2-6FC1-442C-B765-0B13A83123C5}"/>
    <dgm:cxn modelId="{3AE5C509-9A2F-A648-AB5D-C75598DA7155}" type="presParOf" srcId="{C4F119CD-A23D-E343-A20D-FBB4A766F26A}" destId="{A9207642-0A4C-ED43-8608-BD09F624D85E}" srcOrd="0" destOrd="0" presId="urn:microsoft.com/office/officeart/2008/layout/LinedList"/>
    <dgm:cxn modelId="{E8A80AEA-35DE-6C4E-9F4B-1CE601141A43}" type="presParOf" srcId="{C4F119CD-A23D-E343-A20D-FBB4A766F26A}" destId="{84F460EC-2964-7E4C-9695-CF4EF7837BCF}" srcOrd="1" destOrd="0" presId="urn:microsoft.com/office/officeart/2008/layout/LinedList"/>
    <dgm:cxn modelId="{0EE8E544-0EFD-4548-A07F-364D23127B2C}" type="presParOf" srcId="{84F460EC-2964-7E4C-9695-CF4EF7837BCF}" destId="{5E814696-41F5-D64F-94D9-BFF1A7D16612}" srcOrd="0" destOrd="0" presId="urn:microsoft.com/office/officeart/2008/layout/LinedList"/>
    <dgm:cxn modelId="{BB6F47AD-95E6-F342-A5F7-7F2C85B82F8E}" type="presParOf" srcId="{84F460EC-2964-7E4C-9695-CF4EF7837BCF}" destId="{F805C2B7-C88B-E54C-AA80-893CE0074923}" srcOrd="1" destOrd="0" presId="urn:microsoft.com/office/officeart/2008/layout/LinedList"/>
    <dgm:cxn modelId="{EAF3F5CB-F2BC-E24F-B3EE-7CCD5357CEF8}" type="presParOf" srcId="{C4F119CD-A23D-E343-A20D-FBB4A766F26A}" destId="{F6929817-93C6-BB46-9E26-8FF381B88EA1}" srcOrd="2" destOrd="0" presId="urn:microsoft.com/office/officeart/2008/layout/LinedList"/>
    <dgm:cxn modelId="{EB913E14-6EA8-DB44-A466-51910EA4C6BF}" type="presParOf" srcId="{C4F119CD-A23D-E343-A20D-FBB4A766F26A}" destId="{E58D6121-0688-AB42-9214-5D3F7C0642DF}" srcOrd="3" destOrd="0" presId="urn:microsoft.com/office/officeart/2008/layout/LinedList"/>
    <dgm:cxn modelId="{A1DA0055-8469-F94F-9047-5230A3DA60F4}" type="presParOf" srcId="{E58D6121-0688-AB42-9214-5D3F7C0642DF}" destId="{97717DAA-7CA5-504A-A875-F11601F39503}" srcOrd="0" destOrd="0" presId="urn:microsoft.com/office/officeart/2008/layout/LinedList"/>
    <dgm:cxn modelId="{231E2527-49A9-8648-889A-470E7B766453}" type="presParOf" srcId="{E58D6121-0688-AB42-9214-5D3F7C0642DF}" destId="{3954D2CE-7501-6941-8FA5-C34AA98DF07C}" srcOrd="1" destOrd="0" presId="urn:microsoft.com/office/officeart/2008/layout/LinedList"/>
    <dgm:cxn modelId="{5A81F210-1821-AF4B-9D0B-34CC3958D93A}" type="presParOf" srcId="{C4F119CD-A23D-E343-A20D-FBB4A766F26A}" destId="{60CC4F51-33EF-C34F-8250-6DDED574BD74}" srcOrd="4" destOrd="0" presId="urn:microsoft.com/office/officeart/2008/layout/LinedList"/>
    <dgm:cxn modelId="{AA89411D-EA0D-BE4F-BB3D-528BE883DF34}" type="presParOf" srcId="{C4F119CD-A23D-E343-A20D-FBB4A766F26A}" destId="{B8F03A2B-FB3D-1B47-B681-A357B6FC468A}" srcOrd="5" destOrd="0" presId="urn:microsoft.com/office/officeart/2008/layout/LinedList"/>
    <dgm:cxn modelId="{A7B7B9BB-6116-B748-8A0A-E2709FE299F5}" type="presParOf" srcId="{B8F03A2B-FB3D-1B47-B681-A357B6FC468A}" destId="{6B3F2573-A1E9-F645-BBE3-EC804049E931}" srcOrd="0" destOrd="0" presId="urn:microsoft.com/office/officeart/2008/layout/LinedList"/>
    <dgm:cxn modelId="{7505B4F8-A9FD-714D-93D1-77A3AFF39AB9}" type="presParOf" srcId="{B8F03A2B-FB3D-1B47-B681-A357B6FC468A}" destId="{2D5CA604-508C-B54D-84F7-77C46265C074}" srcOrd="1" destOrd="0" presId="urn:microsoft.com/office/officeart/2008/layout/LinedList"/>
    <dgm:cxn modelId="{E54A405C-A12F-9D43-94CA-DAE184995079}" type="presParOf" srcId="{C4F119CD-A23D-E343-A20D-FBB4A766F26A}" destId="{DC76FE26-B34E-3C41-AF5A-A67342FDA5E8}" srcOrd="6" destOrd="0" presId="urn:microsoft.com/office/officeart/2008/layout/LinedList"/>
    <dgm:cxn modelId="{54343BEA-ED33-0844-AC5B-9AA1C531ABA2}" type="presParOf" srcId="{C4F119CD-A23D-E343-A20D-FBB4A766F26A}" destId="{ABD41B0E-F3DE-C948-A5EE-B01A108E94EB}" srcOrd="7" destOrd="0" presId="urn:microsoft.com/office/officeart/2008/layout/LinedList"/>
    <dgm:cxn modelId="{529D54DE-D4A7-2044-B1AF-29635708426B}" type="presParOf" srcId="{ABD41B0E-F3DE-C948-A5EE-B01A108E94EB}" destId="{94692E86-EC1B-2942-8BF2-D8C42DFF5025}" srcOrd="0" destOrd="0" presId="urn:microsoft.com/office/officeart/2008/layout/LinedList"/>
    <dgm:cxn modelId="{C5C57354-93A6-8C47-8848-BC6CCD968554}" type="presParOf" srcId="{ABD41B0E-F3DE-C948-A5EE-B01A108E94EB}" destId="{44BA560E-6E06-6947-A1CB-F7A6D921A29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260290A-A9DF-4390-87D8-21C3D59635E4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B430D20-5F35-48A8-A7D9-7918133C2C9C}">
      <dgm:prSet/>
      <dgm:spPr/>
      <dgm:t>
        <a:bodyPr/>
        <a:lstStyle/>
        <a:p>
          <a:r>
            <a:rPr lang="en-US"/>
            <a:t>Potential benefit may be observed for Selinexor over placebo in patients with p53 wild-type including MSS and Copy Number Low EC</a:t>
          </a:r>
        </a:p>
      </dgm:t>
    </dgm:pt>
    <dgm:pt modelId="{2662184E-5C58-4646-8109-4A2B52D2A21A}" type="parTrans" cxnId="{B6270475-ED1A-43DA-A927-E4D376DBBA84}">
      <dgm:prSet/>
      <dgm:spPr/>
      <dgm:t>
        <a:bodyPr/>
        <a:lstStyle/>
        <a:p>
          <a:endParaRPr lang="en-US"/>
        </a:p>
      </dgm:t>
    </dgm:pt>
    <dgm:pt modelId="{48BD1341-D147-4725-9928-0493E043029D}" type="sibTrans" cxnId="{B6270475-ED1A-43DA-A927-E4D376DBBA84}">
      <dgm:prSet/>
      <dgm:spPr/>
      <dgm:t>
        <a:bodyPr/>
        <a:lstStyle/>
        <a:p>
          <a:endParaRPr lang="en-US"/>
        </a:p>
      </dgm:t>
    </dgm:pt>
    <dgm:pt modelId="{C7C03D09-9EDE-4B71-BDB3-283D0FE20850}">
      <dgm:prSet/>
      <dgm:spPr/>
      <dgm:t>
        <a:bodyPr/>
        <a:lstStyle/>
        <a:p>
          <a:r>
            <a:rPr lang="en-US"/>
            <a:t>Note: No benefit among patients with p53 mutant/aberrant tumors</a:t>
          </a:r>
        </a:p>
      </dgm:t>
    </dgm:pt>
    <dgm:pt modelId="{B48C618B-30F8-4290-A0B0-17897AE47D7D}" type="parTrans" cxnId="{D852DD95-EA44-4375-ABC0-70918FE47FE2}">
      <dgm:prSet/>
      <dgm:spPr/>
      <dgm:t>
        <a:bodyPr/>
        <a:lstStyle/>
        <a:p>
          <a:endParaRPr lang="en-US"/>
        </a:p>
      </dgm:t>
    </dgm:pt>
    <dgm:pt modelId="{FF856BA3-7978-4F45-AF03-4779840002A6}" type="sibTrans" cxnId="{D852DD95-EA44-4375-ABC0-70918FE47FE2}">
      <dgm:prSet/>
      <dgm:spPr/>
      <dgm:t>
        <a:bodyPr/>
        <a:lstStyle/>
        <a:p>
          <a:endParaRPr lang="en-US"/>
        </a:p>
      </dgm:t>
    </dgm:pt>
    <dgm:pt modelId="{395115EE-C10C-0A49-A603-DF6F7355C985}" type="pres">
      <dgm:prSet presAssocID="{2260290A-A9DF-4390-87D8-21C3D59635E4}" presName="cycle" presStyleCnt="0">
        <dgm:presLayoutVars>
          <dgm:dir/>
          <dgm:resizeHandles val="exact"/>
        </dgm:presLayoutVars>
      </dgm:prSet>
      <dgm:spPr/>
    </dgm:pt>
    <dgm:pt modelId="{19109232-FE1F-214A-AD54-8A3674CDB7F5}" type="pres">
      <dgm:prSet presAssocID="{4B430D20-5F35-48A8-A7D9-7918133C2C9C}" presName="node" presStyleLbl="node1" presStyleIdx="0" presStyleCnt="2">
        <dgm:presLayoutVars>
          <dgm:bulletEnabled val="1"/>
        </dgm:presLayoutVars>
      </dgm:prSet>
      <dgm:spPr/>
    </dgm:pt>
    <dgm:pt modelId="{21AEA397-B2FA-374D-9D1B-E48C0B6AFD1D}" type="pres">
      <dgm:prSet presAssocID="{48BD1341-D147-4725-9928-0493E043029D}" presName="sibTrans" presStyleLbl="sibTrans2D1" presStyleIdx="0" presStyleCnt="2"/>
      <dgm:spPr/>
    </dgm:pt>
    <dgm:pt modelId="{9AC0BB47-4CAE-0347-AC9A-109214483603}" type="pres">
      <dgm:prSet presAssocID="{48BD1341-D147-4725-9928-0493E043029D}" presName="connectorText" presStyleLbl="sibTrans2D1" presStyleIdx="0" presStyleCnt="2"/>
      <dgm:spPr/>
    </dgm:pt>
    <dgm:pt modelId="{4F9487AA-AC73-E642-9801-780801A03764}" type="pres">
      <dgm:prSet presAssocID="{C7C03D09-9EDE-4B71-BDB3-283D0FE20850}" presName="node" presStyleLbl="node1" presStyleIdx="1" presStyleCnt="2">
        <dgm:presLayoutVars>
          <dgm:bulletEnabled val="1"/>
        </dgm:presLayoutVars>
      </dgm:prSet>
      <dgm:spPr/>
    </dgm:pt>
    <dgm:pt modelId="{63374AA8-6E6C-A646-AC32-5C5CC8B81D82}" type="pres">
      <dgm:prSet presAssocID="{FF856BA3-7978-4F45-AF03-4779840002A6}" presName="sibTrans" presStyleLbl="sibTrans2D1" presStyleIdx="1" presStyleCnt="2"/>
      <dgm:spPr/>
    </dgm:pt>
    <dgm:pt modelId="{713F1418-EED7-0448-818E-97CB948287EF}" type="pres">
      <dgm:prSet presAssocID="{FF856BA3-7978-4F45-AF03-4779840002A6}" presName="connectorText" presStyleLbl="sibTrans2D1" presStyleIdx="1" presStyleCnt="2"/>
      <dgm:spPr/>
    </dgm:pt>
  </dgm:ptLst>
  <dgm:cxnLst>
    <dgm:cxn modelId="{17489110-CEA1-5B43-8A69-363F6B0896C3}" type="presOf" srcId="{2260290A-A9DF-4390-87D8-21C3D59635E4}" destId="{395115EE-C10C-0A49-A603-DF6F7355C985}" srcOrd="0" destOrd="0" presId="urn:microsoft.com/office/officeart/2005/8/layout/cycle2"/>
    <dgm:cxn modelId="{4B57AA10-B92C-D340-90F7-9BD9332B3664}" type="presOf" srcId="{48BD1341-D147-4725-9928-0493E043029D}" destId="{9AC0BB47-4CAE-0347-AC9A-109214483603}" srcOrd="1" destOrd="0" presId="urn:microsoft.com/office/officeart/2005/8/layout/cycle2"/>
    <dgm:cxn modelId="{76FCF766-80DD-884F-AB04-A39E179B1726}" type="presOf" srcId="{C7C03D09-9EDE-4B71-BDB3-283D0FE20850}" destId="{4F9487AA-AC73-E642-9801-780801A03764}" srcOrd="0" destOrd="0" presId="urn:microsoft.com/office/officeart/2005/8/layout/cycle2"/>
    <dgm:cxn modelId="{B6270475-ED1A-43DA-A927-E4D376DBBA84}" srcId="{2260290A-A9DF-4390-87D8-21C3D59635E4}" destId="{4B430D20-5F35-48A8-A7D9-7918133C2C9C}" srcOrd="0" destOrd="0" parTransId="{2662184E-5C58-4646-8109-4A2B52D2A21A}" sibTransId="{48BD1341-D147-4725-9928-0493E043029D}"/>
    <dgm:cxn modelId="{5337EA94-EBDF-7042-817C-0EA0E641D727}" type="presOf" srcId="{FF856BA3-7978-4F45-AF03-4779840002A6}" destId="{63374AA8-6E6C-A646-AC32-5C5CC8B81D82}" srcOrd="0" destOrd="0" presId="urn:microsoft.com/office/officeart/2005/8/layout/cycle2"/>
    <dgm:cxn modelId="{D852DD95-EA44-4375-ABC0-70918FE47FE2}" srcId="{2260290A-A9DF-4390-87D8-21C3D59635E4}" destId="{C7C03D09-9EDE-4B71-BDB3-283D0FE20850}" srcOrd="1" destOrd="0" parTransId="{B48C618B-30F8-4290-A0B0-17897AE47D7D}" sibTransId="{FF856BA3-7978-4F45-AF03-4779840002A6}"/>
    <dgm:cxn modelId="{53E99CA0-869D-524D-9BF7-C3C8E4780ED6}" type="presOf" srcId="{FF856BA3-7978-4F45-AF03-4779840002A6}" destId="{713F1418-EED7-0448-818E-97CB948287EF}" srcOrd="1" destOrd="0" presId="urn:microsoft.com/office/officeart/2005/8/layout/cycle2"/>
    <dgm:cxn modelId="{40EABBCC-F553-A24E-B80D-ACB7D93B5DBC}" type="presOf" srcId="{48BD1341-D147-4725-9928-0493E043029D}" destId="{21AEA397-B2FA-374D-9D1B-E48C0B6AFD1D}" srcOrd="0" destOrd="0" presId="urn:microsoft.com/office/officeart/2005/8/layout/cycle2"/>
    <dgm:cxn modelId="{765D8FF8-CB5D-0343-A020-B89246F2408B}" type="presOf" srcId="{4B430D20-5F35-48A8-A7D9-7918133C2C9C}" destId="{19109232-FE1F-214A-AD54-8A3674CDB7F5}" srcOrd="0" destOrd="0" presId="urn:microsoft.com/office/officeart/2005/8/layout/cycle2"/>
    <dgm:cxn modelId="{D555B468-0395-1A47-83D7-BD8D0FD828FD}" type="presParOf" srcId="{395115EE-C10C-0A49-A603-DF6F7355C985}" destId="{19109232-FE1F-214A-AD54-8A3674CDB7F5}" srcOrd="0" destOrd="0" presId="urn:microsoft.com/office/officeart/2005/8/layout/cycle2"/>
    <dgm:cxn modelId="{9FFC24D0-F05D-1A4E-92A1-188FD6FF4359}" type="presParOf" srcId="{395115EE-C10C-0A49-A603-DF6F7355C985}" destId="{21AEA397-B2FA-374D-9D1B-E48C0B6AFD1D}" srcOrd="1" destOrd="0" presId="urn:microsoft.com/office/officeart/2005/8/layout/cycle2"/>
    <dgm:cxn modelId="{4AF41892-D365-734A-B42B-54723CF6C6A7}" type="presParOf" srcId="{21AEA397-B2FA-374D-9D1B-E48C0B6AFD1D}" destId="{9AC0BB47-4CAE-0347-AC9A-109214483603}" srcOrd="0" destOrd="0" presId="urn:microsoft.com/office/officeart/2005/8/layout/cycle2"/>
    <dgm:cxn modelId="{F635ABBE-D342-CE40-95C6-5E4E1FBBDF6F}" type="presParOf" srcId="{395115EE-C10C-0A49-A603-DF6F7355C985}" destId="{4F9487AA-AC73-E642-9801-780801A03764}" srcOrd="2" destOrd="0" presId="urn:microsoft.com/office/officeart/2005/8/layout/cycle2"/>
    <dgm:cxn modelId="{C15153AB-6FE2-8945-9382-BE1AFAF3CF16}" type="presParOf" srcId="{395115EE-C10C-0A49-A603-DF6F7355C985}" destId="{63374AA8-6E6C-A646-AC32-5C5CC8B81D82}" srcOrd="3" destOrd="0" presId="urn:microsoft.com/office/officeart/2005/8/layout/cycle2"/>
    <dgm:cxn modelId="{8C430DA9-6F4D-C245-A1C2-DF28094B29F2}" type="presParOf" srcId="{63374AA8-6E6C-A646-AC32-5C5CC8B81D82}" destId="{713F1418-EED7-0448-818E-97CB948287EF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6B7CC1B-4035-4A8C-A57A-AF6461E0B586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F029369-26A9-401B-84AC-FEC5F42CBE81}">
      <dgm:prSet/>
      <dgm:spPr/>
      <dgm:t>
        <a:bodyPr/>
        <a:lstStyle/>
        <a:p>
          <a:r>
            <a:rPr lang="en-US"/>
            <a:t>Median age 69 yrs</a:t>
          </a:r>
        </a:p>
      </dgm:t>
    </dgm:pt>
    <dgm:pt modelId="{4FBE65B0-CA83-4151-9BDF-B5835D6BA3A5}" type="parTrans" cxnId="{02AE3F7C-383B-4624-8963-A4456F19C6E7}">
      <dgm:prSet/>
      <dgm:spPr/>
      <dgm:t>
        <a:bodyPr/>
        <a:lstStyle/>
        <a:p>
          <a:endParaRPr lang="en-US"/>
        </a:p>
      </dgm:t>
    </dgm:pt>
    <dgm:pt modelId="{CE4B915D-5DDB-4144-859C-FB4F0A2C7876}" type="sibTrans" cxnId="{02AE3F7C-383B-4624-8963-A4456F19C6E7}">
      <dgm:prSet/>
      <dgm:spPr/>
      <dgm:t>
        <a:bodyPr/>
        <a:lstStyle/>
        <a:p>
          <a:endParaRPr lang="en-US"/>
        </a:p>
      </dgm:t>
    </dgm:pt>
    <dgm:pt modelId="{A77BF298-C8D9-4013-A6BA-ABB1237C0BED}">
      <dgm:prSet/>
      <dgm:spPr/>
      <dgm:t>
        <a:bodyPr/>
        <a:lstStyle/>
        <a:p>
          <a:r>
            <a:rPr lang="en-US"/>
            <a:t>&gt;50% had received 4 lines of prior therapy</a:t>
          </a:r>
        </a:p>
      </dgm:t>
    </dgm:pt>
    <dgm:pt modelId="{E9811860-6959-402C-81EA-2900C78978C4}" type="parTrans" cxnId="{E38EF16D-6ABA-4607-A0F1-558209E15307}">
      <dgm:prSet/>
      <dgm:spPr/>
      <dgm:t>
        <a:bodyPr/>
        <a:lstStyle/>
        <a:p>
          <a:endParaRPr lang="en-US"/>
        </a:p>
      </dgm:t>
    </dgm:pt>
    <dgm:pt modelId="{BC3949B9-FB76-4DC2-B933-F8A2A4702365}" type="sibTrans" cxnId="{E38EF16D-6ABA-4607-A0F1-558209E15307}">
      <dgm:prSet/>
      <dgm:spPr/>
      <dgm:t>
        <a:bodyPr/>
        <a:lstStyle/>
        <a:p>
          <a:endParaRPr lang="en-US"/>
        </a:p>
      </dgm:t>
    </dgm:pt>
    <dgm:pt modelId="{B6C26AE4-0FA6-4E87-8C08-56D7B2C7959A}">
      <dgm:prSet/>
      <dgm:spPr/>
      <dgm:t>
        <a:bodyPr/>
        <a:lstStyle/>
        <a:p>
          <a:r>
            <a:rPr lang="en-US"/>
            <a:t>Primary Endpoints: Safety, DLTs, TRAEs</a:t>
          </a:r>
        </a:p>
      </dgm:t>
    </dgm:pt>
    <dgm:pt modelId="{FCEE1438-63F4-4830-877E-9D033BA7BCDF}" type="parTrans" cxnId="{4F4884FC-FBDB-4305-B101-FD92208AB0D7}">
      <dgm:prSet/>
      <dgm:spPr/>
      <dgm:t>
        <a:bodyPr/>
        <a:lstStyle/>
        <a:p>
          <a:endParaRPr lang="en-US"/>
        </a:p>
      </dgm:t>
    </dgm:pt>
    <dgm:pt modelId="{251AE8CF-F085-44D0-8EC4-A1C8D39B76A3}" type="sibTrans" cxnId="{4F4884FC-FBDB-4305-B101-FD92208AB0D7}">
      <dgm:prSet/>
      <dgm:spPr/>
      <dgm:t>
        <a:bodyPr/>
        <a:lstStyle/>
        <a:p>
          <a:endParaRPr lang="en-US"/>
        </a:p>
      </dgm:t>
    </dgm:pt>
    <dgm:pt modelId="{07D0DAF3-C9A3-45CF-A227-3D4BC8987D86}">
      <dgm:prSet/>
      <dgm:spPr/>
      <dgm:t>
        <a:bodyPr/>
        <a:lstStyle/>
        <a:p>
          <a:r>
            <a:rPr lang="en-US"/>
            <a:t>10% TRAEs </a:t>
          </a:r>
        </a:p>
      </dgm:t>
    </dgm:pt>
    <dgm:pt modelId="{9BA6FF65-2FEB-4C94-B5E3-6D9700F66543}" type="parTrans" cxnId="{72CC056C-4777-439C-9BD2-F88ECBD16F05}">
      <dgm:prSet/>
      <dgm:spPr/>
      <dgm:t>
        <a:bodyPr/>
        <a:lstStyle/>
        <a:p>
          <a:endParaRPr lang="en-US"/>
        </a:p>
      </dgm:t>
    </dgm:pt>
    <dgm:pt modelId="{1198B2EC-1640-4E39-981F-980468643AE6}" type="sibTrans" cxnId="{72CC056C-4777-439C-9BD2-F88ECBD16F05}">
      <dgm:prSet/>
      <dgm:spPr/>
      <dgm:t>
        <a:bodyPr/>
        <a:lstStyle/>
        <a:p>
          <a:endParaRPr lang="en-US"/>
        </a:p>
      </dgm:t>
    </dgm:pt>
    <dgm:pt modelId="{6239C665-3267-4B24-BDCB-EA38B5ED49DB}">
      <dgm:prSet/>
      <dgm:spPr/>
      <dgm:t>
        <a:bodyPr/>
        <a:lstStyle/>
        <a:p>
          <a:r>
            <a:rPr lang="en-US"/>
            <a:t>G3/4 Asthenia/Fatigue (12.9%)</a:t>
          </a:r>
        </a:p>
      </dgm:t>
    </dgm:pt>
    <dgm:pt modelId="{0B4C5A2A-954B-4415-AB00-8D30E1249E0D}" type="parTrans" cxnId="{962AFECE-C07C-4B76-A3EF-0D79CC31024C}">
      <dgm:prSet/>
      <dgm:spPr/>
      <dgm:t>
        <a:bodyPr/>
        <a:lstStyle/>
        <a:p>
          <a:endParaRPr lang="en-US"/>
        </a:p>
      </dgm:t>
    </dgm:pt>
    <dgm:pt modelId="{B93EBF6E-05ED-4A87-B97A-F3149086D6C8}" type="sibTrans" cxnId="{962AFECE-C07C-4B76-A3EF-0D79CC31024C}">
      <dgm:prSet/>
      <dgm:spPr/>
      <dgm:t>
        <a:bodyPr/>
        <a:lstStyle/>
        <a:p>
          <a:endParaRPr lang="en-US"/>
        </a:p>
      </dgm:t>
    </dgm:pt>
    <dgm:pt modelId="{22D54DB4-9D7A-4FBF-B1B0-5A1EBFFDDA5E}">
      <dgm:prSet/>
      <dgm:spPr/>
      <dgm:t>
        <a:bodyPr/>
        <a:lstStyle/>
        <a:p>
          <a:r>
            <a:rPr lang="en-US"/>
            <a:t>G3/4 Lymphopenia (32.3%)</a:t>
          </a:r>
        </a:p>
      </dgm:t>
    </dgm:pt>
    <dgm:pt modelId="{8810A598-FB89-486A-AB96-674C6AF6A215}" type="parTrans" cxnId="{95365E6C-8317-45B0-BFE9-B2EFB96EE581}">
      <dgm:prSet/>
      <dgm:spPr/>
      <dgm:t>
        <a:bodyPr/>
        <a:lstStyle/>
        <a:p>
          <a:endParaRPr lang="en-US"/>
        </a:p>
      </dgm:t>
    </dgm:pt>
    <dgm:pt modelId="{2E87C4BA-C667-43FE-BFCE-6F29B6C5EAA4}" type="sibTrans" cxnId="{95365E6C-8317-45B0-BFE9-B2EFB96EE581}">
      <dgm:prSet/>
      <dgm:spPr/>
      <dgm:t>
        <a:bodyPr/>
        <a:lstStyle/>
        <a:p>
          <a:endParaRPr lang="en-US"/>
        </a:p>
      </dgm:t>
    </dgm:pt>
    <dgm:pt modelId="{1EBFD206-9F67-4E33-B2AF-093374729DE3}">
      <dgm:prSet/>
      <dgm:spPr/>
      <dgm:t>
        <a:bodyPr/>
        <a:lstStyle/>
        <a:p>
          <a:r>
            <a:rPr lang="en-US"/>
            <a:t>G3/4 Neutropenia (16.1%)</a:t>
          </a:r>
        </a:p>
      </dgm:t>
    </dgm:pt>
    <dgm:pt modelId="{0F106243-7B43-4FA6-B18B-7FB213F82CCB}" type="parTrans" cxnId="{15DA7450-47A6-4A45-B138-A1C5787940DD}">
      <dgm:prSet/>
      <dgm:spPr/>
      <dgm:t>
        <a:bodyPr/>
        <a:lstStyle/>
        <a:p>
          <a:endParaRPr lang="en-US"/>
        </a:p>
      </dgm:t>
    </dgm:pt>
    <dgm:pt modelId="{5FD5D557-1AE4-4251-9F33-A0243FC3891B}" type="sibTrans" cxnId="{15DA7450-47A6-4A45-B138-A1C5787940DD}">
      <dgm:prSet/>
      <dgm:spPr/>
      <dgm:t>
        <a:bodyPr/>
        <a:lstStyle/>
        <a:p>
          <a:endParaRPr lang="en-US"/>
        </a:p>
      </dgm:t>
    </dgm:pt>
    <dgm:pt modelId="{8EB34B1C-4A06-4061-A8FA-202A4B1A576D}">
      <dgm:prSet/>
      <dgm:spPr/>
      <dgm:t>
        <a:bodyPr/>
        <a:lstStyle/>
        <a:p>
          <a:r>
            <a:rPr lang="en-US"/>
            <a:t>G3/4 Thrombocytopenia (6.5%)</a:t>
          </a:r>
        </a:p>
      </dgm:t>
    </dgm:pt>
    <dgm:pt modelId="{573FAEC5-040D-4A8D-A660-FA31C34A855B}" type="parTrans" cxnId="{4A92C6A0-1B9E-420F-B93E-38848F8E88DF}">
      <dgm:prSet/>
      <dgm:spPr/>
      <dgm:t>
        <a:bodyPr/>
        <a:lstStyle/>
        <a:p>
          <a:endParaRPr lang="en-US"/>
        </a:p>
      </dgm:t>
    </dgm:pt>
    <dgm:pt modelId="{82AD1215-6849-489E-AAA0-CE49E5EF6D76}" type="sibTrans" cxnId="{4A92C6A0-1B9E-420F-B93E-38848F8E88DF}">
      <dgm:prSet/>
      <dgm:spPr/>
      <dgm:t>
        <a:bodyPr/>
        <a:lstStyle/>
        <a:p>
          <a:endParaRPr lang="en-US"/>
        </a:p>
      </dgm:t>
    </dgm:pt>
    <dgm:pt modelId="{3F360A65-A7B9-4227-A936-048F8ACB4496}">
      <dgm:prSet/>
      <dgm:spPr/>
      <dgm:t>
        <a:bodyPr/>
        <a:lstStyle/>
        <a:p>
          <a:r>
            <a:rPr lang="en-US"/>
            <a:t>Recommended Phase 2 Dose:</a:t>
          </a:r>
        </a:p>
      </dgm:t>
    </dgm:pt>
    <dgm:pt modelId="{E63A227D-9F3E-494C-B7CA-82512ED059B2}" type="parTrans" cxnId="{61452BB3-B04C-471C-990E-B7B8BF56ADDD}">
      <dgm:prSet/>
      <dgm:spPr/>
      <dgm:t>
        <a:bodyPr/>
        <a:lstStyle/>
        <a:p>
          <a:endParaRPr lang="en-US"/>
        </a:p>
      </dgm:t>
    </dgm:pt>
    <dgm:pt modelId="{15DFC613-20C9-4B2A-8EF8-E772243D6B52}" type="sibTrans" cxnId="{61452BB3-B04C-471C-990E-B7B8BF56ADDD}">
      <dgm:prSet/>
      <dgm:spPr/>
      <dgm:t>
        <a:bodyPr/>
        <a:lstStyle/>
        <a:p>
          <a:endParaRPr lang="en-US"/>
        </a:p>
      </dgm:t>
    </dgm:pt>
    <dgm:pt modelId="{13A73CC0-FFE5-41C9-A7AA-AB137435C2BE}">
      <dgm:prSet/>
      <dgm:spPr/>
      <dgm:t>
        <a:bodyPr/>
        <a:lstStyle/>
        <a:p>
          <a:r>
            <a:rPr lang="en-US" dirty="0"/>
            <a:t>Olaparib 300 mg bid</a:t>
          </a:r>
        </a:p>
      </dgm:t>
    </dgm:pt>
    <dgm:pt modelId="{69ED27B6-D1EA-4DDF-967F-0E0D2A9176E1}" type="parTrans" cxnId="{EDECE86C-FEA3-4032-89CD-EE4C229A057D}">
      <dgm:prSet/>
      <dgm:spPr/>
      <dgm:t>
        <a:bodyPr/>
        <a:lstStyle/>
        <a:p>
          <a:endParaRPr lang="en-US"/>
        </a:p>
      </dgm:t>
    </dgm:pt>
    <dgm:pt modelId="{0E766F3B-9FA8-4D60-B7BD-4B2DBD9FC0DE}" type="sibTrans" cxnId="{EDECE86C-FEA3-4032-89CD-EE4C229A057D}">
      <dgm:prSet/>
      <dgm:spPr/>
      <dgm:t>
        <a:bodyPr/>
        <a:lstStyle/>
        <a:p>
          <a:endParaRPr lang="en-US"/>
        </a:p>
      </dgm:t>
    </dgm:pt>
    <dgm:pt modelId="{936EE19D-F356-6A4E-92CB-FC2F6DF8FDF1}">
      <dgm:prSet/>
      <dgm:spPr/>
      <dgm:t>
        <a:bodyPr/>
        <a:lstStyle/>
        <a:p>
          <a:r>
            <a:rPr lang="en-US" dirty="0"/>
            <a:t>+ 50 mg Metronomic Cyclophosphamide </a:t>
          </a:r>
          <a:r>
            <a:rPr lang="en-US" dirty="0" err="1"/>
            <a:t>qd</a:t>
          </a:r>
          <a:endParaRPr lang="en-US" dirty="0"/>
        </a:p>
      </dgm:t>
    </dgm:pt>
    <dgm:pt modelId="{B80E567E-A31B-9B4D-9F33-44566C2B464D}" type="parTrans" cxnId="{EB58E945-B743-034F-B904-F3CDE61475D7}">
      <dgm:prSet/>
      <dgm:spPr/>
      <dgm:t>
        <a:bodyPr/>
        <a:lstStyle/>
        <a:p>
          <a:endParaRPr lang="en-US"/>
        </a:p>
      </dgm:t>
    </dgm:pt>
    <dgm:pt modelId="{0DFE13B5-8952-EC4F-AC3D-5FEC9AE09CCF}" type="sibTrans" cxnId="{EB58E945-B743-034F-B904-F3CDE61475D7}">
      <dgm:prSet/>
      <dgm:spPr/>
      <dgm:t>
        <a:bodyPr/>
        <a:lstStyle/>
        <a:p>
          <a:endParaRPr lang="en-US"/>
        </a:p>
      </dgm:t>
    </dgm:pt>
    <dgm:pt modelId="{CA0275C5-DF05-A64E-91E0-54E6BF798E3B}">
      <dgm:prSet/>
      <dgm:spPr/>
      <dgm:t>
        <a:bodyPr/>
        <a:lstStyle/>
        <a:p>
          <a:r>
            <a:rPr lang="en-US" dirty="0"/>
            <a:t>+ Metformin 500 mg TID</a:t>
          </a:r>
        </a:p>
      </dgm:t>
    </dgm:pt>
    <dgm:pt modelId="{23A3B2A6-955A-2A45-8A58-97974155E573}" type="parTrans" cxnId="{F6C7D98D-7627-7F4D-B02B-D3FAE3D33D63}">
      <dgm:prSet/>
      <dgm:spPr/>
      <dgm:t>
        <a:bodyPr/>
        <a:lstStyle/>
        <a:p>
          <a:endParaRPr lang="en-US"/>
        </a:p>
      </dgm:t>
    </dgm:pt>
    <dgm:pt modelId="{9C06C2FA-25DD-A24E-8258-A78499654753}" type="sibTrans" cxnId="{F6C7D98D-7627-7F4D-B02B-D3FAE3D33D63}">
      <dgm:prSet/>
      <dgm:spPr/>
      <dgm:t>
        <a:bodyPr/>
        <a:lstStyle/>
        <a:p>
          <a:endParaRPr lang="en-US"/>
        </a:p>
      </dgm:t>
    </dgm:pt>
    <dgm:pt modelId="{43EC4EAD-DC6D-5C44-8F18-D0187C00937D}" type="pres">
      <dgm:prSet presAssocID="{96B7CC1B-4035-4A8C-A57A-AF6461E0B586}" presName="linear" presStyleCnt="0">
        <dgm:presLayoutVars>
          <dgm:animLvl val="lvl"/>
          <dgm:resizeHandles val="exact"/>
        </dgm:presLayoutVars>
      </dgm:prSet>
      <dgm:spPr/>
    </dgm:pt>
    <dgm:pt modelId="{4BC6D6BF-D399-8744-80D8-E16F7A371022}" type="pres">
      <dgm:prSet presAssocID="{3F029369-26A9-401B-84AC-FEC5F42CBE81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3DA1A88B-636D-AE4B-B3FE-BF94C2D8297C}" type="pres">
      <dgm:prSet presAssocID="{CE4B915D-5DDB-4144-859C-FB4F0A2C7876}" presName="spacer" presStyleCnt="0"/>
      <dgm:spPr/>
    </dgm:pt>
    <dgm:pt modelId="{31B9642D-53CF-B947-B505-072424193E21}" type="pres">
      <dgm:prSet presAssocID="{A77BF298-C8D9-4013-A6BA-ABB1237C0BED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B67272C8-9155-564B-9A64-D7A5898F13BF}" type="pres">
      <dgm:prSet presAssocID="{BC3949B9-FB76-4DC2-B933-F8A2A4702365}" presName="spacer" presStyleCnt="0"/>
      <dgm:spPr/>
    </dgm:pt>
    <dgm:pt modelId="{612F8D46-275A-FD41-8E21-56A705D785C1}" type="pres">
      <dgm:prSet presAssocID="{B6C26AE4-0FA6-4E87-8C08-56D7B2C7959A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081EE3EC-9207-0747-8412-EE6097944BCB}" type="pres">
      <dgm:prSet presAssocID="{251AE8CF-F085-44D0-8EC4-A1C8D39B76A3}" presName="spacer" presStyleCnt="0"/>
      <dgm:spPr/>
    </dgm:pt>
    <dgm:pt modelId="{A0BE5BBB-D2FB-694D-BF4F-BB4037826B38}" type="pres">
      <dgm:prSet presAssocID="{07D0DAF3-C9A3-45CF-A227-3D4BC8987D86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6352232A-445F-284F-8C62-781DFC45C22D}" type="pres">
      <dgm:prSet presAssocID="{07D0DAF3-C9A3-45CF-A227-3D4BC8987D86}" presName="childText" presStyleLbl="revTx" presStyleIdx="0" presStyleCnt="2">
        <dgm:presLayoutVars>
          <dgm:bulletEnabled val="1"/>
        </dgm:presLayoutVars>
      </dgm:prSet>
      <dgm:spPr/>
    </dgm:pt>
    <dgm:pt modelId="{ECA4DA56-CF6E-4644-9D4A-4012DFC5DB17}" type="pres">
      <dgm:prSet presAssocID="{3F360A65-A7B9-4227-A936-048F8ACB4496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123B0528-295A-FB48-94BD-536D21F85C14}" type="pres">
      <dgm:prSet presAssocID="{3F360A65-A7B9-4227-A936-048F8ACB4496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150BA202-AEE6-A248-B606-9FA16383741E}" type="presOf" srcId="{6239C665-3267-4B24-BDCB-EA38B5ED49DB}" destId="{6352232A-445F-284F-8C62-781DFC45C22D}" srcOrd="0" destOrd="0" presId="urn:microsoft.com/office/officeart/2005/8/layout/vList2"/>
    <dgm:cxn modelId="{0FCDD40D-074E-064A-8B44-F6A9552B1A82}" type="presOf" srcId="{A77BF298-C8D9-4013-A6BA-ABB1237C0BED}" destId="{31B9642D-53CF-B947-B505-072424193E21}" srcOrd="0" destOrd="0" presId="urn:microsoft.com/office/officeart/2005/8/layout/vList2"/>
    <dgm:cxn modelId="{9CA36913-6797-B945-A0AB-00A8BFE63255}" type="presOf" srcId="{1EBFD206-9F67-4E33-B2AF-093374729DE3}" destId="{6352232A-445F-284F-8C62-781DFC45C22D}" srcOrd="0" destOrd="2" presId="urn:microsoft.com/office/officeart/2005/8/layout/vList2"/>
    <dgm:cxn modelId="{B94FDF16-A28C-9146-A922-2CCFC6BD81DD}" type="presOf" srcId="{936EE19D-F356-6A4E-92CB-FC2F6DF8FDF1}" destId="{123B0528-295A-FB48-94BD-536D21F85C14}" srcOrd="0" destOrd="1" presId="urn:microsoft.com/office/officeart/2005/8/layout/vList2"/>
    <dgm:cxn modelId="{675DC317-0577-AB46-A171-835AA52030C1}" type="presOf" srcId="{96B7CC1B-4035-4A8C-A57A-AF6461E0B586}" destId="{43EC4EAD-DC6D-5C44-8F18-D0187C00937D}" srcOrd="0" destOrd="0" presId="urn:microsoft.com/office/officeart/2005/8/layout/vList2"/>
    <dgm:cxn modelId="{34DD2921-E6EE-F840-A5F4-C9EB00843940}" type="presOf" srcId="{8EB34B1C-4A06-4061-A8FA-202A4B1A576D}" destId="{6352232A-445F-284F-8C62-781DFC45C22D}" srcOrd="0" destOrd="3" presId="urn:microsoft.com/office/officeart/2005/8/layout/vList2"/>
    <dgm:cxn modelId="{E4886334-E1E1-DC41-93C8-0CF97785731F}" type="presOf" srcId="{B6C26AE4-0FA6-4E87-8C08-56D7B2C7959A}" destId="{612F8D46-275A-FD41-8E21-56A705D785C1}" srcOrd="0" destOrd="0" presId="urn:microsoft.com/office/officeart/2005/8/layout/vList2"/>
    <dgm:cxn modelId="{EB58E945-B743-034F-B904-F3CDE61475D7}" srcId="{3F360A65-A7B9-4227-A936-048F8ACB4496}" destId="{936EE19D-F356-6A4E-92CB-FC2F6DF8FDF1}" srcOrd="1" destOrd="0" parTransId="{B80E567E-A31B-9B4D-9F33-44566C2B464D}" sibTransId="{0DFE13B5-8952-EC4F-AC3D-5FEC9AE09CCF}"/>
    <dgm:cxn modelId="{15DA7450-47A6-4A45-B138-A1C5787940DD}" srcId="{07D0DAF3-C9A3-45CF-A227-3D4BC8987D86}" destId="{1EBFD206-9F67-4E33-B2AF-093374729DE3}" srcOrd="2" destOrd="0" parTransId="{0F106243-7B43-4FA6-B18B-7FB213F82CCB}" sibTransId="{5FD5D557-1AE4-4251-9F33-A0243FC3891B}"/>
    <dgm:cxn modelId="{E4FC5151-3F36-3848-8471-F257CED19F76}" type="presOf" srcId="{3F360A65-A7B9-4227-A936-048F8ACB4496}" destId="{ECA4DA56-CF6E-4644-9D4A-4012DFC5DB17}" srcOrd="0" destOrd="0" presId="urn:microsoft.com/office/officeart/2005/8/layout/vList2"/>
    <dgm:cxn modelId="{324F3D55-D3C7-FE4D-B4A8-4C54B48C2762}" type="presOf" srcId="{3F029369-26A9-401B-84AC-FEC5F42CBE81}" destId="{4BC6D6BF-D399-8744-80D8-E16F7A371022}" srcOrd="0" destOrd="0" presId="urn:microsoft.com/office/officeart/2005/8/layout/vList2"/>
    <dgm:cxn modelId="{F97EA75A-F123-094B-B97B-D99647917977}" type="presOf" srcId="{CA0275C5-DF05-A64E-91E0-54E6BF798E3B}" destId="{123B0528-295A-FB48-94BD-536D21F85C14}" srcOrd="0" destOrd="2" presId="urn:microsoft.com/office/officeart/2005/8/layout/vList2"/>
    <dgm:cxn modelId="{72CC056C-4777-439C-9BD2-F88ECBD16F05}" srcId="{96B7CC1B-4035-4A8C-A57A-AF6461E0B586}" destId="{07D0DAF3-C9A3-45CF-A227-3D4BC8987D86}" srcOrd="3" destOrd="0" parTransId="{9BA6FF65-2FEB-4C94-B5E3-6D9700F66543}" sibTransId="{1198B2EC-1640-4E39-981F-980468643AE6}"/>
    <dgm:cxn modelId="{95365E6C-8317-45B0-BFE9-B2EFB96EE581}" srcId="{07D0DAF3-C9A3-45CF-A227-3D4BC8987D86}" destId="{22D54DB4-9D7A-4FBF-B1B0-5A1EBFFDDA5E}" srcOrd="1" destOrd="0" parTransId="{8810A598-FB89-486A-AB96-674C6AF6A215}" sibTransId="{2E87C4BA-C667-43FE-BFCE-6F29B6C5EAA4}"/>
    <dgm:cxn modelId="{EDECE86C-FEA3-4032-89CD-EE4C229A057D}" srcId="{3F360A65-A7B9-4227-A936-048F8ACB4496}" destId="{13A73CC0-FFE5-41C9-A7AA-AB137435C2BE}" srcOrd="0" destOrd="0" parTransId="{69ED27B6-D1EA-4DDF-967F-0E0D2A9176E1}" sibTransId="{0E766F3B-9FA8-4D60-B7BD-4B2DBD9FC0DE}"/>
    <dgm:cxn modelId="{E38EF16D-6ABA-4607-A0F1-558209E15307}" srcId="{96B7CC1B-4035-4A8C-A57A-AF6461E0B586}" destId="{A77BF298-C8D9-4013-A6BA-ABB1237C0BED}" srcOrd="1" destOrd="0" parTransId="{E9811860-6959-402C-81EA-2900C78978C4}" sibTransId="{BC3949B9-FB76-4DC2-B933-F8A2A4702365}"/>
    <dgm:cxn modelId="{02AE3F7C-383B-4624-8963-A4456F19C6E7}" srcId="{96B7CC1B-4035-4A8C-A57A-AF6461E0B586}" destId="{3F029369-26A9-401B-84AC-FEC5F42CBE81}" srcOrd="0" destOrd="0" parTransId="{4FBE65B0-CA83-4151-9BDF-B5835D6BA3A5}" sibTransId="{CE4B915D-5DDB-4144-859C-FB4F0A2C7876}"/>
    <dgm:cxn modelId="{755F4D82-AA2B-7548-91E3-CF2777984640}" type="presOf" srcId="{22D54DB4-9D7A-4FBF-B1B0-5A1EBFFDDA5E}" destId="{6352232A-445F-284F-8C62-781DFC45C22D}" srcOrd="0" destOrd="1" presId="urn:microsoft.com/office/officeart/2005/8/layout/vList2"/>
    <dgm:cxn modelId="{F6C7D98D-7627-7F4D-B02B-D3FAE3D33D63}" srcId="{3F360A65-A7B9-4227-A936-048F8ACB4496}" destId="{CA0275C5-DF05-A64E-91E0-54E6BF798E3B}" srcOrd="2" destOrd="0" parTransId="{23A3B2A6-955A-2A45-8A58-97974155E573}" sibTransId="{9C06C2FA-25DD-A24E-8258-A78499654753}"/>
    <dgm:cxn modelId="{4A92C6A0-1B9E-420F-B93E-38848F8E88DF}" srcId="{07D0DAF3-C9A3-45CF-A227-3D4BC8987D86}" destId="{8EB34B1C-4A06-4061-A8FA-202A4B1A576D}" srcOrd="3" destOrd="0" parTransId="{573FAEC5-040D-4A8D-A660-FA31C34A855B}" sibTransId="{82AD1215-6849-489E-AAA0-CE49E5EF6D76}"/>
    <dgm:cxn modelId="{61452BB3-B04C-471C-990E-B7B8BF56ADDD}" srcId="{96B7CC1B-4035-4A8C-A57A-AF6461E0B586}" destId="{3F360A65-A7B9-4227-A936-048F8ACB4496}" srcOrd="4" destOrd="0" parTransId="{E63A227D-9F3E-494C-B7CA-82512ED059B2}" sibTransId="{15DFC613-20C9-4B2A-8EF8-E772243D6B52}"/>
    <dgm:cxn modelId="{962AFECE-C07C-4B76-A3EF-0D79CC31024C}" srcId="{07D0DAF3-C9A3-45CF-A227-3D4BC8987D86}" destId="{6239C665-3267-4B24-BDCB-EA38B5ED49DB}" srcOrd="0" destOrd="0" parTransId="{0B4C5A2A-954B-4415-AB00-8D30E1249E0D}" sibTransId="{B93EBF6E-05ED-4A87-B97A-F3149086D6C8}"/>
    <dgm:cxn modelId="{555C97F1-7A5B-4E47-821F-37F9C61793B2}" type="presOf" srcId="{07D0DAF3-C9A3-45CF-A227-3D4BC8987D86}" destId="{A0BE5BBB-D2FB-694D-BF4F-BB4037826B38}" srcOrd="0" destOrd="0" presId="urn:microsoft.com/office/officeart/2005/8/layout/vList2"/>
    <dgm:cxn modelId="{74A999F9-05B5-4A4F-AD1D-6E4188CBC674}" type="presOf" srcId="{13A73CC0-FFE5-41C9-A7AA-AB137435C2BE}" destId="{123B0528-295A-FB48-94BD-536D21F85C14}" srcOrd="0" destOrd="0" presId="urn:microsoft.com/office/officeart/2005/8/layout/vList2"/>
    <dgm:cxn modelId="{4F4884FC-FBDB-4305-B101-FD92208AB0D7}" srcId="{96B7CC1B-4035-4A8C-A57A-AF6461E0B586}" destId="{B6C26AE4-0FA6-4E87-8C08-56D7B2C7959A}" srcOrd="2" destOrd="0" parTransId="{FCEE1438-63F4-4830-877E-9D033BA7BCDF}" sibTransId="{251AE8CF-F085-44D0-8EC4-A1C8D39B76A3}"/>
    <dgm:cxn modelId="{63F992EF-05C3-2447-AA89-38B70D52D47E}" type="presParOf" srcId="{43EC4EAD-DC6D-5C44-8F18-D0187C00937D}" destId="{4BC6D6BF-D399-8744-80D8-E16F7A371022}" srcOrd="0" destOrd="0" presId="urn:microsoft.com/office/officeart/2005/8/layout/vList2"/>
    <dgm:cxn modelId="{72CE30F8-CB75-3444-8C68-71C3FE99D482}" type="presParOf" srcId="{43EC4EAD-DC6D-5C44-8F18-D0187C00937D}" destId="{3DA1A88B-636D-AE4B-B3FE-BF94C2D8297C}" srcOrd="1" destOrd="0" presId="urn:microsoft.com/office/officeart/2005/8/layout/vList2"/>
    <dgm:cxn modelId="{85570C4D-392E-8447-BC6A-D854BF56163A}" type="presParOf" srcId="{43EC4EAD-DC6D-5C44-8F18-D0187C00937D}" destId="{31B9642D-53CF-B947-B505-072424193E21}" srcOrd="2" destOrd="0" presId="urn:microsoft.com/office/officeart/2005/8/layout/vList2"/>
    <dgm:cxn modelId="{22497750-590E-CC40-AAA7-165D70A03891}" type="presParOf" srcId="{43EC4EAD-DC6D-5C44-8F18-D0187C00937D}" destId="{B67272C8-9155-564B-9A64-D7A5898F13BF}" srcOrd="3" destOrd="0" presId="urn:microsoft.com/office/officeart/2005/8/layout/vList2"/>
    <dgm:cxn modelId="{74EBD039-9B48-8C42-B309-6B77F12C0B79}" type="presParOf" srcId="{43EC4EAD-DC6D-5C44-8F18-D0187C00937D}" destId="{612F8D46-275A-FD41-8E21-56A705D785C1}" srcOrd="4" destOrd="0" presId="urn:microsoft.com/office/officeart/2005/8/layout/vList2"/>
    <dgm:cxn modelId="{5D9A58D4-5399-1543-A1DD-46DB0F54A4CC}" type="presParOf" srcId="{43EC4EAD-DC6D-5C44-8F18-D0187C00937D}" destId="{081EE3EC-9207-0747-8412-EE6097944BCB}" srcOrd="5" destOrd="0" presId="urn:microsoft.com/office/officeart/2005/8/layout/vList2"/>
    <dgm:cxn modelId="{3795CF4F-990A-6648-8AF7-F836E281AA85}" type="presParOf" srcId="{43EC4EAD-DC6D-5C44-8F18-D0187C00937D}" destId="{A0BE5BBB-D2FB-694D-BF4F-BB4037826B38}" srcOrd="6" destOrd="0" presId="urn:microsoft.com/office/officeart/2005/8/layout/vList2"/>
    <dgm:cxn modelId="{607F8CEF-D12C-6145-A692-69207CA917D5}" type="presParOf" srcId="{43EC4EAD-DC6D-5C44-8F18-D0187C00937D}" destId="{6352232A-445F-284F-8C62-781DFC45C22D}" srcOrd="7" destOrd="0" presId="urn:microsoft.com/office/officeart/2005/8/layout/vList2"/>
    <dgm:cxn modelId="{1C51EC6C-D895-2B45-BF71-F4EB8F3F6155}" type="presParOf" srcId="{43EC4EAD-DC6D-5C44-8F18-D0187C00937D}" destId="{ECA4DA56-CF6E-4644-9D4A-4012DFC5DB17}" srcOrd="8" destOrd="0" presId="urn:microsoft.com/office/officeart/2005/8/layout/vList2"/>
    <dgm:cxn modelId="{98BA833F-A98B-BC41-8DF2-2C11BC0213DB}" type="presParOf" srcId="{43EC4EAD-DC6D-5C44-8F18-D0187C00937D}" destId="{123B0528-295A-FB48-94BD-536D21F85C14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C297B8B-48DF-49C3-A8DB-0C9CDE0156B3}" type="doc">
      <dgm:prSet loTypeId="urn:microsoft.com/office/officeart/2005/8/layout/vList5" loCatId="list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E506C862-2610-4117-9CCE-A04091B59682}">
      <dgm:prSet/>
      <dgm:spPr/>
      <dgm:t>
        <a:bodyPr/>
        <a:lstStyle/>
        <a:p>
          <a:r>
            <a:rPr lang="en-US"/>
            <a:t>1L TV + Pembro: 41% ORR (16% CR); median DOR not reached at 19m median f/u</a:t>
          </a:r>
        </a:p>
      </dgm:t>
    </dgm:pt>
    <dgm:pt modelId="{8AA20ABE-DF53-411F-8C25-43A6F6C1C5DA}" type="parTrans" cxnId="{670F8E53-A131-49CA-A644-25CFC0E0B4BF}">
      <dgm:prSet/>
      <dgm:spPr/>
      <dgm:t>
        <a:bodyPr/>
        <a:lstStyle/>
        <a:p>
          <a:endParaRPr lang="en-US"/>
        </a:p>
      </dgm:t>
    </dgm:pt>
    <dgm:pt modelId="{01D71EE6-C4F9-49BD-B83D-7F7F56994B12}" type="sibTrans" cxnId="{670F8E53-A131-49CA-A644-25CFC0E0B4BF}">
      <dgm:prSet/>
      <dgm:spPr/>
      <dgm:t>
        <a:bodyPr/>
        <a:lstStyle/>
        <a:p>
          <a:endParaRPr lang="en-US"/>
        </a:p>
      </dgm:t>
    </dgm:pt>
    <dgm:pt modelId="{085712B0-1E77-4610-9FAB-640C450758D1}">
      <dgm:prSet/>
      <dgm:spPr/>
      <dgm:t>
        <a:bodyPr/>
        <a:lstStyle/>
        <a:p>
          <a:r>
            <a:rPr lang="en-US"/>
            <a:t>2L/3L TV + Pembro: 38% ORR</a:t>
          </a:r>
        </a:p>
      </dgm:t>
    </dgm:pt>
    <dgm:pt modelId="{56A32162-302F-47AE-9D6A-AD173CE7C9FA}" type="parTrans" cxnId="{5C3896C0-A399-4021-BCB8-909BD2B7DF77}">
      <dgm:prSet/>
      <dgm:spPr/>
      <dgm:t>
        <a:bodyPr/>
        <a:lstStyle/>
        <a:p>
          <a:endParaRPr lang="en-US"/>
        </a:p>
      </dgm:t>
    </dgm:pt>
    <dgm:pt modelId="{FA44E802-AAA8-4451-89E3-3E58150BA446}" type="sibTrans" cxnId="{5C3896C0-A399-4021-BCB8-909BD2B7DF77}">
      <dgm:prSet/>
      <dgm:spPr/>
      <dgm:t>
        <a:bodyPr/>
        <a:lstStyle/>
        <a:p>
          <a:endParaRPr lang="en-US"/>
        </a:p>
      </dgm:t>
    </dgm:pt>
    <dgm:pt modelId="{C77EA0CF-5CD7-4CCE-91F2-8A0CC18764A2}">
      <dgm:prSet/>
      <dgm:spPr/>
      <dgm:t>
        <a:bodyPr/>
        <a:lstStyle/>
        <a:p>
          <a:r>
            <a:rPr lang="en-US"/>
            <a:t>1L TV + Carbo: 55% ORR</a:t>
          </a:r>
        </a:p>
      </dgm:t>
    </dgm:pt>
    <dgm:pt modelId="{4E255E01-7F9A-4692-8E03-51ACD660E107}" type="parTrans" cxnId="{807FA751-1140-4475-9212-F519564FAD26}">
      <dgm:prSet/>
      <dgm:spPr/>
      <dgm:t>
        <a:bodyPr/>
        <a:lstStyle/>
        <a:p>
          <a:endParaRPr lang="en-US"/>
        </a:p>
      </dgm:t>
    </dgm:pt>
    <dgm:pt modelId="{EEADB4C4-774D-4042-A9D0-E82E78BD0834}" type="sibTrans" cxnId="{807FA751-1140-4475-9212-F519564FAD26}">
      <dgm:prSet/>
      <dgm:spPr/>
      <dgm:t>
        <a:bodyPr/>
        <a:lstStyle/>
        <a:p>
          <a:endParaRPr lang="en-US"/>
        </a:p>
      </dgm:t>
    </dgm:pt>
    <dgm:pt modelId="{183B87E2-85DB-0E42-8BE6-33EF7A304CE5}" type="pres">
      <dgm:prSet presAssocID="{CC297B8B-48DF-49C3-A8DB-0C9CDE0156B3}" presName="Name0" presStyleCnt="0">
        <dgm:presLayoutVars>
          <dgm:dir/>
          <dgm:animLvl val="lvl"/>
          <dgm:resizeHandles val="exact"/>
        </dgm:presLayoutVars>
      </dgm:prSet>
      <dgm:spPr/>
    </dgm:pt>
    <dgm:pt modelId="{E02BE9CA-843C-2F41-A6F7-D88478F54F7C}" type="pres">
      <dgm:prSet presAssocID="{E506C862-2610-4117-9CCE-A04091B59682}" presName="linNode" presStyleCnt="0"/>
      <dgm:spPr/>
    </dgm:pt>
    <dgm:pt modelId="{5894DEF5-C59A-9C4F-8E3D-1A1CD57CB774}" type="pres">
      <dgm:prSet presAssocID="{E506C862-2610-4117-9CCE-A04091B59682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60B446B9-5F46-FD49-BA9D-2D4779F00FCD}" type="pres">
      <dgm:prSet presAssocID="{01D71EE6-C4F9-49BD-B83D-7F7F56994B12}" presName="sp" presStyleCnt="0"/>
      <dgm:spPr/>
    </dgm:pt>
    <dgm:pt modelId="{249793BE-BA33-A144-9129-285CB04C2598}" type="pres">
      <dgm:prSet presAssocID="{085712B0-1E77-4610-9FAB-640C450758D1}" presName="linNode" presStyleCnt="0"/>
      <dgm:spPr/>
    </dgm:pt>
    <dgm:pt modelId="{BAB7EFF5-660D-3340-942E-67C5F34CEEA5}" type="pres">
      <dgm:prSet presAssocID="{085712B0-1E77-4610-9FAB-640C450758D1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3FEF6346-FD2E-7B45-9E99-8EACFBB95996}" type="pres">
      <dgm:prSet presAssocID="{FA44E802-AAA8-4451-89E3-3E58150BA446}" presName="sp" presStyleCnt="0"/>
      <dgm:spPr/>
    </dgm:pt>
    <dgm:pt modelId="{31351327-D0AD-FD43-B67D-6994809D97CC}" type="pres">
      <dgm:prSet presAssocID="{C77EA0CF-5CD7-4CCE-91F2-8A0CC18764A2}" presName="linNode" presStyleCnt="0"/>
      <dgm:spPr/>
    </dgm:pt>
    <dgm:pt modelId="{65F8D740-2593-1248-AB33-0D8E2F52AF56}" type="pres">
      <dgm:prSet presAssocID="{C77EA0CF-5CD7-4CCE-91F2-8A0CC18764A2}" presName="parentText" presStyleLbl="node1" presStyleIdx="2" presStyleCnt="3">
        <dgm:presLayoutVars>
          <dgm:chMax val="1"/>
          <dgm:bulletEnabled val="1"/>
        </dgm:presLayoutVars>
      </dgm:prSet>
      <dgm:spPr/>
    </dgm:pt>
  </dgm:ptLst>
  <dgm:cxnLst>
    <dgm:cxn modelId="{A2686B39-C990-8049-BB9F-389E286D2271}" type="presOf" srcId="{CC297B8B-48DF-49C3-A8DB-0C9CDE0156B3}" destId="{183B87E2-85DB-0E42-8BE6-33EF7A304CE5}" srcOrd="0" destOrd="0" presId="urn:microsoft.com/office/officeart/2005/8/layout/vList5"/>
    <dgm:cxn modelId="{807FA751-1140-4475-9212-F519564FAD26}" srcId="{CC297B8B-48DF-49C3-A8DB-0C9CDE0156B3}" destId="{C77EA0CF-5CD7-4CCE-91F2-8A0CC18764A2}" srcOrd="2" destOrd="0" parTransId="{4E255E01-7F9A-4692-8E03-51ACD660E107}" sibTransId="{EEADB4C4-774D-4042-A9D0-E82E78BD0834}"/>
    <dgm:cxn modelId="{670F8E53-A131-49CA-A644-25CFC0E0B4BF}" srcId="{CC297B8B-48DF-49C3-A8DB-0C9CDE0156B3}" destId="{E506C862-2610-4117-9CCE-A04091B59682}" srcOrd="0" destOrd="0" parTransId="{8AA20ABE-DF53-411F-8C25-43A6F6C1C5DA}" sibTransId="{01D71EE6-C4F9-49BD-B83D-7F7F56994B12}"/>
    <dgm:cxn modelId="{69FC6A88-5FA5-CF41-B4B4-62A6AD5C3A13}" type="presOf" srcId="{085712B0-1E77-4610-9FAB-640C450758D1}" destId="{BAB7EFF5-660D-3340-942E-67C5F34CEEA5}" srcOrd="0" destOrd="0" presId="urn:microsoft.com/office/officeart/2005/8/layout/vList5"/>
    <dgm:cxn modelId="{EDE6F696-36A7-C14D-BCDD-6DC172976A19}" type="presOf" srcId="{E506C862-2610-4117-9CCE-A04091B59682}" destId="{5894DEF5-C59A-9C4F-8E3D-1A1CD57CB774}" srcOrd="0" destOrd="0" presId="urn:microsoft.com/office/officeart/2005/8/layout/vList5"/>
    <dgm:cxn modelId="{5C3896C0-A399-4021-BCB8-909BD2B7DF77}" srcId="{CC297B8B-48DF-49C3-A8DB-0C9CDE0156B3}" destId="{085712B0-1E77-4610-9FAB-640C450758D1}" srcOrd="1" destOrd="0" parTransId="{56A32162-302F-47AE-9D6A-AD173CE7C9FA}" sibTransId="{FA44E802-AAA8-4451-89E3-3E58150BA446}"/>
    <dgm:cxn modelId="{3B2FFFD4-AB59-3748-AD55-8BB11D85E33D}" type="presOf" srcId="{C77EA0CF-5CD7-4CCE-91F2-8A0CC18764A2}" destId="{65F8D740-2593-1248-AB33-0D8E2F52AF56}" srcOrd="0" destOrd="0" presId="urn:microsoft.com/office/officeart/2005/8/layout/vList5"/>
    <dgm:cxn modelId="{F58611A3-A04D-2A4C-A95D-971182460094}" type="presParOf" srcId="{183B87E2-85DB-0E42-8BE6-33EF7A304CE5}" destId="{E02BE9CA-843C-2F41-A6F7-D88478F54F7C}" srcOrd="0" destOrd="0" presId="urn:microsoft.com/office/officeart/2005/8/layout/vList5"/>
    <dgm:cxn modelId="{D34B4E91-1DED-B448-9ADD-D34BC96C1446}" type="presParOf" srcId="{E02BE9CA-843C-2F41-A6F7-D88478F54F7C}" destId="{5894DEF5-C59A-9C4F-8E3D-1A1CD57CB774}" srcOrd="0" destOrd="0" presId="urn:microsoft.com/office/officeart/2005/8/layout/vList5"/>
    <dgm:cxn modelId="{E4DC8DD0-A220-1F49-A1D1-B0DCD93F80DA}" type="presParOf" srcId="{183B87E2-85DB-0E42-8BE6-33EF7A304CE5}" destId="{60B446B9-5F46-FD49-BA9D-2D4779F00FCD}" srcOrd="1" destOrd="0" presId="urn:microsoft.com/office/officeart/2005/8/layout/vList5"/>
    <dgm:cxn modelId="{447CF6B5-66BF-F74D-86AE-14950DEAA218}" type="presParOf" srcId="{183B87E2-85DB-0E42-8BE6-33EF7A304CE5}" destId="{249793BE-BA33-A144-9129-285CB04C2598}" srcOrd="2" destOrd="0" presId="urn:microsoft.com/office/officeart/2005/8/layout/vList5"/>
    <dgm:cxn modelId="{051ACA5C-38D8-4E4A-83AA-069A4976D40D}" type="presParOf" srcId="{249793BE-BA33-A144-9129-285CB04C2598}" destId="{BAB7EFF5-660D-3340-942E-67C5F34CEEA5}" srcOrd="0" destOrd="0" presId="urn:microsoft.com/office/officeart/2005/8/layout/vList5"/>
    <dgm:cxn modelId="{59B6B839-4A5D-7549-A538-8553283F3166}" type="presParOf" srcId="{183B87E2-85DB-0E42-8BE6-33EF7A304CE5}" destId="{3FEF6346-FD2E-7B45-9E99-8EACFBB95996}" srcOrd="3" destOrd="0" presId="urn:microsoft.com/office/officeart/2005/8/layout/vList5"/>
    <dgm:cxn modelId="{DC358A1D-BB0A-6A4C-9162-573AD1303A4F}" type="presParOf" srcId="{183B87E2-85DB-0E42-8BE6-33EF7A304CE5}" destId="{31351327-D0AD-FD43-B67D-6994809D97CC}" srcOrd="4" destOrd="0" presId="urn:microsoft.com/office/officeart/2005/8/layout/vList5"/>
    <dgm:cxn modelId="{E1260916-7A60-B84B-AF8C-7C95AF7F1EB0}" type="presParOf" srcId="{31351327-D0AD-FD43-B67D-6994809D97CC}" destId="{65F8D740-2593-1248-AB33-0D8E2F52AF56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73D681-4BB2-0C4F-A9F5-3868BF7D5676}">
      <dsp:nvSpPr>
        <dsp:cNvPr id="0" name=""/>
        <dsp:cNvSpPr/>
      </dsp:nvSpPr>
      <dsp:spPr>
        <a:xfrm>
          <a:off x="134291" y="612"/>
          <a:ext cx="4332795" cy="275132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9DFA93-5D39-A246-8168-DE0A7354BE39}">
      <dsp:nvSpPr>
        <dsp:cNvPr id="0" name=""/>
        <dsp:cNvSpPr/>
      </dsp:nvSpPr>
      <dsp:spPr>
        <a:xfrm>
          <a:off x="615713" y="457963"/>
          <a:ext cx="4332795" cy="2751325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RUBY demonstrated a statistically significant and clinically meaningful improvement in </a:t>
          </a:r>
          <a:br>
            <a:rPr lang="en-US" sz="2500" kern="1200" dirty="0"/>
          </a:br>
          <a:r>
            <a:rPr lang="en-US" sz="2500" kern="1200" dirty="0"/>
            <a:t>investigator-assessed PFS</a:t>
          </a:r>
        </a:p>
      </dsp:txBody>
      <dsp:txXfrm>
        <a:off x="696297" y="538547"/>
        <a:ext cx="4171627" cy="2590157"/>
      </dsp:txXfrm>
    </dsp:sp>
    <dsp:sp modelId="{6F2DA78D-8054-3B4C-B2F6-F2BEEB3C34C7}">
      <dsp:nvSpPr>
        <dsp:cNvPr id="0" name=""/>
        <dsp:cNvSpPr/>
      </dsp:nvSpPr>
      <dsp:spPr>
        <a:xfrm>
          <a:off x="5429930" y="612"/>
          <a:ext cx="4332795" cy="275132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434331-3B75-4C45-9A55-8813E5CC38C6}">
      <dsp:nvSpPr>
        <dsp:cNvPr id="0" name=""/>
        <dsp:cNvSpPr/>
      </dsp:nvSpPr>
      <dsp:spPr>
        <a:xfrm>
          <a:off x="5911352" y="457963"/>
          <a:ext cx="4332795" cy="2751325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RUBY is the only first-line trial to show improved PFS for an immuno-oncology therapy in combination with standard-of-care chemotherapy in primary advanced/recurrent EC</a:t>
          </a:r>
        </a:p>
      </dsp:txBody>
      <dsp:txXfrm>
        <a:off x="5991936" y="538547"/>
        <a:ext cx="4171627" cy="25901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207642-0A4C-ED43-8608-BD09F624D85E}">
      <dsp:nvSpPr>
        <dsp:cNvPr id="0" name=""/>
        <dsp:cNvSpPr/>
      </dsp:nvSpPr>
      <dsp:spPr>
        <a:xfrm>
          <a:off x="0" y="0"/>
          <a:ext cx="64928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814696-41F5-D64F-94D9-BFF1A7D16612}">
      <dsp:nvSpPr>
        <dsp:cNvPr id="0" name=""/>
        <dsp:cNvSpPr/>
      </dsp:nvSpPr>
      <dsp:spPr>
        <a:xfrm>
          <a:off x="0" y="0"/>
          <a:ext cx="6492875" cy="1276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Selinexor: 30% reduction in risk of progression and/or death</a:t>
          </a:r>
        </a:p>
      </dsp:txBody>
      <dsp:txXfrm>
        <a:off x="0" y="0"/>
        <a:ext cx="6492875" cy="1276350"/>
      </dsp:txXfrm>
    </dsp:sp>
    <dsp:sp modelId="{F6929817-93C6-BB46-9E26-8FF381B88EA1}">
      <dsp:nvSpPr>
        <dsp:cNvPr id="0" name=""/>
        <dsp:cNvSpPr/>
      </dsp:nvSpPr>
      <dsp:spPr>
        <a:xfrm>
          <a:off x="0" y="1276350"/>
          <a:ext cx="6492875" cy="0"/>
        </a:xfrm>
        <a:prstGeom prst="line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717DAA-7CA5-504A-A875-F11601F39503}">
      <dsp:nvSpPr>
        <dsp:cNvPr id="0" name=""/>
        <dsp:cNvSpPr/>
      </dsp:nvSpPr>
      <dsp:spPr>
        <a:xfrm>
          <a:off x="0" y="1276350"/>
          <a:ext cx="6492875" cy="1276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p53 wild-type subgroup: 62% risk of progression and/or death</a:t>
          </a:r>
        </a:p>
      </dsp:txBody>
      <dsp:txXfrm>
        <a:off x="0" y="1276350"/>
        <a:ext cx="6492875" cy="1276350"/>
      </dsp:txXfrm>
    </dsp:sp>
    <dsp:sp modelId="{60CC4F51-33EF-C34F-8250-6DDED574BD74}">
      <dsp:nvSpPr>
        <dsp:cNvPr id="0" name=""/>
        <dsp:cNvSpPr/>
      </dsp:nvSpPr>
      <dsp:spPr>
        <a:xfrm>
          <a:off x="0" y="2552700"/>
          <a:ext cx="6492875" cy="0"/>
        </a:xfrm>
        <a:prstGeom prst="line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3F2573-A1E9-F645-BBE3-EC804049E931}">
      <dsp:nvSpPr>
        <dsp:cNvPr id="0" name=""/>
        <dsp:cNvSpPr/>
      </dsp:nvSpPr>
      <dsp:spPr>
        <a:xfrm>
          <a:off x="0" y="2552700"/>
          <a:ext cx="6492875" cy="1276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Endometrioid histology: median PFS 9.2m v 3.2m [HR 0.57; 95% CI, 0.35-0.94; p=0.014]</a:t>
          </a:r>
        </a:p>
      </dsp:txBody>
      <dsp:txXfrm>
        <a:off x="0" y="2552700"/>
        <a:ext cx="6492875" cy="1276350"/>
      </dsp:txXfrm>
    </dsp:sp>
    <dsp:sp modelId="{DC76FE26-B34E-3C41-AF5A-A67342FDA5E8}">
      <dsp:nvSpPr>
        <dsp:cNvPr id="0" name=""/>
        <dsp:cNvSpPr/>
      </dsp:nvSpPr>
      <dsp:spPr>
        <a:xfrm>
          <a:off x="0" y="3829050"/>
          <a:ext cx="6492875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692E86-EC1B-2942-8BF2-D8C42DFF5025}">
      <dsp:nvSpPr>
        <dsp:cNvPr id="0" name=""/>
        <dsp:cNvSpPr/>
      </dsp:nvSpPr>
      <dsp:spPr>
        <a:xfrm>
          <a:off x="0" y="3829050"/>
          <a:ext cx="6492875" cy="1276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AEs manageable with supportive care and dose reductions</a:t>
          </a:r>
        </a:p>
      </dsp:txBody>
      <dsp:txXfrm>
        <a:off x="0" y="3829050"/>
        <a:ext cx="6492875" cy="12763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109232-FE1F-214A-AD54-8A3674CDB7F5}">
      <dsp:nvSpPr>
        <dsp:cNvPr id="0" name=""/>
        <dsp:cNvSpPr/>
      </dsp:nvSpPr>
      <dsp:spPr>
        <a:xfrm>
          <a:off x="1243" y="75629"/>
          <a:ext cx="4200078" cy="42000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Potential benefit may be observed for Selinexor over placebo in patients with p53 wild-type including MSS and Copy Number Low EC</a:t>
          </a:r>
        </a:p>
      </dsp:txBody>
      <dsp:txXfrm>
        <a:off x="616330" y="690716"/>
        <a:ext cx="2969904" cy="2969904"/>
      </dsp:txXfrm>
    </dsp:sp>
    <dsp:sp modelId="{21AEA397-B2FA-374D-9D1B-E48C0B6AFD1D}">
      <dsp:nvSpPr>
        <dsp:cNvPr id="0" name=""/>
        <dsp:cNvSpPr/>
      </dsp:nvSpPr>
      <dsp:spPr>
        <a:xfrm>
          <a:off x="3874180" y="-518009"/>
          <a:ext cx="2618993" cy="1417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3874180" y="-234504"/>
        <a:ext cx="2193735" cy="850516"/>
      </dsp:txXfrm>
    </dsp:sp>
    <dsp:sp modelId="{4F9487AA-AC73-E642-9801-780801A03764}">
      <dsp:nvSpPr>
        <dsp:cNvPr id="0" name=""/>
        <dsp:cNvSpPr/>
      </dsp:nvSpPr>
      <dsp:spPr>
        <a:xfrm>
          <a:off x="6314277" y="75629"/>
          <a:ext cx="4200078" cy="42000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Note: No benefit among patients with p53 mutant/aberrant tumors</a:t>
          </a:r>
        </a:p>
      </dsp:txBody>
      <dsp:txXfrm>
        <a:off x="6929364" y="690716"/>
        <a:ext cx="2969904" cy="2969904"/>
      </dsp:txXfrm>
    </dsp:sp>
    <dsp:sp modelId="{63374AA8-6E6C-A646-AC32-5C5CC8B81D82}">
      <dsp:nvSpPr>
        <dsp:cNvPr id="0" name=""/>
        <dsp:cNvSpPr/>
      </dsp:nvSpPr>
      <dsp:spPr>
        <a:xfrm rot="10800000">
          <a:off x="4022425" y="3451820"/>
          <a:ext cx="2618993" cy="1417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 rot="10800000">
        <a:off x="4447683" y="3735325"/>
        <a:ext cx="2193735" cy="85051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C6D6BF-D399-8744-80D8-E16F7A371022}">
      <dsp:nvSpPr>
        <dsp:cNvPr id="0" name=""/>
        <dsp:cNvSpPr/>
      </dsp:nvSpPr>
      <dsp:spPr>
        <a:xfrm>
          <a:off x="0" y="102449"/>
          <a:ext cx="6492875" cy="52767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Median age 69 yrs</a:t>
          </a:r>
        </a:p>
      </dsp:txBody>
      <dsp:txXfrm>
        <a:off x="25759" y="128208"/>
        <a:ext cx="6441357" cy="476152"/>
      </dsp:txXfrm>
    </dsp:sp>
    <dsp:sp modelId="{31B9642D-53CF-B947-B505-072424193E21}">
      <dsp:nvSpPr>
        <dsp:cNvPr id="0" name=""/>
        <dsp:cNvSpPr/>
      </dsp:nvSpPr>
      <dsp:spPr>
        <a:xfrm>
          <a:off x="0" y="693480"/>
          <a:ext cx="6492875" cy="527670"/>
        </a:xfrm>
        <a:prstGeom prst="round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&gt;50% had received 4 lines of prior therapy</a:t>
          </a:r>
        </a:p>
      </dsp:txBody>
      <dsp:txXfrm>
        <a:off x="25759" y="719239"/>
        <a:ext cx="6441357" cy="476152"/>
      </dsp:txXfrm>
    </dsp:sp>
    <dsp:sp modelId="{612F8D46-275A-FD41-8E21-56A705D785C1}">
      <dsp:nvSpPr>
        <dsp:cNvPr id="0" name=""/>
        <dsp:cNvSpPr/>
      </dsp:nvSpPr>
      <dsp:spPr>
        <a:xfrm>
          <a:off x="0" y="1284510"/>
          <a:ext cx="6492875" cy="527670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Primary Endpoints: Safety, DLTs, TRAEs</a:t>
          </a:r>
        </a:p>
      </dsp:txBody>
      <dsp:txXfrm>
        <a:off x="25759" y="1310269"/>
        <a:ext cx="6441357" cy="476152"/>
      </dsp:txXfrm>
    </dsp:sp>
    <dsp:sp modelId="{A0BE5BBB-D2FB-694D-BF4F-BB4037826B38}">
      <dsp:nvSpPr>
        <dsp:cNvPr id="0" name=""/>
        <dsp:cNvSpPr/>
      </dsp:nvSpPr>
      <dsp:spPr>
        <a:xfrm>
          <a:off x="0" y="1875540"/>
          <a:ext cx="6492875" cy="527670"/>
        </a:xfrm>
        <a:prstGeom prst="round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10% TRAEs </a:t>
          </a:r>
        </a:p>
      </dsp:txBody>
      <dsp:txXfrm>
        <a:off x="25759" y="1901299"/>
        <a:ext cx="6441357" cy="476152"/>
      </dsp:txXfrm>
    </dsp:sp>
    <dsp:sp modelId="{6352232A-445F-284F-8C62-781DFC45C22D}">
      <dsp:nvSpPr>
        <dsp:cNvPr id="0" name=""/>
        <dsp:cNvSpPr/>
      </dsp:nvSpPr>
      <dsp:spPr>
        <a:xfrm>
          <a:off x="0" y="2403210"/>
          <a:ext cx="6492875" cy="11840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149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G3/4 Asthenia/Fatigue (12.9%)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G3/4 Lymphopenia (32.3%)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G3/4 Neutropenia (16.1%)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G3/4 Thrombocytopenia (6.5%)</a:t>
          </a:r>
        </a:p>
      </dsp:txBody>
      <dsp:txXfrm>
        <a:off x="0" y="2403210"/>
        <a:ext cx="6492875" cy="1184040"/>
      </dsp:txXfrm>
    </dsp:sp>
    <dsp:sp modelId="{ECA4DA56-CF6E-4644-9D4A-4012DFC5DB17}">
      <dsp:nvSpPr>
        <dsp:cNvPr id="0" name=""/>
        <dsp:cNvSpPr/>
      </dsp:nvSpPr>
      <dsp:spPr>
        <a:xfrm>
          <a:off x="0" y="3587250"/>
          <a:ext cx="6492875" cy="52767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Recommended Phase 2 Dose:</a:t>
          </a:r>
        </a:p>
      </dsp:txBody>
      <dsp:txXfrm>
        <a:off x="25759" y="3613009"/>
        <a:ext cx="6441357" cy="476152"/>
      </dsp:txXfrm>
    </dsp:sp>
    <dsp:sp modelId="{123B0528-295A-FB48-94BD-536D21F85C14}">
      <dsp:nvSpPr>
        <dsp:cNvPr id="0" name=""/>
        <dsp:cNvSpPr/>
      </dsp:nvSpPr>
      <dsp:spPr>
        <a:xfrm>
          <a:off x="0" y="4114920"/>
          <a:ext cx="6492875" cy="8880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149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 dirty="0"/>
            <a:t>Olaparib 300 mg bid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 dirty="0"/>
            <a:t>+ 50 mg Metronomic Cyclophosphamide </a:t>
          </a:r>
          <a:r>
            <a:rPr lang="en-US" sz="1700" kern="1200" dirty="0" err="1"/>
            <a:t>qd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 dirty="0"/>
            <a:t>+ Metformin 500 mg TID</a:t>
          </a:r>
        </a:p>
      </dsp:txBody>
      <dsp:txXfrm>
        <a:off x="0" y="4114920"/>
        <a:ext cx="6492875" cy="88803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94DEF5-C59A-9C4F-8E3D-1A1CD57CB774}">
      <dsp:nvSpPr>
        <dsp:cNvPr id="0" name=""/>
        <dsp:cNvSpPr/>
      </dsp:nvSpPr>
      <dsp:spPr>
        <a:xfrm>
          <a:off x="3364992" y="2124"/>
          <a:ext cx="3785616" cy="140228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1L TV + Pembro: 41% ORR (16% CR); median DOR not reached at 19m median f/u</a:t>
          </a:r>
        </a:p>
      </dsp:txBody>
      <dsp:txXfrm>
        <a:off x="3433446" y="70578"/>
        <a:ext cx="3648708" cy="1265378"/>
      </dsp:txXfrm>
    </dsp:sp>
    <dsp:sp modelId="{BAB7EFF5-660D-3340-942E-67C5F34CEEA5}">
      <dsp:nvSpPr>
        <dsp:cNvPr id="0" name=""/>
        <dsp:cNvSpPr/>
      </dsp:nvSpPr>
      <dsp:spPr>
        <a:xfrm>
          <a:off x="3364992" y="1474525"/>
          <a:ext cx="3785616" cy="1402286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2L/3L TV + Pembro: 38% ORR</a:t>
          </a:r>
        </a:p>
      </dsp:txBody>
      <dsp:txXfrm>
        <a:off x="3433446" y="1542979"/>
        <a:ext cx="3648708" cy="1265378"/>
      </dsp:txXfrm>
    </dsp:sp>
    <dsp:sp modelId="{65F8D740-2593-1248-AB33-0D8E2F52AF56}">
      <dsp:nvSpPr>
        <dsp:cNvPr id="0" name=""/>
        <dsp:cNvSpPr/>
      </dsp:nvSpPr>
      <dsp:spPr>
        <a:xfrm>
          <a:off x="3364992" y="2946926"/>
          <a:ext cx="3785616" cy="1402286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1L TV + Carbo: 55% ORR</a:t>
          </a:r>
        </a:p>
      </dsp:txBody>
      <dsp:txXfrm>
        <a:off x="3433446" y="3015380"/>
        <a:ext cx="3648708" cy="12653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1F000-C892-8CD6-6844-0EEA815D9A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EB6011-5E13-20FC-DDA9-76FC492F52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580F9-E32C-2708-1BA6-6E3970263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1F277-6758-0240-BB80-0688044CE89F}" type="datetimeFigureOut">
              <a:rPr lang="en-US" smtClean="0"/>
              <a:t>1/19/23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2C38C7-0D4E-DFB6-8B20-F6C3DBC91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3483D0-6B55-BE97-1687-CC25E58B1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983B4-F461-3C4D-A2B7-6C8F73B5A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460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CFA50-0813-E999-9D68-2B12BACBE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D6BB9C-DA34-78A5-9BBD-E2E6623620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5A366D-863F-77BF-F7BF-50C8DB7C5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1F277-6758-0240-BB80-0688044CE89F}" type="datetimeFigureOut">
              <a:rPr lang="en-US" smtClean="0"/>
              <a:t>1/19/23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42230-F4C4-31A7-BD8F-8B9326369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D1A943-8764-2CAA-563C-05080B344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983B4-F461-3C4D-A2B7-6C8F73B5A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418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91E6AF-14CF-9197-C5AA-27D8C5F394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63940A-C8C1-1815-F03E-3F1B6736AC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6CC86D-38A3-6E9C-408A-8A1954768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1F277-6758-0240-BB80-0688044CE89F}" type="datetimeFigureOut">
              <a:rPr lang="en-US" smtClean="0"/>
              <a:t>1/19/23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951668-BF4D-70D6-FC70-C39F63D9B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93899-584C-179F-C84C-BC5C77312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983B4-F461-3C4D-A2B7-6C8F73B5A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047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74648-0FB7-5FF8-A7F4-94C6D6EA1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E4DB2-8726-532B-0DB9-86BC6EF38B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42451C-9B27-C305-8B66-4A5CB6EEE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1F277-6758-0240-BB80-0688044CE89F}" type="datetimeFigureOut">
              <a:rPr lang="en-US" smtClean="0"/>
              <a:t>1/19/23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65975A-122A-1A1F-C319-C67A4F851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D13808-A5E6-6478-6348-89F5FA8AC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983B4-F461-3C4D-A2B7-6C8F73B5A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845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86EBA-AC3C-DA53-05C7-0D86B7131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2DA368-FD26-02C1-D3C1-65E36227AD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C30195-12C1-708F-642B-F2060A462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1F277-6758-0240-BB80-0688044CE89F}" type="datetimeFigureOut">
              <a:rPr lang="en-US" smtClean="0"/>
              <a:t>1/19/23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57E26B-54A7-167C-1F81-D7699992A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BB5DFB-1BD6-E6AF-CA79-5B0EAC469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983B4-F461-3C4D-A2B7-6C8F73B5A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144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4BFD2-83C4-3B74-2FAA-6BEAC418D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83ACD-0813-8C84-8427-7FA9E428A9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7FDF36-7198-2469-7EE8-7378C894AC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5E7A2A-5DE1-BCF7-166D-39F339AF9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1F277-6758-0240-BB80-0688044CE89F}" type="datetimeFigureOut">
              <a:rPr lang="en-US" smtClean="0"/>
              <a:t>1/19/23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285026-5CDF-865D-C645-B85D3F54B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DA1093-8C89-9B5E-BFE5-D9A947039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983B4-F461-3C4D-A2B7-6C8F73B5A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49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61B2C-3CAE-CCE1-B02E-AC2A81BB5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624D48-6FE6-C267-1A3E-F883E3A049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C02BA8-DA16-F2A2-2B2F-2F66B52BBB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1615AD-191B-350B-3273-E5847509A3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4652D6-02B4-3091-3EC8-671BA1A5FE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731330-BD1E-13B1-7A4F-485AC2C2D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1F277-6758-0240-BB80-0688044CE89F}" type="datetimeFigureOut">
              <a:rPr lang="en-US" smtClean="0"/>
              <a:t>1/19/23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292B09-D2FE-69AE-CE5E-93797EADE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A0D5E5-D040-7284-10C7-D21995380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983B4-F461-3C4D-A2B7-6C8F73B5A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965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5D983-2F91-2F42-427A-FE923EBBC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5D98A6-CFE5-FB26-936E-5A64E6C90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1F277-6758-0240-BB80-0688044CE89F}" type="datetimeFigureOut">
              <a:rPr lang="en-US" smtClean="0"/>
              <a:t>1/19/23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0DF8D5-3D82-E765-D255-676552658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C4C5B0-49A3-1C71-5AB0-DE584058B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983B4-F461-3C4D-A2B7-6C8F73B5A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90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FF5723-5B32-D279-F772-092F030E4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1F277-6758-0240-BB80-0688044CE89F}" type="datetimeFigureOut">
              <a:rPr lang="en-US" smtClean="0"/>
              <a:t>1/19/23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CC515C-7EC0-EA77-1E6E-295BBD104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8C5DE0-DB03-305B-6A38-C9EF77774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983B4-F461-3C4D-A2B7-6C8F73B5A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576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FA1F2-CF02-B821-F827-8E8DA532D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4E5CB6-1AA7-AF27-BBF9-70F57D6840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D67CD4-5B43-DD17-7CBE-FE653122D2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6A9668-DA84-6C88-452B-C802BFE1E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1F277-6758-0240-BB80-0688044CE89F}" type="datetimeFigureOut">
              <a:rPr lang="en-US" smtClean="0"/>
              <a:t>1/19/23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8E7850-3CAA-8D5F-6619-7A0A93999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1A05CC-F084-6155-255D-31303E4D5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983B4-F461-3C4D-A2B7-6C8F73B5A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568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0B8D0-EF5F-F872-49F9-C0DE10E99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45C938-902C-5764-F230-6EC596CE5A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D5EA18-F33C-443F-8903-DACFE3A7B5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DD146F-24E1-101C-3A1F-2C700C5E3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1F277-6758-0240-BB80-0688044CE89F}" type="datetimeFigureOut">
              <a:rPr lang="en-US" smtClean="0"/>
              <a:t>1/19/23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6855C9-9C31-BC1E-A5C1-491441758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E3075B-F8AA-5992-A6F5-8D5664F54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983B4-F461-3C4D-A2B7-6C8F73B5A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297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772E11-AC56-F809-990E-D88470703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D03C1C-DA23-3194-BD37-554F5E00AC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0B63A4-06AA-1C48-337D-3C6AE0FA52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1F277-6758-0240-BB80-0688044CE89F}" type="datetimeFigureOut">
              <a:rPr lang="en-US" smtClean="0"/>
              <a:t>1/19/23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6FAC72-CDE0-E1E0-70D1-04523BB6F9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C5BD6C-5FC5-ED6C-93FD-E8012F600D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983B4-F461-3C4D-A2B7-6C8F73B5A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68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9007EBBE-E137-4F09-182D-382C20A37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143" y="818188"/>
            <a:ext cx="5221625" cy="522162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9E297A7-F21A-DD62-0EB4-AB0A6A346889}"/>
              </a:ext>
            </a:extLst>
          </p:cNvPr>
          <p:cNvSpPr txBox="1"/>
          <p:nvPr/>
        </p:nvSpPr>
        <p:spPr>
          <a:xfrm>
            <a:off x="6096000" y="662970"/>
            <a:ext cx="58544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0" i="0" u="none" strike="noStrike" dirty="0">
                <a:solidFill>
                  <a:srgbClr val="242424"/>
                </a:solidFill>
                <a:effectLst/>
                <a:latin typeface="Britannic Bold" panose="020B0903060703020204" pitchFamily="34" charset="77"/>
              </a:rPr>
              <a:t>Year in Review</a:t>
            </a:r>
          </a:p>
          <a:p>
            <a:pPr algn="ctr"/>
            <a:r>
              <a:rPr lang="en-US" sz="2800" b="0" i="0" u="none" strike="noStrike" dirty="0">
                <a:solidFill>
                  <a:srgbClr val="242424"/>
                </a:solidFill>
                <a:effectLst/>
                <a:latin typeface="Chalkboard" panose="03050602040202020205" pitchFamily="66" charset="77"/>
              </a:rPr>
              <a:t>Clinical Investigator Perspectives </a:t>
            </a:r>
          </a:p>
          <a:p>
            <a:pPr algn="ctr"/>
            <a:r>
              <a:rPr lang="en-US" sz="2800" b="0" i="0" u="none" strike="noStrike" dirty="0">
                <a:solidFill>
                  <a:srgbClr val="242424"/>
                </a:solidFill>
                <a:effectLst/>
                <a:latin typeface="Stencil" pitchFamily="82" charset="77"/>
              </a:rPr>
              <a:t>Gynecologic Oncology Edition</a:t>
            </a:r>
            <a:endParaRPr lang="en-US" sz="2800" dirty="0">
              <a:latin typeface="Stencil" pitchFamily="82" charset="77"/>
            </a:endParaRPr>
          </a:p>
        </p:txBody>
      </p:sp>
      <p:pic>
        <p:nvPicPr>
          <p:cNvPr id="9" name="Picture 8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135F4019-F121-BF66-41FA-0B11E5C47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3975" y="2729940"/>
            <a:ext cx="4463961" cy="24998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A2F493A-3343-F577-D459-280663488F1B}"/>
              </a:ext>
            </a:extLst>
          </p:cNvPr>
          <p:cNvSpPr txBox="1"/>
          <p:nvPr/>
        </p:nvSpPr>
        <p:spPr>
          <a:xfrm>
            <a:off x="6489919" y="5258991"/>
            <a:ext cx="499207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>
                <a:latin typeface="Sylfaen" pitchFamily="18" charset="0"/>
              </a:rPr>
              <a:t>Krishnansu</a:t>
            </a:r>
            <a:r>
              <a:rPr lang="en-US" b="1" dirty="0">
                <a:latin typeface="Sylfaen" pitchFamily="18" charset="0"/>
              </a:rPr>
              <a:t> S. Tewari, MD, FACOG, FACS, FRSM</a:t>
            </a:r>
          </a:p>
          <a:p>
            <a:pPr algn="ctr"/>
            <a:r>
              <a:rPr lang="en-US" dirty="0">
                <a:latin typeface="Sylfaen" pitchFamily="18" charset="0"/>
              </a:rPr>
              <a:t>Professor-with-Tenure &amp; Division Director</a:t>
            </a:r>
          </a:p>
          <a:p>
            <a:pPr algn="ctr"/>
            <a:r>
              <a:rPr lang="en-US" dirty="0">
                <a:latin typeface="Sylfaen" pitchFamily="18" charset="0"/>
              </a:rPr>
              <a:t>The Philip J. </a:t>
            </a:r>
            <a:r>
              <a:rPr lang="en-US" dirty="0" err="1">
                <a:latin typeface="Sylfaen" pitchFamily="18" charset="0"/>
              </a:rPr>
              <a:t>DiSaia</a:t>
            </a:r>
            <a:r>
              <a:rPr lang="en-US" dirty="0">
                <a:latin typeface="Sylfaen" pitchFamily="18" charset="0"/>
              </a:rPr>
              <a:t>, MD Endowed Chair</a:t>
            </a:r>
          </a:p>
          <a:p>
            <a:pPr algn="ctr"/>
            <a:r>
              <a:rPr lang="en-US" dirty="0">
                <a:latin typeface="Sylfaen" pitchFamily="18" charset="0"/>
              </a:rPr>
              <a:t>in Gynecologic Oncology</a:t>
            </a:r>
          </a:p>
          <a:p>
            <a:pPr algn="ctr"/>
            <a:r>
              <a:rPr lang="en-US" b="1" dirty="0">
                <a:latin typeface="Sylfaen" pitchFamily="18" charset="0"/>
              </a:rPr>
              <a:t>University of California, Irvine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6C414E9C-630E-C0CF-54C1-ADFA627905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0955" y="3110810"/>
            <a:ext cx="1270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12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469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355AC057-8E58-804E-3404-E847F7348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9626" y="735832"/>
            <a:ext cx="5346002" cy="537286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, chart, histogram&#10;&#10;Description automatically generated">
            <a:extLst>
              <a:ext uri="{FF2B5EF4-FFF2-40B4-BE49-F238E27FC236}">
                <a16:creationId xmlns:a16="http://schemas.microsoft.com/office/drawing/2014/main" id="{0BEAE046-2169-3EA4-C29F-983614EB1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372" y="749300"/>
            <a:ext cx="5359400" cy="5359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1833B6-D7EC-C72E-5C08-6D03B6C690F0}"/>
              </a:ext>
            </a:extLst>
          </p:cNvPr>
          <p:cNvSpPr txBox="1"/>
          <p:nvPr/>
        </p:nvSpPr>
        <p:spPr>
          <a:xfrm>
            <a:off x="477012" y="6456051"/>
            <a:ext cx="609765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Makker</a:t>
            </a:r>
            <a:r>
              <a:rPr lang="en-US" sz="15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V et al. </a:t>
            </a:r>
            <a:r>
              <a:rPr lang="en-US" sz="1500" i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 </a:t>
            </a:r>
            <a:r>
              <a:rPr lang="en-US" sz="1500" i="1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Engl</a:t>
            </a:r>
            <a:r>
              <a:rPr lang="en-US" sz="1500" i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J Med </a:t>
            </a:r>
            <a:r>
              <a:rPr lang="en-US" sz="15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2022;386(5):437-48.</a:t>
            </a:r>
          </a:p>
        </p:txBody>
      </p:sp>
    </p:spTree>
    <p:extLst>
      <p:ext uri="{BB962C8B-B14F-4D97-AF65-F5344CB8AC3E}">
        <p14:creationId xmlns:p14="http://schemas.microsoft.com/office/powerpoint/2010/main" val="3450863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4206D7-0BBE-6B8F-2ABA-2F93F0EF7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US" sz="5400" b="1"/>
              <a:t>Conclusions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03C991-5465-2359-F621-1E1C2EB41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r>
              <a:rPr lang="en-US" sz="2200" dirty="0"/>
              <a:t>The non-chemotherapy doublet of pembrolizumab plus Lenvatinib led to significantly longer PFS and OS than chemotherapy among patients with advanced EC</a:t>
            </a:r>
          </a:p>
        </p:txBody>
      </p:sp>
    </p:spTree>
    <p:extLst>
      <p:ext uri="{BB962C8B-B14F-4D97-AF65-F5344CB8AC3E}">
        <p14:creationId xmlns:p14="http://schemas.microsoft.com/office/powerpoint/2010/main" val="591834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72C55CE-94CD-5B68-8FEA-B27D108E0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177" y="171450"/>
            <a:ext cx="10949747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9091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A3C63DF1-CD6B-0B99-CFFF-369AFF9C0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09" y="1899358"/>
            <a:ext cx="11869382" cy="3382772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4699D-9159-46B9-191F-3F6E9CA02A48}"/>
              </a:ext>
            </a:extLst>
          </p:cNvPr>
          <p:cNvSpPr txBox="1"/>
          <p:nvPr/>
        </p:nvSpPr>
        <p:spPr>
          <a:xfrm>
            <a:off x="477012" y="6456051"/>
            <a:ext cx="609765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Makker</a:t>
            </a:r>
            <a:r>
              <a:rPr lang="en-US" sz="15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V et al. </a:t>
            </a:r>
            <a:r>
              <a:rPr lang="en-US" sz="15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ESMO 2022;Abstract 525MO. </a:t>
            </a:r>
            <a:endParaRPr lang="en-US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9574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09160" cy="6858000"/>
          </a:xfrm>
          <a:prstGeom prst="rect">
            <a:avLst/>
          </a:prstGeom>
          <a:solidFill>
            <a:schemeClr val="tx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84331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4206D7-0BBE-6B8F-2ABA-2F93F0EF7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640080"/>
            <a:ext cx="3282696" cy="525780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bg1"/>
                </a:solidFill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03C991-5465-2359-F621-1E1C2EB41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8384" y="640081"/>
            <a:ext cx="6024654" cy="5257800"/>
          </a:xfrm>
        </p:spPr>
        <p:txBody>
          <a:bodyPr anchor="ctr">
            <a:normAutofit/>
          </a:bodyPr>
          <a:lstStyle/>
          <a:p>
            <a:r>
              <a:rPr lang="en-US" sz="2400" dirty="0"/>
              <a:t>The KEYNOTE-775 Update remains consistent with the primary analysis</a:t>
            </a:r>
          </a:p>
          <a:p>
            <a:r>
              <a:rPr lang="en-US" sz="2400" dirty="0"/>
              <a:t>Continued demonstration of clinically meaningful improvement in PFS, OS, and ORR (</a:t>
            </a:r>
            <a:r>
              <a:rPr lang="en-US" sz="2400" dirty="0" err="1"/>
              <a:t>Lev+Pembro</a:t>
            </a:r>
            <a:r>
              <a:rPr lang="en-US" sz="2400" dirty="0"/>
              <a:t> vs </a:t>
            </a:r>
            <a:r>
              <a:rPr lang="en-US" sz="2400" dirty="0" err="1"/>
              <a:t>Doxorubicin+Paclitaxel</a:t>
            </a:r>
            <a:r>
              <a:rPr lang="en-US" sz="2400" dirty="0"/>
              <a:t>) among patients with advanced EC (all-comers and </a:t>
            </a:r>
            <a:r>
              <a:rPr lang="en-US" sz="2400" dirty="0" err="1"/>
              <a:t>MMRp</a:t>
            </a:r>
            <a:r>
              <a:rPr lang="en-US" sz="2400" dirty="0"/>
              <a:t>) who received prior platinum therapy</a:t>
            </a:r>
          </a:p>
        </p:txBody>
      </p:sp>
    </p:spTree>
    <p:extLst>
      <p:ext uri="{BB962C8B-B14F-4D97-AF65-F5344CB8AC3E}">
        <p14:creationId xmlns:p14="http://schemas.microsoft.com/office/powerpoint/2010/main" val="11423711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5B9B6D-0BA4-D7B5-4438-A372B296D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9"/>
            <a:ext cx="12192000" cy="685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207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7">
            <a:extLst>
              <a:ext uri="{FF2B5EF4-FFF2-40B4-BE49-F238E27FC236}">
                <a16:creationId xmlns:a16="http://schemas.microsoft.com/office/drawing/2014/main" id="{1500B4A4-B1F1-41EA-886A-B8A210DBC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9">
            <a:extLst>
              <a:ext uri="{FF2B5EF4-FFF2-40B4-BE49-F238E27FC236}">
                <a16:creationId xmlns:a16="http://schemas.microsoft.com/office/drawing/2014/main" id="{5E55A99C-0BDC-4DBE-8E40-9FA66F629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0522AD-4D33-E748-4FD4-0949757BD0B7}"/>
              </a:ext>
            </a:extLst>
          </p:cNvPr>
          <p:cNvSpPr txBox="1"/>
          <p:nvPr/>
        </p:nvSpPr>
        <p:spPr>
          <a:xfrm>
            <a:off x="1899944" y="1208758"/>
            <a:ext cx="911418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effectLst/>
                <a:cs typeface="Arial" panose="020B0604020202020204" pitchFamily="34" charset="0"/>
              </a:rPr>
              <a:t>Press Release: </a:t>
            </a:r>
            <a:r>
              <a:rPr lang="en-US" sz="2800" b="1" dirty="0">
                <a:cs typeface="Arial" panose="020B0604020202020204" pitchFamily="34" charset="0"/>
              </a:rPr>
              <a:t>December 2, 2022</a:t>
            </a:r>
          </a:p>
          <a:p>
            <a:endParaRPr lang="en-US" sz="2800" b="1" dirty="0">
              <a:effectLst/>
              <a:cs typeface="Arial" panose="020B0604020202020204" pitchFamily="34" charset="0"/>
            </a:endParaRPr>
          </a:p>
          <a:p>
            <a:r>
              <a:rPr lang="en-US" sz="2800" b="1" dirty="0">
                <a:effectLst/>
                <a:cs typeface="Arial" panose="020B0604020202020204" pitchFamily="34" charset="0"/>
              </a:rPr>
              <a:t>RUBY </a:t>
            </a:r>
            <a:r>
              <a:rPr lang="en-US" sz="2800" b="1" dirty="0">
                <a:cs typeface="Arial" panose="020B0604020202020204" pitchFamily="34" charset="0"/>
              </a:rPr>
              <a:t>P</a:t>
            </a:r>
            <a:r>
              <a:rPr lang="en-US" sz="2800" b="1" dirty="0">
                <a:effectLst/>
                <a:cs typeface="Arial" panose="020B0604020202020204" pitchFamily="34" charset="0"/>
              </a:rPr>
              <a:t>hase III trial evaluat</a:t>
            </a:r>
            <a:r>
              <a:rPr lang="en-US" sz="2800" b="1" dirty="0">
                <a:cs typeface="Arial" panose="020B0604020202020204" pitchFamily="34" charset="0"/>
              </a:rPr>
              <a:t>ing </a:t>
            </a:r>
            <a:r>
              <a:rPr lang="en-US" sz="2800" b="1" dirty="0" err="1">
                <a:effectLst/>
                <a:cs typeface="Arial" panose="020B0604020202020204" pitchFamily="34" charset="0"/>
              </a:rPr>
              <a:t>dostarlimab-gxly</a:t>
            </a:r>
            <a:r>
              <a:rPr lang="en-US" sz="2800" b="1" dirty="0">
                <a:effectLst/>
                <a:cs typeface="Arial" panose="020B0604020202020204" pitchFamily="34" charset="0"/>
              </a:rPr>
              <a:t> plus standard-of-care chemotherapy (carboplatin-paclitaxel) followed by </a:t>
            </a:r>
            <a:r>
              <a:rPr lang="en-US" sz="2800" b="1" dirty="0" err="1">
                <a:effectLst/>
                <a:cs typeface="Arial" panose="020B0604020202020204" pitchFamily="34" charset="0"/>
              </a:rPr>
              <a:t>dostarlimab</a:t>
            </a:r>
            <a:r>
              <a:rPr lang="en-US" sz="2800" b="1" dirty="0">
                <a:effectLst/>
                <a:cs typeface="Arial" panose="020B0604020202020204" pitchFamily="34" charset="0"/>
              </a:rPr>
              <a:t> compared to chemotherapy plus placebo followed by placebo in patients with primary advanced or recurrent endometrial cancer meets its primary endpoint in a planned interim analysis</a:t>
            </a:r>
          </a:p>
        </p:txBody>
      </p:sp>
    </p:spTree>
    <p:extLst>
      <p:ext uri="{BB962C8B-B14F-4D97-AF65-F5344CB8AC3E}">
        <p14:creationId xmlns:p14="http://schemas.microsoft.com/office/powerpoint/2010/main" val="19149327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4206D7-0BBE-6B8F-2ABA-2F93F0EF7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r>
              <a:rPr lang="en-US" sz="4800" b="1"/>
              <a:t>Conclusions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5AF58A9-6FF6-97A1-68FC-1C042CB80D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2166177"/>
              </p:ext>
            </p:extLst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495063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4234964B-978F-E35D-B662-59CB6813D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929" y="643466"/>
            <a:ext cx="5538998" cy="556683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080051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E4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8F385993-9C6B-A762-F886-FA9A4E11A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1200" y="1891300"/>
            <a:ext cx="5309454" cy="2668000"/>
          </a:xfrm>
          <a:prstGeom prst="rect">
            <a:avLst/>
          </a:prstGeom>
        </p:spPr>
      </p:pic>
      <p:pic>
        <p:nvPicPr>
          <p:cNvPr id="6" name="Picture 5" descr="A picture containing chart&#10;&#10;Description automatically generated">
            <a:extLst>
              <a:ext uri="{FF2B5EF4-FFF2-40B4-BE49-F238E27FC236}">
                <a16:creationId xmlns:a16="http://schemas.microsoft.com/office/drawing/2014/main" id="{554B2488-422D-8288-24B4-734F90A60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621" y="1891300"/>
            <a:ext cx="5300672" cy="276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198094-94EF-84AD-C072-CC3C5034F06E}"/>
              </a:ext>
            </a:extLst>
          </p:cNvPr>
          <p:cNvSpPr txBox="1"/>
          <p:nvPr/>
        </p:nvSpPr>
        <p:spPr>
          <a:xfrm>
            <a:off x="477012" y="6456051"/>
            <a:ext cx="609765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Vergote</a:t>
            </a:r>
            <a:r>
              <a:rPr lang="en-US" sz="15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IB et al. ESMO Virtual Plenary 2022;Abstract VP2-2022. </a:t>
            </a:r>
          </a:p>
        </p:txBody>
      </p:sp>
    </p:spTree>
    <p:extLst>
      <p:ext uri="{BB962C8B-B14F-4D97-AF65-F5344CB8AC3E}">
        <p14:creationId xmlns:p14="http://schemas.microsoft.com/office/powerpoint/2010/main" val="2513660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C084F-5EC6-4E91-A802-BBD8CE096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D005C-9759-5287-7CF3-549859E1C9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943060-DACD-47A8-387D-940C60743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3121" cy="685800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B671464-6C2A-ECDC-7146-1C9465A5B886}"/>
              </a:ext>
            </a:extLst>
          </p:cNvPr>
          <p:cNvSpPr/>
          <p:nvPr/>
        </p:nvSpPr>
        <p:spPr>
          <a:xfrm>
            <a:off x="7756989" y="463463"/>
            <a:ext cx="4330627" cy="48585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775169-BD21-08A9-3E6D-ECFDC86C1506}"/>
              </a:ext>
            </a:extLst>
          </p:cNvPr>
          <p:cNvSpPr txBox="1"/>
          <p:nvPr/>
        </p:nvSpPr>
        <p:spPr>
          <a:xfrm>
            <a:off x="7709236" y="243076"/>
            <a:ext cx="4426132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4800" dirty="0">
              <a:latin typeface="Stencil" pitchFamily="82" charset="77"/>
            </a:endParaRPr>
          </a:p>
          <a:p>
            <a:endParaRPr lang="en-US" sz="4800" dirty="0">
              <a:latin typeface="Stencil" pitchFamily="82" charset="77"/>
            </a:endParaRPr>
          </a:p>
          <a:p>
            <a:endParaRPr lang="en-US" sz="4800" dirty="0">
              <a:latin typeface="Stencil" pitchFamily="82" charset="77"/>
            </a:endParaRPr>
          </a:p>
          <a:p>
            <a:pPr algn="ctr"/>
            <a:r>
              <a:rPr lang="en-US" sz="4800" dirty="0">
                <a:latin typeface="Stencil" pitchFamily="82" charset="77"/>
              </a:rPr>
              <a:t>ENDOMETRIAL </a:t>
            </a:r>
          </a:p>
          <a:p>
            <a:pPr algn="ctr"/>
            <a:r>
              <a:rPr lang="en-US" sz="4800" dirty="0">
                <a:latin typeface="Stencil" pitchFamily="82" charset="77"/>
              </a:rPr>
              <a:t>CANCER</a:t>
            </a:r>
          </a:p>
        </p:txBody>
      </p:sp>
    </p:spTree>
    <p:extLst>
      <p:ext uri="{BB962C8B-B14F-4D97-AF65-F5344CB8AC3E}">
        <p14:creationId xmlns:p14="http://schemas.microsoft.com/office/powerpoint/2010/main" val="41716089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04206D7-0BBE-6B8F-2ABA-2F93F0EF7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>
            <a:normAutofit/>
          </a:bodyPr>
          <a:lstStyle/>
          <a:p>
            <a:r>
              <a:rPr lang="en-US" sz="4000" b="1">
                <a:solidFill>
                  <a:srgbClr val="FFFFFF"/>
                </a:solidFill>
              </a:rPr>
              <a:t>Conclusions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DC97621-F888-32AB-E316-C0B2D6ECA24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5019372"/>
              </p:ext>
            </p:extLst>
          </p:nvPr>
        </p:nvGraphicFramePr>
        <p:xfrm>
          <a:off x="5079597" y="966787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681021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9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1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29AA0CD-D78B-2DB1-A067-825650E9D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65988"/>
            <a:ext cx="11277600" cy="552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2429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F6854F6E-BBC9-EEBE-CB73-156B2C9188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06" b="1"/>
          <a:stretch/>
        </p:blipFill>
        <p:spPr>
          <a:xfrm>
            <a:off x="342900" y="457199"/>
            <a:ext cx="11391900" cy="60038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0684CA-8C8A-EE36-F64D-B05BF2CA42CE}"/>
              </a:ext>
            </a:extLst>
          </p:cNvPr>
          <p:cNvSpPr txBox="1"/>
          <p:nvPr/>
        </p:nvSpPr>
        <p:spPr>
          <a:xfrm>
            <a:off x="477012" y="6456051"/>
            <a:ext cx="609765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Makker</a:t>
            </a:r>
            <a:r>
              <a:rPr lang="en-US" sz="15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V et al. </a:t>
            </a:r>
            <a:r>
              <a:rPr lang="en-US" sz="15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ASCO 2022;Abstract 5511. </a:t>
            </a:r>
            <a:endParaRPr lang="en-US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072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206D7-0BBE-6B8F-2ABA-2F93F0EF7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Conclusions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88F67EB-0485-DBCA-6D4C-834D8CCA4D6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609650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0214B512-E5BC-EACF-36B5-EDF92CEF6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2065866"/>
            <a:ext cx="10905066" cy="272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2924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8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 10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C9109A8-74AE-92A0-E57C-158BDF460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FFFF"/>
                </a:solidFill>
              </a:rPr>
              <a:t>Phase 1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68E09DE-F229-FFED-2574-3E8F02ACA2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0683989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7532B9E-A2BF-E117-B93A-E9072622EF2C}"/>
              </a:ext>
            </a:extLst>
          </p:cNvPr>
          <p:cNvSpPr txBox="1"/>
          <p:nvPr/>
        </p:nvSpPr>
        <p:spPr>
          <a:xfrm>
            <a:off x="477012" y="6456051"/>
            <a:ext cx="609765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You B et al. </a:t>
            </a:r>
            <a:r>
              <a:rPr lang="en-US" sz="15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AACR 2022;Abstract CT005. </a:t>
            </a:r>
            <a:endParaRPr lang="en-US" sz="15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1558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C8C3900-B8A1-4965-88E6-CBCBFE067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04825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4206D7-0BBE-6B8F-2ABA-2F93F0EF7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4568"/>
            <a:ext cx="3766457" cy="541292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Sylfaen" pitchFamily="18" charset="0"/>
              </a:rPr>
              <a:t>Phase 2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7D03C991-5465-2359-F621-1E1C2EB41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0700" y="624568"/>
            <a:ext cx="6591300" cy="5412920"/>
          </a:xfrm>
        </p:spPr>
        <p:txBody>
          <a:bodyPr anchor="ctr">
            <a:normAutofit/>
          </a:bodyPr>
          <a:lstStyle/>
          <a:p>
            <a:r>
              <a:rPr lang="en-US" sz="2400" dirty="0"/>
              <a:t>Median PFS 5.1m (95% CI, 3.7-8.1)</a:t>
            </a:r>
          </a:p>
          <a:p>
            <a:r>
              <a:rPr lang="en-US" sz="2400" dirty="0"/>
              <a:t>Endometrioid: Median PFS 7.5m (95% CI, 5.1-8.9)</a:t>
            </a:r>
          </a:p>
          <a:p>
            <a:r>
              <a:rPr lang="en-US" sz="2400" dirty="0"/>
              <a:t>Serous: Median PFS 4.3m (95% Ci, 2.7-5.8)</a:t>
            </a:r>
          </a:p>
          <a:p>
            <a:r>
              <a:rPr lang="en-US" sz="2400" dirty="0"/>
              <a:t>Compared favorably </a:t>
            </a:r>
            <a:r>
              <a:rPr lang="en-US" sz="2400"/>
              <a:t>to KEYNOTE-775 </a:t>
            </a:r>
            <a:r>
              <a:rPr lang="en-US" sz="2400" dirty="0"/>
              <a:t>(LEN+PEMBRO) which was a younger and less heavily pretreated population</a:t>
            </a:r>
          </a:p>
          <a:p>
            <a:pPr lvl="1"/>
            <a:r>
              <a:rPr lang="en-US" dirty="0"/>
              <a:t>Endometrioid, median PFS 7.6m</a:t>
            </a:r>
          </a:p>
          <a:p>
            <a:pPr lvl="1"/>
            <a:r>
              <a:rPr lang="en-US" dirty="0"/>
              <a:t>Serous, median PFS 5.7m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FC7079-23FB-0123-6904-FBA8FF1444A6}"/>
              </a:ext>
            </a:extLst>
          </p:cNvPr>
          <p:cNvSpPr txBox="1"/>
          <p:nvPr/>
        </p:nvSpPr>
        <p:spPr>
          <a:xfrm>
            <a:off x="477012" y="6456051"/>
            <a:ext cx="609765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You B et al. </a:t>
            </a:r>
            <a:r>
              <a:rPr lang="en-US" sz="15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AACR 2022;Abstract CT005. </a:t>
            </a:r>
            <a:endParaRPr lang="en-US" sz="15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896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B02C8A7F-41AE-3F26-7364-5011B8D41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029175"/>
            <a:ext cx="11658600" cy="335184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720FA49-5D9E-5240-A36B-AC2C0A552197}"/>
              </a:ext>
            </a:extLst>
          </p:cNvPr>
          <p:cNvSpPr/>
          <p:nvPr/>
        </p:nvSpPr>
        <p:spPr>
          <a:xfrm>
            <a:off x="10274300" y="1029175"/>
            <a:ext cx="1028700" cy="1371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0491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7A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3D510C04-0935-86AC-F770-229FB6CE8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7957" y="561763"/>
            <a:ext cx="9887022" cy="57344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1809D5-8169-8665-2692-981CDA3E3CA6}"/>
              </a:ext>
            </a:extLst>
          </p:cNvPr>
          <p:cNvSpPr txBox="1"/>
          <p:nvPr/>
        </p:nvSpPr>
        <p:spPr>
          <a:xfrm>
            <a:off x="477012" y="6456051"/>
            <a:ext cx="609765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Mauricio D et al. SGO 2022;Abstract 46.  </a:t>
            </a:r>
            <a:endParaRPr lang="en-US" sz="15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3590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C96C8BAF-68F3-4B78-B238-35DF5D865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F4CD6D0-5A87-4BA2-A13A-0E40511C3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699565"/>
            <a:ext cx="3553132" cy="5156200"/>
            <a:chOff x="7807230" y="2012810"/>
            <a:chExt cx="3251252" cy="3459865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877EAC0-2063-444D-8EE9-72FED2E03B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C155BF8-661A-4F4A-B4EC-923105C69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9537076-EF48-4F72-9164-FD8260D55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19434" y="699565"/>
            <a:ext cx="3553132" cy="5156200"/>
            <a:chOff x="7807230" y="2012810"/>
            <a:chExt cx="3251252" cy="3459865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89673CB-C48B-4D05-B6E4-B88CD5BAA0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6C31A20-B341-476E-8C04-A26C87E1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6BAFD56A-0D7A-B885-F807-2906A67365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761"/>
          <a:stretch/>
        </p:blipFill>
        <p:spPr>
          <a:xfrm>
            <a:off x="4394564" y="1625600"/>
            <a:ext cx="3325546" cy="38354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6EFC3492-86BD-4D75-B5B4-C2DBFE0BD1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04093" y="699565"/>
            <a:ext cx="3553132" cy="5156200"/>
            <a:chOff x="7807230" y="2012810"/>
            <a:chExt cx="3251252" cy="3459865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72E5074-2516-4705-BFF1-F508394A0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2259E4C-F24C-4180-AEC3-76255D535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A464E1E9-7939-7C88-38F0-E9A8B2F6D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633" y="1851384"/>
            <a:ext cx="3348096" cy="2695216"/>
          </a:xfrm>
          <a:prstGeom prst="rect">
            <a:avLst/>
          </a:prstGeom>
        </p:spPr>
      </p:pic>
      <p:pic>
        <p:nvPicPr>
          <p:cNvPr id="19" name="Picture 18" descr="Diagram&#10;&#10;Description automatically generated">
            <a:extLst>
              <a:ext uri="{FF2B5EF4-FFF2-40B4-BE49-F238E27FC236}">
                <a16:creationId xmlns:a16="http://schemas.microsoft.com/office/drawing/2014/main" id="{F082DB73-6795-433C-93F1-F3D5546E3E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824"/>
          <a:stretch/>
        </p:blipFill>
        <p:spPr>
          <a:xfrm>
            <a:off x="8199368" y="1460500"/>
            <a:ext cx="3348999" cy="38989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BF9919-50CF-22E6-F56E-AB4F0686FB56}"/>
              </a:ext>
            </a:extLst>
          </p:cNvPr>
          <p:cNvSpPr txBox="1"/>
          <p:nvPr/>
        </p:nvSpPr>
        <p:spPr>
          <a:xfrm>
            <a:off x="477012" y="6456051"/>
            <a:ext cx="609765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effectLst/>
                <a:ea typeface="Calibri" panose="020F0502020204030204" pitchFamily="34" charset="0"/>
              </a:rPr>
              <a:t>Mauricio D et al. SGO 2022;Abstract 46.  </a:t>
            </a:r>
            <a:endParaRPr lang="en-US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426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66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15B89F4C-CDA4-6C83-05CE-9007C172C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534246"/>
            <a:ext cx="10905066" cy="378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9253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554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sitting, food, table&#10;&#10;Description automatically generated">
            <a:extLst>
              <a:ext uri="{FF2B5EF4-FFF2-40B4-BE49-F238E27FC236}">
                <a16:creationId xmlns:a16="http://schemas.microsoft.com/office/drawing/2014/main" id="{1862ADDB-EB75-E0A2-F63D-A7F9DB2AF9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68" r="10918" b="-2"/>
          <a:stretch/>
        </p:blipFill>
        <p:spPr>
          <a:xfrm>
            <a:off x="3557007" y="643466"/>
            <a:ext cx="5378086" cy="55710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A34CF0-166B-674E-D914-6F9B1A0646B5}"/>
              </a:ext>
            </a:extLst>
          </p:cNvPr>
          <p:cNvSpPr txBox="1"/>
          <p:nvPr/>
        </p:nvSpPr>
        <p:spPr>
          <a:xfrm>
            <a:off x="477012" y="3013501"/>
            <a:ext cx="3079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Stencil" pitchFamily="82" charset="77"/>
              </a:rPr>
              <a:t>CERVICAL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885378-5AFC-8388-86A7-E2EE262FD7B2}"/>
              </a:ext>
            </a:extLst>
          </p:cNvPr>
          <p:cNvSpPr txBox="1"/>
          <p:nvPr/>
        </p:nvSpPr>
        <p:spPr>
          <a:xfrm>
            <a:off x="9036980" y="3014485"/>
            <a:ext cx="3079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Stencil" pitchFamily="82" charset="77"/>
              </a:rPr>
              <a:t>CANCER</a:t>
            </a:r>
          </a:p>
        </p:txBody>
      </p:sp>
    </p:spTree>
    <p:extLst>
      <p:ext uri="{BB962C8B-B14F-4D97-AF65-F5344CB8AC3E}">
        <p14:creationId xmlns:p14="http://schemas.microsoft.com/office/powerpoint/2010/main" val="38402849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9E0F437C-4C9A-9BEB-BC04-600854DA4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00354"/>
            <a:ext cx="11277600" cy="425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4928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3A253948-66F4-B82B-05AF-45A6D8BE3E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63" b="1"/>
          <a:stretch/>
        </p:blipFill>
        <p:spPr>
          <a:xfrm>
            <a:off x="1223640" y="837802"/>
            <a:ext cx="9744719" cy="51823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23EF9C-4E0B-DDEA-0445-BB3B6DA06A5A}"/>
              </a:ext>
            </a:extLst>
          </p:cNvPr>
          <p:cNvSpPr txBox="1"/>
          <p:nvPr/>
        </p:nvSpPr>
        <p:spPr>
          <a:xfrm>
            <a:off x="477012" y="6456051"/>
            <a:ext cx="609765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effectLst/>
                <a:ea typeface="Calibri" panose="020F0502020204030204" pitchFamily="34" charset="0"/>
              </a:rPr>
              <a:t>Tewari KS et al. ASCO 2022;Abstract 5506.  </a:t>
            </a:r>
            <a:endParaRPr lang="en-US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0218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2215C6C6-E45C-4179-9FC1-E8A4C1D47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FE9FE4C-C9E0-4C54-8010-EA9D29CD4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1564726" y="1890469"/>
            <a:ext cx="5860051" cy="2079143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6FAD6EF-0374-46BD-901E-E901DCA01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4847ABE-275E-4DCA-B164-A672D517F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3776B14B-F2F4-4825-8DA8-8C7A0F2B3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466344"/>
            <a:ext cx="11111729" cy="59178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A2F06410-7C5F-0830-8CBF-1B2394E517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69"/>
          <a:stretch/>
        </p:blipFill>
        <p:spPr>
          <a:xfrm>
            <a:off x="838200" y="704765"/>
            <a:ext cx="10628376" cy="54400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B6E218-EF8B-4B31-4FCC-B5CF033E09D5}"/>
              </a:ext>
            </a:extLst>
          </p:cNvPr>
          <p:cNvSpPr txBox="1"/>
          <p:nvPr/>
        </p:nvSpPr>
        <p:spPr>
          <a:xfrm>
            <a:off x="477012" y="6456051"/>
            <a:ext cx="609765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effectLst/>
                <a:ea typeface="Calibri" panose="020F0502020204030204" pitchFamily="34" charset="0"/>
              </a:rPr>
              <a:t>Tewari KS et al. ASCO 2022;Abstract 5506.  </a:t>
            </a:r>
            <a:endParaRPr lang="en-US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3287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4206D7-0BBE-6B8F-2ABA-2F93F0EF7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dirty="0"/>
              <a:t>Conclusions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7D03C991-5465-2359-F621-1E1C2EB41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172700" cy="4251960"/>
          </a:xfrm>
        </p:spPr>
        <p:txBody>
          <a:bodyPr>
            <a:normAutofit/>
          </a:bodyPr>
          <a:lstStyle/>
          <a:p>
            <a:r>
              <a:rPr lang="en-US" dirty="0"/>
              <a:t>The benefit of pembrolizumab was generally consistent across a broad selection of key patient subgroups, including those defined by histology, platinum use, bevacizumab use, and prior CRT exposure only</a:t>
            </a:r>
          </a:p>
          <a:p>
            <a:r>
              <a:rPr lang="en-US" dirty="0"/>
              <a:t>“Real World Experience”: These results provide further support for pembrolizumab plus chemotherapy, </a:t>
            </a:r>
            <a:r>
              <a:rPr lang="en-US" noProof="0" dirty="0"/>
              <a:t>with or without bevacizumab, </a:t>
            </a:r>
            <a:r>
              <a:rPr lang="en-US" dirty="0"/>
              <a:t>as a new standard of care for </a:t>
            </a:r>
            <a:r>
              <a:rPr lang="en-US" noProof="0" dirty="0"/>
              <a:t>women with persistent, recurrent, </a:t>
            </a:r>
            <a:br>
              <a:rPr lang="en-US" noProof="0" dirty="0"/>
            </a:br>
            <a:r>
              <a:rPr lang="en-US" noProof="0" dirty="0"/>
              <a:t>or metastatic cervical cancer</a:t>
            </a:r>
            <a:endParaRPr lang="en-US" dirty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6401242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2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B23E4D61-F1BD-4EE9-DEF4-AF029DAFA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016254"/>
            <a:ext cx="10905066" cy="482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0669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77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F43C179-7345-F04D-3001-638C72908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328" y="643467"/>
            <a:ext cx="10765343" cy="55710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19980B-B1E8-FE7A-01B3-F66781FD0F49}"/>
              </a:ext>
            </a:extLst>
          </p:cNvPr>
          <p:cNvSpPr txBox="1"/>
          <p:nvPr/>
        </p:nvSpPr>
        <p:spPr>
          <a:xfrm>
            <a:off x="477012" y="6456051"/>
            <a:ext cx="609765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Monk B et al. SGO 2022;Abstract 23.   </a:t>
            </a:r>
            <a:endParaRPr lang="en-US" sz="15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5985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9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F7919534-4A8F-1217-90D2-D7C242C1B5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-160"/>
          <a:stretch/>
        </p:blipFill>
        <p:spPr>
          <a:xfrm>
            <a:off x="643467" y="561763"/>
            <a:ext cx="10905066" cy="5734473"/>
          </a:xfrm>
          <a:prstGeom prst="rect">
            <a:avLst/>
          </a:prstGeom>
        </p:spPr>
      </p:pic>
      <p:sp>
        <p:nvSpPr>
          <p:cNvPr id="19" name="Rectangle 11">
            <a:extLst>
              <a:ext uri="{FF2B5EF4-FFF2-40B4-BE49-F238E27FC236}">
                <a16:creationId xmlns:a16="http://schemas.microsoft.com/office/drawing/2014/main" id="{4C61BD32-7542-4D52-BA5A-3ADE869BF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E6849C-63F2-CED2-D7C3-DC5B8908006D}"/>
              </a:ext>
            </a:extLst>
          </p:cNvPr>
          <p:cNvSpPr txBox="1"/>
          <p:nvPr/>
        </p:nvSpPr>
        <p:spPr>
          <a:xfrm>
            <a:off x="477012" y="6456051"/>
            <a:ext cx="609765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Monk B et al. SGO 2022;Abstract 23.   </a:t>
            </a:r>
            <a:endParaRPr lang="en-US" sz="15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6499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2">
            <a:extLst>
              <a:ext uri="{FF2B5EF4-FFF2-40B4-BE49-F238E27FC236}">
                <a16:creationId xmlns:a16="http://schemas.microsoft.com/office/drawing/2014/main" id="{E92FEB64-6EEA-4759-B4A4-BD2C1E66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24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7393" y="847600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4206D7-0BBE-6B8F-2ABA-2F93F0EF7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818" y="1181015"/>
            <a:ext cx="3240506" cy="406462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Conclusions</a:t>
            </a:r>
          </a:p>
        </p:txBody>
      </p:sp>
      <p:sp>
        <p:nvSpPr>
          <p:cNvPr id="34" name="Freeform: Shape 26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D03C991-5465-2359-F621-1E1C2EB41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0766" y="1271817"/>
            <a:ext cx="5257799" cy="4889350"/>
          </a:xfrm>
        </p:spPr>
        <p:txBody>
          <a:bodyPr anchor="t">
            <a:normAutofit/>
          </a:bodyPr>
          <a:lstStyle/>
          <a:p>
            <a:pPr>
              <a:spcBef>
                <a:spcPts val="0"/>
              </a:spcBef>
            </a:pPr>
            <a:r>
              <a:rPr lang="en-US" sz="2400" dirty="0"/>
              <a:t>Improved OS and PFS were not accompanied by any substantial deterioration in </a:t>
            </a:r>
            <a:r>
              <a:rPr lang="en-US" sz="2400" dirty="0" err="1"/>
              <a:t>HRQoL</a:t>
            </a:r>
            <a:r>
              <a:rPr lang="en-US" sz="2400" dirty="0"/>
              <a:t> </a:t>
            </a:r>
          </a:p>
          <a:p>
            <a:pPr>
              <a:spcBef>
                <a:spcPts val="0"/>
              </a:spcBef>
            </a:pPr>
            <a:endParaRPr lang="en-US" sz="24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There were improvements in the pembrolizumab group vs the placebo group for some PRO instruments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4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PRO data support a favorable benefit-risk ratio for pembrolizumab + chemotherapy ± bevacizumab in patients with persistent, recurrent, or metastatic cervical cancer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400" dirty="0"/>
          </a:p>
          <a:p>
            <a:endParaRPr lang="en-US" sz="2400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0505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679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8056"/>
            <a:ext cx="1920339" cy="2894124"/>
          </a:xfrm>
          <a:prstGeom prst="rect">
            <a:avLst/>
          </a:prstGeom>
          <a:solidFill>
            <a:srgbClr val="B27F73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3515821"/>
            <a:ext cx="1920338" cy="288325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D9DE8E8-DB95-DE2E-B665-F3B8190472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76" r="2133"/>
          <a:stretch/>
        </p:blipFill>
        <p:spPr>
          <a:xfrm>
            <a:off x="2551176" y="448056"/>
            <a:ext cx="9180576" cy="595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299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D2F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764018E5-1E30-31C3-2EAD-67BB4A6D8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310467" y="-297465"/>
            <a:ext cx="5571066" cy="74529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B6A12D-5494-8EC2-6DE0-F40E693219FC}"/>
              </a:ext>
            </a:extLst>
          </p:cNvPr>
          <p:cNvSpPr txBox="1"/>
          <p:nvPr/>
        </p:nvSpPr>
        <p:spPr>
          <a:xfrm>
            <a:off x="603802" y="6456387"/>
            <a:ext cx="609765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Maio M et al. </a:t>
            </a:r>
            <a:r>
              <a:rPr lang="en-US" sz="1500" i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Ann Oncol </a:t>
            </a:r>
            <a:r>
              <a:rPr lang="en-US" sz="15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2022;33(9):929-38.</a:t>
            </a:r>
          </a:p>
        </p:txBody>
      </p:sp>
    </p:spTree>
    <p:extLst>
      <p:ext uri="{BB962C8B-B14F-4D97-AF65-F5344CB8AC3E}">
        <p14:creationId xmlns:p14="http://schemas.microsoft.com/office/powerpoint/2010/main" val="28455805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34FB226-4956-129B-E0C5-6D0E60059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763" y="1113818"/>
            <a:ext cx="11702474" cy="4827270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8A3657-70A6-C5DF-7A83-D0A7FDAD0B9B}"/>
              </a:ext>
            </a:extLst>
          </p:cNvPr>
          <p:cNvSpPr txBox="1"/>
          <p:nvPr/>
        </p:nvSpPr>
        <p:spPr>
          <a:xfrm>
            <a:off x="477012" y="6456051"/>
            <a:ext cx="609765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ea typeface="Calibri" panose="020F0502020204030204" pitchFamily="34" charset="0"/>
              </a:rPr>
              <a:t>T</a:t>
            </a:r>
            <a:r>
              <a:rPr lang="en-US" sz="1500" dirty="0">
                <a:effectLst/>
                <a:ea typeface="Calibri" panose="020F0502020204030204" pitchFamily="34" charset="0"/>
              </a:rPr>
              <a:t>ewari KS et al. </a:t>
            </a:r>
            <a:r>
              <a:rPr lang="en-US" sz="1500" i="1" dirty="0">
                <a:effectLst/>
                <a:ea typeface="Calibri" panose="020F0502020204030204" pitchFamily="34" charset="0"/>
              </a:rPr>
              <a:t>N </a:t>
            </a:r>
            <a:r>
              <a:rPr lang="en-US" sz="1500" i="1" dirty="0" err="1">
                <a:effectLst/>
                <a:ea typeface="Calibri" panose="020F0502020204030204" pitchFamily="34" charset="0"/>
              </a:rPr>
              <a:t>Engl</a:t>
            </a:r>
            <a:r>
              <a:rPr lang="en-US" sz="1500" i="1" dirty="0">
                <a:effectLst/>
                <a:ea typeface="Calibri" panose="020F0502020204030204" pitchFamily="34" charset="0"/>
              </a:rPr>
              <a:t> J Med </a:t>
            </a:r>
            <a:r>
              <a:rPr lang="en-US" sz="1500" dirty="0">
                <a:effectLst/>
                <a:ea typeface="Calibri" panose="020F0502020204030204" pitchFamily="34" charset="0"/>
              </a:rPr>
              <a:t>2022;386(6):544-55.   </a:t>
            </a:r>
            <a:endParaRPr lang="en-US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7869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Chart&#10;&#10;Description automatically generated with medium confidence">
            <a:extLst>
              <a:ext uri="{FF2B5EF4-FFF2-40B4-BE49-F238E27FC236}">
                <a16:creationId xmlns:a16="http://schemas.microsoft.com/office/drawing/2014/main" id="{43B6FEBF-51F4-1F00-440F-4B91A4A08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97" y="984555"/>
            <a:ext cx="11842953" cy="4826001"/>
          </a:xfrm>
          <a:prstGeom prst="rect">
            <a:avLst/>
          </a:prstGeom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AB3DEC-8D2B-C47E-476F-AB02C2A82316}"/>
              </a:ext>
            </a:extLst>
          </p:cNvPr>
          <p:cNvSpPr txBox="1"/>
          <p:nvPr/>
        </p:nvSpPr>
        <p:spPr>
          <a:xfrm>
            <a:off x="477012" y="6456051"/>
            <a:ext cx="609765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ea typeface="Calibri" panose="020F0502020204030204" pitchFamily="34" charset="0"/>
              </a:rPr>
              <a:t>T</a:t>
            </a:r>
            <a:r>
              <a:rPr lang="en-US" sz="1500" dirty="0">
                <a:effectLst/>
                <a:ea typeface="Calibri" panose="020F0502020204030204" pitchFamily="34" charset="0"/>
              </a:rPr>
              <a:t>ewari KS et al. </a:t>
            </a:r>
            <a:r>
              <a:rPr lang="en-US" sz="1500" i="1" dirty="0">
                <a:effectLst/>
                <a:ea typeface="Calibri" panose="020F0502020204030204" pitchFamily="34" charset="0"/>
              </a:rPr>
              <a:t>N </a:t>
            </a:r>
            <a:r>
              <a:rPr lang="en-US" sz="1500" i="1" dirty="0" err="1">
                <a:effectLst/>
                <a:ea typeface="Calibri" panose="020F0502020204030204" pitchFamily="34" charset="0"/>
              </a:rPr>
              <a:t>Engl</a:t>
            </a:r>
            <a:r>
              <a:rPr lang="en-US" sz="1500" i="1" dirty="0">
                <a:effectLst/>
                <a:ea typeface="Calibri" panose="020F0502020204030204" pitchFamily="34" charset="0"/>
              </a:rPr>
              <a:t> J Med </a:t>
            </a:r>
            <a:r>
              <a:rPr lang="en-US" sz="1500" dirty="0">
                <a:effectLst/>
                <a:ea typeface="Calibri" panose="020F0502020204030204" pitchFamily="34" charset="0"/>
              </a:rPr>
              <a:t>2022;386(6):544-55.   </a:t>
            </a:r>
            <a:endParaRPr lang="en-US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9253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473CA16-329E-EF19-81D9-190625A11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81" y="1041401"/>
            <a:ext cx="11911644" cy="4794438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2CBE41-8AA3-2B30-BA74-793816636D91}"/>
              </a:ext>
            </a:extLst>
          </p:cNvPr>
          <p:cNvSpPr txBox="1"/>
          <p:nvPr/>
        </p:nvSpPr>
        <p:spPr>
          <a:xfrm>
            <a:off x="477012" y="6456051"/>
            <a:ext cx="609765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ea typeface="Calibri" panose="020F0502020204030204" pitchFamily="34" charset="0"/>
              </a:rPr>
              <a:t>T</a:t>
            </a:r>
            <a:r>
              <a:rPr lang="en-US" sz="1500" dirty="0">
                <a:effectLst/>
                <a:ea typeface="Calibri" panose="020F0502020204030204" pitchFamily="34" charset="0"/>
              </a:rPr>
              <a:t>ewari KS et al. </a:t>
            </a:r>
            <a:r>
              <a:rPr lang="en-US" sz="1500" i="1" dirty="0">
                <a:effectLst/>
                <a:ea typeface="Calibri" panose="020F0502020204030204" pitchFamily="34" charset="0"/>
              </a:rPr>
              <a:t>N </a:t>
            </a:r>
            <a:r>
              <a:rPr lang="en-US" sz="1500" i="1" dirty="0" err="1">
                <a:effectLst/>
                <a:ea typeface="Calibri" panose="020F0502020204030204" pitchFamily="34" charset="0"/>
              </a:rPr>
              <a:t>Engl</a:t>
            </a:r>
            <a:r>
              <a:rPr lang="en-US" sz="1500" i="1" dirty="0">
                <a:effectLst/>
                <a:ea typeface="Calibri" panose="020F0502020204030204" pitchFamily="34" charset="0"/>
              </a:rPr>
              <a:t> J Med </a:t>
            </a:r>
            <a:r>
              <a:rPr lang="en-US" sz="1500" dirty="0">
                <a:effectLst/>
                <a:ea typeface="Calibri" panose="020F0502020204030204" pitchFamily="34" charset="0"/>
              </a:rPr>
              <a:t>2022;386(6):544-55.   </a:t>
            </a:r>
            <a:endParaRPr lang="en-US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1473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2" y="453981"/>
            <a:ext cx="6675120" cy="1877811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4206D7-0BBE-6B8F-2ABA-2F93F0EF7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31520"/>
            <a:ext cx="6089904" cy="1426464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FFFF"/>
                </a:solidFill>
              </a:rPr>
              <a:t>Conclusions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77100" y="461737"/>
            <a:ext cx="2149361" cy="1870055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73768" y="453155"/>
            <a:ext cx="2149358" cy="1878638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0" y="2480956"/>
            <a:ext cx="11264206" cy="391812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03C991-5465-2359-F621-1E1C2EB41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456" y="2798385"/>
            <a:ext cx="10784593" cy="3283260"/>
          </a:xfrm>
        </p:spPr>
        <p:txBody>
          <a:bodyPr anchor="ctr">
            <a:normAutofit/>
          </a:bodyPr>
          <a:lstStyle/>
          <a:p>
            <a:pPr>
              <a:spcBef>
                <a:spcPts val="200"/>
              </a:spcBef>
              <a:spcAft>
                <a:spcPts val="0"/>
              </a:spcAft>
            </a:pPr>
            <a:r>
              <a:rPr lang="en-GB" sz="1900" dirty="0"/>
              <a:t>In the largest randomised study conducted to date in this population, </a:t>
            </a:r>
            <a:r>
              <a:rPr lang="en-GB" sz="1900" dirty="0" err="1"/>
              <a:t>cemiplimab</a:t>
            </a:r>
            <a:r>
              <a:rPr lang="en-GB" sz="1900" dirty="0"/>
              <a:t> is the first immunotherapy to demonstrate a statistically significant and clinically meaningful survival benefit in R/M cervical carcinoma following progression after 1L platinum-containing chemotherapy</a:t>
            </a:r>
          </a:p>
          <a:p>
            <a:pPr lvl="1">
              <a:spcBef>
                <a:spcPts val="200"/>
              </a:spcBef>
              <a:spcAft>
                <a:spcPts val="0"/>
              </a:spcAft>
            </a:pPr>
            <a:r>
              <a:rPr lang="en-GB" sz="1900" dirty="0"/>
              <a:t>In SCC: Median OS 11.1 vs 8.8 months with IC chemotherapy; HR 0.73; 95% CI, 0.58–0.91; one-sided </a:t>
            </a:r>
            <a:r>
              <a:rPr lang="en-GB" sz="1900" i="1" dirty="0"/>
              <a:t>P</a:t>
            </a:r>
            <a:r>
              <a:rPr lang="en-GB" sz="1900" dirty="0"/>
              <a:t>=0.00306</a:t>
            </a:r>
          </a:p>
          <a:p>
            <a:pPr>
              <a:spcBef>
                <a:spcPts val="200"/>
              </a:spcBef>
              <a:spcAft>
                <a:spcPts val="0"/>
              </a:spcAft>
            </a:pPr>
            <a:r>
              <a:rPr lang="en-GB" sz="1900" dirty="0"/>
              <a:t>Survival and ORR benefits observed in Overall and AC populations</a:t>
            </a:r>
          </a:p>
          <a:p>
            <a:pPr>
              <a:spcBef>
                <a:spcPts val="200"/>
              </a:spcBef>
              <a:spcAft>
                <a:spcPts val="0"/>
              </a:spcAft>
            </a:pPr>
            <a:r>
              <a:rPr lang="en-US" sz="1900" dirty="0"/>
              <a:t>Patients were enrolled regardless of PD-L1 status</a:t>
            </a:r>
          </a:p>
          <a:p>
            <a:pPr>
              <a:spcBef>
                <a:spcPts val="200"/>
              </a:spcBef>
              <a:spcAft>
                <a:spcPts val="0"/>
              </a:spcAft>
            </a:pPr>
            <a:r>
              <a:rPr lang="en-GB" sz="1900" dirty="0"/>
              <a:t>Overall mean change from baseline GHS/QoL </a:t>
            </a:r>
            <a:r>
              <a:rPr lang="en-GB" sz="1900" dirty="0" err="1"/>
              <a:t>favored</a:t>
            </a:r>
            <a:r>
              <a:rPr lang="en-GB" sz="1900" dirty="0"/>
              <a:t> </a:t>
            </a:r>
            <a:r>
              <a:rPr lang="en-GB" sz="1900" dirty="0" err="1"/>
              <a:t>cemiplimab</a:t>
            </a:r>
            <a:r>
              <a:rPr lang="en-GB" sz="1900" dirty="0"/>
              <a:t> in overall population (1-sided p&lt;0.001) </a:t>
            </a:r>
          </a:p>
          <a:p>
            <a:pPr>
              <a:spcBef>
                <a:spcPts val="200"/>
              </a:spcBef>
              <a:spcAft>
                <a:spcPts val="0"/>
              </a:spcAft>
            </a:pPr>
            <a:r>
              <a:rPr lang="en-GB" sz="1900" dirty="0"/>
              <a:t>No new safety signals identified</a:t>
            </a:r>
          </a:p>
        </p:txBody>
      </p:sp>
    </p:spTree>
    <p:extLst>
      <p:ext uri="{BB962C8B-B14F-4D97-AF65-F5344CB8AC3E}">
        <p14:creationId xmlns:p14="http://schemas.microsoft.com/office/powerpoint/2010/main" val="2453159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398A934B-8B3A-83FC-539C-2C930A94B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015" y="1346200"/>
            <a:ext cx="10782043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1267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5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Chart&#10;&#10;Description automatically generated with medium confidence">
            <a:extLst>
              <a:ext uri="{FF2B5EF4-FFF2-40B4-BE49-F238E27FC236}">
                <a16:creationId xmlns:a16="http://schemas.microsoft.com/office/drawing/2014/main" id="{0655AC9F-78D4-3685-34E6-798756F98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835" y="643467"/>
            <a:ext cx="10662330" cy="55710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6048C6-1994-2500-6B39-CA77D8EF7A2E}"/>
              </a:ext>
            </a:extLst>
          </p:cNvPr>
          <p:cNvSpPr txBox="1"/>
          <p:nvPr/>
        </p:nvSpPr>
        <p:spPr>
          <a:xfrm>
            <a:off x="477012" y="6456051"/>
            <a:ext cx="609765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Lorusso</a:t>
            </a:r>
            <a:r>
              <a:rPr lang="en-US" sz="15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D et al. ASCO 2022;Abstract 5507.   </a:t>
            </a:r>
            <a:endParaRPr lang="en-US" sz="15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9661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E81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84A2247-2A87-858B-AF9D-2602989142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1" b="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C61BD32-7542-4D52-BA5A-3ADE869BF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01A872-DF95-1D32-A50C-FDE1F9105F40}"/>
              </a:ext>
            </a:extLst>
          </p:cNvPr>
          <p:cNvSpPr txBox="1"/>
          <p:nvPr/>
        </p:nvSpPr>
        <p:spPr>
          <a:xfrm>
            <a:off x="477012" y="6456051"/>
            <a:ext cx="609765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Lorusso</a:t>
            </a:r>
            <a:r>
              <a:rPr lang="en-US" sz="15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D et al. ASCO 2022;Abstract 5507.   </a:t>
            </a:r>
            <a:endParaRPr lang="en-US" sz="15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253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75AF7B8-81FB-2A50-9850-4F2395AE5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828" y="457200"/>
            <a:ext cx="11214343" cy="5943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02CC48-C7E8-53A6-8BE6-EEB7A8E32FE8}"/>
              </a:ext>
            </a:extLst>
          </p:cNvPr>
          <p:cNvSpPr txBox="1"/>
          <p:nvPr/>
        </p:nvSpPr>
        <p:spPr>
          <a:xfrm>
            <a:off x="477012" y="6456051"/>
            <a:ext cx="609765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Lorusso</a:t>
            </a:r>
            <a:r>
              <a:rPr lang="en-US" sz="15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D et al. ASCO 2022;Abstract 5507.   </a:t>
            </a:r>
            <a:endParaRPr lang="en-US" sz="15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9146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7AF8EB-20A3-D2E4-FE1B-93BFD6519B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343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4206D7-0BBE-6B8F-2ABA-2F93F0EF7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FFFF"/>
                </a:solidFill>
              </a:rPr>
              <a:t>Conclusions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D20B577-D90C-7D53-C356-E6CACAF977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450765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901823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A3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5D0AC9B3-B837-11EC-3267-0B1F78E24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643295"/>
            <a:ext cx="10905066" cy="357140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D21519F-FF0E-A349-B654-49DBE7536481}"/>
              </a:ext>
            </a:extLst>
          </p:cNvPr>
          <p:cNvSpPr/>
          <p:nvPr/>
        </p:nvSpPr>
        <p:spPr>
          <a:xfrm>
            <a:off x="9956800" y="3835400"/>
            <a:ext cx="927100" cy="977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957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4206D7-0BBE-6B8F-2ABA-2F93F0EF7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US" sz="4000" b="1">
                <a:solidFill>
                  <a:srgbClr val="FFFFFF"/>
                </a:solidFill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03C991-5465-2359-F621-1E1C2EB41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r>
              <a:rPr lang="en-US" sz="2400" dirty="0"/>
              <a:t>Pembrolizumab Phase II KEYNOTE-158 Update</a:t>
            </a:r>
          </a:p>
          <a:p>
            <a:pPr lvl="1"/>
            <a:r>
              <a:rPr lang="en-US" dirty="0"/>
              <a:t>ORR 30.8%</a:t>
            </a:r>
          </a:p>
          <a:p>
            <a:pPr lvl="1"/>
            <a:r>
              <a:rPr lang="en-US" dirty="0"/>
              <a:t>Median DOR 47.5m</a:t>
            </a:r>
          </a:p>
          <a:p>
            <a:pPr lvl="1"/>
            <a:r>
              <a:rPr lang="en-US" dirty="0"/>
              <a:t>Manageable safety across a range of heavily pre-treated, advanced MSI-H/</a:t>
            </a:r>
            <a:r>
              <a:rPr lang="en-US" dirty="0" err="1"/>
              <a:t>dMMR</a:t>
            </a:r>
            <a:r>
              <a:rPr lang="en-US" dirty="0"/>
              <a:t> non-colorectal cancers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4260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500B4A4-B1F1-41EA-886A-B8A210DBC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55A99C-0BDC-4DBE-8E40-9FA66F629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E2854EE8-F3F9-9230-A022-63A68D51A3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5706" y="304800"/>
            <a:ext cx="10914236" cy="6248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149904-50A7-BB0A-A86A-9F56B756F979}"/>
              </a:ext>
            </a:extLst>
          </p:cNvPr>
          <p:cNvSpPr txBox="1"/>
          <p:nvPr/>
        </p:nvSpPr>
        <p:spPr>
          <a:xfrm>
            <a:off x="361188" y="6516127"/>
            <a:ext cx="609765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effectLst/>
                <a:ea typeface="Calibri" panose="020F0502020204030204" pitchFamily="34" charset="0"/>
              </a:rPr>
              <a:t>Kim SK et al. </a:t>
            </a:r>
            <a:r>
              <a:rPr lang="en-US" sz="1500" i="1" dirty="0" err="1">
                <a:effectLst/>
                <a:ea typeface="Calibri" panose="020F0502020204030204" pitchFamily="34" charset="0"/>
              </a:rPr>
              <a:t>Gynecol</a:t>
            </a:r>
            <a:r>
              <a:rPr lang="en-US" sz="1500" i="1" dirty="0">
                <a:effectLst/>
                <a:ea typeface="Calibri" panose="020F0502020204030204" pitchFamily="34" charset="0"/>
              </a:rPr>
              <a:t> Oncol </a:t>
            </a:r>
            <a:r>
              <a:rPr lang="en-US" sz="1500" dirty="0">
                <a:effectLst/>
                <a:ea typeface="Calibri" panose="020F0502020204030204" pitchFamily="34" charset="0"/>
              </a:rPr>
              <a:t>2022;165(2):385-92.   </a:t>
            </a:r>
            <a:endParaRPr lang="en-US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0568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4D18E5D1-2A11-7B27-9B27-1FB6A81864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5920" y="321019"/>
            <a:ext cx="7607780" cy="614328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530558D-E049-3C70-AB55-ECCFF45BE4ED}"/>
              </a:ext>
            </a:extLst>
          </p:cNvPr>
          <p:cNvSpPr txBox="1"/>
          <p:nvPr/>
        </p:nvSpPr>
        <p:spPr>
          <a:xfrm>
            <a:off x="361188" y="6516127"/>
            <a:ext cx="609765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effectLst/>
                <a:ea typeface="Calibri" panose="020F0502020204030204" pitchFamily="34" charset="0"/>
              </a:rPr>
              <a:t>Kim SK et al. </a:t>
            </a:r>
            <a:r>
              <a:rPr lang="en-US" sz="1500" i="1" dirty="0" err="1">
                <a:effectLst/>
                <a:ea typeface="Calibri" panose="020F0502020204030204" pitchFamily="34" charset="0"/>
              </a:rPr>
              <a:t>Gynecol</a:t>
            </a:r>
            <a:r>
              <a:rPr lang="en-US" sz="1500" i="1" dirty="0">
                <a:effectLst/>
                <a:ea typeface="Calibri" panose="020F0502020204030204" pitchFamily="34" charset="0"/>
              </a:rPr>
              <a:t> Oncol </a:t>
            </a:r>
            <a:r>
              <a:rPr lang="en-US" sz="1500" dirty="0">
                <a:effectLst/>
                <a:ea typeface="Calibri" panose="020F0502020204030204" pitchFamily="34" charset="0"/>
              </a:rPr>
              <a:t>2022;165(2):385-92.   </a:t>
            </a:r>
            <a:endParaRPr lang="en-US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9344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C820FF-F606-F8F6-A859-1911DE164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Mitigation Strategy</a:t>
            </a:r>
          </a:p>
        </p:txBody>
      </p:sp>
      <p:pic>
        <p:nvPicPr>
          <p:cNvPr id="5" name="Content Placeholder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1072E1BC-8CD8-0F7F-D803-A457B4798E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8114" y="1850572"/>
            <a:ext cx="11595771" cy="40295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04A9E6-B544-BB81-E5FD-75EE077E3D3B}"/>
              </a:ext>
            </a:extLst>
          </p:cNvPr>
          <p:cNvSpPr txBox="1"/>
          <p:nvPr/>
        </p:nvSpPr>
        <p:spPr>
          <a:xfrm>
            <a:off x="361188" y="6516127"/>
            <a:ext cx="609765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effectLst/>
                <a:ea typeface="Calibri" panose="020F0502020204030204" pitchFamily="34" charset="0"/>
              </a:rPr>
              <a:t>Kim SK et al. </a:t>
            </a:r>
            <a:r>
              <a:rPr lang="en-US" sz="1500" i="1" dirty="0" err="1">
                <a:effectLst/>
                <a:ea typeface="Calibri" panose="020F0502020204030204" pitchFamily="34" charset="0"/>
              </a:rPr>
              <a:t>Gynecol</a:t>
            </a:r>
            <a:r>
              <a:rPr lang="en-US" sz="1500" i="1" dirty="0">
                <a:effectLst/>
                <a:ea typeface="Calibri" panose="020F0502020204030204" pitchFamily="34" charset="0"/>
              </a:rPr>
              <a:t> Oncol </a:t>
            </a:r>
            <a:r>
              <a:rPr lang="en-US" sz="1500" dirty="0">
                <a:effectLst/>
                <a:ea typeface="Calibri" panose="020F0502020204030204" pitchFamily="34" charset="0"/>
              </a:rPr>
              <a:t>2022;165(2):385-92.   </a:t>
            </a:r>
            <a:endParaRPr lang="en-US" sz="1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2043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99CBD20-9672-608B-62D8-F031FE3111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467" y="1316143"/>
            <a:ext cx="10905066" cy="42257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1CBFEF-EC4F-5EC5-461B-86D762300F53}"/>
              </a:ext>
            </a:extLst>
          </p:cNvPr>
          <p:cNvSpPr txBox="1"/>
          <p:nvPr/>
        </p:nvSpPr>
        <p:spPr>
          <a:xfrm>
            <a:off x="361188" y="6516127"/>
            <a:ext cx="609765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Kim SK et al. </a:t>
            </a:r>
            <a:r>
              <a:rPr lang="en-US" sz="1500" i="1" dirty="0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Gynecol</a:t>
            </a:r>
            <a:r>
              <a:rPr lang="en-US" sz="1500" i="1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Oncol </a:t>
            </a:r>
            <a:r>
              <a:rPr lang="en-US" sz="15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2022;165(2):385-92.   </a:t>
            </a:r>
            <a:endParaRPr lang="en-US" sz="15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817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E329095-BA05-F541-B363-6C024C8B05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C40CC6-2C60-9050-E8E4-6982DF1A2A37}"/>
              </a:ext>
            </a:extLst>
          </p:cNvPr>
          <p:cNvSpPr txBox="1"/>
          <p:nvPr/>
        </p:nvSpPr>
        <p:spPr>
          <a:xfrm>
            <a:off x="7802217" y="6301409"/>
            <a:ext cx="2544418" cy="4075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264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E4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A6D3F6B0-32F2-2FEE-2149-E4A439B4B0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770890"/>
            <a:ext cx="10905066" cy="53162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8C0E23-B343-BF9E-4481-A6C73B339838}"/>
              </a:ext>
            </a:extLst>
          </p:cNvPr>
          <p:cNvSpPr txBox="1"/>
          <p:nvPr/>
        </p:nvSpPr>
        <p:spPr>
          <a:xfrm>
            <a:off x="477012" y="6456051"/>
            <a:ext cx="609765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5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Oaknin</a:t>
            </a:r>
            <a:r>
              <a:rPr lang="en-US" sz="15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 et al</a:t>
            </a:r>
            <a:r>
              <a:rPr lang="en-US" sz="15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5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ASCO 2022;Abstract 5509.</a:t>
            </a:r>
          </a:p>
        </p:txBody>
      </p:sp>
    </p:spTree>
    <p:extLst>
      <p:ext uri="{BB962C8B-B14F-4D97-AF65-F5344CB8AC3E}">
        <p14:creationId xmlns:p14="http://schemas.microsoft.com/office/powerpoint/2010/main" val="23738269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632BAC-A55E-01D2-B14F-A840B91BF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FFFF"/>
                </a:solidFill>
              </a:rPr>
              <a:t>Conclusions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63621-ACF5-2417-7424-E6B932593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9" y="591344"/>
            <a:ext cx="6779492" cy="5585619"/>
          </a:xfrm>
        </p:spPr>
        <p:txBody>
          <a:bodyPr anchor="ctr">
            <a:normAutofit/>
          </a:bodyPr>
          <a:lstStyle/>
          <a:p>
            <a:r>
              <a:rPr lang="en-US" dirty="0" err="1"/>
              <a:t>Dostarlimab</a:t>
            </a:r>
            <a:r>
              <a:rPr lang="en-US" dirty="0"/>
              <a:t> </a:t>
            </a:r>
            <a:r>
              <a:rPr lang="en-US" dirty="0" err="1"/>
              <a:t>demonstated</a:t>
            </a:r>
            <a:r>
              <a:rPr lang="en-US" dirty="0"/>
              <a:t> durable antitumor activity in both </a:t>
            </a:r>
            <a:r>
              <a:rPr lang="en-US" dirty="0" err="1"/>
              <a:t>dMMR</a:t>
            </a:r>
            <a:r>
              <a:rPr lang="en-US" dirty="0"/>
              <a:t>/MSI-H and </a:t>
            </a:r>
            <a:r>
              <a:rPr lang="en-US" dirty="0" err="1"/>
              <a:t>MMRp</a:t>
            </a:r>
            <a:r>
              <a:rPr lang="en-US" dirty="0"/>
              <a:t>/MSS advanced/recurrent EC</a:t>
            </a:r>
          </a:p>
          <a:p>
            <a:r>
              <a:rPr lang="en-US" dirty="0"/>
              <a:t>Median follow-up 27.6m (</a:t>
            </a:r>
            <a:r>
              <a:rPr lang="en-US" dirty="0" err="1"/>
              <a:t>dMMR</a:t>
            </a:r>
            <a:r>
              <a:rPr lang="en-US" dirty="0"/>
              <a:t>/MSI-H) and 33.0m (</a:t>
            </a:r>
            <a:r>
              <a:rPr lang="en-US" dirty="0" err="1"/>
              <a:t>MMRp</a:t>
            </a:r>
            <a:r>
              <a:rPr lang="en-US" dirty="0"/>
              <a:t>/MSS)</a:t>
            </a:r>
          </a:p>
          <a:p>
            <a:r>
              <a:rPr lang="en-US" dirty="0"/>
              <a:t>The probability of remaining in response at 24m was 83.7% (</a:t>
            </a:r>
            <a:r>
              <a:rPr lang="en-US" dirty="0" err="1"/>
              <a:t>dMMR</a:t>
            </a:r>
            <a:r>
              <a:rPr lang="en-US" dirty="0"/>
              <a:t>/MSI-H)</a:t>
            </a:r>
          </a:p>
          <a:p>
            <a:r>
              <a:rPr lang="en-US" dirty="0" err="1"/>
              <a:t>Dostarlimab</a:t>
            </a:r>
            <a:r>
              <a:rPr lang="en-US" dirty="0"/>
              <a:t> is the only PD-1 therapy tested q6wk dosing for EC</a:t>
            </a:r>
          </a:p>
          <a:p>
            <a:r>
              <a:rPr lang="en-US" dirty="0"/>
              <a:t>Safety profile was manageable</a:t>
            </a:r>
          </a:p>
        </p:txBody>
      </p:sp>
    </p:spTree>
    <p:extLst>
      <p:ext uri="{BB962C8B-B14F-4D97-AF65-F5344CB8AC3E}">
        <p14:creationId xmlns:p14="http://schemas.microsoft.com/office/powerpoint/2010/main" val="1341876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88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0476AEA3-EA77-C57C-B200-F30CF8528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705" y="608325"/>
            <a:ext cx="10210590" cy="564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0002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62A45804C7345BFDE61DA2C172BE7" ma:contentTypeVersion="19" ma:contentTypeDescription="Create a new document." ma:contentTypeScope="" ma:versionID="83bf1051954f228ef3dccc82cfc58357">
  <xsd:schema xmlns:xsd="http://www.w3.org/2001/XMLSchema" xmlns:xs="http://www.w3.org/2001/XMLSchema" xmlns:p="http://schemas.microsoft.com/office/2006/metadata/properties" xmlns:ns1="96f1686b-f877-4eb8-89ab-3a67a5dc2612" xmlns:ns3="b4104d5b-b872-4636-a728-507be7308f43" targetNamespace="http://schemas.microsoft.com/office/2006/metadata/properties" ma:root="true" ma:fieldsID="b1f103e14bcb636125a88c7b57b71e20" ns1:_="" ns3:_="">
    <xsd:import namespace="96f1686b-f877-4eb8-89ab-3a67a5dc2612"/>
    <xsd:import namespace="b4104d5b-b872-4636-a728-507be7308f43"/>
    <xsd:element name="properties">
      <xsd:complexType>
        <xsd:sequence>
          <xsd:element name="documentManagement">
            <xsd:complexType>
              <xsd:all>
                <xsd:element ref="ns1:QID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AutoTags" minOccurs="0"/>
                <xsd:element ref="ns1:MediaServiceOCR" minOccurs="0"/>
                <xsd:element ref="ns1:MediaServiceDateTaken" minOccurs="0"/>
                <xsd:element ref="ns1:MediaServiceLocation" minOccurs="0"/>
                <xsd:element ref="ns3:SharedWithUsers" minOccurs="0"/>
                <xsd:element ref="ns3:SharedWithDetails" minOccurs="0"/>
                <xsd:element ref="ns1:MediaServiceEventHashCode" minOccurs="0"/>
                <xsd:element ref="ns1:MediaServiceGenerationTime" minOccurs="0"/>
                <xsd:element ref="ns3:TaxKeywordTaxHTField" minOccurs="0"/>
                <xsd:element ref="ns3:TaxCatchAll" minOccurs="0"/>
                <xsd:element ref="ns1:MediaServiceAutoKeyPoints" minOccurs="0"/>
                <xsd:element ref="ns1:MediaServiceKeyPoints" minOccurs="0"/>
                <xsd:element ref="ns1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1686b-f877-4eb8-89ab-3a67a5dc2612" elementFormDefault="qualified">
    <xsd:import namespace="http://schemas.microsoft.com/office/2006/documentManagement/types"/>
    <xsd:import namespace="http://schemas.microsoft.com/office/infopath/2007/PartnerControls"/>
    <xsd:element name="QID" ma:index="0" nillable="true" ma:displayName="QID" ma:indexed="true" ma:internalName="QID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Not started"/>
          <xsd:enumeration value="Web Build"/>
          <xsd:enumeration value="In Progress"/>
          <xsd:enumeration value="Launched"/>
          <xsd:enumeration value="Complete"/>
          <xsd:enumeration value="Delay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8" nillable="true" ma:displayName="MediaServiceAutoTags" ma:internalName="MediaServiceAutoTags" ma:readOnly="true">
      <xsd:simpleType>
        <xsd:restriction base="dms:Text"/>
      </xsd:simpleType>
    </xsd:element>
    <xsd:element name="MediaServiceOCR" ma:index="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4c811d1f-5e4a-4ee3-9cfd-88a4fb073c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04d5b-b872-4636-a728-507be7308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1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d75259b8-d078-43ce-9531-d35c0553c861}" ma:internalName="TaxCatchAll" ma:showField="CatchAllData" ma:web="b4104d5b-b872-4636-a728-507be7308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4104d5b-b872-4636-a728-507be7308f43" xsi:nil="true"/>
    <lcf76f155ced4ddcb4097134ff3c332f xmlns="96f1686b-f877-4eb8-89ab-3a67a5dc2612">
      <Terms xmlns="http://schemas.microsoft.com/office/infopath/2007/PartnerControls"/>
    </lcf76f155ced4ddcb4097134ff3c332f>
    <TaxKeywordTaxHTField xmlns="b4104d5b-b872-4636-a728-507be7308f43">
      <Terms xmlns="http://schemas.microsoft.com/office/infopath/2007/PartnerControls"/>
    </TaxKeywordTaxHTField>
    <Status xmlns="96f1686b-f877-4eb8-89ab-3a67a5dc2612" xsi:nil="true"/>
    <QID xmlns="96f1686b-f877-4eb8-89ab-3a67a5dc2612" xsi:nil="true"/>
  </documentManagement>
</p:properties>
</file>

<file path=customXml/itemProps1.xml><?xml version="1.0" encoding="utf-8"?>
<ds:datastoreItem xmlns:ds="http://schemas.openxmlformats.org/officeDocument/2006/customXml" ds:itemID="{08A334A3-1E86-4BDF-922C-18542FC82D8E}"/>
</file>

<file path=customXml/itemProps2.xml><?xml version="1.0" encoding="utf-8"?>
<ds:datastoreItem xmlns:ds="http://schemas.openxmlformats.org/officeDocument/2006/customXml" ds:itemID="{618959A2-F67D-41BF-9277-892B70CC494C}"/>
</file>

<file path=customXml/itemProps3.xml><?xml version="1.0" encoding="utf-8"?>
<ds:datastoreItem xmlns:ds="http://schemas.openxmlformats.org/officeDocument/2006/customXml" ds:itemID="{DDD16025-5910-43D7-918F-64FCA3537980}"/>
</file>

<file path=docProps/app.xml><?xml version="1.0" encoding="utf-8"?>
<Properties xmlns="http://schemas.openxmlformats.org/officeDocument/2006/extended-properties" xmlns:vt="http://schemas.openxmlformats.org/officeDocument/2006/docPropsVTypes">
  <TotalTime>537</TotalTime>
  <Words>1068</Words>
  <Application>Microsoft Macintosh PowerPoint</Application>
  <PresentationFormat>Widescreen</PresentationFormat>
  <Paragraphs>110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1" baseType="lpstr">
      <vt:lpstr>Arial</vt:lpstr>
      <vt:lpstr>Britannic Bold</vt:lpstr>
      <vt:lpstr>Calibri</vt:lpstr>
      <vt:lpstr>Calibri Light</vt:lpstr>
      <vt:lpstr>Chalkboard</vt:lpstr>
      <vt:lpstr>Stencil</vt:lpstr>
      <vt:lpstr>Sylfaen</vt:lpstr>
      <vt:lpstr>Office Theme</vt:lpstr>
      <vt:lpstr>PowerPoint Presentation</vt:lpstr>
      <vt:lpstr>PowerPoint Presentation</vt:lpstr>
      <vt:lpstr>PowerPoint Presentation</vt:lpstr>
      <vt:lpstr>PowerPoint Presentation</vt:lpstr>
      <vt:lpstr>Conclusions</vt:lpstr>
      <vt:lpstr>PowerPoint Presentation</vt:lpstr>
      <vt:lpstr>PowerPoint Presentation</vt:lpstr>
      <vt:lpstr>Conclusions</vt:lpstr>
      <vt:lpstr>PowerPoint Presentation</vt:lpstr>
      <vt:lpstr>PowerPoint Presentation</vt:lpstr>
      <vt:lpstr>Conclusions</vt:lpstr>
      <vt:lpstr>PowerPoint Presentation</vt:lpstr>
      <vt:lpstr>PowerPoint Presentation</vt:lpstr>
      <vt:lpstr>Conclusions</vt:lpstr>
      <vt:lpstr>PowerPoint Presentation</vt:lpstr>
      <vt:lpstr>PowerPoint Presentation</vt:lpstr>
      <vt:lpstr>Conclusions</vt:lpstr>
      <vt:lpstr>PowerPoint Presentation</vt:lpstr>
      <vt:lpstr>PowerPoint Presentation</vt:lpstr>
      <vt:lpstr>Conclusions</vt:lpstr>
      <vt:lpstr>PowerPoint Presentation</vt:lpstr>
      <vt:lpstr>PowerPoint Presentation</vt:lpstr>
      <vt:lpstr>Conclusions</vt:lpstr>
      <vt:lpstr>PowerPoint Presentation</vt:lpstr>
      <vt:lpstr>Phase 1</vt:lpstr>
      <vt:lpstr>Phase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PowerPoint Presentation</vt:lpstr>
      <vt:lpstr>PowerPoint Presentation</vt:lpstr>
      <vt:lpstr>PowerPoint Presentation</vt:lpstr>
      <vt:lpstr>Conclusions</vt:lpstr>
      <vt:lpstr>PowerPoint Presentation</vt:lpstr>
      <vt:lpstr>PowerPoint Presentation</vt:lpstr>
      <vt:lpstr>PowerPoint Presentation</vt:lpstr>
      <vt:lpstr>PowerPoint Presentation</vt:lpstr>
      <vt:lpstr>Conclusions</vt:lpstr>
      <vt:lpstr>PowerPoint Presentation</vt:lpstr>
      <vt:lpstr>PowerPoint Presentation</vt:lpstr>
      <vt:lpstr>PowerPoint Presentation</vt:lpstr>
      <vt:lpstr>PowerPoint Presentation</vt:lpstr>
      <vt:lpstr>Conclusions</vt:lpstr>
      <vt:lpstr>PowerPoint Presentation</vt:lpstr>
      <vt:lpstr>PowerPoint Presentation</vt:lpstr>
      <vt:lpstr>PowerPoint Presentation</vt:lpstr>
      <vt:lpstr>Mitigation Strategy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Tewari, Krishnansu</dc:creator>
  <cp:lastModifiedBy>Silvana Izquierdo</cp:lastModifiedBy>
  <cp:revision>20</cp:revision>
  <dcterms:created xsi:type="dcterms:W3CDTF">2023-01-12T20:12:53Z</dcterms:created>
  <dcterms:modified xsi:type="dcterms:W3CDTF">2023-01-19T18:08:30Z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axKeyword">
    <vt:lpwstr/>
  </property>
  <property fmtid="{D5CDD505-2E9C-101B-9397-08002B2CF9AE}" pid="3" name="MediaServiceImageTags">
    <vt:lpwstr/>
  </property>
  <property fmtid="{D5CDD505-2E9C-101B-9397-08002B2CF9AE}" pid="4" name="ContentTypeId">
    <vt:lpwstr>0x01010018862A45804C7345BFDE61DA2C172BE7</vt:lpwstr>
  </property>
</Properties>
</file>