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 id="2147483685" r:id="rId6"/>
    <p:sldMasterId id="2147483694" r:id="rId7"/>
    <p:sldMasterId id="2147483696" r:id="rId8"/>
    <p:sldMasterId id="2147483698" r:id="rId9"/>
    <p:sldMasterId id="2147483704" r:id="rId10"/>
    <p:sldMasterId id="2147483744" r:id="rId11"/>
    <p:sldMasterId id="2147483786" r:id="rId12"/>
    <p:sldMasterId id="2147483799" r:id="rId13"/>
  </p:sldMasterIdLst>
  <p:notesMasterIdLst>
    <p:notesMasterId r:id="rId53"/>
  </p:notesMasterIdLst>
  <p:sldIdLst>
    <p:sldId id="2629" r:id="rId14"/>
    <p:sldId id="2843" r:id="rId15"/>
    <p:sldId id="2703" r:id="rId16"/>
    <p:sldId id="2706" r:id="rId17"/>
    <p:sldId id="2707" r:id="rId18"/>
    <p:sldId id="2849" r:id="rId19"/>
    <p:sldId id="2867" r:id="rId20"/>
    <p:sldId id="2870" r:id="rId21"/>
    <p:sldId id="2863" r:id="rId22"/>
    <p:sldId id="2737" r:id="rId23"/>
    <p:sldId id="2738" r:id="rId24"/>
    <p:sldId id="2835" r:id="rId25"/>
    <p:sldId id="2145707188" r:id="rId26"/>
    <p:sldId id="2145707189" r:id="rId27"/>
    <p:sldId id="2145707191" r:id="rId28"/>
    <p:sldId id="6900" r:id="rId29"/>
    <p:sldId id="288" r:id="rId30"/>
    <p:sldId id="291" r:id="rId31"/>
    <p:sldId id="292" r:id="rId32"/>
    <p:sldId id="2145707196" r:id="rId33"/>
    <p:sldId id="2145707179" r:id="rId34"/>
    <p:sldId id="2145707174" r:id="rId35"/>
    <p:sldId id="2145706697" r:id="rId36"/>
    <p:sldId id="2145706698" r:id="rId37"/>
    <p:sldId id="4241" r:id="rId38"/>
    <p:sldId id="2145706716" r:id="rId39"/>
    <p:sldId id="2145706769" r:id="rId40"/>
    <p:sldId id="2486" r:id="rId41"/>
    <p:sldId id="8384" r:id="rId42"/>
    <p:sldId id="2477" r:id="rId43"/>
    <p:sldId id="8382" r:id="rId44"/>
    <p:sldId id="8380" r:id="rId45"/>
    <p:sldId id="2145707201" r:id="rId46"/>
    <p:sldId id="2145707193" r:id="rId47"/>
    <p:sldId id="2147374878" r:id="rId48"/>
    <p:sldId id="2801" r:id="rId49"/>
    <p:sldId id="2802" r:id="rId50"/>
    <p:sldId id="2803" r:id="rId51"/>
    <p:sldId id="214737488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iloon Chan" initials="WC" lastIdx="1" clrIdx="0">
    <p:extLst>
      <p:ext uri="{19B8F6BF-5375-455C-9EA6-DF929625EA0E}">
        <p15:presenceInfo xmlns:p15="http://schemas.microsoft.com/office/powerpoint/2012/main" userId="S::wailoon.chan@asco.org::61eff083-35ff-4e06-b384-1f073c497e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CBE8"/>
    <a:srgbClr val="002557"/>
    <a:srgbClr val="FFB648"/>
    <a:srgbClr val="008764"/>
    <a:srgbClr val="0076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94" autoAdjust="0"/>
    <p:restoredTop sz="94660"/>
  </p:normalViewPr>
  <p:slideViewPr>
    <p:cSldViewPr snapToGrid="0">
      <p:cViewPr varScale="1">
        <p:scale>
          <a:sx n="96" d="100"/>
          <a:sy n="96" d="100"/>
        </p:scale>
        <p:origin x="192" y="376"/>
      </p:cViewPr>
      <p:guideLst/>
    </p:cSldViewPr>
  </p:slideViewPr>
  <p:notesTextViewPr>
    <p:cViewPr>
      <p:scale>
        <a:sx n="3" d="2"/>
        <a:sy n="3" d="2"/>
      </p:scale>
      <p:origin x="0" y="0"/>
    </p:cViewPr>
  </p:notesTextViewPr>
  <p:sorterViewPr>
    <p:cViewPr>
      <p:scale>
        <a:sx n="130" d="100"/>
        <a:sy n="130" d="100"/>
      </p:scale>
      <p:origin x="0" y="-102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a:outerShdw blurRad="50800" dist="38100" dir="2700000" algn="tl" rotWithShape="0">
                <a:prstClr val="black">
                  <a:alpha val="40000"/>
                </a:prstClr>
              </a:outerShdw>
            </a:effectLst>
          </c:spPr>
          <c:invertIfNegative val="0"/>
          <c:cat>
            <c:strRef>
              <c:f>Sheet1!$B$1:$E$1</c:f>
              <c:strCache>
                <c:ptCount val="4"/>
                <c:pt idx="0">
                  <c:v>pTa</c:v>
                </c:pt>
                <c:pt idx="1">
                  <c:v>pT1</c:v>
                </c:pt>
                <c:pt idx="2">
                  <c:v>pT2</c:v>
                </c:pt>
                <c:pt idx="3">
                  <c:v>metastatic</c:v>
                </c:pt>
              </c:strCache>
            </c:strRef>
          </c:cat>
          <c:val>
            <c:numRef>
              <c:f>Sheet1!$B$2:$E$2</c:f>
              <c:numCache>
                <c:formatCode>0%</c:formatCode>
                <c:ptCount val="4"/>
                <c:pt idx="0">
                  <c:v>0.67</c:v>
                </c:pt>
                <c:pt idx="1">
                  <c:v>0.39</c:v>
                </c:pt>
                <c:pt idx="2">
                  <c:v>0.15</c:v>
                </c:pt>
                <c:pt idx="3">
                  <c:v>0.2</c:v>
                </c:pt>
              </c:numCache>
            </c:numRef>
          </c:val>
          <c:extLst>
            <c:ext xmlns:c16="http://schemas.microsoft.com/office/drawing/2014/chart" uri="{C3380CC4-5D6E-409C-BE32-E72D297353CC}">
              <c16:uniqueId val="{00000000-98E6-43E0-B6E8-DE0C80578BDF}"/>
            </c:ext>
          </c:extLst>
        </c:ser>
        <c:dLbls>
          <c:showLegendKey val="0"/>
          <c:showVal val="0"/>
          <c:showCatName val="0"/>
          <c:showSerName val="0"/>
          <c:showPercent val="0"/>
          <c:showBubbleSize val="0"/>
        </c:dLbls>
        <c:gapWidth val="219"/>
        <c:axId val="569384648"/>
        <c:axId val="569386616"/>
      </c:barChart>
      <c:catAx>
        <c:axId val="569384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569386616"/>
        <c:crosses val="autoZero"/>
        <c:auto val="1"/>
        <c:lblAlgn val="ctr"/>
        <c:lblOffset val="100"/>
        <c:noMultiLvlLbl val="0"/>
      </c:catAx>
      <c:valAx>
        <c:axId val="5693866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569384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BA891C-00A5-4A37-B085-8292CA9E7413}" type="datetimeFigureOut">
              <a:rPr lang="en-US" smtClean="0"/>
              <a:t>12/23/22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4D9E9D-93A9-4E6A-8E42-DC0055A8528E}" type="slidenum">
              <a:rPr lang="en-US" smtClean="0"/>
              <a:t>‹#›</a:t>
            </a:fld>
            <a:endParaRPr lang="en-US" dirty="0"/>
          </a:p>
        </p:txBody>
      </p:sp>
    </p:spTree>
    <p:extLst>
      <p:ext uri="{BB962C8B-B14F-4D97-AF65-F5344CB8AC3E}">
        <p14:creationId xmlns:p14="http://schemas.microsoft.com/office/powerpoint/2010/main" val="23828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715963"/>
            <a:ext cx="6373812" cy="358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3125"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a:ln>
                  <a:noFill/>
                </a:ln>
                <a:solidFill>
                  <a:prstClr val="black"/>
                </a:solidFill>
                <a:effectLst/>
                <a:uLnTx/>
                <a:uFillTx/>
                <a:latin typeface="Verdana"/>
                <a:ea typeface="+mn-ea"/>
                <a:cs typeface="+mn-cs"/>
              </a:rPr>
              <a:pPr marL="0" marR="0" lvl="0" indent="0" algn="r" defTabSz="93312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967012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64582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5AF372-D681-5347-879C-81967C16D97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767939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grpSp>
        <p:nvGrpSpPr>
          <p:cNvPr id="15" name="Group 14">
            <a:extLst>
              <a:ext uri="{FF2B5EF4-FFF2-40B4-BE49-F238E27FC236}">
                <a16:creationId xmlns:a16="http://schemas.microsoft.com/office/drawing/2014/main" id="{88C1A7C7-DD9D-46F7-BB9D-6652857A8626}"/>
              </a:ext>
            </a:extLst>
          </p:cNvPr>
          <p:cNvGrpSpPr/>
          <p:nvPr/>
        </p:nvGrpSpPr>
        <p:grpSpPr>
          <a:xfrm>
            <a:off x="28996" y="1488785"/>
            <a:ext cx="1371178" cy="2465689"/>
            <a:chOff x="119680" y="163967"/>
            <a:chExt cx="1335471" cy="2380819"/>
          </a:xfrm>
        </p:grpSpPr>
        <p:sp>
          <p:nvSpPr>
            <p:cNvPr id="16" name="TextBox 15">
              <a:extLst>
                <a:ext uri="{FF2B5EF4-FFF2-40B4-BE49-F238E27FC236}">
                  <a16:creationId xmlns:a16="http://schemas.microsoft.com/office/drawing/2014/main" id="{D0D48FB6-0D53-46F4-A6D2-E427641D4D91}"/>
                </a:ext>
              </a:extLst>
            </p:cNvPr>
            <p:cNvSpPr txBox="1"/>
            <p:nvPr/>
          </p:nvSpPr>
          <p:spPr>
            <a:xfrm>
              <a:off x="119680" y="177012"/>
              <a:ext cx="695362" cy="980703"/>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66FF"/>
                  </a:solidFill>
                  <a:effectLst/>
                  <a:uLnTx/>
                  <a:uFillTx/>
                  <a:latin typeface="Calibri" panose="020F0502020204030204"/>
                  <a:ea typeface="+mn-ea"/>
                  <a:cs typeface="+mn-cs"/>
                </a:rPr>
                <a:t>[Loriot TROPHY-U-01 ESMO 2020/slide 4]</a:t>
              </a:r>
              <a:endParaRPr kumimoji="0" lang="en-US" sz="1000" b="0"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E0DBA1E2-F87D-4882-8500-195F1DF62C7A}"/>
                </a:ext>
              </a:extLst>
            </p:cNvPr>
            <p:cNvCxnSpPr>
              <a:cxnSpLocks/>
              <a:stCxn id="16" idx="3"/>
              <a:endCxn id="18" idx="1"/>
            </p:cNvCxnSpPr>
            <p:nvPr/>
          </p:nvCxnSpPr>
          <p:spPr>
            <a:xfrm>
              <a:off x="815042" y="667364"/>
              <a:ext cx="556618" cy="6870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Left Bracket 17">
              <a:extLst>
                <a:ext uri="{FF2B5EF4-FFF2-40B4-BE49-F238E27FC236}">
                  <a16:creationId xmlns:a16="http://schemas.microsoft.com/office/drawing/2014/main" id="{C19225A7-8446-46BA-B7B6-7D73D9A9BDA3}"/>
                </a:ext>
              </a:extLst>
            </p:cNvPr>
            <p:cNvSpPr/>
            <p:nvPr/>
          </p:nvSpPr>
          <p:spPr>
            <a:xfrm rot="10800000" flipH="1">
              <a:off x="1371659" y="163967"/>
              <a:ext cx="83492" cy="2380819"/>
            </a:xfrm>
            <a:prstGeom prst="lef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67383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grpSp>
        <p:nvGrpSpPr>
          <p:cNvPr id="9" name="Group 8">
            <a:extLst>
              <a:ext uri="{FF2B5EF4-FFF2-40B4-BE49-F238E27FC236}">
                <a16:creationId xmlns:a16="http://schemas.microsoft.com/office/drawing/2014/main" id="{3690EB48-D764-415B-9F4E-B4CD00443687}"/>
              </a:ext>
            </a:extLst>
          </p:cNvPr>
          <p:cNvGrpSpPr/>
          <p:nvPr/>
        </p:nvGrpSpPr>
        <p:grpSpPr>
          <a:xfrm>
            <a:off x="28996" y="1285113"/>
            <a:ext cx="1099717" cy="2465689"/>
            <a:chOff x="119680" y="-32695"/>
            <a:chExt cx="1071079" cy="2380819"/>
          </a:xfrm>
        </p:grpSpPr>
        <p:sp>
          <p:nvSpPr>
            <p:cNvPr id="10" name="TextBox 9">
              <a:extLst>
                <a:ext uri="{FF2B5EF4-FFF2-40B4-BE49-F238E27FC236}">
                  <a16:creationId xmlns:a16="http://schemas.microsoft.com/office/drawing/2014/main" id="{C187BE1A-9E5C-4D15-809C-460E28340920}"/>
                </a:ext>
              </a:extLst>
            </p:cNvPr>
            <p:cNvSpPr txBox="1"/>
            <p:nvPr/>
          </p:nvSpPr>
          <p:spPr>
            <a:xfrm>
              <a:off x="119680" y="177012"/>
              <a:ext cx="695362" cy="980703"/>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66FF"/>
                  </a:solidFill>
                  <a:effectLst/>
                  <a:uLnTx/>
                  <a:uFillTx/>
                  <a:latin typeface="Calibri" panose="020F0502020204030204"/>
                  <a:ea typeface="+mn-ea"/>
                  <a:cs typeface="+mn-cs"/>
                </a:rPr>
                <a:t>[Loriot TROPHY-U-01 ESMO 2020/slide 7]</a:t>
              </a:r>
              <a:endParaRPr kumimoji="0" lang="en-US" sz="1000" b="0"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580AB9C9-4BB3-4B28-A869-16263DA722D6}"/>
                </a:ext>
              </a:extLst>
            </p:cNvPr>
            <p:cNvCxnSpPr>
              <a:cxnSpLocks/>
              <a:stCxn id="10" idx="3"/>
              <a:endCxn id="12" idx="1"/>
            </p:cNvCxnSpPr>
            <p:nvPr/>
          </p:nvCxnSpPr>
          <p:spPr>
            <a:xfrm>
              <a:off x="815042" y="667365"/>
              <a:ext cx="292226" cy="49034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Left Bracket 11">
              <a:extLst>
                <a:ext uri="{FF2B5EF4-FFF2-40B4-BE49-F238E27FC236}">
                  <a16:creationId xmlns:a16="http://schemas.microsoft.com/office/drawing/2014/main" id="{AB4ED026-C3AC-4390-A9A0-813B7622A769}"/>
                </a:ext>
              </a:extLst>
            </p:cNvPr>
            <p:cNvSpPr/>
            <p:nvPr/>
          </p:nvSpPr>
          <p:spPr>
            <a:xfrm rot="10800000" flipH="1">
              <a:off x="1107267" y="-32695"/>
              <a:ext cx="83492" cy="2380819"/>
            </a:xfrm>
            <a:prstGeom prst="lef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54415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grpSp>
        <p:nvGrpSpPr>
          <p:cNvPr id="9" name="Group 8">
            <a:extLst>
              <a:ext uri="{FF2B5EF4-FFF2-40B4-BE49-F238E27FC236}">
                <a16:creationId xmlns:a16="http://schemas.microsoft.com/office/drawing/2014/main" id="{5A7C9C1A-8D83-428F-B3F8-2C8D0F352E73}"/>
              </a:ext>
            </a:extLst>
          </p:cNvPr>
          <p:cNvGrpSpPr/>
          <p:nvPr/>
        </p:nvGrpSpPr>
        <p:grpSpPr>
          <a:xfrm>
            <a:off x="28996" y="1502295"/>
            <a:ext cx="2128417" cy="2658493"/>
            <a:chOff x="119680" y="177012"/>
            <a:chExt cx="2072991" cy="2566986"/>
          </a:xfrm>
        </p:grpSpPr>
        <p:sp>
          <p:nvSpPr>
            <p:cNvPr id="10" name="TextBox 9">
              <a:extLst>
                <a:ext uri="{FF2B5EF4-FFF2-40B4-BE49-F238E27FC236}">
                  <a16:creationId xmlns:a16="http://schemas.microsoft.com/office/drawing/2014/main" id="{C64BE318-6096-4571-8724-119008790360}"/>
                </a:ext>
              </a:extLst>
            </p:cNvPr>
            <p:cNvSpPr txBox="1"/>
            <p:nvPr/>
          </p:nvSpPr>
          <p:spPr>
            <a:xfrm>
              <a:off x="119680" y="177012"/>
              <a:ext cx="695362" cy="980703"/>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66FF"/>
                  </a:solidFill>
                  <a:effectLst/>
                  <a:uLnTx/>
                  <a:uFillTx/>
                  <a:latin typeface="Calibri" panose="020F0502020204030204"/>
                  <a:ea typeface="+mn-ea"/>
                  <a:cs typeface="+mn-cs"/>
                </a:rPr>
                <a:t>[Loriot TROPHY-U-01 ESMO 2020/slide 8]</a:t>
              </a:r>
              <a:endParaRPr kumimoji="0" lang="en-US" sz="1000" b="0"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8CE6BF89-0B7E-4C3B-98D9-7911E0736BAD}"/>
                </a:ext>
              </a:extLst>
            </p:cNvPr>
            <p:cNvCxnSpPr>
              <a:cxnSpLocks/>
              <a:stCxn id="10" idx="3"/>
              <a:endCxn id="12" idx="1"/>
            </p:cNvCxnSpPr>
            <p:nvPr/>
          </p:nvCxnSpPr>
          <p:spPr>
            <a:xfrm>
              <a:off x="815042" y="667364"/>
              <a:ext cx="1294135" cy="9538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Left Bracket 11">
              <a:extLst>
                <a:ext uri="{FF2B5EF4-FFF2-40B4-BE49-F238E27FC236}">
                  <a16:creationId xmlns:a16="http://schemas.microsoft.com/office/drawing/2014/main" id="{5D3306E2-6F1D-40FA-9AE8-45A5788281A7}"/>
                </a:ext>
              </a:extLst>
            </p:cNvPr>
            <p:cNvSpPr/>
            <p:nvPr/>
          </p:nvSpPr>
          <p:spPr>
            <a:xfrm rot="10800000" flipH="1">
              <a:off x="2109177" y="498460"/>
              <a:ext cx="83494" cy="2245538"/>
            </a:xfrm>
            <a:prstGeom prst="lef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81176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1E122-010F-4588-BB4B-A999299CB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F6142FEC-5C5A-48D1-A7FB-A3043FA16DB8}"/>
              </a:ext>
            </a:extLst>
          </p:cNvPr>
          <p:cNvGrpSpPr/>
          <p:nvPr/>
        </p:nvGrpSpPr>
        <p:grpSpPr>
          <a:xfrm>
            <a:off x="28996" y="1432027"/>
            <a:ext cx="1128292" cy="2325586"/>
            <a:chOff x="119680" y="109163"/>
            <a:chExt cx="1098910" cy="2245538"/>
          </a:xfrm>
        </p:grpSpPr>
        <p:sp>
          <p:nvSpPr>
            <p:cNvPr id="6" name="TextBox 5">
              <a:extLst>
                <a:ext uri="{FF2B5EF4-FFF2-40B4-BE49-F238E27FC236}">
                  <a16:creationId xmlns:a16="http://schemas.microsoft.com/office/drawing/2014/main" id="{4C3FF9D0-86A2-4DD4-8082-038A0479C5BF}"/>
                </a:ext>
              </a:extLst>
            </p:cNvPr>
            <p:cNvSpPr txBox="1"/>
            <p:nvPr/>
          </p:nvSpPr>
          <p:spPr>
            <a:xfrm>
              <a:off x="119680" y="177012"/>
              <a:ext cx="695362" cy="980703"/>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66FF"/>
                  </a:solidFill>
                  <a:effectLst/>
                  <a:uLnTx/>
                  <a:uFillTx/>
                  <a:latin typeface="Calibri" panose="020F0502020204030204"/>
                  <a:ea typeface="+mn-ea"/>
                  <a:cs typeface="+mn-cs"/>
                </a:rPr>
                <a:t>[Loriot TROPHY-U-01 ESMO 2020/slide 11]</a:t>
              </a:r>
              <a:endParaRPr kumimoji="0" lang="en-US" sz="1000" b="0"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FDFA00E4-397A-4A5A-A1DF-63E6F5C030DA}"/>
                </a:ext>
              </a:extLst>
            </p:cNvPr>
            <p:cNvCxnSpPr>
              <a:cxnSpLocks/>
              <a:stCxn id="6" idx="3"/>
              <a:endCxn id="8" idx="1"/>
            </p:cNvCxnSpPr>
            <p:nvPr/>
          </p:nvCxnSpPr>
          <p:spPr>
            <a:xfrm>
              <a:off x="815042" y="667364"/>
              <a:ext cx="320055" cy="5645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Left Bracket 7">
              <a:extLst>
                <a:ext uri="{FF2B5EF4-FFF2-40B4-BE49-F238E27FC236}">
                  <a16:creationId xmlns:a16="http://schemas.microsoft.com/office/drawing/2014/main" id="{030CCF68-248C-45C1-BDD6-49698E010FC5}"/>
                </a:ext>
              </a:extLst>
            </p:cNvPr>
            <p:cNvSpPr/>
            <p:nvPr/>
          </p:nvSpPr>
          <p:spPr>
            <a:xfrm rot="10800000" flipH="1">
              <a:off x="1135096" y="109163"/>
              <a:ext cx="83494" cy="2245538"/>
            </a:xfrm>
            <a:prstGeom prst="lef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34011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grpSp>
        <p:nvGrpSpPr>
          <p:cNvPr id="9" name="Group 8">
            <a:extLst>
              <a:ext uri="{FF2B5EF4-FFF2-40B4-BE49-F238E27FC236}">
                <a16:creationId xmlns:a16="http://schemas.microsoft.com/office/drawing/2014/main" id="{93522BAE-2512-4EF5-AE07-809A02C6E031}"/>
              </a:ext>
            </a:extLst>
          </p:cNvPr>
          <p:cNvGrpSpPr/>
          <p:nvPr/>
        </p:nvGrpSpPr>
        <p:grpSpPr>
          <a:xfrm>
            <a:off x="28996" y="1432027"/>
            <a:ext cx="1128292" cy="2325586"/>
            <a:chOff x="119680" y="109163"/>
            <a:chExt cx="1098910" cy="2245538"/>
          </a:xfrm>
        </p:grpSpPr>
        <p:sp>
          <p:nvSpPr>
            <p:cNvPr id="10" name="TextBox 9">
              <a:extLst>
                <a:ext uri="{FF2B5EF4-FFF2-40B4-BE49-F238E27FC236}">
                  <a16:creationId xmlns:a16="http://schemas.microsoft.com/office/drawing/2014/main" id="{B341E381-2F42-4264-9DBF-AB418871B5AD}"/>
                </a:ext>
              </a:extLst>
            </p:cNvPr>
            <p:cNvSpPr txBox="1"/>
            <p:nvPr/>
          </p:nvSpPr>
          <p:spPr>
            <a:xfrm>
              <a:off x="119680" y="177012"/>
              <a:ext cx="695362" cy="980703"/>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66FF"/>
                  </a:solidFill>
                  <a:effectLst/>
                  <a:uLnTx/>
                  <a:uFillTx/>
                  <a:latin typeface="Calibri" panose="020F0502020204030204"/>
                  <a:ea typeface="+mn-ea"/>
                  <a:cs typeface="+mn-cs"/>
                </a:rPr>
                <a:t>[Loriot TROPHY-U-01 ESMO 2020/slide 12]</a:t>
              </a:r>
              <a:endParaRPr kumimoji="0" lang="en-US" sz="1000" b="0"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DCEDBC8C-A93E-48F2-937C-49E1A99570C4}"/>
                </a:ext>
              </a:extLst>
            </p:cNvPr>
            <p:cNvCxnSpPr>
              <a:cxnSpLocks/>
              <a:stCxn id="10" idx="3"/>
              <a:endCxn id="12" idx="1"/>
            </p:cNvCxnSpPr>
            <p:nvPr/>
          </p:nvCxnSpPr>
          <p:spPr>
            <a:xfrm>
              <a:off x="815042" y="667364"/>
              <a:ext cx="320055" cy="56456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Left Bracket 11">
              <a:extLst>
                <a:ext uri="{FF2B5EF4-FFF2-40B4-BE49-F238E27FC236}">
                  <a16:creationId xmlns:a16="http://schemas.microsoft.com/office/drawing/2014/main" id="{6648DACB-5F6F-46DE-B079-E5468F21EEE6}"/>
                </a:ext>
              </a:extLst>
            </p:cNvPr>
            <p:cNvSpPr/>
            <p:nvPr/>
          </p:nvSpPr>
          <p:spPr>
            <a:xfrm rot="10800000" flipH="1">
              <a:off x="1135096" y="109163"/>
              <a:ext cx="83494" cy="2245538"/>
            </a:xfrm>
            <a:prstGeom prst="lef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52904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grpSp>
        <p:nvGrpSpPr>
          <p:cNvPr id="6" name="Group 5">
            <a:extLst>
              <a:ext uri="{FF2B5EF4-FFF2-40B4-BE49-F238E27FC236}">
                <a16:creationId xmlns:a16="http://schemas.microsoft.com/office/drawing/2014/main" id="{C3C935F4-4117-4D6E-AED3-2AA6B99BDF22}"/>
              </a:ext>
            </a:extLst>
          </p:cNvPr>
          <p:cNvGrpSpPr/>
          <p:nvPr/>
        </p:nvGrpSpPr>
        <p:grpSpPr>
          <a:xfrm>
            <a:off x="106281" y="1506044"/>
            <a:ext cx="1083890" cy="2659555"/>
            <a:chOff x="194952" y="-260839"/>
            <a:chExt cx="1055665" cy="2568010"/>
          </a:xfrm>
        </p:grpSpPr>
        <p:sp>
          <p:nvSpPr>
            <p:cNvPr id="7" name="TextBox 6">
              <a:extLst>
                <a:ext uri="{FF2B5EF4-FFF2-40B4-BE49-F238E27FC236}">
                  <a16:creationId xmlns:a16="http://schemas.microsoft.com/office/drawing/2014/main" id="{AC0CD343-6FC9-4D9B-B25F-CED75066BB90}"/>
                </a:ext>
              </a:extLst>
            </p:cNvPr>
            <p:cNvSpPr txBox="1"/>
            <p:nvPr/>
          </p:nvSpPr>
          <p:spPr>
            <a:xfrm>
              <a:off x="194952" y="551286"/>
              <a:ext cx="678874" cy="832111"/>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66FF"/>
                  </a:solidFill>
                  <a:effectLst/>
                  <a:uLnTx/>
                  <a:uFillTx/>
                  <a:latin typeface="Calibri" panose="020F0502020204030204"/>
                  <a:ea typeface="+mn-ea"/>
                  <a:cs typeface="+mn-cs"/>
                </a:rPr>
                <a:t>Grivas 2021 ASCO GU/p1/col3-4/fig2</a:t>
              </a:r>
            </a:p>
          </p:txBody>
        </p:sp>
        <p:cxnSp>
          <p:nvCxnSpPr>
            <p:cNvPr id="8" name="Straight Connector 7">
              <a:extLst>
                <a:ext uri="{FF2B5EF4-FFF2-40B4-BE49-F238E27FC236}">
                  <a16:creationId xmlns:a16="http://schemas.microsoft.com/office/drawing/2014/main" id="{8F469EE7-16BC-47CE-84C2-4121A7EED830}"/>
                </a:ext>
              </a:extLst>
            </p:cNvPr>
            <p:cNvCxnSpPr>
              <a:cxnSpLocks/>
              <a:stCxn id="7" idx="3"/>
              <a:endCxn id="9" idx="1"/>
            </p:cNvCxnSpPr>
            <p:nvPr/>
          </p:nvCxnSpPr>
          <p:spPr>
            <a:xfrm>
              <a:off x="873826" y="967342"/>
              <a:ext cx="203464" cy="558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Left Bracket 8">
              <a:extLst>
                <a:ext uri="{FF2B5EF4-FFF2-40B4-BE49-F238E27FC236}">
                  <a16:creationId xmlns:a16="http://schemas.microsoft.com/office/drawing/2014/main" id="{1E75EA6F-CE2A-4A4A-A718-7DF13124784E}"/>
                </a:ext>
              </a:extLst>
            </p:cNvPr>
            <p:cNvSpPr/>
            <p:nvPr/>
          </p:nvSpPr>
          <p:spPr>
            <a:xfrm rot="10800000" flipH="1">
              <a:off x="1077290" y="-260839"/>
              <a:ext cx="173327" cy="2568010"/>
            </a:xfrm>
            <a:prstGeom prst="lef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46181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E58FB9-A7F9-4D24-9DD1-9A20DE39BB1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5A0C0E5-83A1-4709-968E-1EF05E84A60C}"/>
              </a:ext>
            </a:extLst>
          </p:cNvPr>
          <p:cNvSpPr txBox="1">
            <a:spLocks noGrp="1"/>
          </p:cNvSpPr>
          <p:nvPr>
            <p:ph type="body" sz="quarter" idx="1"/>
          </p:nvPr>
        </p:nvSpPr>
        <p:spPr/>
        <p:txBody>
          <a:bodyPr/>
          <a:lstStyle/>
          <a:p>
            <a:endParaRPr lang="en-US" dirty="0"/>
          </a:p>
        </p:txBody>
      </p:sp>
      <p:sp>
        <p:nvSpPr>
          <p:cNvPr id="4" name="Slide Number Placeholder 3">
            <a:extLst>
              <a:ext uri="{FF2B5EF4-FFF2-40B4-BE49-F238E27FC236}">
                <a16:creationId xmlns:a16="http://schemas.microsoft.com/office/drawing/2014/main" id="{7B6D5434-50FE-47D5-8FB9-7292C73B0919}"/>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0DB175-1D41-49DC-B0EF-69AFD9FF70C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F5BC58-6B78-41C5-9DD5-2B397C4A9AFD}"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97193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715963"/>
            <a:ext cx="6373812" cy="3584575"/>
          </a:xfrm>
        </p:spPr>
      </p:sp>
      <p:sp>
        <p:nvSpPr>
          <p:cNvPr id="3" name="Notes Placeholder 2"/>
          <p:cNvSpPr>
            <a:spLocks noGrp="1"/>
          </p:cNvSpPr>
          <p:nvPr>
            <p:ph type="body" idx="1"/>
          </p:nvPr>
        </p:nvSpPr>
        <p:spPr/>
        <p:txBody>
          <a:bodyPr/>
          <a:lstStyle/>
          <a:p>
            <a:pPr defTabSz="943576">
              <a:defRPr/>
            </a:pPr>
            <a:r>
              <a:rPr lang="en-US" b="1" dirty="0"/>
              <a:t>Key point: </a:t>
            </a:r>
            <a:r>
              <a:rPr lang="en-US" b="0" dirty="0"/>
              <a:t>This phase 2, multicenter, open-label study is being conducted in</a:t>
            </a:r>
            <a:r>
              <a:rPr lang="en-US" b="0" baseline="0" dirty="0"/>
              <a:t> </a:t>
            </a:r>
            <a:r>
              <a:rPr lang="en-US" b="0" dirty="0"/>
              <a:t>patients with metastatic or surgically unresectable UC and specific </a:t>
            </a:r>
            <a:r>
              <a:rPr lang="en-US" b="0" i="1" dirty="0"/>
              <a:t>FGFR</a:t>
            </a:r>
            <a:r>
              <a:rPr lang="en-US" b="0" dirty="0"/>
              <a:t> mutations or fusions as</a:t>
            </a:r>
            <a:r>
              <a:rPr lang="en-US" b="0" baseline="0" dirty="0"/>
              <a:t> detected by a central lab assay</a:t>
            </a:r>
            <a:r>
              <a:rPr lang="en-US" b="0" dirty="0"/>
              <a:t>.</a:t>
            </a:r>
          </a:p>
          <a:p>
            <a:pPr marL="176941" indent="-176941" defTabSz="943576">
              <a:buFont typeface="Arial" panose="020B0604020202020204" pitchFamily="34" charset="0"/>
              <a:buChar char="•"/>
              <a:defRPr/>
            </a:pPr>
            <a:r>
              <a:rPr lang="en-US" b="0" dirty="0"/>
              <a:t>Patients had progressed during or following at least 1 line of prior systemic chemotherapy or less</a:t>
            </a:r>
            <a:r>
              <a:rPr lang="en-US" b="0" baseline="0" dirty="0"/>
              <a:t> </a:t>
            </a:r>
            <a:r>
              <a:rPr lang="en-US" b="0" dirty="0"/>
              <a:t>than 12 months of receiving neoadjuvant or adjuvant chemotherapy</a:t>
            </a:r>
            <a:r>
              <a:rPr lang="en-US" b="0" baseline="0" dirty="0"/>
              <a:t> or were cisplatin-ineligible, chemotherapy-naïve</a:t>
            </a:r>
          </a:p>
          <a:p>
            <a:pPr marL="176941" indent="-176941" defTabSz="943576">
              <a:buFont typeface="Arial" panose="020B0604020202020204" pitchFamily="34" charset="0"/>
              <a:buChar char="•"/>
              <a:defRPr/>
            </a:pPr>
            <a:r>
              <a:rPr lang="en-US" b="0" baseline="0" dirty="0"/>
              <a:t>The primary end point was ORR, and the primary hypothesis was that the ORR in the selected regimen would be &gt;25%</a:t>
            </a:r>
          </a:p>
          <a:p>
            <a:pPr defTabSz="943576">
              <a:defRPr/>
            </a:pPr>
            <a:endParaRPr lang="en-US" b="1" kern="0" dirty="0">
              <a:latin typeface="Verdana" panose="020B0604030504040204" pitchFamily="34" charset="0"/>
              <a:ea typeface="Verdana" panose="020B0604030504040204" pitchFamily="34" charset="0"/>
              <a:cs typeface="Verdana" panose="020B0604030504040204" pitchFamily="34" charset="0"/>
            </a:endParaRPr>
          </a:p>
          <a:p>
            <a:pPr defTabSz="943576">
              <a:defRPr/>
            </a:pPr>
            <a:r>
              <a:rPr lang="en-US" b="1" kern="0" dirty="0">
                <a:latin typeface="Verdana" panose="020B0604030504040204" pitchFamily="34" charset="0"/>
                <a:ea typeface="Verdana" panose="020B0604030504040204" pitchFamily="34" charset="0"/>
                <a:cs typeface="Verdana" panose="020B0604030504040204" pitchFamily="34" charset="0"/>
              </a:rPr>
              <a:t>Abbreviations: </a:t>
            </a:r>
            <a:r>
              <a:rPr lang="en-US" kern="0" dirty="0">
                <a:latin typeface="Verdana" panose="020B0604030504040204" pitchFamily="34" charset="0"/>
                <a:ea typeface="Verdana" panose="020B0604030504040204" pitchFamily="34" charset="0"/>
                <a:cs typeface="Verdana" panose="020B0604030504040204" pitchFamily="34" charset="0"/>
              </a:rPr>
              <a:t>DoR, duration of response; ORR, objective response rate; PFS, progression-free survival; PK, pharmacokinetics; </a:t>
            </a:r>
            <a:r>
              <a:rPr lang="en-US" kern="0" dirty="0">
                <a:ea typeface="Verdana" panose="020B0604030504040204" pitchFamily="34" charset="0"/>
                <a:cs typeface="Verdana" panose="020B0604030504040204" pitchFamily="34" charset="0"/>
              </a:rPr>
              <a:t>QD, daily; TRAEs, treatment-related adverse events; UC, urothelial carcinoma. </a:t>
            </a:r>
            <a:br>
              <a:rPr lang="en-US" kern="0" dirty="0">
                <a:ea typeface="Verdana" panose="020B0604030504040204" pitchFamily="34" charset="0"/>
                <a:cs typeface="Verdana" panose="020B0604030504040204" pitchFamily="34" charset="0"/>
              </a:rPr>
            </a:br>
            <a:endParaRPr lang="en-US" b="0" dirty="0"/>
          </a:p>
        </p:txBody>
      </p:sp>
      <p:sp>
        <p:nvSpPr>
          <p:cNvPr id="4" name="Slide Number Placeholder 3"/>
          <p:cNvSpPr>
            <a:spLocks noGrp="1"/>
          </p:cNvSpPr>
          <p:nvPr>
            <p:ph type="sldNum" sz="quarter" idx="10"/>
          </p:nvPr>
        </p:nvSpPr>
        <p:spPr/>
        <p:txBody>
          <a:bodyPr/>
          <a:lstStyle/>
          <a:p>
            <a:pPr marL="0" marR="0" lvl="0" indent="0" algn="r" defTabSz="933125"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a:ln>
                  <a:noFill/>
                </a:ln>
                <a:solidFill>
                  <a:prstClr val="black"/>
                </a:solidFill>
                <a:effectLst/>
                <a:uLnTx/>
                <a:uFillTx/>
                <a:latin typeface="Verdana"/>
                <a:ea typeface="+mn-ea"/>
                <a:cs typeface="+mn-cs"/>
              </a:rPr>
              <a:pPr marL="0" marR="0" lvl="0" indent="0" algn="r" defTabSz="93312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822571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5F128-8F97-4353-B2FC-02D9CF5DCD1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A4F55A9-6D94-4108-AAC5-945E738B8D8A}"/>
              </a:ext>
            </a:extLst>
          </p:cNvPr>
          <p:cNvSpPr txBox="1">
            <a:spLocks noGrp="1"/>
          </p:cNvSpPr>
          <p:nvPr>
            <p:ph type="body" sz="quarter" idx="1"/>
          </p:nvPr>
        </p:nvSpPr>
        <p:spPr/>
        <p:txBody>
          <a:bodyPr/>
          <a:lstStyle/>
          <a:p>
            <a:endParaRPr lang="en-US" dirty="0"/>
          </a:p>
        </p:txBody>
      </p:sp>
      <p:sp>
        <p:nvSpPr>
          <p:cNvPr id="4" name="Slide Number Placeholder 3">
            <a:extLst>
              <a:ext uri="{FF2B5EF4-FFF2-40B4-BE49-F238E27FC236}">
                <a16:creationId xmlns:a16="http://schemas.microsoft.com/office/drawing/2014/main" id="{3E726193-6B35-4026-9EBC-AC49FF040EDE}"/>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035D7-FE91-46B1-A0C6-E294A6843A5E}"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D401E2-E8B8-421A-B856-22726DDE5E9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91176C1-8256-4FAE-B531-7CD8CCF7EAFC}"/>
              </a:ext>
            </a:extLst>
          </p:cNvPr>
          <p:cNvSpPr txBox="1">
            <a:spLocks noGrp="1"/>
          </p:cNvSpPr>
          <p:nvPr>
            <p:ph type="body" sz="quarter" idx="1"/>
          </p:nvPr>
        </p:nvSpPr>
        <p:spPr/>
        <p:txBody>
          <a:bodyPr/>
          <a:lstStyle/>
          <a:p>
            <a:endParaRPr lang="en-US" dirty="0"/>
          </a:p>
        </p:txBody>
      </p:sp>
      <p:sp>
        <p:nvSpPr>
          <p:cNvPr id="4" name="Slide Number Placeholder 3">
            <a:extLst>
              <a:ext uri="{FF2B5EF4-FFF2-40B4-BE49-F238E27FC236}">
                <a16:creationId xmlns:a16="http://schemas.microsoft.com/office/drawing/2014/main" id="{AD51BC78-5E93-45A8-939E-A731B6189C47}"/>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667EF-40ED-4FF5-BAD8-A8536BCDB5CD}"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BA4D4-11D0-459D-A173-D3C82404888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F9FBB0B-EACF-4C38-AC9E-B153262C4178}"/>
              </a:ext>
            </a:extLst>
          </p:cNvPr>
          <p:cNvSpPr txBox="1">
            <a:spLocks noGrp="1"/>
          </p:cNvSpPr>
          <p:nvPr>
            <p:ph type="body" sz="quarter" idx="1"/>
          </p:nvPr>
        </p:nvSpPr>
        <p:spPr/>
        <p:txBody>
          <a:bodyPr/>
          <a:lstStyle/>
          <a:p>
            <a:endParaRPr lang="en-US" dirty="0"/>
          </a:p>
        </p:txBody>
      </p:sp>
      <p:sp>
        <p:nvSpPr>
          <p:cNvPr id="4" name="Slide Number Placeholder 3">
            <a:extLst>
              <a:ext uri="{FF2B5EF4-FFF2-40B4-BE49-F238E27FC236}">
                <a16:creationId xmlns:a16="http://schemas.microsoft.com/office/drawing/2014/main" id="{0B876D74-58C2-43BE-A432-FDF0F0C60CBC}"/>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E33706-8740-4A91-953D-4ABD7025E32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715963"/>
            <a:ext cx="6373812" cy="3584575"/>
          </a:xfrm>
        </p:spPr>
      </p:sp>
      <p:sp>
        <p:nvSpPr>
          <p:cNvPr id="3" name="Notes Placeholder 2"/>
          <p:cNvSpPr>
            <a:spLocks noGrp="1"/>
          </p:cNvSpPr>
          <p:nvPr>
            <p:ph type="body" idx="1"/>
          </p:nvPr>
        </p:nvSpPr>
        <p:spPr/>
        <p:txBody>
          <a:bodyPr/>
          <a:lstStyle/>
          <a:p>
            <a:r>
              <a:rPr lang="en-US" b="1" dirty="0"/>
              <a:t>Key</a:t>
            </a:r>
            <a:r>
              <a:rPr lang="en-US" b="1" baseline="0" dirty="0"/>
              <a:t> point: </a:t>
            </a:r>
            <a:r>
              <a:rPr lang="en-US" dirty="0"/>
              <a:t>The baseline demographic and clinical characteristics of the 99 patients treated with regimen #3 are shown in the table above.</a:t>
            </a:r>
            <a:endParaRPr lang="en-US" baseline="0" dirty="0"/>
          </a:p>
          <a:p>
            <a:pPr marL="176941" indent="-176941">
              <a:buFont typeface="Arial" panose="020B0604020202020204" pitchFamily="34" charset="0"/>
              <a:buChar char="•"/>
            </a:pPr>
            <a:endParaRPr lang="en-US" baseline="0" dirty="0"/>
          </a:p>
          <a:p>
            <a:r>
              <a:rPr lang="en-US" b="1" baseline="0" dirty="0"/>
              <a:t>Abbreviations:</a:t>
            </a:r>
            <a:r>
              <a:rPr lang="en-US" b="0" i="0" baseline="0" dirty="0"/>
              <a:t> CT, chemotherapy; ECOG PS, Eastern Cooperative Oncology Group performance status; IO, immuno-oncology.</a:t>
            </a:r>
            <a:endParaRPr lang="en-US" b="0" i="0" dirty="0"/>
          </a:p>
        </p:txBody>
      </p:sp>
      <p:sp>
        <p:nvSpPr>
          <p:cNvPr id="4" name="Slide Number Placeholder 3"/>
          <p:cNvSpPr>
            <a:spLocks noGrp="1"/>
          </p:cNvSpPr>
          <p:nvPr>
            <p:ph type="sldNum" sz="quarter" idx="10"/>
          </p:nvPr>
        </p:nvSpPr>
        <p:spPr/>
        <p:txBody>
          <a:bodyPr/>
          <a:lstStyle/>
          <a:p>
            <a:pPr marL="0" marR="0" lvl="0" indent="0" algn="r" defTabSz="933125"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a:ln>
                  <a:noFill/>
                </a:ln>
                <a:solidFill>
                  <a:prstClr val="black"/>
                </a:solidFill>
                <a:effectLst/>
                <a:uLnTx/>
                <a:uFillTx/>
                <a:latin typeface="Verdana"/>
                <a:ea typeface="+mn-ea"/>
                <a:cs typeface="+mn-cs"/>
              </a:rPr>
              <a:pPr marL="0" marR="0" lvl="0" indent="0" algn="r" defTabSz="93312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807675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715963"/>
            <a:ext cx="6373812" cy="3584575"/>
          </a:xfrm>
        </p:spPr>
      </p:sp>
      <p:sp>
        <p:nvSpPr>
          <p:cNvPr id="3" name="Notes Placeholder 2"/>
          <p:cNvSpPr>
            <a:spLocks noGrp="1"/>
          </p:cNvSpPr>
          <p:nvPr>
            <p:ph type="body" idx="1"/>
          </p:nvPr>
        </p:nvSpPr>
        <p:spPr/>
        <p:txBody>
          <a:bodyPr/>
          <a:lstStyle/>
          <a:p>
            <a:r>
              <a:rPr lang="en-US" b="1" dirty="0"/>
              <a:t>Key</a:t>
            </a:r>
            <a:r>
              <a:rPr lang="en-US" b="1" baseline="0" dirty="0"/>
              <a:t> point: </a:t>
            </a:r>
            <a:r>
              <a:rPr lang="en-US" dirty="0"/>
              <a:t>All AEs of special interest were managed with supportive therapies, dose interruption, and/or modification</a:t>
            </a:r>
          </a:p>
          <a:p>
            <a:pPr marL="176941" indent="-176941">
              <a:buFont typeface="Arial" panose="020B0604020202020204" pitchFamily="34" charset="0"/>
              <a:buChar char="•"/>
            </a:pPr>
            <a:endParaRPr lang="en-US" baseline="0" dirty="0"/>
          </a:p>
          <a:p>
            <a:pPr defTabSz="943576">
              <a:defRPr/>
            </a:pPr>
            <a:r>
              <a:rPr lang="en-US" b="1" baseline="0" dirty="0"/>
              <a:t>Abbreviations:</a:t>
            </a:r>
            <a:r>
              <a:rPr lang="en-US" b="0" i="0" baseline="0" dirty="0"/>
              <a:t> AEs, adverse events; CSR, central serous retinopathy; </a:t>
            </a:r>
            <a:r>
              <a:rPr lang="en-US" kern="0" dirty="0">
                <a:latin typeface="Verdana" panose="020B0604030504040204" pitchFamily="34" charset="0"/>
                <a:ea typeface="Verdana" panose="020B0604030504040204" pitchFamily="34" charset="0"/>
                <a:cs typeface="Verdana" panose="020B0604030504040204" pitchFamily="34" charset="0"/>
              </a:rPr>
              <a:t>MAPK, mitogen activated protein kinase; TRAEs, treatment-related adverse events.</a:t>
            </a:r>
          </a:p>
          <a:p>
            <a:endParaRPr lang="en-US" b="0" i="0" dirty="0"/>
          </a:p>
        </p:txBody>
      </p:sp>
      <p:sp>
        <p:nvSpPr>
          <p:cNvPr id="4" name="Slide Number Placeholder 3"/>
          <p:cNvSpPr>
            <a:spLocks noGrp="1"/>
          </p:cNvSpPr>
          <p:nvPr>
            <p:ph type="sldNum" sz="quarter" idx="10"/>
          </p:nvPr>
        </p:nvSpPr>
        <p:spPr/>
        <p:txBody>
          <a:bodyPr/>
          <a:lstStyle/>
          <a:p>
            <a:pPr marL="0" marR="0" lvl="0" indent="0" algn="r" defTabSz="933125"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a:ln>
                  <a:noFill/>
                </a:ln>
                <a:solidFill>
                  <a:prstClr val="black"/>
                </a:solidFill>
                <a:effectLst/>
                <a:uLnTx/>
                <a:uFillTx/>
                <a:latin typeface="Verdana"/>
                <a:ea typeface="+mn-ea"/>
                <a:cs typeface="+mn-cs"/>
              </a:rPr>
              <a:pPr marL="0" marR="0" lvl="0" indent="0" algn="r" defTabSz="93312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487170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3125"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a:ln>
                  <a:noFill/>
                </a:ln>
                <a:solidFill>
                  <a:prstClr val="black"/>
                </a:solidFill>
                <a:effectLst/>
                <a:uLnTx/>
                <a:uFillTx/>
                <a:latin typeface="Verdana"/>
                <a:ea typeface="+mn-ea"/>
                <a:cs typeface="+mn-cs"/>
              </a:rPr>
              <a:pPr marL="0" marR="0" lvl="0" indent="0" algn="r" defTabSz="933125"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562121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715963"/>
            <a:ext cx="6373812" cy="3584575"/>
          </a:xfrm>
        </p:spPr>
      </p:sp>
      <p:sp>
        <p:nvSpPr>
          <p:cNvPr id="3" name="Notes Placeholder 2"/>
          <p:cNvSpPr>
            <a:spLocks noGrp="1"/>
          </p:cNvSpPr>
          <p:nvPr>
            <p:ph type="body" idx="1"/>
          </p:nvPr>
        </p:nvSpPr>
        <p:spPr/>
        <p:txBody>
          <a:bodyPr/>
          <a:lstStyle/>
          <a:p>
            <a:pPr defTabSz="943576">
              <a:defRPr/>
            </a:pPr>
            <a:r>
              <a:rPr lang="en-US" b="1" dirty="0"/>
              <a:t>Key point: </a:t>
            </a:r>
            <a:r>
              <a:rPr lang="en-US" b="0" dirty="0"/>
              <a:t>Patients achieving higher maximum P04 levels within the first 3 months of erdafitinib treatment have higher ORR and DOR.</a:t>
            </a:r>
            <a:endParaRPr lang="en-US" b="0" baseline="0" dirty="0"/>
          </a:p>
          <a:p>
            <a:pPr defTabSz="943576">
              <a:defRPr/>
            </a:pPr>
            <a:endParaRPr lang="en-US" kern="0" dirty="0">
              <a:solidFill>
                <a:srgbClr val="505050">
                  <a:lumMod val="50000"/>
                </a:srgbClr>
              </a:solidFill>
              <a:ea typeface="Verdana" panose="020B0604030504040204" pitchFamily="34" charset="0"/>
              <a:cs typeface="Verdana" panose="020B0604030504040204" pitchFamily="34" charset="0"/>
            </a:endParaRPr>
          </a:p>
          <a:p>
            <a:pPr defTabSz="943576">
              <a:defRPr/>
            </a:pPr>
            <a:r>
              <a:rPr lang="en-US" b="1" kern="0" dirty="0">
                <a:solidFill>
                  <a:srgbClr val="505050">
                    <a:lumMod val="50000"/>
                  </a:srgbClr>
                </a:solidFill>
                <a:ea typeface="Verdana" panose="020B0604030504040204" pitchFamily="34" charset="0"/>
                <a:cs typeface="Verdana" panose="020B0604030504040204" pitchFamily="34" charset="0"/>
              </a:rPr>
              <a:t>Abbreviations:</a:t>
            </a:r>
            <a:r>
              <a:rPr lang="en-US" kern="0" dirty="0">
                <a:solidFill>
                  <a:srgbClr val="505050">
                    <a:lumMod val="50000"/>
                  </a:srgbClr>
                </a:solidFill>
                <a:ea typeface="Verdana" panose="020B0604030504040204" pitchFamily="34" charset="0"/>
                <a:cs typeface="Verdana" panose="020B0604030504040204" pitchFamily="34" charset="0"/>
              </a:rPr>
              <a:t> DOR, duration of response; ORR, objective response rate; PO4, phosphate.</a:t>
            </a:r>
            <a:endParaRPr lang="en-US" b="0" dirty="0"/>
          </a:p>
        </p:txBody>
      </p:sp>
      <p:sp>
        <p:nvSpPr>
          <p:cNvPr id="4" name="Slide Number Placeholder 3"/>
          <p:cNvSpPr>
            <a:spLocks noGrp="1"/>
          </p:cNvSpPr>
          <p:nvPr>
            <p:ph type="sldNum" sz="quarter" idx="10"/>
          </p:nvPr>
        </p:nvSpPr>
        <p:spPr/>
        <p:txBody>
          <a:bodyPr/>
          <a:lstStyle/>
          <a:p>
            <a:pPr marL="0" marR="0" lvl="0" indent="0" algn="r" defTabSz="933125"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a:ln>
                  <a:noFill/>
                </a:ln>
                <a:solidFill>
                  <a:prstClr val="black"/>
                </a:solidFill>
                <a:effectLst/>
                <a:uLnTx/>
                <a:uFillTx/>
                <a:latin typeface="Verdana"/>
                <a:ea typeface="+mn-ea"/>
                <a:cs typeface="+mn-cs"/>
              </a:rPr>
              <a:pPr marL="0" marR="0" lvl="0" indent="0" algn="r" defTabSz="933125"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299257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715963"/>
            <a:ext cx="6373812" cy="3584575"/>
          </a:xfrm>
        </p:spPr>
      </p:sp>
      <p:sp>
        <p:nvSpPr>
          <p:cNvPr id="3" name="Notes Placeholder 2"/>
          <p:cNvSpPr>
            <a:spLocks noGrp="1"/>
          </p:cNvSpPr>
          <p:nvPr>
            <p:ph type="body" idx="1"/>
          </p:nvPr>
        </p:nvSpPr>
        <p:spPr/>
        <p:txBody>
          <a:bodyPr/>
          <a:lstStyle/>
          <a:p>
            <a:pPr defTabSz="943576">
              <a:defRPr/>
            </a:pPr>
            <a:r>
              <a:rPr lang="en-US" b="1" dirty="0"/>
              <a:t>Key point: </a:t>
            </a:r>
            <a:r>
              <a:rPr lang="en-US" b="0" dirty="0"/>
              <a:t>The maximum PO4 level within 3 months of erdafitinib treatment positively correlates with improvement in PFS and OS.</a:t>
            </a:r>
          </a:p>
          <a:p>
            <a:pPr defTabSz="943576">
              <a:defRPr/>
            </a:pPr>
            <a:endParaRPr lang="en-US" kern="0" dirty="0">
              <a:solidFill>
                <a:srgbClr val="505050">
                  <a:lumMod val="50000"/>
                </a:srgbClr>
              </a:solidFill>
              <a:ea typeface="Verdana" panose="020B0604030504040204" pitchFamily="34" charset="0"/>
              <a:cs typeface="Verdana" panose="020B0604030504040204" pitchFamily="34" charset="0"/>
            </a:endParaRPr>
          </a:p>
          <a:p>
            <a:pPr defTabSz="943576">
              <a:defRPr/>
            </a:pPr>
            <a:r>
              <a:rPr lang="en-US" b="1" kern="0" dirty="0">
                <a:solidFill>
                  <a:srgbClr val="505050">
                    <a:lumMod val="50000"/>
                  </a:srgbClr>
                </a:solidFill>
                <a:ea typeface="Verdana" panose="020B0604030504040204" pitchFamily="34" charset="0"/>
                <a:cs typeface="Verdana" panose="020B0604030504040204" pitchFamily="34" charset="0"/>
              </a:rPr>
              <a:t>Abbreviations:</a:t>
            </a:r>
            <a:r>
              <a:rPr lang="en-US" kern="0" dirty="0">
                <a:solidFill>
                  <a:srgbClr val="505050">
                    <a:lumMod val="50000"/>
                  </a:srgbClr>
                </a:solidFill>
                <a:ea typeface="Verdana" panose="020B0604030504040204" pitchFamily="34" charset="0"/>
                <a:cs typeface="Verdana" panose="020B0604030504040204" pitchFamily="34" charset="0"/>
              </a:rPr>
              <a:t> CI, confidence interval; HR, hazard ratio; NR, not reached; OS, overall survival; PFS, progression-free survival; PO4, phosphate.</a:t>
            </a:r>
            <a:endParaRPr lang="en-US" b="0" dirty="0"/>
          </a:p>
        </p:txBody>
      </p:sp>
      <p:sp>
        <p:nvSpPr>
          <p:cNvPr id="4" name="Slide Number Placeholder 3"/>
          <p:cNvSpPr>
            <a:spLocks noGrp="1"/>
          </p:cNvSpPr>
          <p:nvPr>
            <p:ph type="sldNum" sz="quarter" idx="10"/>
          </p:nvPr>
        </p:nvSpPr>
        <p:spPr/>
        <p:txBody>
          <a:bodyPr/>
          <a:lstStyle/>
          <a:p>
            <a:pPr marL="0" marR="0" lvl="0" indent="0" algn="r" defTabSz="933125"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a:ln>
                  <a:noFill/>
                </a:ln>
                <a:solidFill>
                  <a:prstClr val="black"/>
                </a:solidFill>
                <a:effectLst/>
                <a:uLnTx/>
                <a:uFillTx/>
                <a:latin typeface="Verdana"/>
                <a:ea typeface="+mn-ea"/>
                <a:cs typeface="+mn-cs"/>
              </a:rPr>
              <a:pPr marL="0" marR="0" lvl="0" indent="0" algn="r" defTabSz="933125"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3942549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715963"/>
            <a:ext cx="6373812" cy="3584575"/>
          </a:xfrm>
        </p:spPr>
      </p:sp>
      <p:sp>
        <p:nvSpPr>
          <p:cNvPr id="3" name="Notes Placeholder 2"/>
          <p:cNvSpPr>
            <a:spLocks noGrp="1"/>
          </p:cNvSpPr>
          <p:nvPr>
            <p:ph type="body" idx="1"/>
          </p:nvPr>
        </p:nvSpPr>
        <p:spPr/>
        <p:txBody>
          <a:bodyPr/>
          <a:lstStyle/>
          <a:p>
            <a:pPr defTabSz="943576">
              <a:defRPr/>
            </a:pPr>
            <a:r>
              <a:rPr lang="en-US" b="1" dirty="0"/>
              <a:t>Key point: </a:t>
            </a:r>
            <a:r>
              <a:rPr lang="en-US" b="0" dirty="0"/>
              <a:t>Higher serum PO4 levels are associated with a higher rate of grade ≥3 TEAEs.</a:t>
            </a:r>
          </a:p>
          <a:p>
            <a:pPr defTabSz="943576">
              <a:defRPr/>
            </a:pPr>
            <a:endParaRPr lang="en-US" kern="0" dirty="0">
              <a:solidFill>
                <a:srgbClr val="505050">
                  <a:lumMod val="50000"/>
                </a:srgbClr>
              </a:solidFill>
              <a:ea typeface="Verdana" panose="020B0604030504040204" pitchFamily="34" charset="0"/>
              <a:cs typeface="Verdana" panose="020B0604030504040204" pitchFamily="34" charset="0"/>
            </a:endParaRPr>
          </a:p>
          <a:p>
            <a:pPr defTabSz="943576">
              <a:defRPr/>
            </a:pPr>
            <a:r>
              <a:rPr lang="en-US" b="1" kern="0" dirty="0">
                <a:solidFill>
                  <a:srgbClr val="505050">
                    <a:lumMod val="50000"/>
                  </a:srgbClr>
                </a:solidFill>
                <a:ea typeface="Verdana" panose="020B0604030504040204" pitchFamily="34" charset="0"/>
                <a:cs typeface="Verdana" panose="020B0604030504040204" pitchFamily="34" charset="0"/>
              </a:rPr>
              <a:t>Abbreviations:</a:t>
            </a:r>
            <a:r>
              <a:rPr lang="en-US" kern="0" dirty="0">
                <a:solidFill>
                  <a:srgbClr val="505050">
                    <a:lumMod val="50000"/>
                  </a:srgbClr>
                </a:solidFill>
                <a:ea typeface="Verdana" panose="020B0604030504040204" pitchFamily="34" charset="0"/>
                <a:cs typeface="Verdana" panose="020B0604030504040204" pitchFamily="34" charset="0"/>
              </a:rPr>
              <a:t> CSR, central serous retinopathy; PO4, phosphate; TEAEs, treatment-emergent adverse events.</a:t>
            </a:r>
            <a:endParaRPr lang="en-US" b="0" dirty="0"/>
          </a:p>
        </p:txBody>
      </p:sp>
      <p:sp>
        <p:nvSpPr>
          <p:cNvPr id="4" name="Slide Number Placeholder 3"/>
          <p:cNvSpPr>
            <a:spLocks noGrp="1"/>
          </p:cNvSpPr>
          <p:nvPr>
            <p:ph type="sldNum" sz="quarter" idx="10"/>
          </p:nvPr>
        </p:nvSpPr>
        <p:spPr/>
        <p:txBody>
          <a:bodyPr/>
          <a:lstStyle/>
          <a:p>
            <a:pPr marL="0" marR="0" lvl="0" indent="0" algn="r" defTabSz="933125" rtl="0" eaLnBrk="1" fontAlgn="auto" latinLnBrk="0" hangingPunct="1">
              <a:lnSpc>
                <a:spcPct val="100000"/>
              </a:lnSpc>
              <a:spcBef>
                <a:spcPts val="0"/>
              </a:spcBef>
              <a:spcAft>
                <a:spcPts val="0"/>
              </a:spcAft>
              <a:buClrTx/>
              <a:buSzTx/>
              <a:buFontTx/>
              <a:buNone/>
              <a:tabLst/>
              <a:defRPr/>
            </a:pPr>
            <a:fld id="{65BB8463-FF47-4AB8-A37C-6B473AF28FBD}" type="slidenum">
              <a:rPr kumimoji="0" lang="en-US" sz="1200" b="0" i="0" u="none" strike="noStrike" kern="1200" cap="none" spc="0" normalizeH="0" baseline="0" noProof="0">
                <a:ln>
                  <a:noFill/>
                </a:ln>
                <a:solidFill>
                  <a:prstClr val="black"/>
                </a:solidFill>
                <a:effectLst/>
                <a:uLnTx/>
                <a:uFillTx/>
                <a:latin typeface="Verdana"/>
                <a:ea typeface="+mn-ea"/>
                <a:cs typeface="+mn-cs"/>
              </a:rPr>
              <a:pPr marL="0" marR="0" lvl="0" indent="0" algn="r" defTabSz="93312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665206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77632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2904940" cy="646429"/>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10633849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639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630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B511D7BE-5050-4F37-B7B2-19B9B1F300E1}"/>
              </a:ext>
            </a:extLst>
          </p:cNvPr>
          <p:cNvSpPr txBox="1">
            <a:spLocks noGrp="1"/>
          </p:cNvSpPr>
          <p:nvPr>
            <p:ph type="body" idx="4294967295"/>
          </p:nvPr>
        </p:nvSpPr>
        <p:spPr>
          <a:xfrm>
            <a:off x="1968648" y="6356351"/>
            <a:ext cx="9628092" cy="501648"/>
          </a:xfrm>
        </p:spPr>
        <p:txBody>
          <a:bodyPr anchor="b"/>
          <a:lstStyle>
            <a:lvl1pPr marL="0" indent="0">
              <a:buNone/>
              <a:defRPr sz="900">
                <a:latin typeface="Arial" pitchFamily="34"/>
                <a:cs typeface="Arial" pitchFamily="34"/>
              </a:defRPr>
            </a:lvl1pPr>
          </a:lstStyle>
          <a:p>
            <a:pPr lvl="0"/>
            <a:r>
              <a:rPr lang="en-US"/>
              <a:t>References/Footnotes/Abbreviations</a:t>
            </a:r>
          </a:p>
        </p:txBody>
      </p:sp>
    </p:spTree>
    <p:extLst>
      <p:ext uri="{BB962C8B-B14F-4D97-AF65-F5344CB8AC3E}">
        <p14:creationId xmlns:p14="http://schemas.microsoft.com/office/powerpoint/2010/main" val="855063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E8F743EB-BF8E-4FFA-BE72-6033E5C10780}"/>
              </a:ext>
            </a:extLst>
          </p:cNvPr>
          <p:cNvSpPr txBox="1">
            <a:spLocks noGrp="1"/>
          </p:cNvSpPr>
          <p:nvPr>
            <p:ph idx="4294967295"/>
          </p:nvPr>
        </p:nvSpPr>
        <p:spPr>
          <a:xfrm>
            <a:off x="6291227" y="2216990"/>
            <a:ext cx="5779007" cy="4002831"/>
          </a:xfrm>
        </p:spPr>
        <p:txBody>
          <a:bodyPr/>
          <a:lstStyle>
            <a:lvl1pPr>
              <a:defRPr sz="2400">
                <a:latin typeface="Arial" pitchFamily="34"/>
                <a:cs typeface="Arial" pitchFamily="34"/>
              </a:defRPr>
            </a:lvl1pPr>
            <a:lvl2pPr>
              <a:defRPr sz="2000">
                <a:latin typeface="Arial" pitchFamily="34"/>
                <a:cs typeface="Arial" pitchFamily="34"/>
              </a:defRPr>
            </a:lvl2pPr>
            <a:lvl3pPr>
              <a:defRPr sz="1800">
                <a:latin typeface="Arial" pitchFamily="34"/>
                <a:cs typeface="Arial" pitchFamily="34"/>
              </a:defRPr>
            </a:lvl3pPr>
            <a:lvl4pPr>
              <a:defRPr sz="1600">
                <a:latin typeface="Arial" pitchFamily="34"/>
                <a:cs typeface="Arial" pitchFamily="34"/>
              </a:defRPr>
            </a:lvl4pPr>
            <a:lvl5pPr>
              <a:defRPr sz="1600">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8">
            <a:extLst>
              <a:ext uri="{FF2B5EF4-FFF2-40B4-BE49-F238E27FC236}">
                <a16:creationId xmlns:a16="http://schemas.microsoft.com/office/drawing/2014/main" id="{190062DA-219E-4B51-A3AE-9088F8887A07}"/>
              </a:ext>
            </a:extLst>
          </p:cNvPr>
          <p:cNvSpPr txBox="1">
            <a:spLocks noGrp="1"/>
          </p:cNvSpPr>
          <p:nvPr>
            <p:ph type="sldNum" sz="quarter" idx="8"/>
          </p:nvPr>
        </p:nvSpPr>
        <p:spPr/>
        <p:txBody>
          <a:bodyPr/>
          <a:lstStyle>
            <a:lvl1pPr>
              <a:defRPr/>
            </a:lvl1pPr>
          </a:lstStyle>
          <a:p>
            <a:pPr lvl="0"/>
            <a:fld id="{64EDC4CE-2624-4C60-9ED3-7920413E1A3E}" type="slidenum">
              <a:t>‹#›</a:t>
            </a:fld>
            <a:endParaRPr lang="en-US" dirty="0"/>
          </a:p>
        </p:txBody>
      </p:sp>
      <p:sp>
        <p:nvSpPr>
          <p:cNvPr id="4" name="Text Placeholder 7">
            <a:extLst>
              <a:ext uri="{FF2B5EF4-FFF2-40B4-BE49-F238E27FC236}">
                <a16:creationId xmlns:a16="http://schemas.microsoft.com/office/drawing/2014/main" id="{2E5714F4-FE32-4D82-8FF9-9E524F673AEF}"/>
              </a:ext>
            </a:extLst>
          </p:cNvPr>
          <p:cNvSpPr txBox="1">
            <a:spLocks noGrp="1"/>
          </p:cNvSpPr>
          <p:nvPr>
            <p:ph type="body" idx="4294967295"/>
          </p:nvPr>
        </p:nvSpPr>
        <p:spPr>
          <a:xfrm>
            <a:off x="1968648" y="6356351"/>
            <a:ext cx="9628092" cy="501648"/>
          </a:xfrm>
        </p:spPr>
        <p:txBody>
          <a:bodyPr anchor="b"/>
          <a:lstStyle>
            <a:lvl1pPr marL="0" indent="0">
              <a:buNone/>
              <a:defRPr sz="900">
                <a:latin typeface="Arial" pitchFamily="34"/>
                <a:cs typeface="Arial" pitchFamily="34"/>
              </a:defRPr>
            </a:lvl1pPr>
          </a:lstStyle>
          <a:p>
            <a:pPr lvl="0"/>
            <a:r>
              <a:rPr lang="en-US"/>
              <a:t>References/Footnotes/Abbreviations</a:t>
            </a:r>
          </a:p>
        </p:txBody>
      </p:sp>
    </p:spTree>
    <p:extLst>
      <p:ext uri="{BB962C8B-B14F-4D97-AF65-F5344CB8AC3E}">
        <p14:creationId xmlns:p14="http://schemas.microsoft.com/office/powerpoint/2010/main" val="3209163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858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792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C890-6132-4302-A323-6AD3952FD1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1FF0A-10B0-4DB2-A739-3506A900A74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3F8B5-C467-4068-93FE-47A3D94E6888}"/>
              </a:ext>
            </a:extLst>
          </p:cNvPr>
          <p:cNvSpPr>
            <a:spLocks noGrp="1"/>
          </p:cNvSpPr>
          <p:nvPr>
            <p:ph type="dt" sz="half" idx="10"/>
          </p:nvPr>
        </p:nvSpPr>
        <p:spPr/>
        <p:txBody>
          <a:bodyPr/>
          <a:lstStyle/>
          <a:p>
            <a:fld id="{FC2C6F81-9D5B-43B1-B474-9D2E7A6EA253}" type="datetimeFigureOut">
              <a:rPr lang="en-US" smtClean="0"/>
              <a:t>12/23/22</a:t>
            </a:fld>
            <a:endParaRPr lang="en-US" dirty="0"/>
          </a:p>
        </p:txBody>
      </p:sp>
      <p:sp>
        <p:nvSpPr>
          <p:cNvPr id="5" name="Footer Placeholder 4">
            <a:extLst>
              <a:ext uri="{FF2B5EF4-FFF2-40B4-BE49-F238E27FC236}">
                <a16:creationId xmlns:a16="http://schemas.microsoft.com/office/drawing/2014/main" id="{8C791184-6FDD-431E-8D33-8A8D5B561C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400F75-335F-4029-8936-305237990007}"/>
              </a:ext>
            </a:extLst>
          </p:cNvPr>
          <p:cNvSpPr>
            <a:spLocks noGrp="1"/>
          </p:cNvSpPr>
          <p:nvPr>
            <p:ph type="sldNum" sz="quarter" idx="12"/>
          </p:nvPr>
        </p:nvSpPr>
        <p:spPr/>
        <p:txBody>
          <a:bodyPr/>
          <a:lstStyle/>
          <a:p>
            <a:fld id="{D1B2EEF7-A1CC-4CD1-8632-5CA0E7DE118F}" type="slidenum">
              <a:rPr lang="en-US" smtClean="0"/>
              <a:t>‹#›</a:t>
            </a:fld>
            <a:endParaRPr lang="en-US" dirty="0"/>
          </a:p>
        </p:txBody>
      </p:sp>
    </p:spTree>
    <p:extLst>
      <p:ext uri="{BB962C8B-B14F-4D97-AF65-F5344CB8AC3E}">
        <p14:creationId xmlns:p14="http://schemas.microsoft.com/office/powerpoint/2010/main" val="2926016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4E3ACE-D71E-4E05-9800-340DE537A5B6}"/>
              </a:ext>
            </a:extLst>
          </p:cNvPr>
          <p:cNvSpPr>
            <a:spLocks noGrp="1"/>
          </p:cNvSpPr>
          <p:nvPr>
            <p:ph type="dt" sz="half" idx="10"/>
          </p:nvPr>
        </p:nvSpPr>
        <p:spPr/>
        <p:txBody>
          <a:bodyPr/>
          <a:lstStyle/>
          <a:p>
            <a:fld id="{FC2C6F81-9D5B-43B1-B474-9D2E7A6EA253}" type="datetimeFigureOut">
              <a:rPr lang="en-US" smtClean="0"/>
              <a:t>12/23/22</a:t>
            </a:fld>
            <a:endParaRPr lang="en-US" dirty="0"/>
          </a:p>
        </p:txBody>
      </p:sp>
      <p:sp>
        <p:nvSpPr>
          <p:cNvPr id="3" name="Footer Placeholder 2">
            <a:extLst>
              <a:ext uri="{FF2B5EF4-FFF2-40B4-BE49-F238E27FC236}">
                <a16:creationId xmlns:a16="http://schemas.microsoft.com/office/drawing/2014/main" id="{A2ACC501-B3A2-40D9-AE48-B453D9CBB94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6EA9B03-FD7F-42C3-BFEB-208C06F44250}"/>
              </a:ext>
            </a:extLst>
          </p:cNvPr>
          <p:cNvSpPr>
            <a:spLocks noGrp="1"/>
          </p:cNvSpPr>
          <p:nvPr>
            <p:ph type="sldNum" sz="quarter" idx="12"/>
          </p:nvPr>
        </p:nvSpPr>
        <p:spPr/>
        <p:txBody>
          <a:bodyPr/>
          <a:lstStyle/>
          <a:p>
            <a:fld id="{D1B2EEF7-A1CC-4CD1-8632-5CA0E7DE118F}" type="slidenum">
              <a:rPr lang="en-US" smtClean="0"/>
              <a:t>‹#›</a:t>
            </a:fld>
            <a:endParaRPr lang="en-US" dirty="0"/>
          </a:p>
        </p:txBody>
      </p:sp>
    </p:spTree>
    <p:extLst>
      <p:ext uri="{BB962C8B-B14F-4D97-AF65-F5344CB8AC3E}">
        <p14:creationId xmlns:p14="http://schemas.microsoft.com/office/powerpoint/2010/main" val="3466927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ver Slide_Photo Option">
    <p:spTree>
      <p:nvGrpSpPr>
        <p:cNvPr id="1" name=""/>
        <p:cNvGrpSpPr/>
        <p:nvPr/>
      </p:nvGrpSpPr>
      <p:grpSpPr>
        <a:xfrm>
          <a:off x="0" y="0"/>
          <a:ext cx="0" cy="0"/>
          <a:chOff x="0" y="0"/>
          <a:chExt cx="0" cy="0"/>
        </a:xfrm>
      </p:grpSpPr>
      <p:pic>
        <p:nvPicPr>
          <p:cNvPr id="12" name="Picture 11" descr="TEMPLATE_PPT COVER 01_3-4.jpg"/>
          <p:cNvPicPr>
            <a:picLocks noChangeAspect="1"/>
          </p:cNvPicPr>
          <p:nvPr userDrawn="1"/>
        </p:nvPicPr>
        <p:blipFill>
          <a:blip r:embed="rId2"/>
          <a:stretch>
            <a:fillRect/>
          </a:stretch>
        </p:blipFill>
        <p:spPr>
          <a:xfrm>
            <a:off x="0" y="0"/>
            <a:ext cx="12192000" cy="6858000"/>
          </a:xfrm>
          <a:prstGeom prst="rect">
            <a:avLst/>
          </a:prstGeom>
        </p:spPr>
      </p:pic>
      <p:sp>
        <p:nvSpPr>
          <p:cNvPr id="9" name="Content Placeholder 8"/>
          <p:cNvSpPr>
            <a:spLocks noGrp="1"/>
          </p:cNvSpPr>
          <p:nvPr>
            <p:ph sz="quarter" idx="10" hasCustomPrompt="1"/>
          </p:nvPr>
        </p:nvSpPr>
        <p:spPr>
          <a:xfrm>
            <a:off x="2949678" y="5830723"/>
            <a:ext cx="5191024" cy="620956"/>
          </a:xfrm>
        </p:spPr>
        <p:txBody>
          <a:bodyPr anchor="b">
            <a:noAutofit/>
          </a:bodyPr>
          <a:lstStyle>
            <a:lvl1pPr>
              <a:defRPr sz="1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Presenter’s Name</a:t>
            </a:r>
            <a:br>
              <a:rPr lang="en-US" dirty="0"/>
            </a:br>
            <a:r>
              <a:rPr lang="en-US" dirty="0"/>
              <a:t>Presenter’s Title</a:t>
            </a:r>
          </a:p>
        </p:txBody>
      </p:sp>
      <p:sp>
        <p:nvSpPr>
          <p:cNvPr id="11" name="Content Placeholder 10"/>
          <p:cNvSpPr>
            <a:spLocks noGrp="1"/>
          </p:cNvSpPr>
          <p:nvPr>
            <p:ph sz="quarter" idx="11" hasCustomPrompt="1"/>
          </p:nvPr>
        </p:nvSpPr>
        <p:spPr>
          <a:xfrm>
            <a:off x="8559801" y="5830722"/>
            <a:ext cx="2907255" cy="620957"/>
          </a:xfrm>
        </p:spPr>
        <p:txBody>
          <a:bodyPr anchor="b">
            <a:normAutofit/>
          </a:bodyPr>
          <a:lstStyle>
            <a:lvl1pPr algn="r">
              <a:defRPr sz="1500" baseline="0">
                <a:solidFill>
                  <a:srgbClr val="FFFFFF"/>
                </a:solidFill>
              </a:defRPr>
            </a:lvl1pPr>
          </a:lstStyle>
          <a:p>
            <a:pPr lvl="0"/>
            <a:r>
              <a:rPr lang="en-US" dirty="0"/>
              <a:t>10.10.15</a:t>
            </a:r>
            <a:br>
              <a:rPr lang="en-US" dirty="0"/>
            </a:br>
            <a:r>
              <a:rPr lang="en-US" dirty="0"/>
              <a:t>Web Address</a:t>
            </a:r>
          </a:p>
        </p:txBody>
      </p:sp>
      <p:pic>
        <p:nvPicPr>
          <p:cNvPr id="18" name="Picture 1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22899" y="169465"/>
            <a:ext cx="3450868" cy="1133856"/>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5049" y="5761869"/>
            <a:ext cx="1097280" cy="822960"/>
          </a:xfrm>
          <a:prstGeom prst="rect">
            <a:avLst/>
          </a:prstGeom>
        </p:spPr>
      </p:pic>
      <p:sp>
        <p:nvSpPr>
          <p:cNvPr id="16" name="Title 1"/>
          <p:cNvSpPr>
            <a:spLocks noGrp="1"/>
          </p:cNvSpPr>
          <p:nvPr>
            <p:ph type="ctrTitle" hasCustomPrompt="1"/>
          </p:nvPr>
        </p:nvSpPr>
        <p:spPr>
          <a:xfrm>
            <a:off x="313976" y="2863630"/>
            <a:ext cx="11135808" cy="989914"/>
          </a:xfrm>
        </p:spPr>
        <p:txBody>
          <a:bodyPr lIns="0" bIns="0">
            <a:noAutofit/>
          </a:bodyPr>
          <a:lstStyle>
            <a:lvl1pPr algn="l">
              <a:lnSpc>
                <a:spcPct val="90000"/>
              </a:lnSpc>
              <a:defRPr sz="6600" b="1" baseline="0">
                <a:solidFill>
                  <a:schemeClr val="bg1"/>
                </a:solidFill>
                <a:latin typeface="Arial"/>
                <a:cs typeface="Arial"/>
              </a:defRPr>
            </a:lvl1pPr>
          </a:lstStyle>
          <a:p>
            <a:r>
              <a:rPr lang="en-US" dirty="0"/>
              <a:t>Cover Slide Title</a:t>
            </a:r>
            <a:br>
              <a:rPr lang="en-US" dirty="0"/>
            </a:br>
            <a:endParaRPr lang="en-US" dirty="0"/>
          </a:p>
        </p:txBody>
      </p:sp>
      <p:sp>
        <p:nvSpPr>
          <p:cNvPr id="17" name="Subtitle 2"/>
          <p:cNvSpPr>
            <a:spLocks noGrp="1"/>
          </p:cNvSpPr>
          <p:nvPr>
            <p:ph type="subTitle" idx="1" hasCustomPrompt="1"/>
          </p:nvPr>
        </p:nvSpPr>
        <p:spPr>
          <a:xfrm>
            <a:off x="323652" y="3922963"/>
            <a:ext cx="8534400" cy="882865"/>
          </a:xfrm>
        </p:spPr>
        <p:txBody>
          <a:bodyPr lIns="0" tIns="0" rIns="0" bIns="0">
            <a:normAutofit/>
          </a:bodyPr>
          <a:lstStyle>
            <a:lvl1pPr marL="0" indent="0" algn="l">
              <a:buNone/>
              <a:defRPr sz="2400">
                <a:solidFill>
                  <a:srgbClr val="FFFFFF"/>
                </a:solidFill>
                <a:latin typeface="Arial"/>
                <a:cs typeface="Aria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Secondary Title</a:t>
            </a:r>
          </a:p>
        </p:txBody>
      </p:sp>
    </p:spTree>
    <p:extLst>
      <p:ext uri="{BB962C8B-B14F-4D97-AF65-F5344CB8AC3E}">
        <p14:creationId xmlns:p14="http://schemas.microsoft.com/office/powerpoint/2010/main" val="2675984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4"/>
          <p:cNvSpPr>
            <a:spLocks noGrp="1"/>
          </p:cNvSpPr>
          <p:nvPr>
            <p:ph type="sldNum" sz="quarter" idx="4"/>
          </p:nvPr>
        </p:nvSpPr>
        <p:spPr>
          <a:xfrm>
            <a:off x="11398999" y="6365828"/>
            <a:ext cx="600437" cy="365125"/>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solidFill>
                  <a:srgbClr val="FFFFFF"/>
                </a:solidFill>
              </a:rPr>
              <a:pPr/>
              <a:t>‹#›</a:t>
            </a:fld>
            <a:endParaRPr lang="en-US" dirty="0">
              <a:solidFill>
                <a:srgbClr val="FFFFFF"/>
              </a:solidFill>
            </a:endParaRPr>
          </a:p>
        </p:txBody>
      </p:sp>
      <p:sp>
        <p:nvSpPr>
          <p:cNvPr id="7" name="Text Placeholder 2">
            <a:extLst>
              <a:ext uri="{FF2B5EF4-FFF2-40B4-BE49-F238E27FC236}">
                <a16:creationId xmlns:a16="http://schemas.microsoft.com/office/drawing/2014/main" id="{8E976BD2-BC06-9643-BD7F-88AF2672515E}"/>
              </a:ext>
            </a:extLst>
          </p:cNvPr>
          <p:cNvSpPr>
            <a:spLocks noGrp="1"/>
          </p:cNvSpPr>
          <p:nvPr>
            <p:ph type="body" sz="quarter" idx="10"/>
          </p:nvPr>
        </p:nvSpPr>
        <p:spPr>
          <a:xfrm>
            <a:off x="182033" y="5452769"/>
            <a:ext cx="11817403" cy="572480"/>
          </a:xfrm>
        </p:spPr>
        <p:txBody>
          <a:bodyPr numCol="2" anchor="b">
            <a:noAutofit/>
          </a:bodyPr>
          <a:lstStyle>
            <a:lvl1pPr marL="0" marR="0" indent="0" algn="l" defTabSz="457200" rtl="0" eaLnBrk="1" fontAlgn="auto" latinLnBrk="0" hangingPunct="1">
              <a:lnSpc>
                <a:spcPct val="100000"/>
              </a:lnSpc>
              <a:spcBef>
                <a:spcPct val="20000"/>
              </a:spcBef>
              <a:spcAft>
                <a:spcPts val="0"/>
              </a:spcAft>
              <a:buClrTx/>
              <a:buSzTx/>
              <a:buFont typeface="+mj-lt"/>
              <a:buNone/>
              <a:tabLst/>
              <a:defRPr sz="800"/>
            </a:lvl1pPr>
            <a:lvl2pPr marL="457200" indent="0">
              <a:buNone/>
              <a:defRPr/>
            </a:lvl2pPr>
            <a:lvl3pPr marL="914400" indent="0">
              <a:buNone/>
              <a:defRPr/>
            </a:lvl3pPr>
            <a:lvl4pPr marL="1371600" indent="0">
              <a:buNone/>
              <a:defRPr/>
            </a:lvl4pPr>
            <a:lvl5pPr marL="1828800" indent="0">
              <a:buNone/>
              <a:defRPr/>
            </a:lvl5pPr>
          </a:lstStyle>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p:txBody>
      </p:sp>
    </p:spTree>
    <p:extLst>
      <p:ext uri="{BB962C8B-B14F-4D97-AF65-F5344CB8AC3E}">
        <p14:creationId xmlns:p14="http://schemas.microsoft.com/office/powerpoint/2010/main" val="2923762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440268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11398999" y="6365828"/>
            <a:ext cx="600437" cy="365125"/>
          </a:xfrm>
          <a:prstGeom prst="rect">
            <a:avLst/>
          </a:prstGeom>
        </p:spPr>
        <p:txBody>
          <a:bodyPr vert="horz" lIns="91440" tIns="45720" rIns="91440" bIns="45720" rtlCol="0" anchor="ctr"/>
          <a:lstStyle>
            <a:lvl1pPr algn="r">
              <a:defRPr sz="800">
                <a:solidFill>
                  <a:schemeClr val="bg2"/>
                </a:solidFill>
                <a:latin typeface="Verdana"/>
                <a:cs typeface="Verdan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1BF0B4E-CE60-AB48-9D7E-4434414A7C38}" type="slidenum">
              <a:rPr kumimoji="0" lang="en-US" sz="800" b="0" i="0" u="none" strike="noStrike" kern="1200" cap="none" spc="0" normalizeH="0" baseline="0" noProof="0" smtClean="0">
                <a:ln>
                  <a:noFill/>
                </a:ln>
                <a:solidFill>
                  <a:srgbClr val="E7E6E6"/>
                </a:solidFill>
                <a:effectLst/>
                <a:uLnTx/>
                <a:uFillTx/>
                <a:latin typeface="Verdana"/>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E7E6E6"/>
              </a:solidFill>
              <a:effectLst/>
              <a:uLnTx/>
              <a:uFillTx/>
              <a:latin typeface="Verdana"/>
              <a:ea typeface="+mn-ea"/>
            </a:endParaRPr>
          </a:p>
        </p:txBody>
      </p:sp>
      <p:sp>
        <p:nvSpPr>
          <p:cNvPr id="12" name="Title 11"/>
          <p:cNvSpPr>
            <a:spLocks noGrp="1"/>
          </p:cNvSpPr>
          <p:nvPr>
            <p:ph type="title"/>
          </p:nvPr>
        </p:nvSpPr>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98B7D2D-994A-EF44-9658-95BA71053333}"/>
              </a:ext>
            </a:extLst>
          </p:cNvPr>
          <p:cNvSpPr>
            <a:spLocks noGrp="1"/>
          </p:cNvSpPr>
          <p:nvPr>
            <p:ph type="body" sz="quarter" idx="10"/>
          </p:nvPr>
        </p:nvSpPr>
        <p:spPr>
          <a:xfrm>
            <a:off x="182033" y="5452769"/>
            <a:ext cx="11817403" cy="572480"/>
          </a:xfrm>
        </p:spPr>
        <p:txBody>
          <a:bodyPr numCol="2" anchor="b">
            <a:noAutofit/>
          </a:bodyPr>
          <a:lstStyle>
            <a:lvl1pPr marL="0" marR="0" indent="0" algn="l" defTabSz="457200" rtl="0" eaLnBrk="1" fontAlgn="auto" latinLnBrk="0" hangingPunct="1">
              <a:lnSpc>
                <a:spcPct val="100000"/>
              </a:lnSpc>
              <a:spcBef>
                <a:spcPct val="20000"/>
              </a:spcBef>
              <a:spcAft>
                <a:spcPts val="0"/>
              </a:spcAft>
              <a:buClrTx/>
              <a:buSzTx/>
              <a:buFont typeface="+mj-lt"/>
              <a:buNone/>
              <a:tabLst/>
              <a:defRPr sz="800"/>
            </a:lvl1pPr>
            <a:lvl2pPr marL="457200" indent="0">
              <a:buNone/>
              <a:defRPr/>
            </a:lvl2pPr>
            <a:lvl3pPr marL="914400" indent="0">
              <a:buNone/>
              <a:defRPr/>
            </a:lvl3pPr>
            <a:lvl4pPr marL="1371600" indent="0">
              <a:buNone/>
              <a:defRPr/>
            </a:lvl4pPr>
            <a:lvl5pPr marL="1828800" indent="0">
              <a:buNone/>
              <a:defRPr/>
            </a:lvl5pPr>
          </a:lstStyle>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p:txBody>
      </p:sp>
      <p:sp>
        <p:nvSpPr>
          <p:cNvPr id="7" name="Content Placeholder 6">
            <a:extLst>
              <a:ext uri="{FF2B5EF4-FFF2-40B4-BE49-F238E27FC236}">
                <a16:creationId xmlns:a16="http://schemas.microsoft.com/office/drawing/2014/main" id="{0933A702-47B9-B84B-9689-77A69463E91B}"/>
              </a:ext>
            </a:extLst>
          </p:cNvPr>
          <p:cNvSpPr>
            <a:spLocks noGrp="1"/>
          </p:cNvSpPr>
          <p:nvPr>
            <p:ph sz="quarter" idx="11"/>
          </p:nvPr>
        </p:nvSpPr>
        <p:spPr>
          <a:xfrm>
            <a:off x="620184" y="995364"/>
            <a:ext cx="10989733" cy="43846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14140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461665"/>
          </a:xfrm>
        </p:spPr>
        <p:txBody>
          <a:bodyPr/>
          <a:lstStyle>
            <a:lvl1pPr>
              <a:defRPr sz="3333">
                <a:solidFill>
                  <a:schemeClr val="tx1"/>
                </a:solidFill>
              </a:defRPr>
            </a:lvl1pPr>
          </a:lstStyle>
          <a:p>
            <a:r>
              <a:rPr lang="en-US" dirty="0"/>
              <a:t>Click to edit Master title style</a:t>
            </a:r>
          </a:p>
        </p:txBody>
      </p:sp>
      <p:sp>
        <p:nvSpPr>
          <p:cNvPr id="7" name="Content Placeholder 11"/>
          <p:cNvSpPr>
            <a:spLocks noGrp="1"/>
          </p:cNvSpPr>
          <p:nvPr>
            <p:ph sz="quarter" idx="15" hasCustomPrompt="1"/>
          </p:nvPr>
        </p:nvSpPr>
        <p:spPr>
          <a:xfrm>
            <a:off x="601601" y="1713178"/>
            <a:ext cx="10985780" cy="4169411"/>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Fifth level</a:t>
            </a:r>
          </a:p>
        </p:txBody>
      </p:sp>
      <p:sp>
        <p:nvSpPr>
          <p:cNvPr id="9" name="Slide Number Placeholder 5"/>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dirty="0"/>
          </a:p>
        </p:txBody>
      </p:sp>
      <p:sp>
        <p:nvSpPr>
          <p:cNvPr id="10"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dirty="0"/>
              <a:t>Footnotes and Sources</a:t>
            </a:r>
          </a:p>
        </p:txBody>
      </p:sp>
    </p:spTree>
    <p:extLst>
      <p:ext uri="{BB962C8B-B14F-4D97-AF65-F5344CB8AC3E}">
        <p14:creationId xmlns:p14="http://schemas.microsoft.com/office/powerpoint/2010/main" val="264038024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able Placeholder 5"/>
          <p:cNvSpPr>
            <a:spLocks noGrp="1"/>
          </p:cNvSpPr>
          <p:nvPr>
            <p:ph type="tbl" sz="quarter" idx="12"/>
          </p:nvPr>
        </p:nvSpPr>
        <p:spPr>
          <a:xfrm>
            <a:off x="484800" y="1555201"/>
            <a:ext cx="11184467" cy="4274100"/>
          </a:xfrm>
        </p:spPr>
        <p:txBody>
          <a:bodyPr/>
          <a:lstStyle>
            <a:lvl1pPr>
              <a:defRPr>
                <a:solidFill>
                  <a:srgbClr val="717171"/>
                </a:solidFill>
              </a:defRPr>
            </a:lvl1pPr>
          </a:lstStyle>
          <a:p>
            <a:r>
              <a:rPr lang="en-US" dirty="0"/>
              <a:t>Click icon to add table</a:t>
            </a:r>
            <a:endParaRPr lang="en-GB" dirty="0"/>
          </a:p>
        </p:txBody>
      </p:sp>
      <p:sp>
        <p:nvSpPr>
          <p:cNvPr id="3" name="Footer Placeholder 2">
            <a:extLst>
              <a:ext uri="{FF2B5EF4-FFF2-40B4-BE49-F238E27FC236}">
                <a16:creationId xmlns:a16="http://schemas.microsoft.com/office/drawing/2014/main" id="{8381C860-ADC4-6E40-92D5-3F533AACC70B}"/>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177647752"/>
      </p:ext>
    </p:extLst>
  </p:cSld>
  <p:clrMapOvr>
    <a:masterClrMapping/>
  </p:clrMapOvr>
  <p:extLst>
    <p:ext uri="{DCECCB84-F9BA-43D5-87BE-67443E8EF086}">
      <p15:sldGuideLst xmlns:p15="http://schemas.microsoft.com/office/powerpoint/2012/main">
        <p15:guide id="1" orient="horz" pos="2754">
          <p15:clr>
            <a:srgbClr val="FBAE40"/>
          </p15:clr>
        </p15:guide>
        <p15:guide id="2" orient="horz" pos="73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C890-6132-4302-A323-6AD3952FD1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1FF0A-10B0-4DB2-A739-3506A900A74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3F8B5-C467-4068-93FE-47A3D94E6888}"/>
              </a:ext>
            </a:extLst>
          </p:cNvPr>
          <p:cNvSpPr>
            <a:spLocks noGrp="1"/>
          </p:cNvSpPr>
          <p:nvPr>
            <p:ph type="dt" sz="half" idx="10"/>
          </p:nvPr>
        </p:nvSpPr>
        <p:spPr/>
        <p:txBody>
          <a:bodyPr/>
          <a:lstStyle/>
          <a:p>
            <a:fld id="{FC2C6F81-9D5B-43B1-B474-9D2E7A6EA253}" type="datetimeFigureOut">
              <a:rPr lang="en-US" smtClean="0"/>
              <a:t>12/23/22</a:t>
            </a:fld>
            <a:endParaRPr lang="en-US" dirty="0"/>
          </a:p>
        </p:txBody>
      </p:sp>
      <p:sp>
        <p:nvSpPr>
          <p:cNvPr id="5" name="Footer Placeholder 4">
            <a:extLst>
              <a:ext uri="{FF2B5EF4-FFF2-40B4-BE49-F238E27FC236}">
                <a16:creationId xmlns:a16="http://schemas.microsoft.com/office/drawing/2014/main" id="{8C791184-6FDD-431E-8D33-8A8D5B561C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400F75-335F-4029-8936-305237990007}"/>
              </a:ext>
            </a:extLst>
          </p:cNvPr>
          <p:cNvSpPr>
            <a:spLocks noGrp="1"/>
          </p:cNvSpPr>
          <p:nvPr>
            <p:ph type="sldNum" sz="quarter" idx="12"/>
          </p:nvPr>
        </p:nvSpPr>
        <p:spPr/>
        <p:txBody>
          <a:bodyPr/>
          <a:lstStyle/>
          <a:p>
            <a:fld id="{D1B2EEF7-A1CC-4CD1-8632-5CA0E7DE118F}" type="slidenum">
              <a:rPr lang="en-US" smtClean="0"/>
              <a:t>‹#›</a:t>
            </a:fld>
            <a:endParaRPr lang="en-US" dirty="0"/>
          </a:p>
        </p:txBody>
      </p:sp>
    </p:spTree>
    <p:extLst>
      <p:ext uri="{BB962C8B-B14F-4D97-AF65-F5344CB8AC3E}">
        <p14:creationId xmlns:p14="http://schemas.microsoft.com/office/powerpoint/2010/main" val="2435339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4E3ACE-D71E-4E05-9800-340DE537A5B6}"/>
              </a:ext>
            </a:extLst>
          </p:cNvPr>
          <p:cNvSpPr>
            <a:spLocks noGrp="1"/>
          </p:cNvSpPr>
          <p:nvPr>
            <p:ph type="dt" sz="half" idx="10"/>
          </p:nvPr>
        </p:nvSpPr>
        <p:spPr/>
        <p:txBody>
          <a:bodyPr/>
          <a:lstStyle/>
          <a:p>
            <a:fld id="{FC2C6F81-9D5B-43B1-B474-9D2E7A6EA253}" type="datetimeFigureOut">
              <a:rPr lang="en-US" smtClean="0"/>
              <a:t>12/23/22</a:t>
            </a:fld>
            <a:endParaRPr lang="en-US" dirty="0"/>
          </a:p>
        </p:txBody>
      </p:sp>
      <p:sp>
        <p:nvSpPr>
          <p:cNvPr id="3" name="Footer Placeholder 2">
            <a:extLst>
              <a:ext uri="{FF2B5EF4-FFF2-40B4-BE49-F238E27FC236}">
                <a16:creationId xmlns:a16="http://schemas.microsoft.com/office/drawing/2014/main" id="{A2ACC501-B3A2-40D9-AE48-B453D9CBB94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6EA9B03-FD7F-42C3-BFEB-208C06F44250}"/>
              </a:ext>
            </a:extLst>
          </p:cNvPr>
          <p:cNvSpPr>
            <a:spLocks noGrp="1"/>
          </p:cNvSpPr>
          <p:nvPr>
            <p:ph type="sldNum" sz="quarter" idx="12"/>
          </p:nvPr>
        </p:nvSpPr>
        <p:spPr/>
        <p:txBody>
          <a:bodyPr/>
          <a:lstStyle/>
          <a:p>
            <a:fld id="{D1B2EEF7-A1CC-4CD1-8632-5CA0E7DE118F}" type="slidenum">
              <a:rPr lang="en-US" smtClean="0"/>
              <a:t>‹#›</a:t>
            </a:fld>
            <a:endParaRPr lang="en-US" dirty="0"/>
          </a:p>
        </p:txBody>
      </p:sp>
    </p:spTree>
    <p:extLst>
      <p:ext uri="{BB962C8B-B14F-4D97-AF65-F5344CB8AC3E}">
        <p14:creationId xmlns:p14="http://schemas.microsoft.com/office/powerpoint/2010/main" val="10109370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 Slide_Photo Option">
    <p:spTree>
      <p:nvGrpSpPr>
        <p:cNvPr id="1" name=""/>
        <p:cNvGrpSpPr/>
        <p:nvPr/>
      </p:nvGrpSpPr>
      <p:grpSpPr>
        <a:xfrm>
          <a:off x="0" y="0"/>
          <a:ext cx="0" cy="0"/>
          <a:chOff x="0" y="0"/>
          <a:chExt cx="0" cy="0"/>
        </a:xfrm>
      </p:grpSpPr>
      <p:pic>
        <p:nvPicPr>
          <p:cNvPr id="12" name="Picture 11" descr="TEMPLATE_PPT COVER 01_3-4.jpg"/>
          <p:cNvPicPr>
            <a:picLocks noChangeAspect="1"/>
          </p:cNvPicPr>
          <p:nvPr userDrawn="1"/>
        </p:nvPicPr>
        <p:blipFill>
          <a:blip r:embed="rId2"/>
          <a:stretch>
            <a:fillRect/>
          </a:stretch>
        </p:blipFill>
        <p:spPr>
          <a:xfrm>
            <a:off x="0" y="0"/>
            <a:ext cx="12192000" cy="6858000"/>
          </a:xfrm>
          <a:prstGeom prst="rect">
            <a:avLst/>
          </a:prstGeom>
        </p:spPr>
      </p:pic>
      <p:sp>
        <p:nvSpPr>
          <p:cNvPr id="9" name="Content Placeholder 8"/>
          <p:cNvSpPr>
            <a:spLocks noGrp="1"/>
          </p:cNvSpPr>
          <p:nvPr>
            <p:ph sz="quarter" idx="10" hasCustomPrompt="1"/>
          </p:nvPr>
        </p:nvSpPr>
        <p:spPr>
          <a:xfrm>
            <a:off x="2949678" y="5830723"/>
            <a:ext cx="5191024" cy="620956"/>
          </a:xfrm>
        </p:spPr>
        <p:txBody>
          <a:bodyPr anchor="b">
            <a:noAutofit/>
          </a:bodyPr>
          <a:lstStyle>
            <a:lvl1pPr>
              <a:defRPr sz="1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Presenter’s Name</a:t>
            </a:r>
            <a:br>
              <a:rPr lang="en-US" dirty="0"/>
            </a:br>
            <a:r>
              <a:rPr lang="en-US" dirty="0"/>
              <a:t>Presenter’s Title</a:t>
            </a:r>
          </a:p>
        </p:txBody>
      </p:sp>
      <p:sp>
        <p:nvSpPr>
          <p:cNvPr id="11" name="Content Placeholder 10"/>
          <p:cNvSpPr>
            <a:spLocks noGrp="1"/>
          </p:cNvSpPr>
          <p:nvPr>
            <p:ph sz="quarter" idx="11" hasCustomPrompt="1"/>
          </p:nvPr>
        </p:nvSpPr>
        <p:spPr>
          <a:xfrm>
            <a:off x="8559801" y="5830722"/>
            <a:ext cx="2907255" cy="620957"/>
          </a:xfrm>
        </p:spPr>
        <p:txBody>
          <a:bodyPr anchor="b">
            <a:normAutofit/>
          </a:bodyPr>
          <a:lstStyle>
            <a:lvl1pPr algn="r">
              <a:defRPr sz="1500" baseline="0">
                <a:solidFill>
                  <a:srgbClr val="FFFFFF"/>
                </a:solidFill>
              </a:defRPr>
            </a:lvl1pPr>
          </a:lstStyle>
          <a:p>
            <a:pPr lvl="0"/>
            <a:r>
              <a:rPr lang="en-US" dirty="0"/>
              <a:t>10.10.15</a:t>
            </a:r>
            <a:br>
              <a:rPr lang="en-US" dirty="0"/>
            </a:br>
            <a:r>
              <a:rPr lang="en-US" dirty="0"/>
              <a:t>Web Address</a:t>
            </a:r>
          </a:p>
        </p:txBody>
      </p:sp>
      <p:pic>
        <p:nvPicPr>
          <p:cNvPr id="18" name="Picture 1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22899" y="169465"/>
            <a:ext cx="3450868" cy="1133856"/>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5049" y="5761869"/>
            <a:ext cx="1097280" cy="822960"/>
          </a:xfrm>
          <a:prstGeom prst="rect">
            <a:avLst/>
          </a:prstGeom>
        </p:spPr>
      </p:pic>
      <p:sp>
        <p:nvSpPr>
          <p:cNvPr id="16" name="Title 1"/>
          <p:cNvSpPr>
            <a:spLocks noGrp="1"/>
          </p:cNvSpPr>
          <p:nvPr>
            <p:ph type="ctrTitle" hasCustomPrompt="1"/>
          </p:nvPr>
        </p:nvSpPr>
        <p:spPr>
          <a:xfrm>
            <a:off x="313976" y="2863630"/>
            <a:ext cx="11135808" cy="989914"/>
          </a:xfrm>
        </p:spPr>
        <p:txBody>
          <a:bodyPr lIns="0" bIns="0">
            <a:noAutofit/>
          </a:bodyPr>
          <a:lstStyle>
            <a:lvl1pPr algn="l">
              <a:lnSpc>
                <a:spcPct val="90000"/>
              </a:lnSpc>
              <a:defRPr sz="6600" b="1" baseline="0">
                <a:solidFill>
                  <a:schemeClr val="bg1"/>
                </a:solidFill>
                <a:latin typeface="Arial"/>
                <a:cs typeface="Arial"/>
              </a:defRPr>
            </a:lvl1pPr>
          </a:lstStyle>
          <a:p>
            <a:r>
              <a:rPr lang="en-US" dirty="0"/>
              <a:t>Cover Slide Title</a:t>
            </a:r>
            <a:br>
              <a:rPr lang="en-US" dirty="0"/>
            </a:br>
            <a:endParaRPr lang="en-US" dirty="0"/>
          </a:p>
        </p:txBody>
      </p:sp>
      <p:sp>
        <p:nvSpPr>
          <p:cNvPr id="17" name="Subtitle 2"/>
          <p:cNvSpPr>
            <a:spLocks noGrp="1"/>
          </p:cNvSpPr>
          <p:nvPr>
            <p:ph type="subTitle" idx="1" hasCustomPrompt="1"/>
          </p:nvPr>
        </p:nvSpPr>
        <p:spPr>
          <a:xfrm>
            <a:off x="323652" y="3922963"/>
            <a:ext cx="8534400" cy="882865"/>
          </a:xfrm>
        </p:spPr>
        <p:txBody>
          <a:bodyPr lIns="0" tIns="0" rIns="0" bIns="0">
            <a:normAutofit/>
          </a:bodyPr>
          <a:lstStyle>
            <a:lvl1pPr marL="0" indent="0" algn="l">
              <a:buNone/>
              <a:defRPr sz="2400">
                <a:solidFill>
                  <a:srgbClr val="FFFFFF"/>
                </a:solidFill>
                <a:latin typeface="Arial"/>
                <a:cs typeface="Aria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Secondary Title</a:t>
            </a:r>
          </a:p>
        </p:txBody>
      </p:sp>
    </p:spTree>
    <p:extLst>
      <p:ext uri="{BB962C8B-B14F-4D97-AF65-F5344CB8AC3E}">
        <p14:creationId xmlns:p14="http://schemas.microsoft.com/office/powerpoint/2010/main" val="2375260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11398999" y="6365828"/>
            <a:ext cx="600437" cy="365125"/>
          </a:xfrm>
          <a:prstGeom prst="rect">
            <a:avLst/>
          </a:prstGeom>
        </p:spPr>
        <p:txBody>
          <a:bodyPr vert="horz" lIns="91440" tIns="45720" rIns="91440" bIns="45720" rtlCol="0" anchor="ctr"/>
          <a:lstStyle>
            <a:lvl1pPr algn="r">
              <a:defRPr sz="800">
                <a:solidFill>
                  <a:schemeClr val="bg2"/>
                </a:solidFill>
                <a:latin typeface="Verdana"/>
                <a:cs typeface="Verdan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1BF0B4E-CE60-AB48-9D7E-4434414A7C38}" type="slidenum">
              <a:rPr kumimoji="0" lang="en-US" sz="800" b="0" i="0" u="none" strike="noStrike" kern="1200" cap="none" spc="0" normalizeH="0" baseline="0" noProof="0" smtClean="0">
                <a:ln>
                  <a:noFill/>
                </a:ln>
                <a:solidFill>
                  <a:srgbClr val="E7E6E6"/>
                </a:solidFill>
                <a:effectLst/>
                <a:uLnTx/>
                <a:uFillTx/>
                <a:latin typeface="Verdana"/>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E7E6E6"/>
              </a:solidFill>
              <a:effectLst/>
              <a:uLnTx/>
              <a:uFillTx/>
              <a:latin typeface="Verdana"/>
              <a:ea typeface="+mn-ea"/>
            </a:endParaRPr>
          </a:p>
        </p:txBody>
      </p:sp>
      <p:sp>
        <p:nvSpPr>
          <p:cNvPr id="12" name="Title 11"/>
          <p:cNvSpPr>
            <a:spLocks noGrp="1"/>
          </p:cNvSpPr>
          <p:nvPr>
            <p:ph type="title"/>
          </p:nvPr>
        </p:nvSpPr>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98B7D2D-994A-EF44-9658-95BA71053333}"/>
              </a:ext>
            </a:extLst>
          </p:cNvPr>
          <p:cNvSpPr>
            <a:spLocks noGrp="1"/>
          </p:cNvSpPr>
          <p:nvPr>
            <p:ph type="body" sz="quarter" idx="10"/>
          </p:nvPr>
        </p:nvSpPr>
        <p:spPr>
          <a:xfrm>
            <a:off x="182033" y="5452769"/>
            <a:ext cx="11817403" cy="572480"/>
          </a:xfrm>
        </p:spPr>
        <p:txBody>
          <a:bodyPr numCol="2" anchor="b">
            <a:noAutofit/>
          </a:bodyPr>
          <a:lstStyle>
            <a:lvl1pPr marL="0" marR="0" indent="0" algn="l" defTabSz="457200" rtl="0" eaLnBrk="1" fontAlgn="auto" latinLnBrk="0" hangingPunct="1">
              <a:lnSpc>
                <a:spcPct val="100000"/>
              </a:lnSpc>
              <a:spcBef>
                <a:spcPct val="20000"/>
              </a:spcBef>
              <a:spcAft>
                <a:spcPts val="0"/>
              </a:spcAft>
              <a:buClrTx/>
              <a:buSzTx/>
              <a:buFont typeface="+mj-lt"/>
              <a:buNone/>
              <a:tabLst/>
              <a:defRPr sz="800"/>
            </a:lvl1pPr>
            <a:lvl2pPr marL="457200" indent="0">
              <a:buNone/>
              <a:defRPr/>
            </a:lvl2pPr>
            <a:lvl3pPr marL="914400" indent="0">
              <a:buNone/>
              <a:defRPr/>
            </a:lvl3pPr>
            <a:lvl4pPr marL="1371600" indent="0">
              <a:buNone/>
              <a:defRPr/>
            </a:lvl4pPr>
            <a:lvl5pPr marL="1828800" indent="0">
              <a:buNone/>
              <a:defRPr/>
            </a:lvl5pPr>
          </a:lstStyle>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p:txBody>
      </p:sp>
      <p:sp>
        <p:nvSpPr>
          <p:cNvPr id="7" name="Content Placeholder 6">
            <a:extLst>
              <a:ext uri="{FF2B5EF4-FFF2-40B4-BE49-F238E27FC236}">
                <a16:creationId xmlns:a16="http://schemas.microsoft.com/office/drawing/2014/main" id="{0933A702-47B9-B84B-9689-77A69463E91B}"/>
              </a:ext>
            </a:extLst>
          </p:cNvPr>
          <p:cNvSpPr>
            <a:spLocks noGrp="1"/>
          </p:cNvSpPr>
          <p:nvPr>
            <p:ph sz="quarter" idx="11"/>
          </p:nvPr>
        </p:nvSpPr>
        <p:spPr>
          <a:xfrm>
            <a:off x="620184" y="995364"/>
            <a:ext cx="10989733" cy="43846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23526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4"/>
          <p:cNvSpPr>
            <a:spLocks noGrp="1"/>
          </p:cNvSpPr>
          <p:nvPr>
            <p:ph type="sldNum" sz="quarter" idx="4"/>
          </p:nvPr>
        </p:nvSpPr>
        <p:spPr>
          <a:xfrm>
            <a:off x="11398999" y="6365828"/>
            <a:ext cx="600437" cy="365125"/>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1BF0B4E-CE60-AB48-9D7E-4434414A7C38}" type="slidenum">
              <a:rPr kumimoji="0" lang="en-US" sz="900" b="0" i="0" u="none" strike="noStrike" kern="1200" cap="none" spc="0" normalizeH="0" baseline="0" noProof="0" smtClean="0">
                <a:ln>
                  <a:noFill/>
                </a:ln>
                <a:solidFill>
                  <a:srgbClr val="FFFFFF"/>
                </a:solidFill>
                <a:effectLst/>
                <a:uLnTx/>
                <a:uFillTx/>
                <a:latin typeface="Verdana"/>
                <a:ea typeface="+mn-ea"/>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FFFFFF"/>
              </a:solidFill>
              <a:effectLst/>
              <a:uLnTx/>
              <a:uFillTx/>
              <a:latin typeface="Verdana"/>
              <a:ea typeface="+mn-ea"/>
            </a:endParaRPr>
          </a:p>
        </p:txBody>
      </p:sp>
      <p:sp>
        <p:nvSpPr>
          <p:cNvPr id="7" name="Text Placeholder 2">
            <a:extLst>
              <a:ext uri="{FF2B5EF4-FFF2-40B4-BE49-F238E27FC236}">
                <a16:creationId xmlns:a16="http://schemas.microsoft.com/office/drawing/2014/main" id="{8E976BD2-BC06-9643-BD7F-88AF2672515E}"/>
              </a:ext>
            </a:extLst>
          </p:cNvPr>
          <p:cNvSpPr>
            <a:spLocks noGrp="1"/>
          </p:cNvSpPr>
          <p:nvPr>
            <p:ph type="body" sz="quarter" idx="10"/>
          </p:nvPr>
        </p:nvSpPr>
        <p:spPr>
          <a:xfrm>
            <a:off x="182033" y="5452769"/>
            <a:ext cx="11817403" cy="572480"/>
          </a:xfrm>
        </p:spPr>
        <p:txBody>
          <a:bodyPr numCol="2" anchor="b">
            <a:noAutofit/>
          </a:bodyPr>
          <a:lstStyle>
            <a:lvl1pPr marL="0" marR="0" indent="0" algn="l" defTabSz="457200" rtl="0" eaLnBrk="1" fontAlgn="auto" latinLnBrk="0" hangingPunct="1">
              <a:lnSpc>
                <a:spcPct val="100000"/>
              </a:lnSpc>
              <a:spcBef>
                <a:spcPct val="20000"/>
              </a:spcBef>
              <a:spcAft>
                <a:spcPts val="0"/>
              </a:spcAft>
              <a:buClrTx/>
              <a:buSzTx/>
              <a:buFont typeface="+mj-lt"/>
              <a:buNone/>
              <a:tabLst/>
              <a:defRPr sz="800"/>
            </a:lvl1pPr>
            <a:lvl2pPr marL="457200" indent="0">
              <a:buNone/>
              <a:defRPr/>
            </a:lvl2pPr>
            <a:lvl3pPr marL="914400" indent="0">
              <a:buNone/>
              <a:defRPr/>
            </a:lvl3pPr>
            <a:lvl4pPr marL="1371600" indent="0">
              <a:buNone/>
              <a:defRPr/>
            </a:lvl4pPr>
            <a:lvl5pPr marL="1828800" indent="0">
              <a:buNone/>
              <a:defRPr/>
            </a:lvl5pPr>
          </a:lstStyle>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p:txBody>
      </p:sp>
    </p:spTree>
    <p:extLst>
      <p:ext uri="{BB962C8B-B14F-4D97-AF65-F5344CB8AC3E}">
        <p14:creationId xmlns:p14="http://schemas.microsoft.com/office/powerpoint/2010/main" val="936050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pic>
        <p:nvPicPr>
          <p:cNvPr id="7" name="Picture 7">
            <a:extLst>
              <a:ext uri="{FF2B5EF4-FFF2-40B4-BE49-F238E27FC236}">
                <a16:creationId xmlns:a16="http://schemas.microsoft.com/office/drawing/2014/main" id="{D592BF07-3FC1-4EB4-AE2E-69A798927D15}"/>
              </a:ext>
            </a:extLst>
          </p:cNvPr>
          <p:cNvPicPr>
            <a:picLocks noChangeAspect="1"/>
          </p:cNvPicPr>
          <p:nvPr userDrawn="1"/>
        </p:nvPicPr>
        <p:blipFill>
          <a:blip r:embed="rId2"/>
          <a:stretch>
            <a:fillRect/>
          </a:stretch>
        </p:blipFill>
        <p:spPr>
          <a:xfrm>
            <a:off x="618001" y="615519"/>
            <a:ext cx="2624471" cy="528000"/>
          </a:xfrm>
          <a:prstGeom prst="rect">
            <a:avLst/>
          </a:prstGeom>
        </p:spPr>
      </p:pic>
      <p:pic>
        <p:nvPicPr>
          <p:cNvPr id="8" name="Image 4" descr="Une image contenant texte&#10;&#10;Description générée automatiquement">
            <a:extLst>
              <a:ext uri="{FF2B5EF4-FFF2-40B4-BE49-F238E27FC236}">
                <a16:creationId xmlns:a16="http://schemas.microsoft.com/office/drawing/2014/main" id="{4EC8C176-BA7F-4561-B1F0-DBD81F54D567}"/>
              </a:ext>
            </a:extLst>
          </p:cNvPr>
          <p:cNvPicPr>
            <a:picLocks noChangeAspect="1"/>
          </p:cNvPicPr>
          <p:nvPr userDrawn="1"/>
        </p:nvPicPr>
        <p:blipFill rotWithShape="1">
          <a:blip r:embed="rId3"/>
          <a:srcRect r="25987" b="3696"/>
          <a:stretch/>
        </p:blipFill>
        <p:spPr>
          <a:xfrm>
            <a:off x="7193280" y="192674"/>
            <a:ext cx="4998720" cy="6665327"/>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624418" y="1984889"/>
            <a:ext cx="6104332" cy="1043619"/>
          </a:xfrm>
          <a:prstGeom prst="rect">
            <a:avLst/>
          </a:prstGeom>
        </p:spPr>
        <p:txBody>
          <a:bodyPr>
            <a:normAutofit/>
          </a:bodyPr>
          <a:lstStyle>
            <a:lvl1pPr marL="0" indent="0">
              <a:spcBef>
                <a:spcPts val="0"/>
              </a:spcBef>
              <a:buNone/>
              <a:defRPr sz="4267" b="1" i="0">
                <a:solidFill>
                  <a:srgbClr val="2867AE"/>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624418" y="3028508"/>
            <a:ext cx="6104332" cy="533843"/>
          </a:xfrm>
          <a:prstGeom prst="rect">
            <a:avLst/>
          </a:prstGeom>
        </p:spPr>
        <p:txBody>
          <a:bodyPr>
            <a:normAutofit/>
          </a:bodyPr>
          <a:lstStyle>
            <a:lvl1pPr marL="0" indent="0">
              <a:spcBef>
                <a:spcPts val="0"/>
              </a:spcBef>
              <a:buNone/>
              <a:defRPr sz="2133" b="0" i="0">
                <a:solidFill>
                  <a:srgbClr val="00305E"/>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624419" y="4797990"/>
            <a:ext cx="6104331" cy="623252"/>
          </a:xfrm>
          <a:prstGeom prst="rect">
            <a:avLst/>
          </a:prstGeom>
        </p:spPr>
        <p:txBody>
          <a:bodyPr>
            <a:noAutofit/>
          </a:bodyPr>
          <a:lstStyle>
            <a:lvl1pPr marL="0" indent="0">
              <a:lnSpc>
                <a:spcPct val="100000"/>
              </a:lnSpc>
              <a:spcBef>
                <a:spcPts val="0"/>
              </a:spcBef>
              <a:buNone/>
              <a:defRPr sz="1867" b="1" i="0">
                <a:solidFill>
                  <a:srgbClr val="00305E"/>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Name of the speaker</a:t>
            </a:r>
          </a:p>
          <a:p>
            <a:pPr lvl="0"/>
            <a:r>
              <a:rPr lang="en-GB"/>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624419" y="5525730"/>
            <a:ext cx="6104331" cy="623252"/>
          </a:xfrm>
          <a:prstGeom prst="rect">
            <a:avLst/>
          </a:prstGeom>
        </p:spPr>
        <p:txBody>
          <a:bodyPr>
            <a:noAutofit/>
          </a:bodyPr>
          <a:lstStyle>
            <a:lvl1pPr marL="0" indent="0">
              <a:lnSpc>
                <a:spcPct val="100000"/>
              </a:lnSpc>
              <a:spcBef>
                <a:spcPts val="0"/>
              </a:spcBef>
              <a:buNone/>
              <a:defRPr sz="1600" b="0" i="0">
                <a:solidFill>
                  <a:srgbClr val="2867AE"/>
                </a:solidFill>
                <a:latin typeface="Arial Narrow" panose="020B0604020202020204" pitchFamily="34" charset="0"/>
                <a:cs typeface="Arial Narrow" panose="020B0604020202020204" pitchFamily="34"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CH"/>
              <a:t>City Nation, Date </a:t>
            </a:r>
            <a:endParaRPr lang="en-GB"/>
          </a:p>
        </p:txBody>
      </p:sp>
    </p:spTree>
    <p:extLst>
      <p:ext uri="{BB962C8B-B14F-4D97-AF65-F5344CB8AC3E}">
        <p14:creationId xmlns:p14="http://schemas.microsoft.com/office/powerpoint/2010/main" val="1691628380"/>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699704770"/>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4">
            <a:extLst>
              <a:ext uri="{FF2B5EF4-FFF2-40B4-BE49-F238E27FC236}">
                <a16:creationId xmlns:a16="http://schemas.microsoft.com/office/drawing/2014/main" id="{D62FD2A4-18B7-4603-9A47-3E7AB3E3859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441429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4142169239"/>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0"/>
            <a:ext cx="11213200" cy="480522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spTree>
    <p:extLst>
      <p:ext uri="{BB962C8B-B14F-4D97-AF65-F5344CB8AC3E}">
        <p14:creationId xmlns:p14="http://schemas.microsoft.com/office/powerpoint/2010/main" val="1763378663"/>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1"/>
            <a:ext cx="11213200" cy="3700129"/>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pic>
        <p:nvPicPr>
          <p:cNvPr id="6" name="Immagine 8">
            <a:extLst>
              <a:ext uri="{FF2B5EF4-FFF2-40B4-BE49-F238E27FC236}">
                <a16:creationId xmlns:a16="http://schemas.microsoft.com/office/drawing/2014/main" id="{47AD4415-7BF9-43D8-88CD-C89E679A421C}"/>
              </a:ext>
            </a:extLst>
          </p:cNvPr>
          <p:cNvPicPr>
            <a:picLocks noChangeAspect="1"/>
          </p:cNvPicPr>
          <p:nvPr userDrawn="1"/>
        </p:nvPicPr>
        <p:blipFill rotWithShape="1">
          <a:blip r:embed="rId3">
            <a:alphaModFix amt="60000"/>
          </a:blip>
          <a:srcRect t="80049" r="9078"/>
          <a:stretch/>
        </p:blipFill>
        <p:spPr>
          <a:xfrm flipV="1">
            <a:off x="12618" y="5643733"/>
            <a:ext cx="12172295" cy="1214267"/>
          </a:xfrm>
          <a:prstGeom prst="rect">
            <a:avLst/>
          </a:prstGeom>
        </p:spPr>
      </p:pic>
    </p:spTree>
    <p:extLst>
      <p:ext uri="{BB962C8B-B14F-4D97-AF65-F5344CB8AC3E}">
        <p14:creationId xmlns:p14="http://schemas.microsoft.com/office/powerpoint/2010/main" val="2633101776"/>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1743741"/>
            <a:ext cx="10341365" cy="4801049"/>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pic>
        <p:nvPicPr>
          <p:cNvPr id="7" name="Image 4" descr="Une image contenant texte&#10;&#10;Description générée automatiquement">
            <a:extLst>
              <a:ext uri="{FF2B5EF4-FFF2-40B4-BE49-F238E27FC236}">
                <a16:creationId xmlns:a16="http://schemas.microsoft.com/office/drawing/2014/main" id="{480DF918-6609-47A5-9168-4BE75DCAF974}"/>
              </a:ext>
            </a:extLst>
          </p:cNvPr>
          <p:cNvPicPr>
            <a:picLocks noChangeAspect="1"/>
          </p:cNvPicPr>
          <p:nvPr userDrawn="1"/>
        </p:nvPicPr>
        <p:blipFill rotWithShape="1">
          <a:blip r:embed="rId3"/>
          <a:srcRect l="-1" r="75326" b="3696"/>
          <a:stretch/>
        </p:blipFill>
        <p:spPr>
          <a:xfrm>
            <a:off x="10928815" y="1818270"/>
            <a:ext cx="1248139" cy="4992125"/>
          </a:xfrm>
          <a:prstGeom prst="rect">
            <a:avLst/>
          </a:prstGeom>
        </p:spPr>
      </p:pic>
    </p:spTree>
    <p:extLst>
      <p:ext uri="{BB962C8B-B14F-4D97-AF65-F5344CB8AC3E}">
        <p14:creationId xmlns:p14="http://schemas.microsoft.com/office/powerpoint/2010/main" val="2187676684"/>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8" name="Google Shape;18;p14"/>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1" name="TextBox 10">
            <a:extLst>
              <a:ext uri="{FF2B5EF4-FFF2-40B4-BE49-F238E27FC236}">
                <a16:creationId xmlns:a16="http://schemas.microsoft.com/office/drawing/2014/main" id="{2F6A879C-2195-439C-936C-BE9BECFFBEA3}"/>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5D30084F-A6DF-4489-A171-DA149156EED5}"/>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13" name="Picture 12">
            <a:extLst>
              <a:ext uri="{FF2B5EF4-FFF2-40B4-BE49-F238E27FC236}">
                <a16:creationId xmlns:a16="http://schemas.microsoft.com/office/drawing/2014/main" id="{83D9D9AE-754B-46B4-AB8B-39C8514230D2}"/>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1095446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2867AE"/>
        </a:solidFill>
        <a:effectLst/>
      </p:bgPr>
    </p:bg>
    <p:spTree>
      <p:nvGrpSpPr>
        <p:cNvPr id="1" name=""/>
        <p:cNvGrpSpPr/>
        <p:nvPr/>
      </p:nvGrpSpPr>
      <p:grpSpPr>
        <a:xfrm>
          <a:off x="0" y="0"/>
          <a:ext cx="0" cy="0"/>
          <a:chOff x="0" y="0"/>
          <a:chExt cx="0" cy="0"/>
        </a:xfrm>
      </p:grpSpPr>
      <p:pic>
        <p:nvPicPr>
          <p:cNvPr id="5" name="Immagine 9">
            <a:extLst>
              <a:ext uri="{FF2B5EF4-FFF2-40B4-BE49-F238E27FC236}">
                <a16:creationId xmlns:a16="http://schemas.microsoft.com/office/drawing/2014/main" id="{A1A23986-38CE-4DD8-BF41-A3727D049628}"/>
              </a:ext>
            </a:extLst>
          </p:cNvPr>
          <p:cNvPicPr>
            <a:picLocks noChangeAspect="1"/>
          </p:cNvPicPr>
          <p:nvPr userDrawn="1"/>
        </p:nvPicPr>
        <p:blipFill>
          <a:blip r:embed="rId2"/>
          <a:stretch>
            <a:fillRect/>
          </a:stretch>
        </p:blipFill>
        <p:spPr>
          <a:xfrm>
            <a:off x="485455" y="6232803"/>
            <a:ext cx="1632000" cy="326400"/>
          </a:xfrm>
          <a:prstGeom prst="rect">
            <a:avLst/>
          </a:prstGeom>
        </p:spPr>
      </p:pic>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8" name="TextBox 7">
            <a:extLst>
              <a:ext uri="{FF2B5EF4-FFF2-40B4-BE49-F238E27FC236}">
                <a16:creationId xmlns:a16="http://schemas.microsoft.com/office/drawing/2014/main" id="{2BDF980C-3220-4478-961A-D9870602C2FB}"/>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chemeClr val="bg1"/>
                </a:solidFill>
                <a:effectLst/>
                <a:latin typeface="Arial Narrow" panose="020B0606020202030204" pitchFamily="34" charset="0"/>
              </a:rPr>
              <a:t>Content of this presentation is copyright</a:t>
            </a:r>
            <a:r>
              <a:rPr lang="en-CH" sz="1200" b="0" i="0">
                <a:solidFill>
                  <a:schemeClr val="bg1"/>
                </a:solidFill>
                <a:effectLst/>
                <a:latin typeface="Arial Narrow" panose="020B0606020202030204" pitchFamily="34" charset="0"/>
              </a:rPr>
              <a:t> </a:t>
            </a:r>
            <a:r>
              <a:rPr lang="en-US" sz="1200" b="0" i="0" dirty="0">
                <a:solidFill>
                  <a:schemeClr val="bg1"/>
                </a:solidFill>
                <a:effectLst/>
                <a:latin typeface="Arial Narrow" panose="020B0606020202030204" pitchFamily="34" charset="0"/>
              </a:rPr>
              <a:t>and responsibility of the author. Permission is required for re-use</a:t>
            </a:r>
            <a:r>
              <a:rPr lang="en-CH" sz="1200" b="0" i="0">
                <a:solidFill>
                  <a:schemeClr val="bg1"/>
                </a:solidFill>
                <a:effectLst/>
                <a:latin typeface="Arial Narrow" panose="020B0606020202030204" pitchFamily="34" charset="0"/>
              </a:rPr>
              <a:t>.</a:t>
            </a:r>
            <a:endParaRPr lang="en-US" sz="1200" b="0" i="0" dirty="0">
              <a:solidFill>
                <a:schemeClr val="bg1"/>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1D91ADB7-2EC7-4936-ABC9-9B29136A1AA5}"/>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chemeClr val="bg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2112712145"/>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2867AE"/>
        </a:solidFill>
        <a:effectLst/>
      </p:bgPr>
    </p:bg>
    <p:spTree>
      <p:nvGrpSpPr>
        <p:cNvPr id="1" name=""/>
        <p:cNvGrpSpPr/>
        <p:nvPr/>
      </p:nvGrpSpPr>
      <p:grpSpPr>
        <a:xfrm>
          <a:off x="0" y="0"/>
          <a:ext cx="0" cy="0"/>
          <a:chOff x="0" y="0"/>
          <a:chExt cx="0" cy="0"/>
        </a:xfrm>
      </p:grpSpPr>
      <p:pic>
        <p:nvPicPr>
          <p:cNvPr id="5" name="Immagine 9">
            <a:extLst>
              <a:ext uri="{FF2B5EF4-FFF2-40B4-BE49-F238E27FC236}">
                <a16:creationId xmlns:a16="http://schemas.microsoft.com/office/drawing/2014/main" id="{A1A23986-38CE-4DD8-BF41-A3727D049628}"/>
              </a:ext>
            </a:extLst>
          </p:cNvPr>
          <p:cNvPicPr>
            <a:picLocks noChangeAspect="1"/>
          </p:cNvPicPr>
          <p:nvPr userDrawn="1"/>
        </p:nvPicPr>
        <p:blipFill>
          <a:blip r:embed="rId2"/>
          <a:stretch>
            <a:fillRect/>
          </a:stretch>
        </p:blipFill>
        <p:spPr>
          <a:xfrm>
            <a:off x="485455" y="6232803"/>
            <a:ext cx="1632000" cy="326400"/>
          </a:xfrm>
          <a:prstGeom prst="rect">
            <a:avLst/>
          </a:prstGeom>
        </p:spPr>
      </p:pic>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479999" y="2494536"/>
            <a:ext cx="11233635"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479999" y="3694533"/>
            <a:ext cx="11233635"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chemeClr val="bg1"/>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246269347"/>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Chapter" preserve="1" userDrawn="1">
  <p:cSld name="2_Title Chapter">
    <p:spTree>
      <p:nvGrpSpPr>
        <p:cNvPr id="1" name="Shape 21"/>
        <p:cNvGrpSpPr/>
        <p:nvPr/>
      </p:nvGrpSpPr>
      <p:grpSpPr>
        <a:xfrm>
          <a:off x="0" y="0"/>
          <a:ext cx="0" cy="0"/>
          <a:chOff x="0" y="0"/>
          <a:chExt cx="0" cy="0"/>
        </a:xfrm>
      </p:grpSpPr>
      <p:sp>
        <p:nvSpPr>
          <p:cNvPr id="22" name="Google Shape;22;p15"/>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23" name="Google Shape;23;p15"/>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24" name="Google Shape;24;p15"/>
          <p:cNvSpPr/>
          <p:nvPr/>
        </p:nvSpPr>
        <p:spPr>
          <a:xfrm>
            <a:off x="11712000" y="3208342"/>
            <a:ext cx="0" cy="492388"/>
          </a:xfrm>
          <a:prstGeom prst="rect">
            <a:avLst/>
          </a:prstGeom>
          <a:solidFill>
            <a:schemeClr val="accent2"/>
          </a:solidFill>
          <a:ln>
            <a:noFill/>
          </a:ln>
        </p:spPr>
        <p:txBody>
          <a:bodyPr spcFirstLastPara="1" wrap="square" lIns="121900" tIns="60933" rIns="121900" bIns="60933" anchor="ctr" anchorCtr="0">
            <a:sp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dirty="0">
              <a:solidFill>
                <a:schemeClr val="dk1"/>
              </a:solidFill>
              <a:latin typeface="Arial Narrow"/>
              <a:ea typeface="Arial Narrow"/>
              <a:cs typeface="Arial Narrow"/>
              <a:sym typeface="Arial Narrow"/>
            </a:endParaRPr>
          </a:p>
        </p:txBody>
      </p:sp>
      <p:pic>
        <p:nvPicPr>
          <p:cNvPr id="10" name="Image 6" descr="Une image contenant texte&#10;&#10;Description générée automatiquement">
            <a:extLst>
              <a:ext uri="{FF2B5EF4-FFF2-40B4-BE49-F238E27FC236}">
                <a16:creationId xmlns:a16="http://schemas.microsoft.com/office/drawing/2014/main" id="{B1B062F3-CDCE-4ADE-86B9-447F52A74A93}"/>
              </a:ext>
            </a:extLst>
          </p:cNvPr>
          <p:cNvPicPr>
            <a:picLocks noChangeAspect="1"/>
          </p:cNvPicPr>
          <p:nvPr userDrawn="1"/>
        </p:nvPicPr>
        <p:blipFill rotWithShape="1">
          <a:blip r:embed="rId2"/>
          <a:srcRect l="-1899" r="22192" b="3696"/>
          <a:stretch/>
        </p:blipFill>
        <p:spPr>
          <a:xfrm>
            <a:off x="7215964" y="64630"/>
            <a:ext cx="4976037" cy="6161085"/>
          </a:xfrm>
          <a:prstGeom prst="rect">
            <a:avLst/>
          </a:prstGeom>
        </p:spPr>
      </p:pic>
      <p:sp>
        <p:nvSpPr>
          <p:cNvPr id="15" name="TextBox 14">
            <a:extLst>
              <a:ext uri="{FF2B5EF4-FFF2-40B4-BE49-F238E27FC236}">
                <a16:creationId xmlns:a16="http://schemas.microsoft.com/office/drawing/2014/main" id="{317FC647-D220-4564-93D4-06FA50D81B4A}"/>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6" name="Google Shape;17;p14">
            <a:extLst>
              <a:ext uri="{FF2B5EF4-FFF2-40B4-BE49-F238E27FC236}">
                <a16:creationId xmlns:a16="http://schemas.microsoft.com/office/drawing/2014/main" id="{E6BAB2CC-B6EF-4131-8360-60A7D32DB3A7}"/>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17" name="Picture 16">
            <a:extLst>
              <a:ext uri="{FF2B5EF4-FFF2-40B4-BE49-F238E27FC236}">
                <a16:creationId xmlns:a16="http://schemas.microsoft.com/office/drawing/2014/main" id="{BB5A2B47-ABA8-443D-A70E-D58077EF1BFB}"/>
              </a:ext>
            </a:extLst>
          </p:cNvPr>
          <p:cNvPicPr>
            <a:picLocks noChangeAspect="1"/>
          </p:cNvPicPr>
          <p:nvPr userDrawn="1"/>
        </p:nvPicPr>
        <p:blipFill>
          <a:blip r:embed="rId3"/>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618821500"/>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Chapter" preserve="1" userDrawn="1">
  <p:cSld name="3_Title Chapter">
    <p:spTree>
      <p:nvGrpSpPr>
        <p:cNvPr id="1" name="Shape 21"/>
        <p:cNvGrpSpPr/>
        <p:nvPr/>
      </p:nvGrpSpPr>
      <p:grpSpPr>
        <a:xfrm>
          <a:off x="0" y="0"/>
          <a:ext cx="0" cy="0"/>
          <a:chOff x="0" y="0"/>
          <a:chExt cx="0" cy="0"/>
        </a:xfrm>
      </p:grpSpPr>
      <p:sp>
        <p:nvSpPr>
          <p:cNvPr id="22" name="Google Shape;22;p15"/>
          <p:cNvSpPr txBox="1">
            <a:spLocks noGrp="1"/>
          </p:cNvSpPr>
          <p:nvPr>
            <p:ph type="ctrTitle"/>
          </p:nvPr>
        </p:nvSpPr>
        <p:spPr>
          <a:xfrm>
            <a:off x="480001" y="2494536"/>
            <a:ext cx="6863553" cy="12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23" name="Google Shape;23;p15"/>
          <p:cNvSpPr txBox="1">
            <a:spLocks noGrp="1"/>
          </p:cNvSpPr>
          <p:nvPr>
            <p:ph type="subTitle" idx="1"/>
          </p:nvPr>
        </p:nvSpPr>
        <p:spPr>
          <a:xfrm>
            <a:off x="480001" y="3694533"/>
            <a:ext cx="6863553"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24" name="Google Shape;24;p15"/>
          <p:cNvSpPr/>
          <p:nvPr/>
        </p:nvSpPr>
        <p:spPr>
          <a:xfrm>
            <a:off x="11712000" y="3208342"/>
            <a:ext cx="0" cy="492388"/>
          </a:xfrm>
          <a:prstGeom prst="rect">
            <a:avLst/>
          </a:prstGeom>
          <a:solidFill>
            <a:schemeClr val="accent2"/>
          </a:solidFill>
          <a:ln>
            <a:noFill/>
          </a:ln>
        </p:spPr>
        <p:txBody>
          <a:bodyPr spcFirstLastPara="1" wrap="square" lIns="121900" tIns="60933" rIns="121900" bIns="60933" anchor="ctr" anchorCtr="0">
            <a:sp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dirty="0">
              <a:solidFill>
                <a:schemeClr val="dk1"/>
              </a:solidFill>
              <a:latin typeface="Arial Narrow"/>
              <a:ea typeface="Arial Narrow"/>
              <a:cs typeface="Arial Narrow"/>
              <a:sym typeface="Arial Narrow"/>
            </a:endParaRPr>
          </a:p>
        </p:txBody>
      </p:sp>
      <p:pic>
        <p:nvPicPr>
          <p:cNvPr id="10" name="Image 6" descr="Une image contenant texte&#10;&#10;Description générée automatiquement">
            <a:extLst>
              <a:ext uri="{FF2B5EF4-FFF2-40B4-BE49-F238E27FC236}">
                <a16:creationId xmlns:a16="http://schemas.microsoft.com/office/drawing/2014/main" id="{B1B062F3-CDCE-4ADE-86B9-447F52A74A93}"/>
              </a:ext>
            </a:extLst>
          </p:cNvPr>
          <p:cNvPicPr>
            <a:picLocks noChangeAspect="1"/>
          </p:cNvPicPr>
          <p:nvPr userDrawn="1"/>
        </p:nvPicPr>
        <p:blipFill rotWithShape="1">
          <a:blip r:embed="rId2"/>
          <a:srcRect l="-1899" r="22192" b="3696"/>
          <a:stretch/>
        </p:blipFill>
        <p:spPr>
          <a:xfrm>
            <a:off x="6946606" y="436566"/>
            <a:ext cx="4976037" cy="6161085"/>
          </a:xfrm>
          <a:prstGeom prst="rect">
            <a:avLst/>
          </a:prstGeom>
        </p:spPr>
      </p:pic>
      <p:pic>
        <p:nvPicPr>
          <p:cNvPr id="17" name="Picture 16">
            <a:extLst>
              <a:ext uri="{FF2B5EF4-FFF2-40B4-BE49-F238E27FC236}">
                <a16:creationId xmlns:a16="http://schemas.microsoft.com/office/drawing/2014/main" id="{BB5A2B47-ABA8-443D-A70E-D58077EF1BFB}"/>
              </a:ext>
            </a:extLst>
          </p:cNvPr>
          <p:cNvPicPr>
            <a:picLocks noChangeAspect="1"/>
          </p:cNvPicPr>
          <p:nvPr userDrawn="1"/>
        </p:nvPicPr>
        <p:blipFill>
          <a:blip r:embed="rId3"/>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596870506"/>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
        <p:nvSpPr>
          <p:cNvPr id="9" name="Google Shape;28;p16">
            <a:extLst>
              <a:ext uri="{FF2B5EF4-FFF2-40B4-BE49-F238E27FC236}">
                <a16:creationId xmlns:a16="http://schemas.microsoft.com/office/drawing/2014/main" id="{08D80CD2-5FBE-4D34-BE12-BE25F6FC4F7A}"/>
              </a:ext>
            </a:extLst>
          </p:cNvPr>
          <p:cNvSpPr txBox="1">
            <a:spLocks noGrp="1"/>
          </p:cNvSpPr>
          <p:nvPr>
            <p:ph type="body" idx="1"/>
          </p:nvPr>
        </p:nvSpPr>
        <p:spPr>
          <a:xfrm>
            <a:off x="489500" y="2151400"/>
            <a:ext cx="5606400" cy="3601200"/>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1" name="Google Shape;29;p16">
            <a:extLst>
              <a:ext uri="{FF2B5EF4-FFF2-40B4-BE49-F238E27FC236}">
                <a16:creationId xmlns:a16="http://schemas.microsoft.com/office/drawing/2014/main" id="{575AF58F-37E0-426A-BD93-D5D4196AA9D2}"/>
              </a:ext>
            </a:extLst>
          </p:cNvPr>
          <p:cNvSpPr txBox="1">
            <a:spLocks noGrp="1"/>
          </p:cNvSpPr>
          <p:nvPr>
            <p:ph type="body" idx="13"/>
          </p:nvPr>
        </p:nvSpPr>
        <p:spPr>
          <a:xfrm>
            <a:off x="6096000" y="2151833"/>
            <a:ext cx="5606400" cy="36012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3996668243"/>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dirty="0"/>
          </a:p>
        </p:txBody>
      </p:sp>
      <p:sp>
        <p:nvSpPr>
          <p:cNvPr id="7" name="Text Placeholder 4">
            <a:extLst>
              <a:ext uri="{FF2B5EF4-FFF2-40B4-BE49-F238E27FC236}">
                <a16:creationId xmlns:a16="http://schemas.microsoft.com/office/drawing/2014/main" id="{AED98D6B-2C63-4224-A272-42ABD1BDC98A}"/>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116970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
        <p:nvSpPr>
          <p:cNvPr id="6" name="Google Shape;28;p16">
            <a:extLst>
              <a:ext uri="{FF2B5EF4-FFF2-40B4-BE49-F238E27FC236}">
                <a16:creationId xmlns:a16="http://schemas.microsoft.com/office/drawing/2014/main" id="{9ECB1557-0CB2-4411-B503-73FF330AF97E}"/>
              </a:ext>
            </a:extLst>
          </p:cNvPr>
          <p:cNvSpPr txBox="1">
            <a:spLocks noGrp="1"/>
          </p:cNvSpPr>
          <p:nvPr>
            <p:ph type="body" idx="1"/>
          </p:nvPr>
        </p:nvSpPr>
        <p:spPr>
          <a:xfrm>
            <a:off x="489500" y="2151400"/>
            <a:ext cx="5606400" cy="3601200"/>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7" name="Google Shape;29;p16">
            <a:extLst>
              <a:ext uri="{FF2B5EF4-FFF2-40B4-BE49-F238E27FC236}">
                <a16:creationId xmlns:a16="http://schemas.microsoft.com/office/drawing/2014/main" id="{72EF2B3A-A502-4091-84B0-571E883436CD}"/>
              </a:ext>
            </a:extLst>
          </p:cNvPr>
          <p:cNvSpPr txBox="1">
            <a:spLocks noGrp="1"/>
          </p:cNvSpPr>
          <p:nvPr>
            <p:ph type="body" idx="10"/>
          </p:nvPr>
        </p:nvSpPr>
        <p:spPr>
          <a:xfrm>
            <a:off x="6096000" y="2151833"/>
            <a:ext cx="5606400" cy="36012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686658001"/>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sp>
        <p:nvSpPr>
          <p:cNvPr id="6" name="Google Shape;28;p16">
            <a:extLst>
              <a:ext uri="{FF2B5EF4-FFF2-40B4-BE49-F238E27FC236}">
                <a16:creationId xmlns:a16="http://schemas.microsoft.com/office/drawing/2014/main" id="{324A222F-97D0-4948-97C1-422C4B8AF188}"/>
              </a:ext>
            </a:extLst>
          </p:cNvPr>
          <p:cNvSpPr txBox="1">
            <a:spLocks noGrp="1"/>
          </p:cNvSpPr>
          <p:nvPr>
            <p:ph type="body" idx="1"/>
          </p:nvPr>
        </p:nvSpPr>
        <p:spPr>
          <a:xfrm>
            <a:off x="489500" y="2151400"/>
            <a:ext cx="5606400" cy="4397133"/>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7" name="Google Shape;29;p16">
            <a:extLst>
              <a:ext uri="{FF2B5EF4-FFF2-40B4-BE49-F238E27FC236}">
                <a16:creationId xmlns:a16="http://schemas.microsoft.com/office/drawing/2014/main" id="{6FFCD557-A795-41B5-B356-13ABD004CA34}"/>
              </a:ext>
            </a:extLst>
          </p:cNvPr>
          <p:cNvSpPr txBox="1">
            <a:spLocks noGrp="1"/>
          </p:cNvSpPr>
          <p:nvPr>
            <p:ph type="body" idx="10"/>
          </p:nvPr>
        </p:nvSpPr>
        <p:spPr>
          <a:xfrm>
            <a:off x="6096000" y="2151834"/>
            <a:ext cx="5606400" cy="4397133"/>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113981334"/>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pic>
        <p:nvPicPr>
          <p:cNvPr id="6" name="Immagine 8">
            <a:extLst>
              <a:ext uri="{FF2B5EF4-FFF2-40B4-BE49-F238E27FC236}">
                <a16:creationId xmlns:a16="http://schemas.microsoft.com/office/drawing/2014/main" id="{47AD4415-7BF9-43D8-88CD-C89E679A421C}"/>
              </a:ext>
            </a:extLst>
          </p:cNvPr>
          <p:cNvPicPr>
            <a:picLocks noChangeAspect="1"/>
          </p:cNvPicPr>
          <p:nvPr userDrawn="1"/>
        </p:nvPicPr>
        <p:blipFill rotWithShape="1">
          <a:blip r:embed="rId3">
            <a:alphaModFix amt="60000"/>
          </a:blip>
          <a:srcRect t="80049" r="9078"/>
          <a:stretch/>
        </p:blipFill>
        <p:spPr>
          <a:xfrm flipV="1">
            <a:off x="12618" y="5643733"/>
            <a:ext cx="12172295" cy="1214267"/>
          </a:xfrm>
          <a:prstGeom prst="rect">
            <a:avLst/>
          </a:prstGeom>
        </p:spPr>
      </p:pic>
      <p:sp>
        <p:nvSpPr>
          <p:cNvPr id="7" name="Google Shape;28;p16">
            <a:extLst>
              <a:ext uri="{FF2B5EF4-FFF2-40B4-BE49-F238E27FC236}">
                <a16:creationId xmlns:a16="http://schemas.microsoft.com/office/drawing/2014/main" id="{3C9139F9-5598-4BC0-8DA1-65158609891F}"/>
              </a:ext>
            </a:extLst>
          </p:cNvPr>
          <p:cNvSpPr txBox="1">
            <a:spLocks noGrp="1"/>
          </p:cNvSpPr>
          <p:nvPr>
            <p:ph type="body" idx="1"/>
          </p:nvPr>
        </p:nvSpPr>
        <p:spPr>
          <a:xfrm>
            <a:off x="489500" y="1807101"/>
            <a:ext cx="5606400" cy="3945499"/>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9" name="Google Shape;29;p16">
            <a:extLst>
              <a:ext uri="{FF2B5EF4-FFF2-40B4-BE49-F238E27FC236}">
                <a16:creationId xmlns:a16="http://schemas.microsoft.com/office/drawing/2014/main" id="{008C43EA-92B2-48F0-8DEB-3FF0F2EBBCF9}"/>
              </a:ext>
            </a:extLst>
          </p:cNvPr>
          <p:cNvSpPr txBox="1">
            <a:spLocks noGrp="1"/>
          </p:cNvSpPr>
          <p:nvPr>
            <p:ph type="body" idx="10"/>
          </p:nvPr>
        </p:nvSpPr>
        <p:spPr>
          <a:xfrm>
            <a:off x="6096000" y="1807535"/>
            <a:ext cx="5606400" cy="3945499"/>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958269814"/>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pic>
        <p:nvPicPr>
          <p:cNvPr id="7" name="Image 4" descr="Une image contenant texte&#10;&#10;Description générée automatiquement">
            <a:extLst>
              <a:ext uri="{FF2B5EF4-FFF2-40B4-BE49-F238E27FC236}">
                <a16:creationId xmlns:a16="http://schemas.microsoft.com/office/drawing/2014/main" id="{480DF918-6609-47A5-9168-4BE75DCAF974}"/>
              </a:ext>
            </a:extLst>
          </p:cNvPr>
          <p:cNvPicPr>
            <a:picLocks noChangeAspect="1"/>
          </p:cNvPicPr>
          <p:nvPr userDrawn="1"/>
        </p:nvPicPr>
        <p:blipFill rotWithShape="1">
          <a:blip r:embed="rId3"/>
          <a:srcRect l="-1" r="75326" b="3696"/>
          <a:stretch/>
        </p:blipFill>
        <p:spPr>
          <a:xfrm>
            <a:off x="10928815" y="1818270"/>
            <a:ext cx="1248139" cy="4992125"/>
          </a:xfrm>
          <a:prstGeom prst="rect">
            <a:avLst/>
          </a:prstGeom>
        </p:spPr>
      </p:pic>
      <p:sp>
        <p:nvSpPr>
          <p:cNvPr id="9" name="Google Shape;28;p16">
            <a:extLst>
              <a:ext uri="{FF2B5EF4-FFF2-40B4-BE49-F238E27FC236}">
                <a16:creationId xmlns:a16="http://schemas.microsoft.com/office/drawing/2014/main" id="{4291FF25-6DFC-4456-95A4-F322B65ED144}"/>
              </a:ext>
            </a:extLst>
          </p:cNvPr>
          <p:cNvSpPr txBox="1">
            <a:spLocks noGrp="1"/>
          </p:cNvSpPr>
          <p:nvPr>
            <p:ph type="body" idx="1"/>
          </p:nvPr>
        </p:nvSpPr>
        <p:spPr>
          <a:xfrm>
            <a:off x="489501" y="2151399"/>
            <a:ext cx="4940193" cy="4397567"/>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29;p16">
            <a:extLst>
              <a:ext uri="{FF2B5EF4-FFF2-40B4-BE49-F238E27FC236}">
                <a16:creationId xmlns:a16="http://schemas.microsoft.com/office/drawing/2014/main" id="{19989411-4A24-47A5-8F23-057EB8C1D16E}"/>
              </a:ext>
            </a:extLst>
          </p:cNvPr>
          <p:cNvSpPr txBox="1">
            <a:spLocks noGrp="1"/>
          </p:cNvSpPr>
          <p:nvPr>
            <p:ph type="body" idx="10"/>
          </p:nvPr>
        </p:nvSpPr>
        <p:spPr>
          <a:xfrm>
            <a:off x="5528932" y="2151833"/>
            <a:ext cx="4940193" cy="439756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130042770"/>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sp>
        <p:nvSpPr>
          <p:cNvPr id="9" name="Google Shape;34;p17">
            <a:extLst>
              <a:ext uri="{FF2B5EF4-FFF2-40B4-BE49-F238E27FC236}">
                <a16:creationId xmlns:a16="http://schemas.microsoft.com/office/drawing/2014/main" id="{9C56725E-BB83-4772-B501-1C31AA787191}"/>
              </a:ext>
            </a:extLst>
          </p:cNvPr>
          <p:cNvSpPr txBox="1">
            <a:spLocks noGrp="1"/>
          </p:cNvSpPr>
          <p:nvPr>
            <p:ph type="body" idx="1"/>
          </p:nvPr>
        </p:nvSpPr>
        <p:spPr>
          <a:xfrm>
            <a:off x="500033" y="3758433"/>
            <a:ext cx="11222872" cy="1994000"/>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35;p17">
            <a:extLst>
              <a:ext uri="{FF2B5EF4-FFF2-40B4-BE49-F238E27FC236}">
                <a16:creationId xmlns:a16="http://schemas.microsoft.com/office/drawing/2014/main" id="{E0D1D0DD-1C6B-4BD2-BFF8-A3E5AB66BF80}"/>
              </a:ext>
            </a:extLst>
          </p:cNvPr>
          <p:cNvSpPr txBox="1">
            <a:spLocks noGrp="1"/>
          </p:cNvSpPr>
          <p:nvPr>
            <p:ph type="body" idx="10"/>
          </p:nvPr>
        </p:nvSpPr>
        <p:spPr>
          <a:xfrm>
            <a:off x="490581" y="2152433"/>
            <a:ext cx="11222872" cy="1606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2485255002"/>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pic>
        <p:nvPicPr>
          <p:cNvPr id="6" name="Immagine 8">
            <a:extLst>
              <a:ext uri="{FF2B5EF4-FFF2-40B4-BE49-F238E27FC236}">
                <a16:creationId xmlns:a16="http://schemas.microsoft.com/office/drawing/2014/main" id="{47AD4415-7BF9-43D8-88CD-C89E679A421C}"/>
              </a:ext>
            </a:extLst>
          </p:cNvPr>
          <p:cNvPicPr>
            <a:picLocks noChangeAspect="1"/>
          </p:cNvPicPr>
          <p:nvPr userDrawn="1"/>
        </p:nvPicPr>
        <p:blipFill rotWithShape="1">
          <a:blip r:embed="rId3">
            <a:alphaModFix amt="60000"/>
          </a:blip>
          <a:srcRect t="80049" r="9078"/>
          <a:stretch/>
        </p:blipFill>
        <p:spPr>
          <a:xfrm flipV="1">
            <a:off x="12618" y="5643733"/>
            <a:ext cx="12172295" cy="1214267"/>
          </a:xfrm>
          <a:prstGeom prst="rect">
            <a:avLst/>
          </a:prstGeom>
        </p:spPr>
      </p:pic>
      <p:sp>
        <p:nvSpPr>
          <p:cNvPr id="10" name="Google Shape;34;p17">
            <a:extLst>
              <a:ext uri="{FF2B5EF4-FFF2-40B4-BE49-F238E27FC236}">
                <a16:creationId xmlns:a16="http://schemas.microsoft.com/office/drawing/2014/main" id="{446CD402-2E06-435A-818F-4614A55EA1C7}"/>
              </a:ext>
            </a:extLst>
          </p:cNvPr>
          <p:cNvSpPr txBox="1">
            <a:spLocks noGrp="1"/>
          </p:cNvSpPr>
          <p:nvPr>
            <p:ph type="body" idx="1"/>
          </p:nvPr>
        </p:nvSpPr>
        <p:spPr>
          <a:xfrm>
            <a:off x="500033" y="3432369"/>
            <a:ext cx="11222872" cy="1994000"/>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1" name="Google Shape;35;p17">
            <a:extLst>
              <a:ext uri="{FF2B5EF4-FFF2-40B4-BE49-F238E27FC236}">
                <a16:creationId xmlns:a16="http://schemas.microsoft.com/office/drawing/2014/main" id="{BD58501F-1215-43F8-A740-0D011F024C67}"/>
              </a:ext>
            </a:extLst>
          </p:cNvPr>
          <p:cNvSpPr txBox="1">
            <a:spLocks noGrp="1"/>
          </p:cNvSpPr>
          <p:nvPr>
            <p:ph type="body" idx="10"/>
          </p:nvPr>
        </p:nvSpPr>
        <p:spPr>
          <a:xfrm>
            <a:off x="490581" y="1826369"/>
            <a:ext cx="11222872" cy="1606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644962458"/>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2438433" y="933717"/>
            <a:ext cx="9275201"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2438400" y="357717"/>
            <a:ext cx="9275053"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89667" y="313211"/>
            <a:ext cx="1659092" cy="333781"/>
          </a:xfrm>
          <a:prstGeom prst="rect">
            <a:avLst/>
          </a:prstGeom>
        </p:spPr>
      </p:pic>
      <p:pic>
        <p:nvPicPr>
          <p:cNvPr id="7" name="Image 4" descr="Une image contenant texte&#10;&#10;Description générée automatiquement">
            <a:extLst>
              <a:ext uri="{FF2B5EF4-FFF2-40B4-BE49-F238E27FC236}">
                <a16:creationId xmlns:a16="http://schemas.microsoft.com/office/drawing/2014/main" id="{480DF918-6609-47A5-9168-4BE75DCAF974}"/>
              </a:ext>
            </a:extLst>
          </p:cNvPr>
          <p:cNvPicPr>
            <a:picLocks noChangeAspect="1"/>
          </p:cNvPicPr>
          <p:nvPr userDrawn="1"/>
        </p:nvPicPr>
        <p:blipFill rotWithShape="1">
          <a:blip r:embed="rId3"/>
          <a:srcRect l="-1" r="75326" b="3696"/>
          <a:stretch/>
        </p:blipFill>
        <p:spPr>
          <a:xfrm>
            <a:off x="10928815" y="1818270"/>
            <a:ext cx="1248139" cy="4992125"/>
          </a:xfrm>
          <a:prstGeom prst="rect">
            <a:avLst/>
          </a:prstGeom>
        </p:spPr>
      </p:pic>
      <p:sp>
        <p:nvSpPr>
          <p:cNvPr id="11" name="Google Shape;34;p17">
            <a:extLst>
              <a:ext uri="{FF2B5EF4-FFF2-40B4-BE49-F238E27FC236}">
                <a16:creationId xmlns:a16="http://schemas.microsoft.com/office/drawing/2014/main" id="{E4E19464-9985-4B5B-8E6A-7F799A1C70A1}"/>
              </a:ext>
            </a:extLst>
          </p:cNvPr>
          <p:cNvSpPr txBox="1">
            <a:spLocks noGrp="1"/>
          </p:cNvSpPr>
          <p:nvPr>
            <p:ph type="body" idx="1"/>
          </p:nvPr>
        </p:nvSpPr>
        <p:spPr>
          <a:xfrm>
            <a:off x="500033" y="4020703"/>
            <a:ext cx="10378424" cy="2176836"/>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2" name="Google Shape;35;p17">
            <a:extLst>
              <a:ext uri="{FF2B5EF4-FFF2-40B4-BE49-F238E27FC236}">
                <a16:creationId xmlns:a16="http://schemas.microsoft.com/office/drawing/2014/main" id="{CE8D1589-2AA4-40D8-A389-CC910971270E}"/>
              </a:ext>
            </a:extLst>
          </p:cNvPr>
          <p:cNvSpPr txBox="1">
            <a:spLocks noGrp="1"/>
          </p:cNvSpPr>
          <p:nvPr>
            <p:ph type="body" idx="10"/>
          </p:nvPr>
        </p:nvSpPr>
        <p:spPr>
          <a:xfrm>
            <a:off x="490581" y="2152434"/>
            <a:ext cx="10378424" cy="175326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3767182042"/>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8" name="Google Shape;18;p14"/>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1" name="TextBox 10">
            <a:extLst>
              <a:ext uri="{FF2B5EF4-FFF2-40B4-BE49-F238E27FC236}">
                <a16:creationId xmlns:a16="http://schemas.microsoft.com/office/drawing/2014/main" id="{2F6A879C-2195-439C-936C-BE9BECFFBEA3}"/>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5D30084F-A6DF-4489-A171-DA149156EED5}"/>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13" name="Picture 12">
            <a:extLst>
              <a:ext uri="{FF2B5EF4-FFF2-40B4-BE49-F238E27FC236}">
                <a16:creationId xmlns:a16="http://schemas.microsoft.com/office/drawing/2014/main" id="{83D9D9AE-754B-46B4-AB8B-39C8514230D2}"/>
              </a:ext>
            </a:extLst>
          </p:cNvPr>
          <p:cNvPicPr>
            <a:picLocks noChangeAspect="1"/>
          </p:cNvPicPr>
          <p:nvPr userDrawn="1"/>
        </p:nvPicPr>
        <p:blipFill>
          <a:blip r:embed="rId2"/>
          <a:stretch>
            <a:fillRect/>
          </a:stretch>
        </p:blipFill>
        <p:spPr>
          <a:xfrm>
            <a:off x="478367" y="6225715"/>
            <a:ext cx="1659092" cy="333781"/>
          </a:xfrm>
          <a:prstGeom prst="rect">
            <a:avLst/>
          </a:prstGeom>
        </p:spPr>
      </p:pic>
      <p:sp>
        <p:nvSpPr>
          <p:cNvPr id="10" name="Google Shape;34;p17">
            <a:extLst>
              <a:ext uri="{FF2B5EF4-FFF2-40B4-BE49-F238E27FC236}">
                <a16:creationId xmlns:a16="http://schemas.microsoft.com/office/drawing/2014/main" id="{694C0940-84E9-4213-AD4D-B5EE1AD93BCF}"/>
              </a:ext>
            </a:extLst>
          </p:cNvPr>
          <p:cNvSpPr txBox="1">
            <a:spLocks noGrp="1"/>
          </p:cNvSpPr>
          <p:nvPr>
            <p:ph type="body" idx="1"/>
          </p:nvPr>
        </p:nvSpPr>
        <p:spPr>
          <a:xfrm>
            <a:off x="500034" y="3758433"/>
            <a:ext cx="11202437" cy="1994000"/>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4" name="Google Shape;35;p17">
            <a:extLst>
              <a:ext uri="{FF2B5EF4-FFF2-40B4-BE49-F238E27FC236}">
                <a16:creationId xmlns:a16="http://schemas.microsoft.com/office/drawing/2014/main" id="{2CFFABB6-362B-4694-B1A2-1D177D3B6076}"/>
              </a:ext>
            </a:extLst>
          </p:cNvPr>
          <p:cNvSpPr txBox="1">
            <a:spLocks noGrp="1"/>
          </p:cNvSpPr>
          <p:nvPr>
            <p:ph type="body" idx="13"/>
          </p:nvPr>
        </p:nvSpPr>
        <p:spPr>
          <a:xfrm>
            <a:off x="490582" y="2152433"/>
            <a:ext cx="11202437" cy="1606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32900150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_Title, Content and Text" preserve="1" userDrawn="1">
  <p:cSld name="5_Title, Content and Text">
    <p:spTree>
      <p:nvGrpSpPr>
        <p:cNvPr id="1" name="Shape 33"/>
        <p:cNvGrpSpPr/>
        <p:nvPr/>
      </p:nvGrpSpPr>
      <p:grpSpPr>
        <a:xfrm>
          <a:off x="0" y="0"/>
          <a:ext cx="0" cy="0"/>
          <a:chOff x="0" y="0"/>
          <a:chExt cx="0" cy="0"/>
        </a:xfrm>
      </p:grpSpPr>
      <p:sp>
        <p:nvSpPr>
          <p:cNvPr id="34" name="Google Shape;34;p17"/>
          <p:cNvSpPr txBox="1">
            <a:spLocks noGrp="1"/>
          </p:cNvSpPr>
          <p:nvPr>
            <p:ph type="body" idx="1"/>
          </p:nvPr>
        </p:nvSpPr>
        <p:spPr>
          <a:xfrm>
            <a:off x="500033" y="3758433"/>
            <a:ext cx="11241600" cy="1994000"/>
          </a:xfrm>
          <a:prstGeom prst="rect">
            <a:avLst/>
          </a:prstGeom>
          <a:solidFill>
            <a:srgbClr val="D8D8D8"/>
          </a:solid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35" name="Google Shape;35;p17"/>
          <p:cNvSpPr txBox="1">
            <a:spLocks noGrp="1"/>
          </p:cNvSpPr>
          <p:nvPr>
            <p:ph type="body" idx="2"/>
          </p:nvPr>
        </p:nvSpPr>
        <p:spPr>
          <a:xfrm>
            <a:off x="490581" y="2152433"/>
            <a:ext cx="11241600" cy="1606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36" name="Google Shape;36;p17"/>
          <p:cNvSpPr txBox="1">
            <a:spLocks noGrp="1"/>
          </p:cNvSpPr>
          <p:nvPr>
            <p:ph type="ctrTitle"/>
          </p:nvPr>
        </p:nvSpPr>
        <p:spPr>
          <a:xfrm>
            <a:off x="479999" y="646992"/>
            <a:ext cx="1121320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5416B"/>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37" name="Google Shape;37;p17"/>
          <p:cNvSpPr txBox="1">
            <a:spLocks noGrp="1"/>
          </p:cNvSpPr>
          <p:nvPr>
            <p:ph type="subTitle" idx="3"/>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0" name="TextBox 9">
            <a:extLst>
              <a:ext uri="{FF2B5EF4-FFF2-40B4-BE49-F238E27FC236}">
                <a16:creationId xmlns:a16="http://schemas.microsoft.com/office/drawing/2014/main" id="{7869DB0C-1426-4533-87BC-B34E74ED5BED}"/>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D5A9E17-A4CA-480B-A826-163C3FCA1B2C}"/>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14" name="Picture 13">
            <a:extLst>
              <a:ext uri="{FF2B5EF4-FFF2-40B4-BE49-F238E27FC236}">
                <a16:creationId xmlns:a16="http://schemas.microsoft.com/office/drawing/2014/main" id="{007A9730-E97C-4298-BC75-9D4EDD2DB50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40028685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7_Free Content" preserve="1" userDrawn="1">
  <p:cSld name="7_Free Content">
    <p:spTree>
      <p:nvGrpSpPr>
        <p:cNvPr id="1" name="Shape 44"/>
        <p:cNvGrpSpPr/>
        <p:nvPr/>
      </p:nvGrpSpPr>
      <p:grpSpPr>
        <a:xfrm>
          <a:off x="0" y="0"/>
          <a:ext cx="0" cy="0"/>
          <a:chOff x="0" y="0"/>
          <a:chExt cx="0" cy="0"/>
        </a:xfrm>
      </p:grpSpPr>
      <p:sp>
        <p:nvSpPr>
          <p:cNvPr id="5" name="TextBox 4">
            <a:extLst>
              <a:ext uri="{FF2B5EF4-FFF2-40B4-BE49-F238E27FC236}">
                <a16:creationId xmlns:a16="http://schemas.microsoft.com/office/drawing/2014/main" id="{6DD915BC-A826-4B8D-BA61-3CF93EB18B7F}"/>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6" name="Google Shape;17;p14">
            <a:extLst>
              <a:ext uri="{FF2B5EF4-FFF2-40B4-BE49-F238E27FC236}">
                <a16:creationId xmlns:a16="http://schemas.microsoft.com/office/drawing/2014/main" id="{CA33D925-1B71-4CEF-86B3-4EAABC5F0099}"/>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10" name="Picture 9">
            <a:extLst>
              <a:ext uri="{FF2B5EF4-FFF2-40B4-BE49-F238E27FC236}">
                <a16:creationId xmlns:a16="http://schemas.microsoft.com/office/drawing/2014/main" id="{4886A28A-1E29-4258-9FEB-29F0B81D5D42}"/>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402827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C890-6132-4302-A323-6AD3952FD1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1FF0A-10B0-4DB2-A739-3506A900A74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3F8B5-C467-4068-93FE-47A3D94E6888}"/>
              </a:ext>
            </a:extLst>
          </p:cNvPr>
          <p:cNvSpPr>
            <a:spLocks noGrp="1"/>
          </p:cNvSpPr>
          <p:nvPr>
            <p:ph type="dt" sz="half" idx="10"/>
          </p:nvPr>
        </p:nvSpPr>
        <p:spPr/>
        <p:txBody>
          <a:bodyPr/>
          <a:lstStyle/>
          <a:p>
            <a:fld id="{FC2C6F81-9D5B-43B1-B474-9D2E7A6EA253}" type="datetimeFigureOut">
              <a:rPr lang="en-US" smtClean="0"/>
              <a:t>12/23/22</a:t>
            </a:fld>
            <a:endParaRPr lang="en-US" dirty="0"/>
          </a:p>
        </p:txBody>
      </p:sp>
      <p:sp>
        <p:nvSpPr>
          <p:cNvPr id="5" name="Footer Placeholder 4">
            <a:extLst>
              <a:ext uri="{FF2B5EF4-FFF2-40B4-BE49-F238E27FC236}">
                <a16:creationId xmlns:a16="http://schemas.microsoft.com/office/drawing/2014/main" id="{8C791184-6FDD-431E-8D33-8A8D5B561C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400F75-335F-4029-8936-305237990007}"/>
              </a:ext>
            </a:extLst>
          </p:cNvPr>
          <p:cNvSpPr>
            <a:spLocks noGrp="1"/>
          </p:cNvSpPr>
          <p:nvPr>
            <p:ph type="sldNum" sz="quarter" idx="12"/>
          </p:nvPr>
        </p:nvSpPr>
        <p:spPr/>
        <p:txBody>
          <a:bodyPr/>
          <a:lstStyle/>
          <a:p>
            <a:fld id="{D1B2EEF7-A1CC-4CD1-8632-5CA0E7DE118F}" type="slidenum">
              <a:rPr lang="en-US" smtClean="0"/>
              <a:t>‹#›</a:t>
            </a:fld>
            <a:endParaRPr lang="en-US" dirty="0"/>
          </a:p>
        </p:txBody>
      </p:sp>
    </p:spTree>
    <p:extLst>
      <p:ext uri="{BB962C8B-B14F-4D97-AF65-F5344CB8AC3E}">
        <p14:creationId xmlns:p14="http://schemas.microsoft.com/office/powerpoint/2010/main" val="3463332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pic>
        <p:nvPicPr>
          <p:cNvPr id="10" name="Picture 9">
            <a:extLst>
              <a:ext uri="{FF2B5EF4-FFF2-40B4-BE49-F238E27FC236}">
                <a16:creationId xmlns:a16="http://schemas.microsoft.com/office/drawing/2014/main" id="{4886A28A-1E29-4258-9FEB-29F0B81D5D42}"/>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160670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26929166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sp>
        <p:nvSpPr>
          <p:cNvPr id="13" name="Google Shape;48;p20">
            <a:extLst>
              <a:ext uri="{FF2B5EF4-FFF2-40B4-BE49-F238E27FC236}">
                <a16:creationId xmlns:a16="http://schemas.microsoft.com/office/drawing/2014/main" id="{498DAD6E-FCAD-2643-993F-D0E0C28D61E7}"/>
              </a:ext>
            </a:extLst>
          </p:cNvPr>
          <p:cNvSpPr txBox="1"/>
          <p:nvPr userDrawn="1"/>
        </p:nvSpPr>
        <p:spPr>
          <a:xfrm>
            <a:off x="494850" y="4948612"/>
            <a:ext cx="4218919" cy="1600384"/>
          </a:xfrm>
          <a:prstGeom prst="rect">
            <a:avLst/>
          </a:prstGeom>
          <a:noFill/>
          <a:ln>
            <a:noFill/>
          </a:ln>
        </p:spPr>
        <p:txBody>
          <a:bodyPr spcFirstLastPara="1" wrap="square" lIns="12190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05416B"/>
                </a:solidFill>
                <a:latin typeface="Arial Narrow"/>
                <a:ea typeface="Arial Narrow"/>
                <a:cs typeface="Arial Narrow"/>
                <a:sym typeface="Arial Narrow"/>
              </a:rPr>
              <a:t>European Society for Medical Oncology (ESMO)</a:t>
            </a:r>
            <a:endParaRPr sz="1600" b="0" i="0" u="none" strike="noStrike" cap="none" dirty="0">
              <a:solidFill>
                <a:srgbClr val="05416B"/>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rgbClr val="05416B"/>
                </a:solidFill>
                <a:latin typeface="Arial Narrow"/>
                <a:ea typeface="Arial Narrow"/>
                <a:cs typeface="Arial Narrow"/>
                <a:sym typeface="Arial Narrow"/>
              </a:rPr>
              <a:t>Via Ginevra 4, CH-6900 Lugano</a:t>
            </a:r>
            <a:br>
              <a:rPr lang="en-US" sz="1600" b="0" i="0" u="none" strike="noStrike" cap="none" dirty="0">
                <a:solidFill>
                  <a:srgbClr val="05416B"/>
                </a:solidFill>
                <a:latin typeface="Arial Narrow"/>
                <a:ea typeface="Arial Narrow"/>
                <a:cs typeface="Arial Narrow"/>
                <a:sym typeface="Arial Narrow"/>
              </a:rPr>
            </a:br>
            <a:r>
              <a:rPr lang="en-US" sz="1600" b="0" i="0" u="none" strike="noStrike" cap="none" dirty="0">
                <a:solidFill>
                  <a:srgbClr val="05416B"/>
                </a:solidFill>
                <a:latin typeface="Arial Narrow"/>
                <a:ea typeface="Arial Narrow"/>
                <a:cs typeface="Arial Narrow"/>
                <a:sym typeface="Arial Narrow"/>
              </a:rPr>
              <a:t>T. +41 (0)91 973 19 00</a:t>
            </a:r>
            <a:br>
              <a:rPr lang="en-US" sz="1600" b="0" i="0" u="none" strike="noStrike" cap="none" dirty="0">
                <a:solidFill>
                  <a:srgbClr val="05416B"/>
                </a:solidFill>
                <a:latin typeface="Arial Narrow"/>
                <a:ea typeface="Arial Narrow"/>
                <a:cs typeface="Arial Narrow"/>
                <a:sym typeface="Arial Narrow"/>
              </a:rPr>
            </a:br>
            <a:r>
              <a:rPr lang="en-US" sz="1600" b="0" i="0" u="none" strike="noStrike" cap="none" dirty="0">
                <a:solidFill>
                  <a:srgbClr val="05416B"/>
                </a:solidFill>
                <a:latin typeface="Arial Narrow"/>
                <a:ea typeface="Arial Narrow"/>
                <a:cs typeface="Arial Narrow"/>
                <a:sym typeface="Arial Narrow"/>
              </a:rPr>
              <a:t>esmo@esmo.org</a:t>
            </a:r>
            <a:br>
              <a:rPr lang="en-US" sz="1600" b="0" i="0" u="none" strike="noStrike" cap="none" dirty="0">
                <a:solidFill>
                  <a:srgbClr val="05416B"/>
                </a:solidFill>
                <a:latin typeface="Arial Narrow"/>
                <a:ea typeface="Arial Narrow"/>
                <a:cs typeface="Arial Narrow"/>
                <a:sym typeface="Arial Narrow"/>
              </a:rPr>
            </a:br>
            <a:endParaRPr sz="1600" b="0" i="0" u="none" strike="noStrike" cap="none" dirty="0">
              <a:solidFill>
                <a:srgbClr val="05416B"/>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1" i="0" u="none" strike="noStrike" cap="none" dirty="0">
                <a:solidFill>
                  <a:srgbClr val="05416B"/>
                </a:solidFill>
                <a:latin typeface="Arial Narrow"/>
                <a:ea typeface="Arial Narrow"/>
                <a:cs typeface="Arial Narrow"/>
                <a:sym typeface="Arial Narrow"/>
              </a:rPr>
              <a:t>esmo.org</a:t>
            </a:r>
            <a:endParaRPr sz="1600" b="1" i="0" u="none" strike="noStrike" cap="none" dirty="0">
              <a:solidFill>
                <a:srgbClr val="05416B"/>
              </a:solidFill>
              <a:latin typeface="Arial Narrow"/>
              <a:ea typeface="Arial Narrow"/>
              <a:cs typeface="Arial Narrow"/>
              <a:sym typeface="Arial Narrow"/>
            </a:endParaRPr>
          </a:p>
        </p:txBody>
      </p:sp>
      <p:pic>
        <p:nvPicPr>
          <p:cNvPr id="6" name="Picture 5">
            <a:extLst>
              <a:ext uri="{FF2B5EF4-FFF2-40B4-BE49-F238E27FC236}">
                <a16:creationId xmlns:a16="http://schemas.microsoft.com/office/drawing/2014/main" id="{E6E43C16-DF8F-4DD8-A69C-F72ACF133B37}"/>
              </a:ext>
            </a:extLst>
          </p:cNvPr>
          <p:cNvPicPr>
            <a:picLocks noChangeAspect="1"/>
          </p:cNvPicPr>
          <p:nvPr userDrawn="1"/>
        </p:nvPicPr>
        <p:blipFill rotWithShape="1">
          <a:blip r:embed="rId2"/>
          <a:srcRect l="13080" t="3395" r="42820" b="23715"/>
          <a:stretch/>
        </p:blipFill>
        <p:spPr>
          <a:xfrm>
            <a:off x="4600354" y="492643"/>
            <a:ext cx="7591647" cy="6365357"/>
          </a:xfrm>
          <a:prstGeom prst="rect">
            <a:avLst/>
          </a:prstGeom>
        </p:spPr>
      </p:pic>
      <p:sp>
        <p:nvSpPr>
          <p:cNvPr id="16" name="Google Shape;42;p18">
            <a:extLst>
              <a:ext uri="{FF2B5EF4-FFF2-40B4-BE49-F238E27FC236}">
                <a16:creationId xmlns:a16="http://schemas.microsoft.com/office/drawing/2014/main" id="{090400D2-22C2-9A44-81F1-00427A76D767}"/>
              </a:ext>
            </a:extLst>
          </p:cNvPr>
          <p:cNvSpPr txBox="1">
            <a:spLocks noGrp="1"/>
          </p:cNvSpPr>
          <p:nvPr>
            <p:ph type="body" idx="2"/>
          </p:nvPr>
        </p:nvSpPr>
        <p:spPr>
          <a:xfrm>
            <a:off x="494850" y="2174028"/>
            <a:ext cx="5344140" cy="1591784"/>
          </a:xfrm>
          <a:prstGeom prst="rect">
            <a:avLst/>
          </a:prstGeom>
          <a:noFill/>
          <a:ln>
            <a:noFill/>
          </a:ln>
        </p:spPr>
        <p:txBody>
          <a:bodyPr spcFirstLastPara="1" wrap="square" lIns="91425" tIns="45700" rIns="91425" bIns="45700" anchor="t" anchorCtr="0">
            <a:noAutofit/>
          </a:bodyPr>
          <a:lstStyle>
            <a:lvl1pPr marL="169329" marR="0" lvl="0" indent="0" algn="l" rtl="0">
              <a:lnSpc>
                <a:spcPct val="100000"/>
              </a:lnSpc>
              <a:spcBef>
                <a:spcPts val="427"/>
              </a:spcBef>
              <a:spcAft>
                <a:spcPts val="0"/>
              </a:spcAft>
              <a:buClr>
                <a:srgbClr val="05416B"/>
              </a:buClr>
              <a:buSzPts val="1600"/>
              <a:buFont typeface="Noto Sans Symbols"/>
              <a:buNone/>
              <a:defRPr sz="2133" b="0" i="0" u="none" strike="noStrike" cap="none">
                <a:solidFill>
                  <a:srgbClr val="2867A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7" name="Picture 7">
            <a:extLst>
              <a:ext uri="{FF2B5EF4-FFF2-40B4-BE49-F238E27FC236}">
                <a16:creationId xmlns:a16="http://schemas.microsoft.com/office/drawing/2014/main" id="{C9F8F254-2779-4CF8-94E5-F711C6E6E860}"/>
              </a:ext>
            </a:extLst>
          </p:cNvPr>
          <p:cNvPicPr>
            <a:picLocks noChangeAspect="1"/>
          </p:cNvPicPr>
          <p:nvPr userDrawn="1"/>
        </p:nvPicPr>
        <p:blipFill>
          <a:blip r:embed="rId3"/>
          <a:stretch>
            <a:fillRect/>
          </a:stretch>
        </p:blipFill>
        <p:spPr>
          <a:xfrm>
            <a:off x="618001" y="615519"/>
            <a:ext cx="2624471" cy="528000"/>
          </a:xfrm>
          <a:prstGeom prst="rect">
            <a:avLst/>
          </a:prstGeom>
        </p:spPr>
      </p:pic>
    </p:spTree>
    <p:extLst>
      <p:ext uri="{BB962C8B-B14F-4D97-AF65-F5344CB8AC3E}">
        <p14:creationId xmlns:p14="http://schemas.microsoft.com/office/powerpoint/2010/main" val="13962583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D93C2-E883-314C-BB3A-4F5CD1C58D6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AE67F1B-CBC0-9841-852F-08AB4E039500}"/>
              </a:ext>
            </a:extLst>
          </p:cNvPr>
          <p:cNvSpPr>
            <a:spLocks noGrp="1"/>
          </p:cNvSpPr>
          <p:nvPr>
            <p:ph idx="1"/>
          </p:nvPr>
        </p:nvSpPr>
        <p:spPr>
          <a:xfrm>
            <a:off x="448573" y="1963645"/>
            <a:ext cx="10905227" cy="4351339"/>
          </a:xfrm>
          <a:prstGeom prst="rect">
            <a:avLst/>
          </a:prstGeom>
        </p:spPr>
        <p:txBody>
          <a:bodyPr/>
          <a:lstStyle>
            <a:lvl1pPr marL="171442" indent="-171442">
              <a:buFont typeface="Arial" panose="020B0604020202020204" pitchFamily="34" charset="0"/>
              <a:buChar char="•"/>
              <a:defRPr>
                <a:solidFill>
                  <a:schemeClr val="tx2"/>
                </a:solidFill>
              </a:defRPr>
            </a:lvl1pPr>
            <a:lvl2pPr>
              <a:defRPr>
                <a:solidFill>
                  <a:schemeClr val="tx2"/>
                </a:solidFill>
              </a:defRPr>
            </a:lvl2pPr>
            <a:lvl3pPr marL="1028649" indent="-171442">
              <a:buFont typeface="Wingdings" pitchFamily="2" charset="2"/>
              <a:buChar char="§"/>
              <a:defRPr>
                <a:solidFill>
                  <a:schemeClr val="tx2"/>
                </a:solidFill>
              </a:defRPr>
            </a:lvl3pPr>
            <a:lvl4pPr>
              <a:defRPr>
                <a:solidFill>
                  <a:schemeClr val="tx2"/>
                </a:solidFill>
              </a:defRPr>
            </a:lvl4pPr>
            <a:lvl5pPr marL="1952529" indent="-123820">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B4288667-92D0-A44A-8D50-D7D5083899B5}"/>
              </a:ext>
            </a:extLst>
          </p:cNvPr>
          <p:cNvSpPr>
            <a:spLocks noGrp="1"/>
          </p:cNvSpPr>
          <p:nvPr>
            <p:ph sz="quarter" idx="13"/>
          </p:nvPr>
        </p:nvSpPr>
        <p:spPr>
          <a:xfrm>
            <a:off x="449265" y="1345457"/>
            <a:ext cx="10904537" cy="411161"/>
          </a:xfrm>
          <a:prstGeom prst="rect">
            <a:avLst/>
          </a:prstGeom>
        </p:spPr>
        <p:txBody>
          <a:bodyPr>
            <a:normAutofit/>
          </a:bodyPr>
          <a:lstStyle>
            <a:lvl1pPr marL="0" indent="0">
              <a:buNone/>
              <a:defRPr sz="2000">
                <a:solidFill>
                  <a:schemeClr val="tx2"/>
                </a:solidFill>
              </a:defRPr>
            </a:lvl1pPr>
            <a:lvl2pPr marL="457178" indent="0">
              <a:buNone/>
              <a:defRPr/>
            </a:lvl2pPr>
          </a:lstStyle>
          <a:p>
            <a:pPr lvl="0"/>
            <a:r>
              <a:rPr lang="en-US"/>
              <a:t>Click to edit Master text styles</a:t>
            </a:r>
          </a:p>
        </p:txBody>
      </p:sp>
    </p:spTree>
    <p:extLst>
      <p:ext uri="{BB962C8B-B14F-4D97-AF65-F5344CB8AC3E}">
        <p14:creationId xmlns:p14="http://schemas.microsoft.com/office/powerpoint/2010/main" val="4047223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11398999" y="6365828"/>
            <a:ext cx="600437" cy="365125"/>
          </a:xfrm>
          <a:prstGeom prst="rect">
            <a:avLst/>
          </a:prstGeom>
        </p:spPr>
        <p:txBody>
          <a:bodyPr vert="horz" lIns="91440" tIns="45720" rIns="91440" bIns="45720" rtlCol="0" anchor="ctr"/>
          <a:lstStyle>
            <a:lvl1pPr algn="r">
              <a:defRPr sz="800">
                <a:solidFill>
                  <a:schemeClr val="bg2"/>
                </a:solidFill>
                <a:latin typeface="Verdana"/>
                <a:cs typeface="Verdana"/>
              </a:defRPr>
            </a:lvl1pPr>
          </a:lstStyle>
          <a:p>
            <a:fld id="{81BF0B4E-CE60-AB48-9D7E-4434414A7C38}" type="slidenum">
              <a:rPr lang="en-US" smtClean="0"/>
              <a:pPr/>
              <a:t>‹#›</a:t>
            </a:fld>
            <a:endParaRPr lang="en-US" dirty="0"/>
          </a:p>
        </p:txBody>
      </p:sp>
      <p:sp>
        <p:nvSpPr>
          <p:cNvPr id="12" name="Title 11"/>
          <p:cNvSpPr>
            <a:spLocks noGrp="1"/>
          </p:cNvSpPr>
          <p:nvPr>
            <p:ph type="title"/>
          </p:nvPr>
        </p:nvSpPr>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98B7D2D-994A-EF44-9658-95BA71053333}"/>
              </a:ext>
            </a:extLst>
          </p:cNvPr>
          <p:cNvSpPr>
            <a:spLocks noGrp="1"/>
          </p:cNvSpPr>
          <p:nvPr>
            <p:ph type="body" sz="quarter" idx="10"/>
          </p:nvPr>
        </p:nvSpPr>
        <p:spPr>
          <a:xfrm>
            <a:off x="182033" y="5452769"/>
            <a:ext cx="11817403" cy="572480"/>
          </a:xfrm>
        </p:spPr>
        <p:txBody>
          <a:bodyPr numCol="2" anchor="b">
            <a:noAutofit/>
          </a:bodyPr>
          <a:lstStyle>
            <a:lvl1pPr marL="0" marR="0" indent="0" algn="l" defTabSz="457200" rtl="0" eaLnBrk="1" fontAlgn="auto" latinLnBrk="0" hangingPunct="1">
              <a:lnSpc>
                <a:spcPct val="100000"/>
              </a:lnSpc>
              <a:spcBef>
                <a:spcPct val="20000"/>
              </a:spcBef>
              <a:spcAft>
                <a:spcPts val="0"/>
              </a:spcAft>
              <a:buClrTx/>
              <a:buSzTx/>
              <a:buFont typeface="+mj-lt"/>
              <a:buNone/>
              <a:tabLst/>
              <a:defRPr sz="800"/>
            </a:lvl1pPr>
            <a:lvl2pPr marL="457200" indent="0">
              <a:buNone/>
              <a:defRPr/>
            </a:lvl2pPr>
            <a:lvl3pPr marL="914400" indent="0">
              <a:buNone/>
              <a:defRPr/>
            </a:lvl3pPr>
            <a:lvl4pPr marL="1371600" indent="0">
              <a:buNone/>
              <a:defRPr/>
            </a:lvl4pPr>
            <a:lvl5pPr marL="1828800" indent="0">
              <a:buNone/>
              <a:defRPr/>
            </a:lvl5pPr>
          </a:lstStyle>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p:txBody>
      </p:sp>
      <p:sp>
        <p:nvSpPr>
          <p:cNvPr id="7" name="Content Placeholder 6">
            <a:extLst>
              <a:ext uri="{FF2B5EF4-FFF2-40B4-BE49-F238E27FC236}">
                <a16:creationId xmlns:a16="http://schemas.microsoft.com/office/drawing/2014/main" id="{0933A702-47B9-B84B-9689-77A69463E91B}"/>
              </a:ext>
            </a:extLst>
          </p:cNvPr>
          <p:cNvSpPr>
            <a:spLocks noGrp="1"/>
          </p:cNvSpPr>
          <p:nvPr>
            <p:ph sz="quarter" idx="11"/>
          </p:nvPr>
        </p:nvSpPr>
        <p:spPr>
          <a:xfrm>
            <a:off x="620184" y="995364"/>
            <a:ext cx="10989733" cy="43846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48084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11398999" y="6365828"/>
            <a:ext cx="600437" cy="365125"/>
          </a:xfrm>
          <a:prstGeom prst="rect">
            <a:avLst/>
          </a:prstGeom>
        </p:spPr>
        <p:txBody>
          <a:bodyPr vert="horz" lIns="91440" tIns="45720" rIns="91440" bIns="45720" rtlCol="0" anchor="ctr"/>
          <a:lstStyle>
            <a:lvl1pPr algn="r">
              <a:defRPr sz="800">
                <a:solidFill>
                  <a:schemeClr val="bg2"/>
                </a:solidFill>
                <a:latin typeface="Verdana"/>
                <a:cs typeface="Verdana"/>
              </a:defRPr>
            </a:lvl1pPr>
          </a:lstStyle>
          <a:p>
            <a:fld id="{81BF0B4E-CE60-AB48-9D7E-4434414A7C38}" type="slidenum">
              <a:rPr lang="en-US" smtClean="0"/>
              <a:pPr/>
              <a:t>‹#›</a:t>
            </a:fld>
            <a:endParaRPr lang="en-US" dirty="0"/>
          </a:p>
        </p:txBody>
      </p:sp>
      <p:sp>
        <p:nvSpPr>
          <p:cNvPr id="13" name="Title 12"/>
          <p:cNvSpPr>
            <a:spLocks noGrp="1"/>
          </p:cNvSpPr>
          <p:nvPr>
            <p:ph type="title"/>
          </p:nvPr>
        </p:nvSpPr>
        <p:spPr/>
        <p:txBody>
          <a:bodyPr/>
          <a:lstStyle/>
          <a:p>
            <a:r>
              <a:rPr lang="en-US" dirty="0"/>
              <a:t>Click to edit Master title style</a:t>
            </a:r>
          </a:p>
        </p:txBody>
      </p:sp>
      <p:sp>
        <p:nvSpPr>
          <p:cNvPr id="6" name="Content Placeholder 6">
            <a:extLst>
              <a:ext uri="{FF2B5EF4-FFF2-40B4-BE49-F238E27FC236}">
                <a16:creationId xmlns:a16="http://schemas.microsoft.com/office/drawing/2014/main" id="{06A3370A-5FBC-3E43-899F-AD4898599C40}"/>
              </a:ext>
            </a:extLst>
          </p:cNvPr>
          <p:cNvSpPr>
            <a:spLocks noGrp="1"/>
          </p:cNvSpPr>
          <p:nvPr>
            <p:ph sz="quarter" idx="11"/>
          </p:nvPr>
        </p:nvSpPr>
        <p:spPr>
          <a:xfrm>
            <a:off x="620184" y="995364"/>
            <a:ext cx="10989733" cy="43846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Text Placeholder 2">
            <a:extLst>
              <a:ext uri="{FF2B5EF4-FFF2-40B4-BE49-F238E27FC236}">
                <a16:creationId xmlns:a16="http://schemas.microsoft.com/office/drawing/2014/main" id="{268D9307-37EA-9E43-AF84-3E088D061B4E}"/>
              </a:ext>
            </a:extLst>
          </p:cNvPr>
          <p:cNvSpPr>
            <a:spLocks noGrp="1"/>
          </p:cNvSpPr>
          <p:nvPr>
            <p:ph type="body" sz="quarter" idx="10"/>
          </p:nvPr>
        </p:nvSpPr>
        <p:spPr>
          <a:xfrm>
            <a:off x="182033" y="5452769"/>
            <a:ext cx="11817403" cy="572480"/>
          </a:xfrm>
        </p:spPr>
        <p:txBody>
          <a:bodyPr numCol="2" anchor="b">
            <a:noAutofit/>
          </a:bodyPr>
          <a:lstStyle>
            <a:lvl1pPr marL="0" marR="0" indent="0" algn="l" defTabSz="457200" rtl="0" eaLnBrk="1" fontAlgn="auto" latinLnBrk="0" hangingPunct="1">
              <a:lnSpc>
                <a:spcPct val="100000"/>
              </a:lnSpc>
              <a:spcBef>
                <a:spcPct val="20000"/>
              </a:spcBef>
              <a:spcAft>
                <a:spcPts val="0"/>
              </a:spcAft>
              <a:buClrTx/>
              <a:buSzTx/>
              <a:buFont typeface="+mj-lt"/>
              <a:buNone/>
              <a:tabLst/>
              <a:defRPr sz="800"/>
            </a:lvl1pPr>
            <a:lvl2pPr marL="457200" indent="0">
              <a:buNone/>
              <a:defRPr/>
            </a:lvl2pPr>
            <a:lvl3pPr marL="914400" indent="0">
              <a:buNone/>
              <a:defRPr/>
            </a:lvl3pPr>
            <a:lvl4pPr marL="1371600" indent="0">
              <a:buNone/>
              <a:defRPr/>
            </a:lvl4pPr>
            <a:lvl5pPr marL="1828800" indent="0">
              <a:buNone/>
              <a:defRPr/>
            </a:lvl5pPr>
          </a:lstStyle>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p:txBody>
      </p:sp>
    </p:spTree>
    <p:extLst>
      <p:ext uri="{BB962C8B-B14F-4D97-AF65-F5344CB8AC3E}">
        <p14:creationId xmlns:p14="http://schemas.microsoft.com/office/powerpoint/2010/main" val="40979412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sz="800"/>
            </a:lvl1pPr>
          </a:lstStyle>
          <a:p>
            <a:fld id="{81BF0B4E-CE60-AB48-9D7E-4434414A7C38}" type="slidenum">
              <a:rPr lang="en-US" smtClean="0"/>
              <a:pPr/>
              <a:t>‹#›</a:t>
            </a:fld>
            <a:endParaRPr lang="en-US" dirty="0"/>
          </a:p>
        </p:txBody>
      </p:sp>
      <p:sp>
        <p:nvSpPr>
          <p:cNvPr id="8" name="Content Placeholder 7"/>
          <p:cNvSpPr>
            <a:spLocks noGrp="1"/>
          </p:cNvSpPr>
          <p:nvPr>
            <p:ph sz="quarter" idx="11"/>
          </p:nvPr>
        </p:nvSpPr>
        <p:spPr>
          <a:xfrm>
            <a:off x="620185" y="995364"/>
            <a:ext cx="5471583" cy="46058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Picture Placeholder 9"/>
          <p:cNvSpPr>
            <a:spLocks noGrp="1"/>
          </p:cNvSpPr>
          <p:nvPr>
            <p:ph type="pic" sz="quarter" idx="12"/>
          </p:nvPr>
        </p:nvSpPr>
        <p:spPr>
          <a:xfrm>
            <a:off x="6343651" y="995364"/>
            <a:ext cx="5342467" cy="4615445"/>
          </a:xfrm>
        </p:spPr>
        <p:txBody>
          <a:bodyPr/>
          <a:lstStyle/>
          <a:p>
            <a:endParaRPr lang="en-US" dirty="0"/>
          </a:p>
        </p:txBody>
      </p:sp>
      <p:sp>
        <p:nvSpPr>
          <p:cNvPr id="7" name="Text Placeholder 2">
            <a:extLst>
              <a:ext uri="{FF2B5EF4-FFF2-40B4-BE49-F238E27FC236}">
                <a16:creationId xmlns:a16="http://schemas.microsoft.com/office/drawing/2014/main" id="{7AEC8B56-438A-A342-9D79-492EB83E17E2}"/>
              </a:ext>
            </a:extLst>
          </p:cNvPr>
          <p:cNvSpPr>
            <a:spLocks noGrp="1"/>
          </p:cNvSpPr>
          <p:nvPr>
            <p:ph type="body" sz="quarter" idx="13"/>
          </p:nvPr>
        </p:nvSpPr>
        <p:spPr>
          <a:xfrm>
            <a:off x="182033" y="5452769"/>
            <a:ext cx="11817403" cy="572480"/>
          </a:xfrm>
        </p:spPr>
        <p:txBody>
          <a:bodyPr numCol="2" anchor="b">
            <a:noAutofit/>
          </a:bodyPr>
          <a:lstStyle>
            <a:lvl1pPr marL="0" marR="0" indent="0" algn="l" defTabSz="457200" rtl="0" eaLnBrk="1" fontAlgn="auto" latinLnBrk="0" hangingPunct="1">
              <a:lnSpc>
                <a:spcPct val="100000"/>
              </a:lnSpc>
              <a:spcBef>
                <a:spcPct val="20000"/>
              </a:spcBef>
              <a:spcAft>
                <a:spcPts val="0"/>
              </a:spcAft>
              <a:buClrTx/>
              <a:buSzTx/>
              <a:buFont typeface="+mj-lt"/>
              <a:buNone/>
              <a:tabLst/>
              <a:defRPr sz="800"/>
            </a:lvl1pPr>
            <a:lvl2pPr marL="457200" indent="0">
              <a:buNone/>
              <a:defRPr/>
            </a:lvl2pPr>
            <a:lvl3pPr marL="914400" indent="0">
              <a:buNone/>
              <a:defRPr/>
            </a:lvl3pPr>
            <a:lvl4pPr marL="1371600" indent="0">
              <a:buNone/>
              <a:defRPr/>
            </a:lvl4pPr>
            <a:lvl5pPr marL="1828800" indent="0">
              <a:buNone/>
              <a:defRPr/>
            </a:lvl5pPr>
          </a:lstStyle>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p:txBody>
      </p:sp>
    </p:spTree>
    <p:extLst>
      <p:ext uri="{BB962C8B-B14F-4D97-AF65-F5344CB8AC3E}">
        <p14:creationId xmlns:p14="http://schemas.microsoft.com/office/powerpoint/2010/main" val="9810093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75704A-6615-0B48-908D-D4E3472467F0}"/>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Rectangle 3">
            <a:extLst>
              <a:ext uri="{FF2B5EF4-FFF2-40B4-BE49-F238E27FC236}">
                <a16:creationId xmlns:a16="http://schemas.microsoft.com/office/drawing/2014/main" id="{FD7E1E9E-3B8D-8341-A47C-13F5C6916BC4}"/>
              </a:ext>
            </a:extLst>
          </p:cNvPr>
          <p:cNvSpPr/>
          <p:nvPr userDrawn="1"/>
        </p:nvSpPr>
        <p:spPr>
          <a:xfrm>
            <a:off x="0" y="2444625"/>
            <a:ext cx="12192000" cy="1892052"/>
          </a:xfrm>
          <a:prstGeom prst="rect">
            <a:avLst/>
          </a:prstGeom>
          <a:gradFill flip="none" rotWithShape="1">
            <a:gsLst>
              <a:gs pos="100000">
                <a:srgbClr val="235A8B">
                  <a:shade val="30000"/>
                  <a:satMod val="115000"/>
                </a:srgbClr>
              </a:gs>
              <a:gs pos="50000">
                <a:srgbClr val="235A8B">
                  <a:shade val="67500"/>
                  <a:satMod val="115000"/>
                </a:srgbClr>
              </a:gs>
              <a:gs pos="0">
                <a:srgbClr val="235A8B">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A5BBC0CB-DC56-B848-BC11-CF828E3927B3}"/>
              </a:ext>
            </a:extLst>
          </p:cNvPr>
          <p:cNvSpPr>
            <a:spLocks noGrp="1"/>
          </p:cNvSpPr>
          <p:nvPr>
            <p:ph type="title"/>
          </p:nvPr>
        </p:nvSpPr>
        <p:spPr>
          <a:xfrm>
            <a:off x="619689" y="2931460"/>
            <a:ext cx="10990479" cy="803928"/>
          </a:xfrm>
        </p:spPr>
        <p:txBody>
          <a:bodyPr>
            <a:normAutofit/>
          </a:bodyPr>
          <a:lstStyle>
            <a:lvl1pPr>
              <a:defRPr sz="3000" b="1"/>
            </a:lvl1pPr>
          </a:lstStyle>
          <a:p>
            <a:r>
              <a:rPr lang="en-US" dirty="0"/>
              <a:t>Click to edit Master title style</a:t>
            </a:r>
          </a:p>
        </p:txBody>
      </p:sp>
      <p:sp>
        <p:nvSpPr>
          <p:cNvPr id="8" name="Text Placeholder 7">
            <a:extLst>
              <a:ext uri="{FF2B5EF4-FFF2-40B4-BE49-F238E27FC236}">
                <a16:creationId xmlns:a16="http://schemas.microsoft.com/office/drawing/2014/main" id="{9038CA1D-711C-D142-942C-17166A2EADC0}"/>
              </a:ext>
            </a:extLst>
          </p:cNvPr>
          <p:cNvSpPr>
            <a:spLocks noGrp="1"/>
          </p:cNvSpPr>
          <p:nvPr>
            <p:ph type="body" sz="quarter" idx="10"/>
          </p:nvPr>
        </p:nvSpPr>
        <p:spPr>
          <a:xfrm>
            <a:off x="620183" y="3754111"/>
            <a:ext cx="9730743" cy="322263"/>
          </a:xfrm>
        </p:spPr>
        <p:txBody>
          <a:bodyPr>
            <a:normAutofit/>
          </a:bodyPr>
          <a:lstStyle>
            <a:lvl1pPr marL="0" indent="0">
              <a:buNone/>
              <a:defRPr sz="1500">
                <a:solidFill>
                  <a:schemeClr val="bg1"/>
                </a:solidFill>
              </a:defRPr>
            </a:lvl1pPr>
          </a:lstStyle>
          <a:p>
            <a:pPr lvl="0"/>
            <a:r>
              <a:rPr lang="en-US" dirty="0"/>
              <a:t>Edit Master</a:t>
            </a:r>
          </a:p>
        </p:txBody>
      </p:sp>
      <p:cxnSp>
        <p:nvCxnSpPr>
          <p:cNvPr id="9" name="Straight Connector 8">
            <a:extLst>
              <a:ext uri="{FF2B5EF4-FFF2-40B4-BE49-F238E27FC236}">
                <a16:creationId xmlns:a16="http://schemas.microsoft.com/office/drawing/2014/main" id="{6D1F3334-EEE4-FE41-B763-692D082E2BF3}"/>
              </a:ext>
            </a:extLst>
          </p:cNvPr>
          <p:cNvCxnSpPr/>
          <p:nvPr userDrawn="1"/>
        </p:nvCxnSpPr>
        <p:spPr>
          <a:xfrm>
            <a:off x="0" y="4338241"/>
            <a:ext cx="12192000" cy="0"/>
          </a:xfrm>
          <a:prstGeom prst="line">
            <a:avLst/>
          </a:prstGeom>
          <a:solidFill>
            <a:schemeClr val="accent1"/>
          </a:solidFill>
          <a:ln w="38100">
            <a:solidFill>
              <a:schemeClr val="accent5"/>
            </a:solidFill>
          </a:ln>
          <a:effectLst/>
        </p:spPr>
        <p:style>
          <a:lnRef idx="1">
            <a:schemeClr val="accent1"/>
          </a:lnRef>
          <a:fillRef idx="3">
            <a:schemeClr val="accent1"/>
          </a:fillRef>
          <a:effectRef idx="2">
            <a:schemeClr val="accent1"/>
          </a:effectRef>
          <a:fontRef idx="minor">
            <a:schemeClr val="lt1"/>
          </a:fontRef>
        </p:style>
      </p:cxnSp>
      <p:pic>
        <p:nvPicPr>
          <p:cNvPr id="7" name="Picture 6">
            <a:extLst>
              <a:ext uri="{FF2B5EF4-FFF2-40B4-BE49-F238E27FC236}">
                <a16:creationId xmlns:a16="http://schemas.microsoft.com/office/drawing/2014/main" id="{40C39731-8079-D942-B38D-7E1446C1EF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72635" y="5424974"/>
            <a:ext cx="3124200" cy="1409700"/>
          </a:xfrm>
          <a:prstGeom prst="rect">
            <a:avLst/>
          </a:prstGeom>
        </p:spPr>
      </p:pic>
    </p:spTree>
    <p:extLst>
      <p:ext uri="{BB962C8B-B14F-4D97-AF65-F5344CB8AC3E}">
        <p14:creationId xmlns:p14="http://schemas.microsoft.com/office/powerpoint/2010/main" val="2728230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11398999" y="6365828"/>
            <a:ext cx="600437" cy="365125"/>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sp>
        <p:nvSpPr>
          <p:cNvPr id="12" name="Title 11"/>
          <p:cNvSpPr>
            <a:spLocks noGrp="1"/>
          </p:cNvSpPr>
          <p:nvPr>
            <p:ph type="title"/>
          </p:nvPr>
        </p:nvSpPr>
        <p:spPr>
          <a:xfrm>
            <a:off x="619689" y="127049"/>
            <a:ext cx="10990479" cy="814247"/>
          </a:xfrm>
        </p:spPr>
        <p:txBody>
          <a:bodyPr/>
          <a:lstStyle>
            <a:lvl1pPr>
              <a:defRPr b="0">
                <a:solidFill>
                  <a:schemeClr val="bg1"/>
                </a:solidFill>
              </a:defRPr>
            </a:lvl1pPr>
          </a:lstStyle>
          <a:p>
            <a:r>
              <a:rPr lang="en-US" dirty="0"/>
              <a:t>Click to edit Master title style</a:t>
            </a:r>
          </a:p>
        </p:txBody>
      </p:sp>
      <p:sp>
        <p:nvSpPr>
          <p:cNvPr id="13" name="Text Placeholder 2"/>
          <p:cNvSpPr>
            <a:spLocks noGrp="1"/>
          </p:cNvSpPr>
          <p:nvPr>
            <p:ph idx="1" hasCustomPrompt="1"/>
          </p:nvPr>
        </p:nvSpPr>
        <p:spPr>
          <a:xfrm>
            <a:off x="619691" y="1069042"/>
            <a:ext cx="10990476" cy="46863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49815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9" y="0"/>
            <a:ext cx="12187487" cy="6858000"/>
          </a:xfrm>
          <a:prstGeom prst="rect">
            <a:avLst/>
          </a:prstGeom>
        </p:spPr>
      </p:pic>
      <p:pic>
        <p:nvPicPr>
          <p:cNvPr id="3" name="Picture 2">
            <a:extLst>
              <a:ext uri="{FF2B5EF4-FFF2-40B4-BE49-F238E27FC236}">
                <a16:creationId xmlns:a16="http://schemas.microsoft.com/office/drawing/2014/main" id="{09DDE377-C2FB-4B7C-A27F-D6EEA324BA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44992" y="5687568"/>
            <a:ext cx="3542181" cy="839998"/>
          </a:xfrm>
          <a:prstGeom prst="rect">
            <a:avLst/>
          </a:prstGeom>
        </p:spPr>
      </p:pic>
    </p:spTree>
    <p:extLst>
      <p:ext uri="{BB962C8B-B14F-4D97-AF65-F5344CB8AC3E}">
        <p14:creationId xmlns:p14="http://schemas.microsoft.com/office/powerpoint/2010/main" val="4216682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615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39615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653518" y="6279121"/>
            <a:ext cx="383488"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2FFBAD49-1F68-914B-9DFB-5D552C1A2BEB}" type="slidenum">
              <a:rPr lang="en-US" smtClean="0"/>
              <a:pPr/>
              <a:t>‹#›</a:t>
            </a:fld>
            <a:endParaRPr lang="en-US" dirty="0"/>
          </a:p>
        </p:txBody>
      </p:sp>
    </p:spTree>
    <p:extLst>
      <p:ext uri="{BB962C8B-B14F-4D97-AF65-F5344CB8AC3E}">
        <p14:creationId xmlns:p14="http://schemas.microsoft.com/office/powerpoint/2010/main" val="3822382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7" y="1"/>
            <a:ext cx="12191013" cy="6858555"/>
          </a:xfrm>
          <a:prstGeom prst="rect">
            <a:avLst/>
          </a:prstGeom>
        </p:spPr>
      </p:pic>
      <p:sp>
        <p:nvSpPr>
          <p:cNvPr id="2" name="Title 1"/>
          <p:cNvSpPr>
            <a:spLocks noGrp="1"/>
          </p:cNvSpPr>
          <p:nvPr>
            <p:ph type="title" hasCustomPrompt="1"/>
          </p:nvPr>
        </p:nvSpPr>
        <p:spPr>
          <a:xfrm>
            <a:off x="457200" y="1010286"/>
            <a:ext cx="9753600" cy="1362075"/>
          </a:xfrm>
        </p:spPr>
        <p:txBody>
          <a:bodyPr anchor="b">
            <a:normAutofit/>
          </a:bodyPr>
          <a:lstStyle>
            <a:lvl1pPr algn="l">
              <a:defRPr sz="2400" b="1" cap="none"/>
            </a:lvl1pPr>
          </a:lstStyle>
          <a:p>
            <a:r>
              <a:rPr lang="en-US"/>
              <a:t>Click to edit master title style</a:t>
            </a:r>
          </a:p>
        </p:txBody>
      </p:sp>
      <p:sp>
        <p:nvSpPr>
          <p:cNvPr id="3" name="Text Placeholder 2"/>
          <p:cNvSpPr>
            <a:spLocks noGrp="1"/>
          </p:cNvSpPr>
          <p:nvPr>
            <p:ph type="body" idx="1"/>
          </p:nvPr>
        </p:nvSpPr>
        <p:spPr>
          <a:xfrm>
            <a:off x="457200" y="2600962"/>
            <a:ext cx="9850968" cy="1500187"/>
          </a:xfrm>
        </p:spPr>
        <p:txBody>
          <a:bodyPr anchor="t"/>
          <a:lstStyle>
            <a:lvl1pPr marL="0" indent="0">
              <a:buNone/>
              <a:defRPr sz="1500">
                <a:solidFill>
                  <a:schemeClr val="bg1">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218267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8A681E-02E0-1C48-9B56-2C3162D7FB33}"/>
              </a:ext>
            </a:extLst>
          </p:cNvPr>
          <p:cNvSpPr>
            <a:spLocks noGrp="1"/>
          </p:cNvSpPr>
          <p:nvPr>
            <p:ph type="dt" sz="half" idx="10"/>
          </p:nvPr>
        </p:nvSpPr>
        <p:spPr>
          <a:xfrm>
            <a:off x="838200" y="6356351"/>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2D45715A-C837-504A-8F34-B06F52D9416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8D28C9-961D-0F46-B286-CDB17B10E552}"/>
              </a:ext>
            </a:extLst>
          </p:cNvPr>
          <p:cNvSpPr>
            <a:spLocks noGrp="1"/>
          </p:cNvSpPr>
          <p:nvPr>
            <p:ph type="sldNum" sz="quarter" idx="12"/>
          </p:nvPr>
        </p:nvSpPr>
        <p:spPr/>
        <p:txBody>
          <a:bodyPr/>
          <a:lstStyle/>
          <a:p>
            <a:fld id="{B008CA8C-2F7A-AC4F-93D7-C575DFF583D7}" type="slidenum">
              <a:rPr lang="en-US" smtClean="0"/>
              <a:t>‹#›</a:t>
            </a:fld>
            <a:endParaRPr lang="en-US" dirty="0"/>
          </a:p>
        </p:txBody>
      </p:sp>
    </p:spTree>
    <p:extLst>
      <p:ext uri="{BB962C8B-B14F-4D97-AF65-F5344CB8AC3E}">
        <p14:creationId xmlns:p14="http://schemas.microsoft.com/office/powerpoint/2010/main" val="18394908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Plain 4:3 Two Content w/ Subtitle Cool Palette Rev">
    <p:spTree>
      <p:nvGrpSpPr>
        <p:cNvPr id="1" name=""/>
        <p:cNvGrpSpPr/>
        <p:nvPr/>
      </p:nvGrpSpPr>
      <p:grpSpPr>
        <a:xfrm>
          <a:off x="0" y="0"/>
          <a:ext cx="0" cy="0"/>
          <a:chOff x="0" y="0"/>
          <a:chExt cx="0" cy="0"/>
        </a:xfrm>
      </p:grpSpPr>
      <p:cxnSp>
        <p:nvCxnSpPr>
          <p:cNvPr id="7" name="Straight Connector 14"/>
          <p:cNvCxnSpPr>
            <a:cxnSpLocks noChangeShapeType="1"/>
          </p:cNvCxnSpPr>
          <p:nvPr userDrawn="1"/>
        </p:nvCxnSpPr>
        <p:spPr bwMode="gray">
          <a:xfrm rot="5400000">
            <a:off x="11428943" y="6598180"/>
            <a:ext cx="127000" cy="2116"/>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cxnSp>
      <p:cxnSp>
        <p:nvCxnSpPr>
          <p:cNvPr id="10" name="Straight Connector 20"/>
          <p:cNvCxnSpPr>
            <a:cxnSpLocks noChangeShapeType="1"/>
          </p:cNvCxnSpPr>
          <p:nvPr userDrawn="1"/>
        </p:nvCxnSpPr>
        <p:spPr bwMode="gray">
          <a:xfrm rot="5400000">
            <a:off x="10269009" y="6598180"/>
            <a:ext cx="127000" cy="2116"/>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cxnSp>
      <p:cxnSp>
        <p:nvCxnSpPr>
          <p:cNvPr id="11" name="Straight Connector 14"/>
          <p:cNvCxnSpPr>
            <a:cxnSpLocks noChangeShapeType="1"/>
          </p:cNvCxnSpPr>
          <p:nvPr userDrawn="1"/>
        </p:nvCxnSpPr>
        <p:spPr bwMode="gray">
          <a:xfrm rot="5400000">
            <a:off x="11428943" y="6601355"/>
            <a:ext cx="127000" cy="2116"/>
          </a:xfrm>
          <a:prstGeom prst="line">
            <a:avLst/>
          </a:prstGeom>
          <a:noFill/>
          <a:ln w="9525">
            <a:solidFill>
              <a:srgbClr val="505050"/>
            </a:solidFill>
            <a:round/>
            <a:headEnd/>
            <a:tailEnd/>
          </a:ln>
          <a:extLst>
            <a:ext uri="{909E8E84-426E-40DD-AFC4-6F175D3DCCD1}">
              <a14:hiddenFill xmlns:a14="http://schemas.microsoft.com/office/drawing/2010/main">
                <a:noFill/>
              </a14:hiddenFill>
            </a:ext>
          </a:extLst>
        </p:spPr>
      </p:cxnSp>
      <p:cxnSp>
        <p:nvCxnSpPr>
          <p:cNvPr id="12" name="Straight Connector 15"/>
          <p:cNvCxnSpPr>
            <a:cxnSpLocks noChangeShapeType="1"/>
          </p:cNvCxnSpPr>
          <p:nvPr userDrawn="1"/>
        </p:nvCxnSpPr>
        <p:spPr bwMode="gray">
          <a:xfrm rot="5400000">
            <a:off x="10269009" y="6601355"/>
            <a:ext cx="127000" cy="21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8217" y="2041512"/>
            <a:ext cx="5444067" cy="3505214"/>
          </a:xfrm>
        </p:spPr>
        <p:txBody>
          <a:bodyPr/>
          <a:lstStyle>
            <a:lvl1pPr>
              <a:spcBef>
                <a:spcPts val="1200"/>
              </a:spcBef>
              <a:defRPr sz="1800"/>
            </a:lvl1pPr>
            <a:lvl2pPr>
              <a:spcBef>
                <a:spcPts val="600"/>
              </a:spcBef>
              <a:defRPr sz="1600"/>
            </a:lvl2pPr>
            <a:lvl3pPr>
              <a:spcBef>
                <a:spcPts val="300"/>
              </a:spcBef>
              <a:defRPr sz="1400"/>
            </a:lvl3pPr>
            <a:lvl4pPr>
              <a:spcBef>
                <a:spcPts val="200"/>
              </a:spcBef>
              <a:defRPr sz="1200"/>
            </a:lvl4pPr>
            <a:lvl5pPr>
              <a:spcBef>
                <a:spcPts val="100"/>
              </a:spcBef>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5165" y="2041525"/>
            <a:ext cx="5444067" cy="3505200"/>
          </a:xfrm>
        </p:spPr>
        <p:txBody>
          <a:bodyPr/>
          <a:lstStyle>
            <a:lvl1pPr>
              <a:spcBef>
                <a:spcPts val="1200"/>
              </a:spcBef>
              <a:defRPr sz="1800"/>
            </a:lvl1pPr>
            <a:lvl2pPr>
              <a:spcBef>
                <a:spcPts val="600"/>
              </a:spcBef>
              <a:defRPr sz="1600"/>
            </a:lvl2pPr>
            <a:lvl3pPr>
              <a:spcBef>
                <a:spcPts val="300"/>
              </a:spcBef>
              <a:defRPr sz="1400"/>
            </a:lvl3pPr>
            <a:lvl4pPr>
              <a:spcBef>
                <a:spcPts val="200"/>
              </a:spcBef>
              <a:defRPr sz="1200"/>
            </a:lvl4pPr>
            <a:lvl5pPr>
              <a:spcBef>
                <a:spcPts val="100"/>
              </a:spcBef>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548217" y="1514475"/>
            <a:ext cx="5449824" cy="457200"/>
          </a:xfrm>
          <a:prstGeom prst="rect">
            <a:avLst/>
          </a:prstGeom>
        </p:spPr>
        <p:txBody>
          <a:bodyPr anchor="ctr">
            <a:noAutofit/>
          </a:bodyPr>
          <a:lstStyle>
            <a:lvl1pPr marL="0" indent="0" algn="ctr">
              <a:buNone/>
              <a:defRPr sz="2000" b="0">
                <a:solidFill>
                  <a:schemeClr val="accent1"/>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a:t>Click to edit Master text styles</a:t>
            </a:r>
          </a:p>
        </p:txBody>
      </p:sp>
      <p:sp>
        <p:nvSpPr>
          <p:cNvPr id="9" name="Text Placeholder 4"/>
          <p:cNvSpPr>
            <a:spLocks noGrp="1"/>
          </p:cNvSpPr>
          <p:nvPr>
            <p:ph type="body" sz="quarter" idx="3"/>
          </p:nvPr>
        </p:nvSpPr>
        <p:spPr>
          <a:xfrm>
            <a:off x="6169407" y="1514475"/>
            <a:ext cx="5449824" cy="457200"/>
          </a:xfrm>
          <a:prstGeom prst="rect">
            <a:avLst/>
          </a:prstGeom>
        </p:spPr>
        <p:txBody>
          <a:bodyPr anchor="ctr">
            <a:noAutofit/>
          </a:bodyPr>
          <a:lstStyle>
            <a:lvl1pPr marL="0" indent="0" algn="ctr">
              <a:buNone/>
              <a:defRPr sz="2000" b="0">
                <a:solidFill>
                  <a:schemeClr val="accent1"/>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13" name="Footer Placeholder 8"/>
          <p:cNvSpPr>
            <a:spLocks noGrp="1"/>
          </p:cNvSpPr>
          <p:nvPr>
            <p:ph type="ftr" sz="quarter" idx="14"/>
          </p:nvPr>
        </p:nvSpPr>
        <p:spPr>
          <a:xfrm>
            <a:off x="4633385" y="6500813"/>
            <a:ext cx="5619749" cy="201612"/>
          </a:xfrm>
          <a:prstGeom prst="rect">
            <a:avLst/>
          </a:prstGeom>
        </p:spPr>
        <p:txBody>
          <a:bodyPr/>
          <a:lstStyle>
            <a:lvl1pPr>
              <a:defRPr sz="2400">
                <a:solidFill>
                  <a:srgbClr val="505050"/>
                </a:solidFill>
                <a:latin typeface="Verdana" pitchFamily="34" charset="0"/>
                <a:ea typeface="MS PGothic" pitchFamily="34" charset="-128"/>
                <a:cs typeface="+mn-cs"/>
              </a:defRPr>
            </a:lvl1pPr>
          </a:lstStyle>
          <a:p>
            <a:pPr fontAlgn="base">
              <a:spcBef>
                <a:spcPct val="0"/>
              </a:spcBef>
              <a:spcAft>
                <a:spcPct val="0"/>
              </a:spcAft>
              <a:defRPr/>
            </a:pPr>
            <a:endParaRPr lang="en-US" dirty="0"/>
          </a:p>
        </p:txBody>
      </p:sp>
      <p:sp>
        <p:nvSpPr>
          <p:cNvPr id="14" name="Rectangle 6"/>
          <p:cNvSpPr>
            <a:spLocks noGrp="1" noChangeArrowheads="1"/>
          </p:cNvSpPr>
          <p:nvPr>
            <p:ph type="sldNum" sz="quarter" idx="15"/>
          </p:nvPr>
        </p:nvSpPr>
        <p:spPr/>
        <p:txBody>
          <a:bodyPr/>
          <a:lstStyle>
            <a:lvl1pPr defTabSz="914363">
              <a:defRPr>
                <a:ea typeface="+mn-ea"/>
              </a:defRPr>
            </a:lvl1pPr>
          </a:lstStyle>
          <a:p>
            <a:pPr>
              <a:defRPr/>
            </a:pPr>
            <a:fld id="{BC738758-5C22-4620-B58E-5EF5D54A2895}" type="slidenum">
              <a:rPr lang="en-US"/>
              <a:pPr>
                <a:defRPr/>
              </a:pPr>
              <a:t>‹#›</a:t>
            </a:fld>
            <a:endParaRPr lang="en-US" dirty="0"/>
          </a:p>
        </p:txBody>
      </p:sp>
      <p:sp>
        <p:nvSpPr>
          <p:cNvPr id="15" name="Rectangle 4"/>
          <p:cNvSpPr>
            <a:spLocks noGrp="1" noChangeArrowheads="1"/>
          </p:cNvSpPr>
          <p:nvPr>
            <p:ph type="dt" sz="half" idx="16"/>
          </p:nvPr>
        </p:nvSpPr>
        <p:spPr>
          <a:xfrm>
            <a:off x="10424586" y="6500814"/>
            <a:ext cx="986367" cy="200025"/>
          </a:xfrm>
          <a:prstGeom prst="rect">
            <a:avLst/>
          </a:prstGeom>
        </p:spPr>
        <p:txBody>
          <a:bodyPr/>
          <a:lstStyle>
            <a:lvl1pPr>
              <a:defRPr sz="2400">
                <a:solidFill>
                  <a:srgbClr val="505050"/>
                </a:solidFill>
                <a:latin typeface="Verdana" pitchFamily="34" charset="0"/>
                <a:ea typeface="MS PGothic" pitchFamily="34" charset="-128"/>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20334477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447801"/>
            <a:ext cx="10972800" cy="38696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E400C15-9294-4C2D-9232-1CDAA0EDCD35}" type="slidenum">
              <a:rPr lang="en-US" smtClean="0"/>
              <a:t>‹#›</a:t>
            </a:fld>
            <a:endParaRPr lang="en-US" dirty="0"/>
          </a:p>
        </p:txBody>
      </p:sp>
      <p:sp>
        <p:nvSpPr>
          <p:cNvPr id="9" name="Text Placeholder 8"/>
          <p:cNvSpPr>
            <a:spLocks noGrp="1"/>
          </p:cNvSpPr>
          <p:nvPr>
            <p:ph type="body" sz="quarter" idx="13"/>
          </p:nvPr>
        </p:nvSpPr>
        <p:spPr>
          <a:xfrm>
            <a:off x="609601" y="5447403"/>
            <a:ext cx="10972800" cy="695325"/>
          </a:xfrm>
        </p:spPr>
        <p:txBody>
          <a:bodyPr anchor="b">
            <a:noAutofit/>
          </a:bodyPr>
          <a:lstStyle>
            <a:lvl1pPr marL="0" indent="0">
              <a:buNone/>
              <a:defRPr sz="900"/>
            </a:lvl1pPr>
            <a:lvl2pPr marL="0" indent="0">
              <a:spcBef>
                <a:spcPts val="0"/>
              </a:spcBef>
              <a:buFontTx/>
              <a:buNone/>
              <a:defRPr sz="900"/>
            </a:lvl2pPr>
            <a:lvl3pPr marL="0" indent="0">
              <a:spcBef>
                <a:spcPts val="0"/>
              </a:spcBef>
              <a:buFontTx/>
              <a:buNone/>
              <a:defRPr sz="900"/>
            </a:lvl3pPr>
            <a:lvl4pPr marL="0" indent="0">
              <a:spcBef>
                <a:spcPts val="0"/>
              </a:spcBef>
              <a:buFontTx/>
              <a:buNone/>
              <a:defRPr sz="900"/>
            </a:lvl4pPr>
            <a:lvl5pPr marL="0" indent="0">
              <a:buFontTx/>
              <a:buNone/>
              <a:defRPr sz="900"/>
            </a:lvl5pPr>
          </a:lstStyle>
          <a:p>
            <a:pPr lvl="0"/>
            <a:r>
              <a:rPr lang="en-US"/>
              <a:t>Edit Master text styles</a:t>
            </a:r>
          </a:p>
        </p:txBody>
      </p:sp>
    </p:spTree>
    <p:extLst>
      <p:ext uri="{BB962C8B-B14F-4D97-AF65-F5344CB8AC3E}">
        <p14:creationId xmlns:p14="http://schemas.microsoft.com/office/powerpoint/2010/main" val="2249979472"/>
      </p:ext>
    </p:extLst>
  </p:cSld>
  <p:clrMapOvr>
    <a:masterClrMapping/>
  </p:clrMapOvr>
  <p:extLst>
    <p:ext uri="{DCECCB84-F9BA-43D5-87BE-67443E8EF086}">
      <p15:sldGuideLst xmlns:p15="http://schemas.microsoft.com/office/powerpoint/2012/main">
        <p15:guide id="1" orient="horz" pos="4128">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external_Title_and_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98D0C-F1FA-CC47-A641-461D20558AC8}"/>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B7B9DD2D-6F9D-7641-A07E-4BD8FDE11137}"/>
              </a:ext>
            </a:extLst>
          </p:cNvPr>
          <p:cNvSpPr>
            <a:spLocks noGrp="1"/>
          </p:cNvSpPr>
          <p:nvPr>
            <p:ph type="ftr" sz="quarter" idx="11"/>
          </p:nvPr>
        </p:nvSpPr>
        <p:spPr/>
        <p:txBody>
          <a:bodyPr vert="horz" lIns="91440" tIns="45720" rIns="91440" bIns="45720" rtlCol="0" anchor="b"/>
          <a:lstStyle>
            <a:lvl1pPr>
              <a:defRPr lang="en-US" sz="833">
                <a:solidFill>
                  <a:schemeClr val="tx1"/>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70A576EF-814C-AD4D-AAD1-8DCF508ACBCB}"/>
              </a:ext>
            </a:extLst>
          </p:cNvPr>
          <p:cNvSpPr>
            <a:spLocks noGrp="1"/>
          </p:cNvSpPr>
          <p:nvPr>
            <p:ph type="sldNum" sz="quarter" idx="12"/>
          </p:nvPr>
        </p:nvSpPr>
        <p:spPr/>
        <p:txBody>
          <a:bodyPr/>
          <a:lstStyle/>
          <a:p>
            <a:fld id="{B008CA8C-2F7A-AC4F-93D7-C575DFF583D7}" type="slidenum">
              <a:rPr lang="en-US" smtClean="0"/>
              <a:t>‹#›</a:t>
            </a:fld>
            <a:endParaRPr lang="en-US" dirty="0"/>
          </a:p>
        </p:txBody>
      </p:sp>
    </p:spTree>
    <p:extLst>
      <p:ext uri="{BB962C8B-B14F-4D97-AF65-F5344CB8AC3E}">
        <p14:creationId xmlns:p14="http://schemas.microsoft.com/office/powerpoint/2010/main" val="10608057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8_1 Column">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p:nvPr>
        </p:nvSpPr>
        <p:spPr>
          <a:xfrm>
            <a:off x="619693" y="1229455"/>
            <a:ext cx="10990476" cy="4525963"/>
          </a:xfrm>
          <a:prstGeom prst="rect">
            <a:avLst/>
          </a:prstGeom>
        </p:spPr>
        <p:txBody>
          <a:bodyPr rtlCol="0">
            <a:normAutofit/>
          </a:bodyPr>
          <a:lstStyle>
            <a:lvl1pPr marL="0" indent="0">
              <a:buNone/>
              <a:defRPr/>
            </a:lvl1pPr>
            <a:lvl2pPr marL="342872" indent="0">
              <a:buNone/>
              <a:defRPr/>
            </a:lvl2pPr>
            <a:lvl3pPr marL="685746" indent="0">
              <a:buNone/>
              <a:defRPr/>
            </a:lvl3pPr>
            <a:lvl4pPr marL="1028618" indent="0">
              <a:buNone/>
              <a:defRPr/>
            </a:lvl4pPr>
          </a:lstStyle>
          <a:p>
            <a:pPr lvl="0"/>
            <a:r>
              <a:rPr lang="en-US"/>
              <a:t>Click to edit Master text styles</a:t>
            </a:r>
          </a:p>
        </p:txBody>
      </p:sp>
      <p:sp>
        <p:nvSpPr>
          <p:cNvPr id="4" name="Slide Number Placeholder 4"/>
          <p:cNvSpPr>
            <a:spLocks noGrp="1"/>
          </p:cNvSpPr>
          <p:nvPr>
            <p:ph type="sldNum" sz="quarter" idx="10"/>
          </p:nvPr>
        </p:nvSpPr>
        <p:spPr/>
        <p:txBody>
          <a:bodyPr/>
          <a:lstStyle>
            <a:lvl1pPr algn="r" defTabSz="685746" fontAlgn="base">
              <a:spcBef>
                <a:spcPct val="0"/>
              </a:spcBef>
              <a:spcAft>
                <a:spcPct val="0"/>
              </a:spcAft>
              <a:defRPr sz="675" smtClean="0">
                <a:solidFill>
                  <a:srgbClr val="FFFFFF"/>
                </a:solidFill>
                <a:latin typeface="Verdana"/>
                <a:ea typeface="+mn-ea"/>
                <a:cs typeface="Verdana"/>
              </a:defRPr>
            </a:lvl1pPr>
          </a:lstStyle>
          <a:p>
            <a:pPr>
              <a:defRPr/>
            </a:pPr>
            <a:fld id="{E1ABD0F4-4C44-4976-8E1F-8A1A001A69D7}" type="slidenum">
              <a:rPr lang="en-US"/>
              <a:pPr>
                <a:defRPr/>
              </a:pPr>
              <a:t>‹#›</a:t>
            </a:fld>
            <a:endParaRPr lang="en-US" dirty="0"/>
          </a:p>
        </p:txBody>
      </p:sp>
    </p:spTree>
    <p:extLst>
      <p:ext uri="{BB962C8B-B14F-4D97-AF65-F5344CB8AC3E}">
        <p14:creationId xmlns:p14="http://schemas.microsoft.com/office/powerpoint/2010/main" val="2798566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B7CBA-198F-4BFB-8479-D5F3D0A62B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FA1116-7CB3-4141-B48C-F472806766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09B20F-55F2-4609-8001-F580A3680E54}"/>
              </a:ext>
            </a:extLst>
          </p:cNvPr>
          <p:cNvSpPr>
            <a:spLocks noGrp="1"/>
          </p:cNvSpPr>
          <p:nvPr>
            <p:ph type="dt" sz="half" idx="10"/>
          </p:nvPr>
        </p:nvSpPr>
        <p:spPr/>
        <p:txBody>
          <a:bodyPr/>
          <a:lstStyle/>
          <a:p>
            <a:fld id="{FC2C6F81-9D5B-43B1-B474-9D2E7A6EA253}" type="datetimeFigureOut">
              <a:rPr lang="en-US" smtClean="0"/>
              <a:t>12/23/22</a:t>
            </a:fld>
            <a:endParaRPr lang="en-US" dirty="0"/>
          </a:p>
        </p:txBody>
      </p:sp>
      <p:sp>
        <p:nvSpPr>
          <p:cNvPr id="5" name="Footer Placeholder 4">
            <a:extLst>
              <a:ext uri="{FF2B5EF4-FFF2-40B4-BE49-F238E27FC236}">
                <a16:creationId xmlns:a16="http://schemas.microsoft.com/office/drawing/2014/main" id="{84B4F311-C8EC-4E72-8FCD-4CF9195E74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7D5BF2-30C6-4F51-8DC6-3D0B1C15FE18}"/>
              </a:ext>
            </a:extLst>
          </p:cNvPr>
          <p:cNvSpPr>
            <a:spLocks noGrp="1"/>
          </p:cNvSpPr>
          <p:nvPr>
            <p:ph type="sldNum" sz="quarter" idx="12"/>
          </p:nvPr>
        </p:nvSpPr>
        <p:spPr/>
        <p:txBody>
          <a:bodyPr/>
          <a:lstStyle/>
          <a:p>
            <a:fld id="{D1B2EEF7-A1CC-4CD1-8632-5CA0E7DE118F}" type="slidenum">
              <a:rPr lang="en-US" smtClean="0"/>
              <a:t>‹#›</a:t>
            </a:fld>
            <a:endParaRPr lang="en-US" dirty="0"/>
          </a:p>
        </p:txBody>
      </p:sp>
    </p:spTree>
    <p:extLst>
      <p:ext uri="{BB962C8B-B14F-4D97-AF65-F5344CB8AC3E}">
        <p14:creationId xmlns:p14="http://schemas.microsoft.com/office/powerpoint/2010/main" val="3928638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C890-6132-4302-A323-6AD3952FD1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1FF0A-10B0-4DB2-A739-3506A900A74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3F8B5-C467-4068-93FE-47A3D94E6888}"/>
              </a:ext>
            </a:extLst>
          </p:cNvPr>
          <p:cNvSpPr>
            <a:spLocks noGrp="1"/>
          </p:cNvSpPr>
          <p:nvPr>
            <p:ph type="dt" sz="half" idx="10"/>
          </p:nvPr>
        </p:nvSpPr>
        <p:spPr/>
        <p:txBody>
          <a:bodyPr/>
          <a:lstStyle/>
          <a:p>
            <a:fld id="{FC2C6F81-9D5B-43B1-B474-9D2E7A6EA253}" type="datetimeFigureOut">
              <a:rPr lang="en-US" smtClean="0"/>
              <a:t>12/23/22</a:t>
            </a:fld>
            <a:endParaRPr lang="en-US" dirty="0"/>
          </a:p>
        </p:txBody>
      </p:sp>
      <p:sp>
        <p:nvSpPr>
          <p:cNvPr id="5" name="Footer Placeholder 4">
            <a:extLst>
              <a:ext uri="{FF2B5EF4-FFF2-40B4-BE49-F238E27FC236}">
                <a16:creationId xmlns:a16="http://schemas.microsoft.com/office/drawing/2014/main" id="{8C791184-6FDD-431E-8D33-8A8D5B561C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4400F75-335F-4029-8936-305237990007}"/>
              </a:ext>
            </a:extLst>
          </p:cNvPr>
          <p:cNvSpPr>
            <a:spLocks noGrp="1"/>
          </p:cNvSpPr>
          <p:nvPr>
            <p:ph type="sldNum" sz="quarter" idx="12"/>
          </p:nvPr>
        </p:nvSpPr>
        <p:spPr/>
        <p:txBody>
          <a:bodyPr/>
          <a:lstStyle/>
          <a:p>
            <a:fld id="{D1B2EEF7-A1CC-4CD1-8632-5CA0E7DE118F}" type="slidenum">
              <a:rPr lang="en-US" smtClean="0"/>
              <a:t>‹#›</a:t>
            </a:fld>
            <a:endParaRPr lang="en-US" dirty="0"/>
          </a:p>
        </p:txBody>
      </p:sp>
    </p:spTree>
    <p:extLst>
      <p:ext uri="{BB962C8B-B14F-4D97-AF65-F5344CB8AC3E}">
        <p14:creationId xmlns:p14="http://schemas.microsoft.com/office/powerpoint/2010/main" val="16065420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874A-4CAB-4FDA-B795-55A6736808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F39E03-ACCF-4F40-A677-D32EDD52E8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0FFCDF-0D89-4ABB-A752-A62C197FC752}"/>
              </a:ext>
            </a:extLst>
          </p:cNvPr>
          <p:cNvSpPr>
            <a:spLocks noGrp="1"/>
          </p:cNvSpPr>
          <p:nvPr>
            <p:ph type="dt" sz="half" idx="10"/>
          </p:nvPr>
        </p:nvSpPr>
        <p:spPr/>
        <p:txBody>
          <a:bodyPr/>
          <a:lstStyle/>
          <a:p>
            <a:fld id="{FC2C6F81-9D5B-43B1-B474-9D2E7A6EA253}" type="datetimeFigureOut">
              <a:rPr lang="en-US" smtClean="0"/>
              <a:t>12/23/22</a:t>
            </a:fld>
            <a:endParaRPr lang="en-US" dirty="0"/>
          </a:p>
        </p:txBody>
      </p:sp>
      <p:sp>
        <p:nvSpPr>
          <p:cNvPr id="5" name="Footer Placeholder 4">
            <a:extLst>
              <a:ext uri="{FF2B5EF4-FFF2-40B4-BE49-F238E27FC236}">
                <a16:creationId xmlns:a16="http://schemas.microsoft.com/office/drawing/2014/main" id="{C88B3F88-AC51-44B8-A230-7EDF0868A4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1D457-0FAC-4D89-9895-71A75B7BA004}"/>
              </a:ext>
            </a:extLst>
          </p:cNvPr>
          <p:cNvSpPr>
            <a:spLocks noGrp="1"/>
          </p:cNvSpPr>
          <p:nvPr>
            <p:ph type="sldNum" sz="quarter" idx="12"/>
          </p:nvPr>
        </p:nvSpPr>
        <p:spPr/>
        <p:txBody>
          <a:bodyPr/>
          <a:lstStyle/>
          <a:p>
            <a:fld id="{D1B2EEF7-A1CC-4CD1-8632-5CA0E7DE118F}" type="slidenum">
              <a:rPr lang="en-US" smtClean="0"/>
              <a:t>‹#›</a:t>
            </a:fld>
            <a:endParaRPr lang="en-US" dirty="0"/>
          </a:p>
        </p:txBody>
      </p:sp>
    </p:spTree>
    <p:extLst>
      <p:ext uri="{BB962C8B-B14F-4D97-AF65-F5344CB8AC3E}">
        <p14:creationId xmlns:p14="http://schemas.microsoft.com/office/powerpoint/2010/main" val="10230390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4756C-C16F-4CD5-A0F8-E38C3210E1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C96CEB-E865-4BBC-A947-31A159C0396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9B05E4-248C-4784-A0E6-3071B5B6DED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990871-2254-4151-8644-A85EDAD13E49}"/>
              </a:ext>
            </a:extLst>
          </p:cNvPr>
          <p:cNvSpPr>
            <a:spLocks noGrp="1"/>
          </p:cNvSpPr>
          <p:nvPr>
            <p:ph type="dt" sz="half" idx="10"/>
          </p:nvPr>
        </p:nvSpPr>
        <p:spPr/>
        <p:txBody>
          <a:bodyPr/>
          <a:lstStyle/>
          <a:p>
            <a:fld id="{FC2C6F81-9D5B-43B1-B474-9D2E7A6EA253}" type="datetimeFigureOut">
              <a:rPr lang="en-US" smtClean="0"/>
              <a:t>12/23/22</a:t>
            </a:fld>
            <a:endParaRPr lang="en-US" dirty="0"/>
          </a:p>
        </p:txBody>
      </p:sp>
      <p:sp>
        <p:nvSpPr>
          <p:cNvPr id="6" name="Footer Placeholder 5">
            <a:extLst>
              <a:ext uri="{FF2B5EF4-FFF2-40B4-BE49-F238E27FC236}">
                <a16:creationId xmlns:a16="http://schemas.microsoft.com/office/drawing/2014/main" id="{8445EC50-3924-4A9B-9B0C-FAF2B20EEB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73C2CE-B2A5-4DE8-8701-9B2D0D49248E}"/>
              </a:ext>
            </a:extLst>
          </p:cNvPr>
          <p:cNvSpPr>
            <a:spLocks noGrp="1"/>
          </p:cNvSpPr>
          <p:nvPr>
            <p:ph type="sldNum" sz="quarter" idx="12"/>
          </p:nvPr>
        </p:nvSpPr>
        <p:spPr/>
        <p:txBody>
          <a:bodyPr/>
          <a:lstStyle/>
          <a:p>
            <a:fld id="{D1B2EEF7-A1CC-4CD1-8632-5CA0E7DE118F}" type="slidenum">
              <a:rPr lang="en-US" smtClean="0"/>
              <a:t>‹#›</a:t>
            </a:fld>
            <a:endParaRPr lang="en-US" dirty="0"/>
          </a:p>
        </p:txBody>
      </p:sp>
    </p:spTree>
    <p:extLst>
      <p:ext uri="{BB962C8B-B14F-4D97-AF65-F5344CB8AC3E}">
        <p14:creationId xmlns:p14="http://schemas.microsoft.com/office/powerpoint/2010/main" val="2185275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4E3ACE-D71E-4E05-9800-340DE537A5B6}"/>
              </a:ext>
            </a:extLst>
          </p:cNvPr>
          <p:cNvSpPr>
            <a:spLocks noGrp="1"/>
          </p:cNvSpPr>
          <p:nvPr>
            <p:ph type="dt" sz="half" idx="10"/>
          </p:nvPr>
        </p:nvSpPr>
        <p:spPr/>
        <p:txBody>
          <a:bodyPr/>
          <a:lstStyle/>
          <a:p>
            <a:fld id="{FC2C6F81-9D5B-43B1-B474-9D2E7A6EA253}" type="datetimeFigureOut">
              <a:rPr lang="en-US" smtClean="0"/>
              <a:t>12/23/22</a:t>
            </a:fld>
            <a:endParaRPr lang="en-US" dirty="0"/>
          </a:p>
        </p:txBody>
      </p:sp>
      <p:sp>
        <p:nvSpPr>
          <p:cNvPr id="3" name="Footer Placeholder 2">
            <a:extLst>
              <a:ext uri="{FF2B5EF4-FFF2-40B4-BE49-F238E27FC236}">
                <a16:creationId xmlns:a16="http://schemas.microsoft.com/office/drawing/2014/main" id="{A2ACC501-B3A2-40D9-AE48-B453D9CBB94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6EA9B03-FD7F-42C3-BFEB-208C06F44250}"/>
              </a:ext>
            </a:extLst>
          </p:cNvPr>
          <p:cNvSpPr>
            <a:spLocks noGrp="1"/>
          </p:cNvSpPr>
          <p:nvPr>
            <p:ph type="sldNum" sz="quarter" idx="12"/>
          </p:nvPr>
        </p:nvSpPr>
        <p:spPr/>
        <p:txBody>
          <a:bodyPr/>
          <a:lstStyle/>
          <a:p>
            <a:fld id="{D1B2EEF7-A1CC-4CD1-8632-5CA0E7DE118F}" type="slidenum">
              <a:rPr lang="en-US" smtClean="0"/>
              <a:t>‹#›</a:t>
            </a:fld>
            <a:endParaRPr lang="en-US" dirty="0"/>
          </a:p>
        </p:txBody>
      </p:sp>
    </p:spTree>
    <p:extLst>
      <p:ext uri="{BB962C8B-B14F-4D97-AF65-F5344CB8AC3E}">
        <p14:creationId xmlns:p14="http://schemas.microsoft.com/office/powerpoint/2010/main" val="42372011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92877-0AFE-40C9-A7D6-6A228A954D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3D5734-DBC5-441F-BC2F-23D021158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6EE5E5E-EDBC-4995-93D8-73583A0B4A8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91B9B4-9191-4FE7-AA96-53AD952DED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D7FF79-B46C-4045-925E-557E6A5572B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7C5C5D-B774-47E6-9111-C89F91489978}"/>
              </a:ext>
            </a:extLst>
          </p:cNvPr>
          <p:cNvSpPr>
            <a:spLocks noGrp="1"/>
          </p:cNvSpPr>
          <p:nvPr>
            <p:ph type="dt" sz="half" idx="10"/>
          </p:nvPr>
        </p:nvSpPr>
        <p:spPr/>
        <p:txBody>
          <a:bodyPr/>
          <a:lstStyle/>
          <a:p>
            <a:fld id="{FC2C6F81-9D5B-43B1-B474-9D2E7A6EA253}" type="datetimeFigureOut">
              <a:rPr lang="en-US" smtClean="0"/>
              <a:t>12/23/22</a:t>
            </a:fld>
            <a:endParaRPr lang="en-US" dirty="0"/>
          </a:p>
        </p:txBody>
      </p:sp>
      <p:sp>
        <p:nvSpPr>
          <p:cNvPr id="8" name="Footer Placeholder 7">
            <a:extLst>
              <a:ext uri="{FF2B5EF4-FFF2-40B4-BE49-F238E27FC236}">
                <a16:creationId xmlns:a16="http://schemas.microsoft.com/office/drawing/2014/main" id="{9A7E60F5-F730-40E7-91AF-4EAB3B56C6B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9F5CCCD-9F2D-4528-862E-CDA7267110B6}"/>
              </a:ext>
            </a:extLst>
          </p:cNvPr>
          <p:cNvSpPr>
            <a:spLocks noGrp="1"/>
          </p:cNvSpPr>
          <p:nvPr>
            <p:ph type="sldNum" sz="quarter" idx="12"/>
          </p:nvPr>
        </p:nvSpPr>
        <p:spPr/>
        <p:txBody>
          <a:bodyPr/>
          <a:lstStyle/>
          <a:p>
            <a:fld id="{D1B2EEF7-A1CC-4CD1-8632-5CA0E7DE118F}" type="slidenum">
              <a:rPr lang="en-US" smtClean="0"/>
              <a:t>‹#›</a:t>
            </a:fld>
            <a:endParaRPr lang="en-US" dirty="0"/>
          </a:p>
        </p:txBody>
      </p:sp>
    </p:spTree>
    <p:extLst>
      <p:ext uri="{BB962C8B-B14F-4D97-AF65-F5344CB8AC3E}">
        <p14:creationId xmlns:p14="http://schemas.microsoft.com/office/powerpoint/2010/main" val="41471479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12ED0-D9D2-4BC2-8F77-35D5202F33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97D4FA-0D49-42CD-921B-5CD5C7AF443F}"/>
              </a:ext>
            </a:extLst>
          </p:cNvPr>
          <p:cNvSpPr>
            <a:spLocks noGrp="1"/>
          </p:cNvSpPr>
          <p:nvPr>
            <p:ph type="dt" sz="half" idx="10"/>
          </p:nvPr>
        </p:nvSpPr>
        <p:spPr/>
        <p:txBody>
          <a:bodyPr/>
          <a:lstStyle/>
          <a:p>
            <a:fld id="{FC2C6F81-9D5B-43B1-B474-9D2E7A6EA253}" type="datetimeFigureOut">
              <a:rPr lang="en-US" smtClean="0"/>
              <a:t>12/23/22</a:t>
            </a:fld>
            <a:endParaRPr lang="en-US" dirty="0"/>
          </a:p>
        </p:txBody>
      </p:sp>
      <p:sp>
        <p:nvSpPr>
          <p:cNvPr id="4" name="Footer Placeholder 3">
            <a:extLst>
              <a:ext uri="{FF2B5EF4-FFF2-40B4-BE49-F238E27FC236}">
                <a16:creationId xmlns:a16="http://schemas.microsoft.com/office/drawing/2014/main" id="{EA7699DF-9E7A-4789-AD30-8163AF26A32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EDE84E7-9E98-4B0B-8D2A-42DF428ABC0D}"/>
              </a:ext>
            </a:extLst>
          </p:cNvPr>
          <p:cNvSpPr>
            <a:spLocks noGrp="1"/>
          </p:cNvSpPr>
          <p:nvPr>
            <p:ph type="sldNum" sz="quarter" idx="12"/>
          </p:nvPr>
        </p:nvSpPr>
        <p:spPr/>
        <p:txBody>
          <a:bodyPr/>
          <a:lstStyle/>
          <a:p>
            <a:fld id="{D1B2EEF7-A1CC-4CD1-8632-5CA0E7DE118F}" type="slidenum">
              <a:rPr lang="en-US" smtClean="0"/>
              <a:t>‹#›</a:t>
            </a:fld>
            <a:endParaRPr lang="en-US" dirty="0"/>
          </a:p>
        </p:txBody>
      </p:sp>
    </p:spTree>
    <p:extLst>
      <p:ext uri="{BB962C8B-B14F-4D97-AF65-F5344CB8AC3E}">
        <p14:creationId xmlns:p14="http://schemas.microsoft.com/office/powerpoint/2010/main" val="11457556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4E3ACE-D71E-4E05-9800-340DE537A5B6}"/>
              </a:ext>
            </a:extLst>
          </p:cNvPr>
          <p:cNvSpPr>
            <a:spLocks noGrp="1"/>
          </p:cNvSpPr>
          <p:nvPr>
            <p:ph type="dt" sz="half" idx="10"/>
          </p:nvPr>
        </p:nvSpPr>
        <p:spPr/>
        <p:txBody>
          <a:bodyPr/>
          <a:lstStyle/>
          <a:p>
            <a:fld id="{FC2C6F81-9D5B-43B1-B474-9D2E7A6EA253}" type="datetimeFigureOut">
              <a:rPr lang="en-US" smtClean="0"/>
              <a:t>12/23/22</a:t>
            </a:fld>
            <a:endParaRPr lang="en-US" dirty="0"/>
          </a:p>
        </p:txBody>
      </p:sp>
      <p:sp>
        <p:nvSpPr>
          <p:cNvPr id="3" name="Footer Placeholder 2">
            <a:extLst>
              <a:ext uri="{FF2B5EF4-FFF2-40B4-BE49-F238E27FC236}">
                <a16:creationId xmlns:a16="http://schemas.microsoft.com/office/drawing/2014/main" id="{A2ACC501-B3A2-40D9-AE48-B453D9CBB94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6EA9B03-FD7F-42C3-BFEB-208C06F44250}"/>
              </a:ext>
            </a:extLst>
          </p:cNvPr>
          <p:cNvSpPr>
            <a:spLocks noGrp="1"/>
          </p:cNvSpPr>
          <p:nvPr>
            <p:ph type="sldNum" sz="quarter" idx="12"/>
          </p:nvPr>
        </p:nvSpPr>
        <p:spPr/>
        <p:txBody>
          <a:bodyPr/>
          <a:lstStyle/>
          <a:p>
            <a:fld id="{D1B2EEF7-A1CC-4CD1-8632-5CA0E7DE118F}" type="slidenum">
              <a:rPr lang="en-US" smtClean="0"/>
              <a:t>‹#›</a:t>
            </a:fld>
            <a:endParaRPr lang="en-US" dirty="0"/>
          </a:p>
        </p:txBody>
      </p:sp>
    </p:spTree>
    <p:extLst>
      <p:ext uri="{BB962C8B-B14F-4D97-AF65-F5344CB8AC3E}">
        <p14:creationId xmlns:p14="http://schemas.microsoft.com/office/powerpoint/2010/main" val="27815755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374FA-91CB-4821-AB2C-42D9C6BDC5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BBD0A7-106C-4268-A49B-A80D366ED1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E1E856-627A-458A-AFAA-8CDEE6B9A4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697F41-925F-410C-A5CA-0A57EE927491}"/>
              </a:ext>
            </a:extLst>
          </p:cNvPr>
          <p:cNvSpPr>
            <a:spLocks noGrp="1"/>
          </p:cNvSpPr>
          <p:nvPr>
            <p:ph type="dt" sz="half" idx="10"/>
          </p:nvPr>
        </p:nvSpPr>
        <p:spPr/>
        <p:txBody>
          <a:bodyPr/>
          <a:lstStyle/>
          <a:p>
            <a:fld id="{FC2C6F81-9D5B-43B1-B474-9D2E7A6EA253}" type="datetimeFigureOut">
              <a:rPr lang="en-US" smtClean="0"/>
              <a:t>12/23/22</a:t>
            </a:fld>
            <a:endParaRPr lang="en-US" dirty="0"/>
          </a:p>
        </p:txBody>
      </p:sp>
      <p:sp>
        <p:nvSpPr>
          <p:cNvPr id="6" name="Footer Placeholder 5">
            <a:extLst>
              <a:ext uri="{FF2B5EF4-FFF2-40B4-BE49-F238E27FC236}">
                <a16:creationId xmlns:a16="http://schemas.microsoft.com/office/drawing/2014/main" id="{C8ACCAF4-C2F5-43D6-82C9-D4E755A46CE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7CAF24-18C9-4B6E-A021-E721A2CB9FD6}"/>
              </a:ext>
            </a:extLst>
          </p:cNvPr>
          <p:cNvSpPr>
            <a:spLocks noGrp="1"/>
          </p:cNvSpPr>
          <p:nvPr>
            <p:ph type="sldNum" sz="quarter" idx="12"/>
          </p:nvPr>
        </p:nvSpPr>
        <p:spPr/>
        <p:txBody>
          <a:bodyPr/>
          <a:lstStyle/>
          <a:p>
            <a:fld id="{D1B2EEF7-A1CC-4CD1-8632-5CA0E7DE118F}" type="slidenum">
              <a:rPr lang="en-US" smtClean="0"/>
              <a:t>‹#›</a:t>
            </a:fld>
            <a:endParaRPr lang="en-US" dirty="0"/>
          </a:p>
        </p:txBody>
      </p:sp>
    </p:spTree>
    <p:extLst>
      <p:ext uri="{BB962C8B-B14F-4D97-AF65-F5344CB8AC3E}">
        <p14:creationId xmlns:p14="http://schemas.microsoft.com/office/powerpoint/2010/main" val="28143351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08405-A8CD-4754-832C-DBB6D2F41B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45AB2F-D7CC-4720-AFD5-BCD35B683C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B10169C-4CDD-4DAC-9842-A1D33276F5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A13734-2393-42B9-9D55-D642736DAEBE}"/>
              </a:ext>
            </a:extLst>
          </p:cNvPr>
          <p:cNvSpPr>
            <a:spLocks noGrp="1"/>
          </p:cNvSpPr>
          <p:nvPr>
            <p:ph type="dt" sz="half" idx="10"/>
          </p:nvPr>
        </p:nvSpPr>
        <p:spPr/>
        <p:txBody>
          <a:bodyPr/>
          <a:lstStyle/>
          <a:p>
            <a:fld id="{FC2C6F81-9D5B-43B1-B474-9D2E7A6EA253}" type="datetimeFigureOut">
              <a:rPr lang="en-US" smtClean="0"/>
              <a:t>12/23/22</a:t>
            </a:fld>
            <a:endParaRPr lang="en-US" dirty="0"/>
          </a:p>
        </p:txBody>
      </p:sp>
      <p:sp>
        <p:nvSpPr>
          <p:cNvPr id="6" name="Footer Placeholder 5">
            <a:extLst>
              <a:ext uri="{FF2B5EF4-FFF2-40B4-BE49-F238E27FC236}">
                <a16:creationId xmlns:a16="http://schemas.microsoft.com/office/drawing/2014/main" id="{2B84D994-DF1E-4FFE-8944-99DC19FB3F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A71607-6A82-495C-AEDC-E99DE77D506A}"/>
              </a:ext>
            </a:extLst>
          </p:cNvPr>
          <p:cNvSpPr>
            <a:spLocks noGrp="1"/>
          </p:cNvSpPr>
          <p:nvPr>
            <p:ph type="sldNum" sz="quarter" idx="12"/>
          </p:nvPr>
        </p:nvSpPr>
        <p:spPr/>
        <p:txBody>
          <a:bodyPr/>
          <a:lstStyle/>
          <a:p>
            <a:fld id="{D1B2EEF7-A1CC-4CD1-8632-5CA0E7DE118F}" type="slidenum">
              <a:rPr lang="en-US" smtClean="0"/>
              <a:t>‹#›</a:t>
            </a:fld>
            <a:endParaRPr lang="en-US" dirty="0"/>
          </a:p>
        </p:txBody>
      </p:sp>
    </p:spTree>
    <p:extLst>
      <p:ext uri="{BB962C8B-B14F-4D97-AF65-F5344CB8AC3E}">
        <p14:creationId xmlns:p14="http://schemas.microsoft.com/office/powerpoint/2010/main" val="41429965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FC72-9967-46AA-9315-61F89B2885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76CB79-30FD-414C-BAF1-CB5F11B4255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296F7-53D9-4552-9489-8423639D2F87}"/>
              </a:ext>
            </a:extLst>
          </p:cNvPr>
          <p:cNvSpPr>
            <a:spLocks noGrp="1"/>
          </p:cNvSpPr>
          <p:nvPr>
            <p:ph type="dt" sz="half" idx="10"/>
          </p:nvPr>
        </p:nvSpPr>
        <p:spPr/>
        <p:txBody>
          <a:bodyPr/>
          <a:lstStyle/>
          <a:p>
            <a:fld id="{FC2C6F81-9D5B-43B1-B474-9D2E7A6EA253}" type="datetimeFigureOut">
              <a:rPr lang="en-US" smtClean="0"/>
              <a:t>12/23/22</a:t>
            </a:fld>
            <a:endParaRPr lang="en-US" dirty="0"/>
          </a:p>
        </p:txBody>
      </p:sp>
      <p:sp>
        <p:nvSpPr>
          <p:cNvPr id="5" name="Footer Placeholder 4">
            <a:extLst>
              <a:ext uri="{FF2B5EF4-FFF2-40B4-BE49-F238E27FC236}">
                <a16:creationId xmlns:a16="http://schemas.microsoft.com/office/drawing/2014/main" id="{866E1FFE-6BE0-475C-8119-70DCD7D74F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60672E-FEE9-4D23-8710-9FCEB00098CC}"/>
              </a:ext>
            </a:extLst>
          </p:cNvPr>
          <p:cNvSpPr>
            <a:spLocks noGrp="1"/>
          </p:cNvSpPr>
          <p:nvPr>
            <p:ph type="sldNum" sz="quarter" idx="12"/>
          </p:nvPr>
        </p:nvSpPr>
        <p:spPr/>
        <p:txBody>
          <a:bodyPr/>
          <a:lstStyle/>
          <a:p>
            <a:fld id="{D1B2EEF7-A1CC-4CD1-8632-5CA0E7DE118F}" type="slidenum">
              <a:rPr lang="en-US" smtClean="0"/>
              <a:t>‹#›</a:t>
            </a:fld>
            <a:endParaRPr lang="en-US" dirty="0"/>
          </a:p>
        </p:txBody>
      </p:sp>
    </p:spTree>
    <p:extLst>
      <p:ext uri="{BB962C8B-B14F-4D97-AF65-F5344CB8AC3E}">
        <p14:creationId xmlns:p14="http://schemas.microsoft.com/office/powerpoint/2010/main" val="6007173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ED00C4-07C9-4E34-8EDB-EAD67D5778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13FA15-6BFE-470C-B747-57AC455B7EB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B13E5-CFF3-4E67-891A-33BE90398388}"/>
              </a:ext>
            </a:extLst>
          </p:cNvPr>
          <p:cNvSpPr>
            <a:spLocks noGrp="1"/>
          </p:cNvSpPr>
          <p:nvPr>
            <p:ph type="dt" sz="half" idx="10"/>
          </p:nvPr>
        </p:nvSpPr>
        <p:spPr/>
        <p:txBody>
          <a:bodyPr/>
          <a:lstStyle/>
          <a:p>
            <a:fld id="{FC2C6F81-9D5B-43B1-B474-9D2E7A6EA253}" type="datetimeFigureOut">
              <a:rPr lang="en-US" smtClean="0"/>
              <a:t>12/23/22</a:t>
            </a:fld>
            <a:endParaRPr lang="en-US" dirty="0"/>
          </a:p>
        </p:txBody>
      </p:sp>
      <p:sp>
        <p:nvSpPr>
          <p:cNvPr id="5" name="Footer Placeholder 4">
            <a:extLst>
              <a:ext uri="{FF2B5EF4-FFF2-40B4-BE49-F238E27FC236}">
                <a16:creationId xmlns:a16="http://schemas.microsoft.com/office/drawing/2014/main" id="{D1B18ECF-391E-4236-9DB6-6B97FEAD87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CFA5B8-A852-4B80-830A-DF2A534E0017}"/>
              </a:ext>
            </a:extLst>
          </p:cNvPr>
          <p:cNvSpPr>
            <a:spLocks noGrp="1"/>
          </p:cNvSpPr>
          <p:nvPr>
            <p:ph type="sldNum" sz="quarter" idx="12"/>
          </p:nvPr>
        </p:nvSpPr>
        <p:spPr/>
        <p:txBody>
          <a:bodyPr/>
          <a:lstStyle/>
          <a:p>
            <a:fld id="{D1B2EEF7-A1CC-4CD1-8632-5CA0E7DE118F}" type="slidenum">
              <a:rPr lang="en-US" smtClean="0"/>
              <a:t>‹#›</a:t>
            </a:fld>
            <a:endParaRPr lang="en-US" dirty="0"/>
          </a:p>
        </p:txBody>
      </p:sp>
    </p:spTree>
    <p:extLst>
      <p:ext uri="{BB962C8B-B14F-4D97-AF65-F5344CB8AC3E}">
        <p14:creationId xmlns:p14="http://schemas.microsoft.com/office/powerpoint/2010/main" val="8736234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2_1 Column">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p:nvPr>
        </p:nvSpPr>
        <p:spPr>
          <a:xfrm>
            <a:off x="619691" y="1229456"/>
            <a:ext cx="10990476" cy="4525963"/>
          </a:xfrm>
          <a:prstGeom prst="rect">
            <a:avLst/>
          </a:prstGeom>
        </p:spPr>
        <p:txBody>
          <a:bodyPr rtlCol="0">
            <a:normAutofit/>
          </a:bodyPr>
          <a:lstStyle>
            <a:lvl1pPr marL="0" indent="0">
              <a:buNone/>
              <a:defRPr/>
            </a:lvl1pPr>
            <a:lvl2pPr marL="342900" indent="0">
              <a:buNone/>
              <a:defRPr/>
            </a:lvl2pPr>
            <a:lvl3pPr marL="685800" indent="0">
              <a:buNone/>
              <a:defRPr/>
            </a:lvl3pPr>
            <a:lvl4pPr marL="1028700" indent="0">
              <a:buNone/>
              <a:defRPr/>
            </a:lvl4pPr>
          </a:lstStyle>
          <a:p>
            <a:pPr lvl="0"/>
            <a:r>
              <a:rPr lang="en-US"/>
              <a:t>Click to edit Master text styles</a:t>
            </a:r>
          </a:p>
        </p:txBody>
      </p:sp>
      <p:sp>
        <p:nvSpPr>
          <p:cNvPr id="4" name="Slide Number Placeholder 4">
            <a:extLst>
              <a:ext uri="{FF2B5EF4-FFF2-40B4-BE49-F238E27FC236}">
                <a16:creationId xmlns:a16="http://schemas.microsoft.com/office/drawing/2014/main" id="{ECDB8B27-FCEA-4F4F-B1A0-A700BDD8386D}"/>
              </a:ext>
            </a:extLst>
          </p:cNvPr>
          <p:cNvSpPr>
            <a:spLocks noGrp="1"/>
          </p:cNvSpPr>
          <p:nvPr>
            <p:ph type="sldNum" sz="quarter" idx="10"/>
          </p:nvPr>
        </p:nvSpPr>
        <p:spPr/>
        <p:txBody>
          <a:bodyPr/>
          <a:lstStyle>
            <a:lvl1pPr>
              <a:defRPr/>
            </a:lvl1pPr>
          </a:lstStyle>
          <a:p>
            <a:pPr>
              <a:defRPr/>
            </a:pPr>
            <a:fld id="{45DE2F0E-C81A-48F7-BA48-352AB843EBDE}" type="slidenum">
              <a:rPr lang="en-US" altLang="en-US"/>
              <a:pPr>
                <a:defRPr/>
              </a:pPr>
              <a:t>‹#›</a:t>
            </a:fld>
            <a:endParaRPr lang="en-US" altLang="en-US" dirty="0"/>
          </a:p>
        </p:txBody>
      </p:sp>
    </p:spTree>
    <p:extLst>
      <p:ext uri="{BB962C8B-B14F-4D97-AF65-F5344CB8AC3E}">
        <p14:creationId xmlns:p14="http://schemas.microsoft.com/office/powerpoint/2010/main" val="3615130843"/>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11398999" y="6365828"/>
            <a:ext cx="600437" cy="365125"/>
          </a:xfrm>
          <a:prstGeom prst="rect">
            <a:avLst/>
          </a:prstGeom>
        </p:spPr>
        <p:txBody>
          <a:bodyPr vert="horz" lIns="91440" tIns="45720" rIns="91440" bIns="45720" rtlCol="0" anchor="ctr"/>
          <a:lstStyle>
            <a:lvl1pPr algn="r">
              <a:defRPr sz="800">
                <a:solidFill>
                  <a:schemeClr val="bg2"/>
                </a:solidFill>
                <a:latin typeface="Verdana"/>
                <a:cs typeface="Verdana"/>
              </a:defRPr>
            </a:lvl1pPr>
          </a:lstStyle>
          <a:p>
            <a:fld id="{81BF0B4E-CE60-AB48-9D7E-4434414A7C38}" type="slidenum">
              <a:rPr lang="en-US" smtClean="0"/>
              <a:pPr/>
              <a:t>‹#›</a:t>
            </a:fld>
            <a:endParaRPr lang="en-US" dirty="0"/>
          </a:p>
        </p:txBody>
      </p:sp>
      <p:sp>
        <p:nvSpPr>
          <p:cNvPr id="12" name="Title 11"/>
          <p:cNvSpPr>
            <a:spLocks noGrp="1"/>
          </p:cNvSpPr>
          <p:nvPr>
            <p:ph type="title"/>
          </p:nvPr>
        </p:nvSpPr>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98B7D2D-994A-EF44-9658-95BA71053333}"/>
              </a:ext>
            </a:extLst>
          </p:cNvPr>
          <p:cNvSpPr>
            <a:spLocks noGrp="1"/>
          </p:cNvSpPr>
          <p:nvPr>
            <p:ph type="body" sz="quarter" idx="10"/>
          </p:nvPr>
        </p:nvSpPr>
        <p:spPr>
          <a:xfrm>
            <a:off x="182033" y="5452769"/>
            <a:ext cx="11817403" cy="572480"/>
          </a:xfrm>
        </p:spPr>
        <p:txBody>
          <a:bodyPr numCol="2" anchor="b">
            <a:noAutofit/>
          </a:bodyPr>
          <a:lstStyle>
            <a:lvl1pPr marL="0" marR="0" indent="0" algn="l" defTabSz="457200" rtl="0" eaLnBrk="1" fontAlgn="auto" latinLnBrk="0" hangingPunct="1">
              <a:lnSpc>
                <a:spcPct val="100000"/>
              </a:lnSpc>
              <a:spcBef>
                <a:spcPct val="20000"/>
              </a:spcBef>
              <a:spcAft>
                <a:spcPts val="0"/>
              </a:spcAft>
              <a:buClrTx/>
              <a:buSzTx/>
              <a:buFont typeface="+mj-lt"/>
              <a:buNone/>
              <a:tabLst/>
              <a:defRPr sz="800"/>
            </a:lvl1pPr>
            <a:lvl2pPr marL="457200" indent="0">
              <a:buNone/>
              <a:defRPr/>
            </a:lvl2pPr>
            <a:lvl3pPr marL="914400" indent="0">
              <a:buNone/>
              <a:defRPr/>
            </a:lvl3pPr>
            <a:lvl4pPr marL="1371600" indent="0">
              <a:buNone/>
              <a:defRPr/>
            </a:lvl4pPr>
            <a:lvl5pPr marL="1828800" indent="0">
              <a:buNone/>
              <a:defRPr/>
            </a:lvl5pPr>
          </a:lstStyle>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p:txBody>
      </p:sp>
      <p:sp>
        <p:nvSpPr>
          <p:cNvPr id="7" name="Content Placeholder 6">
            <a:extLst>
              <a:ext uri="{FF2B5EF4-FFF2-40B4-BE49-F238E27FC236}">
                <a16:creationId xmlns:a16="http://schemas.microsoft.com/office/drawing/2014/main" id="{0933A702-47B9-B84B-9689-77A69463E91B}"/>
              </a:ext>
            </a:extLst>
          </p:cNvPr>
          <p:cNvSpPr>
            <a:spLocks noGrp="1"/>
          </p:cNvSpPr>
          <p:nvPr>
            <p:ph sz="quarter" idx="11"/>
          </p:nvPr>
        </p:nvSpPr>
        <p:spPr>
          <a:xfrm>
            <a:off x="620184" y="995364"/>
            <a:ext cx="10989733" cy="43846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753045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11398999" y="6365828"/>
            <a:ext cx="600437" cy="365125"/>
          </a:xfrm>
          <a:prstGeom prst="rect">
            <a:avLst/>
          </a:prstGeom>
        </p:spPr>
        <p:txBody>
          <a:bodyPr vert="horz" lIns="91440" tIns="45720" rIns="91440" bIns="45720" rtlCol="0" anchor="ctr"/>
          <a:lstStyle>
            <a:lvl1pPr algn="r">
              <a:defRPr sz="800">
                <a:solidFill>
                  <a:schemeClr val="bg2"/>
                </a:solidFill>
                <a:latin typeface="Verdana"/>
                <a:cs typeface="Verdana"/>
              </a:defRPr>
            </a:lvl1pPr>
          </a:lstStyle>
          <a:p>
            <a:fld id="{81BF0B4E-CE60-AB48-9D7E-4434414A7C38}" type="slidenum">
              <a:rPr lang="en-US" smtClean="0"/>
              <a:pPr/>
              <a:t>‹#›</a:t>
            </a:fld>
            <a:endParaRPr lang="en-US" dirty="0"/>
          </a:p>
        </p:txBody>
      </p:sp>
      <p:sp>
        <p:nvSpPr>
          <p:cNvPr id="13" name="Title 12"/>
          <p:cNvSpPr>
            <a:spLocks noGrp="1"/>
          </p:cNvSpPr>
          <p:nvPr>
            <p:ph type="title"/>
          </p:nvPr>
        </p:nvSpPr>
        <p:spPr/>
        <p:txBody>
          <a:bodyPr/>
          <a:lstStyle/>
          <a:p>
            <a:r>
              <a:rPr lang="en-US" dirty="0"/>
              <a:t>Click to edit Master title style</a:t>
            </a:r>
          </a:p>
        </p:txBody>
      </p:sp>
      <p:sp>
        <p:nvSpPr>
          <p:cNvPr id="6" name="Content Placeholder 6">
            <a:extLst>
              <a:ext uri="{FF2B5EF4-FFF2-40B4-BE49-F238E27FC236}">
                <a16:creationId xmlns:a16="http://schemas.microsoft.com/office/drawing/2014/main" id="{06A3370A-5FBC-3E43-899F-AD4898599C40}"/>
              </a:ext>
            </a:extLst>
          </p:cNvPr>
          <p:cNvSpPr>
            <a:spLocks noGrp="1"/>
          </p:cNvSpPr>
          <p:nvPr>
            <p:ph sz="quarter" idx="11"/>
          </p:nvPr>
        </p:nvSpPr>
        <p:spPr>
          <a:xfrm>
            <a:off x="620184" y="995364"/>
            <a:ext cx="10989733" cy="43846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Text Placeholder 2">
            <a:extLst>
              <a:ext uri="{FF2B5EF4-FFF2-40B4-BE49-F238E27FC236}">
                <a16:creationId xmlns:a16="http://schemas.microsoft.com/office/drawing/2014/main" id="{268D9307-37EA-9E43-AF84-3E088D061B4E}"/>
              </a:ext>
            </a:extLst>
          </p:cNvPr>
          <p:cNvSpPr>
            <a:spLocks noGrp="1"/>
          </p:cNvSpPr>
          <p:nvPr>
            <p:ph type="body" sz="quarter" idx="10"/>
          </p:nvPr>
        </p:nvSpPr>
        <p:spPr>
          <a:xfrm>
            <a:off x="182033" y="5452769"/>
            <a:ext cx="11817403" cy="572480"/>
          </a:xfrm>
        </p:spPr>
        <p:txBody>
          <a:bodyPr numCol="2" anchor="b">
            <a:noAutofit/>
          </a:bodyPr>
          <a:lstStyle>
            <a:lvl1pPr marL="0" marR="0" indent="0" algn="l" defTabSz="457200" rtl="0" eaLnBrk="1" fontAlgn="auto" latinLnBrk="0" hangingPunct="1">
              <a:lnSpc>
                <a:spcPct val="100000"/>
              </a:lnSpc>
              <a:spcBef>
                <a:spcPct val="20000"/>
              </a:spcBef>
              <a:spcAft>
                <a:spcPts val="0"/>
              </a:spcAft>
              <a:buClrTx/>
              <a:buSzTx/>
              <a:buFont typeface="+mj-lt"/>
              <a:buNone/>
              <a:tabLst/>
              <a:defRPr sz="800"/>
            </a:lvl1pPr>
            <a:lvl2pPr marL="457200" indent="0">
              <a:buNone/>
              <a:defRPr/>
            </a:lvl2pPr>
            <a:lvl3pPr marL="914400" indent="0">
              <a:buNone/>
              <a:defRPr/>
            </a:lvl3pPr>
            <a:lvl4pPr marL="1371600" indent="0">
              <a:buNone/>
              <a:defRPr/>
            </a:lvl4pPr>
            <a:lvl5pPr marL="1828800" indent="0">
              <a:buNone/>
              <a:defRPr/>
            </a:lvl5pPr>
          </a:lstStyle>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p:txBody>
      </p:sp>
    </p:spTree>
    <p:extLst>
      <p:ext uri="{BB962C8B-B14F-4D97-AF65-F5344CB8AC3E}">
        <p14:creationId xmlns:p14="http://schemas.microsoft.com/office/powerpoint/2010/main" val="4174843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581173E-9AB1-4249-98AA-A76DEACCE970}"/>
              </a:ext>
            </a:extLst>
          </p:cNvPr>
          <p:cNvSpPr txBox="1">
            <a:spLocks noGrp="1"/>
          </p:cNvSpPr>
          <p:nvPr>
            <p:ph type="body" idx="4294967295"/>
          </p:nvPr>
        </p:nvSpPr>
        <p:spPr>
          <a:xfrm>
            <a:off x="322261" y="4192953"/>
            <a:ext cx="11522070" cy="1366515"/>
          </a:xfrm>
        </p:spPr>
        <p:txBody>
          <a:bodyPr anchorCtr="1"/>
          <a:lstStyle>
            <a:lvl1pPr marL="0" indent="0" algn="ctr">
              <a:lnSpc>
                <a:spcPct val="100000"/>
              </a:lnSpc>
              <a:buNone/>
              <a:defRPr sz="1300">
                <a:solidFill>
                  <a:srgbClr val="FFFFFF"/>
                </a:solidFill>
                <a:latin typeface="Arial" pitchFamily="34"/>
                <a:cs typeface="Arial" pitchFamily="34"/>
              </a:defRPr>
            </a:lvl1pPr>
          </a:lstStyle>
          <a:p>
            <a:pPr lvl="0"/>
            <a:r>
              <a:rPr lang="en-US"/>
              <a:t>Affiliations</a:t>
            </a:r>
          </a:p>
        </p:txBody>
      </p:sp>
    </p:spTree>
    <p:extLst>
      <p:ext uri="{BB962C8B-B14F-4D97-AF65-F5344CB8AC3E}">
        <p14:creationId xmlns:p14="http://schemas.microsoft.com/office/powerpoint/2010/main" val="3651529062"/>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stStyle>
          <a:p>
            <a:pPr>
              <a:buClr>
                <a:srgbClr val="8C4797"/>
              </a:buClr>
            </a:pPr>
            <a:r>
              <a:rPr lang="en-US" dirty="0"/>
              <a:t>Text level 1 is Calibri 20pt, regular.</a:t>
            </a:r>
          </a:p>
          <a:p>
            <a:pPr lvl="1">
              <a:buClr>
                <a:srgbClr val="8C4797"/>
              </a:buClr>
            </a:pPr>
            <a:r>
              <a:rPr lang="en-US" dirty="0"/>
              <a:t>Text level 2 is Calibri 16 pt, regular.</a:t>
            </a:r>
          </a:p>
          <a:p>
            <a:pPr lvl="2">
              <a:buClr>
                <a:srgbClr val="8C4797"/>
              </a:buClr>
            </a:pPr>
            <a:r>
              <a:rPr lang="en-US" dirty="0"/>
              <a:t>Text level 3 is Calibri 12 pt, regular</a:t>
            </a:r>
          </a:p>
          <a:p>
            <a:pPr lvl="3">
              <a:buClr>
                <a:srgbClr val="8C4797"/>
              </a:buClr>
            </a:pPr>
            <a:r>
              <a:rPr lang="en-US" dirty="0"/>
              <a:t>Text level 4 is Calibri 10 pt, regular</a:t>
            </a:r>
          </a:p>
        </p:txBody>
      </p:sp>
      <p:sp>
        <p:nvSpPr>
          <p:cNvPr id="7" name="Slide Number Placeholder 4"/>
          <p:cNvSpPr>
            <a:spLocks noGrp="1"/>
          </p:cNvSpPr>
          <p:nvPr>
            <p:ph type="sldNum" sz="quarter" idx="4"/>
          </p:nvPr>
        </p:nvSpPr>
        <p:spPr>
          <a:xfrm>
            <a:off x="11398999" y="6365828"/>
            <a:ext cx="600437" cy="365125"/>
          </a:xfrm>
          <a:prstGeom prst="rect">
            <a:avLst/>
          </a:prstGeom>
        </p:spPr>
        <p:txBody>
          <a:bodyPr vert="horz" lIns="91440" tIns="45720" rIns="91440" bIns="45720" rtlCol="0" anchor="ctr"/>
          <a:lstStyle>
            <a:lvl1pPr algn="r">
              <a:defRPr sz="80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fld id="{81BF0B4E-CE60-AB48-9D7E-4434414A7C38}"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850826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sz="800"/>
            </a:lvl1pPr>
          </a:lstStyle>
          <a:p>
            <a:fld id="{81BF0B4E-CE60-AB48-9D7E-4434414A7C38}" type="slidenum">
              <a:rPr lang="en-US" smtClean="0"/>
              <a:pPr/>
              <a:t>‹#›</a:t>
            </a:fld>
            <a:endParaRPr lang="en-US" dirty="0"/>
          </a:p>
        </p:txBody>
      </p:sp>
      <p:sp>
        <p:nvSpPr>
          <p:cNvPr id="8" name="Content Placeholder 7"/>
          <p:cNvSpPr>
            <a:spLocks noGrp="1"/>
          </p:cNvSpPr>
          <p:nvPr>
            <p:ph sz="quarter" idx="11"/>
          </p:nvPr>
        </p:nvSpPr>
        <p:spPr>
          <a:xfrm>
            <a:off x="620185" y="995364"/>
            <a:ext cx="5471583" cy="46058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Picture Placeholder 9"/>
          <p:cNvSpPr>
            <a:spLocks noGrp="1"/>
          </p:cNvSpPr>
          <p:nvPr>
            <p:ph type="pic" sz="quarter" idx="12"/>
          </p:nvPr>
        </p:nvSpPr>
        <p:spPr>
          <a:xfrm>
            <a:off x="6343651" y="995364"/>
            <a:ext cx="5342467" cy="4615445"/>
          </a:xfrm>
        </p:spPr>
        <p:txBody>
          <a:bodyPr/>
          <a:lstStyle/>
          <a:p>
            <a:endParaRPr lang="en-US" dirty="0"/>
          </a:p>
        </p:txBody>
      </p:sp>
      <p:sp>
        <p:nvSpPr>
          <p:cNvPr id="7" name="Text Placeholder 2">
            <a:extLst>
              <a:ext uri="{FF2B5EF4-FFF2-40B4-BE49-F238E27FC236}">
                <a16:creationId xmlns:a16="http://schemas.microsoft.com/office/drawing/2014/main" id="{7AEC8B56-438A-A342-9D79-492EB83E17E2}"/>
              </a:ext>
            </a:extLst>
          </p:cNvPr>
          <p:cNvSpPr>
            <a:spLocks noGrp="1"/>
          </p:cNvSpPr>
          <p:nvPr>
            <p:ph type="body" sz="quarter" idx="13"/>
          </p:nvPr>
        </p:nvSpPr>
        <p:spPr>
          <a:xfrm>
            <a:off x="182033" y="5452769"/>
            <a:ext cx="11817403" cy="572480"/>
          </a:xfrm>
        </p:spPr>
        <p:txBody>
          <a:bodyPr numCol="2" anchor="b">
            <a:noAutofit/>
          </a:bodyPr>
          <a:lstStyle>
            <a:lvl1pPr marL="0" marR="0" indent="0" algn="l" defTabSz="457200" rtl="0" eaLnBrk="1" fontAlgn="auto" latinLnBrk="0" hangingPunct="1">
              <a:lnSpc>
                <a:spcPct val="100000"/>
              </a:lnSpc>
              <a:spcBef>
                <a:spcPct val="20000"/>
              </a:spcBef>
              <a:spcAft>
                <a:spcPts val="0"/>
              </a:spcAft>
              <a:buClrTx/>
              <a:buSzTx/>
              <a:buFont typeface="+mj-lt"/>
              <a:buNone/>
              <a:tabLst/>
              <a:defRPr sz="800"/>
            </a:lvl1pPr>
            <a:lvl2pPr marL="457200" indent="0">
              <a:buNone/>
              <a:defRPr/>
            </a:lvl2pPr>
            <a:lvl3pPr marL="914400" indent="0">
              <a:buNone/>
              <a:defRPr/>
            </a:lvl3pPr>
            <a:lvl4pPr marL="1371600" indent="0">
              <a:buNone/>
              <a:defRPr/>
            </a:lvl4pPr>
            <a:lvl5pPr marL="1828800" indent="0">
              <a:buNone/>
              <a:defRPr/>
            </a:lvl5pPr>
          </a:lstStyle>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p:txBody>
      </p:sp>
    </p:spTree>
    <p:extLst>
      <p:ext uri="{BB962C8B-B14F-4D97-AF65-F5344CB8AC3E}">
        <p14:creationId xmlns:p14="http://schemas.microsoft.com/office/powerpoint/2010/main" val="25644057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4"/>
          <p:cNvSpPr>
            <a:spLocks noGrp="1"/>
          </p:cNvSpPr>
          <p:nvPr>
            <p:ph type="sldNum" sz="quarter" idx="4"/>
          </p:nvPr>
        </p:nvSpPr>
        <p:spPr>
          <a:xfrm>
            <a:off x="11398999" y="6365828"/>
            <a:ext cx="600437" cy="365125"/>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solidFill>
                  <a:srgbClr val="FFFFFF"/>
                </a:solidFill>
              </a:rPr>
              <a:pPr/>
              <a:t>‹#›</a:t>
            </a:fld>
            <a:endParaRPr lang="en-US" dirty="0">
              <a:solidFill>
                <a:srgbClr val="FFFFFF"/>
              </a:solidFill>
            </a:endParaRPr>
          </a:p>
        </p:txBody>
      </p:sp>
      <p:sp>
        <p:nvSpPr>
          <p:cNvPr id="7" name="Text Placeholder 2">
            <a:extLst>
              <a:ext uri="{FF2B5EF4-FFF2-40B4-BE49-F238E27FC236}">
                <a16:creationId xmlns:a16="http://schemas.microsoft.com/office/drawing/2014/main" id="{8E976BD2-BC06-9643-BD7F-88AF2672515E}"/>
              </a:ext>
            </a:extLst>
          </p:cNvPr>
          <p:cNvSpPr>
            <a:spLocks noGrp="1"/>
          </p:cNvSpPr>
          <p:nvPr>
            <p:ph type="body" sz="quarter" idx="10"/>
          </p:nvPr>
        </p:nvSpPr>
        <p:spPr>
          <a:xfrm>
            <a:off x="182033" y="5452769"/>
            <a:ext cx="11817403" cy="572480"/>
          </a:xfrm>
        </p:spPr>
        <p:txBody>
          <a:bodyPr numCol="2" anchor="b">
            <a:noAutofit/>
          </a:bodyPr>
          <a:lstStyle>
            <a:lvl1pPr marL="0" marR="0" indent="0" algn="l" defTabSz="457200" rtl="0" eaLnBrk="1" fontAlgn="auto" latinLnBrk="0" hangingPunct="1">
              <a:lnSpc>
                <a:spcPct val="100000"/>
              </a:lnSpc>
              <a:spcBef>
                <a:spcPct val="20000"/>
              </a:spcBef>
              <a:spcAft>
                <a:spcPts val="0"/>
              </a:spcAft>
              <a:buClrTx/>
              <a:buSzTx/>
              <a:buFont typeface="+mj-lt"/>
              <a:buNone/>
              <a:tabLst/>
              <a:defRPr sz="800"/>
            </a:lvl1pPr>
            <a:lvl2pPr marL="457200" indent="0">
              <a:buNone/>
              <a:defRPr/>
            </a:lvl2pPr>
            <a:lvl3pPr marL="914400" indent="0">
              <a:buNone/>
              <a:defRPr/>
            </a:lvl3pPr>
            <a:lvl4pPr marL="1371600" indent="0">
              <a:buNone/>
              <a:defRPr/>
            </a:lvl4pPr>
            <a:lvl5pPr marL="1828800" indent="0">
              <a:buNone/>
              <a:defRPr/>
            </a:lvl5pPr>
          </a:lstStyle>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a:p>
            <a:pPr marL="228600" marR="0" lvl="0" indent="-228600" algn="l" defTabSz="457200" rtl="0" eaLnBrk="1" fontAlgn="auto" latinLnBrk="0" hangingPunct="1">
              <a:lnSpc>
                <a:spcPct val="100000"/>
              </a:lnSpc>
              <a:spcBef>
                <a:spcPct val="20000"/>
              </a:spcBef>
              <a:spcAft>
                <a:spcPts val="0"/>
              </a:spcAft>
              <a:buClrTx/>
              <a:buSzTx/>
              <a:buFont typeface="+mj-lt"/>
              <a:buAutoNum type="arabicPeriod"/>
              <a:tabLst/>
              <a:defRPr/>
            </a:pPr>
            <a:r>
              <a:rPr lang="en-US" dirty="0"/>
              <a:t>Edit Master text styles</a:t>
            </a:r>
          </a:p>
        </p:txBody>
      </p:sp>
    </p:spTree>
    <p:extLst>
      <p:ext uri="{BB962C8B-B14F-4D97-AF65-F5344CB8AC3E}">
        <p14:creationId xmlns:p14="http://schemas.microsoft.com/office/powerpoint/2010/main" val="4122459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slide - vertical 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3AE48C-9156-0043-B67C-405E586F0CA6}"/>
              </a:ext>
            </a:extLst>
          </p:cNvPr>
          <p:cNvSpPr/>
          <p:nvPr userDrawn="1"/>
        </p:nvSpPr>
        <p:spPr>
          <a:xfrm>
            <a:off x="0" y="1"/>
            <a:ext cx="12192000" cy="6857999"/>
          </a:xfrm>
          <a:prstGeom prst="rect">
            <a:avLst/>
          </a:prstGeom>
          <a:gradFill flip="none" rotWithShape="1">
            <a:gsLst>
              <a:gs pos="100000">
                <a:srgbClr val="235A8B">
                  <a:shade val="30000"/>
                  <a:satMod val="115000"/>
                </a:srgbClr>
              </a:gs>
              <a:gs pos="50000">
                <a:srgbClr val="235A8B">
                  <a:shade val="67500"/>
                  <a:satMod val="115000"/>
                </a:srgbClr>
              </a:gs>
              <a:gs pos="0">
                <a:srgbClr val="235A8B">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6" name="Straight Connector 5">
            <a:extLst>
              <a:ext uri="{FF2B5EF4-FFF2-40B4-BE49-F238E27FC236}">
                <a16:creationId xmlns:a16="http://schemas.microsoft.com/office/drawing/2014/main" id="{DD447372-A958-6940-B58D-04B274664B11}"/>
              </a:ext>
            </a:extLst>
          </p:cNvPr>
          <p:cNvCxnSpPr>
            <a:cxnSpLocks/>
          </p:cNvCxnSpPr>
          <p:nvPr userDrawn="1"/>
        </p:nvCxnSpPr>
        <p:spPr>
          <a:xfrm>
            <a:off x="1547935" y="3237359"/>
            <a:ext cx="9129028" cy="0"/>
          </a:xfrm>
          <a:prstGeom prst="line">
            <a:avLst/>
          </a:prstGeom>
          <a:solidFill>
            <a:schemeClr val="accent1"/>
          </a:solidFill>
          <a:ln w="38100">
            <a:solidFill>
              <a:schemeClr val="accent5"/>
            </a:solidFill>
          </a:ln>
          <a:effectLst/>
        </p:spPr>
        <p:style>
          <a:lnRef idx="1">
            <a:schemeClr val="accent1"/>
          </a:lnRef>
          <a:fillRef idx="3">
            <a:schemeClr val="accent1"/>
          </a:fillRef>
          <a:effectRef idx="2">
            <a:schemeClr val="accent1"/>
          </a:effectRef>
          <a:fontRef idx="minor">
            <a:schemeClr val="lt1"/>
          </a:fontRef>
        </p:style>
      </p:cxnSp>
      <p:sp>
        <p:nvSpPr>
          <p:cNvPr id="16" name="Title 15"/>
          <p:cNvSpPr>
            <a:spLocks noGrp="1"/>
          </p:cNvSpPr>
          <p:nvPr>
            <p:ph type="title"/>
          </p:nvPr>
        </p:nvSpPr>
        <p:spPr>
          <a:xfrm>
            <a:off x="1547935" y="1555106"/>
            <a:ext cx="9129028" cy="1635960"/>
          </a:xfrm>
          <a:prstGeom prst="rect">
            <a:avLst/>
          </a:prstGeom>
        </p:spPr>
        <p:txBody>
          <a:bodyPr anchor="b">
            <a:normAutofit/>
          </a:bodyPr>
          <a:lstStyle>
            <a:lvl1pPr algn="ctr">
              <a:defRPr sz="3200">
                <a:solidFill>
                  <a:schemeClr val="bg1"/>
                </a:solidFill>
              </a:defRPr>
            </a:lvl1pPr>
          </a:lstStyle>
          <a:p>
            <a:r>
              <a:rPr lang="en-US" dirty="0"/>
              <a:t>Click to edit Master title style</a:t>
            </a:r>
          </a:p>
        </p:txBody>
      </p:sp>
      <p:sp>
        <p:nvSpPr>
          <p:cNvPr id="11" name="Text Placeholder 8"/>
          <p:cNvSpPr>
            <a:spLocks noGrp="1"/>
          </p:cNvSpPr>
          <p:nvPr>
            <p:ph type="body" sz="quarter" idx="10" hasCustomPrompt="1"/>
          </p:nvPr>
        </p:nvSpPr>
        <p:spPr>
          <a:xfrm>
            <a:off x="1547935" y="3266457"/>
            <a:ext cx="9129027" cy="863893"/>
          </a:xfrm>
          <a:prstGeom prst="rect">
            <a:avLst/>
          </a:prstGeom>
        </p:spPr>
        <p:txBody>
          <a:bodyPr vert="horz" anchor="t">
            <a:normAutofit/>
          </a:bodyPr>
          <a:lstStyle>
            <a:lvl1pPr marL="0" indent="0" algn="ctr">
              <a:buNone/>
              <a:defRPr sz="1800">
                <a:solidFill>
                  <a:schemeClr val="bg1"/>
                </a:solidFill>
              </a:defRPr>
            </a:lvl1pPr>
          </a:lstStyle>
          <a:p>
            <a:pPr lvl="0"/>
            <a:r>
              <a:rPr lang="en-US" dirty="0"/>
              <a:t>Presentation Subtitle goes here</a:t>
            </a:r>
          </a:p>
        </p:txBody>
      </p:sp>
      <p:sp>
        <p:nvSpPr>
          <p:cNvPr id="7" name="Slide Number Placeholder 4">
            <a:extLst>
              <a:ext uri="{FF2B5EF4-FFF2-40B4-BE49-F238E27FC236}">
                <a16:creationId xmlns:a16="http://schemas.microsoft.com/office/drawing/2014/main" id="{48176420-AED8-5D4C-BA99-E1AB67848B8A}"/>
              </a:ext>
            </a:extLst>
          </p:cNvPr>
          <p:cNvSpPr>
            <a:spLocks noGrp="1"/>
          </p:cNvSpPr>
          <p:nvPr>
            <p:ph type="sldNum" sz="quarter" idx="4"/>
          </p:nvPr>
        </p:nvSpPr>
        <p:spPr>
          <a:xfrm>
            <a:off x="11398999" y="6365828"/>
            <a:ext cx="600437" cy="365125"/>
          </a:xfrm>
          <a:prstGeom prst="rect">
            <a:avLst/>
          </a:prstGeom>
        </p:spPr>
        <p:txBody>
          <a:bodyPr vert="horz" lIns="91440" tIns="45720" rIns="91440" bIns="45720" rtlCol="0" anchor="ctr"/>
          <a:lstStyle>
            <a:lvl1pPr algn="r">
              <a:defRPr sz="800">
                <a:solidFill>
                  <a:schemeClr val="bg2"/>
                </a:solidFill>
                <a:latin typeface="Verdana"/>
                <a:cs typeface="Verdana"/>
              </a:defRPr>
            </a:lvl1pPr>
          </a:lstStyle>
          <a:p>
            <a:fld id="{81BF0B4E-CE60-AB48-9D7E-4434414A7C38}" type="slidenum">
              <a:rPr lang="en-US" smtClean="0"/>
              <a:pPr/>
              <a:t>‹#›</a:t>
            </a:fld>
            <a:endParaRPr lang="en-US" dirty="0"/>
          </a:p>
        </p:txBody>
      </p:sp>
    </p:spTree>
    <p:extLst>
      <p:ext uri="{BB962C8B-B14F-4D97-AF65-F5344CB8AC3E}">
        <p14:creationId xmlns:p14="http://schemas.microsoft.com/office/powerpoint/2010/main" val="38073178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75704A-6615-0B48-908D-D4E3472467F0}"/>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Rectangle 3">
            <a:extLst>
              <a:ext uri="{FF2B5EF4-FFF2-40B4-BE49-F238E27FC236}">
                <a16:creationId xmlns:a16="http://schemas.microsoft.com/office/drawing/2014/main" id="{FD7E1E9E-3B8D-8341-A47C-13F5C6916BC4}"/>
              </a:ext>
            </a:extLst>
          </p:cNvPr>
          <p:cNvSpPr/>
          <p:nvPr userDrawn="1"/>
        </p:nvSpPr>
        <p:spPr>
          <a:xfrm>
            <a:off x="0" y="2444625"/>
            <a:ext cx="12192000" cy="1892052"/>
          </a:xfrm>
          <a:prstGeom prst="rect">
            <a:avLst/>
          </a:prstGeom>
          <a:gradFill flip="none" rotWithShape="1">
            <a:gsLst>
              <a:gs pos="100000">
                <a:srgbClr val="235A8B">
                  <a:shade val="30000"/>
                  <a:satMod val="115000"/>
                </a:srgbClr>
              </a:gs>
              <a:gs pos="50000">
                <a:srgbClr val="235A8B">
                  <a:shade val="67500"/>
                  <a:satMod val="115000"/>
                </a:srgbClr>
              </a:gs>
              <a:gs pos="0">
                <a:srgbClr val="235A8B">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A5BBC0CB-DC56-B848-BC11-CF828E3927B3}"/>
              </a:ext>
            </a:extLst>
          </p:cNvPr>
          <p:cNvSpPr>
            <a:spLocks noGrp="1"/>
          </p:cNvSpPr>
          <p:nvPr>
            <p:ph type="title"/>
          </p:nvPr>
        </p:nvSpPr>
        <p:spPr>
          <a:xfrm>
            <a:off x="619689" y="2931460"/>
            <a:ext cx="10990479" cy="803928"/>
          </a:xfrm>
        </p:spPr>
        <p:txBody>
          <a:bodyPr>
            <a:normAutofit/>
          </a:bodyPr>
          <a:lstStyle>
            <a:lvl1pPr>
              <a:defRPr sz="3000" b="1"/>
            </a:lvl1pPr>
          </a:lstStyle>
          <a:p>
            <a:r>
              <a:rPr lang="en-US" dirty="0"/>
              <a:t>Click to edit Master title style</a:t>
            </a:r>
          </a:p>
        </p:txBody>
      </p:sp>
      <p:sp>
        <p:nvSpPr>
          <p:cNvPr id="8" name="Text Placeholder 7">
            <a:extLst>
              <a:ext uri="{FF2B5EF4-FFF2-40B4-BE49-F238E27FC236}">
                <a16:creationId xmlns:a16="http://schemas.microsoft.com/office/drawing/2014/main" id="{9038CA1D-711C-D142-942C-17166A2EADC0}"/>
              </a:ext>
            </a:extLst>
          </p:cNvPr>
          <p:cNvSpPr>
            <a:spLocks noGrp="1"/>
          </p:cNvSpPr>
          <p:nvPr>
            <p:ph type="body" sz="quarter" idx="10"/>
          </p:nvPr>
        </p:nvSpPr>
        <p:spPr>
          <a:xfrm>
            <a:off x="620183" y="3754111"/>
            <a:ext cx="9730743" cy="322263"/>
          </a:xfrm>
        </p:spPr>
        <p:txBody>
          <a:bodyPr>
            <a:normAutofit/>
          </a:bodyPr>
          <a:lstStyle>
            <a:lvl1pPr marL="0" indent="0">
              <a:buNone/>
              <a:defRPr sz="1500">
                <a:solidFill>
                  <a:schemeClr val="bg1"/>
                </a:solidFill>
              </a:defRPr>
            </a:lvl1pPr>
          </a:lstStyle>
          <a:p>
            <a:pPr lvl="0"/>
            <a:r>
              <a:rPr lang="en-US" dirty="0"/>
              <a:t>Edit Master</a:t>
            </a:r>
          </a:p>
        </p:txBody>
      </p:sp>
      <p:cxnSp>
        <p:nvCxnSpPr>
          <p:cNvPr id="9" name="Straight Connector 8">
            <a:extLst>
              <a:ext uri="{FF2B5EF4-FFF2-40B4-BE49-F238E27FC236}">
                <a16:creationId xmlns:a16="http://schemas.microsoft.com/office/drawing/2014/main" id="{6D1F3334-EEE4-FE41-B763-692D082E2BF3}"/>
              </a:ext>
            </a:extLst>
          </p:cNvPr>
          <p:cNvCxnSpPr/>
          <p:nvPr userDrawn="1"/>
        </p:nvCxnSpPr>
        <p:spPr>
          <a:xfrm>
            <a:off x="0" y="4338241"/>
            <a:ext cx="12192000" cy="0"/>
          </a:xfrm>
          <a:prstGeom prst="line">
            <a:avLst/>
          </a:prstGeom>
          <a:solidFill>
            <a:schemeClr val="accent1"/>
          </a:solidFill>
          <a:ln w="38100">
            <a:solidFill>
              <a:schemeClr val="accent5"/>
            </a:solidFill>
          </a:ln>
          <a:effectLst/>
        </p:spPr>
        <p:style>
          <a:lnRef idx="1">
            <a:schemeClr val="accent1"/>
          </a:lnRef>
          <a:fillRef idx="3">
            <a:schemeClr val="accent1"/>
          </a:fillRef>
          <a:effectRef idx="2">
            <a:schemeClr val="accent1"/>
          </a:effectRef>
          <a:fontRef idx="minor">
            <a:schemeClr val="lt1"/>
          </a:fontRef>
        </p:style>
      </p:cxnSp>
      <p:pic>
        <p:nvPicPr>
          <p:cNvPr id="7" name="Picture 6">
            <a:extLst>
              <a:ext uri="{FF2B5EF4-FFF2-40B4-BE49-F238E27FC236}">
                <a16:creationId xmlns:a16="http://schemas.microsoft.com/office/drawing/2014/main" id="{40C39731-8079-D942-B38D-7E1446C1EF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72635" y="5424974"/>
            <a:ext cx="3124200" cy="1409700"/>
          </a:xfrm>
          <a:prstGeom prst="rect">
            <a:avLst/>
          </a:prstGeom>
        </p:spPr>
      </p:pic>
    </p:spTree>
    <p:extLst>
      <p:ext uri="{BB962C8B-B14F-4D97-AF65-F5344CB8AC3E}">
        <p14:creationId xmlns:p14="http://schemas.microsoft.com/office/powerpoint/2010/main" val="24604882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4"/>
          <p:cNvSpPr>
            <a:spLocks noGrp="1"/>
          </p:cNvSpPr>
          <p:nvPr>
            <p:ph type="sldNum" sz="quarter" idx="4"/>
          </p:nvPr>
        </p:nvSpPr>
        <p:spPr>
          <a:xfrm>
            <a:off x="11398999" y="6365828"/>
            <a:ext cx="600437" cy="365125"/>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581024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11398999" y="6365828"/>
            <a:ext cx="600437" cy="365125"/>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sp>
        <p:nvSpPr>
          <p:cNvPr id="12" name="Title 11"/>
          <p:cNvSpPr>
            <a:spLocks noGrp="1"/>
          </p:cNvSpPr>
          <p:nvPr>
            <p:ph type="title"/>
          </p:nvPr>
        </p:nvSpPr>
        <p:spPr>
          <a:xfrm>
            <a:off x="619689" y="127049"/>
            <a:ext cx="10990479" cy="814247"/>
          </a:xfrm>
        </p:spPr>
        <p:txBody>
          <a:bodyPr/>
          <a:lstStyle>
            <a:lvl1pPr>
              <a:defRPr b="0">
                <a:solidFill>
                  <a:schemeClr val="bg1"/>
                </a:solidFill>
              </a:defRPr>
            </a:lvl1pPr>
          </a:lstStyle>
          <a:p>
            <a:r>
              <a:rPr lang="en-US" dirty="0"/>
              <a:t>Click to edit Master title style</a:t>
            </a:r>
          </a:p>
        </p:txBody>
      </p:sp>
      <p:sp>
        <p:nvSpPr>
          <p:cNvPr id="13" name="Text Placeholder 2"/>
          <p:cNvSpPr>
            <a:spLocks noGrp="1"/>
          </p:cNvSpPr>
          <p:nvPr>
            <p:ph idx="1" hasCustomPrompt="1"/>
          </p:nvPr>
        </p:nvSpPr>
        <p:spPr>
          <a:xfrm>
            <a:off x="619691" y="1069042"/>
            <a:ext cx="10990476" cy="46863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793755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9" y="0"/>
            <a:ext cx="12187487" cy="6858000"/>
          </a:xfrm>
          <a:prstGeom prst="rect">
            <a:avLst/>
          </a:prstGeom>
        </p:spPr>
      </p:pic>
      <p:pic>
        <p:nvPicPr>
          <p:cNvPr id="3" name="Picture 2">
            <a:extLst>
              <a:ext uri="{FF2B5EF4-FFF2-40B4-BE49-F238E27FC236}">
                <a16:creationId xmlns:a16="http://schemas.microsoft.com/office/drawing/2014/main" id="{09DDE377-C2FB-4B7C-A27F-D6EEA324BA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44992" y="5687568"/>
            <a:ext cx="3542181" cy="839998"/>
          </a:xfrm>
          <a:prstGeom prst="rect">
            <a:avLst/>
          </a:prstGeom>
        </p:spPr>
      </p:pic>
    </p:spTree>
    <p:extLst>
      <p:ext uri="{BB962C8B-B14F-4D97-AF65-F5344CB8AC3E}">
        <p14:creationId xmlns:p14="http://schemas.microsoft.com/office/powerpoint/2010/main" val="2304631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87" y="1"/>
            <a:ext cx="12191013" cy="6858555"/>
          </a:xfrm>
          <a:prstGeom prst="rect">
            <a:avLst/>
          </a:prstGeom>
        </p:spPr>
      </p:pic>
      <p:sp>
        <p:nvSpPr>
          <p:cNvPr id="2" name="Title 1"/>
          <p:cNvSpPr>
            <a:spLocks noGrp="1"/>
          </p:cNvSpPr>
          <p:nvPr>
            <p:ph type="title" hasCustomPrompt="1"/>
          </p:nvPr>
        </p:nvSpPr>
        <p:spPr>
          <a:xfrm>
            <a:off x="457200" y="1010286"/>
            <a:ext cx="9753600" cy="1362075"/>
          </a:xfrm>
        </p:spPr>
        <p:txBody>
          <a:bodyPr anchor="b">
            <a:normAutofit/>
          </a:bodyPr>
          <a:lstStyle>
            <a:lvl1pPr algn="l">
              <a:defRPr sz="2400" b="1" cap="none"/>
            </a:lvl1pPr>
          </a:lstStyle>
          <a:p>
            <a:r>
              <a:rPr lang="en-US"/>
              <a:t>Click to edit master title style</a:t>
            </a:r>
          </a:p>
        </p:txBody>
      </p:sp>
      <p:sp>
        <p:nvSpPr>
          <p:cNvPr id="3" name="Text Placeholder 2"/>
          <p:cNvSpPr>
            <a:spLocks noGrp="1"/>
          </p:cNvSpPr>
          <p:nvPr>
            <p:ph type="body" idx="1"/>
          </p:nvPr>
        </p:nvSpPr>
        <p:spPr>
          <a:xfrm>
            <a:off x="457200" y="2600962"/>
            <a:ext cx="9850968" cy="1500187"/>
          </a:xfrm>
        </p:spPr>
        <p:txBody>
          <a:bodyPr anchor="t"/>
          <a:lstStyle>
            <a:lvl1pPr marL="0" indent="0">
              <a:buNone/>
              <a:defRPr sz="1500">
                <a:solidFill>
                  <a:schemeClr val="bg1">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681603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1 Column/ Bullet Point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p:nvPr>
        </p:nvSpPr>
        <p:spPr>
          <a:xfrm>
            <a:off x="619691" y="1229455"/>
            <a:ext cx="10990476" cy="4525963"/>
          </a:xfrm>
          <a:prstGeom prst="rect">
            <a:avLst/>
          </a:prstGeom>
        </p:spPr>
        <p:txBody>
          <a:bodyPr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4">
            <a:extLst>
              <a:ext uri="{FF2B5EF4-FFF2-40B4-BE49-F238E27FC236}">
                <a16:creationId xmlns:a16="http://schemas.microsoft.com/office/drawing/2014/main" id="{747DE8C2-C517-4637-B4CA-9AF278921794}"/>
              </a:ext>
            </a:extLst>
          </p:cNvPr>
          <p:cNvSpPr>
            <a:spLocks noGrp="1"/>
          </p:cNvSpPr>
          <p:nvPr>
            <p:ph type="sldNum" sz="quarter" idx="10"/>
          </p:nvPr>
        </p:nvSpPr>
        <p:spPr/>
        <p:txBody>
          <a:bodyPr/>
          <a:lstStyle>
            <a:lvl1pPr>
              <a:defRPr/>
            </a:lvl1pPr>
          </a:lstStyle>
          <a:p>
            <a:fld id="{B73D37A1-95E2-4C49-A4C5-C590355D8988}" type="slidenum">
              <a:rPr lang="en-US" altLang="en-US"/>
              <a:pPr/>
              <a:t>‹#›</a:t>
            </a:fld>
            <a:endParaRPr lang="en-US" altLang="en-US" dirty="0"/>
          </a:p>
        </p:txBody>
      </p:sp>
    </p:spTree>
    <p:extLst>
      <p:ext uri="{BB962C8B-B14F-4D97-AF65-F5344CB8AC3E}">
        <p14:creationId xmlns:p14="http://schemas.microsoft.com/office/powerpoint/2010/main" val="93477296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97DC582-2330-4A32-B141-A276EACE88F0}"/>
              </a:ext>
            </a:extLst>
          </p:cNvPr>
          <p:cNvSpPr txBox="1">
            <a:spLocks noGrp="1"/>
          </p:cNvSpPr>
          <p:nvPr>
            <p:ph type="sldNum" sz="quarter" idx="8"/>
          </p:nvPr>
        </p:nvSpPr>
        <p:spPr/>
        <p:txBody>
          <a:bodyPr/>
          <a:lstStyle>
            <a:lvl1pPr>
              <a:defRPr/>
            </a:lvl1pPr>
          </a:lstStyle>
          <a:p>
            <a:pPr lvl="0"/>
            <a:fld id="{78CFDE6A-F70F-49CD-90EE-5F5191532815}" type="slidenum">
              <a:t>‹#›</a:t>
            </a:fld>
            <a:endParaRPr lang="en-US" dirty="0"/>
          </a:p>
        </p:txBody>
      </p:sp>
    </p:spTree>
    <p:extLst>
      <p:ext uri="{BB962C8B-B14F-4D97-AF65-F5344CB8AC3E}">
        <p14:creationId xmlns:p14="http://schemas.microsoft.com/office/powerpoint/2010/main" val="2125029895"/>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1 Column">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p:nvPr>
        </p:nvSpPr>
        <p:spPr>
          <a:xfrm>
            <a:off x="619691" y="1229455"/>
            <a:ext cx="10990476" cy="4525963"/>
          </a:xfrm>
          <a:prstGeom prst="rect">
            <a:avLst/>
          </a:prstGeom>
        </p:spPr>
        <p:txBody>
          <a:bodyPr rtlCol="0">
            <a:normAutofit/>
          </a:bodyPr>
          <a:lstStyle>
            <a:lvl1pPr marL="0" indent="0">
              <a:buNone/>
              <a:defRPr/>
            </a:lvl1pPr>
            <a:lvl2pPr marL="457200" indent="0">
              <a:buNone/>
              <a:defRPr/>
            </a:lvl2pPr>
            <a:lvl3pPr marL="914400" indent="0">
              <a:buNone/>
              <a:defRPr/>
            </a:lvl3pPr>
            <a:lvl4pPr marL="1371600" indent="0">
              <a:buNone/>
              <a:defRPr/>
            </a:lvl4pPr>
          </a:lstStyle>
          <a:p>
            <a:pPr lvl="0"/>
            <a:r>
              <a:rPr lang="en-US"/>
              <a:t>Click to edit Master text styles</a:t>
            </a:r>
          </a:p>
        </p:txBody>
      </p:sp>
      <p:sp>
        <p:nvSpPr>
          <p:cNvPr id="4" name="Slide Number Placeholder 4">
            <a:extLst>
              <a:ext uri="{FF2B5EF4-FFF2-40B4-BE49-F238E27FC236}">
                <a16:creationId xmlns:a16="http://schemas.microsoft.com/office/drawing/2014/main" id="{1A744AFA-977D-4E12-928D-8A2D5639AB51}"/>
              </a:ext>
            </a:extLst>
          </p:cNvPr>
          <p:cNvSpPr>
            <a:spLocks noGrp="1"/>
          </p:cNvSpPr>
          <p:nvPr>
            <p:ph type="sldNum" sz="quarter" idx="10"/>
          </p:nvPr>
        </p:nvSpPr>
        <p:spPr/>
        <p:txBody>
          <a:bodyPr/>
          <a:lstStyle>
            <a:lvl1pPr>
              <a:defRPr/>
            </a:lvl1pPr>
          </a:lstStyle>
          <a:p>
            <a:fld id="{0A150A33-0230-4E7F-B789-728A6EC92F6D}" type="slidenum">
              <a:rPr lang="en-US" altLang="en-US"/>
              <a:pPr/>
              <a:t>‹#›</a:t>
            </a:fld>
            <a:endParaRPr lang="en-US" altLang="en-US" dirty="0"/>
          </a:p>
        </p:txBody>
      </p:sp>
    </p:spTree>
    <p:extLst>
      <p:ext uri="{BB962C8B-B14F-4D97-AF65-F5344CB8AC3E}">
        <p14:creationId xmlns:p14="http://schemas.microsoft.com/office/powerpoint/2010/main" val="1763713341"/>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6_1 Column/ Bullet Point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p:nvPr>
        </p:nvSpPr>
        <p:spPr>
          <a:xfrm>
            <a:off x="619691" y="1229456"/>
            <a:ext cx="10990476" cy="4525963"/>
          </a:xfrm>
          <a:prstGeom prst="rect">
            <a:avLst/>
          </a:prstGeom>
        </p:spPr>
        <p:txBody>
          <a:bodyPr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4">
            <a:extLst>
              <a:ext uri="{FF2B5EF4-FFF2-40B4-BE49-F238E27FC236}">
                <a16:creationId xmlns:a16="http://schemas.microsoft.com/office/drawing/2014/main" id="{C2B124D2-BD22-484B-BC05-AA8F9516DE8C}"/>
              </a:ext>
            </a:extLst>
          </p:cNvPr>
          <p:cNvSpPr>
            <a:spLocks noGrp="1"/>
          </p:cNvSpPr>
          <p:nvPr>
            <p:ph type="sldNum" sz="quarter" idx="10"/>
          </p:nvPr>
        </p:nvSpPr>
        <p:spPr/>
        <p:txBody>
          <a:bodyPr/>
          <a:lstStyle>
            <a:lvl1pPr>
              <a:defRPr/>
            </a:lvl1pPr>
          </a:lstStyle>
          <a:p>
            <a:pPr>
              <a:defRPr/>
            </a:pPr>
            <a:fld id="{BA18915A-183A-4891-91F8-B72437ED10BC}" type="slidenum">
              <a:rPr lang="en-US" altLang="en-US"/>
              <a:pPr>
                <a:defRPr/>
              </a:pPr>
              <a:t>‹#›</a:t>
            </a:fld>
            <a:endParaRPr lang="en-US" altLang="en-US" dirty="0"/>
          </a:p>
        </p:txBody>
      </p:sp>
    </p:spTree>
    <p:extLst>
      <p:ext uri="{BB962C8B-B14F-4D97-AF65-F5344CB8AC3E}">
        <p14:creationId xmlns:p14="http://schemas.microsoft.com/office/powerpoint/2010/main" val="3233620102"/>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4_1 Column">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p:nvPr>
        </p:nvSpPr>
        <p:spPr>
          <a:xfrm>
            <a:off x="619691" y="1229456"/>
            <a:ext cx="10990476" cy="4525963"/>
          </a:xfrm>
          <a:prstGeom prst="rect">
            <a:avLst/>
          </a:prstGeom>
        </p:spPr>
        <p:txBody>
          <a:bodyPr rtlCol="0">
            <a:normAutofit/>
          </a:bodyPr>
          <a:lstStyle>
            <a:lvl1pPr marL="0" indent="0">
              <a:buNone/>
              <a:defRPr/>
            </a:lvl1pPr>
            <a:lvl2pPr marL="342900" indent="0">
              <a:buNone/>
              <a:defRPr/>
            </a:lvl2pPr>
            <a:lvl3pPr marL="685800" indent="0">
              <a:buNone/>
              <a:defRPr/>
            </a:lvl3pPr>
            <a:lvl4pPr marL="1028700" indent="0">
              <a:buNone/>
              <a:defRPr/>
            </a:lvl4pPr>
          </a:lstStyle>
          <a:p>
            <a:pPr lvl="0"/>
            <a:r>
              <a:rPr lang="en-US"/>
              <a:t>Click to edit Master text styles</a:t>
            </a:r>
          </a:p>
        </p:txBody>
      </p:sp>
      <p:sp>
        <p:nvSpPr>
          <p:cNvPr id="4" name="Slide Number Placeholder 4">
            <a:extLst>
              <a:ext uri="{FF2B5EF4-FFF2-40B4-BE49-F238E27FC236}">
                <a16:creationId xmlns:a16="http://schemas.microsoft.com/office/drawing/2014/main" id="{ECDB8B27-FCEA-4F4F-B1A0-A700BDD8386D}"/>
              </a:ext>
            </a:extLst>
          </p:cNvPr>
          <p:cNvSpPr>
            <a:spLocks noGrp="1"/>
          </p:cNvSpPr>
          <p:nvPr>
            <p:ph type="sldNum" sz="quarter" idx="10"/>
          </p:nvPr>
        </p:nvSpPr>
        <p:spPr/>
        <p:txBody>
          <a:bodyPr/>
          <a:lstStyle>
            <a:lvl1pPr>
              <a:defRPr/>
            </a:lvl1pPr>
          </a:lstStyle>
          <a:p>
            <a:pPr>
              <a:defRPr/>
            </a:pPr>
            <a:fld id="{45DE2F0E-C81A-48F7-BA48-352AB843EBDE}" type="slidenum">
              <a:rPr lang="en-US" altLang="en-US"/>
              <a:pPr>
                <a:defRPr/>
              </a:pPr>
              <a:t>‹#›</a:t>
            </a:fld>
            <a:endParaRPr lang="en-US" altLang="en-US" dirty="0"/>
          </a:p>
        </p:txBody>
      </p:sp>
    </p:spTree>
    <p:extLst>
      <p:ext uri="{BB962C8B-B14F-4D97-AF65-F5344CB8AC3E}">
        <p14:creationId xmlns:p14="http://schemas.microsoft.com/office/powerpoint/2010/main" val="3031097403"/>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8A681E-02E0-1C48-9B56-2C3162D7FB33}"/>
              </a:ext>
            </a:extLst>
          </p:cNvPr>
          <p:cNvSpPr>
            <a:spLocks noGrp="1"/>
          </p:cNvSpPr>
          <p:nvPr>
            <p:ph type="dt" sz="half" idx="10"/>
          </p:nvPr>
        </p:nvSpPr>
        <p:spPr>
          <a:xfrm>
            <a:off x="838200" y="6356351"/>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2D45715A-C837-504A-8F34-B06F52D9416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F8D28C9-961D-0F46-B286-CDB17B10E552}"/>
              </a:ext>
            </a:extLst>
          </p:cNvPr>
          <p:cNvSpPr>
            <a:spLocks noGrp="1"/>
          </p:cNvSpPr>
          <p:nvPr>
            <p:ph type="sldNum" sz="quarter" idx="12"/>
          </p:nvPr>
        </p:nvSpPr>
        <p:spPr/>
        <p:txBody>
          <a:bodyPr/>
          <a:lstStyle/>
          <a:p>
            <a:fld id="{B008CA8C-2F7A-AC4F-93D7-C575DFF583D7}" type="slidenum">
              <a:rPr lang="en-US" smtClean="0"/>
              <a:t>‹#›</a:t>
            </a:fld>
            <a:endParaRPr lang="en-US" dirty="0"/>
          </a:p>
        </p:txBody>
      </p:sp>
    </p:spTree>
    <p:extLst>
      <p:ext uri="{BB962C8B-B14F-4D97-AF65-F5344CB8AC3E}">
        <p14:creationId xmlns:p14="http://schemas.microsoft.com/office/powerpoint/2010/main" val="31885770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Plain 4:3 Two Content w/ Subtitle Cool Palette Rev">
    <p:spTree>
      <p:nvGrpSpPr>
        <p:cNvPr id="1" name=""/>
        <p:cNvGrpSpPr/>
        <p:nvPr/>
      </p:nvGrpSpPr>
      <p:grpSpPr>
        <a:xfrm>
          <a:off x="0" y="0"/>
          <a:ext cx="0" cy="0"/>
          <a:chOff x="0" y="0"/>
          <a:chExt cx="0" cy="0"/>
        </a:xfrm>
      </p:grpSpPr>
      <p:cxnSp>
        <p:nvCxnSpPr>
          <p:cNvPr id="7" name="Straight Connector 14"/>
          <p:cNvCxnSpPr>
            <a:cxnSpLocks noChangeShapeType="1"/>
          </p:cNvCxnSpPr>
          <p:nvPr userDrawn="1"/>
        </p:nvCxnSpPr>
        <p:spPr bwMode="gray">
          <a:xfrm rot="5400000">
            <a:off x="11428943" y="6598180"/>
            <a:ext cx="127000" cy="2116"/>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cxnSp>
      <p:cxnSp>
        <p:nvCxnSpPr>
          <p:cNvPr id="10" name="Straight Connector 20"/>
          <p:cNvCxnSpPr>
            <a:cxnSpLocks noChangeShapeType="1"/>
          </p:cNvCxnSpPr>
          <p:nvPr userDrawn="1"/>
        </p:nvCxnSpPr>
        <p:spPr bwMode="gray">
          <a:xfrm rot="5400000">
            <a:off x="10269009" y="6598180"/>
            <a:ext cx="127000" cy="2116"/>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cxnSp>
      <p:cxnSp>
        <p:nvCxnSpPr>
          <p:cNvPr id="11" name="Straight Connector 14"/>
          <p:cNvCxnSpPr>
            <a:cxnSpLocks noChangeShapeType="1"/>
          </p:cNvCxnSpPr>
          <p:nvPr userDrawn="1"/>
        </p:nvCxnSpPr>
        <p:spPr bwMode="gray">
          <a:xfrm rot="5400000">
            <a:off x="11428943" y="6601355"/>
            <a:ext cx="127000" cy="2116"/>
          </a:xfrm>
          <a:prstGeom prst="line">
            <a:avLst/>
          </a:prstGeom>
          <a:noFill/>
          <a:ln w="9525">
            <a:solidFill>
              <a:srgbClr val="505050"/>
            </a:solidFill>
            <a:round/>
            <a:headEnd/>
            <a:tailEnd/>
          </a:ln>
          <a:extLst>
            <a:ext uri="{909E8E84-426E-40DD-AFC4-6F175D3DCCD1}">
              <a14:hiddenFill xmlns:a14="http://schemas.microsoft.com/office/drawing/2010/main">
                <a:noFill/>
              </a14:hiddenFill>
            </a:ext>
          </a:extLst>
        </p:spPr>
      </p:cxnSp>
      <p:cxnSp>
        <p:nvCxnSpPr>
          <p:cNvPr id="12" name="Straight Connector 15"/>
          <p:cNvCxnSpPr>
            <a:cxnSpLocks noChangeShapeType="1"/>
          </p:cNvCxnSpPr>
          <p:nvPr userDrawn="1"/>
        </p:nvCxnSpPr>
        <p:spPr bwMode="gray">
          <a:xfrm rot="5400000">
            <a:off x="10269009" y="6601355"/>
            <a:ext cx="127000" cy="21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8217" y="2041512"/>
            <a:ext cx="5444067" cy="3505214"/>
          </a:xfrm>
        </p:spPr>
        <p:txBody>
          <a:bodyPr/>
          <a:lstStyle>
            <a:lvl1pPr>
              <a:spcBef>
                <a:spcPts val="1200"/>
              </a:spcBef>
              <a:defRPr sz="1800"/>
            </a:lvl1pPr>
            <a:lvl2pPr>
              <a:spcBef>
                <a:spcPts val="600"/>
              </a:spcBef>
              <a:defRPr sz="1600"/>
            </a:lvl2pPr>
            <a:lvl3pPr>
              <a:spcBef>
                <a:spcPts val="300"/>
              </a:spcBef>
              <a:defRPr sz="1400"/>
            </a:lvl3pPr>
            <a:lvl4pPr>
              <a:spcBef>
                <a:spcPts val="200"/>
              </a:spcBef>
              <a:defRPr sz="1200"/>
            </a:lvl4pPr>
            <a:lvl5pPr>
              <a:spcBef>
                <a:spcPts val="100"/>
              </a:spcBef>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5165" y="2041525"/>
            <a:ext cx="5444067" cy="3505200"/>
          </a:xfrm>
        </p:spPr>
        <p:txBody>
          <a:bodyPr/>
          <a:lstStyle>
            <a:lvl1pPr>
              <a:spcBef>
                <a:spcPts val="1200"/>
              </a:spcBef>
              <a:defRPr sz="1800"/>
            </a:lvl1pPr>
            <a:lvl2pPr>
              <a:spcBef>
                <a:spcPts val="600"/>
              </a:spcBef>
              <a:defRPr sz="1600"/>
            </a:lvl2pPr>
            <a:lvl3pPr>
              <a:spcBef>
                <a:spcPts val="300"/>
              </a:spcBef>
              <a:defRPr sz="1400"/>
            </a:lvl3pPr>
            <a:lvl4pPr>
              <a:spcBef>
                <a:spcPts val="200"/>
              </a:spcBef>
              <a:defRPr sz="1200"/>
            </a:lvl4pPr>
            <a:lvl5pPr>
              <a:spcBef>
                <a:spcPts val="100"/>
              </a:spcBef>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548217" y="1514475"/>
            <a:ext cx="5449824" cy="457200"/>
          </a:xfrm>
          <a:prstGeom prst="rect">
            <a:avLst/>
          </a:prstGeom>
        </p:spPr>
        <p:txBody>
          <a:bodyPr anchor="ctr">
            <a:noAutofit/>
          </a:bodyPr>
          <a:lstStyle>
            <a:lvl1pPr marL="0" indent="0" algn="ctr">
              <a:buNone/>
              <a:defRPr sz="2000" b="0">
                <a:solidFill>
                  <a:schemeClr val="accent1"/>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a:t>Click to edit Master text styles</a:t>
            </a:r>
          </a:p>
        </p:txBody>
      </p:sp>
      <p:sp>
        <p:nvSpPr>
          <p:cNvPr id="9" name="Text Placeholder 4"/>
          <p:cNvSpPr>
            <a:spLocks noGrp="1"/>
          </p:cNvSpPr>
          <p:nvPr>
            <p:ph type="body" sz="quarter" idx="3"/>
          </p:nvPr>
        </p:nvSpPr>
        <p:spPr>
          <a:xfrm>
            <a:off x="6169407" y="1514475"/>
            <a:ext cx="5449824" cy="457200"/>
          </a:xfrm>
          <a:prstGeom prst="rect">
            <a:avLst/>
          </a:prstGeom>
        </p:spPr>
        <p:txBody>
          <a:bodyPr anchor="ctr">
            <a:noAutofit/>
          </a:bodyPr>
          <a:lstStyle>
            <a:lvl1pPr marL="0" indent="0" algn="ctr">
              <a:buNone/>
              <a:defRPr sz="2000" b="0">
                <a:solidFill>
                  <a:schemeClr val="accent1"/>
                </a:solidFill>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13" name="Footer Placeholder 8"/>
          <p:cNvSpPr>
            <a:spLocks noGrp="1"/>
          </p:cNvSpPr>
          <p:nvPr>
            <p:ph type="ftr" sz="quarter" idx="14"/>
          </p:nvPr>
        </p:nvSpPr>
        <p:spPr>
          <a:xfrm>
            <a:off x="4633385" y="6500813"/>
            <a:ext cx="5619749" cy="201612"/>
          </a:xfrm>
          <a:prstGeom prst="rect">
            <a:avLst/>
          </a:prstGeom>
        </p:spPr>
        <p:txBody>
          <a:bodyPr/>
          <a:lstStyle>
            <a:lvl1pPr>
              <a:defRPr sz="2400">
                <a:solidFill>
                  <a:srgbClr val="505050"/>
                </a:solidFill>
                <a:latin typeface="Verdana" pitchFamily="34" charset="0"/>
                <a:ea typeface="MS PGothic" pitchFamily="34" charset="-128"/>
                <a:cs typeface="+mn-cs"/>
              </a:defRPr>
            </a:lvl1pPr>
          </a:lstStyle>
          <a:p>
            <a:pPr fontAlgn="base">
              <a:spcBef>
                <a:spcPct val="0"/>
              </a:spcBef>
              <a:spcAft>
                <a:spcPct val="0"/>
              </a:spcAft>
              <a:defRPr/>
            </a:pPr>
            <a:endParaRPr lang="en-US" dirty="0"/>
          </a:p>
        </p:txBody>
      </p:sp>
      <p:sp>
        <p:nvSpPr>
          <p:cNvPr id="14" name="Rectangle 6"/>
          <p:cNvSpPr>
            <a:spLocks noGrp="1" noChangeArrowheads="1"/>
          </p:cNvSpPr>
          <p:nvPr>
            <p:ph type="sldNum" sz="quarter" idx="15"/>
          </p:nvPr>
        </p:nvSpPr>
        <p:spPr/>
        <p:txBody>
          <a:bodyPr/>
          <a:lstStyle>
            <a:lvl1pPr defTabSz="914363">
              <a:defRPr>
                <a:ea typeface="+mn-ea"/>
              </a:defRPr>
            </a:lvl1pPr>
          </a:lstStyle>
          <a:p>
            <a:pPr>
              <a:defRPr/>
            </a:pPr>
            <a:fld id="{BC738758-5C22-4620-B58E-5EF5D54A2895}" type="slidenum">
              <a:rPr lang="en-US"/>
              <a:pPr>
                <a:defRPr/>
              </a:pPr>
              <a:t>‹#›</a:t>
            </a:fld>
            <a:endParaRPr lang="en-US" dirty="0"/>
          </a:p>
        </p:txBody>
      </p:sp>
      <p:sp>
        <p:nvSpPr>
          <p:cNvPr id="15" name="Rectangle 4"/>
          <p:cNvSpPr>
            <a:spLocks noGrp="1" noChangeArrowheads="1"/>
          </p:cNvSpPr>
          <p:nvPr>
            <p:ph type="dt" sz="half" idx="16"/>
          </p:nvPr>
        </p:nvSpPr>
        <p:spPr>
          <a:xfrm>
            <a:off x="10424586" y="6500814"/>
            <a:ext cx="986367" cy="200025"/>
          </a:xfrm>
          <a:prstGeom prst="rect">
            <a:avLst/>
          </a:prstGeom>
        </p:spPr>
        <p:txBody>
          <a:bodyPr/>
          <a:lstStyle>
            <a:lvl1pPr>
              <a:defRPr sz="2400">
                <a:solidFill>
                  <a:srgbClr val="505050"/>
                </a:solidFill>
                <a:latin typeface="Verdana" pitchFamily="34" charset="0"/>
                <a:ea typeface="MS PGothic" pitchFamily="34" charset="-128"/>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36977971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447801"/>
            <a:ext cx="10972800" cy="38696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E400C15-9294-4C2D-9232-1CDAA0EDCD35}" type="slidenum">
              <a:rPr lang="en-US" smtClean="0"/>
              <a:t>‹#›</a:t>
            </a:fld>
            <a:endParaRPr lang="en-US" dirty="0"/>
          </a:p>
        </p:txBody>
      </p:sp>
      <p:sp>
        <p:nvSpPr>
          <p:cNvPr id="9" name="Text Placeholder 8"/>
          <p:cNvSpPr>
            <a:spLocks noGrp="1"/>
          </p:cNvSpPr>
          <p:nvPr>
            <p:ph type="body" sz="quarter" idx="13"/>
          </p:nvPr>
        </p:nvSpPr>
        <p:spPr>
          <a:xfrm>
            <a:off x="609601" y="5447403"/>
            <a:ext cx="10972800" cy="695325"/>
          </a:xfrm>
        </p:spPr>
        <p:txBody>
          <a:bodyPr anchor="b">
            <a:noAutofit/>
          </a:bodyPr>
          <a:lstStyle>
            <a:lvl1pPr marL="0" indent="0">
              <a:buNone/>
              <a:defRPr sz="900"/>
            </a:lvl1pPr>
            <a:lvl2pPr marL="0" indent="0">
              <a:spcBef>
                <a:spcPts val="0"/>
              </a:spcBef>
              <a:buFontTx/>
              <a:buNone/>
              <a:defRPr sz="900"/>
            </a:lvl2pPr>
            <a:lvl3pPr marL="0" indent="0">
              <a:spcBef>
                <a:spcPts val="0"/>
              </a:spcBef>
              <a:buFontTx/>
              <a:buNone/>
              <a:defRPr sz="900"/>
            </a:lvl3pPr>
            <a:lvl4pPr marL="0" indent="0">
              <a:spcBef>
                <a:spcPts val="0"/>
              </a:spcBef>
              <a:buFontTx/>
              <a:buNone/>
              <a:defRPr sz="900"/>
            </a:lvl4pPr>
            <a:lvl5pPr marL="0" indent="0">
              <a:buFontTx/>
              <a:buNone/>
              <a:defRPr sz="900"/>
            </a:lvl5pPr>
          </a:lstStyle>
          <a:p>
            <a:pPr lvl="0"/>
            <a:r>
              <a:rPr lang="en-US"/>
              <a:t>Edit Master text styles</a:t>
            </a:r>
          </a:p>
        </p:txBody>
      </p:sp>
    </p:spTree>
    <p:extLst>
      <p:ext uri="{BB962C8B-B14F-4D97-AF65-F5344CB8AC3E}">
        <p14:creationId xmlns:p14="http://schemas.microsoft.com/office/powerpoint/2010/main" val="2058761318"/>
      </p:ext>
    </p:extLst>
  </p:cSld>
  <p:clrMapOvr>
    <a:masterClrMapping/>
  </p:clrMapOvr>
  <p:extLst>
    <p:ext uri="{DCECCB84-F9BA-43D5-87BE-67443E8EF086}">
      <p15:sldGuideLst xmlns:p15="http://schemas.microsoft.com/office/powerpoint/2012/main">
        <p15:guide id="1" orient="horz" pos="4128">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external_Title_and_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98D0C-F1FA-CC47-A641-461D20558AC8}"/>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B7B9DD2D-6F9D-7641-A07E-4BD8FDE11137}"/>
              </a:ext>
            </a:extLst>
          </p:cNvPr>
          <p:cNvSpPr>
            <a:spLocks noGrp="1"/>
          </p:cNvSpPr>
          <p:nvPr>
            <p:ph type="ftr" sz="quarter" idx="11"/>
          </p:nvPr>
        </p:nvSpPr>
        <p:spPr/>
        <p:txBody>
          <a:bodyPr vert="horz" lIns="91440" tIns="45720" rIns="91440" bIns="45720" rtlCol="0" anchor="b"/>
          <a:lstStyle>
            <a:lvl1pPr>
              <a:defRPr lang="en-US" sz="833">
                <a:solidFill>
                  <a:schemeClr val="tx1"/>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70A576EF-814C-AD4D-AAD1-8DCF508ACBCB}"/>
              </a:ext>
            </a:extLst>
          </p:cNvPr>
          <p:cNvSpPr>
            <a:spLocks noGrp="1"/>
          </p:cNvSpPr>
          <p:nvPr>
            <p:ph type="sldNum" sz="quarter" idx="12"/>
          </p:nvPr>
        </p:nvSpPr>
        <p:spPr/>
        <p:txBody>
          <a:bodyPr/>
          <a:lstStyle/>
          <a:p>
            <a:fld id="{B008CA8C-2F7A-AC4F-93D7-C575DFF583D7}" type="slidenum">
              <a:rPr lang="en-US" smtClean="0"/>
              <a:t>‹#›</a:t>
            </a:fld>
            <a:endParaRPr lang="en-US" dirty="0"/>
          </a:p>
        </p:txBody>
      </p:sp>
    </p:spTree>
    <p:extLst>
      <p:ext uri="{BB962C8B-B14F-4D97-AF65-F5344CB8AC3E}">
        <p14:creationId xmlns:p14="http://schemas.microsoft.com/office/powerpoint/2010/main" val="13229011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8_1 Column">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p:nvPr>
        </p:nvSpPr>
        <p:spPr>
          <a:xfrm>
            <a:off x="619693" y="1229455"/>
            <a:ext cx="10990476" cy="4525963"/>
          </a:xfrm>
          <a:prstGeom prst="rect">
            <a:avLst/>
          </a:prstGeom>
        </p:spPr>
        <p:txBody>
          <a:bodyPr rtlCol="0">
            <a:normAutofit/>
          </a:bodyPr>
          <a:lstStyle>
            <a:lvl1pPr marL="0" indent="0">
              <a:buNone/>
              <a:defRPr/>
            </a:lvl1pPr>
            <a:lvl2pPr marL="342872" indent="0">
              <a:buNone/>
              <a:defRPr/>
            </a:lvl2pPr>
            <a:lvl3pPr marL="685746" indent="0">
              <a:buNone/>
              <a:defRPr/>
            </a:lvl3pPr>
            <a:lvl4pPr marL="1028618" indent="0">
              <a:buNone/>
              <a:defRPr/>
            </a:lvl4pPr>
          </a:lstStyle>
          <a:p>
            <a:pPr lvl="0"/>
            <a:r>
              <a:rPr lang="en-US"/>
              <a:t>Click to edit Master text styles</a:t>
            </a:r>
          </a:p>
        </p:txBody>
      </p:sp>
      <p:sp>
        <p:nvSpPr>
          <p:cNvPr id="4" name="Slide Number Placeholder 4"/>
          <p:cNvSpPr>
            <a:spLocks noGrp="1"/>
          </p:cNvSpPr>
          <p:nvPr>
            <p:ph type="sldNum" sz="quarter" idx="10"/>
          </p:nvPr>
        </p:nvSpPr>
        <p:spPr/>
        <p:txBody>
          <a:bodyPr/>
          <a:lstStyle>
            <a:lvl1pPr algn="r" defTabSz="685746" fontAlgn="base">
              <a:spcBef>
                <a:spcPct val="0"/>
              </a:spcBef>
              <a:spcAft>
                <a:spcPct val="0"/>
              </a:spcAft>
              <a:defRPr sz="675" smtClean="0">
                <a:solidFill>
                  <a:srgbClr val="FFFFFF"/>
                </a:solidFill>
                <a:latin typeface="Verdana"/>
                <a:ea typeface="+mn-ea"/>
                <a:cs typeface="Verdana"/>
              </a:defRPr>
            </a:lvl1pPr>
          </a:lstStyle>
          <a:p>
            <a:pPr>
              <a:defRPr/>
            </a:pPr>
            <a:fld id="{E1ABD0F4-4C44-4976-8E1F-8A1A001A69D7}" type="slidenum">
              <a:rPr lang="en-US"/>
              <a:pPr>
                <a:defRPr/>
              </a:pPr>
              <a:t>‹#›</a:t>
            </a:fld>
            <a:endParaRPr lang="en-US" dirty="0"/>
          </a:p>
        </p:txBody>
      </p:sp>
    </p:spTree>
    <p:extLst>
      <p:ext uri="{BB962C8B-B14F-4D97-AF65-F5344CB8AC3E}">
        <p14:creationId xmlns:p14="http://schemas.microsoft.com/office/powerpoint/2010/main" val="5524452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461665"/>
          </a:xfrm>
        </p:spPr>
        <p:txBody>
          <a:bodyPr/>
          <a:lstStyle>
            <a:lvl1pPr>
              <a:defRPr sz="3333">
                <a:solidFill>
                  <a:schemeClr val="tx1"/>
                </a:solidFill>
              </a:defRPr>
            </a:lvl1pPr>
          </a:lstStyle>
          <a:p>
            <a:r>
              <a:rPr lang="en-US" dirty="0"/>
              <a:t>Click to edit Master title style</a:t>
            </a:r>
          </a:p>
        </p:txBody>
      </p:sp>
      <p:sp>
        <p:nvSpPr>
          <p:cNvPr id="7" name="Content Placeholder 11"/>
          <p:cNvSpPr>
            <a:spLocks noGrp="1"/>
          </p:cNvSpPr>
          <p:nvPr>
            <p:ph sz="quarter" idx="15" hasCustomPrompt="1"/>
          </p:nvPr>
        </p:nvSpPr>
        <p:spPr>
          <a:xfrm>
            <a:off x="601601" y="1713178"/>
            <a:ext cx="10985780" cy="4169411"/>
          </a:xfrm>
        </p:spPr>
        <p:txBody>
          <a:bodyPr/>
          <a:lstStyle>
            <a:lvl1pPr marL="234147" marR="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sz="2000">
                <a:solidFill>
                  <a:schemeClr val="tx1"/>
                </a:solidFill>
                <a:latin typeface="Verdana" charset="0"/>
                <a:ea typeface="Verdana" charset="0"/>
                <a:cs typeface="Verdana" charset="0"/>
              </a:defRPr>
            </a:lvl1pPr>
            <a:lvl2pPr marL="534437" marR="0"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1491"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7236" marR="0"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7905" marR="0"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marL="234147" marR="0" lvl="0" indent="-234147" algn="l" defTabSz="761970"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Edit Master text styles</a:t>
            </a:r>
          </a:p>
          <a:p>
            <a:pPr marL="534437" marR="0" lvl="1" indent="-23414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Second level</a:t>
            </a:r>
          </a:p>
          <a:p>
            <a:pPr marL="731491" marR="0" lvl="2"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Third level</a:t>
            </a:r>
          </a:p>
          <a:p>
            <a:pPr marL="1097236" marR="0" lvl="3" indent="-201160"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Fourth level</a:t>
            </a:r>
          </a:p>
          <a:p>
            <a:pPr marL="1487905" marR="0" lvl="4" indent="-191127" algn="l" defTabSz="761970"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Fifth level</a:t>
            </a:r>
          </a:p>
        </p:txBody>
      </p:sp>
      <p:sp>
        <p:nvSpPr>
          <p:cNvPr id="9" name="Slide Number Placeholder 5"/>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dirty="0"/>
          </a:p>
        </p:txBody>
      </p:sp>
      <p:sp>
        <p:nvSpPr>
          <p:cNvPr id="10" name="Text Placeholder 4"/>
          <p:cNvSpPr>
            <a:spLocks noGrp="1"/>
          </p:cNvSpPr>
          <p:nvPr>
            <p:ph type="body" sz="quarter" idx="17" hasCustomPrompt="1"/>
          </p:nvPr>
        </p:nvSpPr>
        <p:spPr>
          <a:xfrm>
            <a:off x="601928" y="6279363"/>
            <a:ext cx="8382000" cy="275167"/>
          </a:xfrm>
        </p:spPr>
        <p:txBody>
          <a:bodyPr anchor="b"/>
          <a:lstStyle>
            <a:lvl1pPr marL="0" indent="0">
              <a:spcBef>
                <a:spcPts val="167"/>
              </a:spcBef>
              <a:buNone/>
              <a:defRPr sz="750">
                <a:solidFill>
                  <a:schemeClr val="tx1"/>
                </a:solidFill>
              </a:defRPr>
            </a:lvl1pPr>
          </a:lstStyle>
          <a:p>
            <a:pPr lvl="0"/>
            <a:r>
              <a:rPr lang="en-US" dirty="0"/>
              <a:t>Footnotes and Sources</a:t>
            </a:r>
          </a:p>
        </p:txBody>
      </p:sp>
    </p:spTree>
    <p:extLst>
      <p:ext uri="{BB962C8B-B14F-4D97-AF65-F5344CB8AC3E}">
        <p14:creationId xmlns:p14="http://schemas.microsoft.com/office/powerpoint/2010/main" val="205627784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image" Target="../media/image14.png"/><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4.jpeg"/><Relationship Id="rId5" Type="http://schemas.openxmlformats.org/officeDocument/2006/relationships/slideLayout" Target="../slideLayouts/slideLayout12.xml"/><Relationship Id="rId10" Type="http://schemas.openxmlformats.org/officeDocument/2006/relationships/image" Target="../media/image3.pn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6.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8.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9.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5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5" y="6235383"/>
            <a:ext cx="12198086" cy="635317"/>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3275950"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Tree>
    <p:extLst>
      <p:ext uri="{BB962C8B-B14F-4D97-AF65-F5344CB8AC3E}">
        <p14:creationId xmlns:p14="http://schemas.microsoft.com/office/powerpoint/2010/main" val="4101268091"/>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62" r:id="rId3"/>
    <p:sldLayoutId id="2147483655" r:id="rId4"/>
    <p:sldLayoutId id="2147483664" r:id="rId5"/>
    <p:sldLayoutId id="2147483665" r:id="rId6"/>
    <p:sldLayoutId id="2147483668" r:id="rId7"/>
  </p:sldLayoutIdLst>
  <p:hf hdr="0" dt="0"/>
  <p:txStyles>
    <p:titleStyle>
      <a:lvl1pPr algn="l" defTabSz="914400" rtl="0" eaLnBrk="1" latinLnBrk="0" hangingPunct="1">
        <a:lnSpc>
          <a:spcPct val="90000"/>
        </a:lnSpc>
        <a:spcBef>
          <a:spcPct val="0"/>
        </a:spcBef>
        <a:buNone/>
        <a:defRPr sz="36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24C639-CF78-374E-8ABE-A7875B2F6BE0}"/>
              </a:ext>
            </a:extLst>
          </p:cNvPr>
          <p:cNvSpPr/>
          <p:nvPr userDrawn="1"/>
        </p:nvSpPr>
        <p:spPr>
          <a:xfrm>
            <a:off x="0" y="6056473"/>
            <a:ext cx="12192000" cy="801526"/>
          </a:xfrm>
          <a:prstGeom prst="rect">
            <a:avLst/>
          </a:prstGeom>
          <a:gradFill flip="none" rotWithShape="1">
            <a:gsLst>
              <a:gs pos="0">
                <a:srgbClr val="235A8B">
                  <a:shade val="30000"/>
                  <a:satMod val="115000"/>
                </a:srgbClr>
              </a:gs>
              <a:gs pos="50000">
                <a:srgbClr val="235A8B">
                  <a:shade val="67500"/>
                  <a:satMod val="115000"/>
                </a:srgbClr>
              </a:gs>
              <a:gs pos="100000">
                <a:srgbClr val="235A8B">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8367FD86-FF9C-B248-AB50-E07ED3322D6D}"/>
              </a:ext>
            </a:extLst>
          </p:cNvPr>
          <p:cNvSpPr/>
          <p:nvPr userDrawn="1"/>
        </p:nvSpPr>
        <p:spPr>
          <a:xfrm>
            <a:off x="0" y="1"/>
            <a:ext cx="12192000" cy="941294"/>
          </a:xfrm>
          <a:prstGeom prst="rect">
            <a:avLst/>
          </a:prstGeom>
          <a:gradFill flip="none" rotWithShape="1">
            <a:gsLst>
              <a:gs pos="0">
                <a:srgbClr val="235A8B">
                  <a:shade val="30000"/>
                  <a:satMod val="115000"/>
                </a:srgbClr>
              </a:gs>
              <a:gs pos="50000">
                <a:srgbClr val="235A8B">
                  <a:shade val="67500"/>
                  <a:satMod val="115000"/>
                </a:srgbClr>
              </a:gs>
              <a:gs pos="100000">
                <a:srgbClr val="235A8B">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6" name="Straight Connector 15">
            <a:extLst>
              <a:ext uri="{FF2B5EF4-FFF2-40B4-BE49-F238E27FC236}">
                <a16:creationId xmlns:a16="http://schemas.microsoft.com/office/drawing/2014/main" id="{1211C057-6B24-174E-903F-4A97D33754CE}"/>
              </a:ext>
            </a:extLst>
          </p:cNvPr>
          <p:cNvCxnSpPr/>
          <p:nvPr userDrawn="1"/>
        </p:nvCxnSpPr>
        <p:spPr>
          <a:xfrm>
            <a:off x="0" y="6056474"/>
            <a:ext cx="12192000" cy="0"/>
          </a:xfrm>
          <a:prstGeom prst="line">
            <a:avLst/>
          </a:prstGeom>
          <a:solidFill>
            <a:schemeClr val="accent1"/>
          </a:solidFill>
          <a:ln w="38100">
            <a:solidFill>
              <a:schemeClr val="accent5"/>
            </a:solidFill>
          </a:ln>
          <a:effectLst/>
        </p:spPr>
        <p:style>
          <a:lnRef idx="1">
            <a:schemeClr val="accent1"/>
          </a:lnRef>
          <a:fillRef idx="3">
            <a:schemeClr val="accent1"/>
          </a:fillRef>
          <a:effectRef idx="2">
            <a:schemeClr val="accent1"/>
          </a:effectRef>
          <a:fontRef idx="minor">
            <a:schemeClr val="lt1"/>
          </a:fontRef>
        </p:style>
      </p:cxnSp>
      <p:sp>
        <p:nvSpPr>
          <p:cNvPr id="2" name="Title Placeholder 1"/>
          <p:cNvSpPr>
            <a:spLocks noGrp="1"/>
          </p:cNvSpPr>
          <p:nvPr>
            <p:ph type="title"/>
          </p:nvPr>
        </p:nvSpPr>
        <p:spPr>
          <a:xfrm>
            <a:off x="619689" y="1"/>
            <a:ext cx="10990479" cy="94129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19691" y="1059995"/>
            <a:ext cx="10990476" cy="44450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lide Number Placeholder 4"/>
          <p:cNvSpPr>
            <a:spLocks noGrp="1"/>
          </p:cNvSpPr>
          <p:nvPr>
            <p:ph type="sldNum" sz="quarter" idx="4"/>
          </p:nvPr>
        </p:nvSpPr>
        <p:spPr>
          <a:xfrm>
            <a:off x="11398999" y="6365828"/>
            <a:ext cx="600437" cy="365125"/>
          </a:xfrm>
          <a:prstGeom prst="rect">
            <a:avLst/>
          </a:prstGeom>
        </p:spPr>
        <p:txBody>
          <a:bodyPr vert="horz" lIns="91440" tIns="45720" rIns="91440" bIns="45720" rtlCol="0" anchor="ctr"/>
          <a:lstStyle>
            <a:lvl1pPr algn="r">
              <a:defRPr sz="800">
                <a:solidFill>
                  <a:schemeClr val="bg2"/>
                </a:solidFill>
                <a:latin typeface="Verdana"/>
                <a:cs typeface="Verdana"/>
              </a:defRPr>
            </a:lvl1pPr>
          </a:lstStyle>
          <a:p>
            <a:fld id="{81BF0B4E-CE60-AB48-9D7E-4434414A7C38}"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F3207F0F-D967-DD40-9542-2EEAA02C763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9215894" y="5994503"/>
            <a:ext cx="2093800" cy="944764"/>
          </a:xfrm>
          <a:prstGeom prst="rect">
            <a:avLst/>
          </a:prstGeom>
        </p:spPr>
      </p:pic>
    </p:spTree>
    <p:extLst>
      <p:ext uri="{BB962C8B-B14F-4D97-AF65-F5344CB8AC3E}">
        <p14:creationId xmlns:p14="http://schemas.microsoft.com/office/powerpoint/2010/main" val="291188668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7" r:id="rId16"/>
    <p:sldLayoutId id="2147483818" r:id="rId17"/>
    <p:sldLayoutId id="2147483819" r:id="rId18"/>
    <p:sldLayoutId id="2147483820" r:id="rId19"/>
    <p:sldLayoutId id="2147483821" r:id="rId20"/>
    <p:sldLayoutId id="2147483822" r:id="rId21"/>
  </p:sldLayoutIdLst>
  <p:hf hdr="0" ftr="0" dt="0"/>
  <p:txStyles>
    <p:titleStyle>
      <a:lvl1pPr algn="l" defTabSz="457200" rtl="0" eaLnBrk="1" latinLnBrk="0" hangingPunct="1">
        <a:spcBef>
          <a:spcPct val="0"/>
        </a:spcBef>
        <a:buNone/>
        <a:defRPr sz="2500" b="0" kern="1200">
          <a:solidFill>
            <a:schemeClr val="bg1"/>
          </a:solidFill>
          <a:latin typeface="Verdana"/>
          <a:ea typeface="+mj-ea"/>
          <a:cs typeface="Verdana"/>
        </a:defRPr>
      </a:lvl1pPr>
    </p:titleStyle>
    <p:bodyStyle>
      <a:lvl1pPr marL="342900" indent="-342900" algn="l" defTabSz="457200" rtl="0" eaLnBrk="1" latinLnBrk="0" hangingPunct="1">
        <a:spcBef>
          <a:spcPct val="20000"/>
        </a:spcBef>
        <a:buFont typeface="Wingdings" charset="2"/>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1600" kern="1200">
          <a:solidFill>
            <a:schemeClr val="tx1"/>
          </a:solidFill>
          <a:latin typeface="Verdana"/>
          <a:ea typeface="+mn-ea"/>
          <a:cs typeface="Verdana"/>
        </a:defRPr>
      </a:lvl2pPr>
      <a:lvl3pPr marL="1143000" indent="-228600" algn="l" defTabSz="457200" rtl="0" eaLnBrk="1" latinLnBrk="0" hangingPunct="1">
        <a:spcBef>
          <a:spcPct val="20000"/>
        </a:spcBef>
        <a:buFont typeface="Wingdings" charset="2"/>
        <a:buChar char="§"/>
        <a:defRPr sz="12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9" descr="A close up of a sign&#10;&#10;Description automatically generated">
            <a:extLst>
              <a:ext uri="{FF2B5EF4-FFF2-40B4-BE49-F238E27FC236}">
                <a16:creationId xmlns:a16="http://schemas.microsoft.com/office/drawing/2014/main" id="{EDAC44EE-6E28-47E8-B0EA-05E89F0851D9}"/>
              </a:ext>
            </a:extLst>
          </p:cNvPr>
          <p:cNvPicPr>
            <a:picLocks noChangeAspect="1"/>
          </p:cNvPicPr>
          <p:nvPr/>
        </p:nvPicPr>
        <p:blipFill>
          <a:blip r:embed="rId10"/>
          <a:srcRect l="-3825" t="-1995" r="-112" b="-8996"/>
          <a:stretch>
            <a:fillRect/>
          </a:stretch>
        </p:blipFill>
        <p:spPr>
          <a:xfrm>
            <a:off x="11195995" y="136529"/>
            <a:ext cx="874239" cy="353936"/>
          </a:xfrm>
          <a:prstGeom prst="rect">
            <a:avLst/>
          </a:prstGeom>
          <a:solidFill>
            <a:srgbClr val="FFFFFF"/>
          </a:solidFill>
          <a:ln cap="flat">
            <a:noFill/>
          </a:ln>
        </p:spPr>
      </p:pic>
      <p:sp>
        <p:nvSpPr>
          <p:cNvPr id="3" name="Title Placeholder 1">
            <a:extLst>
              <a:ext uri="{FF2B5EF4-FFF2-40B4-BE49-F238E27FC236}">
                <a16:creationId xmlns:a16="http://schemas.microsoft.com/office/drawing/2014/main" id="{87CB18DB-C17A-428E-A3E3-708F730732D3}"/>
              </a:ext>
            </a:extLst>
          </p:cNvPr>
          <p:cNvSpPr txBox="1">
            <a:spLocks noGrp="1"/>
          </p:cNvSpPr>
          <p:nvPr>
            <p:ph type="title"/>
          </p:nvPr>
        </p:nvSpPr>
        <p:spPr>
          <a:xfrm>
            <a:off x="121761" y="136529"/>
            <a:ext cx="10874090" cy="1046814"/>
          </a:xfrm>
          <a:prstGeom prst="rect">
            <a:avLst/>
          </a:prstGeom>
          <a:noFill/>
          <a:ln>
            <a:noFill/>
          </a:ln>
        </p:spPr>
        <p:txBody>
          <a:bodyPr vert="horz" wrap="square" lIns="91440" tIns="45720" rIns="91440" bIns="45720" anchor="b" anchorCtr="0" compatLnSpc="1">
            <a:normAutofit/>
          </a:bodyPr>
          <a:lstStyle/>
          <a:p>
            <a:pPr lvl="0"/>
            <a:r>
              <a:rPr lang="en-US"/>
              <a:t>Click to edit Master title style</a:t>
            </a:r>
          </a:p>
        </p:txBody>
      </p:sp>
      <p:sp>
        <p:nvSpPr>
          <p:cNvPr id="4" name="Text Placeholder 2">
            <a:extLst>
              <a:ext uri="{FF2B5EF4-FFF2-40B4-BE49-F238E27FC236}">
                <a16:creationId xmlns:a16="http://schemas.microsoft.com/office/drawing/2014/main" id="{BD45D55D-7E27-45F9-8719-4F7707450F22}"/>
              </a:ext>
            </a:extLst>
          </p:cNvPr>
          <p:cNvSpPr txBox="1">
            <a:spLocks noGrp="1"/>
          </p:cNvSpPr>
          <p:nvPr>
            <p:ph type="body" idx="1"/>
          </p:nvPr>
        </p:nvSpPr>
        <p:spPr>
          <a:xfrm>
            <a:off x="121761" y="1280160"/>
            <a:ext cx="11963396" cy="4934660"/>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467A4BE0-0DE8-4ADF-91D5-91667348DB6A}"/>
              </a:ext>
            </a:extLst>
          </p:cNvPr>
          <p:cNvSpPr txBox="1">
            <a:spLocks noGrp="1"/>
          </p:cNvSpPr>
          <p:nvPr>
            <p:ph type="sldNum" sz="quarter" idx="4"/>
          </p:nvPr>
        </p:nvSpPr>
        <p:spPr>
          <a:xfrm>
            <a:off x="9472772" y="6397480"/>
            <a:ext cx="60675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050" b="0" i="0" u="none" strike="noStrike" kern="1200" cap="none" spc="0" baseline="0">
                <a:solidFill>
                  <a:srgbClr val="8D8C9E"/>
                </a:solidFill>
                <a:uFillTx/>
                <a:latin typeface="Calibri"/>
              </a:defRPr>
            </a:lvl1pPr>
          </a:lstStyle>
          <a:p>
            <a:pPr lvl="0"/>
            <a:fld id="{D4E4D95E-33B9-4330-8054-2B1BBBD49F38}" type="slidenum">
              <a:t>‹#›</a:t>
            </a:fld>
            <a:endParaRPr lang="en-US" dirty="0"/>
          </a:p>
        </p:txBody>
      </p:sp>
      <p:pic>
        <p:nvPicPr>
          <p:cNvPr id="6" name="Picture 10">
            <a:extLst>
              <a:ext uri="{FF2B5EF4-FFF2-40B4-BE49-F238E27FC236}">
                <a16:creationId xmlns:a16="http://schemas.microsoft.com/office/drawing/2014/main" id="{13ADAD64-C8E8-49EB-9786-CCB4C2EBBA8B}"/>
              </a:ext>
            </a:extLst>
          </p:cNvPr>
          <p:cNvPicPr>
            <a:picLocks noChangeAspect="1"/>
          </p:cNvPicPr>
          <p:nvPr/>
        </p:nvPicPr>
        <p:blipFill>
          <a:blip r:embed="rId11"/>
          <a:stretch>
            <a:fillRect/>
          </a:stretch>
        </p:blipFill>
        <p:spPr>
          <a:xfrm>
            <a:off x="11117019" y="136529"/>
            <a:ext cx="939984" cy="417990"/>
          </a:xfrm>
          <a:prstGeom prst="rect">
            <a:avLst/>
          </a:prstGeom>
          <a:solidFill>
            <a:srgbClr val="56B3AE"/>
          </a:solidFill>
          <a:ln cap="flat">
            <a:noFill/>
          </a:ln>
        </p:spPr>
      </p:pic>
      <p:pic>
        <p:nvPicPr>
          <p:cNvPr id="7" name="Picture 11">
            <a:extLst>
              <a:ext uri="{FF2B5EF4-FFF2-40B4-BE49-F238E27FC236}">
                <a16:creationId xmlns:a16="http://schemas.microsoft.com/office/drawing/2014/main" id="{ACCAECC0-26CA-4094-BECD-4BABF52014B1}"/>
              </a:ext>
            </a:extLst>
          </p:cNvPr>
          <p:cNvPicPr>
            <a:picLocks noChangeAspect="1"/>
          </p:cNvPicPr>
          <p:nvPr/>
        </p:nvPicPr>
        <p:blipFill>
          <a:blip r:embed="rId12"/>
          <a:srcRect l="1511" t="5217" r="82422" b="12150"/>
          <a:stretch>
            <a:fillRect/>
          </a:stretch>
        </p:blipFill>
        <p:spPr>
          <a:xfrm>
            <a:off x="10292074" y="6331689"/>
            <a:ext cx="1854348" cy="496711"/>
          </a:xfrm>
          <a:prstGeom prst="rect">
            <a:avLst/>
          </a:prstGeom>
          <a:noFill/>
          <a:ln cap="flat">
            <a:noFill/>
          </a:ln>
        </p:spPr>
      </p:pic>
      <p:sp>
        <p:nvSpPr>
          <p:cNvPr id="8" name="Text Placeholder 7">
            <a:extLst>
              <a:ext uri="{FF2B5EF4-FFF2-40B4-BE49-F238E27FC236}">
                <a16:creationId xmlns:a16="http://schemas.microsoft.com/office/drawing/2014/main" id="{417613C7-5B7F-45F6-B3FF-7AC2A8F3FAC0}"/>
              </a:ext>
            </a:extLst>
          </p:cNvPr>
          <p:cNvSpPr txBox="1"/>
          <p:nvPr/>
        </p:nvSpPr>
        <p:spPr>
          <a:xfrm>
            <a:off x="121761" y="6356351"/>
            <a:ext cx="9138477" cy="501648"/>
          </a:xfrm>
          <a:prstGeom prst="rect">
            <a:avLst/>
          </a:prstGeom>
          <a:noFill/>
          <a:ln cap="flat">
            <a:noFill/>
          </a:ln>
        </p:spPr>
        <p:txBody>
          <a:bodyPr vert="horz" wrap="square" lIns="91440" tIns="45720" rIns="91440" bIns="45720" anchor="b" anchorCtr="0" compatLnSpc="1">
            <a:norm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700" b="0" i="0" u="none" strike="noStrike" kern="1200" cap="none" spc="0" baseline="0" dirty="0">
                <a:solidFill>
                  <a:srgbClr val="262261"/>
                </a:solidFill>
                <a:uFillTx/>
                <a:latin typeface="Arial" pitchFamily="34"/>
                <a:cs typeface="Arial" pitchFamily="34"/>
              </a:rPr>
              <a:t>Abstract # 434. Content of this presentation is the property of the authors and licensed by ASCO. Permission required for reuse. </a:t>
            </a:r>
          </a:p>
        </p:txBody>
      </p:sp>
    </p:spTree>
    <p:extLst>
      <p:ext uri="{BB962C8B-B14F-4D97-AF65-F5344CB8AC3E}">
        <p14:creationId xmlns:p14="http://schemas.microsoft.com/office/powerpoint/2010/main" val="80984247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xStyles>
    <p:titleStyle>
      <a:lvl1pPr marL="0" marR="0" lvl="0" indent="0" algn="l" defTabSz="914400" rtl="0" fontAlgn="auto" hangingPunct="1">
        <a:lnSpc>
          <a:spcPct val="90000"/>
        </a:lnSpc>
        <a:spcBef>
          <a:spcPts val="0"/>
        </a:spcBef>
        <a:spcAft>
          <a:spcPts val="0"/>
        </a:spcAft>
        <a:buNone/>
        <a:tabLst/>
        <a:defRPr lang="en-US" sz="3500" b="1" i="0" u="none" strike="noStrike" kern="1200" cap="none" spc="0" baseline="0">
          <a:solidFill>
            <a:srgbClr val="262261"/>
          </a:solidFill>
          <a:uFillTx/>
          <a:latin typeface="Calibri"/>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262261"/>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System Font Regular"/>
        <a:buChar char="–"/>
        <a:tabLst/>
        <a:defRPr lang="en-US" sz="2400" b="0" i="0" u="none" strike="noStrike" kern="1200" cap="none" spc="0" baseline="0">
          <a:solidFill>
            <a:srgbClr val="262261"/>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262261"/>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System Font Regular"/>
        <a:buChar char="–"/>
        <a:tabLst/>
        <a:defRPr lang="en-US" sz="1800" b="0" i="0" u="none" strike="noStrike" kern="1200" cap="none" spc="0" baseline="0">
          <a:solidFill>
            <a:srgbClr val="262261"/>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62261"/>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09D5D-FCCF-4BA5-B026-512C54F698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D28859-8E39-4296-84ED-E5E96E66F4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9A381-CC73-4F23-8A56-E8C50E1F0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2C6F81-9D5B-43B1-B474-9D2E7A6EA253}" type="datetimeFigureOut">
              <a:rPr lang="en-US" smtClean="0"/>
              <a:t>12/23/22</a:t>
            </a:fld>
            <a:endParaRPr lang="en-US" dirty="0"/>
          </a:p>
        </p:txBody>
      </p:sp>
      <p:sp>
        <p:nvSpPr>
          <p:cNvPr id="5" name="Footer Placeholder 4">
            <a:extLst>
              <a:ext uri="{FF2B5EF4-FFF2-40B4-BE49-F238E27FC236}">
                <a16:creationId xmlns:a16="http://schemas.microsoft.com/office/drawing/2014/main" id="{8FAF47EC-7426-4AE1-9037-E133D0791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8A6C09A-5CF2-4845-A8C8-7131E26EE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2EEF7-A1CC-4CD1-8632-5CA0E7DE118F}" type="slidenum">
              <a:rPr lang="en-US" smtClean="0"/>
              <a:t>‹#›</a:t>
            </a:fld>
            <a:endParaRPr lang="en-US" dirty="0"/>
          </a:p>
        </p:txBody>
      </p:sp>
    </p:spTree>
    <p:extLst>
      <p:ext uri="{BB962C8B-B14F-4D97-AF65-F5344CB8AC3E}">
        <p14:creationId xmlns:p14="http://schemas.microsoft.com/office/powerpoint/2010/main" val="8963947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7A129-27F5-4543-92C8-4019DCDCF6AF}" type="datetimeFigureOut">
              <a:rPr lang="en-US" smtClean="0"/>
              <a:t>12/23/22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A9DA65-EF9E-4552-BB89-820FF79C4CBF}" type="slidenum">
              <a:rPr lang="en-US" smtClean="0"/>
              <a:t>‹#›</a:t>
            </a:fld>
            <a:endParaRPr lang="en-US" dirty="0"/>
          </a:p>
        </p:txBody>
      </p:sp>
    </p:spTree>
    <p:extLst>
      <p:ext uri="{BB962C8B-B14F-4D97-AF65-F5344CB8AC3E}">
        <p14:creationId xmlns:p14="http://schemas.microsoft.com/office/powerpoint/2010/main" val="1014344617"/>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6E422F42-0C26-B244-A467-81AB101E9A6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ext Placeholder 11"/>
          <p:cNvSpPr>
            <a:spLocks noGrp="1"/>
          </p:cNvSpPr>
          <p:nvPr>
            <p:ph type="body" idx="1"/>
          </p:nvPr>
        </p:nvSpPr>
        <p:spPr>
          <a:xfrm>
            <a:off x="485565" y="1556793"/>
            <a:ext cx="11184000" cy="4272507"/>
          </a:xfrm>
          <a:prstGeom prst="rect">
            <a:avLst/>
          </a:prstGeom>
        </p:spPr>
        <p:txBody>
          <a:bodyPr vert="horz" lIns="0" tIns="45720" rIns="9144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0"/>
          <p:cNvSpPr>
            <a:spLocks noGrp="1"/>
          </p:cNvSpPr>
          <p:nvPr>
            <p:ph type="title"/>
          </p:nvPr>
        </p:nvSpPr>
        <p:spPr>
          <a:xfrm>
            <a:off x="475965" y="233820"/>
            <a:ext cx="11193600" cy="940501"/>
          </a:xfrm>
          <a:prstGeom prst="rect">
            <a:avLst/>
          </a:prstGeom>
        </p:spPr>
        <p:txBody>
          <a:bodyPr vert="horz" lIns="0" tIns="0" rIns="0" bIns="0" rtlCol="0" anchor="b" anchorCtr="0">
            <a:normAutofit/>
          </a:bodyPr>
          <a:lstStyle/>
          <a:p>
            <a:r>
              <a:rPr lang="en-US" dirty="0"/>
              <a:t>Click to edit Master title style</a:t>
            </a:r>
          </a:p>
        </p:txBody>
      </p:sp>
      <p:sp>
        <p:nvSpPr>
          <p:cNvPr id="5" name="Footer Placeholder 4">
            <a:extLst>
              <a:ext uri="{FF2B5EF4-FFF2-40B4-BE49-F238E27FC236}">
                <a16:creationId xmlns:a16="http://schemas.microsoft.com/office/drawing/2014/main" id="{5BDF2DB2-12A1-FA45-8C32-93CDE5B860D9}"/>
              </a:ext>
            </a:extLst>
          </p:cNvPr>
          <p:cNvSpPr>
            <a:spLocks noGrp="1"/>
          </p:cNvSpPr>
          <p:nvPr>
            <p:ph type="ftr" sz="quarter" idx="3"/>
          </p:nvPr>
        </p:nvSpPr>
        <p:spPr>
          <a:xfrm>
            <a:off x="475965" y="6026615"/>
            <a:ext cx="11193599" cy="695919"/>
          </a:xfrm>
          <a:prstGeom prst="rect">
            <a:avLst/>
          </a:prstGeom>
        </p:spPr>
        <p:txBody>
          <a:bodyPr vert="horz" lIns="91440" tIns="45720" rIns="91440" bIns="45720" rtlCol="0" anchor="b"/>
          <a:lstStyle>
            <a:lvl1pPr algn="l">
              <a:defRPr sz="933">
                <a:solidFill>
                  <a:srgbClr val="717171"/>
                </a:solidFill>
              </a:defRPr>
            </a:lvl1pPr>
          </a:lstStyle>
          <a:p>
            <a:endParaRPr lang="en-US" dirty="0"/>
          </a:p>
        </p:txBody>
      </p:sp>
    </p:spTree>
    <p:extLst>
      <p:ext uri="{BB962C8B-B14F-4D97-AF65-F5344CB8AC3E}">
        <p14:creationId xmlns:p14="http://schemas.microsoft.com/office/powerpoint/2010/main" val="3990666573"/>
      </p:ext>
    </p:extLst>
  </p:cSld>
  <p:clrMap bg1="lt1" tx1="dk1" bg2="lt2" tx2="dk2" accent1="accent1" accent2="accent2" accent3="accent3" accent4="accent4" accent5="accent5" accent6="accent6" hlink="hlink" folHlink="folHlink"/>
  <p:sldLayoutIdLst>
    <p:sldLayoutId id="2147483697" r:id="rId1"/>
  </p:sldLayoutIdLst>
  <p:hf sldNum="0" hdr="0"/>
  <p:txStyles>
    <p:titleStyle>
      <a:lvl1pPr algn="l" defTabSz="609585" rtl="0" eaLnBrk="1" latinLnBrk="0" hangingPunct="1">
        <a:spcBef>
          <a:spcPct val="0"/>
        </a:spcBef>
        <a:buNone/>
        <a:defRPr sz="3867" kern="1200" baseline="0">
          <a:solidFill>
            <a:srgbClr val="005DA8"/>
          </a:solidFill>
          <a:latin typeface="+mn-lt"/>
          <a:ea typeface="+mj-ea"/>
          <a:cs typeface="Calibri" panose="020F0502020204030204" pitchFamily="34" charset="0"/>
        </a:defRPr>
      </a:lvl1pPr>
    </p:titleStyle>
    <p:bodyStyle>
      <a:lvl1pPr marL="457189" indent="-457189" algn="l" defTabSz="609585" rtl="0" eaLnBrk="1" latinLnBrk="0" hangingPunct="1">
        <a:spcBef>
          <a:spcPct val="20000"/>
        </a:spcBef>
        <a:buClr>
          <a:srgbClr val="00B1EB"/>
        </a:buClr>
        <a:buFont typeface="Arial" panose="020B0604020202020204" pitchFamily="34" charset="0"/>
        <a:buChar char="•"/>
        <a:defRPr sz="3200" kern="1200">
          <a:solidFill>
            <a:srgbClr val="717171"/>
          </a:solidFill>
          <a:latin typeface="+mn-lt"/>
          <a:ea typeface="+mn-ea"/>
          <a:cs typeface="Calibri" panose="020F0502020204030204" pitchFamily="34" charset="0"/>
        </a:defRPr>
      </a:lvl1pPr>
      <a:lvl2pPr marL="990575" indent="-380990" algn="l" defTabSz="609585" rtl="0" eaLnBrk="1" latinLnBrk="0" hangingPunct="1">
        <a:spcBef>
          <a:spcPct val="20000"/>
        </a:spcBef>
        <a:buClr>
          <a:srgbClr val="00B1EB"/>
        </a:buClr>
        <a:buFont typeface="Arial" panose="020B0604020202020204" pitchFamily="34" charset="0"/>
        <a:buChar char="•"/>
        <a:defRPr sz="2667" kern="1200">
          <a:solidFill>
            <a:srgbClr val="717171"/>
          </a:solidFill>
          <a:latin typeface="+mn-lt"/>
          <a:ea typeface="+mn-ea"/>
          <a:cs typeface="Calibri" panose="020F0502020204030204" pitchFamily="34" charset="0"/>
        </a:defRPr>
      </a:lvl2pPr>
      <a:lvl3pPr marL="1523962" indent="-304792" algn="l" defTabSz="609585" rtl="0" eaLnBrk="1" latinLnBrk="0" hangingPunct="1">
        <a:spcBef>
          <a:spcPct val="20000"/>
        </a:spcBef>
        <a:buClr>
          <a:srgbClr val="00B1EB"/>
        </a:buClr>
        <a:buFont typeface="Arial" panose="020B0604020202020204" pitchFamily="34" charset="0"/>
        <a:buChar char="•"/>
        <a:defRPr sz="2400" kern="1200">
          <a:solidFill>
            <a:srgbClr val="717171"/>
          </a:solidFill>
          <a:latin typeface="+mn-lt"/>
          <a:ea typeface="+mn-ea"/>
          <a:cs typeface="Calibri" panose="020F0502020204030204" pitchFamily="34" charset="0"/>
        </a:defRPr>
      </a:lvl3pPr>
      <a:lvl4pPr marL="2133547" indent="-304792" algn="l" defTabSz="609585" rtl="0" eaLnBrk="1" latinLnBrk="0" hangingPunct="1">
        <a:spcBef>
          <a:spcPct val="20000"/>
        </a:spcBef>
        <a:buClr>
          <a:srgbClr val="00B1EB"/>
        </a:buClr>
        <a:buFont typeface="Arial" panose="020B0604020202020204" pitchFamily="34" charset="0"/>
        <a:buChar char="•"/>
        <a:defRPr sz="2133" kern="1200">
          <a:solidFill>
            <a:srgbClr val="717171"/>
          </a:solidFill>
          <a:latin typeface="+mn-lt"/>
          <a:ea typeface="+mn-ea"/>
          <a:cs typeface="Calibri" panose="020F0502020204030204" pitchFamily="34" charset="0"/>
        </a:defRPr>
      </a:lvl4pPr>
      <a:lvl5pPr marL="2743131" indent="-304792" algn="l" defTabSz="609585" rtl="0" eaLnBrk="1" latinLnBrk="0" hangingPunct="1">
        <a:spcBef>
          <a:spcPct val="20000"/>
        </a:spcBef>
        <a:buClr>
          <a:srgbClr val="00B1EB"/>
        </a:buClr>
        <a:buFont typeface="Arial" pitchFamily="34" charset="0"/>
        <a:buChar char="•"/>
        <a:defRPr sz="2133" kern="1200">
          <a:solidFill>
            <a:srgbClr val="717171"/>
          </a:solidFill>
          <a:latin typeface="+mn-lt"/>
          <a:ea typeface="+mn-ea"/>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09D5D-FCCF-4BA5-B026-512C54F698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D28859-8E39-4296-84ED-E5E96E66F4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9A381-CC73-4F23-8A56-E8C50E1F0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2C6F81-9D5B-43B1-B474-9D2E7A6EA253}" type="datetimeFigureOut">
              <a:rPr lang="en-US" smtClean="0"/>
              <a:t>12/23/22</a:t>
            </a:fld>
            <a:endParaRPr lang="en-US" dirty="0"/>
          </a:p>
        </p:txBody>
      </p:sp>
      <p:sp>
        <p:nvSpPr>
          <p:cNvPr id="5" name="Footer Placeholder 4">
            <a:extLst>
              <a:ext uri="{FF2B5EF4-FFF2-40B4-BE49-F238E27FC236}">
                <a16:creationId xmlns:a16="http://schemas.microsoft.com/office/drawing/2014/main" id="{8FAF47EC-7426-4AE1-9037-E133D0791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8A6C09A-5CF2-4845-A8C8-7131E26EE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2EEF7-A1CC-4CD1-8632-5CA0E7DE118F}" type="slidenum">
              <a:rPr lang="en-US" smtClean="0"/>
              <a:t>‹#›</a:t>
            </a:fld>
            <a:endParaRPr lang="en-US" dirty="0"/>
          </a:p>
        </p:txBody>
      </p:sp>
    </p:spTree>
    <p:extLst>
      <p:ext uri="{BB962C8B-B14F-4D97-AF65-F5344CB8AC3E}">
        <p14:creationId xmlns:p14="http://schemas.microsoft.com/office/powerpoint/2010/main" val="31697172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413019117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24C639-CF78-374E-8ABE-A7875B2F6BE0}"/>
              </a:ext>
            </a:extLst>
          </p:cNvPr>
          <p:cNvSpPr/>
          <p:nvPr userDrawn="1"/>
        </p:nvSpPr>
        <p:spPr>
          <a:xfrm>
            <a:off x="0" y="6056473"/>
            <a:ext cx="12192000" cy="801526"/>
          </a:xfrm>
          <a:prstGeom prst="rect">
            <a:avLst/>
          </a:prstGeom>
          <a:gradFill flip="none" rotWithShape="1">
            <a:gsLst>
              <a:gs pos="0">
                <a:srgbClr val="235A8B">
                  <a:shade val="30000"/>
                  <a:satMod val="115000"/>
                </a:srgbClr>
              </a:gs>
              <a:gs pos="50000">
                <a:srgbClr val="235A8B">
                  <a:shade val="67500"/>
                  <a:satMod val="115000"/>
                </a:srgbClr>
              </a:gs>
              <a:gs pos="100000">
                <a:srgbClr val="235A8B">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8367FD86-FF9C-B248-AB50-E07ED3322D6D}"/>
              </a:ext>
            </a:extLst>
          </p:cNvPr>
          <p:cNvSpPr/>
          <p:nvPr userDrawn="1"/>
        </p:nvSpPr>
        <p:spPr>
          <a:xfrm>
            <a:off x="0" y="1"/>
            <a:ext cx="12192000" cy="941294"/>
          </a:xfrm>
          <a:prstGeom prst="rect">
            <a:avLst/>
          </a:prstGeom>
          <a:gradFill flip="none" rotWithShape="1">
            <a:gsLst>
              <a:gs pos="0">
                <a:srgbClr val="235A8B">
                  <a:shade val="30000"/>
                  <a:satMod val="115000"/>
                </a:srgbClr>
              </a:gs>
              <a:gs pos="50000">
                <a:srgbClr val="235A8B">
                  <a:shade val="67500"/>
                  <a:satMod val="115000"/>
                </a:srgbClr>
              </a:gs>
              <a:gs pos="100000">
                <a:srgbClr val="235A8B">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6" name="Straight Connector 15">
            <a:extLst>
              <a:ext uri="{FF2B5EF4-FFF2-40B4-BE49-F238E27FC236}">
                <a16:creationId xmlns:a16="http://schemas.microsoft.com/office/drawing/2014/main" id="{1211C057-6B24-174E-903F-4A97D33754CE}"/>
              </a:ext>
            </a:extLst>
          </p:cNvPr>
          <p:cNvCxnSpPr/>
          <p:nvPr userDrawn="1"/>
        </p:nvCxnSpPr>
        <p:spPr>
          <a:xfrm>
            <a:off x="0" y="6056474"/>
            <a:ext cx="12192000" cy="0"/>
          </a:xfrm>
          <a:prstGeom prst="line">
            <a:avLst/>
          </a:prstGeom>
          <a:solidFill>
            <a:schemeClr val="accent1"/>
          </a:solidFill>
          <a:ln w="38100">
            <a:solidFill>
              <a:schemeClr val="accent5"/>
            </a:solidFill>
          </a:ln>
          <a:effectLst/>
        </p:spPr>
        <p:style>
          <a:lnRef idx="1">
            <a:schemeClr val="accent1"/>
          </a:lnRef>
          <a:fillRef idx="3">
            <a:schemeClr val="accent1"/>
          </a:fillRef>
          <a:effectRef idx="2">
            <a:schemeClr val="accent1"/>
          </a:effectRef>
          <a:fontRef idx="minor">
            <a:schemeClr val="lt1"/>
          </a:fontRef>
        </p:style>
      </p:cxnSp>
      <p:sp>
        <p:nvSpPr>
          <p:cNvPr id="2" name="Title Placeholder 1"/>
          <p:cNvSpPr>
            <a:spLocks noGrp="1"/>
          </p:cNvSpPr>
          <p:nvPr>
            <p:ph type="title"/>
          </p:nvPr>
        </p:nvSpPr>
        <p:spPr>
          <a:xfrm>
            <a:off x="619689" y="1"/>
            <a:ext cx="10990479" cy="94129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19691" y="1059995"/>
            <a:ext cx="10990476" cy="44450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lide Number Placeholder 4"/>
          <p:cNvSpPr>
            <a:spLocks noGrp="1"/>
          </p:cNvSpPr>
          <p:nvPr>
            <p:ph type="sldNum" sz="quarter" idx="4"/>
          </p:nvPr>
        </p:nvSpPr>
        <p:spPr>
          <a:xfrm>
            <a:off x="11398999" y="6365828"/>
            <a:ext cx="600437" cy="365125"/>
          </a:xfrm>
          <a:prstGeom prst="rect">
            <a:avLst/>
          </a:prstGeom>
        </p:spPr>
        <p:txBody>
          <a:bodyPr vert="horz" lIns="91440" tIns="45720" rIns="91440" bIns="45720" rtlCol="0" anchor="ctr"/>
          <a:lstStyle>
            <a:lvl1pPr algn="r">
              <a:defRPr sz="800">
                <a:solidFill>
                  <a:schemeClr val="bg2"/>
                </a:solidFill>
                <a:latin typeface="Verdana"/>
                <a:cs typeface="Verdana"/>
              </a:defRPr>
            </a:lvl1pPr>
          </a:lstStyle>
          <a:p>
            <a:fld id="{81BF0B4E-CE60-AB48-9D7E-4434414A7C38}"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F3207F0F-D967-DD40-9542-2EEAA02C763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215894" y="5994503"/>
            <a:ext cx="2093800" cy="944764"/>
          </a:xfrm>
          <a:prstGeom prst="rect">
            <a:avLst/>
          </a:prstGeom>
        </p:spPr>
      </p:pic>
    </p:spTree>
    <p:extLst>
      <p:ext uri="{BB962C8B-B14F-4D97-AF65-F5344CB8AC3E}">
        <p14:creationId xmlns:p14="http://schemas.microsoft.com/office/powerpoint/2010/main" val="159812219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9" r:id="rId4"/>
    <p:sldLayoutId id="2147483750" r:id="rId5"/>
    <p:sldLayoutId id="2147483751" r:id="rId6"/>
    <p:sldLayoutId id="2147483752" r:id="rId7"/>
    <p:sldLayoutId id="2147483769" r:id="rId8"/>
    <p:sldLayoutId id="2147483770" r:id="rId9"/>
    <p:sldLayoutId id="2147483771" r:id="rId10"/>
    <p:sldLayoutId id="2147483772" r:id="rId11"/>
    <p:sldLayoutId id="2147483773" r:id="rId12"/>
  </p:sldLayoutIdLst>
  <p:hf hdr="0" ftr="0" dt="0"/>
  <p:txStyles>
    <p:titleStyle>
      <a:lvl1pPr algn="l" defTabSz="457200" rtl="0" eaLnBrk="1" latinLnBrk="0" hangingPunct="1">
        <a:spcBef>
          <a:spcPct val="0"/>
        </a:spcBef>
        <a:buNone/>
        <a:defRPr sz="2500" b="0" kern="1200">
          <a:solidFill>
            <a:schemeClr val="bg1"/>
          </a:solidFill>
          <a:latin typeface="Verdana"/>
          <a:ea typeface="+mj-ea"/>
          <a:cs typeface="Verdana"/>
        </a:defRPr>
      </a:lvl1pPr>
    </p:titleStyle>
    <p:bodyStyle>
      <a:lvl1pPr marL="342900" indent="-342900" algn="l" defTabSz="457200" rtl="0" eaLnBrk="1" latinLnBrk="0" hangingPunct="1">
        <a:spcBef>
          <a:spcPct val="20000"/>
        </a:spcBef>
        <a:buFont typeface="Wingdings" charset="2"/>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1600" kern="1200">
          <a:solidFill>
            <a:schemeClr val="tx1"/>
          </a:solidFill>
          <a:latin typeface="Verdana"/>
          <a:ea typeface="+mn-ea"/>
          <a:cs typeface="Verdana"/>
        </a:defRPr>
      </a:lvl2pPr>
      <a:lvl3pPr marL="1143000" indent="-228600" algn="l" defTabSz="457200" rtl="0" eaLnBrk="1" latinLnBrk="0" hangingPunct="1">
        <a:spcBef>
          <a:spcPct val="20000"/>
        </a:spcBef>
        <a:buFont typeface="Wingdings" charset="2"/>
        <a:buChar char="§"/>
        <a:defRPr sz="12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09D5D-FCCF-4BA5-B026-512C54F698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D28859-8E39-4296-84ED-E5E96E66F4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9A381-CC73-4F23-8A56-E8C50E1F0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2C6F81-9D5B-43B1-B474-9D2E7A6EA253}" type="datetimeFigureOut">
              <a:rPr lang="en-US" smtClean="0"/>
              <a:t>12/23/22</a:t>
            </a:fld>
            <a:endParaRPr lang="en-US" dirty="0"/>
          </a:p>
        </p:txBody>
      </p:sp>
      <p:sp>
        <p:nvSpPr>
          <p:cNvPr id="5" name="Footer Placeholder 4">
            <a:extLst>
              <a:ext uri="{FF2B5EF4-FFF2-40B4-BE49-F238E27FC236}">
                <a16:creationId xmlns:a16="http://schemas.microsoft.com/office/drawing/2014/main" id="{8FAF47EC-7426-4AE1-9037-E133D0791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8A6C09A-5CF2-4845-A8C8-7131E26EE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2EEF7-A1CC-4CD1-8632-5CA0E7DE118F}" type="slidenum">
              <a:rPr lang="en-US" smtClean="0"/>
              <a:t>‹#›</a:t>
            </a:fld>
            <a:endParaRPr lang="en-US" dirty="0"/>
          </a:p>
        </p:txBody>
      </p:sp>
    </p:spTree>
    <p:extLst>
      <p:ext uri="{BB962C8B-B14F-4D97-AF65-F5344CB8AC3E}">
        <p14:creationId xmlns:p14="http://schemas.microsoft.com/office/powerpoint/2010/main" val="402540166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85854" y="1833284"/>
            <a:ext cx="10703781" cy="2319266"/>
          </a:xfrm>
        </p:spPr>
        <p:txBody>
          <a:bodyPr/>
          <a:lstStyle/>
          <a:p>
            <a:r>
              <a:rPr lang="en-US" sz="3200" dirty="0"/>
              <a:t>Update in management of advanced urothelial carcinoma after platinum chemotherapy and IO:</a:t>
            </a:r>
            <a:br>
              <a:rPr lang="en-US" sz="800" dirty="0"/>
            </a:br>
            <a:br>
              <a:rPr lang="en-US" sz="800" dirty="0"/>
            </a:br>
            <a:r>
              <a:rPr lang="en-US" sz="2800" dirty="0"/>
              <a:t>Focus on FGFR-targeting and antibody-drug conjugates</a:t>
            </a:r>
            <a:endParaRPr lang="en-US" sz="2800" b="0" dirty="0"/>
          </a:p>
        </p:txBody>
      </p:sp>
      <p:pic>
        <p:nvPicPr>
          <p:cNvPr id="8" name="Picture 7" descr="MCClogo.png">
            <a:extLst>
              <a:ext uri="{FF2B5EF4-FFF2-40B4-BE49-F238E27FC236}">
                <a16:creationId xmlns:a16="http://schemas.microsoft.com/office/drawing/2014/main" id="{584D2454-C67B-4F91-B8B2-1110491342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60418" y="6032500"/>
            <a:ext cx="3515836" cy="654443"/>
          </a:xfrm>
          <a:prstGeom prst="rect">
            <a:avLst/>
          </a:prstGeom>
          <a:solidFill>
            <a:schemeClr val="bg1"/>
          </a:solidFill>
          <a:ln>
            <a:noFill/>
          </a:ln>
        </p:spPr>
      </p:pic>
      <p:sp>
        <p:nvSpPr>
          <p:cNvPr id="7" name="Content Placeholder 1">
            <a:extLst>
              <a:ext uri="{FF2B5EF4-FFF2-40B4-BE49-F238E27FC236}">
                <a16:creationId xmlns:a16="http://schemas.microsoft.com/office/drawing/2014/main" id="{150A8663-456B-48DE-8FFD-10F46A94F5DB}"/>
              </a:ext>
            </a:extLst>
          </p:cNvPr>
          <p:cNvSpPr txBox="1">
            <a:spLocks/>
          </p:cNvSpPr>
          <p:nvPr/>
        </p:nvSpPr>
        <p:spPr>
          <a:xfrm>
            <a:off x="1695278" y="4319476"/>
            <a:ext cx="7185660" cy="1796964"/>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Scott T. Tagawa, MD, MS, FACP</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Professor of Medicine &amp; Urology</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Co-Leader, Experimental Therapeutics Program</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weillcornellgucancer.org</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@DrScottTagawa</a:t>
            </a:r>
          </a:p>
        </p:txBody>
      </p:sp>
      <p:pic>
        <p:nvPicPr>
          <p:cNvPr id="1026" name="Picture 2" descr="NewYork-Presbyterian – The Best and Brightest">
            <a:extLst>
              <a:ext uri="{FF2B5EF4-FFF2-40B4-BE49-F238E27FC236}">
                <a16:creationId xmlns:a16="http://schemas.microsoft.com/office/drawing/2014/main" id="{AB448D49-20BE-4A90-930D-6DB97E48A24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232710" y="305621"/>
            <a:ext cx="2535428" cy="1113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786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A32374-E38A-419F-9C23-541FFDD63B62}"/>
              </a:ext>
            </a:extLst>
          </p:cNvPr>
          <p:cNvSpPr>
            <a:spLocks noGrp="1"/>
          </p:cNvSpPr>
          <p:nvPr>
            <p:ph type="title"/>
          </p:nvPr>
        </p:nvSpPr>
        <p:spPr>
          <a:xfrm>
            <a:off x="0" y="85476"/>
            <a:ext cx="12192000" cy="1325563"/>
          </a:xfrm>
        </p:spPr>
        <p:txBody>
          <a:bodyPr>
            <a:normAutofit/>
          </a:bodyPr>
          <a:lstStyle/>
          <a:p>
            <a:pPr algn="ctr"/>
            <a:r>
              <a:rPr lang="en-US" sz="3600" dirty="0">
                <a:solidFill>
                  <a:schemeClr val="tx1"/>
                </a:solidFill>
                <a:latin typeface="Arial" panose="020B0604020202020204" pitchFamily="34" charset="0"/>
                <a:cs typeface="Arial" panose="020B0604020202020204" pitchFamily="34" charset="0"/>
              </a:rPr>
              <a:t>Phosphate Levels Are Associated With Improved Survival for Patients Treated With Erdafitinib on the BLC2001 Trial</a:t>
            </a:r>
          </a:p>
        </p:txBody>
      </p:sp>
      <p:sp>
        <p:nvSpPr>
          <p:cNvPr id="4" name="Slide Number Placeholder 3">
            <a:extLst>
              <a:ext uri="{FF2B5EF4-FFF2-40B4-BE49-F238E27FC236}">
                <a16:creationId xmlns:a16="http://schemas.microsoft.com/office/drawing/2014/main" id="{708F6D93-7B70-4401-A7FE-91548F44334E}"/>
              </a:ext>
            </a:extLst>
          </p:cNvPr>
          <p:cNvSpPr>
            <a:spLocks noGrp="1"/>
          </p:cNvSpPr>
          <p:nvPr>
            <p:ph type="sldNum" sz="quarter" idx="4"/>
          </p:nvPr>
        </p:nvSpPr>
        <p:spPr/>
        <p:txBody>
          <a:bodyPr/>
          <a:lstStyle/>
          <a:p>
            <a:pPr marL="0" marR="0" lvl="0" indent="0" algn="r" defTabSz="914291" rtl="0" eaLnBrk="1" fontAlgn="auto" latinLnBrk="0" hangingPunct="1">
              <a:lnSpc>
                <a:spcPct val="100000"/>
              </a:lnSpc>
              <a:spcBef>
                <a:spcPts val="0"/>
              </a:spcBef>
              <a:spcAft>
                <a:spcPts val="0"/>
              </a:spcAft>
              <a:buClrTx/>
              <a:buSzTx/>
              <a:buFontTx/>
              <a:buNone/>
              <a:tabLst/>
              <a:defRPr/>
            </a:pPr>
            <a:fld id="{81BF0B4E-CE60-AB48-9D7E-4434414A7C38}" type="slidenum">
              <a:rPr kumimoji="0" lang="en-US" sz="900" b="0" i="0" u="none" strike="noStrike" kern="1200" cap="none" spc="0" normalizeH="0" baseline="0" noProof="0">
                <a:ln>
                  <a:noFill/>
                </a:ln>
                <a:solidFill>
                  <a:srgbClr val="FFFFFF"/>
                </a:solidFill>
                <a:effectLst/>
                <a:uLnTx/>
                <a:uFillTx/>
                <a:latin typeface="Verdana"/>
                <a:ea typeface="+mn-ea"/>
              </a:rPr>
              <a:pPr marL="0" marR="0" lvl="0" indent="0" algn="r" defTabSz="914291"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srgbClr val="FFFFFF"/>
              </a:solidFill>
              <a:effectLst/>
              <a:uLnTx/>
              <a:uFillTx/>
              <a:latin typeface="Verdana"/>
              <a:ea typeface="+mn-ea"/>
            </a:endParaRPr>
          </a:p>
        </p:txBody>
      </p:sp>
      <p:sp>
        <p:nvSpPr>
          <p:cNvPr id="9" name="Text Placeholder 8">
            <a:extLst>
              <a:ext uri="{FF2B5EF4-FFF2-40B4-BE49-F238E27FC236}">
                <a16:creationId xmlns:a16="http://schemas.microsoft.com/office/drawing/2014/main" id="{B5D23012-F285-B44D-AA62-5E8BA44A921A}"/>
              </a:ext>
            </a:extLst>
          </p:cNvPr>
          <p:cNvSpPr>
            <a:spLocks noGrp="1"/>
          </p:cNvSpPr>
          <p:nvPr>
            <p:ph type="body" sz="quarter" idx="10"/>
          </p:nvPr>
        </p:nvSpPr>
        <p:spPr>
          <a:xfrm>
            <a:off x="98704" y="6090024"/>
            <a:ext cx="11817403" cy="481856"/>
          </a:xfrm>
        </p:spPr>
        <p:txBody>
          <a:bodyPr/>
          <a:lstStyle/>
          <a:p>
            <a:br>
              <a:rPr lang="en-US" kern="0" dirty="0">
                <a:latin typeface="Verdana" panose="020B0604030504040204" pitchFamily="34" charset="0"/>
                <a:ea typeface="Verdana" panose="020B0604030504040204" pitchFamily="34" charset="0"/>
                <a:cs typeface="Verdana" panose="020B0604030504040204" pitchFamily="34" charset="0"/>
              </a:rPr>
            </a:br>
            <a:r>
              <a:rPr lang="en-US" kern="0" dirty="0">
                <a:latin typeface="Verdana" panose="020B0604030504040204" pitchFamily="34" charset="0"/>
                <a:ea typeface="Verdana" panose="020B0604030504040204" pitchFamily="34" charset="0"/>
                <a:cs typeface="Verdana" panose="020B0604030504040204" pitchFamily="34" charset="0"/>
              </a:rPr>
              <a:t>Tagawa ST, et al. Abstract presented at the 2019 ESMO Congress; Barcelona, Spain. September 27-October 1, 2019. Abstract 932P.</a:t>
            </a:r>
          </a:p>
        </p:txBody>
      </p:sp>
      <p:graphicFrame>
        <p:nvGraphicFramePr>
          <p:cNvPr id="12" name="Content Placeholder 3">
            <a:extLst>
              <a:ext uri="{FF2B5EF4-FFF2-40B4-BE49-F238E27FC236}">
                <a16:creationId xmlns:a16="http://schemas.microsoft.com/office/drawing/2014/main" id="{2632F6DC-53A2-4679-8E30-FCFDEF2CFB76}"/>
              </a:ext>
            </a:extLst>
          </p:cNvPr>
          <p:cNvGraphicFramePr>
            <a:graphicFrameLocks/>
          </p:cNvGraphicFramePr>
          <p:nvPr/>
        </p:nvGraphicFramePr>
        <p:xfrm>
          <a:off x="1089967" y="1597956"/>
          <a:ext cx="9467386" cy="3967351"/>
        </p:xfrm>
        <a:graphic>
          <a:graphicData uri="http://schemas.openxmlformats.org/drawingml/2006/table">
            <a:tbl>
              <a:tblPr firstRow="1" bandRow="1">
                <a:tableStyleId>{C083E6E3-FA7D-4D7B-A595-EF9225AFEA82}</a:tableStyleId>
              </a:tblPr>
              <a:tblGrid>
                <a:gridCol w="4783873">
                  <a:extLst>
                    <a:ext uri="{9D8B030D-6E8A-4147-A177-3AD203B41FA5}">
                      <a16:colId xmlns:a16="http://schemas.microsoft.com/office/drawing/2014/main" val="20000"/>
                    </a:ext>
                  </a:extLst>
                </a:gridCol>
                <a:gridCol w="1659209">
                  <a:extLst>
                    <a:ext uri="{9D8B030D-6E8A-4147-A177-3AD203B41FA5}">
                      <a16:colId xmlns:a16="http://schemas.microsoft.com/office/drawing/2014/main" val="20001"/>
                    </a:ext>
                  </a:extLst>
                </a:gridCol>
                <a:gridCol w="727152">
                  <a:extLst>
                    <a:ext uri="{9D8B030D-6E8A-4147-A177-3AD203B41FA5}">
                      <a16:colId xmlns:a16="http://schemas.microsoft.com/office/drawing/2014/main" val="3896087503"/>
                    </a:ext>
                  </a:extLst>
                </a:gridCol>
                <a:gridCol w="2297152">
                  <a:extLst>
                    <a:ext uri="{9D8B030D-6E8A-4147-A177-3AD203B41FA5}">
                      <a16:colId xmlns:a16="http://schemas.microsoft.com/office/drawing/2014/main" val="1059946045"/>
                    </a:ext>
                  </a:extLst>
                </a:gridCol>
              </a:tblGrid>
              <a:tr h="767355">
                <a:tc>
                  <a:txBody>
                    <a:bodyPr/>
                    <a:lstStyle/>
                    <a:p>
                      <a:pPr algn="l"/>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Survival</a:t>
                      </a:r>
                    </a:p>
                  </a:txBody>
                  <a:tcPr marL="119990" marR="119990" anchor="ctr">
                    <a:solidFill>
                      <a:schemeClr val="accent1"/>
                    </a:solidFill>
                  </a:tcPr>
                </a:tc>
                <a:tc gridSpan="2">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Max Serum PO4 in First 3 Months  </a:t>
                      </a:r>
                    </a:p>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&lt;5.5 mg/dL (n=26)</a:t>
                      </a:r>
                    </a:p>
                  </a:txBody>
                  <a:tcPr marL="119990" marR="119990" anchor="ctr">
                    <a:solidFill>
                      <a:schemeClr val="accent1"/>
                    </a:solidFill>
                  </a:tcPr>
                </a:tc>
                <a:tc hMerge="1">
                  <a:txBody>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Max serum PO4 first 3 months  ≥5.5 mg/dL (n=72)</a:t>
                      </a:r>
                    </a:p>
                  </a:txBody>
                  <a:tcPr marL="119990" marR="119990" anchor="ctr">
                    <a:solidFill>
                      <a:schemeClr val="accent1"/>
                    </a:solidFill>
                  </a:tcP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Max Serum PO4 First 3 Months </a:t>
                      </a:r>
                    </a:p>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≥5.5 mg/dL (n=72)</a:t>
                      </a:r>
                    </a:p>
                  </a:txBody>
                  <a:tcPr marL="119990" marR="119990" anchor="ctr">
                    <a:solidFill>
                      <a:schemeClr val="accent1"/>
                    </a:solidFill>
                  </a:tcPr>
                </a:tc>
                <a:extLst>
                  <a:ext uri="{0D108BD9-81ED-4DB2-BD59-A6C34878D82A}">
                    <a16:rowId xmlns:a16="http://schemas.microsoft.com/office/drawing/2014/main" val="10001"/>
                  </a:ext>
                </a:extLst>
              </a:tr>
              <a:tr h="380189">
                <a:tc>
                  <a:txBody>
                    <a:bodyPr/>
                    <a:lstStyle/>
                    <a:p>
                      <a:pPr algn="l"/>
                      <a:r>
                        <a:rPr lang="en-US" sz="1400" dirty="0">
                          <a:latin typeface="Verdana" panose="020B0604030504040204" pitchFamily="34" charset="0"/>
                          <a:ea typeface="Verdana" panose="020B0604030504040204" pitchFamily="34" charset="0"/>
                          <a:cs typeface="Verdana" panose="020B0604030504040204" pitchFamily="34" charset="0"/>
                        </a:rPr>
                        <a:t>Median PFS, months</a:t>
                      </a:r>
                    </a:p>
                  </a:txBody>
                  <a:tcPr marL="119990" marR="119990" anchor="ctr"/>
                </a:tc>
                <a:tc gridSpan="2">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4.0</a:t>
                      </a:r>
                    </a:p>
                  </a:txBody>
                  <a:tcPr marL="119990" marR="119990" anchor="ctr"/>
                </a:tc>
                <a:tc hMerge="1">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5.6</a:t>
                      </a:r>
                    </a:p>
                  </a:txBody>
                  <a:tcPr marL="119990" marR="119990"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5.6</a:t>
                      </a:r>
                    </a:p>
                  </a:txBody>
                  <a:tcPr marL="119990" marR="119990" anchor="ctr"/>
                </a:tc>
                <a:extLst>
                  <a:ext uri="{0D108BD9-81ED-4DB2-BD59-A6C34878D82A}">
                    <a16:rowId xmlns:a16="http://schemas.microsoft.com/office/drawing/2014/main" val="10002"/>
                  </a:ext>
                </a:extLst>
              </a:tr>
              <a:tr h="380189">
                <a:tc>
                  <a:txBody>
                    <a:bodyPr/>
                    <a:lstStyle/>
                    <a:p>
                      <a:pPr lvl="1" algn="l"/>
                      <a:r>
                        <a:rPr lang="en-US" sz="1400" dirty="0">
                          <a:latin typeface="Verdana" panose="020B0604030504040204" pitchFamily="34" charset="0"/>
                          <a:ea typeface="Verdana" panose="020B0604030504040204" pitchFamily="34" charset="0"/>
                          <a:cs typeface="Verdana" panose="020B0604030504040204" pitchFamily="34" charset="0"/>
                        </a:rPr>
                        <a:t>HR (95% CI)</a:t>
                      </a:r>
                    </a:p>
                  </a:txBody>
                  <a:tcPr marL="119990" marR="119990" anchor="ctr"/>
                </a:tc>
                <a:tc gridSpan="3">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0.66 (0.40, 1.10)</a:t>
                      </a:r>
                    </a:p>
                  </a:txBody>
                  <a:tcPr marL="119990" marR="119990" anchor="ctr"/>
                </a:tc>
                <a:tc hMerge="1">
                  <a:txBody>
                    <a:bodyPr/>
                    <a:lstStyle/>
                    <a:p>
                      <a:pPr algn="ct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119990" marR="119990" anchor="ctr"/>
                </a:tc>
                <a:tc hMerge="1">
                  <a:txBody>
                    <a:bodyPr/>
                    <a:lstStyle/>
                    <a:p>
                      <a:pPr algn="ct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119990" marR="119990" anchor="ctr"/>
                </a:tc>
                <a:extLst>
                  <a:ext uri="{0D108BD9-81ED-4DB2-BD59-A6C34878D82A}">
                    <a16:rowId xmlns:a16="http://schemas.microsoft.com/office/drawing/2014/main" val="3432987702"/>
                  </a:ext>
                </a:extLst>
              </a:tr>
              <a:tr h="380189">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HR</a:t>
                      </a:r>
                      <a:r>
                        <a:rPr lang="en-US" sz="1400" baseline="30000" dirty="0">
                          <a:latin typeface="Verdana" panose="020B0604030504040204" pitchFamily="34" charset="0"/>
                          <a:ea typeface="Verdana" panose="020B0604030504040204" pitchFamily="34" charset="0"/>
                          <a:cs typeface="Verdana" panose="020B0604030504040204" pitchFamily="34" charset="0"/>
                        </a:rPr>
                        <a:t>a</a:t>
                      </a:r>
                      <a:r>
                        <a:rPr lang="en-US" sz="1400" dirty="0">
                          <a:latin typeface="Verdana" panose="020B0604030504040204" pitchFamily="34" charset="0"/>
                          <a:ea typeface="Verdana" panose="020B0604030504040204" pitchFamily="34" charset="0"/>
                          <a:cs typeface="Verdana" panose="020B0604030504040204" pitchFamily="34" charset="0"/>
                        </a:rPr>
                        <a:t> [95% CI; (</a:t>
                      </a:r>
                      <a:r>
                        <a:rPr lang="en-US" sz="1400" i="1" dirty="0">
                          <a:latin typeface="Verdana" panose="020B0604030504040204" pitchFamily="34" charset="0"/>
                          <a:ea typeface="Verdana" panose="020B0604030504040204" pitchFamily="34" charset="0"/>
                          <a:cs typeface="Verdana" panose="020B0604030504040204" pitchFamily="34" charset="0"/>
                        </a:rPr>
                        <a:t>P</a:t>
                      </a:r>
                      <a:r>
                        <a:rPr lang="en-US" sz="1400" dirty="0">
                          <a:latin typeface="Verdana" panose="020B0604030504040204" pitchFamily="34" charset="0"/>
                          <a:ea typeface="Verdana" panose="020B0604030504040204" pitchFamily="34" charset="0"/>
                          <a:cs typeface="Verdana" panose="020B0604030504040204" pitchFamily="34" charset="0"/>
                        </a:rPr>
                        <a:t> value)]</a:t>
                      </a:r>
                    </a:p>
                  </a:txBody>
                  <a:tcPr marL="119990" marR="119990" anchor="ctr"/>
                </a:tc>
                <a:tc gridSpan="3">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0.78 [0.63, 0.96 (0.021)]</a:t>
                      </a:r>
                    </a:p>
                  </a:txBody>
                  <a:tcPr marL="119990" marR="119990" anchor="ctr"/>
                </a:tc>
                <a:tc hMerge="1">
                  <a:txBody>
                    <a:bodyPr/>
                    <a:lstStyle/>
                    <a:p>
                      <a:pPr algn="ct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119990" marR="119990" anchor="ctr"/>
                </a:tc>
                <a:tc hMerge="1">
                  <a:txBody>
                    <a:bodyPr/>
                    <a:lstStyle/>
                    <a:p>
                      <a:pPr algn="ct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119990" marR="119990" anchor="ctr"/>
                </a:tc>
                <a:extLst>
                  <a:ext uri="{0D108BD9-81ED-4DB2-BD59-A6C34878D82A}">
                    <a16:rowId xmlns:a16="http://schemas.microsoft.com/office/drawing/2014/main" val="3774181163"/>
                  </a:ext>
                </a:extLst>
              </a:tr>
              <a:tr h="459431">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Predicted HR for uptitration</a:t>
                      </a:r>
                      <a:r>
                        <a:rPr lang="en-US" sz="1400" baseline="30000" dirty="0">
                          <a:latin typeface="Verdana" panose="020B0604030504040204" pitchFamily="34" charset="0"/>
                          <a:ea typeface="Verdana" panose="020B0604030504040204" pitchFamily="34" charset="0"/>
                          <a:cs typeface="Verdana" panose="020B0604030504040204" pitchFamily="34" charset="0"/>
                        </a:rPr>
                        <a:t>b</a:t>
                      </a:r>
                      <a:r>
                        <a:rPr lang="en-US" sz="1400" dirty="0">
                          <a:latin typeface="Verdana" panose="020B0604030504040204" pitchFamily="34" charset="0"/>
                          <a:ea typeface="Verdana" panose="020B0604030504040204" pitchFamily="34" charset="0"/>
                          <a:cs typeface="Verdana" panose="020B0604030504040204" pitchFamily="34" charset="0"/>
                        </a:rPr>
                        <a:t> (95% CI)</a:t>
                      </a:r>
                    </a:p>
                  </a:txBody>
                  <a:tcPr marL="119990" marR="119990" anchor="ctr"/>
                </a:tc>
                <a:tc gridSpan="3">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0.90 (0.82, 0.98)</a:t>
                      </a:r>
                    </a:p>
                  </a:txBody>
                  <a:tcPr marL="119990" marR="119990" anchor="ctr"/>
                </a:tc>
                <a:tc hMerge="1">
                  <a:txBody>
                    <a:bodyPr/>
                    <a:lstStyle/>
                    <a:p>
                      <a:endParaRPr lang="en-US"/>
                    </a:p>
                  </a:txBody>
                  <a:tcPr/>
                </a:tc>
                <a:tc hMerge="1">
                  <a:txBody>
                    <a:bodyPr/>
                    <a:lstStyle/>
                    <a:p>
                      <a:pPr algn="ct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119990" marR="119990" anchor="ctr"/>
                </a:tc>
                <a:extLst>
                  <a:ext uri="{0D108BD9-81ED-4DB2-BD59-A6C34878D82A}">
                    <a16:rowId xmlns:a16="http://schemas.microsoft.com/office/drawing/2014/main" val="2837181928"/>
                  </a:ext>
                </a:extLst>
              </a:tr>
              <a:tr h="380189">
                <a:tc>
                  <a:txBody>
                    <a:bodyPr/>
                    <a:lstStyle/>
                    <a:p>
                      <a:pPr algn="l"/>
                      <a:r>
                        <a:rPr lang="en-US" sz="1400" dirty="0">
                          <a:latin typeface="Verdana" panose="020B0604030504040204" pitchFamily="34" charset="0"/>
                          <a:ea typeface="Verdana" panose="020B0604030504040204" pitchFamily="34" charset="0"/>
                          <a:cs typeface="Verdana" panose="020B0604030504040204" pitchFamily="34" charset="0"/>
                        </a:rPr>
                        <a:t>Median OS</a:t>
                      </a:r>
                    </a:p>
                  </a:txBody>
                  <a:tcPr marL="119990" marR="119990"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7.5 </a:t>
                      </a:r>
                    </a:p>
                  </a:txBody>
                  <a:tcPr marL="119990" marR="119990" anchor="ctr"/>
                </a:tc>
                <a:tc gridSpan="2">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NR</a:t>
                      </a:r>
                    </a:p>
                  </a:txBody>
                  <a:tcPr marL="119990" marR="119990" anchor="ctr"/>
                </a:tc>
                <a:tc hMerge="1">
                  <a:txBody>
                    <a:bodyPr/>
                    <a:lstStyle/>
                    <a:p>
                      <a:pPr algn="ct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119990" marR="119990" anchor="ctr"/>
                </a:tc>
                <a:extLst>
                  <a:ext uri="{0D108BD9-81ED-4DB2-BD59-A6C34878D82A}">
                    <a16:rowId xmlns:a16="http://schemas.microsoft.com/office/drawing/2014/main" val="10006"/>
                  </a:ext>
                </a:extLst>
              </a:tr>
              <a:tr h="380189">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HR (95% CI)</a:t>
                      </a:r>
                    </a:p>
                  </a:txBody>
                  <a:tcPr marL="119990" marR="119990" anchor="ctr"/>
                </a:tc>
                <a:tc gridSpan="3">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0.41 (0.21, 0.77)</a:t>
                      </a:r>
                    </a:p>
                  </a:txBody>
                  <a:tcPr marL="119990" marR="119990" anchor="ctr"/>
                </a:tc>
                <a:tc hMerge="1">
                  <a:txBody>
                    <a:bodyPr/>
                    <a:lstStyle/>
                    <a:p>
                      <a:pPr algn="ct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119990" marR="119990" anchor="ctr"/>
                </a:tc>
                <a:tc hMerge="1">
                  <a:txBody>
                    <a:bodyPr/>
                    <a:lstStyle/>
                    <a:p>
                      <a:pPr algn="ct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119990" marR="119990" anchor="ctr"/>
                </a:tc>
                <a:extLst>
                  <a:ext uri="{0D108BD9-81ED-4DB2-BD59-A6C34878D82A}">
                    <a16:rowId xmlns:a16="http://schemas.microsoft.com/office/drawing/2014/main" val="3040687582"/>
                  </a:ext>
                </a:extLst>
              </a:tr>
              <a:tr h="380189">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HR</a:t>
                      </a:r>
                      <a:r>
                        <a:rPr lang="en-US" sz="1400" baseline="30000" dirty="0">
                          <a:latin typeface="Verdana" panose="020B0604030504040204" pitchFamily="34" charset="0"/>
                          <a:ea typeface="Verdana" panose="020B0604030504040204" pitchFamily="34" charset="0"/>
                          <a:cs typeface="Verdana" panose="020B0604030504040204" pitchFamily="34" charset="0"/>
                        </a:rPr>
                        <a:t>a</a:t>
                      </a:r>
                      <a:r>
                        <a:rPr lang="en-US" sz="1400" dirty="0">
                          <a:latin typeface="Verdana" panose="020B0604030504040204" pitchFamily="34" charset="0"/>
                          <a:ea typeface="Verdana" panose="020B0604030504040204" pitchFamily="34" charset="0"/>
                          <a:cs typeface="Verdana" panose="020B0604030504040204" pitchFamily="34" charset="0"/>
                        </a:rPr>
                        <a:t> [95% CI; (</a:t>
                      </a:r>
                      <a:r>
                        <a:rPr lang="en-US" sz="1400" i="1" dirty="0">
                          <a:latin typeface="Verdana" panose="020B0604030504040204" pitchFamily="34" charset="0"/>
                          <a:ea typeface="Verdana" panose="020B0604030504040204" pitchFamily="34" charset="0"/>
                          <a:cs typeface="Verdana" panose="020B0604030504040204" pitchFamily="34" charset="0"/>
                        </a:rPr>
                        <a:t>P</a:t>
                      </a:r>
                      <a:r>
                        <a:rPr lang="en-US" sz="1400" dirty="0">
                          <a:latin typeface="Verdana" panose="020B0604030504040204" pitchFamily="34" charset="0"/>
                          <a:ea typeface="Verdana" panose="020B0604030504040204" pitchFamily="34" charset="0"/>
                          <a:cs typeface="Verdana" panose="020B0604030504040204" pitchFamily="34" charset="0"/>
                        </a:rPr>
                        <a:t> value)]</a:t>
                      </a:r>
                    </a:p>
                  </a:txBody>
                  <a:tcPr marL="119990" marR="119990" anchor="ctr"/>
                </a:tc>
                <a:tc gridSpan="3">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0.58 [0.43, 0.80 (0.001)]</a:t>
                      </a:r>
                    </a:p>
                  </a:txBody>
                  <a:tcPr marL="119990" marR="119990" anchor="ctr"/>
                </a:tc>
                <a:tc hMerge="1">
                  <a:txBody>
                    <a:bodyPr/>
                    <a:lstStyle/>
                    <a:p>
                      <a:endParaRPr lang="en-US"/>
                    </a:p>
                  </a:txBody>
                  <a:tcPr/>
                </a:tc>
                <a:tc hMerge="1">
                  <a:txBody>
                    <a:bodyPr/>
                    <a:lstStyle/>
                    <a:p>
                      <a:pPr algn="ct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119990" marR="119990" anchor="ctr"/>
                </a:tc>
                <a:extLst>
                  <a:ext uri="{0D108BD9-81ED-4DB2-BD59-A6C34878D82A}">
                    <a16:rowId xmlns:a16="http://schemas.microsoft.com/office/drawing/2014/main" val="3302420922"/>
                  </a:ext>
                </a:extLst>
              </a:tr>
              <a:tr h="459431">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400" dirty="0">
                          <a:latin typeface="Verdana" panose="020B0604030504040204" pitchFamily="34" charset="0"/>
                          <a:ea typeface="Verdana" panose="020B0604030504040204" pitchFamily="34" charset="0"/>
                          <a:cs typeface="Verdana" panose="020B0604030504040204" pitchFamily="34" charset="0"/>
                        </a:rPr>
                        <a:t>Predicted HR for uptitration</a:t>
                      </a:r>
                      <a:r>
                        <a:rPr lang="en-US" sz="1400" baseline="30000" dirty="0">
                          <a:latin typeface="Verdana" panose="020B0604030504040204" pitchFamily="34" charset="0"/>
                          <a:ea typeface="Verdana" panose="020B0604030504040204" pitchFamily="34" charset="0"/>
                          <a:cs typeface="Verdana" panose="020B0604030504040204" pitchFamily="34" charset="0"/>
                        </a:rPr>
                        <a:t>b</a:t>
                      </a:r>
                      <a:r>
                        <a:rPr lang="en-US" sz="1400" dirty="0">
                          <a:latin typeface="Verdana" panose="020B0604030504040204" pitchFamily="34" charset="0"/>
                          <a:ea typeface="Verdana" panose="020B0604030504040204" pitchFamily="34" charset="0"/>
                          <a:cs typeface="Verdana" panose="020B0604030504040204" pitchFamily="34" charset="0"/>
                        </a:rPr>
                        <a:t> (95% CI)</a:t>
                      </a:r>
                    </a:p>
                  </a:txBody>
                  <a:tcPr marL="119990" marR="119990" anchor="ctr"/>
                </a:tc>
                <a:tc gridSpan="3">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0.79 (0.70, 0.91)</a:t>
                      </a:r>
                    </a:p>
                  </a:txBody>
                  <a:tcPr marL="119990" marR="119990" anchor="ctr"/>
                </a:tc>
                <a:tc hMerge="1">
                  <a:txBody>
                    <a:bodyPr/>
                    <a:lstStyle/>
                    <a:p>
                      <a:endParaRPr lang="en-US"/>
                    </a:p>
                  </a:txBody>
                  <a:tcPr/>
                </a:tc>
                <a:tc hMerge="1">
                  <a:txBody>
                    <a:bodyPr/>
                    <a:lstStyle/>
                    <a:p>
                      <a:pPr algn="ctr"/>
                      <a:endParaRPr lang="en-US" sz="1200" dirty="0">
                        <a:latin typeface="Verdana" panose="020B0604030504040204" pitchFamily="34" charset="0"/>
                        <a:ea typeface="Verdana" panose="020B0604030504040204" pitchFamily="34" charset="0"/>
                        <a:cs typeface="Verdana" panose="020B0604030504040204" pitchFamily="34" charset="0"/>
                      </a:endParaRPr>
                    </a:p>
                  </a:txBody>
                  <a:tcPr marL="119990" marR="119990" anchor="ctr"/>
                </a:tc>
                <a:extLst>
                  <a:ext uri="{0D108BD9-81ED-4DB2-BD59-A6C34878D82A}">
                    <a16:rowId xmlns:a16="http://schemas.microsoft.com/office/drawing/2014/main" val="2249522449"/>
                  </a:ext>
                </a:extLst>
              </a:tr>
            </a:tbl>
          </a:graphicData>
        </a:graphic>
      </p:graphicFrame>
      <p:sp>
        <p:nvSpPr>
          <p:cNvPr id="14" name="TextBox 13">
            <a:extLst>
              <a:ext uri="{FF2B5EF4-FFF2-40B4-BE49-F238E27FC236}">
                <a16:creationId xmlns:a16="http://schemas.microsoft.com/office/drawing/2014/main" id="{C9262201-59A2-45E7-9C7F-810DF3FF4FA5}"/>
              </a:ext>
            </a:extLst>
          </p:cNvPr>
          <p:cNvSpPr txBox="1"/>
          <p:nvPr/>
        </p:nvSpPr>
        <p:spPr>
          <a:xfrm>
            <a:off x="1010491" y="5595946"/>
            <a:ext cx="7263713" cy="276999"/>
          </a:xfrm>
          <a:prstGeom prst="rect">
            <a:avLst/>
          </a:prstGeom>
          <a:noFill/>
        </p:spPr>
        <p:txBody>
          <a:bodyPr wrap="square" rtlCol="0">
            <a:spAutoFit/>
          </a:bodyPr>
          <a:lstStyle/>
          <a:p>
            <a:pPr marL="0" marR="0" lvl="0" indent="0" algn="l" defTabSz="9142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srgbClr val="505050"/>
                </a:solidFill>
                <a:effectLst/>
                <a:uLnTx/>
                <a:uFillTx/>
                <a:latin typeface="Calibri"/>
                <a:ea typeface="+mn-ea"/>
                <a:cs typeface="+mn-cs"/>
              </a:rPr>
              <a:t>a</a:t>
            </a:r>
            <a:r>
              <a:rPr kumimoji="0" lang="en-US" sz="1200" b="0" i="0" u="none" strike="noStrike" kern="1200" cap="none" spc="0" normalizeH="0" baseline="0" noProof="0" dirty="0">
                <a:ln>
                  <a:noFill/>
                </a:ln>
                <a:solidFill>
                  <a:srgbClr val="505050"/>
                </a:solidFill>
                <a:effectLst/>
                <a:uLnTx/>
                <a:uFillTx/>
                <a:latin typeface="Calibri"/>
                <a:ea typeface="+mn-ea"/>
                <a:cs typeface="+mn-cs"/>
              </a:rPr>
              <a:t>Per 1 mg/dL increase in maximum PO4. </a:t>
            </a:r>
            <a:r>
              <a:rPr kumimoji="0" lang="en-US" sz="1200" b="0" i="0" u="none" strike="noStrike" kern="1200" cap="none" spc="0" normalizeH="0" baseline="30000" noProof="0" dirty="0">
                <a:ln>
                  <a:noFill/>
                </a:ln>
                <a:solidFill>
                  <a:srgbClr val="505050"/>
                </a:solidFill>
                <a:effectLst/>
                <a:uLnTx/>
                <a:uFillTx/>
                <a:latin typeface="Calibri"/>
                <a:ea typeface="+mn-ea"/>
                <a:cs typeface="+mn-cs"/>
              </a:rPr>
              <a:t>b</a:t>
            </a:r>
            <a:r>
              <a:rPr kumimoji="0" lang="en-US" sz="1200" b="0" i="0" u="none" strike="noStrike" kern="1200" cap="none" spc="0" normalizeH="0" baseline="0" noProof="0" dirty="0">
                <a:ln>
                  <a:noFill/>
                </a:ln>
                <a:solidFill>
                  <a:srgbClr val="505050"/>
                </a:solidFill>
                <a:effectLst/>
                <a:uLnTx/>
                <a:uFillTx/>
                <a:latin typeface="Calibri"/>
                <a:ea typeface="+mn-ea"/>
                <a:cs typeface="+mn-cs"/>
              </a:rPr>
              <a:t>Predicted HR based on simulation from 8-mg to 9-mg dose uptitration.</a:t>
            </a:r>
          </a:p>
        </p:txBody>
      </p:sp>
    </p:spTree>
    <p:extLst>
      <p:ext uri="{BB962C8B-B14F-4D97-AF65-F5344CB8AC3E}">
        <p14:creationId xmlns:p14="http://schemas.microsoft.com/office/powerpoint/2010/main" val="226615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A32374-E38A-419F-9C23-541FFDD63B62}"/>
              </a:ext>
            </a:extLst>
          </p:cNvPr>
          <p:cNvSpPr>
            <a:spLocks noGrp="1"/>
          </p:cNvSpPr>
          <p:nvPr>
            <p:ph type="title"/>
          </p:nvPr>
        </p:nvSpPr>
        <p:spPr>
          <a:xfrm>
            <a:off x="0" y="0"/>
            <a:ext cx="12192000" cy="1325563"/>
          </a:xfrm>
        </p:spPr>
        <p:txBody>
          <a:bodyPr>
            <a:normAutofit/>
          </a:bodyPr>
          <a:lstStyle/>
          <a:p>
            <a:pPr algn="ctr"/>
            <a:r>
              <a:rPr lang="en-US" sz="3600" dirty="0">
                <a:solidFill>
                  <a:schemeClr val="tx1"/>
                </a:solidFill>
                <a:latin typeface="Arial" panose="020B0604020202020204" pitchFamily="34" charset="0"/>
                <a:cs typeface="Arial" panose="020B0604020202020204" pitchFamily="34" charset="0"/>
              </a:rPr>
              <a:t>Serum PO4 Levels Correlate With Grade ≥3 TEAEs</a:t>
            </a:r>
          </a:p>
        </p:txBody>
      </p:sp>
      <p:sp>
        <p:nvSpPr>
          <p:cNvPr id="4" name="Slide Number Placeholder 3">
            <a:extLst>
              <a:ext uri="{FF2B5EF4-FFF2-40B4-BE49-F238E27FC236}">
                <a16:creationId xmlns:a16="http://schemas.microsoft.com/office/drawing/2014/main" id="{708F6D93-7B70-4401-A7FE-91548F44334E}"/>
              </a:ext>
            </a:extLst>
          </p:cNvPr>
          <p:cNvSpPr>
            <a:spLocks noGrp="1"/>
          </p:cNvSpPr>
          <p:nvPr>
            <p:ph type="sldNum" sz="quarter" idx="4"/>
          </p:nvPr>
        </p:nvSpPr>
        <p:spPr/>
        <p:txBody>
          <a:bodyPr/>
          <a:lstStyle/>
          <a:p>
            <a:pPr marL="0" marR="0" lvl="0" indent="0" algn="r" defTabSz="914291" rtl="0" eaLnBrk="1" fontAlgn="auto" latinLnBrk="0" hangingPunct="1">
              <a:lnSpc>
                <a:spcPct val="100000"/>
              </a:lnSpc>
              <a:spcBef>
                <a:spcPts val="0"/>
              </a:spcBef>
              <a:spcAft>
                <a:spcPts val="0"/>
              </a:spcAft>
              <a:buClrTx/>
              <a:buSzTx/>
              <a:buFontTx/>
              <a:buNone/>
              <a:tabLst/>
              <a:defRPr/>
            </a:pPr>
            <a:fld id="{81BF0B4E-CE60-AB48-9D7E-4434414A7C38}" type="slidenum">
              <a:rPr kumimoji="0" lang="en-US" sz="900" b="0" i="0" u="none" strike="noStrike" kern="1200" cap="none" spc="0" normalizeH="0" baseline="0" noProof="0">
                <a:ln>
                  <a:noFill/>
                </a:ln>
                <a:solidFill>
                  <a:srgbClr val="FFFFFF"/>
                </a:solidFill>
                <a:effectLst/>
                <a:uLnTx/>
                <a:uFillTx/>
                <a:latin typeface="Verdana"/>
                <a:ea typeface="+mn-ea"/>
              </a:rPr>
              <a:pPr marL="0" marR="0" lvl="0" indent="0" algn="r" defTabSz="914291"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srgbClr val="FFFFFF"/>
              </a:solidFill>
              <a:effectLst/>
              <a:uLnTx/>
              <a:uFillTx/>
              <a:latin typeface="Verdana"/>
              <a:ea typeface="+mn-ea"/>
            </a:endParaRPr>
          </a:p>
        </p:txBody>
      </p:sp>
      <p:sp>
        <p:nvSpPr>
          <p:cNvPr id="9" name="Text Placeholder 8">
            <a:extLst>
              <a:ext uri="{FF2B5EF4-FFF2-40B4-BE49-F238E27FC236}">
                <a16:creationId xmlns:a16="http://schemas.microsoft.com/office/drawing/2014/main" id="{B5D23012-F285-B44D-AA62-5E8BA44A921A}"/>
              </a:ext>
            </a:extLst>
          </p:cNvPr>
          <p:cNvSpPr>
            <a:spLocks noGrp="1"/>
          </p:cNvSpPr>
          <p:nvPr>
            <p:ph type="body" sz="quarter" idx="10"/>
          </p:nvPr>
        </p:nvSpPr>
        <p:spPr>
          <a:xfrm>
            <a:off x="86752" y="5728761"/>
            <a:ext cx="11817403" cy="941295"/>
          </a:xfrm>
        </p:spPr>
        <p:txBody>
          <a:bodyPr/>
          <a:lstStyle/>
          <a:p>
            <a:br>
              <a:rPr lang="en-US" kern="0" dirty="0">
                <a:latin typeface="Verdana" panose="020B0604030504040204" pitchFamily="34" charset="0"/>
                <a:ea typeface="Verdana" panose="020B0604030504040204" pitchFamily="34" charset="0"/>
                <a:cs typeface="Verdana" panose="020B0604030504040204" pitchFamily="34" charset="0"/>
              </a:rPr>
            </a:br>
            <a:r>
              <a:rPr lang="en-US" kern="0" dirty="0">
                <a:latin typeface="Verdana" panose="020B0604030504040204" pitchFamily="34" charset="0"/>
                <a:ea typeface="Verdana" panose="020B0604030504040204" pitchFamily="34" charset="0"/>
                <a:cs typeface="Verdana" panose="020B0604030504040204" pitchFamily="34" charset="0"/>
              </a:rPr>
              <a:t>Tagawa ST, et al. Abstract presented at the 2019 ESMO Congress; Barcelona, Spain. September 27-October 1, 2019. Abstract 932P.</a:t>
            </a:r>
          </a:p>
        </p:txBody>
      </p:sp>
      <p:graphicFrame>
        <p:nvGraphicFramePr>
          <p:cNvPr id="11" name="Content Placeholder 3">
            <a:extLst>
              <a:ext uri="{FF2B5EF4-FFF2-40B4-BE49-F238E27FC236}">
                <a16:creationId xmlns:a16="http://schemas.microsoft.com/office/drawing/2014/main" id="{D91A0C4B-551D-43F1-936F-16CAB4347F7B}"/>
              </a:ext>
            </a:extLst>
          </p:cNvPr>
          <p:cNvGraphicFramePr>
            <a:graphicFrameLocks/>
          </p:cNvGraphicFramePr>
          <p:nvPr>
            <p:extLst>
              <p:ext uri="{D42A27DB-BD31-4B8C-83A1-F6EECF244321}">
                <p14:modId xmlns:p14="http://schemas.microsoft.com/office/powerpoint/2010/main" val="1980347868"/>
              </p:ext>
            </p:extLst>
          </p:nvPr>
        </p:nvGraphicFramePr>
        <p:xfrm>
          <a:off x="1222623" y="1109609"/>
          <a:ext cx="9596063" cy="4869950"/>
        </p:xfrm>
        <a:graphic>
          <a:graphicData uri="http://schemas.openxmlformats.org/drawingml/2006/table">
            <a:tbl>
              <a:tblPr firstRow="1" bandRow="1">
                <a:tableStyleId>{C083E6E3-FA7D-4D7B-A595-EF9225AFEA82}</a:tableStyleId>
              </a:tblPr>
              <a:tblGrid>
                <a:gridCol w="3466147">
                  <a:extLst>
                    <a:ext uri="{9D8B030D-6E8A-4147-A177-3AD203B41FA5}">
                      <a16:colId xmlns:a16="http://schemas.microsoft.com/office/drawing/2014/main" val="20000"/>
                    </a:ext>
                  </a:extLst>
                </a:gridCol>
                <a:gridCol w="3095539">
                  <a:extLst>
                    <a:ext uri="{9D8B030D-6E8A-4147-A177-3AD203B41FA5}">
                      <a16:colId xmlns:a16="http://schemas.microsoft.com/office/drawing/2014/main" val="20001"/>
                    </a:ext>
                  </a:extLst>
                </a:gridCol>
                <a:gridCol w="3034377">
                  <a:extLst>
                    <a:ext uri="{9D8B030D-6E8A-4147-A177-3AD203B41FA5}">
                      <a16:colId xmlns:a16="http://schemas.microsoft.com/office/drawing/2014/main" val="3896087503"/>
                    </a:ext>
                  </a:extLst>
                </a:gridCol>
              </a:tblGrid>
              <a:tr h="1198892">
                <a:tc>
                  <a:txBody>
                    <a:bodyPr/>
                    <a:lstStyle/>
                    <a:p>
                      <a:pPr algn="l"/>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Patients With Grade ≥3 TEAEs, n (%)</a:t>
                      </a:r>
                    </a:p>
                  </a:txBody>
                  <a:tcPr marL="119990" marR="119990" anchor="ctr">
                    <a:solidFill>
                      <a:schemeClr val="accent1"/>
                    </a:solidFill>
                  </a:tcP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Max Serum PO4 in First 3 Months </a:t>
                      </a:r>
                    </a:p>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&lt;5.5 mg/dL (n=26)</a:t>
                      </a:r>
                    </a:p>
                  </a:txBody>
                  <a:tcPr marL="119990" marR="119990" anchor="ctr">
                    <a:solidFill>
                      <a:schemeClr val="accent1"/>
                    </a:solidFill>
                  </a:tcP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Max Serum PO4 </a:t>
                      </a:r>
                    </a:p>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First  3 Months  </a:t>
                      </a:r>
                    </a:p>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≥5.5 mg/dL (n=72)</a:t>
                      </a:r>
                    </a:p>
                  </a:txBody>
                  <a:tcPr marL="119990" marR="119990" anchor="ctr">
                    <a:solidFill>
                      <a:schemeClr val="accent1"/>
                    </a:solidFill>
                  </a:tcPr>
                </a:tc>
                <a:extLst>
                  <a:ext uri="{0D108BD9-81ED-4DB2-BD59-A6C34878D82A}">
                    <a16:rowId xmlns:a16="http://schemas.microsoft.com/office/drawing/2014/main" val="10001"/>
                  </a:ext>
                </a:extLst>
              </a:tr>
              <a:tr h="763709">
                <a:tc>
                  <a:txBody>
                    <a:bodyPr/>
                    <a:lstStyle/>
                    <a:p>
                      <a:pPr algn="l"/>
                      <a:r>
                        <a:rPr lang="en-US" sz="1400" dirty="0">
                          <a:latin typeface="Verdana" panose="020B0604030504040204" pitchFamily="34" charset="0"/>
                          <a:ea typeface="Verdana" panose="020B0604030504040204" pitchFamily="34" charset="0"/>
                          <a:cs typeface="Verdana" panose="020B0604030504040204" pitchFamily="34" charset="0"/>
                        </a:rPr>
                        <a:t>Hyperphosphatemia</a:t>
                      </a:r>
                    </a:p>
                  </a:txBody>
                  <a:tcPr marL="119990" marR="119990"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0</a:t>
                      </a:r>
                    </a:p>
                  </a:txBody>
                  <a:tcPr marL="119990" marR="119990"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2 (2.8)</a:t>
                      </a:r>
                    </a:p>
                  </a:txBody>
                  <a:tcPr marL="119990" marR="119990" anchor="ctr"/>
                </a:tc>
                <a:extLst>
                  <a:ext uri="{0D108BD9-81ED-4DB2-BD59-A6C34878D82A}">
                    <a16:rowId xmlns:a16="http://schemas.microsoft.com/office/drawing/2014/main" val="10002"/>
                  </a:ext>
                </a:extLst>
              </a:tr>
              <a:tr h="763709">
                <a:tc>
                  <a:txBody>
                    <a:bodyPr/>
                    <a:lstStyle/>
                    <a:p>
                      <a:pPr algn="l"/>
                      <a:r>
                        <a:rPr lang="en-US" sz="1400" dirty="0">
                          <a:latin typeface="Verdana" panose="020B0604030504040204" pitchFamily="34" charset="0"/>
                          <a:ea typeface="Verdana" panose="020B0604030504040204" pitchFamily="34" charset="0"/>
                          <a:cs typeface="Verdana" panose="020B0604030504040204" pitchFamily="34" charset="0"/>
                        </a:rPr>
                        <a:t>Nail events</a:t>
                      </a:r>
                    </a:p>
                  </a:txBody>
                  <a:tcPr marL="119990" marR="119990"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3 (11.5)</a:t>
                      </a:r>
                    </a:p>
                  </a:txBody>
                  <a:tcPr marL="119990" marR="119990"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11 (15.3)</a:t>
                      </a:r>
                    </a:p>
                  </a:txBody>
                  <a:tcPr marL="119990" marR="119990" anchor="ctr"/>
                </a:tc>
                <a:extLst>
                  <a:ext uri="{0D108BD9-81ED-4DB2-BD59-A6C34878D82A}">
                    <a16:rowId xmlns:a16="http://schemas.microsoft.com/office/drawing/2014/main" val="10006"/>
                  </a:ext>
                </a:extLst>
              </a:tr>
              <a:tr h="670907">
                <a:tc>
                  <a:txBody>
                    <a:bodyPr/>
                    <a:lstStyle/>
                    <a:p>
                      <a:pPr algn="l"/>
                      <a:r>
                        <a:rPr lang="en-US" sz="1400" dirty="0">
                          <a:latin typeface="Verdana" panose="020B0604030504040204" pitchFamily="34" charset="0"/>
                          <a:ea typeface="Verdana" panose="020B0604030504040204" pitchFamily="34" charset="0"/>
                          <a:cs typeface="Verdana" panose="020B0604030504040204" pitchFamily="34" charset="0"/>
                        </a:rPr>
                        <a:t>Skin events</a:t>
                      </a:r>
                    </a:p>
                  </a:txBody>
                  <a:tcPr marL="119990" marR="119990"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1 (3.8)</a:t>
                      </a:r>
                    </a:p>
                  </a:txBody>
                  <a:tcPr marL="119990" marR="119990" anchor="ctr"/>
                </a:tc>
                <a:tc>
                  <a:txBody>
                    <a:bodyPr/>
                    <a:lstStyle/>
                    <a:p>
                      <a:pPr algn="ctr"/>
                      <a:r>
                        <a:rPr lang="en-US" sz="1400" dirty="0">
                          <a:latin typeface="Verdana" panose="020B0604030504040204" pitchFamily="34" charset="0"/>
                          <a:ea typeface="Verdana" panose="020B0604030504040204" pitchFamily="34" charset="0"/>
                          <a:cs typeface="Verdana" panose="020B0604030504040204" pitchFamily="34" charset="0"/>
                        </a:rPr>
                        <a:t>6 (8.3)</a:t>
                      </a:r>
                    </a:p>
                  </a:txBody>
                  <a:tcPr marL="119990" marR="119990" anchor="ctr"/>
                </a:tc>
                <a:extLst>
                  <a:ext uri="{0D108BD9-81ED-4DB2-BD59-A6C34878D82A}">
                    <a16:rowId xmlns:a16="http://schemas.microsoft.com/office/drawing/2014/main" val="518216457"/>
                  </a:ext>
                </a:extLst>
              </a:tr>
              <a:tr h="801826">
                <a:tc>
                  <a:txBody>
                    <a:bodyPr/>
                    <a:lstStyle/>
                    <a:p>
                      <a:pPr algn="l"/>
                      <a:r>
                        <a:rPr lang="en-US" sz="1400" dirty="0">
                          <a:latin typeface="Verdana" panose="020B0604030504040204" pitchFamily="34" charset="0"/>
                          <a:ea typeface="Verdana" panose="020B0604030504040204" pitchFamily="34" charset="0"/>
                          <a:cs typeface="Verdana" panose="020B0604030504040204" pitchFamily="34" charset="0"/>
                        </a:rPr>
                        <a:t>Central serous retinopathy (CSR)</a:t>
                      </a:r>
                    </a:p>
                  </a:txBody>
                  <a:tcPr marL="119990" marR="119990" anchor="ctr"/>
                </a:tc>
                <a:tc>
                  <a:txBody>
                    <a:bodyPr/>
                    <a:lstStyle/>
                    <a:p>
                      <a:pPr algn="ctr"/>
                      <a:r>
                        <a:rPr lang="en-US" sz="1600" dirty="0"/>
                        <a:t>0</a:t>
                      </a:r>
                    </a:p>
                  </a:txBody>
                  <a:tcPr marL="119990" marR="119990" anchor="ctr"/>
                </a:tc>
                <a:tc>
                  <a:txBody>
                    <a:bodyPr/>
                    <a:lstStyle/>
                    <a:p>
                      <a:pPr algn="ctr"/>
                      <a:r>
                        <a:rPr lang="en-US" sz="1600" dirty="0"/>
                        <a:t>3 (4.2)</a:t>
                      </a:r>
                    </a:p>
                  </a:txBody>
                  <a:tcPr marL="119990" marR="119990" anchor="ctr"/>
                </a:tc>
                <a:extLst>
                  <a:ext uri="{0D108BD9-81ED-4DB2-BD59-A6C34878D82A}">
                    <a16:rowId xmlns:a16="http://schemas.microsoft.com/office/drawing/2014/main" val="2543796665"/>
                  </a:ext>
                </a:extLst>
              </a:tr>
              <a:tr h="670907">
                <a:tc>
                  <a:txBody>
                    <a:bodyPr/>
                    <a:lstStyle/>
                    <a:p>
                      <a:pPr algn="l"/>
                      <a:r>
                        <a:rPr lang="en-US" sz="1400" dirty="0">
                          <a:latin typeface="Verdana" panose="020B0604030504040204" pitchFamily="34" charset="0"/>
                          <a:ea typeface="Verdana" panose="020B0604030504040204" pitchFamily="34" charset="0"/>
                          <a:cs typeface="Verdana" panose="020B0604030504040204" pitchFamily="34" charset="0"/>
                        </a:rPr>
                        <a:t>Non-CSR ocular events</a:t>
                      </a:r>
                    </a:p>
                  </a:txBody>
                  <a:tcPr marL="119990" marR="119990" anchor="ctr"/>
                </a:tc>
                <a:tc>
                  <a:txBody>
                    <a:bodyPr/>
                    <a:lstStyle/>
                    <a:p>
                      <a:pPr algn="ctr"/>
                      <a:r>
                        <a:rPr lang="en-US" sz="1600" dirty="0"/>
                        <a:t>1 (3.8)</a:t>
                      </a:r>
                    </a:p>
                  </a:txBody>
                  <a:tcPr marL="119990" marR="119990" anchor="ctr"/>
                </a:tc>
                <a:tc>
                  <a:txBody>
                    <a:bodyPr/>
                    <a:lstStyle/>
                    <a:p>
                      <a:pPr algn="ctr"/>
                      <a:r>
                        <a:rPr lang="en-US" sz="1600" dirty="0"/>
                        <a:t>5 (6.9)</a:t>
                      </a:r>
                    </a:p>
                  </a:txBody>
                  <a:tcPr marL="119990" marR="119990" anchor="ctr"/>
                </a:tc>
                <a:extLst>
                  <a:ext uri="{0D108BD9-81ED-4DB2-BD59-A6C34878D82A}">
                    <a16:rowId xmlns:a16="http://schemas.microsoft.com/office/drawing/2014/main" val="1614527860"/>
                  </a:ext>
                </a:extLst>
              </a:tr>
            </a:tbl>
          </a:graphicData>
        </a:graphic>
      </p:graphicFrame>
    </p:spTree>
    <p:extLst>
      <p:ext uri="{BB962C8B-B14F-4D97-AF65-F5344CB8AC3E}">
        <p14:creationId xmlns:p14="http://schemas.microsoft.com/office/powerpoint/2010/main" val="280176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4713"/>
          <a:stretch/>
        </p:blipFill>
        <p:spPr>
          <a:xfrm>
            <a:off x="4275779" y="1341690"/>
            <a:ext cx="7916222" cy="4899465"/>
          </a:xfrm>
          <a:solidFill>
            <a:schemeClr val="accent1">
              <a:lumMod val="20000"/>
              <a:lumOff val="80000"/>
            </a:schemeClr>
          </a:solidFill>
        </p:spPr>
      </p:pic>
      <p:sp>
        <p:nvSpPr>
          <p:cNvPr id="7" name="Title 1"/>
          <p:cNvSpPr>
            <a:spLocks noGrp="1"/>
          </p:cNvSpPr>
          <p:nvPr>
            <p:ph type="title"/>
          </p:nvPr>
        </p:nvSpPr>
        <p:spPr>
          <a:xfrm>
            <a:off x="0" y="106326"/>
            <a:ext cx="12192000" cy="863124"/>
          </a:xfrm>
        </p:spPr>
        <p:txBody>
          <a:bodyPr>
            <a:normAutofit fontScale="90000"/>
          </a:bodyPr>
          <a:lstStyle/>
          <a:p>
            <a:pPr algn="ctr"/>
            <a:r>
              <a:rPr lang="en-US" sz="4000" dirty="0">
                <a:ea typeface="Arial Unicode MS" panose="020B0604020202020204" pitchFamily="34" charset="-128"/>
              </a:rPr>
              <a:t>Enfortumab Vedotin (ASG-22ME </a:t>
            </a:r>
            <a:r>
              <a:rPr lang="en-US" sz="4000" dirty="0">
                <a:ea typeface="Arial Unicode MS" panose="020B0604020202020204" pitchFamily="34" charset="-128"/>
                <a:sym typeface="Wingdings" panose="05000000000000000000" pitchFamily="2" charset="2"/>
              </a:rPr>
              <a:t> </a:t>
            </a:r>
            <a:r>
              <a:rPr lang="en-US" sz="4000" dirty="0">
                <a:ea typeface="Arial Unicode MS" panose="020B0604020202020204" pitchFamily="34" charset="-128"/>
              </a:rPr>
              <a:t>EV)</a:t>
            </a:r>
            <a:br>
              <a:rPr lang="en-US" sz="4000" dirty="0">
                <a:ea typeface="Arial Unicode MS" panose="020B0604020202020204" pitchFamily="34" charset="-128"/>
              </a:rPr>
            </a:br>
            <a:r>
              <a:rPr lang="en-US" sz="3100" dirty="0">
                <a:ea typeface="Arial Unicode MS" panose="020B0604020202020204" pitchFamily="34" charset="-128"/>
              </a:rPr>
              <a:t>Proposed Mechanism of Action </a:t>
            </a:r>
          </a:p>
        </p:txBody>
      </p:sp>
      <p:sp>
        <p:nvSpPr>
          <p:cNvPr id="8" name="Content Placeholder 2">
            <a:extLst>
              <a:ext uri="{FF2B5EF4-FFF2-40B4-BE49-F238E27FC236}">
                <a16:creationId xmlns:a16="http://schemas.microsoft.com/office/drawing/2014/main" id="{AF8FC189-C4EC-463B-913B-2B5E8BFD5717}"/>
              </a:ext>
            </a:extLst>
          </p:cNvPr>
          <p:cNvSpPr txBox="1">
            <a:spLocks/>
          </p:cNvSpPr>
          <p:nvPr/>
        </p:nvSpPr>
        <p:spPr>
          <a:xfrm>
            <a:off x="30651" y="1817716"/>
            <a:ext cx="4483331" cy="44234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700" b="0" i="0" u="none" strike="noStrike" kern="1200" cap="none" spc="0" normalizeH="0" baseline="0" noProof="0" dirty="0">
                <a:ln>
                  <a:noFill/>
                </a:ln>
                <a:solidFill>
                  <a:schemeClr val="bg1"/>
                </a:solidFill>
                <a:effectLst/>
                <a:uLnTx/>
                <a:uFillTx/>
                <a:latin typeface="Calibri"/>
                <a:ea typeface="+mn-ea"/>
                <a:cs typeface="Calibri"/>
              </a:rPr>
              <a:t>Nectin-4</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altLang="en-US" sz="2000" b="0" i="0" u="none" strike="noStrike" kern="1200" cap="none" spc="0" normalizeH="0" baseline="0" noProof="0" dirty="0">
                <a:ln>
                  <a:noFill/>
                </a:ln>
                <a:solidFill>
                  <a:schemeClr val="bg1"/>
                </a:solidFill>
                <a:effectLst/>
                <a:uLnTx/>
                <a:uFillTx/>
                <a:latin typeface="Calibri"/>
                <a:ea typeface="+mn-ea"/>
                <a:cs typeface="Calibri"/>
              </a:rPr>
              <a:t>Transmembrane adhesion molecule expressed on skin, urothelium, salivary gland ducts, esophagus, breast, and stomach</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altLang="en-US" sz="2000" b="0" i="0" u="none" strike="noStrike" kern="1200" cap="none" spc="0" normalizeH="0" baseline="0" noProof="0" dirty="0">
                <a:ln>
                  <a:noFill/>
                </a:ln>
                <a:solidFill>
                  <a:schemeClr val="bg1"/>
                </a:solidFill>
                <a:effectLst/>
                <a:uLnTx/>
                <a:uFillTx/>
                <a:latin typeface="Calibri"/>
                <a:ea typeface="+mn-ea"/>
                <a:cs typeface="Calibri"/>
              </a:rPr>
              <a:t>Expressed in 83% of UC TMA samples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700" b="0" i="0" u="none" strike="noStrike" kern="1200" cap="none" spc="0" normalizeH="0" baseline="0" noProof="0" dirty="0">
                <a:ln>
                  <a:noFill/>
                </a:ln>
                <a:solidFill>
                  <a:schemeClr val="bg1"/>
                </a:solidFill>
                <a:effectLst/>
                <a:uLnTx/>
                <a:uFillTx/>
                <a:latin typeface="Calibri"/>
                <a:ea typeface="+mn-ea"/>
                <a:cs typeface="Calibri"/>
              </a:rPr>
              <a:t>Protease-cleavable linker</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altLang="en-US" sz="2700" b="0" i="0" u="none" strike="noStrike" kern="1200" cap="none" spc="0" normalizeH="0" baseline="0" noProof="0" dirty="0">
                <a:ln>
                  <a:noFill/>
                </a:ln>
                <a:solidFill>
                  <a:schemeClr val="bg1"/>
                </a:solidFill>
                <a:effectLst/>
                <a:uLnTx/>
                <a:uFillTx/>
                <a:latin typeface="Calibri"/>
                <a:ea typeface="+mn-ea"/>
                <a:cs typeface="Calibri"/>
              </a:rPr>
              <a:t>Conjugated to monomethyl auristatin-E (MMAE)</a:t>
            </a:r>
          </a:p>
        </p:txBody>
      </p:sp>
      <p:sp>
        <p:nvSpPr>
          <p:cNvPr id="6" name="Text Placeholder 3">
            <a:extLst>
              <a:ext uri="{FF2B5EF4-FFF2-40B4-BE49-F238E27FC236}">
                <a16:creationId xmlns:a16="http://schemas.microsoft.com/office/drawing/2014/main" id="{24A8B5AF-10BE-4326-88BD-6A42B723BBBF}"/>
              </a:ext>
            </a:extLst>
          </p:cNvPr>
          <p:cNvSpPr txBox="1">
            <a:spLocks/>
          </p:cNvSpPr>
          <p:nvPr/>
        </p:nvSpPr>
        <p:spPr>
          <a:xfrm>
            <a:off x="3518420" y="6367540"/>
            <a:ext cx="5852160" cy="281354"/>
          </a:xfrm>
          <a:prstGeom prst="rect">
            <a:avLst/>
          </a:prstGeom>
        </p:spPr>
        <p:txBody>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dirty="0">
                <a:solidFill>
                  <a:schemeClr val="tx1"/>
                </a:solidFill>
              </a:rPr>
              <a:t>Scott T. Tagawa, MD, MS, FACP</a:t>
            </a:r>
          </a:p>
        </p:txBody>
      </p:sp>
      <p:sp>
        <p:nvSpPr>
          <p:cNvPr id="2" name="TextBox 1">
            <a:extLst>
              <a:ext uri="{FF2B5EF4-FFF2-40B4-BE49-F238E27FC236}">
                <a16:creationId xmlns:a16="http://schemas.microsoft.com/office/drawing/2014/main" id="{B45080D1-1D99-97A7-A6BB-8974D8B898C7}"/>
              </a:ext>
            </a:extLst>
          </p:cNvPr>
          <p:cNvSpPr txBox="1"/>
          <p:nvPr/>
        </p:nvSpPr>
        <p:spPr>
          <a:xfrm>
            <a:off x="3244103" y="6599262"/>
            <a:ext cx="5212080" cy="182880"/>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883220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DD5FAF4-B49F-46BA-8ACB-EB68F83D9C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32"/>
          <a:stretch/>
        </p:blipFill>
        <p:spPr bwMode="auto">
          <a:xfrm>
            <a:off x="0" y="0"/>
            <a:ext cx="12192001" cy="629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3">
            <a:extLst>
              <a:ext uri="{FF2B5EF4-FFF2-40B4-BE49-F238E27FC236}">
                <a16:creationId xmlns:a16="http://schemas.microsoft.com/office/drawing/2014/main" id="{93E0AAB8-A445-4F58-8323-3254F0EC0EA1}"/>
              </a:ext>
            </a:extLst>
          </p:cNvPr>
          <p:cNvSpPr txBox="1">
            <a:spLocks/>
          </p:cNvSpPr>
          <p:nvPr/>
        </p:nvSpPr>
        <p:spPr>
          <a:xfrm>
            <a:off x="3518420" y="6367540"/>
            <a:ext cx="5852160" cy="281354"/>
          </a:xfrm>
          <a:prstGeom prst="rect">
            <a:avLst/>
          </a:prstGeom>
        </p:spPr>
        <p:txBody>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dirty="0">
                <a:solidFill>
                  <a:schemeClr val="tx1"/>
                </a:solidFill>
              </a:rPr>
              <a:t>Scott T. Tagawa, MD, MS, FACP</a:t>
            </a:r>
          </a:p>
        </p:txBody>
      </p:sp>
      <p:sp>
        <p:nvSpPr>
          <p:cNvPr id="4" name="TextBox 3">
            <a:extLst>
              <a:ext uri="{FF2B5EF4-FFF2-40B4-BE49-F238E27FC236}">
                <a16:creationId xmlns:a16="http://schemas.microsoft.com/office/drawing/2014/main" id="{3DAB459F-CEBB-C1EA-2D83-79B81FCE32A7}"/>
              </a:ext>
            </a:extLst>
          </p:cNvPr>
          <p:cNvSpPr txBox="1"/>
          <p:nvPr/>
        </p:nvSpPr>
        <p:spPr>
          <a:xfrm>
            <a:off x="3244103" y="6599262"/>
            <a:ext cx="5212080" cy="182880"/>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2831240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74B9BAC-91A8-4573-B75C-B8DAA1FC8A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22" b="66454"/>
          <a:stretch/>
        </p:blipFill>
        <p:spPr bwMode="auto">
          <a:xfrm>
            <a:off x="0" y="0"/>
            <a:ext cx="12222363" cy="49185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35A48F-F851-41CD-93D9-BE4B1B1EFAA8}"/>
              </a:ext>
            </a:extLst>
          </p:cNvPr>
          <p:cNvSpPr txBox="1"/>
          <p:nvPr/>
        </p:nvSpPr>
        <p:spPr>
          <a:xfrm>
            <a:off x="9914150" y="5864373"/>
            <a:ext cx="216309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rPr>
              <a:t>Powles et al, N Engl J Med 2021</a:t>
            </a:r>
          </a:p>
        </p:txBody>
      </p:sp>
      <p:sp>
        <p:nvSpPr>
          <p:cNvPr id="3" name="TextBox 2">
            <a:extLst>
              <a:ext uri="{FF2B5EF4-FFF2-40B4-BE49-F238E27FC236}">
                <a16:creationId xmlns:a16="http://schemas.microsoft.com/office/drawing/2014/main" id="{FDABB9ED-7B87-4FA8-82E2-E4AABE38B0B7}"/>
              </a:ext>
            </a:extLst>
          </p:cNvPr>
          <p:cNvSpPr txBox="1"/>
          <p:nvPr/>
        </p:nvSpPr>
        <p:spPr>
          <a:xfrm>
            <a:off x="958341" y="5017988"/>
            <a:ext cx="9994790" cy="98488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Progression free survival </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5.55 mo vs 3.71 mo; HR 0.62 [95%CI 0.51 – 0.75, p&lt;0.001]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 response rate </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40.6% vs 17.9%, p&lt;0.001 (CR in 4.9% vs 2.7%)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Disease control in 71.9% vs 53.4%, p&lt;0.001</a:t>
            </a:r>
          </a:p>
        </p:txBody>
      </p:sp>
      <p:sp>
        <p:nvSpPr>
          <p:cNvPr id="5" name="Text Placeholder 3">
            <a:extLst>
              <a:ext uri="{FF2B5EF4-FFF2-40B4-BE49-F238E27FC236}">
                <a16:creationId xmlns:a16="http://schemas.microsoft.com/office/drawing/2014/main" id="{859EF782-D9BD-4BDC-AA80-36E7D0609DFD}"/>
              </a:ext>
            </a:extLst>
          </p:cNvPr>
          <p:cNvSpPr txBox="1">
            <a:spLocks/>
          </p:cNvSpPr>
          <p:nvPr/>
        </p:nvSpPr>
        <p:spPr>
          <a:xfrm>
            <a:off x="3518420" y="6367540"/>
            <a:ext cx="5852160" cy="281354"/>
          </a:xfrm>
          <a:prstGeom prst="rect">
            <a:avLst/>
          </a:prstGeom>
        </p:spPr>
        <p:txBody>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dirty="0">
                <a:solidFill>
                  <a:schemeClr val="tx1"/>
                </a:solidFill>
              </a:rPr>
              <a:t>Scott T. Tagawa, MD, MS, FACP</a:t>
            </a:r>
          </a:p>
        </p:txBody>
      </p:sp>
      <p:sp>
        <p:nvSpPr>
          <p:cNvPr id="4" name="TextBox 3">
            <a:extLst>
              <a:ext uri="{FF2B5EF4-FFF2-40B4-BE49-F238E27FC236}">
                <a16:creationId xmlns:a16="http://schemas.microsoft.com/office/drawing/2014/main" id="{10485FF6-32CD-AD81-6731-074B8A99F530}"/>
              </a:ext>
            </a:extLst>
          </p:cNvPr>
          <p:cNvSpPr txBox="1"/>
          <p:nvPr/>
        </p:nvSpPr>
        <p:spPr>
          <a:xfrm>
            <a:off x="3244103" y="6599262"/>
            <a:ext cx="5212080" cy="182880"/>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2785242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59D5EDC-4FD5-48E5-86DF-8E6F70C807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912"/>
          <a:stretch/>
        </p:blipFill>
        <p:spPr bwMode="auto">
          <a:xfrm>
            <a:off x="0" y="322446"/>
            <a:ext cx="7464425" cy="53553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6F81DD-E46D-41DE-8D49-B351AC714844}"/>
              </a:ext>
            </a:extLst>
          </p:cNvPr>
          <p:cNvSpPr txBox="1"/>
          <p:nvPr/>
        </p:nvSpPr>
        <p:spPr>
          <a:xfrm>
            <a:off x="9976714" y="5955359"/>
            <a:ext cx="216309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rPr>
              <a:t>Powles et al, N Engl J Med 2021</a:t>
            </a:r>
          </a:p>
        </p:txBody>
      </p:sp>
      <p:sp>
        <p:nvSpPr>
          <p:cNvPr id="2" name="TextBox 1">
            <a:extLst>
              <a:ext uri="{FF2B5EF4-FFF2-40B4-BE49-F238E27FC236}">
                <a16:creationId xmlns:a16="http://schemas.microsoft.com/office/drawing/2014/main" id="{B01B6161-8250-4D4C-838A-C68B94154DA5}"/>
              </a:ext>
            </a:extLst>
          </p:cNvPr>
          <p:cNvSpPr txBox="1"/>
          <p:nvPr/>
        </p:nvSpPr>
        <p:spPr>
          <a:xfrm>
            <a:off x="7603413" y="950274"/>
            <a:ext cx="4480714" cy="53553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Rash</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in 43.9% (9.6% on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Gr 3/4 in 14.5%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Led to dose reduction in 4.4%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Dose interruption in 4.4%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No dose withdrawal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Neuropathy</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in 46.3% (30.6% on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Gr 3 in 3.7%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Led to dose reduction in 7.1%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Dose interruption in 15.5%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Dose withdrawal in 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Hyperglycemia</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in 6.4% (0.3% on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11 Gr 3, 1 Gr 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More neutropenia (including FN)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anemia with taxane/vinflunine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6952411-6AEE-4066-B6FE-872F55C4D21B}"/>
              </a:ext>
            </a:extLst>
          </p:cNvPr>
          <p:cNvSpPr txBox="1"/>
          <p:nvPr/>
        </p:nvSpPr>
        <p:spPr>
          <a:xfrm>
            <a:off x="9304713" y="121920"/>
            <a:ext cx="27099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EV-301</a:t>
            </a: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EV vs taxane/vinflunine</a:t>
            </a:r>
          </a:p>
        </p:txBody>
      </p:sp>
      <p:sp>
        <p:nvSpPr>
          <p:cNvPr id="6" name="Text Placeholder 3">
            <a:extLst>
              <a:ext uri="{FF2B5EF4-FFF2-40B4-BE49-F238E27FC236}">
                <a16:creationId xmlns:a16="http://schemas.microsoft.com/office/drawing/2014/main" id="{9BC97EF8-25F3-4A6A-BA6F-FBFF46E5BE7E}"/>
              </a:ext>
            </a:extLst>
          </p:cNvPr>
          <p:cNvSpPr txBox="1">
            <a:spLocks/>
          </p:cNvSpPr>
          <p:nvPr/>
        </p:nvSpPr>
        <p:spPr>
          <a:xfrm>
            <a:off x="3518420" y="6367540"/>
            <a:ext cx="5852160" cy="281354"/>
          </a:xfrm>
          <a:prstGeom prst="rect">
            <a:avLst/>
          </a:prstGeom>
        </p:spPr>
        <p:txBody>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dirty="0">
                <a:solidFill>
                  <a:schemeClr val="tx1"/>
                </a:solidFill>
              </a:rPr>
              <a:t>Scott T. Tagawa, MD, MS, FACP</a:t>
            </a:r>
          </a:p>
        </p:txBody>
      </p:sp>
      <p:sp>
        <p:nvSpPr>
          <p:cNvPr id="4" name="TextBox 3">
            <a:extLst>
              <a:ext uri="{FF2B5EF4-FFF2-40B4-BE49-F238E27FC236}">
                <a16:creationId xmlns:a16="http://schemas.microsoft.com/office/drawing/2014/main" id="{D019642D-020E-4A3A-D899-3AEA862AF77A}"/>
              </a:ext>
            </a:extLst>
          </p:cNvPr>
          <p:cNvSpPr txBox="1"/>
          <p:nvPr/>
        </p:nvSpPr>
        <p:spPr>
          <a:xfrm>
            <a:off x="3244103" y="6599262"/>
            <a:ext cx="5212080" cy="182880"/>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3038660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igure">
            <a:extLst>
              <a:ext uri="{FF2B5EF4-FFF2-40B4-BE49-F238E27FC236}">
                <a16:creationId xmlns:a16="http://schemas.microsoft.com/office/drawing/2014/main" id="{5F4D5BDF-205E-4DE6-9393-0918AFB19C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373"/>
          <a:stretch/>
        </p:blipFill>
        <p:spPr bwMode="auto">
          <a:xfrm>
            <a:off x="58226" y="754658"/>
            <a:ext cx="6201605" cy="34345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53BFE8-A9F7-4A61-996E-8FEA68A9F35B}"/>
              </a:ext>
            </a:extLst>
          </p:cNvPr>
          <p:cNvSpPr>
            <a:spLocks noGrp="1"/>
          </p:cNvSpPr>
          <p:nvPr>
            <p:ph type="title" idx="4294967295"/>
          </p:nvPr>
        </p:nvSpPr>
        <p:spPr>
          <a:xfrm>
            <a:off x="0" y="0"/>
            <a:ext cx="12192000" cy="663575"/>
          </a:xfrm>
        </p:spPr>
        <p:txBody>
          <a:bodyPr>
            <a:noAutofit/>
          </a:bodyPr>
          <a:lstStyle/>
          <a:p>
            <a:pPr algn="ctr"/>
            <a:r>
              <a:rPr lang="en-US" sz="3200" dirty="0">
                <a:latin typeface="Arial" panose="020B0604020202020204" pitchFamily="34" charset="0"/>
                <a:ea typeface="+mj-lt"/>
                <a:cs typeface="Arial" panose="020B0604020202020204" pitchFamily="34" charset="0"/>
              </a:rPr>
              <a:t>EV-103 Cohort A:  EV + pembro in Cisplatin </a:t>
            </a:r>
            <a:r>
              <a:rPr lang="en-US" sz="3200" dirty="0">
                <a:ea typeface="+mj-lt"/>
              </a:rPr>
              <a:t>U</a:t>
            </a:r>
            <a:r>
              <a:rPr lang="en-US" sz="3200" dirty="0">
                <a:latin typeface="Arial" panose="020B0604020202020204" pitchFamily="34" charset="0"/>
                <a:ea typeface="+mj-lt"/>
                <a:cs typeface="Arial" panose="020B0604020202020204" pitchFamily="34" charset="0"/>
              </a:rPr>
              <a:t>nfit 1</a:t>
            </a:r>
            <a:r>
              <a:rPr lang="en-US" sz="3200" baseline="30000" dirty="0">
                <a:latin typeface="Arial" panose="020B0604020202020204" pitchFamily="34" charset="0"/>
                <a:ea typeface="+mj-lt"/>
                <a:cs typeface="Arial" panose="020B0604020202020204" pitchFamily="34" charset="0"/>
              </a:rPr>
              <a:t>st</a:t>
            </a:r>
            <a:r>
              <a:rPr lang="en-US" sz="3200" dirty="0">
                <a:latin typeface="Arial" panose="020B0604020202020204" pitchFamily="34" charset="0"/>
                <a:ea typeface="+mj-lt"/>
                <a:cs typeface="Arial" panose="020B0604020202020204" pitchFamily="34" charset="0"/>
              </a:rPr>
              <a:t> Line mUC</a:t>
            </a:r>
            <a:endParaRPr lang="en-US" sz="3200" b="1" cap="none"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09663AF-05BE-4FBA-A162-741CF018F115}"/>
              </a:ext>
            </a:extLst>
          </p:cNvPr>
          <p:cNvSpPr txBox="1"/>
          <p:nvPr/>
        </p:nvSpPr>
        <p:spPr>
          <a:xfrm>
            <a:off x="8094131" y="6404008"/>
            <a:ext cx="31411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Jonathan E. Rosenberg</a:t>
            </a:r>
            <a:endParaRPr kumimoji="0" lang="en-US" sz="1200" b="0" i="0" u="none" strike="noStrike" kern="1200" cap="none" spc="0" normalizeH="0" baseline="0" noProof="0" dirty="0">
              <a:ln>
                <a:noFill/>
              </a:ln>
              <a:solidFill>
                <a:schemeClr val="bg1"/>
              </a:solidFill>
              <a:effectLst/>
              <a:uLnTx/>
              <a:uFillTx/>
              <a:latin typeface="Trebuchet MS"/>
              <a:ea typeface="+mn-ea"/>
              <a:cs typeface="+mn-cs"/>
            </a:endParaRPr>
          </a:p>
        </p:txBody>
      </p:sp>
      <p:graphicFrame>
        <p:nvGraphicFramePr>
          <p:cNvPr id="3" name="Table 2">
            <a:extLst>
              <a:ext uri="{FF2B5EF4-FFF2-40B4-BE49-F238E27FC236}">
                <a16:creationId xmlns:a16="http://schemas.microsoft.com/office/drawing/2014/main" id="{84046AE0-8E8D-4021-BBC1-BE85AB8522F3}"/>
              </a:ext>
            </a:extLst>
          </p:cNvPr>
          <p:cNvGraphicFramePr>
            <a:graphicFrameLocks noGrp="1"/>
          </p:cNvGraphicFramePr>
          <p:nvPr>
            <p:extLst>
              <p:ext uri="{D42A27DB-BD31-4B8C-83A1-F6EECF244321}">
                <p14:modId xmlns:p14="http://schemas.microsoft.com/office/powerpoint/2010/main" val="543027190"/>
              </p:ext>
            </p:extLst>
          </p:nvPr>
        </p:nvGraphicFramePr>
        <p:xfrm>
          <a:off x="7269825" y="872670"/>
          <a:ext cx="3328555" cy="1520789"/>
        </p:xfrm>
        <a:graphic>
          <a:graphicData uri="http://schemas.openxmlformats.org/drawingml/2006/table">
            <a:tbl>
              <a:tblPr bandRow="1">
                <a:tableStyleId>{5C22544A-7EE6-4342-B048-85BDC9FD1C3A}</a:tableStyleId>
              </a:tblPr>
              <a:tblGrid>
                <a:gridCol w="1918952">
                  <a:extLst>
                    <a:ext uri="{9D8B030D-6E8A-4147-A177-3AD203B41FA5}">
                      <a16:colId xmlns:a16="http://schemas.microsoft.com/office/drawing/2014/main" val="2224174899"/>
                    </a:ext>
                  </a:extLst>
                </a:gridCol>
                <a:gridCol w="1409603">
                  <a:extLst>
                    <a:ext uri="{9D8B030D-6E8A-4147-A177-3AD203B41FA5}">
                      <a16:colId xmlns:a16="http://schemas.microsoft.com/office/drawing/2014/main" val="469078973"/>
                    </a:ext>
                  </a:extLst>
                </a:gridCol>
              </a:tblGrid>
              <a:tr h="583913">
                <a:tc>
                  <a:txBody>
                    <a:bodyPr/>
                    <a:lstStyle/>
                    <a:p>
                      <a:r>
                        <a:rPr lang="en-US" sz="1400" b="1" dirty="0"/>
                        <a:t>Confirmed ORR</a:t>
                      </a:r>
                    </a:p>
                    <a:p>
                      <a:r>
                        <a:rPr lang="en-US" sz="1400" dirty="0"/>
                        <a:t>     95% CI</a:t>
                      </a:r>
                    </a:p>
                  </a:txBody>
                  <a:tcPr/>
                </a:tc>
                <a:tc>
                  <a:txBody>
                    <a:bodyPr/>
                    <a:lstStyle/>
                    <a:p>
                      <a:pPr algn="ctr"/>
                      <a:r>
                        <a:rPr lang="en-US" sz="1600" b="1" dirty="0"/>
                        <a:t>73.3%</a:t>
                      </a:r>
                      <a:r>
                        <a:rPr lang="en-US" sz="1400" b="1" dirty="0"/>
                        <a:t> (33/45)</a:t>
                      </a:r>
                    </a:p>
                    <a:p>
                      <a:pPr algn="ctr"/>
                      <a:r>
                        <a:rPr lang="en-US" sz="1400" dirty="0"/>
                        <a:t>(58.1, 85.4)</a:t>
                      </a:r>
                    </a:p>
                  </a:txBody>
                  <a:tcPr/>
                </a:tc>
                <a:extLst>
                  <a:ext uri="{0D108BD9-81ED-4DB2-BD59-A6C34878D82A}">
                    <a16:rowId xmlns:a16="http://schemas.microsoft.com/office/drawing/2014/main" val="1314952093"/>
                  </a:ext>
                </a:extLst>
              </a:tr>
              <a:tr h="583913">
                <a:tc>
                  <a:txBody>
                    <a:bodyPr/>
                    <a:lstStyle/>
                    <a:p>
                      <a:r>
                        <a:rPr lang="en-US" sz="1400" dirty="0"/>
                        <a:t>     Complete response</a:t>
                      </a:r>
                    </a:p>
                  </a:txBody>
                  <a:tcPr/>
                </a:tc>
                <a:tc>
                  <a:txBody>
                    <a:bodyPr/>
                    <a:lstStyle/>
                    <a:p>
                      <a:pPr algn="ctr"/>
                      <a:r>
                        <a:rPr lang="en-US" sz="1400" dirty="0"/>
                        <a:t>15.6% (7/45)</a:t>
                      </a:r>
                    </a:p>
                  </a:txBody>
                  <a:tcPr/>
                </a:tc>
                <a:extLst>
                  <a:ext uri="{0D108BD9-81ED-4DB2-BD59-A6C34878D82A}">
                    <a16:rowId xmlns:a16="http://schemas.microsoft.com/office/drawing/2014/main" val="3442012172"/>
                  </a:ext>
                </a:extLst>
              </a:tr>
              <a:tr h="352963">
                <a:tc>
                  <a:txBody>
                    <a:bodyPr/>
                    <a:lstStyle/>
                    <a:p>
                      <a:r>
                        <a:rPr lang="en-US" sz="1400" dirty="0"/>
                        <a:t>     Partial response</a:t>
                      </a:r>
                    </a:p>
                  </a:txBody>
                  <a:tcPr/>
                </a:tc>
                <a:tc>
                  <a:txBody>
                    <a:bodyPr/>
                    <a:lstStyle/>
                    <a:p>
                      <a:pPr algn="ctr"/>
                      <a:r>
                        <a:rPr lang="en-US" sz="1400" dirty="0"/>
                        <a:t>57.8% (26/45)</a:t>
                      </a:r>
                    </a:p>
                  </a:txBody>
                  <a:tcPr/>
                </a:tc>
                <a:extLst>
                  <a:ext uri="{0D108BD9-81ED-4DB2-BD59-A6C34878D82A}">
                    <a16:rowId xmlns:a16="http://schemas.microsoft.com/office/drawing/2014/main" val="2263229042"/>
                  </a:ext>
                </a:extLst>
              </a:tr>
            </a:tbl>
          </a:graphicData>
        </a:graphic>
      </p:graphicFrame>
      <p:sp>
        <p:nvSpPr>
          <p:cNvPr id="15" name="Rectangle 14">
            <a:extLst>
              <a:ext uri="{FF2B5EF4-FFF2-40B4-BE49-F238E27FC236}">
                <a16:creationId xmlns:a16="http://schemas.microsoft.com/office/drawing/2014/main" id="{4E797A66-A9D1-4F66-B127-091E933A5B18}"/>
              </a:ext>
            </a:extLst>
          </p:cNvPr>
          <p:cNvSpPr/>
          <p:nvPr/>
        </p:nvSpPr>
        <p:spPr>
          <a:xfrm>
            <a:off x="7336020" y="2403741"/>
            <a:ext cx="3196164" cy="461665"/>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Calibri" panose="020F0502020204030204" pitchFamily="34" charset="0"/>
                <a:ea typeface="Times New Roman" panose="02020603050405020304" pitchFamily="18" charset="0"/>
                <a:cs typeface="Calibri" panose="020F0502020204030204" pitchFamily="34" charset="0"/>
              </a:rPr>
              <a:t>Best Overall Response Per RECIST v 1.1 by investigator (N=45)</a:t>
            </a:r>
            <a:endParaRPr kumimoji="0" lang="en-US"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D0DE237D-16F9-4750-8E71-6C92CAF38258}"/>
              </a:ext>
            </a:extLst>
          </p:cNvPr>
          <p:cNvSpPr/>
          <p:nvPr/>
        </p:nvSpPr>
        <p:spPr>
          <a:xfrm>
            <a:off x="7262550" y="880386"/>
            <a:ext cx="3328554" cy="563091"/>
          </a:xfrm>
          <a:prstGeom prst="rect">
            <a:avLst/>
          </a:prstGeom>
          <a:noFill/>
          <a:ln w="28575">
            <a:solidFill>
              <a:srgbClr val="E89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00447C">
                    <a:lumMod val="50000"/>
                  </a:srgbClr>
                </a:solidFill>
              </a:ln>
              <a:solidFill>
                <a:schemeClr val="bg1"/>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3957D6B4-EE53-44C4-A187-6C8FC4F1F2DD}"/>
              </a:ext>
            </a:extLst>
          </p:cNvPr>
          <p:cNvSpPr txBox="1"/>
          <p:nvPr/>
        </p:nvSpPr>
        <p:spPr>
          <a:xfrm>
            <a:off x="346509" y="5769722"/>
            <a:ext cx="18556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Calibri" panose="020F0502020204030204"/>
                <a:ea typeface="+mn-ea"/>
                <a:cs typeface="+mn-cs"/>
              </a:rPr>
              <a:t>Hoimes et al, JCO 2022</a:t>
            </a:r>
          </a:p>
        </p:txBody>
      </p:sp>
      <p:sp>
        <p:nvSpPr>
          <p:cNvPr id="18" name="Text Placeholder 3">
            <a:extLst>
              <a:ext uri="{FF2B5EF4-FFF2-40B4-BE49-F238E27FC236}">
                <a16:creationId xmlns:a16="http://schemas.microsoft.com/office/drawing/2014/main" id="{AAA018BB-5660-4930-B30D-3030A078D7B6}"/>
              </a:ext>
            </a:extLst>
          </p:cNvPr>
          <p:cNvSpPr txBox="1">
            <a:spLocks/>
          </p:cNvSpPr>
          <p:nvPr/>
        </p:nvSpPr>
        <p:spPr>
          <a:xfrm>
            <a:off x="3518420" y="6367540"/>
            <a:ext cx="5852160" cy="281354"/>
          </a:xfrm>
          <a:prstGeom prst="rect">
            <a:avLst/>
          </a:prstGeom>
        </p:spPr>
        <p:txBody>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dirty="0">
                <a:solidFill>
                  <a:schemeClr val="tx1"/>
                </a:solidFill>
              </a:rPr>
              <a:t>Scott T. Tagawa, MD, MS, FACP</a:t>
            </a:r>
          </a:p>
        </p:txBody>
      </p:sp>
      <p:pic>
        <p:nvPicPr>
          <p:cNvPr id="1026" name="Picture 2" descr="Figure">
            <a:extLst>
              <a:ext uri="{FF2B5EF4-FFF2-40B4-BE49-F238E27FC236}">
                <a16:creationId xmlns:a16="http://schemas.microsoft.com/office/drawing/2014/main" id="{B62D604D-0D50-4B53-9383-CBB97002D3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194" b="34969"/>
          <a:stretch/>
        </p:blipFill>
        <p:spPr bwMode="auto">
          <a:xfrm>
            <a:off x="6135813" y="3296093"/>
            <a:ext cx="5997961" cy="28623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75C243-2F39-4E8D-8228-BBA652DAD5BF}"/>
              </a:ext>
            </a:extLst>
          </p:cNvPr>
          <p:cNvSpPr txBox="1"/>
          <p:nvPr/>
        </p:nvSpPr>
        <p:spPr>
          <a:xfrm>
            <a:off x="1061847" y="4560510"/>
            <a:ext cx="4070345" cy="923330"/>
          </a:xfrm>
          <a:prstGeom prst="rect">
            <a:avLst/>
          </a:prstGeom>
          <a:noFill/>
        </p:spPr>
        <p:txBody>
          <a:bodyPr wrap="none" rtlCol="0">
            <a:spAutoFit/>
          </a:bodyPr>
          <a:lstStyle/>
          <a:p>
            <a:r>
              <a:rPr lang="en-US" dirty="0">
                <a:solidFill>
                  <a:schemeClr val="bg1"/>
                </a:solidFill>
              </a:rPr>
              <a:t>Median duration of response: 25.6 mo</a:t>
            </a:r>
          </a:p>
          <a:p>
            <a:r>
              <a:rPr lang="en-US" dirty="0">
                <a:solidFill>
                  <a:schemeClr val="bg1"/>
                </a:solidFill>
              </a:rPr>
              <a:t>Median PFS 12.3 mo</a:t>
            </a:r>
          </a:p>
          <a:p>
            <a:r>
              <a:rPr lang="en-US" dirty="0">
                <a:solidFill>
                  <a:schemeClr val="bg1"/>
                </a:solidFill>
              </a:rPr>
              <a:t>Median OS 26.1 mo</a:t>
            </a:r>
          </a:p>
        </p:txBody>
      </p:sp>
      <p:sp>
        <p:nvSpPr>
          <p:cNvPr id="5" name="TextBox 4">
            <a:extLst>
              <a:ext uri="{FF2B5EF4-FFF2-40B4-BE49-F238E27FC236}">
                <a16:creationId xmlns:a16="http://schemas.microsoft.com/office/drawing/2014/main" id="{88C2B45D-6357-702B-C822-0B3EB1A7B2F5}"/>
              </a:ext>
            </a:extLst>
          </p:cNvPr>
          <p:cNvSpPr txBox="1"/>
          <p:nvPr/>
        </p:nvSpPr>
        <p:spPr>
          <a:xfrm>
            <a:off x="3244103" y="6599262"/>
            <a:ext cx="5212080" cy="182880"/>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1642536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BA749E0-A4C6-8B7B-3513-33F036EF3AF7}"/>
              </a:ext>
            </a:extLst>
          </p:cNvPr>
          <p:cNvSpPr>
            <a:spLocks noGrp="1"/>
          </p:cNvSpPr>
          <p:nvPr>
            <p:ph type="subTitle" idx="2"/>
          </p:nvPr>
        </p:nvSpPr>
        <p:spPr>
          <a:xfrm>
            <a:off x="1" y="691869"/>
            <a:ext cx="12173018" cy="600000"/>
          </a:xfrm>
        </p:spPr>
        <p:txBody>
          <a:bodyPr/>
          <a:lstStyle/>
          <a:p>
            <a:pPr algn="ctr"/>
            <a:r>
              <a:rPr lang="en-US" dirty="0">
                <a:solidFill>
                  <a:schemeClr val="tx1"/>
                </a:solidFill>
              </a:rPr>
              <a:t>Part of an open-label, multiple cohort, phase 1b/2 study in patients with urothelial carcinoma</a:t>
            </a:r>
            <a:endParaRPr lang="en-US" dirty="0">
              <a:solidFill>
                <a:schemeClr val="tx1"/>
              </a:solidFill>
              <a:cs typeface="Arial"/>
            </a:endParaRPr>
          </a:p>
          <a:p>
            <a:endParaRPr lang="en-US" dirty="0">
              <a:solidFill>
                <a:srgbClr val="0070C0"/>
              </a:solidFill>
            </a:endParaRPr>
          </a:p>
        </p:txBody>
      </p:sp>
      <p:sp>
        <p:nvSpPr>
          <p:cNvPr id="3" name="Title 2">
            <a:extLst>
              <a:ext uri="{FF2B5EF4-FFF2-40B4-BE49-F238E27FC236}">
                <a16:creationId xmlns:a16="http://schemas.microsoft.com/office/drawing/2014/main" id="{64D2F6F5-AC87-4F94-6DB2-5F92296FB5F2}"/>
              </a:ext>
            </a:extLst>
          </p:cNvPr>
          <p:cNvSpPr>
            <a:spLocks noGrp="1"/>
          </p:cNvSpPr>
          <p:nvPr>
            <p:ph type="ctrTitle"/>
          </p:nvPr>
        </p:nvSpPr>
        <p:spPr>
          <a:xfrm>
            <a:off x="479999" y="313421"/>
            <a:ext cx="11213020" cy="576000"/>
          </a:xfrm>
        </p:spPr>
        <p:txBody>
          <a:bodyPr/>
          <a:lstStyle/>
          <a:p>
            <a:pPr algn="ctr"/>
            <a:r>
              <a:rPr lang="en-US" dirty="0">
                <a:solidFill>
                  <a:schemeClr val="tx1"/>
                </a:solidFill>
                <a:latin typeface="Arial" panose="020B0604020202020204" pitchFamily="34" charset="0"/>
                <a:cs typeface="Arial" panose="020B0604020202020204" pitchFamily="34" charset="0"/>
              </a:rPr>
              <a:t>EV-103 Cohort K</a:t>
            </a:r>
          </a:p>
        </p:txBody>
      </p:sp>
      <p:sp>
        <p:nvSpPr>
          <p:cNvPr id="5" name="Text Placeholder 4">
            <a:extLst>
              <a:ext uri="{FF2B5EF4-FFF2-40B4-BE49-F238E27FC236}">
                <a16:creationId xmlns:a16="http://schemas.microsoft.com/office/drawing/2014/main" id="{E8C2EF24-D089-9B26-CB86-6275AC91327B}"/>
              </a:ext>
            </a:extLst>
          </p:cNvPr>
          <p:cNvSpPr>
            <a:spLocks noGrp="1"/>
          </p:cNvSpPr>
          <p:nvPr>
            <p:ph type="body" idx="12"/>
          </p:nvPr>
        </p:nvSpPr>
        <p:spPr/>
        <p:txBody>
          <a:bodyPr/>
          <a:lstStyle/>
          <a:p>
            <a:r>
              <a:rPr lang="en-US" dirty="0"/>
              <a:t>Jonathan E. Rosenberg, MD</a:t>
            </a:r>
          </a:p>
        </p:txBody>
      </p:sp>
      <p:sp>
        <p:nvSpPr>
          <p:cNvPr id="7" name="object 22">
            <a:extLst>
              <a:ext uri="{FF2B5EF4-FFF2-40B4-BE49-F238E27FC236}">
                <a16:creationId xmlns:a16="http://schemas.microsoft.com/office/drawing/2014/main" id="{8EF2E684-89E4-A0F9-869F-4E5A5D92EA95}"/>
              </a:ext>
            </a:extLst>
          </p:cNvPr>
          <p:cNvSpPr/>
          <p:nvPr/>
        </p:nvSpPr>
        <p:spPr>
          <a:xfrm>
            <a:off x="5701850" y="2602343"/>
            <a:ext cx="1960711" cy="0"/>
          </a:xfrm>
          <a:custGeom>
            <a:avLst/>
            <a:gdLst/>
            <a:ahLst/>
            <a:cxnLst/>
            <a:rect l="l" t="t" r="r" b="b"/>
            <a:pathLst>
              <a:path w="1780539">
                <a:moveTo>
                  <a:pt x="0" y="0"/>
                </a:moveTo>
                <a:lnTo>
                  <a:pt x="1780222" y="0"/>
                </a:lnTo>
              </a:path>
            </a:pathLst>
          </a:custGeom>
          <a:ln w="3175">
            <a:solidFill>
              <a:srgbClr val="FFFFFF"/>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1200" cap="none" spc="0" normalizeH="0" baseline="0" noProof="0" dirty="0">
              <a:ln>
                <a:noFill/>
              </a:ln>
              <a:solidFill>
                <a:prstClr val="black"/>
              </a:solidFill>
              <a:effectLst/>
              <a:uLnTx/>
              <a:uFillTx/>
              <a:latin typeface="Arial Narrow" panose="020B0606020202030204" pitchFamily="34" charset="0"/>
              <a:ea typeface="Arial" charset="0"/>
              <a:cs typeface="Arial" charset="0"/>
              <a:sym typeface="Arial"/>
            </a:endParaRPr>
          </a:p>
        </p:txBody>
      </p:sp>
      <p:sp>
        <p:nvSpPr>
          <p:cNvPr id="12" name="Text Placeholder 1">
            <a:extLst>
              <a:ext uri="{FF2B5EF4-FFF2-40B4-BE49-F238E27FC236}">
                <a16:creationId xmlns:a16="http://schemas.microsoft.com/office/drawing/2014/main" id="{3F79F931-777E-DA74-08BD-DB42FD919B99}"/>
              </a:ext>
            </a:extLst>
          </p:cNvPr>
          <p:cNvSpPr txBox="1">
            <a:spLocks/>
          </p:cNvSpPr>
          <p:nvPr/>
        </p:nvSpPr>
        <p:spPr>
          <a:xfrm>
            <a:off x="8901078" y="1670318"/>
            <a:ext cx="2866345" cy="3995905"/>
          </a:xfrm>
          <a:prstGeom prst="rect">
            <a:avLst/>
          </a:prstGeom>
        </p:spPr>
        <p:txBody>
          <a:bodyPr vert="horz" lIns="0" tIns="0" rIns="0" bIns="0" rtlCol="0" anchor="t">
            <a:noAutofit/>
          </a:bodyPr>
          <a:lstStyle>
            <a:lvl1pPr marL="228600" marR="0" indent="-2286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lang="en-US" sz="1600" kern="1200" baseline="0">
                <a:solidFill>
                  <a:schemeClr val="tx1"/>
                </a:solidFill>
                <a:latin typeface="Arial" charset="0"/>
                <a:ea typeface="Arial" charset="0"/>
                <a:cs typeface="Arial"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kern="1200" baseline="0">
                <a:solidFill>
                  <a:schemeClr val="tx1"/>
                </a:solidFill>
                <a:latin typeface="Arial" charset="0"/>
                <a:ea typeface="Arial" charset="0"/>
                <a:cs typeface="Arial"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lang="en-US" sz="1200" kern="1200" baseline="0">
                <a:solidFill>
                  <a:schemeClr val="tx1"/>
                </a:solidFill>
                <a:latin typeface="Arial" charset="0"/>
                <a:ea typeface="Arial" charset="0"/>
                <a:cs typeface="Arial" charset="0"/>
              </a:defRPr>
            </a:lvl3pPr>
            <a:lvl4pPr marL="1600200" marR="0" indent="-228600" algn="l" defTabSz="914400" rtl="0" eaLnBrk="1" fontAlgn="auto" latinLnBrk="0" hangingPunct="1">
              <a:lnSpc>
                <a:spcPct val="90000"/>
              </a:lnSpc>
              <a:spcBef>
                <a:spcPts val="500"/>
              </a:spcBef>
              <a:spcAft>
                <a:spcPts val="0"/>
              </a:spcAft>
              <a:buClr>
                <a:schemeClr val="accent3"/>
              </a:buClr>
              <a:buSzPct val="60000"/>
              <a:buFont typeface="Courier New" charset="0"/>
              <a:buChar char="o"/>
              <a:tabLst/>
              <a:defRPr sz="1100" kern="1200" baseline="0">
                <a:solidFill>
                  <a:schemeClr val="tx1"/>
                </a:solidFill>
                <a:latin typeface="Arial" charset="0"/>
                <a:ea typeface="Arial" charset="0"/>
                <a:cs typeface="Arial" charset="0"/>
              </a:defRPr>
            </a:lvl4pPr>
            <a:lvl5pPr marL="2057400" marR="0" indent="-228600" algn="l" defTabSz="914400" rtl="0" eaLnBrk="1" fontAlgn="auto" latinLnBrk="0" hangingPunct="1">
              <a:lnSpc>
                <a:spcPct val="90000"/>
              </a:lnSpc>
              <a:spcBef>
                <a:spcPts val="500"/>
              </a:spcBef>
              <a:spcAft>
                <a:spcPts val="0"/>
              </a:spcAft>
              <a:buClr>
                <a:schemeClr val="accent3"/>
              </a:buClr>
              <a:buSzTx/>
              <a:buFont typeface="Arial"/>
              <a:buChar char="•"/>
              <a:tabLst/>
              <a:defRPr sz="1100" kern="1200" baseline="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03946" marR="0" lvl="0" indent="-303946" algn="l" defTabSz="1219140" rtl="0" eaLnBrk="1" fontAlgn="auto" latinLnBrk="0" hangingPunct="1">
              <a:lnSpc>
                <a:spcPct val="90000"/>
              </a:lnSpc>
              <a:spcBef>
                <a:spcPts val="1333"/>
              </a:spcBef>
              <a:spcAft>
                <a:spcPts val="0"/>
              </a:spcAft>
              <a:buClrTx/>
              <a:buSzPct val="100000"/>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Narrow"/>
                <a:cs typeface="Arial"/>
                <a:sym typeface="Arial"/>
              </a:rPr>
              <a:t>Dosing:</a:t>
            </a:r>
            <a:r>
              <a:rPr kumimoji="0" lang="en-US" sz="1400" b="0" i="0" u="none" strike="noStrike" kern="1200" cap="none" spc="0" normalizeH="0" baseline="0" noProof="0" dirty="0">
                <a:ln>
                  <a:noFill/>
                </a:ln>
                <a:solidFill>
                  <a:srgbClr val="000000"/>
                </a:solidFill>
                <a:effectLst/>
                <a:uLnTx/>
                <a:uFillTx/>
                <a:latin typeface="Arial Narrow"/>
                <a:cs typeface="Arial"/>
                <a:sym typeface="Arial"/>
              </a:rPr>
              <a:t> EV 1.25 mg/kg IV on days 1 and 8, and P 200 mg IV on day 1 of every 3-week cycle</a:t>
            </a:r>
            <a:endParaRPr kumimoji="0" lang="en-US" sz="1400" b="0" i="0" u="none" strike="noStrike" kern="1200" cap="none" spc="0" normalizeH="0" baseline="0" noProof="0" dirty="0">
              <a:ln>
                <a:noFill/>
              </a:ln>
              <a:solidFill>
                <a:srgbClr val="000000"/>
              </a:solidFill>
              <a:effectLst/>
              <a:uLnTx/>
              <a:uFillTx/>
              <a:latin typeface="Arial Narrow"/>
              <a:cs typeface="Arial" charset="0"/>
              <a:sym typeface="Arial"/>
            </a:endParaRPr>
          </a:p>
          <a:p>
            <a:pPr marL="303946" marR="0" lvl="0" indent="-303946" algn="l" defTabSz="1219140" rtl="0" eaLnBrk="1" fontAlgn="auto" latinLnBrk="0" hangingPunct="1">
              <a:lnSpc>
                <a:spcPct val="90000"/>
              </a:lnSpc>
              <a:spcBef>
                <a:spcPts val="1333"/>
              </a:spcBef>
              <a:spcAft>
                <a:spcPts val="0"/>
              </a:spcAft>
              <a:buClrTx/>
              <a:buSzPct val="100000"/>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Narrow"/>
                <a:cs typeface="Arial"/>
                <a:sym typeface="Arial"/>
              </a:rPr>
              <a:t>Primary endpoint: </a:t>
            </a:r>
            <a:r>
              <a:rPr kumimoji="0" lang="en-US" sz="1400" b="0" i="0" u="none" strike="noStrike" kern="1200" cap="none" spc="0" normalizeH="0" baseline="0" noProof="0" dirty="0">
                <a:ln>
                  <a:noFill/>
                </a:ln>
                <a:solidFill>
                  <a:srgbClr val="000000"/>
                </a:solidFill>
                <a:effectLst/>
                <a:uLnTx/>
                <a:uFillTx/>
                <a:latin typeface="Arial Narrow"/>
                <a:cs typeface="Arial"/>
                <a:sym typeface="Arial"/>
              </a:rPr>
              <a:t>confirmed ORR by RECIST v1.1 per BICR </a:t>
            </a:r>
            <a:endParaRPr kumimoji="0" lang="en-US" sz="1400" b="1" i="0" u="none" strike="noStrike" kern="1200" cap="none" spc="0" normalizeH="0" baseline="0" noProof="0" dirty="0">
              <a:ln>
                <a:noFill/>
              </a:ln>
              <a:solidFill>
                <a:srgbClr val="000000"/>
              </a:solidFill>
              <a:effectLst/>
              <a:uLnTx/>
              <a:uFillTx/>
              <a:latin typeface="Arial Narrow"/>
              <a:cs typeface="Arial"/>
              <a:sym typeface="Arial"/>
            </a:endParaRPr>
          </a:p>
          <a:p>
            <a:pPr marL="303946" marR="0" lvl="0" indent="-303946" algn="l" defTabSz="1219140" rtl="0" eaLnBrk="1" fontAlgn="auto" latinLnBrk="0" hangingPunct="1">
              <a:lnSpc>
                <a:spcPct val="90000"/>
              </a:lnSpc>
              <a:spcBef>
                <a:spcPts val="1333"/>
              </a:spcBef>
              <a:spcAft>
                <a:spcPts val="0"/>
              </a:spcAft>
              <a:buClrTx/>
              <a:buSzPct val="100000"/>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Narrow"/>
                <a:cs typeface="Arial"/>
                <a:sym typeface="Arial"/>
              </a:rPr>
              <a:t>Key secondary endpoints: </a:t>
            </a:r>
            <a:r>
              <a:rPr kumimoji="0" lang="en-US" sz="1400" b="0" i="0" u="none" strike="noStrike" kern="1200" cap="none" spc="0" normalizeH="0" baseline="0" noProof="0" dirty="0">
                <a:ln>
                  <a:noFill/>
                </a:ln>
                <a:solidFill>
                  <a:srgbClr val="000000"/>
                </a:solidFill>
                <a:effectLst/>
                <a:uLnTx/>
                <a:uFillTx/>
                <a:latin typeface="Arial Narrow"/>
                <a:cs typeface="Arial"/>
                <a:sym typeface="Arial"/>
              </a:rPr>
              <a:t>confirmed ORR per RECIST v1.1 by investigator, DOR, DCR, PFS, OS, safety/ tolerability, and lab abnormalities</a:t>
            </a:r>
          </a:p>
          <a:p>
            <a:pPr marL="0" marR="0" lvl="0" indent="0" algn="l" defTabSz="1219140" rtl="0" eaLnBrk="1" fontAlgn="auto" latinLnBrk="0" hangingPunct="1">
              <a:lnSpc>
                <a:spcPct val="90000"/>
              </a:lnSpc>
              <a:spcBef>
                <a:spcPts val="1333"/>
              </a:spcBef>
              <a:spcAft>
                <a:spcPts val="0"/>
              </a:spcAft>
              <a:buClrTx/>
              <a:buSzPct val="100000"/>
              <a:buFont typeface="Arial" panose="020B0604020202020204" pitchFamily="34" charset="0"/>
              <a:buNone/>
              <a:tabLst/>
              <a:defRPr/>
            </a:pPr>
            <a:r>
              <a:rPr kumimoji="0" lang="en-US" sz="1400" b="1" i="0" u="none" strike="noStrike" kern="1200" cap="none" spc="0" normalizeH="0" baseline="0" noProof="0" dirty="0">
                <a:ln>
                  <a:noFill/>
                </a:ln>
                <a:solidFill>
                  <a:srgbClr val="000000"/>
                </a:solidFill>
                <a:effectLst/>
                <a:uLnTx/>
                <a:uFillTx/>
                <a:latin typeface="Arial Narrow"/>
                <a:cs typeface="Arial"/>
                <a:sym typeface="Arial"/>
              </a:rPr>
              <a:t>Statistical considerations</a:t>
            </a:r>
          </a:p>
          <a:p>
            <a:pPr marL="304792" marR="0" lvl="0" indent="-304792" algn="l" defTabSz="1219140" rtl="0" eaLnBrk="1" fontAlgn="auto" latinLnBrk="0" hangingPunct="1">
              <a:lnSpc>
                <a:spcPct val="90000"/>
              </a:lnSpc>
              <a:spcBef>
                <a:spcPts val="1333"/>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arrow"/>
                <a:cs typeface="Arial"/>
                <a:sym typeface="Arial"/>
              </a:rPr>
              <a:t>The sample size was based on precision of the estimate for ORR characterized by 95%CIs</a:t>
            </a:r>
          </a:p>
          <a:p>
            <a:pPr marL="304792" marR="0" lvl="0" indent="-304792" algn="l" defTabSz="1219140" rtl="0" eaLnBrk="1" fontAlgn="auto" latinLnBrk="0" hangingPunct="1">
              <a:lnSpc>
                <a:spcPct val="90000"/>
              </a:lnSpc>
              <a:spcBef>
                <a:spcPts val="1333"/>
              </a:spcBef>
              <a:spcAft>
                <a:spcPts val="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arrow"/>
                <a:cs typeface="Arial"/>
                <a:sym typeface="Arial"/>
              </a:rPr>
              <a:t>No formal statistical comparisons between the 2 treatment arms</a:t>
            </a:r>
          </a:p>
        </p:txBody>
      </p:sp>
      <p:sp>
        <p:nvSpPr>
          <p:cNvPr id="13" name="Content Placeholder 58">
            <a:extLst>
              <a:ext uri="{FF2B5EF4-FFF2-40B4-BE49-F238E27FC236}">
                <a16:creationId xmlns:a16="http://schemas.microsoft.com/office/drawing/2014/main" id="{2BE32DAC-4DF8-B69A-EFC9-1834CF331308}"/>
              </a:ext>
            </a:extLst>
          </p:cNvPr>
          <p:cNvSpPr>
            <a:spLocks noGrp="1"/>
          </p:cNvSpPr>
          <p:nvPr/>
        </p:nvSpPr>
        <p:spPr>
          <a:xfrm>
            <a:off x="614184" y="5443992"/>
            <a:ext cx="8286893" cy="600000"/>
          </a:xfrm>
          <a:prstGeom prst="rect">
            <a:avLst/>
          </a:prstGeom>
        </p:spPr>
        <p:txBody>
          <a:bodyPr vert="horz" lIns="91440" tIns="45720" rIns="91440" bIns="45720" numCol="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067"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sym typeface="Arial"/>
              </a:rPr>
              <a:t>Stratification factors: </a:t>
            </a:r>
            <a:r>
              <a:rPr kumimoji="0" lang="en-US" sz="10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sym typeface="Arial"/>
              </a:rPr>
              <a:t>Liver metastases (present/absent) and ECOG PS (0 or 1/2); </a:t>
            </a:r>
            <a:r>
              <a:rPr kumimoji="0" lang="en-US" sz="1067"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sym typeface="Arial"/>
              </a:rPr>
              <a:t>Exploratory endpoints</a:t>
            </a:r>
            <a:r>
              <a:rPr kumimoji="0" lang="en-US" sz="10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sym typeface="Arial"/>
              </a:rPr>
              <a:t>: pharmacokinetics, antitherapeutic antibody, biomarkers of activity including baseline PD-L1 status and Nectin-4 expression, progression-free survival on subsequent therapy by investigator, patient reported outcomes; </a:t>
            </a:r>
            <a:r>
              <a:rPr kumimoji="0" lang="en-US" sz="1067"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sym typeface="Arial"/>
              </a:rPr>
              <a:t>Cohort K </a:t>
            </a:r>
            <a:r>
              <a:rPr kumimoji="0" lang="en-US" sz="1067"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sym typeface="Arial"/>
              </a:rPr>
              <a:t>completed enrollment on 11 Oct 2021; </a:t>
            </a:r>
            <a:r>
              <a:rPr kumimoji="0" lang="en-US" sz="1067"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a:sym typeface="Arial"/>
              </a:rPr>
              <a:t>Data cutoff was 10 Jun 2022</a:t>
            </a:r>
          </a:p>
        </p:txBody>
      </p:sp>
      <p:grpSp>
        <p:nvGrpSpPr>
          <p:cNvPr id="19" name="Group 18">
            <a:extLst>
              <a:ext uri="{FF2B5EF4-FFF2-40B4-BE49-F238E27FC236}">
                <a16:creationId xmlns:a16="http://schemas.microsoft.com/office/drawing/2014/main" id="{9737F2B8-4369-90EA-DBA2-82D688F8CC3B}"/>
              </a:ext>
            </a:extLst>
          </p:cNvPr>
          <p:cNvGrpSpPr/>
          <p:nvPr/>
        </p:nvGrpSpPr>
        <p:grpSpPr>
          <a:xfrm>
            <a:off x="702833" y="1595635"/>
            <a:ext cx="8077248" cy="3805530"/>
            <a:chOff x="359999" y="1198195"/>
            <a:chExt cx="6057936" cy="2854147"/>
          </a:xfrm>
        </p:grpSpPr>
        <p:grpSp>
          <p:nvGrpSpPr>
            <p:cNvPr id="20" name="Group 19">
              <a:extLst>
                <a:ext uri="{FF2B5EF4-FFF2-40B4-BE49-F238E27FC236}">
                  <a16:creationId xmlns:a16="http://schemas.microsoft.com/office/drawing/2014/main" id="{28248A9B-E23B-A364-5819-182388F2A40E}"/>
                </a:ext>
              </a:extLst>
            </p:cNvPr>
            <p:cNvGrpSpPr/>
            <p:nvPr/>
          </p:nvGrpSpPr>
          <p:grpSpPr>
            <a:xfrm>
              <a:off x="359999" y="1198195"/>
              <a:ext cx="6057936" cy="2854147"/>
              <a:chOff x="516595" y="1171746"/>
              <a:chExt cx="6057936" cy="2854147"/>
            </a:xfrm>
          </p:grpSpPr>
          <p:sp>
            <p:nvSpPr>
              <p:cNvPr id="24" name="TextBox 23">
                <a:extLst>
                  <a:ext uri="{FF2B5EF4-FFF2-40B4-BE49-F238E27FC236}">
                    <a16:creationId xmlns:a16="http://schemas.microsoft.com/office/drawing/2014/main" id="{6AF06C5C-85BB-2D32-D454-AE1616F49BF5}"/>
                  </a:ext>
                </a:extLst>
              </p:cNvPr>
              <p:cNvSpPr txBox="1"/>
              <p:nvPr/>
            </p:nvSpPr>
            <p:spPr>
              <a:xfrm>
                <a:off x="516595" y="1352324"/>
                <a:ext cx="1298522" cy="2285241"/>
              </a:xfrm>
              <a:prstGeom prst="rect">
                <a:avLst/>
              </a:prstGeom>
              <a:solidFill>
                <a:srgbClr val="10467B"/>
              </a:solidFill>
              <a:ln w="12700">
                <a:solidFill>
                  <a:schemeClr val="tx1"/>
                </a:solidFill>
              </a:ln>
            </p:spPr>
            <p:txBody>
              <a:bodyPr wrap="square" rtlCol="0" anchor="t">
                <a:spAutoFit/>
              </a:bodyPr>
              <a:lstStyle/>
              <a:p>
                <a:pPr marL="0" marR="0" lvl="0" indent="0" algn="ctr" defTabSz="1625397" rtl="0" eaLnBrk="1" fontAlgn="auto" latinLnBrk="0" hangingPunct="1">
                  <a:lnSpc>
                    <a:spcPct val="100000"/>
                  </a:lnSpc>
                  <a:spcBef>
                    <a:spcPts val="0"/>
                  </a:spcBef>
                  <a:spcAft>
                    <a:spcPts val="0"/>
                  </a:spcAft>
                  <a:buClr>
                    <a:srgbClr val="000000"/>
                  </a:buClr>
                  <a:buSzTx/>
                  <a:buFontTx/>
                  <a:buNone/>
                  <a:tabLst/>
                  <a:defRPr/>
                </a:pPr>
                <a:endParaRPr kumimoji="0" lang="en-US" sz="1600" b="1" i="0" u="none" strike="noStrike" kern="0" cap="none" spc="0" normalizeH="0" baseline="0" noProof="0" dirty="0">
                  <a:ln>
                    <a:noFill/>
                  </a:ln>
                  <a:solidFill>
                    <a:srgbClr val="FFFFFF"/>
                  </a:solidFill>
                  <a:effectLst/>
                  <a:uLnTx/>
                  <a:uFillTx/>
                  <a:latin typeface="Arial Narrow" panose="020B0606020202030204" pitchFamily="34" charset="0"/>
                  <a:ea typeface="+mn-ea"/>
                  <a:cs typeface="Calibri" panose="020F0502020204030204" pitchFamily="34" charset="0"/>
                  <a:sym typeface="Arial"/>
                </a:endParaRPr>
              </a:p>
              <a:p>
                <a:pPr marL="0" marR="0" lvl="0" indent="0" algn="ctr" defTabSz="1625397" rtl="0" eaLnBrk="1" fontAlgn="auto" latinLnBrk="0" hangingPunct="1">
                  <a:lnSpc>
                    <a:spcPct val="100000"/>
                  </a:lnSpc>
                  <a:spcBef>
                    <a:spcPts val="0"/>
                  </a:spcBef>
                  <a:spcAft>
                    <a:spcPts val="0"/>
                  </a:spcAft>
                  <a:buClr>
                    <a:srgbClr val="000000"/>
                  </a:buClr>
                  <a:buSzTx/>
                  <a:buFontTx/>
                  <a:buNone/>
                  <a:tabLst/>
                  <a:defRPr/>
                </a:pPr>
                <a:endParaRPr kumimoji="0" lang="en-US" sz="1600" b="1" i="0" u="none" strike="noStrike" kern="0" cap="none" spc="0" normalizeH="0" baseline="0" noProof="0" dirty="0">
                  <a:ln>
                    <a:noFill/>
                  </a:ln>
                  <a:solidFill>
                    <a:srgbClr val="FFFFFF"/>
                  </a:solidFill>
                  <a:effectLst/>
                  <a:uLnTx/>
                  <a:uFillTx/>
                  <a:latin typeface="Arial Narrow" panose="020B0606020202030204" pitchFamily="34" charset="0"/>
                  <a:ea typeface="+mn-ea"/>
                  <a:cs typeface="Calibri" panose="020F0502020204030204" pitchFamily="34" charset="0"/>
                  <a:sym typeface="Arial"/>
                </a:endParaRPr>
              </a:p>
              <a:p>
                <a:pPr marL="0" marR="0" lvl="0" indent="0" algn="ctr" defTabSz="1625397"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Arial Narrow" panose="020B0606020202030204" pitchFamily="34" charset="0"/>
                    <a:ea typeface="+mn-ea"/>
                    <a:cs typeface="Calibri" panose="020F0502020204030204" pitchFamily="34" charset="0"/>
                    <a:sym typeface="Arial"/>
                  </a:rPr>
                  <a:t>Patient Population</a:t>
                </a: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Calibri" panose="020F0502020204030204" pitchFamily="34" charset="0"/>
                  <a:sym typeface="Arial"/>
                </a:endParaRPr>
              </a:p>
              <a:p>
                <a:pPr marL="0" marR="0" lvl="0" indent="0" algn="ctr" defTabSz="1625397"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Calibri" panose="020F0502020204030204" pitchFamily="34" charset="0"/>
                  <a:sym typeface="Arial"/>
                </a:endParaRPr>
              </a:p>
              <a:p>
                <a:pPr marL="0" marR="0" lvl="0" indent="0" algn="ctr" defTabSz="1625397"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Calibri" panose="020F0502020204030204" pitchFamily="34" charset="0"/>
                    <a:sym typeface="Arial"/>
                  </a:rPr>
                  <a:t>Locally Advanced </a:t>
                </a:r>
              </a:p>
              <a:p>
                <a:pPr marL="0" marR="0" lvl="0" indent="0" algn="ctr" defTabSz="1625397"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Calibri" panose="020F0502020204030204" pitchFamily="34" charset="0"/>
                    <a:sym typeface="Arial"/>
                  </a:rPr>
                  <a:t>or </a:t>
                </a:r>
              </a:p>
              <a:p>
                <a:pPr marL="0" marR="0" lvl="0" indent="0" algn="ctr" defTabSz="1625397"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Calibri" panose="020F0502020204030204" pitchFamily="34" charset="0"/>
                    <a:sym typeface="Arial"/>
                  </a:rPr>
                  <a:t>Metastatic Urothelial Carcinoma</a:t>
                </a:r>
              </a:p>
              <a:p>
                <a:pPr marL="0" marR="0" lvl="0" indent="0" algn="ctr" defTabSz="1625397"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Calibri" panose="020F0502020204030204" pitchFamily="34" charset="0"/>
                  <a:sym typeface="Arial"/>
                </a:endParaRPr>
              </a:p>
              <a:p>
                <a:pPr marL="0" marR="0" lvl="0" indent="0" algn="ctr" defTabSz="1625397"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Calibri" panose="020F0502020204030204" pitchFamily="34" charset="0"/>
                    <a:sym typeface="Arial"/>
                  </a:rPr>
                  <a:t>(la/mUC)</a:t>
                </a:r>
              </a:p>
              <a:p>
                <a:pPr marL="0" marR="0" lvl="0" indent="0" algn="ctr" defTabSz="1625397"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Calibri" panose="020F0502020204030204" pitchFamily="34" charset="0"/>
                  <a:sym typeface="Arial"/>
                </a:endParaRPr>
              </a:p>
              <a:p>
                <a:pPr marL="0" marR="0" lvl="0" indent="0" algn="ctr" defTabSz="1625397"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Calibri" panose="020F0502020204030204" pitchFamily="34" charset="0"/>
                  <a:sym typeface="Arial"/>
                </a:endParaRPr>
              </a:p>
            </p:txBody>
          </p:sp>
          <p:sp>
            <p:nvSpPr>
              <p:cNvPr id="25" name="Rectangle 24">
                <a:extLst>
                  <a:ext uri="{FF2B5EF4-FFF2-40B4-BE49-F238E27FC236}">
                    <a16:creationId xmlns:a16="http://schemas.microsoft.com/office/drawing/2014/main" id="{B0D9DBC9-BEBE-842A-D1A4-8B349B30F055}"/>
                  </a:ext>
                </a:extLst>
              </p:cNvPr>
              <p:cNvSpPr/>
              <p:nvPr/>
            </p:nvSpPr>
            <p:spPr>
              <a:xfrm>
                <a:off x="5086839" y="1171746"/>
                <a:ext cx="1487692" cy="2854147"/>
              </a:xfrm>
              <a:prstGeom prst="rect">
                <a:avLst/>
              </a:prstGeom>
              <a:solidFill>
                <a:srgbClr val="E89023"/>
              </a:solidFill>
              <a:ln w="12700">
                <a:solidFill>
                  <a:srgbClr val="10467B"/>
                </a:solidFill>
              </a:ln>
            </p:spPr>
            <p:style>
              <a:lnRef idx="2">
                <a:schemeClr val="accent6">
                  <a:shade val="50000"/>
                </a:schemeClr>
              </a:lnRef>
              <a:fillRef idx="1">
                <a:schemeClr val="accent6"/>
              </a:fillRef>
              <a:effectRef idx="0">
                <a:schemeClr val="accent6"/>
              </a:effectRef>
              <a:fontRef idx="minor">
                <a:schemeClr val="lt1"/>
              </a:fontRef>
            </p:style>
            <p:txBody>
              <a:bodyPr lIns="121920" tIns="60960" rIns="121920" bIns="6096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sng"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Cohort K</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600" b="1" i="0" u="sng" strike="noStrike" kern="0" cap="none" spc="0" normalizeH="0" baseline="0" noProof="0" dirty="0">
                  <a:ln>
                    <a:noFill/>
                  </a:ln>
                  <a:solidFill>
                    <a:srgbClr val="FFFFFF"/>
                  </a:solidFill>
                  <a:effectLst/>
                  <a:uLnTx/>
                  <a:uFillTx/>
                  <a:latin typeface="Arial Narrow" panose="020B0606020202030204" pitchFamily="34" charset="0"/>
                  <a:ea typeface="+mn-ea"/>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1:1 Randomization</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enfortumab vedotin + pembrolizumab</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1"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or</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enfortumab vedotin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Cisplatin-ineligible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1L</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(N=151)</a:t>
                </a:r>
              </a:p>
            </p:txBody>
          </p:sp>
          <p:sp>
            <p:nvSpPr>
              <p:cNvPr id="26" name="Rectangle 25">
                <a:extLst>
                  <a:ext uri="{FF2B5EF4-FFF2-40B4-BE49-F238E27FC236}">
                    <a16:creationId xmlns:a16="http://schemas.microsoft.com/office/drawing/2014/main" id="{8037EA4C-BDD1-2831-099A-CFB8C7CEBA29}"/>
                  </a:ext>
                </a:extLst>
              </p:cNvPr>
              <p:cNvSpPr/>
              <p:nvPr/>
            </p:nvSpPr>
            <p:spPr>
              <a:xfrm>
                <a:off x="2021767" y="1352325"/>
                <a:ext cx="1339493" cy="2492990"/>
              </a:xfrm>
              <a:prstGeom prst="rect">
                <a:avLst/>
              </a:prstGeom>
              <a:solidFill>
                <a:srgbClr val="A7A9AC"/>
              </a:solidFill>
              <a:ln w="12700">
                <a:solidFill>
                  <a:srgbClr val="10467B"/>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r>
                  <a:rPr kumimoji="0" lang="en-US" sz="1600" b="0" i="0" u="sng"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Dose Escalation</a:t>
                </a: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a:sym typeface="Arial"/>
                </a:endParaRPr>
              </a:p>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a:sym typeface="Arial"/>
                </a:endParaRPr>
              </a:p>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enfortumab vedotin + pembrolizumab</a:t>
                </a: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a:sym typeface="Arial"/>
                </a:endParaRPr>
              </a:p>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a:sym typeface="Arial"/>
                </a:endParaRPr>
              </a:p>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Cisplatin-ineligible </a:t>
                </a: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a:sym typeface="Arial"/>
                </a:endParaRPr>
              </a:p>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1L</a:t>
                </a: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a:sym typeface="Arial"/>
                </a:endParaRPr>
              </a:p>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(n=5)</a:t>
                </a: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a:sym typeface="Arial"/>
                </a:endParaRPr>
              </a:p>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sym typeface="Arial"/>
                </a:endParaRPr>
              </a:p>
            </p:txBody>
          </p:sp>
          <p:sp>
            <p:nvSpPr>
              <p:cNvPr id="27" name="Rectangle 26">
                <a:extLst>
                  <a:ext uri="{FF2B5EF4-FFF2-40B4-BE49-F238E27FC236}">
                    <a16:creationId xmlns:a16="http://schemas.microsoft.com/office/drawing/2014/main" id="{9065FD7F-5ECC-3D8B-BE39-06E550A48FA2}"/>
                  </a:ext>
                </a:extLst>
              </p:cNvPr>
              <p:cNvSpPr/>
              <p:nvPr/>
            </p:nvSpPr>
            <p:spPr>
              <a:xfrm>
                <a:off x="3567910" y="1352323"/>
                <a:ext cx="1312279" cy="2492991"/>
              </a:xfrm>
              <a:prstGeom prst="rect">
                <a:avLst/>
              </a:prstGeom>
              <a:solidFill>
                <a:srgbClr val="A7A9AC"/>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r>
                  <a:rPr kumimoji="0" lang="en-US" sz="1600" b="0" i="0" u="sng"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Expansion Cohort A</a:t>
                </a: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a:sym typeface="Arial"/>
                </a:endParaRPr>
              </a:p>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a:sym typeface="Arial"/>
                </a:endParaRPr>
              </a:p>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enfortumab vedotin + pembrolizumab</a:t>
                </a: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a:sym typeface="Arial"/>
                </a:endParaRPr>
              </a:p>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a:sym typeface="Arial"/>
                </a:endParaRPr>
              </a:p>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Cisplatin-ineligible </a:t>
                </a: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a:sym typeface="Arial"/>
                </a:endParaRPr>
              </a:p>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1L</a:t>
                </a: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a:sym typeface="Arial"/>
                </a:endParaRPr>
              </a:p>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rPr>
                  <a:t>(n=40)</a:t>
                </a: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Arial"/>
                  <a:sym typeface="Arial"/>
                </a:endParaRPr>
              </a:p>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sym typeface="Arial"/>
                </a:endParaRPr>
              </a:p>
            </p:txBody>
          </p:sp>
        </p:grpSp>
        <p:cxnSp>
          <p:nvCxnSpPr>
            <p:cNvPr id="21" name="Straight Arrow Connector 20">
              <a:extLst>
                <a:ext uri="{FF2B5EF4-FFF2-40B4-BE49-F238E27FC236}">
                  <a16:creationId xmlns:a16="http://schemas.microsoft.com/office/drawing/2014/main" id="{68236BFF-C2E5-8A31-9343-566DC07ADE39}"/>
                </a:ext>
              </a:extLst>
            </p:cNvPr>
            <p:cNvCxnSpPr>
              <a:stCxn id="24" idx="3"/>
              <a:endCxn id="26" idx="1"/>
            </p:cNvCxnSpPr>
            <p:nvPr/>
          </p:nvCxnSpPr>
          <p:spPr>
            <a:xfrm>
              <a:off x="1658521" y="2521394"/>
              <a:ext cx="206650" cy="103875"/>
            </a:xfrm>
            <a:prstGeom prst="straightConnector1">
              <a:avLst/>
            </a:prstGeom>
            <a:ln w="38100">
              <a:solidFill>
                <a:srgbClr val="10467B"/>
              </a:solidFill>
              <a:tailEnd type="triangle"/>
            </a:ln>
          </p:spPr>
          <p:style>
            <a:lnRef idx="1">
              <a:schemeClr val="accent6"/>
            </a:lnRef>
            <a:fillRef idx="0">
              <a:schemeClr val="accent6"/>
            </a:fillRef>
            <a:effectRef idx="0">
              <a:schemeClr val="accent6"/>
            </a:effectRef>
            <a:fontRef idx="minor">
              <a:schemeClr val="tx1"/>
            </a:fontRef>
          </p:style>
        </p:cxnSp>
        <p:cxnSp>
          <p:nvCxnSpPr>
            <p:cNvPr id="22" name="Straight Arrow Connector 21">
              <a:extLst>
                <a:ext uri="{FF2B5EF4-FFF2-40B4-BE49-F238E27FC236}">
                  <a16:creationId xmlns:a16="http://schemas.microsoft.com/office/drawing/2014/main" id="{CCACBBD6-7C3E-DC1F-6B78-0808D60B6A9C}"/>
                </a:ext>
              </a:extLst>
            </p:cNvPr>
            <p:cNvCxnSpPr/>
            <p:nvPr/>
          </p:nvCxnSpPr>
          <p:spPr>
            <a:xfrm>
              <a:off x="3204664" y="2571749"/>
              <a:ext cx="206650" cy="1"/>
            </a:xfrm>
            <a:prstGeom prst="straightConnector1">
              <a:avLst/>
            </a:prstGeom>
            <a:ln w="38100">
              <a:solidFill>
                <a:srgbClr val="10467B"/>
              </a:solidFill>
              <a:tailEnd type="triangle"/>
            </a:ln>
          </p:spPr>
          <p:style>
            <a:lnRef idx="1">
              <a:schemeClr val="accent6"/>
            </a:lnRef>
            <a:fillRef idx="0">
              <a:schemeClr val="accent6"/>
            </a:fillRef>
            <a:effectRef idx="0">
              <a:schemeClr val="accent6"/>
            </a:effectRef>
            <a:fontRef idx="minor">
              <a:schemeClr val="tx1"/>
            </a:fontRef>
          </p:style>
        </p:cxnSp>
        <p:cxnSp>
          <p:nvCxnSpPr>
            <p:cNvPr id="23" name="Straight Arrow Connector 22">
              <a:extLst>
                <a:ext uri="{FF2B5EF4-FFF2-40B4-BE49-F238E27FC236}">
                  <a16:creationId xmlns:a16="http://schemas.microsoft.com/office/drawing/2014/main" id="{4C021A5C-E414-ED93-3942-C09D2BA4BB53}"/>
                </a:ext>
              </a:extLst>
            </p:cNvPr>
            <p:cNvCxnSpPr/>
            <p:nvPr/>
          </p:nvCxnSpPr>
          <p:spPr>
            <a:xfrm>
              <a:off x="4723593" y="2569884"/>
              <a:ext cx="206650" cy="1"/>
            </a:xfrm>
            <a:prstGeom prst="straightConnector1">
              <a:avLst/>
            </a:prstGeom>
            <a:ln w="38100">
              <a:solidFill>
                <a:srgbClr val="10467B"/>
              </a:solidFill>
              <a:tailEnd type="triangle"/>
            </a:ln>
          </p:spPr>
          <p:style>
            <a:lnRef idx="1">
              <a:schemeClr val="accent6"/>
            </a:lnRef>
            <a:fillRef idx="0">
              <a:schemeClr val="accent6"/>
            </a:fillRef>
            <a:effectRef idx="0">
              <a:schemeClr val="accent6"/>
            </a:effectRef>
            <a:fontRef idx="minor">
              <a:schemeClr val="tx1"/>
            </a:fontRef>
          </p:style>
        </p:cxnSp>
      </p:grpSp>
      <p:sp>
        <p:nvSpPr>
          <p:cNvPr id="4" name="TextBox 3">
            <a:extLst>
              <a:ext uri="{FF2B5EF4-FFF2-40B4-BE49-F238E27FC236}">
                <a16:creationId xmlns:a16="http://schemas.microsoft.com/office/drawing/2014/main" id="{53D87477-3F49-9D6D-5829-0FD0FF5724C2}"/>
              </a:ext>
            </a:extLst>
          </p:cNvPr>
          <p:cNvSpPr txBox="1"/>
          <p:nvPr/>
        </p:nvSpPr>
        <p:spPr>
          <a:xfrm>
            <a:off x="5701850" y="6340049"/>
            <a:ext cx="6218804" cy="372985"/>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4219923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CFD5C2-F563-F8A7-AD36-FDCCC833C79F}"/>
              </a:ext>
            </a:extLst>
          </p:cNvPr>
          <p:cNvSpPr>
            <a:spLocks noGrp="1"/>
          </p:cNvSpPr>
          <p:nvPr>
            <p:ph type="ctrTitle"/>
          </p:nvPr>
        </p:nvSpPr>
        <p:spPr>
          <a:xfrm>
            <a:off x="489490" y="122948"/>
            <a:ext cx="11213020" cy="576000"/>
          </a:xfrm>
        </p:spPr>
        <p:txBody>
          <a:bodyPr/>
          <a:lstStyle/>
          <a:p>
            <a:pPr algn="ctr"/>
            <a:r>
              <a:rPr lang="en-US" dirty="0">
                <a:solidFill>
                  <a:schemeClr val="tx1"/>
                </a:solidFill>
              </a:rPr>
              <a:t>Overall Response Rate by BICR</a:t>
            </a:r>
          </a:p>
        </p:txBody>
      </p:sp>
      <p:sp>
        <p:nvSpPr>
          <p:cNvPr id="5" name="Text Placeholder 4">
            <a:extLst>
              <a:ext uri="{FF2B5EF4-FFF2-40B4-BE49-F238E27FC236}">
                <a16:creationId xmlns:a16="http://schemas.microsoft.com/office/drawing/2014/main" id="{5FE9520F-5402-9A3C-1439-321C494F1619}"/>
              </a:ext>
            </a:extLst>
          </p:cNvPr>
          <p:cNvSpPr>
            <a:spLocks noGrp="1"/>
          </p:cNvSpPr>
          <p:nvPr>
            <p:ph type="body" idx="12"/>
          </p:nvPr>
        </p:nvSpPr>
        <p:spPr/>
        <p:txBody>
          <a:bodyPr/>
          <a:lstStyle/>
          <a:p>
            <a:r>
              <a:rPr lang="en-US" dirty="0"/>
              <a:t>Jonathan E. Rosenberg, MD</a:t>
            </a:r>
          </a:p>
        </p:txBody>
      </p:sp>
      <p:graphicFrame>
        <p:nvGraphicFramePr>
          <p:cNvPr id="6" name="Content Placeholder 4">
            <a:extLst>
              <a:ext uri="{FF2B5EF4-FFF2-40B4-BE49-F238E27FC236}">
                <a16:creationId xmlns:a16="http://schemas.microsoft.com/office/drawing/2014/main" id="{EE3BC75E-0B72-2971-A4DD-1450FAEC9907}"/>
              </a:ext>
            </a:extLst>
          </p:cNvPr>
          <p:cNvGraphicFramePr>
            <a:graphicFrameLocks/>
          </p:cNvGraphicFramePr>
          <p:nvPr/>
        </p:nvGraphicFramePr>
        <p:xfrm>
          <a:off x="561975" y="1247604"/>
          <a:ext cx="7747776" cy="4404736"/>
        </p:xfrm>
        <a:graphic>
          <a:graphicData uri="http://schemas.openxmlformats.org/drawingml/2006/table">
            <a:tbl>
              <a:tblPr firstRow="1" bandRow="1">
                <a:tableStyleId>{5FD0F851-EC5A-4D38-B0AD-8093EC10F338}</a:tableStyleId>
              </a:tblPr>
              <a:tblGrid>
                <a:gridCol w="4210051">
                  <a:extLst>
                    <a:ext uri="{9D8B030D-6E8A-4147-A177-3AD203B41FA5}">
                      <a16:colId xmlns:a16="http://schemas.microsoft.com/office/drawing/2014/main" val="2567539824"/>
                    </a:ext>
                  </a:extLst>
                </a:gridCol>
                <a:gridCol w="1828800">
                  <a:extLst>
                    <a:ext uri="{9D8B030D-6E8A-4147-A177-3AD203B41FA5}">
                      <a16:colId xmlns:a16="http://schemas.microsoft.com/office/drawing/2014/main" val="3126315464"/>
                    </a:ext>
                  </a:extLst>
                </a:gridCol>
                <a:gridCol w="1708925">
                  <a:extLst>
                    <a:ext uri="{9D8B030D-6E8A-4147-A177-3AD203B41FA5}">
                      <a16:colId xmlns:a16="http://schemas.microsoft.com/office/drawing/2014/main" val="3477083043"/>
                    </a:ext>
                  </a:extLst>
                </a:gridCol>
              </a:tblGrid>
              <a:tr h="500380">
                <a:tc>
                  <a:txBody>
                    <a:bodyPr/>
                    <a:lstStyle/>
                    <a:p>
                      <a:pPr algn="l" fontAlgn="ctr"/>
                      <a:endParaRPr lang="en-US" sz="1600" b="1"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1600" b="1" u="none" strike="noStrike" dirty="0">
                          <a:effectLst/>
                        </a:rPr>
                        <a:t>EV+P </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u="none" strike="noStrike" dirty="0">
                          <a:effectLst/>
                        </a:rPr>
                        <a:t>(N=76)</a:t>
                      </a:r>
                      <a:endParaRPr lang="en-US" sz="1600" b="1"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1600" b="1" u="none" strike="noStrike" dirty="0">
                          <a:effectLst/>
                        </a:rPr>
                        <a:t>EV Mono</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1" u="none" strike="noStrike" dirty="0">
                          <a:effectLst/>
                        </a:rPr>
                        <a:t>(N=73)</a:t>
                      </a:r>
                      <a:endParaRPr lang="en-US" sz="1600" b="1" i="0" u="none" strike="noStrike" dirty="0">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2107229429"/>
                  </a:ext>
                </a:extLst>
              </a:tr>
              <a:tr h="616269">
                <a:tc>
                  <a:txBody>
                    <a:bodyPr/>
                    <a:lstStyle/>
                    <a:p>
                      <a:pPr algn="l" fontAlgn="ctr"/>
                      <a:r>
                        <a:rPr lang="en-US" sz="1600" b="1" u="none" strike="noStrike" dirty="0">
                          <a:effectLst/>
                        </a:rPr>
                        <a:t>Confirmed ORR, n (% )</a:t>
                      </a:r>
                    </a:p>
                    <a:p>
                      <a:pPr algn="l" fontAlgn="ctr"/>
                      <a:r>
                        <a:rPr lang="en-US" sz="1600" b="1" u="none" strike="noStrike" dirty="0">
                          <a:effectLst/>
                        </a:rPr>
                        <a:t>(95% CI)</a:t>
                      </a:r>
                      <a:endParaRPr lang="en-US" sz="1600" b="1"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1600" u="none" strike="noStrike" dirty="0">
                          <a:effectLst/>
                        </a:rPr>
                        <a:t>49 (</a:t>
                      </a:r>
                      <a:r>
                        <a:rPr lang="en-US" sz="1600" b="0" u="none" strike="noStrike" dirty="0">
                          <a:effectLst/>
                        </a:rPr>
                        <a:t>64.5</a:t>
                      </a:r>
                      <a:r>
                        <a:rPr lang="en-US" sz="1600" u="none" strike="noStrike" dirty="0">
                          <a:effectLst/>
                        </a:rPr>
                        <a:t>) </a:t>
                      </a:r>
                    </a:p>
                    <a:p>
                      <a:pPr algn="ctr" fontAlgn="ctr"/>
                      <a:r>
                        <a:rPr lang="en-US" sz="1600" u="none" strike="noStrike" dirty="0">
                          <a:effectLst/>
                        </a:rPr>
                        <a:t>(52.7, 75.1) </a:t>
                      </a:r>
                      <a:endParaRPr lang="en-US" sz="1600" b="0"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1600" u="none" strike="noStrike" dirty="0">
                          <a:effectLst/>
                        </a:rPr>
                        <a:t>33 (</a:t>
                      </a:r>
                      <a:r>
                        <a:rPr lang="en-US" sz="1600" b="0" u="none" strike="noStrike" dirty="0">
                          <a:effectLst/>
                        </a:rPr>
                        <a:t>45.2</a:t>
                      </a:r>
                      <a:r>
                        <a:rPr lang="en-US" sz="1600" u="none" strike="noStrike" dirty="0">
                          <a:effectLst/>
                        </a:rPr>
                        <a:t>)</a:t>
                      </a:r>
                    </a:p>
                    <a:p>
                      <a:pPr algn="ctr" fontAlgn="ctr"/>
                      <a:r>
                        <a:rPr lang="en-US" sz="1600" u="none" strike="noStrike" dirty="0">
                          <a:effectLst/>
                        </a:rPr>
                        <a:t>(33.5, 57.3)</a:t>
                      </a:r>
                      <a:endParaRPr lang="en-US" sz="1600" b="0" i="0" u="none" strike="noStrike" dirty="0">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4049031396"/>
                  </a:ext>
                </a:extLst>
              </a:tr>
              <a:tr h="340480">
                <a:tc>
                  <a:txBody>
                    <a:bodyPr/>
                    <a:lstStyle/>
                    <a:p>
                      <a:pPr algn="l" fontAlgn="ctr"/>
                      <a:r>
                        <a:rPr lang="en-US" sz="1600" b="1" u="none" strike="noStrike" dirty="0">
                          <a:effectLst/>
                        </a:rPr>
                        <a:t>Best overall response, n (%)</a:t>
                      </a:r>
                      <a:endParaRPr lang="en-US" sz="1600" b="1"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endParaRPr lang="en-US" sz="1600" b="0"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endParaRPr lang="en-US" sz="1600" b="0" i="0" u="none" strike="noStrike" dirty="0">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2035295018"/>
                  </a:ext>
                </a:extLst>
              </a:tr>
              <a:tr h="370299">
                <a:tc>
                  <a:txBody>
                    <a:bodyPr/>
                    <a:lstStyle/>
                    <a:p>
                      <a:pPr algn="l" fontAlgn="ctr"/>
                      <a:r>
                        <a:rPr lang="en-US" sz="1600" u="none" strike="noStrike" dirty="0">
                          <a:effectLst/>
                        </a:rPr>
                        <a:t>Complete Response</a:t>
                      </a:r>
                      <a:endParaRPr lang="en-US" sz="1600" b="0" i="0" u="none" strike="noStrike" dirty="0">
                        <a:solidFill>
                          <a:srgbClr val="000000"/>
                        </a:solidFill>
                        <a:effectLst/>
                        <a:latin typeface="Times New Roman" panose="02020603050405020304" pitchFamily="18" charset="0"/>
                      </a:endParaRPr>
                    </a:p>
                  </a:txBody>
                  <a:tcPr marL="228600" marR="12700" marT="12700" marB="0" anchor="ctr"/>
                </a:tc>
                <a:tc>
                  <a:txBody>
                    <a:bodyPr/>
                    <a:lstStyle/>
                    <a:p>
                      <a:pPr algn="ctr" fontAlgn="ctr"/>
                      <a:r>
                        <a:rPr lang="en-US" sz="1600" u="none" strike="noStrike" dirty="0">
                          <a:effectLst/>
                        </a:rPr>
                        <a:t>8 (10.5)</a:t>
                      </a:r>
                      <a:endParaRPr lang="en-US" sz="1600" b="0"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1600" u="none" strike="noStrike" dirty="0">
                          <a:effectLst/>
                        </a:rPr>
                        <a:t>3 (4.1)</a:t>
                      </a:r>
                      <a:endParaRPr lang="en-US" sz="1600" b="0" i="0" u="none" strike="noStrike" dirty="0">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3158687139"/>
                  </a:ext>
                </a:extLst>
              </a:tr>
              <a:tr h="340480">
                <a:tc>
                  <a:txBody>
                    <a:bodyPr/>
                    <a:lstStyle/>
                    <a:p>
                      <a:pPr algn="l" fontAlgn="ctr"/>
                      <a:r>
                        <a:rPr lang="en-US" sz="1600" u="none" strike="noStrike" dirty="0">
                          <a:effectLst/>
                        </a:rPr>
                        <a:t>Partial Response</a:t>
                      </a:r>
                      <a:endParaRPr lang="en-US" sz="1600" b="0" i="0" u="none" strike="noStrike" dirty="0">
                        <a:solidFill>
                          <a:srgbClr val="000000"/>
                        </a:solidFill>
                        <a:effectLst/>
                        <a:latin typeface="Times New Roman" panose="02020603050405020304" pitchFamily="18" charset="0"/>
                      </a:endParaRPr>
                    </a:p>
                  </a:txBody>
                  <a:tcPr marL="228600" marR="12700" marT="12700" marB="0" anchor="ctr"/>
                </a:tc>
                <a:tc>
                  <a:txBody>
                    <a:bodyPr/>
                    <a:lstStyle/>
                    <a:p>
                      <a:pPr algn="ctr" fontAlgn="ctr"/>
                      <a:r>
                        <a:rPr lang="en-US" sz="1600" u="none" strike="noStrike" dirty="0">
                          <a:effectLst/>
                        </a:rPr>
                        <a:t>41 (53.9) </a:t>
                      </a:r>
                      <a:endParaRPr lang="en-US" sz="1600" b="0"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1600" u="none" strike="noStrike" dirty="0">
                          <a:effectLst/>
                        </a:rPr>
                        <a:t>30 (41.1) </a:t>
                      </a:r>
                      <a:endParaRPr lang="en-US" sz="1600" b="0" i="0" u="none" strike="noStrike" dirty="0">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3805001637"/>
                  </a:ext>
                </a:extLst>
              </a:tr>
              <a:tr h="340480">
                <a:tc>
                  <a:txBody>
                    <a:bodyPr/>
                    <a:lstStyle/>
                    <a:p>
                      <a:pPr algn="l" fontAlgn="ctr"/>
                      <a:r>
                        <a:rPr lang="en-US" sz="1600" u="none" strike="noStrike" dirty="0">
                          <a:effectLst/>
                        </a:rPr>
                        <a:t>Stable Disease</a:t>
                      </a:r>
                      <a:endParaRPr lang="en-US" sz="1600" b="0" i="0" u="none" strike="noStrike" dirty="0">
                        <a:solidFill>
                          <a:srgbClr val="000000"/>
                        </a:solidFill>
                        <a:effectLst/>
                        <a:latin typeface="Times New Roman" panose="02020603050405020304" pitchFamily="18" charset="0"/>
                      </a:endParaRPr>
                    </a:p>
                  </a:txBody>
                  <a:tcPr marL="228600" marR="12700" marT="12700" marB="0" anchor="ctr"/>
                </a:tc>
                <a:tc>
                  <a:txBody>
                    <a:bodyPr/>
                    <a:lstStyle/>
                    <a:p>
                      <a:pPr algn="ctr" fontAlgn="ctr"/>
                      <a:r>
                        <a:rPr lang="en-US" sz="1600" u="none" strike="noStrike" dirty="0">
                          <a:effectLst/>
                        </a:rPr>
                        <a:t>17 (22.4)</a:t>
                      </a:r>
                      <a:endParaRPr lang="en-US" sz="1600" b="0"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1600" u="none" strike="noStrike" dirty="0">
                          <a:effectLst/>
                        </a:rPr>
                        <a:t>25 (34.2)</a:t>
                      </a:r>
                      <a:endParaRPr lang="en-US" sz="1600" b="0" i="0" u="none" strike="noStrike" dirty="0">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1533848154"/>
                  </a:ext>
                </a:extLst>
              </a:tr>
              <a:tr h="340480">
                <a:tc>
                  <a:txBody>
                    <a:bodyPr/>
                    <a:lstStyle/>
                    <a:p>
                      <a:pPr algn="l" fontAlgn="ctr"/>
                      <a:r>
                        <a:rPr lang="en-US" sz="1600" u="none" strike="noStrike" dirty="0">
                          <a:effectLst/>
                        </a:rPr>
                        <a:t>Progressive Disease</a:t>
                      </a:r>
                      <a:endParaRPr lang="en-US" sz="1600" b="0" i="0" u="none" strike="noStrike" dirty="0">
                        <a:solidFill>
                          <a:srgbClr val="000000"/>
                        </a:solidFill>
                        <a:effectLst/>
                        <a:latin typeface="Times New Roman" panose="02020603050405020304" pitchFamily="18" charset="0"/>
                      </a:endParaRPr>
                    </a:p>
                  </a:txBody>
                  <a:tcPr marL="228600" marR="12700" marT="12700" marB="0" anchor="ctr"/>
                </a:tc>
                <a:tc>
                  <a:txBody>
                    <a:bodyPr/>
                    <a:lstStyle/>
                    <a:p>
                      <a:pPr algn="ctr" fontAlgn="ctr"/>
                      <a:r>
                        <a:rPr lang="en-US" sz="1600" u="none" strike="noStrike" dirty="0">
                          <a:effectLst/>
                        </a:rPr>
                        <a:t>6 (7.9)</a:t>
                      </a:r>
                      <a:endParaRPr lang="en-US" sz="1600" b="0"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1600" u="none" strike="noStrike" dirty="0">
                          <a:effectLst/>
                        </a:rPr>
                        <a:t>7 (9.6)</a:t>
                      </a:r>
                      <a:endParaRPr lang="en-US" sz="1600" b="0" i="0" u="none" strike="noStrike" dirty="0">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2377577136"/>
                  </a:ext>
                </a:extLst>
              </a:tr>
              <a:tr h="340480">
                <a:tc>
                  <a:txBody>
                    <a:bodyPr/>
                    <a:lstStyle/>
                    <a:p>
                      <a:pPr algn="l" fontAlgn="ctr"/>
                      <a:r>
                        <a:rPr lang="en-US" sz="1600" u="none" strike="noStrike" dirty="0">
                          <a:effectLst/>
                        </a:rPr>
                        <a:t>Not Evaluable</a:t>
                      </a:r>
                      <a:endParaRPr lang="en-US" sz="1600" b="0" i="0" u="none" strike="noStrike" dirty="0">
                        <a:solidFill>
                          <a:srgbClr val="000000"/>
                        </a:solidFill>
                        <a:effectLst/>
                        <a:latin typeface="Times New Roman" panose="02020603050405020304" pitchFamily="18" charset="0"/>
                      </a:endParaRPr>
                    </a:p>
                  </a:txBody>
                  <a:tcPr marL="228600" marR="12700" marT="12700" marB="0" anchor="ctr"/>
                </a:tc>
                <a:tc>
                  <a:txBody>
                    <a:bodyPr/>
                    <a:lstStyle/>
                    <a:p>
                      <a:pPr algn="ctr" fontAlgn="ctr"/>
                      <a:r>
                        <a:rPr lang="en-US" sz="1600" u="none" strike="noStrike" dirty="0">
                          <a:effectLst/>
                        </a:rPr>
                        <a:t>3 (3.9)</a:t>
                      </a:r>
                      <a:endParaRPr lang="en-US" sz="1600" b="0"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1600" u="none" strike="noStrike" dirty="0">
                          <a:effectLst/>
                        </a:rPr>
                        <a:t>5 (6.8)</a:t>
                      </a:r>
                      <a:endParaRPr lang="en-US" sz="1600" b="0" i="0" u="none" strike="noStrike" dirty="0">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3371017350"/>
                  </a:ext>
                </a:extLst>
              </a:tr>
              <a:tr h="357504">
                <a:tc>
                  <a:txBody>
                    <a:bodyPr/>
                    <a:lstStyle/>
                    <a:p>
                      <a:pPr algn="l" fontAlgn="ctr"/>
                      <a:r>
                        <a:rPr lang="en-US" sz="1600" u="none" strike="noStrike" dirty="0">
                          <a:effectLst/>
                        </a:rPr>
                        <a:t>No Assessment</a:t>
                      </a:r>
                      <a:endParaRPr lang="en-US" sz="1600" b="0" i="0" u="none" strike="noStrike" dirty="0">
                        <a:solidFill>
                          <a:srgbClr val="000000"/>
                        </a:solidFill>
                        <a:effectLst/>
                        <a:latin typeface="Times New Roman" panose="02020603050405020304" pitchFamily="18" charset="0"/>
                      </a:endParaRPr>
                    </a:p>
                  </a:txBody>
                  <a:tcPr marL="228600" marR="12700" marT="12700" marB="0" anchor="ctr"/>
                </a:tc>
                <a:tc>
                  <a:txBody>
                    <a:bodyPr/>
                    <a:lstStyle/>
                    <a:p>
                      <a:pPr algn="ctr" fontAlgn="ctr"/>
                      <a:r>
                        <a:rPr lang="en-US" sz="1600" u="none" strike="noStrike" dirty="0">
                          <a:effectLst/>
                        </a:rPr>
                        <a:t>1 (1.3)</a:t>
                      </a:r>
                      <a:endParaRPr lang="en-US" sz="1600" b="0" i="0" u="none" strike="noStrike" dirty="0">
                        <a:solidFill>
                          <a:srgbClr val="000000"/>
                        </a:solidFill>
                        <a:effectLst/>
                        <a:latin typeface="Times New Roman" panose="02020603050405020304" pitchFamily="18" charset="0"/>
                      </a:endParaRPr>
                    </a:p>
                  </a:txBody>
                  <a:tcPr marL="12700" marR="12700" marT="12700" marB="0" anchor="ctr"/>
                </a:tc>
                <a:tc>
                  <a:txBody>
                    <a:bodyPr/>
                    <a:lstStyle/>
                    <a:p>
                      <a:pPr algn="ctr" fontAlgn="ctr"/>
                      <a:r>
                        <a:rPr lang="en-US" sz="1600" u="none" strike="noStrike" dirty="0">
                          <a:effectLst/>
                        </a:rPr>
                        <a:t>3 (4.1)</a:t>
                      </a:r>
                      <a:endParaRPr lang="en-US" sz="1600" b="0" i="0" u="none" strike="noStrike" dirty="0">
                        <a:solidFill>
                          <a:srgbClr val="000000"/>
                        </a:solidFill>
                        <a:effectLst/>
                        <a:latin typeface="Times New Roman" panose="02020603050405020304" pitchFamily="18" charset="0"/>
                      </a:endParaRPr>
                    </a:p>
                  </a:txBody>
                  <a:tcPr marL="12700" marR="12700" marT="12700" marB="0" anchor="ctr"/>
                </a:tc>
                <a:extLst>
                  <a:ext uri="{0D108BD9-81ED-4DB2-BD59-A6C34878D82A}">
                    <a16:rowId xmlns:a16="http://schemas.microsoft.com/office/drawing/2014/main" val="3662569655"/>
                  </a:ext>
                </a:extLst>
              </a:tr>
              <a:tr h="500380">
                <a:tc>
                  <a:txBody>
                    <a:bodyPr/>
                    <a:lstStyle/>
                    <a:p>
                      <a:pPr lvl="0" algn="l">
                        <a:buNone/>
                      </a:pPr>
                      <a:r>
                        <a:rPr lang="en-US" sz="1600" b="1" i="0" u="none" strike="noStrike" noProof="0" dirty="0">
                          <a:effectLst/>
                        </a:rPr>
                        <a:t>Median </a:t>
                      </a:r>
                      <a:r>
                        <a:rPr lang="en-US" sz="1600" b="1" i="0" u="none" strike="noStrike" dirty="0">
                          <a:solidFill>
                            <a:srgbClr val="000000"/>
                          </a:solidFill>
                          <a:effectLst/>
                          <a:latin typeface="+mn-lt"/>
                        </a:rPr>
                        <a:t>time to objective response </a:t>
                      </a:r>
                      <a:r>
                        <a:rPr lang="en-US" sz="1600" b="1" i="0" u="none" strike="noStrike" noProof="0" dirty="0">
                          <a:effectLst/>
                        </a:rPr>
                        <a:t>(range), </a:t>
                      </a:r>
                      <a:r>
                        <a:rPr lang="en-US" sz="1600" b="1" i="0" u="none" strike="noStrike" dirty="0">
                          <a:solidFill>
                            <a:srgbClr val="000000"/>
                          </a:solidFill>
                          <a:effectLst/>
                          <a:latin typeface="+mn-lt"/>
                        </a:rPr>
                        <a:t> mos </a:t>
                      </a:r>
                      <a:endParaRPr lang="en-US" sz="2500" dirty="0"/>
                    </a:p>
                  </a:txBody>
                  <a:tcPr marL="12700" marR="12700" marT="12700" marB="0" anchor="ctr"/>
                </a:tc>
                <a:tc>
                  <a:txBody>
                    <a:bodyPr/>
                    <a:lstStyle/>
                    <a:p>
                      <a:pPr algn="ctr" fontAlgn="ctr"/>
                      <a:r>
                        <a:rPr lang="en-US" sz="1600" b="0" i="0" u="none" strike="noStrike" dirty="0">
                          <a:solidFill>
                            <a:srgbClr val="000000"/>
                          </a:solidFill>
                          <a:effectLst/>
                          <a:latin typeface="+mn-lt"/>
                        </a:rPr>
                        <a:t>2.07 (1.1, 6.6)</a:t>
                      </a:r>
                    </a:p>
                  </a:txBody>
                  <a:tcPr marL="12700" marR="12700" marT="12700" marB="0" anchor="ctr"/>
                </a:tc>
                <a:tc>
                  <a:txBody>
                    <a:bodyPr/>
                    <a:lstStyle/>
                    <a:p>
                      <a:pPr algn="ctr" fontAlgn="ctr"/>
                      <a:r>
                        <a:rPr lang="en-US" sz="1600" b="0" i="0" u="none" strike="noStrike" dirty="0">
                          <a:solidFill>
                            <a:srgbClr val="000000"/>
                          </a:solidFill>
                          <a:effectLst/>
                          <a:latin typeface="+mn-lt"/>
                        </a:rPr>
                        <a:t>2.07 (1.9, 15.4)</a:t>
                      </a:r>
                    </a:p>
                  </a:txBody>
                  <a:tcPr marL="12700" marR="12700" marT="12700" marB="0" anchor="ctr"/>
                </a:tc>
                <a:extLst>
                  <a:ext uri="{0D108BD9-81ED-4DB2-BD59-A6C34878D82A}">
                    <a16:rowId xmlns:a16="http://schemas.microsoft.com/office/drawing/2014/main" val="2239413903"/>
                  </a:ext>
                </a:extLst>
              </a:tr>
              <a:tr h="357504">
                <a:tc>
                  <a:txBody>
                    <a:bodyPr/>
                    <a:lstStyle/>
                    <a:p>
                      <a:pPr algn="l" fontAlgn="ctr"/>
                      <a:r>
                        <a:rPr lang="en-US" sz="1600" b="1" i="0" u="none" strike="noStrike" dirty="0">
                          <a:solidFill>
                            <a:srgbClr val="000000"/>
                          </a:solidFill>
                          <a:effectLst/>
                          <a:latin typeface="+mn-lt"/>
                        </a:rPr>
                        <a:t>Median number of treatment cycles (range)</a:t>
                      </a:r>
                    </a:p>
                  </a:txBody>
                  <a:tcPr marL="12700" marR="12700" marT="12700" marB="0" anchor="ctr"/>
                </a:tc>
                <a:tc>
                  <a:txBody>
                    <a:bodyPr/>
                    <a:lstStyle/>
                    <a:p>
                      <a:pPr algn="ctr" fontAlgn="ctr"/>
                      <a:r>
                        <a:rPr lang="en-US" sz="1600" b="0" i="0" u="none" strike="noStrike" dirty="0">
                          <a:solidFill>
                            <a:srgbClr val="000000"/>
                          </a:solidFill>
                          <a:effectLst/>
                          <a:latin typeface="+mn-lt"/>
                        </a:rPr>
                        <a:t>11.0 (1, 29)</a:t>
                      </a:r>
                    </a:p>
                  </a:txBody>
                  <a:tcPr marL="12700" marR="12700" marT="12700" marB="0" anchor="ctr"/>
                </a:tc>
                <a:tc>
                  <a:txBody>
                    <a:bodyPr/>
                    <a:lstStyle/>
                    <a:p>
                      <a:pPr algn="ctr" fontAlgn="ctr"/>
                      <a:r>
                        <a:rPr lang="en-US" sz="1600" b="0" i="0" u="none" strike="noStrike" dirty="0">
                          <a:solidFill>
                            <a:srgbClr val="000000"/>
                          </a:solidFill>
                          <a:effectLst/>
                          <a:latin typeface="+mn-lt"/>
                        </a:rPr>
                        <a:t>8.0 (1, 33)</a:t>
                      </a:r>
                    </a:p>
                  </a:txBody>
                  <a:tcPr marL="12700" marR="12700" marT="12700" marB="0" anchor="ctr"/>
                </a:tc>
                <a:extLst>
                  <a:ext uri="{0D108BD9-81ED-4DB2-BD59-A6C34878D82A}">
                    <a16:rowId xmlns:a16="http://schemas.microsoft.com/office/drawing/2014/main" val="2361981488"/>
                  </a:ext>
                </a:extLst>
              </a:tr>
            </a:tbl>
          </a:graphicData>
        </a:graphic>
      </p:graphicFrame>
      <p:sp>
        <p:nvSpPr>
          <p:cNvPr id="7" name="Rectangle 6">
            <a:extLst>
              <a:ext uri="{FF2B5EF4-FFF2-40B4-BE49-F238E27FC236}">
                <a16:creationId xmlns:a16="http://schemas.microsoft.com/office/drawing/2014/main" id="{FE4248FB-846E-4D43-AF55-B1B37CDAFBAB}"/>
              </a:ext>
            </a:extLst>
          </p:cNvPr>
          <p:cNvSpPr/>
          <p:nvPr/>
        </p:nvSpPr>
        <p:spPr>
          <a:xfrm>
            <a:off x="561975" y="1735472"/>
            <a:ext cx="7747776" cy="62454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0145964C-C540-A45C-7BA5-F7C5FA071B1D}"/>
              </a:ext>
            </a:extLst>
          </p:cNvPr>
          <p:cNvSpPr txBox="1"/>
          <p:nvPr/>
        </p:nvSpPr>
        <p:spPr>
          <a:xfrm>
            <a:off x="8419027" y="1672253"/>
            <a:ext cx="3645352" cy="4145622"/>
          </a:xfrm>
          <a:prstGeom prst="rect">
            <a:avLst/>
          </a:prstGeom>
          <a:noFill/>
        </p:spPr>
        <p:txBody>
          <a:bodyPr wrap="square" lIns="121920" tIns="60960" rIns="121920" bIns="60960"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Arial Narrow"/>
                <a:ea typeface="+mn-ea"/>
                <a:cs typeface="Arial"/>
                <a:sym typeface="Arial"/>
              </a:rPr>
              <a:t>EV+P</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Narrow"/>
                <a:ea typeface="+mn-ea"/>
                <a:cs typeface="Arial"/>
                <a:sym typeface="Arial"/>
              </a:rPr>
              <a:t>41/49 (85.7%) of responses observed at first assessment (week 9±1 wk)</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67" b="0" i="0" u="none" strike="noStrike" kern="0" cap="none" spc="0" normalizeH="0" baseline="0" noProof="0" dirty="0">
              <a:ln>
                <a:noFill/>
              </a:ln>
              <a:solidFill>
                <a:srgbClr val="000000"/>
              </a:solidFill>
              <a:effectLst/>
              <a:uLnTx/>
              <a:uFillTx/>
              <a:latin typeface="Arial Narrow"/>
              <a:ea typeface="+mn-ea"/>
              <a:cs typeface="Arial"/>
              <a:sym typeface="Arial"/>
            </a:endParaRP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Narrow"/>
                <a:ea typeface="+mn-ea"/>
                <a:cs typeface="Arial"/>
                <a:sym typeface="Arial"/>
              </a:rPr>
              <a:t>cORRs were consistent across all pre-specified subgroups</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67" b="0" i="0" u="none" strike="noStrike" kern="0" cap="none" spc="0" normalizeH="0" baseline="0" noProof="0" dirty="0">
              <a:ln>
                <a:noFill/>
              </a:ln>
              <a:solidFill>
                <a:srgbClr val="000000"/>
              </a:solidFill>
              <a:effectLst/>
              <a:uLnTx/>
              <a:uFillTx/>
              <a:latin typeface="Arial Narrow"/>
              <a:ea typeface="+mn-ea"/>
              <a:cs typeface="Arial"/>
              <a:sym typeface="Arial"/>
            </a:endParaRPr>
          </a:p>
          <a:p>
            <a:pPr marL="380990" marR="0" lvl="1"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Narrow"/>
                <a:ea typeface="+mn-ea"/>
                <a:cs typeface="Arial"/>
                <a:sym typeface="Arial"/>
              </a:rPr>
              <a:t>7/13 (53.8%) cORR observed in patients with liver metastases</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67"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Arial Narrow"/>
                <a:ea typeface="+mn-ea"/>
                <a:cs typeface="Arial"/>
                <a:sym typeface="Arial"/>
              </a:rPr>
              <a:t>EV monotherapy</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Narrow"/>
                <a:ea typeface="+mn-ea"/>
                <a:cs typeface="Arial"/>
                <a:sym typeface="Arial"/>
              </a:rPr>
              <a:t>Activity is consistent with prior results in 2L+ la/mUC</a:t>
            </a:r>
          </a:p>
        </p:txBody>
      </p:sp>
      <p:sp>
        <p:nvSpPr>
          <p:cNvPr id="9" name="Subtitle 1">
            <a:extLst>
              <a:ext uri="{FF2B5EF4-FFF2-40B4-BE49-F238E27FC236}">
                <a16:creationId xmlns:a16="http://schemas.microsoft.com/office/drawing/2014/main" id="{D28657D4-48AE-CCA6-4156-94506D0DEC4E}"/>
              </a:ext>
            </a:extLst>
          </p:cNvPr>
          <p:cNvSpPr>
            <a:spLocks noGrp="1"/>
          </p:cNvSpPr>
          <p:nvPr>
            <p:ph type="subTitle" idx="2"/>
          </p:nvPr>
        </p:nvSpPr>
        <p:spPr>
          <a:xfrm>
            <a:off x="561975" y="597600"/>
            <a:ext cx="11213200" cy="600000"/>
          </a:xfrm>
        </p:spPr>
        <p:txBody>
          <a:bodyPr/>
          <a:lstStyle/>
          <a:p>
            <a:pPr algn="ctr"/>
            <a:r>
              <a:rPr lang="en-US" dirty="0">
                <a:solidFill>
                  <a:schemeClr val="tx1"/>
                </a:solidFill>
              </a:rPr>
              <a:t>EV+P: 64.5% confirmed ORR with rapid responses</a:t>
            </a:r>
            <a:endParaRPr lang="en-US" strike="sngStrike" dirty="0">
              <a:solidFill>
                <a:schemeClr val="tx1"/>
              </a:solidFill>
            </a:endParaRPr>
          </a:p>
        </p:txBody>
      </p:sp>
      <p:sp>
        <p:nvSpPr>
          <p:cNvPr id="4" name="TextBox 3">
            <a:extLst>
              <a:ext uri="{FF2B5EF4-FFF2-40B4-BE49-F238E27FC236}">
                <a16:creationId xmlns:a16="http://schemas.microsoft.com/office/drawing/2014/main" id="{3030452F-CFE6-D808-8301-CE2FE1175359}"/>
              </a:ext>
            </a:extLst>
          </p:cNvPr>
          <p:cNvSpPr txBox="1"/>
          <p:nvPr/>
        </p:nvSpPr>
        <p:spPr>
          <a:xfrm>
            <a:off x="489490" y="5688803"/>
            <a:ext cx="7081713" cy="4207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Data cutoff: 10Jun2022</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Narrow" panose="020B0606020202030204" pitchFamily="34" charset="0"/>
                <a:ea typeface="+mn-ea"/>
                <a:cs typeface="Arial"/>
                <a:sym typeface="Arial"/>
              </a:rPr>
              <a:t>BICR: Blinded Independent Central Review; cORR: Confirmed Objective Response Rate; NR: Not Reached</a:t>
            </a:r>
          </a:p>
        </p:txBody>
      </p:sp>
      <p:sp>
        <p:nvSpPr>
          <p:cNvPr id="8" name="TextBox 7">
            <a:extLst>
              <a:ext uri="{FF2B5EF4-FFF2-40B4-BE49-F238E27FC236}">
                <a16:creationId xmlns:a16="http://schemas.microsoft.com/office/drawing/2014/main" id="{A3994E12-3F17-E18F-5115-73244136674A}"/>
              </a:ext>
            </a:extLst>
          </p:cNvPr>
          <p:cNvSpPr txBox="1"/>
          <p:nvPr/>
        </p:nvSpPr>
        <p:spPr>
          <a:xfrm>
            <a:off x="5701850" y="6340049"/>
            <a:ext cx="6218804" cy="372985"/>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2415720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083910-E006-6A49-E7C5-6CF43A00B485}"/>
              </a:ext>
            </a:extLst>
          </p:cNvPr>
          <p:cNvSpPr>
            <a:spLocks noGrp="1"/>
          </p:cNvSpPr>
          <p:nvPr>
            <p:ph type="ctrTitle"/>
          </p:nvPr>
        </p:nvSpPr>
        <p:spPr>
          <a:xfrm>
            <a:off x="0" y="274320"/>
            <a:ext cx="12192000" cy="1076203"/>
          </a:xfrm>
        </p:spPr>
        <p:txBody>
          <a:bodyPr/>
          <a:lstStyle/>
          <a:p>
            <a:pPr algn="ctr"/>
            <a:r>
              <a:rPr lang="en-US" dirty="0">
                <a:solidFill>
                  <a:schemeClr val="tx1"/>
                </a:solidFill>
              </a:rPr>
              <a:t>EV+P: Maximum Percent Reduction from Baseline </a:t>
            </a:r>
            <a:br>
              <a:rPr lang="en-US" dirty="0">
                <a:solidFill>
                  <a:schemeClr val="tx1"/>
                </a:solidFill>
              </a:rPr>
            </a:br>
            <a:r>
              <a:rPr lang="en-US" dirty="0">
                <a:solidFill>
                  <a:schemeClr val="tx1"/>
                </a:solidFill>
              </a:rPr>
              <a:t>of Target Lesion by BICR</a:t>
            </a:r>
            <a:endParaRPr lang="en-US" sz="2667" dirty="0">
              <a:solidFill>
                <a:schemeClr val="tx1"/>
              </a:solidFill>
            </a:endParaRPr>
          </a:p>
        </p:txBody>
      </p:sp>
      <p:sp>
        <p:nvSpPr>
          <p:cNvPr id="5" name="Text Placeholder 4">
            <a:extLst>
              <a:ext uri="{FF2B5EF4-FFF2-40B4-BE49-F238E27FC236}">
                <a16:creationId xmlns:a16="http://schemas.microsoft.com/office/drawing/2014/main" id="{1FB6A14F-9BEA-E18E-2616-6D39DEEE5D57}"/>
              </a:ext>
            </a:extLst>
          </p:cNvPr>
          <p:cNvSpPr>
            <a:spLocks noGrp="1"/>
          </p:cNvSpPr>
          <p:nvPr>
            <p:ph type="body" idx="12"/>
          </p:nvPr>
        </p:nvSpPr>
        <p:spPr/>
        <p:txBody>
          <a:bodyPr/>
          <a:lstStyle/>
          <a:p>
            <a:r>
              <a:rPr lang="en-US" dirty="0"/>
              <a:t>Jonathan E. Rosenberg, MD</a:t>
            </a:r>
          </a:p>
        </p:txBody>
      </p:sp>
      <p:sp>
        <p:nvSpPr>
          <p:cNvPr id="7" name="TextBox 6">
            <a:extLst>
              <a:ext uri="{FF2B5EF4-FFF2-40B4-BE49-F238E27FC236}">
                <a16:creationId xmlns:a16="http://schemas.microsoft.com/office/drawing/2014/main" id="{FA50E29E-6DBD-A076-0384-AD78CFD281ED}"/>
              </a:ext>
            </a:extLst>
          </p:cNvPr>
          <p:cNvSpPr txBox="1"/>
          <p:nvPr/>
        </p:nvSpPr>
        <p:spPr>
          <a:xfrm>
            <a:off x="680663" y="5547261"/>
            <a:ext cx="8022824" cy="451534"/>
          </a:xfrm>
          <a:prstGeom prst="rect">
            <a:avLst/>
          </a:prstGeom>
          <a:noFill/>
        </p:spPr>
        <p:txBody>
          <a:bodyPr wrap="square" lIns="121920" tIns="60960" rIns="121920" bIns="6096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dirty="0">
                <a:ln>
                  <a:noFill/>
                </a:ln>
                <a:solidFill>
                  <a:srgbClr val="000000"/>
                </a:solidFill>
                <a:effectLst/>
                <a:uLnTx/>
                <a:uFillTx/>
                <a:latin typeface="Arial"/>
                <a:ea typeface="+mn-ea"/>
                <a:cs typeface="Arial"/>
                <a:sym typeface="Arial"/>
              </a:rPr>
              <a:t>BICR: Blinded Independent Central Review; CPS: Combined Positive Score; CR: Complete Response; PD-L1: Programmed Death-Ligand 1 PR: Partial Response</a:t>
            </a:r>
          </a:p>
        </p:txBody>
      </p:sp>
      <p:sp>
        <p:nvSpPr>
          <p:cNvPr id="9" name="TextBox 8">
            <a:extLst>
              <a:ext uri="{FF2B5EF4-FFF2-40B4-BE49-F238E27FC236}">
                <a16:creationId xmlns:a16="http://schemas.microsoft.com/office/drawing/2014/main" id="{D78C3D48-6E09-0FEF-57AC-C7F8ED8DD92C}"/>
              </a:ext>
            </a:extLst>
          </p:cNvPr>
          <p:cNvSpPr txBox="1"/>
          <p:nvPr/>
        </p:nvSpPr>
        <p:spPr>
          <a:xfrm>
            <a:off x="8377285" y="3042565"/>
            <a:ext cx="3741380" cy="1241622"/>
          </a:xfrm>
          <a:prstGeom prst="rect">
            <a:avLst/>
          </a:prstGeom>
          <a:noFill/>
        </p:spPr>
        <p:txBody>
          <a:bodyPr wrap="square">
            <a:spAutoFit/>
          </a:bodyPr>
          <a:lstStyle/>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00000"/>
                </a:solidFill>
                <a:effectLst/>
                <a:uLnTx/>
                <a:uFillTx/>
                <a:latin typeface="Arial Narrow"/>
                <a:ea typeface="+mn-ea"/>
                <a:cs typeface="Arial"/>
                <a:sym typeface="Arial"/>
              </a:rPr>
              <a:t>Activity seen regardless of PD-L1 status</a:t>
            </a:r>
          </a:p>
          <a:p>
            <a:pPr marL="487668" marR="0" lvl="1" indent="-243834" algn="l" defTabSz="1219170" rtl="0" eaLnBrk="1" fontAlgn="auto" latinLnBrk="0" hangingPunct="1">
              <a:lnSpc>
                <a:spcPct val="100000"/>
              </a:lnSpc>
              <a:spcBef>
                <a:spcPts val="0"/>
              </a:spcBef>
              <a:spcAft>
                <a:spcPts val="0"/>
              </a:spcAft>
              <a:buClr>
                <a:srgbClr val="000000"/>
              </a:buClr>
              <a:buSzTx/>
              <a:buFont typeface="Courier New" panose="020B0604020202020204" pitchFamily="34" charset="0"/>
              <a:buChar char="o"/>
              <a:tabLst/>
              <a:defRPr/>
            </a:pPr>
            <a:r>
              <a:rPr kumimoji="0" lang="en-US" sz="1867" b="0" i="0" u="none" strike="noStrike" kern="0" cap="none" spc="0" normalizeH="0" baseline="0" noProof="0" dirty="0">
                <a:ln>
                  <a:noFill/>
                </a:ln>
                <a:solidFill>
                  <a:srgbClr val="000000"/>
                </a:solidFill>
                <a:effectLst/>
                <a:uLnTx/>
                <a:uFillTx/>
                <a:latin typeface="Arial Narrow"/>
                <a:ea typeface="+mn-ea"/>
                <a:cs typeface="Arial"/>
                <a:sym typeface="Arial"/>
              </a:rPr>
              <a:t> 27/44 (61.4%) cORR in CPS&lt;10</a:t>
            </a:r>
          </a:p>
          <a:p>
            <a:pPr marL="487668" marR="0" lvl="8" indent="-243834" algn="l" defTabSz="1219170" rtl="0" eaLnBrk="1" fontAlgn="auto" latinLnBrk="0" hangingPunct="1">
              <a:lnSpc>
                <a:spcPct val="100000"/>
              </a:lnSpc>
              <a:spcBef>
                <a:spcPts val="0"/>
              </a:spcBef>
              <a:spcAft>
                <a:spcPts val="0"/>
              </a:spcAft>
              <a:buClr>
                <a:srgbClr val="000000"/>
              </a:buClr>
              <a:buSzTx/>
              <a:buFont typeface="Courier New"/>
              <a:buChar char="o"/>
              <a:tabLst/>
              <a:defRPr/>
            </a:pPr>
            <a:r>
              <a:rPr kumimoji="0" lang="en-US" sz="1867" b="0" i="0" u="none" strike="noStrike" kern="0" cap="none" spc="0" normalizeH="0" baseline="0" noProof="0" dirty="0">
                <a:ln>
                  <a:noFill/>
                </a:ln>
                <a:solidFill>
                  <a:srgbClr val="000000"/>
                </a:solidFill>
                <a:effectLst/>
                <a:uLnTx/>
                <a:uFillTx/>
                <a:latin typeface="Arial Narrow"/>
                <a:ea typeface="+mn-ea"/>
                <a:cs typeface="Arial"/>
                <a:sym typeface="Arial"/>
              </a:rPr>
              <a:t> 21/31 (67.7%) cORR in CPS≥10</a:t>
            </a:r>
          </a:p>
        </p:txBody>
      </p:sp>
      <p:pic>
        <p:nvPicPr>
          <p:cNvPr id="11" name="Picture 10" descr="Chart, histogram&#10;&#10;Description automatically generated">
            <a:extLst>
              <a:ext uri="{FF2B5EF4-FFF2-40B4-BE49-F238E27FC236}">
                <a16:creationId xmlns:a16="http://schemas.microsoft.com/office/drawing/2014/main" id="{1F380735-E132-87E0-6D38-4751F6EE31E2}"/>
              </a:ext>
            </a:extLst>
          </p:cNvPr>
          <p:cNvPicPr>
            <a:picLocks noChangeAspect="1"/>
          </p:cNvPicPr>
          <p:nvPr/>
        </p:nvPicPr>
        <p:blipFill>
          <a:blip r:embed="rId3"/>
          <a:stretch>
            <a:fillRect/>
          </a:stretch>
        </p:blipFill>
        <p:spPr>
          <a:xfrm>
            <a:off x="477430" y="1681677"/>
            <a:ext cx="7799769" cy="3865585"/>
          </a:xfrm>
          <a:prstGeom prst="rect">
            <a:avLst/>
          </a:prstGeom>
        </p:spPr>
      </p:pic>
      <p:sp>
        <p:nvSpPr>
          <p:cNvPr id="2" name="TextBox 1">
            <a:extLst>
              <a:ext uri="{FF2B5EF4-FFF2-40B4-BE49-F238E27FC236}">
                <a16:creationId xmlns:a16="http://schemas.microsoft.com/office/drawing/2014/main" id="{0575564F-ED2F-D627-FE50-F794C0C08463}"/>
              </a:ext>
            </a:extLst>
          </p:cNvPr>
          <p:cNvSpPr txBox="1"/>
          <p:nvPr/>
        </p:nvSpPr>
        <p:spPr>
          <a:xfrm>
            <a:off x="6720964" y="1653837"/>
            <a:ext cx="1656321" cy="379656"/>
          </a:xfrm>
          <a:prstGeom prst="rect">
            <a:avLst/>
          </a:prstGeom>
          <a:solidFill>
            <a:schemeClr val="bg1"/>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2" name="Picture 11" descr="Chart, histogram&#10;&#10;Description automatically generated">
            <a:extLst>
              <a:ext uri="{FF2B5EF4-FFF2-40B4-BE49-F238E27FC236}">
                <a16:creationId xmlns:a16="http://schemas.microsoft.com/office/drawing/2014/main" id="{0BD3B8C8-B875-BD8A-70BE-6061D522A9C6}"/>
              </a:ext>
            </a:extLst>
          </p:cNvPr>
          <p:cNvPicPr>
            <a:picLocks noChangeAspect="1"/>
          </p:cNvPicPr>
          <p:nvPr/>
        </p:nvPicPr>
        <p:blipFill rotWithShape="1">
          <a:blip r:embed="rId3"/>
          <a:srcRect l="80847" b="75654"/>
          <a:stretch/>
        </p:blipFill>
        <p:spPr>
          <a:xfrm>
            <a:off x="6477664" y="1417457"/>
            <a:ext cx="2495449" cy="1572103"/>
          </a:xfrm>
          <a:prstGeom prst="rect">
            <a:avLst/>
          </a:prstGeom>
          <a:solidFill>
            <a:schemeClr val="lt1"/>
          </a:solidFill>
        </p:spPr>
      </p:pic>
      <p:pic>
        <p:nvPicPr>
          <p:cNvPr id="13" name="Picture 12" descr="Chart, histogram&#10;&#10;Description automatically generated">
            <a:extLst>
              <a:ext uri="{FF2B5EF4-FFF2-40B4-BE49-F238E27FC236}">
                <a16:creationId xmlns:a16="http://schemas.microsoft.com/office/drawing/2014/main" id="{511377F1-085E-54CD-A664-5CC706CA89D4}"/>
              </a:ext>
            </a:extLst>
          </p:cNvPr>
          <p:cNvPicPr>
            <a:picLocks noChangeAspect="1"/>
          </p:cNvPicPr>
          <p:nvPr/>
        </p:nvPicPr>
        <p:blipFill rotWithShape="1">
          <a:blip r:embed="rId3"/>
          <a:srcRect l="83651" t="3962" r="14070" b="91157"/>
          <a:stretch/>
        </p:blipFill>
        <p:spPr>
          <a:xfrm>
            <a:off x="8629275" y="3863286"/>
            <a:ext cx="516216" cy="548069"/>
          </a:xfrm>
          <a:prstGeom prst="rect">
            <a:avLst/>
          </a:prstGeom>
        </p:spPr>
      </p:pic>
      <p:pic>
        <p:nvPicPr>
          <p:cNvPr id="14" name="Picture 13" descr="Chart, histogram&#10;&#10;Description automatically generated">
            <a:extLst>
              <a:ext uri="{FF2B5EF4-FFF2-40B4-BE49-F238E27FC236}">
                <a16:creationId xmlns:a16="http://schemas.microsoft.com/office/drawing/2014/main" id="{D3211994-2F6D-3931-6B1D-A5CA4C4EA7EA}"/>
              </a:ext>
            </a:extLst>
          </p:cNvPr>
          <p:cNvPicPr>
            <a:picLocks noChangeAspect="1"/>
          </p:cNvPicPr>
          <p:nvPr/>
        </p:nvPicPr>
        <p:blipFill rotWithShape="1">
          <a:blip r:embed="rId3"/>
          <a:srcRect l="83360" t="7717" r="14036" b="88597"/>
          <a:stretch/>
        </p:blipFill>
        <p:spPr>
          <a:xfrm>
            <a:off x="8542539" y="3593826"/>
            <a:ext cx="626311" cy="439497"/>
          </a:xfrm>
          <a:prstGeom prst="rect">
            <a:avLst/>
          </a:prstGeom>
        </p:spPr>
      </p:pic>
      <p:sp>
        <p:nvSpPr>
          <p:cNvPr id="4" name="TextBox 3">
            <a:extLst>
              <a:ext uri="{FF2B5EF4-FFF2-40B4-BE49-F238E27FC236}">
                <a16:creationId xmlns:a16="http://schemas.microsoft.com/office/drawing/2014/main" id="{D6658F82-B2A4-A134-911B-DA5B1FDCE54F}"/>
              </a:ext>
            </a:extLst>
          </p:cNvPr>
          <p:cNvSpPr txBox="1"/>
          <p:nvPr/>
        </p:nvSpPr>
        <p:spPr>
          <a:xfrm>
            <a:off x="5701850" y="6340049"/>
            <a:ext cx="6218804" cy="372985"/>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3970295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920D9ED3-A721-4CC8-8C6D-65D8413A29DC}"/>
              </a:ext>
            </a:extLst>
          </p:cNvPr>
          <p:cNvGraphicFramePr>
            <a:graphicFrameLocks/>
          </p:cNvGraphicFramePr>
          <p:nvPr/>
        </p:nvGraphicFramePr>
        <p:xfrm>
          <a:off x="6660266" y="1562420"/>
          <a:ext cx="4950307" cy="373825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6D996CED-250E-431A-B057-7D6080EF5A39}"/>
              </a:ext>
            </a:extLst>
          </p:cNvPr>
          <p:cNvSpPr>
            <a:spLocks noGrp="1"/>
          </p:cNvSpPr>
          <p:nvPr>
            <p:ph type="title"/>
          </p:nvPr>
        </p:nvSpPr>
        <p:spPr>
          <a:xfrm>
            <a:off x="0" y="259706"/>
            <a:ext cx="12192000" cy="536330"/>
          </a:xfrm>
        </p:spPr>
        <p:txBody>
          <a:bodyPr>
            <a:noAutofit/>
          </a:bodyPr>
          <a:lstStyle/>
          <a:p>
            <a:pPr algn="ctr"/>
            <a:r>
              <a:rPr kumimoji="1" lang="en-US" altLang="ja-JP" sz="3600" b="1" dirty="0">
                <a:latin typeface="Arial" panose="020B0604020202020204" pitchFamily="34" charset="0"/>
                <a:cs typeface="Arial" panose="020B0604020202020204" pitchFamily="34" charset="0"/>
              </a:rPr>
              <a:t>Landscape of Oncogenic FGFR Alterations</a:t>
            </a:r>
            <a:endParaRPr kumimoji="1" lang="ja-JP" altLang="en-US" sz="3600" b="1"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00C91F48-6EFE-4221-9194-505398DAE71D}"/>
              </a:ext>
            </a:extLst>
          </p:cNvPr>
          <p:cNvSpPr>
            <a:spLocks noGrp="1"/>
          </p:cNvSpPr>
          <p:nvPr>
            <p:ph type="body" sz="quarter" idx="17"/>
          </p:nvPr>
        </p:nvSpPr>
        <p:spPr>
          <a:xfrm>
            <a:off x="508628" y="6164950"/>
            <a:ext cx="4210844" cy="333375"/>
          </a:xfrm>
        </p:spPr>
        <p:txBody>
          <a:bodyPr/>
          <a:lstStyle/>
          <a:p>
            <a:r>
              <a:rPr kumimoji="1" lang="en-US" altLang="ja-JP" dirty="0">
                <a:solidFill>
                  <a:schemeClr val="tx2">
                    <a:lumMod val="50000"/>
                  </a:schemeClr>
                </a:solidFill>
              </a:rPr>
              <a:t>Katoh et al. Nature Reviews Clinical Oncol 2019</a:t>
            </a:r>
            <a:endParaRPr kumimoji="1" lang="ja-JP" altLang="en-US" dirty="0">
              <a:solidFill>
                <a:schemeClr val="tx2">
                  <a:lumMod val="50000"/>
                </a:schemeClr>
              </a:solidFill>
            </a:endParaRPr>
          </a:p>
        </p:txBody>
      </p:sp>
      <p:pic>
        <p:nvPicPr>
          <p:cNvPr id="9" name="Picture 8">
            <a:extLst>
              <a:ext uri="{FF2B5EF4-FFF2-40B4-BE49-F238E27FC236}">
                <a16:creationId xmlns:a16="http://schemas.microsoft.com/office/drawing/2014/main" id="{EFD58140-DBB9-4D94-87D6-35213C8549BD}"/>
              </a:ext>
            </a:extLst>
          </p:cNvPr>
          <p:cNvPicPr>
            <a:picLocks noChangeAspect="1"/>
          </p:cNvPicPr>
          <p:nvPr/>
        </p:nvPicPr>
        <p:blipFill>
          <a:blip r:embed="rId3"/>
          <a:stretch>
            <a:fillRect/>
          </a:stretch>
        </p:blipFill>
        <p:spPr>
          <a:xfrm>
            <a:off x="285750" y="1232924"/>
            <a:ext cx="6008700" cy="4944959"/>
          </a:xfrm>
          <a:prstGeom prst="rect">
            <a:avLst/>
          </a:prstGeom>
        </p:spPr>
      </p:pic>
      <p:sp>
        <p:nvSpPr>
          <p:cNvPr id="10" name="TextBox 9">
            <a:extLst>
              <a:ext uri="{FF2B5EF4-FFF2-40B4-BE49-F238E27FC236}">
                <a16:creationId xmlns:a16="http://schemas.microsoft.com/office/drawing/2014/main" id="{15690677-567F-45FA-B193-94CCD250CEF6}"/>
              </a:ext>
            </a:extLst>
          </p:cNvPr>
          <p:cNvSpPr txBox="1"/>
          <p:nvPr/>
        </p:nvSpPr>
        <p:spPr>
          <a:xfrm>
            <a:off x="7674595" y="5309812"/>
            <a:ext cx="24765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505050"/>
                </a:solidFill>
                <a:effectLst/>
                <a:uLnTx/>
                <a:uFillTx/>
                <a:latin typeface="Calibri"/>
                <a:ea typeface="ＭＳ Ｐゴシック" panose="020B0600070205080204" pitchFamily="34" charset="-128"/>
                <a:cs typeface="+mn-cs"/>
              </a:rPr>
              <a:t>Bladder</a:t>
            </a:r>
            <a:r>
              <a:rPr kumimoji="1" lang="en-US" altLang="ja-JP" sz="2000" b="1" i="0" u="none" strike="noStrike" kern="1200" cap="none" spc="0" normalizeH="0" baseline="30000" noProof="0" dirty="0">
                <a:ln>
                  <a:noFill/>
                </a:ln>
                <a:solidFill>
                  <a:srgbClr val="505050"/>
                </a:solidFill>
                <a:effectLst/>
                <a:uLnTx/>
                <a:uFillTx/>
                <a:latin typeface="Calibri"/>
                <a:ea typeface="ＭＳ Ｐゴシック" panose="020B0600070205080204" pitchFamily="34" charset="-128"/>
                <a:cs typeface="+mn-cs"/>
              </a:rPr>
              <a:t>1)</a:t>
            </a:r>
            <a:endParaRPr kumimoji="1" lang="ja-JP" altLang="en-US" sz="2000" b="1" i="0" u="none" strike="noStrike" kern="1200" cap="none" spc="0" normalizeH="0" baseline="30000" noProof="0" dirty="0">
              <a:ln>
                <a:noFill/>
              </a:ln>
              <a:solidFill>
                <a:srgbClr val="505050"/>
              </a:solidFill>
              <a:effectLst/>
              <a:uLnTx/>
              <a:uFillTx/>
              <a:latin typeface="Calibri"/>
              <a:ea typeface="ＭＳ Ｐゴシック" panose="020B0600070205080204" pitchFamily="34" charset="-128"/>
              <a:cs typeface="+mn-cs"/>
            </a:endParaRPr>
          </a:p>
        </p:txBody>
      </p:sp>
      <p:cxnSp>
        <p:nvCxnSpPr>
          <p:cNvPr id="12" name="Straight Connector 11">
            <a:extLst>
              <a:ext uri="{FF2B5EF4-FFF2-40B4-BE49-F238E27FC236}">
                <a16:creationId xmlns:a16="http://schemas.microsoft.com/office/drawing/2014/main" id="{D64597F5-8349-4CF6-AC90-0A455BCD351E}"/>
              </a:ext>
            </a:extLst>
          </p:cNvPr>
          <p:cNvCxnSpPr/>
          <p:nvPr/>
        </p:nvCxnSpPr>
        <p:spPr bwMode="auto">
          <a:xfrm>
            <a:off x="10357538" y="1658850"/>
            <a:ext cx="0" cy="3540300"/>
          </a:xfrm>
          <a:prstGeom prst="line">
            <a:avLst/>
          </a:prstGeom>
          <a:solidFill>
            <a:srgbClr val="C0C0C0"/>
          </a:solidFill>
          <a:ln w="38100" cap="flat" cmpd="sng" algn="ctr">
            <a:solidFill>
              <a:srgbClr val="0070C0"/>
            </a:solidFill>
            <a:prstDash val="sysDash"/>
            <a:round/>
            <a:headEnd type="none" w="med" len="med"/>
            <a:tailEnd type="none" w="med" len="med"/>
          </a:ln>
          <a:effectLst/>
        </p:spPr>
      </p:cxnSp>
      <p:sp>
        <p:nvSpPr>
          <p:cNvPr id="13" name="TextBox 12">
            <a:extLst>
              <a:ext uri="{FF2B5EF4-FFF2-40B4-BE49-F238E27FC236}">
                <a16:creationId xmlns:a16="http://schemas.microsoft.com/office/drawing/2014/main" id="{CF1F86B9-E870-4E6C-B7B0-4C6692840C5E}"/>
              </a:ext>
            </a:extLst>
          </p:cNvPr>
          <p:cNvSpPr txBox="1"/>
          <p:nvPr/>
        </p:nvSpPr>
        <p:spPr>
          <a:xfrm>
            <a:off x="9762579" y="5287160"/>
            <a:ext cx="24765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505050"/>
                </a:solidFill>
                <a:effectLst/>
                <a:uLnTx/>
                <a:uFillTx/>
                <a:latin typeface="Calibri"/>
                <a:ea typeface="ＭＳ Ｐゴシック" panose="020B0600070205080204" pitchFamily="34" charset="-128"/>
                <a:cs typeface="+mn-cs"/>
              </a:rPr>
              <a:t>Urothelial Carcinoma</a:t>
            </a:r>
            <a:r>
              <a:rPr kumimoji="1" lang="en-US" altLang="ja-JP" sz="2000" b="1" i="0" u="none" strike="noStrike" kern="1200" cap="none" spc="0" normalizeH="0" baseline="30000" noProof="0" dirty="0">
                <a:ln>
                  <a:noFill/>
                </a:ln>
                <a:solidFill>
                  <a:srgbClr val="505050"/>
                </a:solidFill>
                <a:effectLst/>
                <a:uLnTx/>
                <a:uFillTx/>
                <a:latin typeface="Calibri"/>
                <a:ea typeface="ＭＳ Ｐゴシック" panose="020B0600070205080204" pitchFamily="34" charset="-128"/>
                <a:cs typeface="+mn-cs"/>
              </a:rPr>
              <a:t>2)</a:t>
            </a:r>
            <a:endParaRPr kumimoji="1" lang="ja-JP" altLang="en-US" sz="2000" b="1" i="0" u="none" strike="noStrike" kern="1200" cap="none" spc="0" normalizeH="0" baseline="30000" noProof="0" dirty="0">
              <a:ln>
                <a:noFill/>
              </a:ln>
              <a:solidFill>
                <a:srgbClr val="505050"/>
              </a:solidFill>
              <a:effectLst/>
              <a:uLnTx/>
              <a:uFillTx/>
              <a:latin typeface="Calibri"/>
              <a:ea typeface="ＭＳ Ｐゴシック" panose="020B0600070205080204" pitchFamily="34" charset="-128"/>
              <a:cs typeface="+mn-cs"/>
            </a:endParaRPr>
          </a:p>
        </p:txBody>
      </p:sp>
      <p:sp>
        <p:nvSpPr>
          <p:cNvPr id="14" name="TextBox 13">
            <a:extLst>
              <a:ext uri="{FF2B5EF4-FFF2-40B4-BE49-F238E27FC236}">
                <a16:creationId xmlns:a16="http://schemas.microsoft.com/office/drawing/2014/main" id="{F9C80AB1-9762-4FED-8265-7ACE99C9E831}"/>
              </a:ext>
            </a:extLst>
          </p:cNvPr>
          <p:cNvSpPr txBox="1"/>
          <p:nvPr/>
        </p:nvSpPr>
        <p:spPr>
          <a:xfrm>
            <a:off x="6511533" y="1207012"/>
            <a:ext cx="4950306" cy="348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67" b="1" i="0" u="none" strike="noStrike" kern="1200" cap="none" spc="0" normalizeH="0" baseline="0" noProof="0" dirty="0">
                <a:ln>
                  <a:noFill/>
                </a:ln>
                <a:solidFill>
                  <a:srgbClr val="505050"/>
                </a:solidFill>
                <a:effectLst/>
                <a:uLnTx/>
                <a:uFillTx/>
                <a:latin typeface="Calibri"/>
                <a:ea typeface="ＭＳ Ｐゴシック" panose="020B0600070205080204" pitchFamily="34" charset="-128"/>
                <a:cs typeface="+mn-cs"/>
              </a:rPr>
              <a:t>% of FGFR3 alteration</a:t>
            </a:r>
            <a:endParaRPr kumimoji="1" lang="ja-JP" altLang="en-US" sz="1667" b="1" i="0" u="none" strike="noStrike" kern="1200" cap="none" spc="0" normalizeH="0" baseline="0" noProof="0" dirty="0">
              <a:ln>
                <a:noFill/>
              </a:ln>
              <a:solidFill>
                <a:srgbClr val="505050"/>
              </a:solidFill>
              <a:effectLst/>
              <a:uLnTx/>
              <a:uFillTx/>
              <a:latin typeface="Calibri"/>
              <a:ea typeface="ＭＳ Ｐゴシック" panose="020B0600070205080204" pitchFamily="34" charset="-128"/>
              <a:cs typeface="+mn-cs"/>
            </a:endParaRPr>
          </a:p>
        </p:txBody>
      </p:sp>
      <p:sp>
        <p:nvSpPr>
          <p:cNvPr id="16" name="Text Placeholder 4">
            <a:extLst>
              <a:ext uri="{FF2B5EF4-FFF2-40B4-BE49-F238E27FC236}">
                <a16:creationId xmlns:a16="http://schemas.microsoft.com/office/drawing/2014/main" id="{CDE26FC8-179D-46A7-A61C-8C8F95C1AF86}"/>
              </a:ext>
            </a:extLst>
          </p:cNvPr>
          <p:cNvSpPr txBox="1">
            <a:spLocks/>
          </p:cNvSpPr>
          <p:nvPr/>
        </p:nvSpPr>
        <p:spPr bwMode="auto">
          <a:xfrm>
            <a:off x="8986686" y="6260716"/>
            <a:ext cx="3041591" cy="333375"/>
          </a:xfrm>
          <a:prstGeom prst="rect">
            <a:avLst/>
          </a:prstGeom>
          <a:noFill/>
          <a:ln w="12700">
            <a:noFill/>
            <a:miter lim="800000"/>
            <a:headEnd/>
            <a:tailEnd/>
          </a:ln>
        </p:spPr>
        <p:txBody>
          <a:bodyPr vert="horz" wrap="square" lIns="0" tIns="0" rIns="0" bIns="0" numCol="1" anchor="b" anchorCtr="0" compatLnSpc="1">
            <a:prstTxWarp prst="textNoShape">
              <a:avLst/>
            </a:prstTxWarp>
            <a:noAutofit/>
          </a:bodyPr>
          <a:lstStyle>
            <a:lvl1pPr marL="0" indent="0" algn="l" rtl="0" eaLnBrk="1" fontAlgn="base" hangingPunct="1">
              <a:lnSpc>
                <a:spcPct val="100000"/>
              </a:lnSpc>
              <a:spcBef>
                <a:spcPts val="200"/>
              </a:spcBef>
              <a:spcAft>
                <a:spcPct val="0"/>
              </a:spcAft>
              <a:buClr>
                <a:schemeClr val="tx1"/>
              </a:buClr>
              <a:buSzPct val="100000"/>
              <a:buFont typeface="Arial" pitchFamily="-65" charset="0"/>
              <a:buNone/>
              <a:tabLst/>
              <a:defRPr sz="900">
                <a:solidFill>
                  <a:schemeClr val="tx1"/>
                </a:solidFill>
                <a:latin typeface="Verdana" charset="0"/>
                <a:ea typeface="Verdana" charset="0"/>
                <a:cs typeface="Verdana" charset="0"/>
                <a:sym typeface="Arial" pitchFamily="-65" charset="0"/>
              </a:defRPr>
            </a:lvl1pPr>
            <a:lvl2pPr marL="641350" indent="-280988" algn="l" rtl="0" eaLnBrk="1" fontAlgn="base" hangingPunct="1">
              <a:lnSpc>
                <a:spcPct val="100000"/>
              </a:lnSpc>
              <a:spcBef>
                <a:spcPts val="0"/>
              </a:spcBef>
              <a:spcAft>
                <a:spcPct val="0"/>
              </a:spcAft>
              <a:buClr>
                <a:schemeClr val="tx1"/>
              </a:buClr>
              <a:buSzPct val="100000"/>
              <a:buFont typeface="Arial" pitchFamily="-65" charset="0"/>
              <a:buChar char="–"/>
              <a:tabLst/>
              <a:defRPr sz="2400">
                <a:solidFill>
                  <a:schemeClr val="tx1"/>
                </a:solidFill>
                <a:latin typeface="Verdana" charset="0"/>
                <a:ea typeface="Verdana" charset="0"/>
                <a:cs typeface="Verdana" charset="0"/>
                <a:sym typeface="Arial" pitchFamily="-65" charset="0"/>
              </a:defRPr>
            </a:lvl2pPr>
            <a:lvl3pPr marL="877824" indent="-241402" algn="l" rtl="0" eaLnBrk="1" fontAlgn="base" hangingPunct="1">
              <a:lnSpc>
                <a:spcPct val="100000"/>
              </a:lnSpc>
              <a:spcBef>
                <a:spcPts val="0"/>
              </a:spcBef>
              <a:spcAft>
                <a:spcPct val="0"/>
              </a:spcAft>
              <a:buClr>
                <a:schemeClr val="tx1"/>
              </a:buClr>
              <a:buSzPct val="100000"/>
              <a:buFont typeface="Arial" pitchFamily="-65" charset="0"/>
              <a:buChar char="•"/>
              <a:defRPr sz="2160">
                <a:solidFill>
                  <a:schemeClr val="tx1"/>
                </a:solidFill>
                <a:latin typeface="Verdana" charset="0"/>
                <a:ea typeface="Verdana" charset="0"/>
                <a:cs typeface="Verdana" charset="0"/>
                <a:sym typeface="Arial" pitchFamily="-65" charset="0"/>
              </a:defRPr>
            </a:lvl3pPr>
            <a:lvl4pPr marL="1316736" indent="-241402" algn="l" rtl="0" eaLnBrk="1" fontAlgn="base" hangingPunct="1">
              <a:lnSpc>
                <a:spcPct val="100000"/>
              </a:lnSpc>
              <a:spcBef>
                <a:spcPts val="0"/>
              </a:spcBef>
              <a:spcAft>
                <a:spcPct val="0"/>
              </a:spcAft>
              <a:buClr>
                <a:schemeClr val="tx1"/>
              </a:buClr>
              <a:buSzPct val="100000"/>
              <a:buFont typeface="Arial" pitchFamily="-65" charset="0"/>
              <a:buChar char="–"/>
              <a:defRPr sz="1800">
                <a:solidFill>
                  <a:schemeClr val="tx1"/>
                </a:solidFill>
                <a:latin typeface="Verdana" charset="0"/>
                <a:ea typeface="Verdana" charset="0"/>
                <a:cs typeface="Verdana" charset="0"/>
                <a:sym typeface="Arial" pitchFamily="-65" charset="0"/>
              </a:defRPr>
            </a:lvl4pPr>
            <a:lvl5pPr marL="1785557" indent="-229362" algn="l" rtl="0" eaLnBrk="1" fontAlgn="base" hangingPunct="1">
              <a:lnSpc>
                <a:spcPct val="100000"/>
              </a:lnSpc>
              <a:spcBef>
                <a:spcPts val="0"/>
              </a:spcBef>
              <a:spcAft>
                <a:spcPct val="0"/>
              </a:spcAft>
              <a:buClr>
                <a:schemeClr val="tx1"/>
              </a:buClr>
              <a:buSzPct val="100000"/>
              <a:buFont typeface="Arial" pitchFamily="-65" charset="0"/>
              <a:buChar char="»"/>
              <a:defRPr sz="1560">
                <a:solidFill>
                  <a:schemeClr val="tx1"/>
                </a:solidFill>
                <a:latin typeface="Verdana" charset="0"/>
                <a:ea typeface="Verdana" charset="0"/>
                <a:cs typeface="Verdana" charset="0"/>
                <a:sym typeface="Arial" pitchFamily="-65" charset="0"/>
              </a:defRPr>
            </a:lvl5pPr>
            <a:lvl6pPr marL="2131468"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6pPr>
            <a:lvl7pPr marL="2477111"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7pPr>
            <a:lvl8pPr marL="2822754"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8pPr>
            <a:lvl9pPr marL="3168397" indent="-230429" algn="l" rtl="0" eaLnBrk="1" fontAlgn="base" hangingPunct="1">
              <a:spcBef>
                <a:spcPts val="455"/>
              </a:spcBef>
              <a:spcAft>
                <a:spcPct val="0"/>
              </a:spcAft>
              <a:buSzPct val="100000"/>
              <a:buFont typeface="Arial" pitchFamily="-110" charset="0"/>
              <a:buChar char="»"/>
              <a:defRPr sz="2040">
                <a:solidFill>
                  <a:schemeClr val="tx1"/>
                </a:solidFill>
                <a:latin typeface="+mn-lt"/>
                <a:ea typeface="+mn-ea"/>
                <a:cs typeface="+mn-cs"/>
                <a:sym typeface="Arial" pitchFamily="-110" charset="0"/>
              </a:defRPr>
            </a:lvl9pPr>
          </a:lstStyle>
          <a:p>
            <a:pPr marL="190492" marR="0" lvl="0" indent="-190492" algn="l" defTabSz="761970" rtl="0" eaLnBrk="1" fontAlgn="base" latinLnBrk="0" hangingPunct="1">
              <a:lnSpc>
                <a:spcPct val="100000"/>
              </a:lnSpc>
              <a:spcBef>
                <a:spcPts val="200"/>
              </a:spcBef>
              <a:spcAft>
                <a:spcPct val="0"/>
              </a:spcAft>
              <a:buClr>
                <a:srgbClr val="505050"/>
              </a:buClr>
              <a:buSzPct val="100000"/>
              <a:buFont typeface="Arial" pitchFamily="-65" charset="0"/>
              <a:buAutoNum type="arabicParenR"/>
              <a:tabLst/>
              <a:defRPr/>
            </a:pPr>
            <a:r>
              <a:rPr kumimoji="1" lang="en-US" altLang="ja-JP" sz="750" b="0" i="0" u="none" strike="noStrike" kern="0" cap="none" spc="0" normalizeH="0" baseline="0" noProof="0" dirty="0">
                <a:ln>
                  <a:noFill/>
                </a:ln>
                <a:solidFill>
                  <a:srgbClr val="44546A">
                    <a:lumMod val="50000"/>
                  </a:srgbClr>
                </a:solidFill>
                <a:effectLst/>
                <a:uLnTx/>
                <a:uFillTx/>
                <a:latin typeface="Verdana" charset="0"/>
                <a:ea typeface="Verdana" charset="0"/>
                <a:sym typeface="Arial" pitchFamily="-65" charset="0"/>
              </a:rPr>
              <a:t>Tomlinson DC, et al. J Pathol. 2007</a:t>
            </a:r>
          </a:p>
          <a:p>
            <a:pPr marL="190492" marR="0" lvl="0" indent="-190492" algn="l" defTabSz="761970" rtl="0" eaLnBrk="1" fontAlgn="base" latinLnBrk="0" hangingPunct="1">
              <a:lnSpc>
                <a:spcPct val="100000"/>
              </a:lnSpc>
              <a:spcBef>
                <a:spcPts val="200"/>
              </a:spcBef>
              <a:spcAft>
                <a:spcPct val="0"/>
              </a:spcAft>
              <a:buClr>
                <a:srgbClr val="505050"/>
              </a:buClr>
              <a:buSzPct val="100000"/>
              <a:buFont typeface="Arial" pitchFamily="-65" charset="0"/>
              <a:buAutoNum type="arabicParenR"/>
              <a:tabLst/>
              <a:defRPr/>
            </a:pPr>
            <a:r>
              <a:rPr kumimoji="1" lang="en-US" altLang="ja-JP" sz="750" b="0" i="0" u="none" strike="noStrike" kern="0" cap="none" spc="0" normalizeH="0" baseline="0" noProof="0" dirty="0">
                <a:ln>
                  <a:noFill/>
                </a:ln>
                <a:solidFill>
                  <a:srgbClr val="44546A">
                    <a:lumMod val="50000"/>
                  </a:srgbClr>
                </a:solidFill>
                <a:effectLst/>
                <a:uLnTx/>
                <a:uFillTx/>
                <a:latin typeface="Verdana" charset="0"/>
                <a:ea typeface="Verdana" charset="0"/>
                <a:sym typeface="Arial" pitchFamily="-65" charset="0"/>
              </a:rPr>
              <a:t>Knowles MA, et al. Nat Rev Cancer. 2015 </a:t>
            </a:r>
          </a:p>
        </p:txBody>
      </p:sp>
      <p:sp>
        <p:nvSpPr>
          <p:cNvPr id="18" name="TextBox 17">
            <a:extLst>
              <a:ext uri="{FF2B5EF4-FFF2-40B4-BE49-F238E27FC236}">
                <a16:creationId xmlns:a16="http://schemas.microsoft.com/office/drawing/2014/main" id="{E1DCADA7-1550-48C4-989E-16CE0A9222F8}"/>
              </a:ext>
            </a:extLst>
          </p:cNvPr>
          <p:cNvSpPr txBox="1"/>
          <p:nvPr/>
        </p:nvSpPr>
        <p:spPr>
          <a:xfrm>
            <a:off x="285750" y="884046"/>
            <a:ext cx="4950306" cy="3488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67" b="1" i="0" u="none" strike="noStrike" kern="1200" cap="none" spc="0" normalizeH="0" baseline="0" noProof="0" dirty="0">
                <a:ln>
                  <a:noFill/>
                </a:ln>
                <a:solidFill>
                  <a:srgbClr val="505050"/>
                </a:solidFill>
                <a:effectLst/>
                <a:uLnTx/>
                <a:uFillTx/>
                <a:latin typeface="Calibri"/>
                <a:ea typeface="ＭＳ Ｐゴシック" panose="020B0600070205080204" pitchFamily="34" charset="-128"/>
                <a:cs typeface="+mn-cs"/>
              </a:rPr>
              <a:t>Distribution of common FGFR-mutant cancers</a:t>
            </a:r>
            <a:endParaRPr kumimoji="1" lang="ja-JP" altLang="en-US" sz="1667" b="1" i="0" u="none" strike="noStrike" kern="1200" cap="none" spc="0" normalizeH="0" baseline="0" noProof="0" dirty="0">
              <a:ln>
                <a:noFill/>
              </a:ln>
              <a:solidFill>
                <a:srgbClr val="505050"/>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34849222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0118"/>
            <a:ext cx="10972800" cy="1232834"/>
          </a:xfrm>
        </p:spPr>
        <p:txBody>
          <a:bodyPr/>
          <a:lstStyle/>
          <a:p>
            <a:r>
              <a:rPr lang="en-US" dirty="0"/>
              <a:t>Sacituzumab Govitecan (SG) is a Trop-2</a:t>
            </a:r>
            <a:r>
              <a:rPr lang="en-US" dirty="0">
                <a:latin typeface="Arial"/>
                <a:cs typeface="Arial"/>
              </a:rPr>
              <a:t>–</a:t>
            </a:r>
            <a:r>
              <a:rPr lang="en-US" dirty="0"/>
              <a:t>Directed</a:t>
            </a:r>
            <a:br>
              <a:rPr lang="en-US" dirty="0"/>
            </a:br>
            <a:r>
              <a:rPr lang="en-US" dirty="0"/>
              <a:t>Antibody-Drug Conjugate (ADC)</a:t>
            </a:r>
          </a:p>
        </p:txBody>
      </p:sp>
      <p:sp>
        <p:nvSpPr>
          <p:cNvPr id="6" name="Content Placeholder 5">
            <a:extLst>
              <a:ext uri="{FF2B5EF4-FFF2-40B4-BE49-F238E27FC236}">
                <a16:creationId xmlns:a16="http://schemas.microsoft.com/office/drawing/2014/main" id="{3A6B77C8-48F8-4B2A-AE02-7DE65E15F23A}"/>
              </a:ext>
            </a:extLst>
          </p:cNvPr>
          <p:cNvSpPr>
            <a:spLocks noGrp="1"/>
          </p:cNvSpPr>
          <p:nvPr>
            <p:ph idx="1"/>
          </p:nvPr>
        </p:nvSpPr>
        <p:spPr>
          <a:xfrm>
            <a:off x="318023" y="1570713"/>
            <a:ext cx="4714558" cy="4147128"/>
          </a:xfrm>
          <a:prstGeom prst="rect">
            <a:avLst/>
          </a:prstGeom>
          <a:noFill/>
          <a:ln>
            <a:noFill/>
          </a:ln>
        </p:spPr>
        <p:txBody>
          <a:bodyPr wrap="square">
            <a:noAutofit/>
          </a:bodyPr>
          <a:lstStyle/>
          <a:p>
            <a:pPr marL="285115" indent="-285115">
              <a:spcBef>
                <a:spcPts val="600"/>
              </a:spcBef>
              <a:spcAft>
                <a:spcPts val="600"/>
              </a:spcAft>
              <a:buFont typeface="Arial" panose="020B0604020202020204" pitchFamily="34" charset="0"/>
              <a:buChar char="•"/>
            </a:pPr>
            <a:r>
              <a:rPr lang="en-US" sz="2000" dirty="0">
                <a:ea typeface="Helvetica" charset="0"/>
                <a:cs typeface="Helvetica" charset="0"/>
              </a:rPr>
              <a:t>Trop-2 is an epithelial cell surface antigen highly expressed in UC</a:t>
            </a:r>
            <a:r>
              <a:rPr lang="en-US" sz="2000" baseline="30000" dirty="0">
                <a:ea typeface="Helvetica" charset="0"/>
                <a:cs typeface="Helvetica" charset="0"/>
              </a:rPr>
              <a:t>1</a:t>
            </a:r>
            <a:endParaRPr lang="en-US" sz="900" dirty="0">
              <a:ea typeface="Helvetica" charset="0"/>
              <a:cs typeface="Helvetica" charset="0"/>
            </a:endParaRPr>
          </a:p>
          <a:p>
            <a:pPr marL="285115" indent="-285115">
              <a:spcBef>
                <a:spcPts val="600"/>
              </a:spcBef>
              <a:spcAft>
                <a:spcPts val="600"/>
              </a:spcAft>
              <a:buFont typeface="Arial" panose="020B0604020202020204" pitchFamily="34" charset="0"/>
              <a:buChar char="•"/>
            </a:pPr>
            <a:r>
              <a:rPr lang="en-US" sz="2000" dirty="0">
                <a:ea typeface="Helvetica" charset="0"/>
                <a:cs typeface="Helvetica" charset="0"/>
              </a:rPr>
              <a:t>SG is distinct from other ADCs</a:t>
            </a:r>
            <a:r>
              <a:rPr lang="en-US" sz="2000" baseline="30000" dirty="0">
                <a:ea typeface="Helvetica" charset="0"/>
                <a:cs typeface="Helvetica" charset="0"/>
              </a:rPr>
              <a:t>2-6</a:t>
            </a:r>
            <a:r>
              <a:rPr lang="en-US" sz="2000" dirty="0">
                <a:ea typeface="Helvetica" charset="0"/>
                <a:cs typeface="Helvetica" charset="0"/>
              </a:rPr>
              <a:t>:</a:t>
            </a:r>
            <a:endParaRPr lang="en-US" sz="2000" baseline="30000" dirty="0">
              <a:ea typeface="Helvetica" charset="0"/>
              <a:cs typeface="Helvetica" charset="0"/>
            </a:endParaRPr>
          </a:p>
          <a:p>
            <a:pPr marL="742315" lvl="1" indent="-285115">
              <a:spcBef>
                <a:spcPts val="600"/>
              </a:spcBef>
              <a:spcAft>
                <a:spcPts val="600"/>
              </a:spcAft>
              <a:buFont typeface="Calibri" panose="020F0502020204030204" pitchFamily="34" charset="0"/>
              <a:buChar char="−"/>
            </a:pPr>
            <a:r>
              <a:rPr lang="en-US" sz="1800" dirty="0">
                <a:ea typeface="Helvetica" charset="0"/>
                <a:cs typeface="Helvetica"/>
              </a:rPr>
              <a:t>High drug-to-antibody ratio</a:t>
            </a:r>
            <a:r>
              <a:rPr lang="en-US" sz="1800" baseline="30000" dirty="0">
                <a:ea typeface="Helvetica" charset="0"/>
                <a:cs typeface="Helvetica"/>
              </a:rPr>
              <a:t>5</a:t>
            </a:r>
            <a:r>
              <a:rPr lang="en-US" sz="1800" dirty="0">
                <a:ea typeface="Helvetica" charset="0"/>
                <a:cs typeface="Helvetica"/>
              </a:rPr>
              <a:t> </a:t>
            </a:r>
            <a:endParaRPr lang="en-US" sz="1800" dirty="0">
              <a:ea typeface="Helvetica" charset="0"/>
              <a:cs typeface="Helvetica" charset="0"/>
            </a:endParaRPr>
          </a:p>
          <a:p>
            <a:pPr marL="742315" lvl="1" indent="-285115">
              <a:spcBef>
                <a:spcPts val="600"/>
              </a:spcBef>
              <a:spcAft>
                <a:spcPts val="600"/>
              </a:spcAft>
              <a:buFont typeface="Calibri" panose="020F0502020204030204" pitchFamily="34" charset="0"/>
              <a:buChar char="−"/>
            </a:pPr>
            <a:r>
              <a:rPr lang="en-US" sz="1800" dirty="0">
                <a:ea typeface="Helvetica" charset="0"/>
                <a:cs typeface="Helvetica"/>
              </a:rPr>
              <a:t>Bystander effect due to hydrolyzable linker hydrolysis</a:t>
            </a:r>
            <a:r>
              <a:rPr lang="en-US" sz="1800" baseline="30000" dirty="0">
                <a:ea typeface="Helvetica" charset="0"/>
                <a:cs typeface="Helvetica"/>
              </a:rPr>
              <a:t>6a</a:t>
            </a:r>
            <a:r>
              <a:rPr lang="en-US" sz="1800" dirty="0">
                <a:ea typeface="Helvetica" charset="0"/>
                <a:cs typeface="Helvetica"/>
              </a:rPr>
              <a:t> </a:t>
            </a:r>
            <a:endParaRPr lang="en-US" sz="900" dirty="0">
              <a:ea typeface="Helvetica" charset="0"/>
              <a:cs typeface="Helvetica" charset="0"/>
            </a:endParaRPr>
          </a:p>
          <a:p>
            <a:pPr marL="342265" indent="-342265">
              <a:spcBef>
                <a:spcPts val="600"/>
              </a:spcBef>
              <a:spcAft>
                <a:spcPts val="600"/>
              </a:spcAft>
              <a:buFont typeface="Arial" panose="020B0604020202020204" pitchFamily="34" charset="0"/>
              <a:buChar char="•"/>
            </a:pPr>
            <a:r>
              <a:rPr lang="en-US" sz="2000" dirty="0">
                <a:ea typeface="Helvetica" charset="0"/>
                <a:cs typeface="Helvetica"/>
              </a:rPr>
              <a:t>Significant activity across tumors</a:t>
            </a:r>
            <a:r>
              <a:rPr lang="en-US" sz="2000" baseline="30000" dirty="0">
                <a:ea typeface="Helvetica" charset="0"/>
                <a:cs typeface="Helvetica"/>
              </a:rPr>
              <a:t>3,7-11</a:t>
            </a:r>
            <a:endParaRPr lang="en-US" sz="2800" dirty="0">
              <a:cs typeface="Helvetica"/>
            </a:endParaRPr>
          </a:p>
          <a:p>
            <a:pPr marL="744220" lvl="1" indent="-280670">
              <a:spcBef>
                <a:spcPts val="600"/>
              </a:spcBef>
              <a:spcAft>
                <a:spcPts val="600"/>
              </a:spcAft>
            </a:pPr>
            <a:r>
              <a:rPr lang="en-US" sz="1800" dirty="0">
                <a:ea typeface="Helvetica" charset="0"/>
                <a:cs typeface="Helvetica"/>
              </a:rPr>
              <a:t>mTNBC, ER/PR+ BC</a:t>
            </a:r>
          </a:p>
          <a:p>
            <a:pPr marL="742950" lvl="1" indent="-285750">
              <a:spcBef>
                <a:spcPts val="600"/>
              </a:spcBef>
              <a:spcAft>
                <a:spcPts val="600"/>
              </a:spcAft>
              <a:buFont typeface="Calibri" panose="020F0502020204030204" pitchFamily="34" charset="0"/>
              <a:buChar char="−"/>
            </a:pPr>
            <a:r>
              <a:rPr lang="en-US" sz="1800" dirty="0">
                <a:ea typeface="Helvetica" charset="0"/>
                <a:cs typeface="Helvetica"/>
              </a:rPr>
              <a:t>Phase 3 trial in UC ongoing</a:t>
            </a:r>
          </a:p>
        </p:txBody>
      </p:sp>
      <p:sp>
        <p:nvSpPr>
          <p:cNvPr id="21" name="Freeform 24">
            <a:extLst>
              <a:ext uri="{FF2B5EF4-FFF2-40B4-BE49-F238E27FC236}">
                <a16:creationId xmlns:a16="http://schemas.microsoft.com/office/drawing/2014/main" id="{C94CB19C-A7C2-0647-BA35-2DD438D9D7CB}"/>
              </a:ext>
            </a:extLst>
          </p:cNvPr>
          <p:cNvSpPr/>
          <p:nvPr/>
        </p:nvSpPr>
        <p:spPr>
          <a:xfrm>
            <a:off x="8178463" y="2292238"/>
            <a:ext cx="1940303" cy="2630802"/>
          </a:xfrm>
          <a:custGeom>
            <a:avLst/>
            <a:gdLst>
              <a:gd name="connsiteX0" fmla="*/ 3447 w 2257110"/>
              <a:gd name="connsiteY0" fmla="*/ 3446 h 2474708"/>
              <a:gd name="connsiteX1" fmla="*/ 2255262 w 2257110"/>
              <a:gd name="connsiteY1" fmla="*/ 3446 h 2474708"/>
              <a:gd name="connsiteX2" fmla="*/ 2255262 w 2257110"/>
              <a:gd name="connsiteY2" fmla="*/ 2472067 h 2474708"/>
              <a:gd name="connsiteX3" fmla="*/ 3447 w 2257110"/>
              <a:gd name="connsiteY3" fmla="*/ 2472067 h 2474708"/>
            </a:gdLst>
            <a:ahLst/>
            <a:cxnLst>
              <a:cxn ang="0">
                <a:pos x="connsiteX0" y="connsiteY0"/>
              </a:cxn>
              <a:cxn ang="0">
                <a:pos x="connsiteX1" y="connsiteY1"/>
              </a:cxn>
              <a:cxn ang="0">
                <a:pos x="connsiteX2" y="connsiteY2"/>
              </a:cxn>
              <a:cxn ang="0">
                <a:pos x="connsiteX3" y="connsiteY3"/>
              </a:cxn>
            </a:cxnLst>
            <a:rect l="l" t="t" r="r" b="b"/>
            <a:pathLst>
              <a:path w="2257110" h="2474708">
                <a:moveTo>
                  <a:pt x="3447" y="3446"/>
                </a:moveTo>
                <a:lnTo>
                  <a:pt x="2255262" y="3446"/>
                </a:lnTo>
                <a:lnTo>
                  <a:pt x="2255262" y="2472067"/>
                </a:lnTo>
                <a:lnTo>
                  <a:pt x="3447" y="2472067"/>
                </a:lnTo>
                <a:close/>
              </a:path>
            </a:pathLst>
          </a:custGeom>
          <a:noFill/>
          <a:ln w="661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193209"/>
              </a:solidFill>
              <a:effectLst/>
              <a:uLnTx/>
              <a:uFillTx/>
              <a:latin typeface="Arial"/>
              <a:ea typeface="ＭＳ Ｐゴシック" charset="0"/>
              <a:cs typeface="+mn-cs"/>
            </a:endParaRPr>
          </a:p>
        </p:txBody>
      </p:sp>
      <p:grpSp>
        <p:nvGrpSpPr>
          <p:cNvPr id="23" name="Group 22">
            <a:extLst>
              <a:ext uri="{FF2B5EF4-FFF2-40B4-BE49-F238E27FC236}">
                <a16:creationId xmlns:a16="http://schemas.microsoft.com/office/drawing/2014/main" id="{9585473C-D0CA-4087-9B2C-5BA56C56CFB2}"/>
              </a:ext>
            </a:extLst>
          </p:cNvPr>
          <p:cNvGrpSpPr/>
          <p:nvPr/>
        </p:nvGrpSpPr>
        <p:grpSpPr>
          <a:xfrm>
            <a:off x="6892705" y="1918838"/>
            <a:ext cx="3700913" cy="3961532"/>
            <a:chOff x="6892705" y="1886206"/>
            <a:chExt cx="3700913" cy="3961532"/>
          </a:xfrm>
        </p:grpSpPr>
        <p:pic>
          <p:nvPicPr>
            <p:cNvPr id="24" name="Picture 23" descr="A picture containing object&#10;&#10;Description automatically generated">
              <a:extLst>
                <a:ext uri="{FF2B5EF4-FFF2-40B4-BE49-F238E27FC236}">
                  <a16:creationId xmlns:a16="http://schemas.microsoft.com/office/drawing/2014/main" id="{0C902205-562D-4C00-B0AF-3E7D08D0ED2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6205" t="16242" r="24192" b="17511"/>
            <a:stretch/>
          </p:blipFill>
          <p:spPr>
            <a:xfrm rot="20645022">
              <a:off x="7034128" y="1886206"/>
              <a:ext cx="3559490" cy="3961532"/>
            </a:xfrm>
            <a:prstGeom prst="rect">
              <a:avLst/>
            </a:prstGeom>
          </p:spPr>
        </p:pic>
        <p:pic>
          <p:nvPicPr>
            <p:cNvPr id="25" name="Picture 24">
              <a:extLst>
                <a:ext uri="{FF2B5EF4-FFF2-40B4-BE49-F238E27FC236}">
                  <a16:creationId xmlns:a16="http://schemas.microsoft.com/office/drawing/2014/main" id="{72D53C0F-2C4C-430B-88AC-6AD40E5ED8B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8763868" flipH="1">
              <a:off x="6871473" y="3192757"/>
              <a:ext cx="994931" cy="952467"/>
            </a:xfrm>
            <a:prstGeom prst="rect">
              <a:avLst/>
            </a:prstGeom>
          </p:spPr>
        </p:pic>
      </p:grpSp>
      <p:sp>
        <p:nvSpPr>
          <p:cNvPr id="27" name="Freeform 27">
            <a:extLst>
              <a:ext uri="{FF2B5EF4-FFF2-40B4-BE49-F238E27FC236}">
                <a16:creationId xmlns:a16="http://schemas.microsoft.com/office/drawing/2014/main" id="{EB3F5DD2-ED23-4DF5-8BCA-49650A34358F}"/>
              </a:ext>
            </a:extLst>
          </p:cNvPr>
          <p:cNvSpPr/>
          <p:nvPr/>
        </p:nvSpPr>
        <p:spPr>
          <a:xfrm>
            <a:off x="5106530" y="1463138"/>
            <a:ext cx="3569165" cy="830997"/>
          </a:xfrm>
          <a:custGeom>
            <a:avLst/>
            <a:gdLst>
              <a:gd name="connsiteX0" fmla="*/ 3447 w 2813113"/>
              <a:gd name="connsiteY0" fmla="*/ 3446 h 1078549"/>
              <a:gd name="connsiteX1" fmla="*/ 2813450 w 2813113"/>
              <a:gd name="connsiteY1" fmla="*/ 3446 h 1078549"/>
              <a:gd name="connsiteX2" fmla="*/ 2813450 w 2813113"/>
              <a:gd name="connsiteY2" fmla="*/ 1079547 h 1078549"/>
              <a:gd name="connsiteX3" fmla="*/ 3447 w 2813113"/>
              <a:gd name="connsiteY3" fmla="*/ 1079547 h 1078549"/>
            </a:gdLst>
            <a:ahLst/>
            <a:cxnLst>
              <a:cxn ang="0">
                <a:pos x="connsiteX0" y="connsiteY0"/>
              </a:cxn>
              <a:cxn ang="0">
                <a:pos x="connsiteX1" y="connsiteY1"/>
              </a:cxn>
              <a:cxn ang="0">
                <a:pos x="connsiteX2" y="connsiteY2"/>
              </a:cxn>
              <a:cxn ang="0">
                <a:pos x="connsiteX3" y="connsiteY3"/>
              </a:cxn>
            </a:cxnLst>
            <a:rect l="l" t="t" r="r" b="b"/>
            <a:pathLst>
              <a:path w="2813113" h="1078549">
                <a:moveTo>
                  <a:pt x="3447" y="3446"/>
                </a:moveTo>
                <a:lnTo>
                  <a:pt x="2813450" y="3446"/>
                </a:lnTo>
                <a:lnTo>
                  <a:pt x="2813450" y="1079547"/>
                </a:lnTo>
                <a:lnTo>
                  <a:pt x="3447" y="1079547"/>
                </a:lnTo>
                <a:close/>
              </a:path>
            </a:pathLst>
          </a:custGeom>
          <a:solidFill>
            <a:srgbClr val="E7E6E6">
              <a:alpha val="85490"/>
            </a:srgbClr>
          </a:solidFill>
          <a:ln w="6614" cap="flat">
            <a:noFill/>
            <a:prstDash val="solid"/>
            <a:miter/>
          </a:ln>
        </p:spPr>
        <p:txBody>
          <a:bodyPr wrap="square" lIns="137160" tIns="91440" rIns="182880" bIns="9144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panose="020B0604020202020204"/>
                <a:ea typeface="Helvetica" charset="0"/>
                <a:cs typeface="Helvetica" charset="0"/>
              </a:rPr>
              <a:t>Linker for SN-38</a:t>
            </a:r>
          </a:p>
          <a:p>
            <a:pPr marL="123822" marR="0" lvl="0" indent="-12382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panose="020B0604020202020204"/>
                <a:ea typeface="Helvetica" charset="0"/>
                <a:cs typeface="Helvetica" charset="0"/>
              </a:rPr>
              <a:t>Hydrolyzable linker for payload release</a:t>
            </a:r>
          </a:p>
          <a:p>
            <a:pPr marL="123822" marR="0" lvl="0" indent="-12382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panose="020B0604020202020204"/>
                <a:ea typeface="Helvetica" charset="0"/>
                <a:cs typeface="Helvetica" charset="0"/>
              </a:rPr>
              <a:t>High drug-to-antibody ratio (7.6:1)</a:t>
            </a:r>
            <a:r>
              <a:rPr kumimoji="0" lang="en-US" sz="1400" b="0" i="0" u="none" strike="noStrike" kern="1200" cap="none" spc="0" normalizeH="0" baseline="30000" noProof="0" dirty="0">
                <a:ln>
                  <a:noFill/>
                </a:ln>
                <a:solidFill>
                  <a:srgbClr val="002060"/>
                </a:solidFill>
                <a:effectLst/>
                <a:uLnTx/>
                <a:uFillTx/>
                <a:latin typeface="Arial" panose="020B0604020202020204"/>
                <a:ea typeface="Helvetica" charset="0"/>
                <a:cs typeface="Helvetica" charset="0"/>
              </a:rPr>
              <a:t>5</a:t>
            </a:r>
          </a:p>
        </p:txBody>
      </p:sp>
      <p:sp>
        <p:nvSpPr>
          <p:cNvPr id="28" name="Freeform 26">
            <a:extLst>
              <a:ext uri="{FF2B5EF4-FFF2-40B4-BE49-F238E27FC236}">
                <a16:creationId xmlns:a16="http://schemas.microsoft.com/office/drawing/2014/main" id="{0A01F41F-A05B-432A-A451-F1A5B1605A61}"/>
              </a:ext>
            </a:extLst>
          </p:cNvPr>
          <p:cNvSpPr/>
          <p:nvPr/>
        </p:nvSpPr>
        <p:spPr>
          <a:xfrm>
            <a:off x="5219104" y="4323033"/>
            <a:ext cx="2229850" cy="1046440"/>
          </a:xfrm>
          <a:custGeom>
            <a:avLst/>
            <a:gdLst>
              <a:gd name="connsiteX0" fmla="*/ 3447 w 2693970"/>
              <a:gd name="connsiteY0" fmla="*/ 3446 h 1382925"/>
              <a:gd name="connsiteX1" fmla="*/ 2694041 w 2693970"/>
              <a:gd name="connsiteY1" fmla="*/ 3446 h 1382925"/>
              <a:gd name="connsiteX2" fmla="*/ 2694041 w 2693970"/>
              <a:gd name="connsiteY2" fmla="*/ 1384254 h 1382925"/>
              <a:gd name="connsiteX3" fmla="*/ 3447 w 2693970"/>
              <a:gd name="connsiteY3" fmla="*/ 1384254 h 1382925"/>
            </a:gdLst>
            <a:ahLst/>
            <a:cxnLst>
              <a:cxn ang="0">
                <a:pos x="connsiteX0" y="connsiteY0"/>
              </a:cxn>
              <a:cxn ang="0">
                <a:pos x="connsiteX1" y="connsiteY1"/>
              </a:cxn>
              <a:cxn ang="0">
                <a:pos x="connsiteX2" y="connsiteY2"/>
              </a:cxn>
              <a:cxn ang="0">
                <a:pos x="connsiteX3" y="connsiteY3"/>
              </a:cxn>
            </a:cxnLst>
            <a:rect l="l" t="t" r="r" b="b"/>
            <a:pathLst>
              <a:path w="2693970" h="1382925">
                <a:moveTo>
                  <a:pt x="3447" y="3446"/>
                </a:moveTo>
                <a:lnTo>
                  <a:pt x="2694041" y="3446"/>
                </a:lnTo>
                <a:lnTo>
                  <a:pt x="2694041" y="1384254"/>
                </a:lnTo>
                <a:lnTo>
                  <a:pt x="3447" y="1384254"/>
                </a:lnTo>
                <a:close/>
              </a:path>
            </a:pathLst>
          </a:custGeom>
          <a:solidFill>
            <a:srgbClr val="E7E6E6">
              <a:alpha val="85490"/>
            </a:srgbClr>
          </a:solidFill>
          <a:ln w="6614" cap="flat">
            <a:noFill/>
            <a:prstDash val="solid"/>
            <a:miter/>
          </a:ln>
        </p:spPr>
        <p:txBody>
          <a:bodyPr wrap="square" lIns="137160" tIns="91440" rIns="182880" bIns="9144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panose="020B0604020202020204"/>
                <a:ea typeface="Helvetica" charset="0"/>
                <a:cs typeface="Helvetica" charset="0"/>
              </a:rPr>
              <a:t>SN-38 payload</a:t>
            </a:r>
          </a:p>
          <a:p>
            <a:pPr marL="123822" marR="0" lvl="0" indent="-12382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panose="020B0604020202020204"/>
                <a:ea typeface="Helvetica" charset="0"/>
                <a:cs typeface="Helvetica" charset="0"/>
              </a:rPr>
              <a:t>SN-38 more potent than parent compound, irinotecan</a:t>
            </a:r>
          </a:p>
        </p:txBody>
      </p:sp>
      <p:sp>
        <p:nvSpPr>
          <p:cNvPr id="29" name="Freeform 46">
            <a:extLst>
              <a:ext uri="{FF2B5EF4-FFF2-40B4-BE49-F238E27FC236}">
                <a16:creationId xmlns:a16="http://schemas.microsoft.com/office/drawing/2014/main" id="{11A285FF-245A-4DA8-AFF9-2D40670303A8}"/>
              </a:ext>
            </a:extLst>
          </p:cNvPr>
          <p:cNvSpPr/>
          <p:nvPr/>
        </p:nvSpPr>
        <p:spPr>
          <a:xfrm>
            <a:off x="6096000" y="2292238"/>
            <a:ext cx="930442" cy="1311872"/>
          </a:xfrm>
          <a:custGeom>
            <a:avLst/>
            <a:gdLst>
              <a:gd name="connsiteX0" fmla="*/ 0 w 1002891"/>
              <a:gd name="connsiteY0" fmla="*/ 0 h 462117"/>
              <a:gd name="connsiteX1" fmla="*/ 0 w 1002891"/>
              <a:gd name="connsiteY1" fmla="*/ 462117 h 462117"/>
              <a:gd name="connsiteX2" fmla="*/ 1002891 w 1002891"/>
              <a:gd name="connsiteY2" fmla="*/ 462117 h 462117"/>
            </a:gdLst>
            <a:ahLst/>
            <a:cxnLst>
              <a:cxn ang="0">
                <a:pos x="connsiteX0" y="connsiteY0"/>
              </a:cxn>
              <a:cxn ang="0">
                <a:pos x="connsiteX1" y="connsiteY1"/>
              </a:cxn>
              <a:cxn ang="0">
                <a:pos x="connsiteX2" y="connsiteY2"/>
              </a:cxn>
            </a:cxnLst>
            <a:rect l="l" t="t" r="r" b="b"/>
            <a:pathLst>
              <a:path w="1002891" h="462117">
                <a:moveTo>
                  <a:pt x="0" y="0"/>
                </a:moveTo>
                <a:lnTo>
                  <a:pt x="0" y="462117"/>
                </a:lnTo>
                <a:lnTo>
                  <a:pt x="1002891" y="462117"/>
                </a:lnTo>
              </a:path>
            </a:pathLst>
          </a:custGeom>
          <a:noFill/>
          <a:ln w="15875">
            <a:solidFill>
              <a:schemeClr val="bg1">
                <a:lumMod val="85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30" name="Straight Arrow Connector 29">
            <a:extLst>
              <a:ext uri="{FF2B5EF4-FFF2-40B4-BE49-F238E27FC236}">
                <a16:creationId xmlns:a16="http://schemas.microsoft.com/office/drawing/2014/main" id="{1DBEEE45-D667-4AAA-BA1B-68DEF0DBE342}"/>
              </a:ext>
            </a:extLst>
          </p:cNvPr>
          <p:cNvCxnSpPr>
            <a:cxnSpLocks/>
          </p:cNvCxnSpPr>
          <p:nvPr/>
        </p:nvCxnSpPr>
        <p:spPr>
          <a:xfrm flipH="1">
            <a:off x="9845186" y="2348656"/>
            <a:ext cx="404547" cy="0"/>
          </a:xfrm>
          <a:prstGeom prst="straightConnector1">
            <a:avLst/>
          </a:prstGeom>
          <a:noFill/>
          <a:ln w="15875">
            <a:solidFill>
              <a:schemeClr val="bg1">
                <a:lumMod val="85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Arrow Connector 30">
            <a:extLst>
              <a:ext uri="{FF2B5EF4-FFF2-40B4-BE49-F238E27FC236}">
                <a16:creationId xmlns:a16="http://schemas.microsoft.com/office/drawing/2014/main" id="{BD7B9AB2-D322-4E33-A8B6-6CF83451D385}"/>
              </a:ext>
            </a:extLst>
          </p:cNvPr>
          <p:cNvCxnSpPr>
            <a:cxnSpLocks/>
          </p:cNvCxnSpPr>
          <p:nvPr/>
        </p:nvCxnSpPr>
        <p:spPr>
          <a:xfrm>
            <a:off x="7425466" y="4841154"/>
            <a:ext cx="628217" cy="0"/>
          </a:xfrm>
          <a:prstGeom prst="straightConnector1">
            <a:avLst/>
          </a:prstGeom>
          <a:noFill/>
          <a:ln w="15875">
            <a:solidFill>
              <a:schemeClr val="bg1">
                <a:lumMod val="85000"/>
              </a:schemeClr>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sp>
        <p:nvSpPr>
          <p:cNvPr id="26" name="Freeform 25">
            <a:extLst>
              <a:ext uri="{FF2B5EF4-FFF2-40B4-BE49-F238E27FC236}">
                <a16:creationId xmlns:a16="http://schemas.microsoft.com/office/drawing/2014/main" id="{CB0CDCF2-BEA8-4872-B067-6A6005FCEB7E}"/>
              </a:ext>
            </a:extLst>
          </p:cNvPr>
          <p:cNvSpPr/>
          <p:nvPr/>
        </p:nvSpPr>
        <p:spPr>
          <a:xfrm>
            <a:off x="10249733" y="2211557"/>
            <a:ext cx="1732600" cy="2339102"/>
          </a:xfrm>
          <a:custGeom>
            <a:avLst/>
            <a:gdLst>
              <a:gd name="connsiteX0" fmla="*/ 3447 w 2693970"/>
              <a:gd name="connsiteY0" fmla="*/ 3446 h 1191036"/>
              <a:gd name="connsiteX1" fmla="*/ 2694041 w 2693970"/>
              <a:gd name="connsiteY1" fmla="*/ 3446 h 1191036"/>
              <a:gd name="connsiteX2" fmla="*/ 2694041 w 2693970"/>
              <a:gd name="connsiteY2" fmla="*/ 1190975 h 1191036"/>
              <a:gd name="connsiteX3" fmla="*/ 3447 w 2693970"/>
              <a:gd name="connsiteY3" fmla="*/ 1190975 h 1191036"/>
            </a:gdLst>
            <a:ahLst/>
            <a:cxnLst>
              <a:cxn ang="0">
                <a:pos x="connsiteX0" y="connsiteY0"/>
              </a:cxn>
              <a:cxn ang="0">
                <a:pos x="connsiteX1" y="connsiteY1"/>
              </a:cxn>
              <a:cxn ang="0">
                <a:pos x="connsiteX2" y="connsiteY2"/>
              </a:cxn>
              <a:cxn ang="0">
                <a:pos x="connsiteX3" y="connsiteY3"/>
              </a:cxn>
            </a:cxnLst>
            <a:rect l="l" t="t" r="r" b="b"/>
            <a:pathLst>
              <a:path w="2693970" h="1191036">
                <a:moveTo>
                  <a:pt x="3447" y="3446"/>
                </a:moveTo>
                <a:lnTo>
                  <a:pt x="2694041" y="3446"/>
                </a:lnTo>
                <a:lnTo>
                  <a:pt x="2694041" y="1190975"/>
                </a:lnTo>
                <a:lnTo>
                  <a:pt x="3447" y="1190975"/>
                </a:lnTo>
                <a:close/>
              </a:path>
            </a:pathLst>
          </a:custGeom>
          <a:solidFill>
            <a:srgbClr val="E7E6E6">
              <a:alpha val="85490"/>
            </a:srgbClr>
          </a:solidFill>
          <a:ln w="6614" cap="flat">
            <a:noFill/>
            <a:prstDash val="solid"/>
            <a:miter/>
          </a:ln>
        </p:spPr>
        <p:txBody>
          <a:bodyPr wrap="square" lIns="137160" tIns="91440" rIns="182880" bIns="9144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panose="020B0604020202020204"/>
                <a:ea typeface="Helvetica" charset="0"/>
                <a:cs typeface="Helvetica" charset="0"/>
              </a:rPr>
              <a:t>Humanized anti</a:t>
            </a:r>
            <a:r>
              <a:rPr kumimoji="0" lang="en-US" sz="1400" b="1" i="0" u="none" strike="noStrike" kern="1200" cap="none" spc="0" normalizeH="0" baseline="0" noProof="0" dirty="0">
                <a:ln>
                  <a:noFill/>
                </a:ln>
                <a:solidFill>
                  <a:srgbClr val="002060"/>
                </a:solidFill>
                <a:effectLst/>
                <a:uLnTx/>
                <a:uFillTx/>
                <a:latin typeface="Arial" panose="020B0604020202020204" pitchFamily="34" charset="0"/>
                <a:ea typeface="Helvetica" charset="0"/>
                <a:cs typeface="Arial" panose="020B0604020202020204" pitchFamily="34" charset="0"/>
              </a:rPr>
              <a:t>‒</a:t>
            </a:r>
            <a:r>
              <a:rPr kumimoji="0" lang="en-US" sz="1400" b="1" i="0" u="none" strike="noStrike" kern="1200" cap="none" spc="0" normalizeH="0" baseline="0" noProof="0" dirty="0">
                <a:ln>
                  <a:noFill/>
                </a:ln>
                <a:solidFill>
                  <a:srgbClr val="002060"/>
                </a:solidFill>
                <a:effectLst/>
                <a:uLnTx/>
                <a:uFillTx/>
                <a:latin typeface="Arial" panose="020B0604020202020204"/>
                <a:ea typeface="Helvetica" charset="0"/>
                <a:cs typeface="Helvetica" charset="0"/>
              </a:rPr>
              <a:t>Trop-2 antibody</a:t>
            </a:r>
          </a:p>
          <a:p>
            <a:pPr marL="123822" marR="0" lvl="0" indent="-12382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060"/>
                </a:solidFill>
                <a:effectLst/>
                <a:uLnTx/>
                <a:uFillTx/>
                <a:latin typeface="Arial" panose="020B0604020202020204"/>
                <a:ea typeface="Helvetica" charset="0"/>
                <a:cs typeface="Helvetica" charset="0"/>
              </a:rPr>
              <a:t>Directed toward Trop-2, an epithelial antigen expressed on many solid cancers</a:t>
            </a:r>
          </a:p>
        </p:txBody>
      </p:sp>
      <p:sp>
        <p:nvSpPr>
          <p:cNvPr id="15" name="Footer Placeholder 4">
            <a:extLst>
              <a:ext uri="{FF2B5EF4-FFF2-40B4-BE49-F238E27FC236}">
                <a16:creationId xmlns:a16="http://schemas.microsoft.com/office/drawing/2014/main" id="{745224AD-E47A-3043-ABF5-801615110E24}"/>
              </a:ext>
            </a:extLst>
          </p:cNvPr>
          <p:cNvSpPr>
            <a:spLocks noGrp="1"/>
          </p:cNvSpPr>
          <p:nvPr>
            <p:ph type="ftr" sz="quarter" idx="10"/>
          </p:nvPr>
        </p:nvSpPr>
        <p:spPr>
          <a:xfrm>
            <a:off x="188316" y="5409208"/>
            <a:ext cx="8487379" cy="931382"/>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30000" noProof="0" dirty="0">
                <a:ln>
                  <a:noFill/>
                </a:ln>
                <a:solidFill>
                  <a:schemeClr val="bg1"/>
                </a:solidFill>
                <a:effectLst/>
                <a:uLnTx/>
                <a:uFillTx/>
                <a:latin typeface="Arial"/>
                <a:ea typeface="Helvetica" charset="0"/>
                <a:cs typeface="Helvetica" charset="0"/>
              </a:rPr>
              <a:t>a</a:t>
            </a:r>
            <a:r>
              <a:rPr kumimoji="0" lang="en-US" sz="900" b="0" i="0" u="none" strike="noStrike" kern="1200" cap="none" spc="0" normalizeH="0" baseline="0" noProof="0" dirty="0">
                <a:ln>
                  <a:noFill/>
                </a:ln>
                <a:solidFill>
                  <a:schemeClr val="bg1"/>
                </a:solidFill>
                <a:effectLst/>
                <a:uLnTx/>
                <a:uFillTx/>
                <a:latin typeface="Arial"/>
                <a:ea typeface="Helvetica" charset="0"/>
                <a:cs typeface="Helvetica" charset="0"/>
              </a:rPr>
              <a:t>Sacituzumab govitecan</a:t>
            </a:r>
            <a:r>
              <a:rPr kumimoji="0" lang="en-US" sz="900" b="0" i="0" u="none" strike="noStrike" kern="1200" cap="none" spc="0" normalizeH="0" baseline="0" noProof="0" dirty="0">
                <a:ln>
                  <a:noFill/>
                </a:ln>
                <a:solidFill>
                  <a:schemeClr val="bg1"/>
                </a:solidFill>
                <a:effectLst/>
                <a:uLnTx/>
                <a:uFillTx/>
                <a:latin typeface="Arial"/>
                <a:ea typeface="Helvetica" charset="0"/>
                <a:cs typeface="Arial"/>
              </a:rPr>
              <a:t>–</a:t>
            </a:r>
            <a:r>
              <a:rPr kumimoji="0" lang="en-US" sz="900" b="0" i="0" u="none" strike="noStrike" kern="1200" cap="none" spc="0" normalizeH="0" baseline="0" noProof="0" dirty="0">
                <a:ln>
                  <a:noFill/>
                </a:ln>
                <a:solidFill>
                  <a:schemeClr val="bg1"/>
                </a:solidFill>
                <a:effectLst/>
                <a:uLnTx/>
                <a:uFillTx/>
                <a:latin typeface="Arial"/>
                <a:ea typeface="Helvetica" charset="0"/>
                <a:cs typeface="Helvetica" charset="0"/>
              </a:rPr>
              <a:t>bound tumor cells are killed by intracellular uptake of SN-38, and adjacent tumor cells are killed by SN-38 released extracellularly. mTNBC, metastatic triple-negative breast cancer; ORR, objective response rate; OS, overall survival; PFS, progression-free survival; Trop-2, trophoblast cell surface antigen 2; UC, urothelial cancer. 1. Avellini et al</a:t>
            </a:r>
            <a:r>
              <a:rPr kumimoji="0" lang="en-US" sz="900" b="0" i="1" u="none" strike="noStrike" kern="1200" cap="none" spc="0" normalizeH="0" baseline="0" noProof="0" dirty="0">
                <a:ln>
                  <a:noFill/>
                </a:ln>
                <a:solidFill>
                  <a:schemeClr val="bg1"/>
                </a:solidFill>
                <a:effectLst/>
                <a:uLnTx/>
                <a:uFillTx/>
                <a:latin typeface="Arial"/>
                <a:ea typeface="Helvetica" charset="0"/>
                <a:cs typeface="Helvetica" charset="0"/>
              </a:rPr>
              <a:t>. Oncotarget </a:t>
            </a:r>
            <a:r>
              <a:rPr kumimoji="0" lang="en-US" sz="900" b="0" i="0" u="none" strike="noStrike" kern="1200" cap="none" spc="0" normalizeH="0" baseline="0" noProof="0" dirty="0">
                <a:ln>
                  <a:noFill/>
                </a:ln>
                <a:solidFill>
                  <a:schemeClr val="bg1"/>
                </a:solidFill>
                <a:effectLst/>
                <a:uLnTx/>
                <a:uFillTx/>
                <a:latin typeface="Arial"/>
                <a:ea typeface="Helvetica" charset="0"/>
                <a:cs typeface="Helvetica" charset="0"/>
              </a:rPr>
              <a:t>2017; 2. Starodub et al. </a:t>
            </a:r>
            <a:r>
              <a:rPr kumimoji="0" lang="en-US" sz="900" b="0" i="1" u="none" strike="noStrike" kern="1200" cap="none" spc="0" normalizeH="0" baseline="0" noProof="0" dirty="0">
                <a:ln>
                  <a:noFill/>
                </a:ln>
                <a:solidFill>
                  <a:schemeClr val="bg1"/>
                </a:solidFill>
                <a:effectLst/>
                <a:uLnTx/>
                <a:uFillTx/>
                <a:latin typeface="Arial"/>
                <a:ea typeface="Helvetica" charset="0"/>
                <a:cs typeface="Helvetica" charset="0"/>
              </a:rPr>
              <a:t>Clin Cancer Res </a:t>
            </a:r>
            <a:r>
              <a:rPr kumimoji="0" lang="en-US" sz="900" b="0" i="0" u="none" strike="noStrike" kern="1200" cap="none" spc="0" normalizeH="0" baseline="0" noProof="0" dirty="0">
                <a:ln>
                  <a:noFill/>
                </a:ln>
                <a:solidFill>
                  <a:schemeClr val="bg1"/>
                </a:solidFill>
                <a:effectLst/>
                <a:uLnTx/>
                <a:uFillTx/>
                <a:latin typeface="Arial"/>
                <a:ea typeface="Helvetica" charset="0"/>
                <a:cs typeface="Helvetica" charset="0"/>
              </a:rPr>
              <a:t>2015; 3. Cardillo et al. </a:t>
            </a:r>
            <a:r>
              <a:rPr kumimoji="0" lang="en-US" sz="900" b="0" i="1" u="none" strike="noStrike" kern="1200" cap="none" spc="0" normalizeH="0" baseline="0" noProof="0" dirty="0">
                <a:ln>
                  <a:noFill/>
                </a:ln>
                <a:solidFill>
                  <a:schemeClr val="bg1"/>
                </a:solidFill>
                <a:effectLst/>
                <a:uLnTx/>
                <a:uFillTx/>
                <a:latin typeface="Arial"/>
                <a:ea typeface="Helvetica" charset="0"/>
                <a:cs typeface="Helvetica" charset="0"/>
              </a:rPr>
              <a:t>Clin Cancer Res</a:t>
            </a:r>
            <a:r>
              <a:rPr kumimoji="0" lang="en-US" sz="900" b="0" i="0" u="none" strike="noStrike" kern="1200" cap="none" spc="0" normalizeH="0" baseline="0" noProof="0" dirty="0">
                <a:ln>
                  <a:noFill/>
                </a:ln>
                <a:solidFill>
                  <a:schemeClr val="bg1"/>
                </a:solidFill>
                <a:effectLst/>
                <a:uLnTx/>
                <a:uFillTx/>
                <a:latin typeface="Arial"/>
                <a:ea typeface="Helvetica" charset="0"/>
                <a:cs typeface="Helvetica" charset="0"/>
              </a:rPr>
              <a:t>. 2011; 4. Sharkey et al. </a:t>
            </a:r>
            <a:r>
              <a:rPr kumimoji="0" lang="en-US" sz="900" b="0" i="1" u="none" strike="noStrike" kern="1200" cap="none" spc="0" normalizeH="0" baseline="0" noProof="0" dirty="0">
                <a:ln>
                  <a:noFill/>
                </a:ln>
                <a:solidFill>
                  <a:schemeClr val="bg1"/>
                </a:solidFill>
                <a:effectLst/>
                <a:uLnTx/>
                <a:uFillTx/>
                <a:latin typeface="Arial"/>
                <a:ea typeface="Helvetica" charset="0"/>
                <a:cs typeface="Helvetica" charset="0"/>
              </a:rPr>
              <a:t>Clin Cancer Res. </a:t>
            </a:r>
            <a:r>
              <a:rPr kumimoji="0" lang="en-US" sz="900" b="0" i="0" u="none" strike="noStrike" kern="1200" cap="none" spc="0" normalizeH="0" baseline="0" noProof="0" dirty="0">
                <a:ln>
                  <a:noFill/>
                </a:ln>
                <a:solidFill>
                  <a:schemeClr val="bg1"/>
                </a:solidFill>
                <a:effectLst/>
                <a:uLnTx/>
                <a:uFillTx/>
                <a:latin typeface="Arial"/>
                <a:ea typeface="Helvetica" charset="0"/>
                <a:cs typeface="Helvetica" charset="0"/>
              </a:rPr>
              <a:t>2015; 5. Cardillo et al. </a:t>
            </a:r>
            <a:r>
              <a:rPr kumimoji="0" lang="en-US" sz="900" b="0" i="1" u="none" strike="noStrike" kern="1200" cap="none" spc="0" normalizeH="0" baseline="0" noProof="0" dirty="0">
                <a:ln>
                  <a:noFill/>
                </a:ln>
                <a:solidFill>
                  <a:schemeClr val="bg1"/>
                </a:solidFill>
                <a:effectLst/>
                <a:uLnTx/>
                <a:uFillTx/>
                <a:latin typeface="Arial"/>
                <a:ea typeface="Helvetica" charset="0"/>
                <a:cs typeface="Helvetica" charset="0"/>
              </a:rPr>
              <a:t>Bioconjugate Chem</a:t>
            </a:r>
            <a:r>
              <a:rPr kumimoji="0" lang="en-US" sz="900" b="0" i="0" u="none" strike="noStrike" kern="1200" cap="none" spc="0" normalizeH="0" baseline="0" noProof="0" dirty="0">
                <a:ln>
                  <a:noFill/>
                </a:ln>
                <a:solidFill>
                  <a:schemeClr val="bg1"/>
                </a:solidFill>
                <a:effectLst/>
                <a:uLnTx/>
                <a:uFillTx/>
                <a:latin typeface="Arial"/>
                <a:ea typeface="Helvetica" charset="0"/>
                <a:cs typeface="Helvetica" charset="0"/>
              </a:rPr>
              <a:t>. 2015; 6.Govindan et al. </a:t>
            </a:r>
            <a:r>
              <a:rPr kumimoji="0" lang="en-US" sz="900" b="0" i="1" u="none" strike="noStrike" kern="1200" cap="none" spc="0" normalizeH="0" baseline="0" noProof="0" dirty="0">
                <a:ln>
                  <a:noFill/>
                </a:ln>
                <a:solidFill>
                  <a:schemeClr val="bg1"/>
                </a:solidFill>
                <a:effectLst/>
                <a:uLnTx/>
                <a:uFillTx/>
                <a:latin typeface="Arial"/>
                <a:ea typeface="Helvetica" charset="0"/>
                <a:cs typeface="Helvetica" charset="0"/>
              </a:rPr>
              <a:t>Mol Cancer Ther</a:t>
            </a:r>
            <a:r>
              <a:rPr kumimoji="0" lang="en-US" sz="900" b="0" i="0" u="none" strike="noStrike" kern="1200" cap="none" spc="0" normalizeH="0" baseline="0" noProof="0" dirty="0">
                <a:ln>
                  <a:noFill/>
                </a:ln>
                <a:solidFill>
                  <a:schemeClr val="bg1"/>
                </a:solidFill>
                <a:effectLst/>
                <a:uLnTx/>
                <a:uFillTx/>
                <a:latin typeface="Arial"/>
                <a:ea typeface="Helvetica" charset="0"/>
                <a:cs typeface="Helvetica" charset="0"/>
              </a:rPr>
              <a:t>. 2013; 7. Faltas et al. </a:t>
            </a:r>
            <a:r>
              <a:rPr kumimoji="0" lang="en-US" sz="900" b="0" i="1" u="none" strike="noStrike" kern="1200" cap="none" spc="0" normalizeH="0" baseline="0" noProof="0" dirty="0">
                <a:ln>
                  <a:noFill/>
                </a:ln>
                <a:solidFill>
                  <a:schemeClr val="bg1"/>
                </a:solidFill>
                <a:effectLst/>
                <a:uLnTx/>
                <a:uFillTx/>
                <a:latin typeface="Arial"/>
                <a:ea typeface="ＭＳ Ｐゴシック" charset="0"/>
                <a:cs typeface="+mn-cs"/>
              </a:rPr>
              <a:t>Clin Genitourin Cancer</a:t>
            </a:r>
            <a:r>
              <a:rPr kumimoji="0" lang="en-US" sz="900" b="0" i="0" u="none" strike="noStrike" kern="1200" cap="none" spc="0" normalizeH="0" baseline="0" noProof="0" dirty="0">
                <a:ln>
                  <a:noFill/>
                </a:ln>
                <a:solidFill>
                  <a:schemeClr val="bg1"/>
                </a:solidFill>
                <a:effectLst/>
                <a:uLnTx/>
                <a:uFillTx/>
                <a:latin typeface="Arial"/>
                <a:ea typeface="ＭＳ Ｐゴシック" charset="0"/>
                <a:cs typeface="+mn-cs"/>
              </a:rPr>
              <a:t>. 2016;</a:t>
            </a:r>
            <a:r>
              <a:rPr kumimoji="0" lang="en-US" sz="900" b="0" i="0" u="none" strike="noStrike" kern="1200" cap="none" spc="0" normalizeH="0" baseline="0" noProof="0" dirty="0">
                <a:ln>
                  <a:noFill/>
                </a:ln>
                <a:solidFill>
                  <a:schemeClr val="bg1"/>
                </a:solidFill>
                <a:effectLst/>
                <a:uLnTx/>
                <a:uFillTx/>
                <a:latin typeface="Arial"/>
                <a:ea typeface="Helvetica" charset="0"/>
                <a:cs typeface="Helvetica" charset="0"/>
              </a:rPr>
              <a:t> 8. </a:t>
            </a:r>
            <a:r>
              <a:rPr kumimoji="0" lang="it-IT" sz="900" b="0" i="0" u="none" strike="noStrike" kern="1200" cap="none" spc="0" normalizeH="0" baseline="0" noProof="0" dirty="0">
                <a:ln>
                  <a:noFill/>
                </a:ln>
                <a:solidFill>
                  <a:schemeClr val="bg1"/>
                </a:solidFill>
                <a:effectLst/>
                <a:uLnTx/>
                <a:uFillTx/>
                <a:latin typeface="Arial"/>
                <a:ea typeface="Helvetica" charset="0"/>
                <a:cs typeface="Helvetica" charset="0"/>
              </a:rPr>
              <a:t>Bardia et al. </a:t>
            </a:r>
            <a:r>
              <a:rPr kumimoji="0" lang="it-IT" sz="900" b="0" i="1" u="none" strike="noStrike" kern="1200" cap="none" spc="0" normalizeH="0" baseline="0" noProof="0" dirty="0">
                <a:ln>
                  <a:noFill/>
                </a:ln>
                <a:solidFill>
                  <a:schemeClr val="bg1"/>
                </a:solidFill>
                <a:effectLst/>
                <a:uLnTx/>
                <a:uFillTx/>
                <a:latin typeface="Arial"/>
                <a:ea typeface="Helvetica" charset="0"/>
                <a:cs typeface="Helvetica" charset="0"/>
              </a:rPr>
              <a:t>J Clin Oncol</a:t>
            </a:r>
            <a:r>
              <a:rPr kumimoji="0" lang="it-IT" sz="900" b="0" i="0" u="none" strike="noStrike" kern="1200" cap="none" spc="0" normalizeH="0" baseline="0" noProof="0" dirty="0">
                <a:ln>
                  <a:noFill/>
                </a:ln>
                <a:solidFill>
                  <a:schemeClr val="bg1"/>
                </a:solidFill>
                <a:effectLst/>
                <a:uLnTx/>
                <a:uFillTx/>
                <a:latin typeface="Arial"/>
                <a:ea typeface="Helvetica" charset="0"/>
                <a:cs typeface="Helvetica" charset="0"/>
              </a:rPr>
              <a:t>. 2017; 9. Bardia et al. </a:t>
            </a:r>
            <a:r>
              <a:rPr kumimoji="0" lang="it-IT" sz="900" b="0" i="1" u="none" strike="noStrike" kern="1200" cap="none" spc="0" normalizeH="0" baseline="0" noProof="0" dirty="0">
                <a:ln>
                  <a:noFill/>
                </a:ln>
                <a:solidFill>
                  <a:schemeClr val="bg1"/>
                </a:solidFill>
                <a:effectLst/>
                <a:uLnTx/>
                <a:uFillTx/>
                <a:latin typeface="Arial"/>
                <a:ea typeface="Helvetica" charset="0"/>
                <a:cs typeface="Helvetica" charset="0"/>
              </a:rPr>
              <a:t>N Engl J Med</a:t>
            </a:r>
            <a:r>
              <a:rPr kumimoji="0" lang="it-IT" sz="900" b="0" i="0" u="none" strike="noStrike" kern="1200" cap="none" spc="0" normalizeH="0" baseline="0" noProof="0" dirty="0">
                <a:ln>
                  <a:noFill/>
                </a:ln>
                <a:solidFill>
                  <a:schemeClr val="bg1"/>
                </a:solidFill>
                <a:effectLst/>
                <a:uLnTx/>
                <a:uFillTx/>
                <a:latin typeface="Arial"/>
                <a:ea typeface="Helvetica" charset="0"/>
                <a:cs typeface="Helvetica" charset="0"/>
              </a:rPr>
              <a:t>. 2019; 10. </a:t>
            </a:r>
            <a:r>
              <a:rPr kumimoji="0" lang="fr-FR" sz="900" b="0" i="0" u="none" strike="noStrike" kern="1200" cap="none" spc="0" normalizeH="0" baseline="0" noProof="0" dirty="0">
                <a:ln>
                  <a:noFill/>
                </a:ln>
                <a:solidFill>
                  <a:schemeClr val="bg1"/>
                </a:solidFill>
                <a:effectLst/>
                <a:uLnTx/>
                <a:uFillTx/>
                <a:latin typeface="Arial"/>
                <a:ea typeface="ＭＳ Ｐゴシック" charset="0"/>
                <a:cs typeface="Arial" panose="020B0604020202020204" pitchFamily="34" charset="0"/>
              </a:rPr>
              <a:t>Tagawa et al. </a:t>
            </a:r>
            <a:r>
              <a:rPr kumimoji="0" lang="en-US" sz="900" b="0" i="1" u="none" strike="noStrike" kern="1200" cap="none" spc="0" normalizeH="0" baseline="0" noProof="0" dirty="0">
                <a:ln>
                  <a:noFill/>
                </a:ln>
                <a:solidFill>
                  <a:schemeClr val="bg1"/>
                </a:solidFill>
                <a:effectLst/>
                <a:uLnTx/>
                <a:uFillTx/>
                <a:latin typeface="Arial"/>
                <a:ea typeface="ＭＳ Ｐゴシック" charset="0"/>
                <a:cs typeface="+mn-cs"/>
              </a:rPr>
              <a:t>J Clin Oncol.</a:t>
            </a:r>
            <a:r>
              <a:rPr kumimoji="0" lang="en-US" sz="900" b="0" i="0" u="none" strike="noStrike" kern="1200" cap="none" spc="0" normalizeH="0" baseline="0" noProof="0" dirty="0">
                <a:ln>
                  <a:noFill/>
                </a:ln>
                <a:solidFill>
                  <a:schemeClr val="bg1"/>
                </a:solidFill>
                <a:effectLst/>
                <a:uLnTx/>
                <a:uFillTx/>
                <a:latin typeface="Arial"/>
                <a:ea typeface="ＭＳ Ｐゴシック" charset="0"/>
                <a:cs typeface="+mn-cs"/>
              </a:rPr>
              <a:t> 2019</a:t>
            </a:r>
            <a:r>
              <a:rPr lang="it-IT" sz="900" dirty="0">
                <a:solidFill>
                  <a:schemeClr val="bg1"/>
                </a:solidFill>
                <a:latin typeface="Arial"/>
                <a:ea typeface="ＭＳ Ｐゴシック" charset="0"/>
                <a:cs typeface="Helvetica" charset="0"/>
              </a:rPr>
              <a:t>; 11 Rugo et al, </a:t>
            </a:r>
            <a:r>
              <a:rPr lang="it-IT" sz="900" i="1" dirty="0">
                <a:solidFill>
                  <a:schemeClr val="bg1"/>
                </a:solidFill>
                <a:latin typeface="Arial"/>
                <a:ea typeface="ＭＳ Ｐゴシック" charset="0"/>
                <a:cs typeface="Helvetica" charset="0"/>
              </a:rPr>
              <a:t>J Clin Oncol </a:t>
            </a:r>
            <a:r>
              <a:rPr lang="it-IT" sz="900" dirty="0">
                <a:solidFill>
                  <a:schemeClr val="bg1"/>
                </a:solidFill>
                <a:latin typeface="Arial"/>
                <a:ea typeface="ＭＳ Ｐゴシック" charset="0"/>
                <a:cs typeface="Helvetica" charset="0"/>
              </a:rPr>
              <a:t>2022.</a:t>
            </a:r>
            <a:endParaRPr kumimoji="0" lang="en-US" sz="900" b="0" i="0" u="none" strike="noStrike" kern="1200" cap="none" spc="0" normalizeH="0" baseline="0" noProof="0" dirty="0">
              <a:ln>
                <a:noFill/>
              </a:ln>
              <a:solidFill>
                <a:schemeClr val="bg1"/>
              </a:solidFill>
              <a:effectLst/>
              <a:uLnTx/>
              <a:uFillTx/>
              <a:latin typeface="Arial"/>
              <a:ea typeface="Helvetica" charset="0"/>
              <a:cs typeface="Helvetica" charset="0"/>
            </a:endParaRPr>
          </a:p>
        </p:txBody>
      </p:sp>
      <p:sp>
        <p:nvSpPr>
          <p:cNvPr id="16" name="Text Placeholder 3">
            <a:extLst>
              <a:ext uri="{FF2B5EF4-FFF2-40B4-BE49-F238E27FC236}">
                <a16:creationId xmlns:a16="http://schemas.microsoft.com/office/drawing/2014/main" id="{3F155554-1523-497C-98F8-83F708213C58}"/>
              </a:ext>
            </a:extLst>
          </p:cNvPr>
          <p:cNvSpPr txBox="1">
            <a:spLocks/>
          </p:cNvSpPr>
          <p:nvPr/>
        </p:nvSpPr>
        <p:spPr>
          <a:xfrm>
            <a:off x="3518420" y="6367540"/>
            <a:ext cx="5852160" cy="281354"/>
          </a:xfrm>
          <a:prstGeom prst="rect">
            <a:avLst/>
          </a:prstGeom>
        </p:spPr>
        <p:txBody>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dirty="0">
                <a:solidFill>
                  <a:schemeClr val="tx1"/>
                </a:solidFill>
              </a:rPr>
              <a:t>Scott T. Tagawa, MD, MS, FACP</a:t>
            </a:r>
          </a:p>
        </p:txBody>
      </p:sp>
      <p:sp>
        <p:nvSpPr>
          <p:cNvPr id="3" name="TextBox 2">
            <a:extLst>
              <a:ext uri="{FF2B5EF4-FFF2-40B4-BE49-F238E27FC236}">
                <a16:creationId xmlns:a16="http://schemas.microsoft.com/office/drawing/2014/main" id="{714328D5-9595-82C0-8CCA-66FEED3DC22E}"/>
              </a:ext>
            </a:extLst>
          </p:cNvPr>
          <p:cNvSpPr txBox="1"/>
          <p:nvPr/>
        </p:nvSpPr>
        <p:spPr>
          <a:xfrm>
            <a:off x="3244103" y="6599262"/>
            <a:ext cx="5212080" cy="182880"/>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1714057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6B8B9-A107-4956-9AE0-BE1C3E89F83E}"/>
              </a:ext>
            </a:extLst>
          </p:cNvPr>
          <p:cNvSpPr>
            <a:spLocks noGrp="1"/>
          </p:cNvSpPr>
          <p:nvPr>
            <p:ph type="title"/>
          </p:nvPr>
        </p:nvSpPr>
        <p:spPr>
          <a:xfrm>
            <a:off x="1" y="17120"/>
            <a:ext cx="12192000" cy="768744"/>
          </a:xfrm>
        </p:spPr>
        <p:txBody>
          <a:bodyPr>
            <a:noAutofit/>
          </a:bodyPr>
          <a:lstStyle/>
          <a:p>
            <a:pPr algn="ctr"/>
            <a:r>
              <a:rPr lang="en-US" sz="3200" dirty="0">
                <a:latin typeface="Arial" panose="020B0604020202020204" pitchFamily="34" charset="0"/>
                <a:cs typeface="Arial" panose="020B0604020202020204" pitchFamily="34" charset="0"/>
              </a:rPr>
              <a:t>Sacituzumab govitecan: Ph I/II basket trial urothelial cohort</a:t>
            </a:r>
            <a:r>
              <a:rPr lang="en-US" sz="3200" baseline="30000" dirty="0">
                <a:latin typeface="Arial" panose="020B0604020202020204" pitchFamily="34" charset="0"/>
                <a:cs typeface="Arial" panose="020B0604020202020204" pitchFamily="34" charset="0"/>
              </a:rPr>
              <a:t>3</a:t>
            </a:r>
          </a:p>
        </p:txBody>
      </p:sp>
      <p:pic>
        <p:nvPicPr>
          <p:cNvPr id="6" name="Content Placeholder 5">
            <a:extLst>
              <a:ext uri="{FF2B5EF4-FFF2-40B4-BE49-F238E27FC236}">
                <a16:creationId xmlns:a16="http://schemas.microsoft.com/office/drawing/2014/main" id="{07648573-F60C-4ACB-8478-23DF6C01C9D8}"/>
              </a:ext>
            </a:extLst>
          </p:cNvPr>
          <p:cNvPicPr>
            <a:picLocks noGrp="1" noChangeAspect="1"/>
          </p:cNvPicPr>
          <p:nvPr>
            <p:ph idx="1"/>
          </p:nvPr>
        </p:nvPicPr>
        <p:blipFill>
          <a:blip r:embed="rId2"/>
          <a:stretch>
            <a:fillRect/>
          </a:stretch>
        </p:blipFill>
        <p:spPr>
          <a:xfrm>
            <a:off x="320040" y="796412"/>
            <a:ext cx="6839268" cy="2732172"/>
          </a:xfrm>
          <a:solidFill>
            <a:schemeClr val="bg1"/>
          </a:solidFill>
        </p:spPr>
      </p:pic>
      <p:sp>
        <p:nvSpPr>
          <p:cNvPr id="7" name="Footer Placeholder 3">
            <a:extLst>
              <a:ext uri="{FF2B5EF4-FFF2-40B4-BE49-F238E27FC236}">
                <a16:creationId xmlns:a16="http://schemas.microsoft.com/office/drawing/2014/main" id="{FBE3EC3E-1A8D-4BA9-97AD-F5D9ED2F14E3}"/>
              </a:ext>
            </a:extLst>
          </p:cNvPr>
          <p:cNvSpPr txBox="1">
            <a:spLocks/>
          </p:cNvSpPr>
          <p:nvPr/>
        </p:nvSpPr>
        <p:spPr>
          <a:xfrm>
            <a:off x="6647105" y="5323859"/>
            <a:ext cx="5772912" cy="84956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schemeClr val="bg1"/>
                </a:solidFill>
                <a:effectLst/>
                <a:uLnTx/>
                <a:uFillTx/>
                <a:latin typeface="Helvetica" charset="0"/>
                <a:cs typeface="Helvetica" charset="0"/>
                <a:sym typeface="Arial"/>
              </a:rPr>
              <a:t>1</a:t>
            </a:r>
            <a:r>
              <a:rPr kumimoji="0" lang="en-US" sz="1067" b="0" i="0" u="none" strike="noStrike" kern="1200" cap="none" spc="0" normalizeH="0" baseline="0" noProof="0" dirty="0">
                <a:ln>
                  <a:noFill/>
                </a:ln>
                <a:solidFill>
                  <a:schemeClr val="bg1"/>
                </a:solidFill>
                <a:effectLst/>
                <a:uLnTx/>
                <a:uFillTx/>
                <a:latin typeface="Helvetica" charset="0"/>
                <a:cs typeface="Helvetica" charset="0"/>
                <a:sym typeface="Arial"/>
              </a:rPr>
              <a:t>Starodub AN, et al. </a:t>
            </a:r>
            <a:r>
              <a:rPr kumimoji="0" lang="en-US" sz="1067" b="0" i="1" u="none" strike="noStrike" kern="1200" cap="none" spc="0" normalizeH="0" baseline="0" noProof="0" dirty="0">
                <a:ln>
                  <a:noFill/>
                </a:ln>
                <a:solidFill>
                  <a:schemeClr val="bg1"/>
                </a:solidFill>
                <a:effectLst/>
                <a:uLnTx/>
                <a:uFillTx/>
                <a:latin typeface="Helvetica" charset="0"/>
                <a:cs typeface="Helvetica" charset="0"/>
                <a:sym typeface="Arial"/>
              </a:rPr>
              <a:t>Clin Cancer Res</a:t>
            </a:r>
            <a:r>
              <a:rPr kumimoji="0" lang="en-US" sz="1067" b="0" i="0" u="none" strike="noStrike" kern="1200" cap="none" spc="0" normalizeH="0" baseline="0" noProof="0" dirty="0">
                <a:ln>
                  <a:noFill/>
                </a:ln>
                <a:solidFill>
                  <a:schemeClr val="bg1"/>
                </a:solidFill>
                <a:effectLst/>
                <a:uLnTx/>
                <a:uFillTx/>
                <a:latin typeface="Helvetica" charset="0"/>
                <a:cs typeface="Helvetica" charset="0"/>
                <a:sym typeface="Arial"/>
              </a:rPr>
              <a:t>. 2015;21:3870-8; </a:t>
            </a:r>
            <a:r>
              <a:rPr kumimoji="0" lang="en-US" sz="1067" b="0" i="0" u="none" strike="noStrike" kern="1200" cap="none" spc="0" normalizeH="0" baseline="30000" noProof="0" dirty="0">
                <a:ln>
                  <a:noFill/>
                </a:ln>
                <a:solidFill>
                  <a:schemeClr val="bg1"/>
                </a:solidFill>
                <a:effectLst/>
                <a:uLnTx/>
                <a:uFillTx/>
                <a:latin typeface="Helvetica" charset="0"/>
                <a:cs typeface="Helvetica" charset="0"/>
                <a:sym typeface="Arial"/>
              </a:rPr>
              <a:t>2</a:t>
            </a:r>
            <a:r>
              <a:rPr kumimoji="0" lang="en-US" sz="1067" b="0" i="0" u="none" strike="noStrike" kern="1200" cap="none" spc="0" normalizeH="0" baseline="0" noProof="0" dirty="0">
                <a:ln>
                  <a:noFill/>
                </a:ln>
                <a:solidFill>
                  <a:schemeClr val="bg1"/>
                </a:solidFill>
                <a:effectLst/>
                <a:uLnTx/>
                <a:uFillTx/>
                <a:latin typeface="Helvetica" charset="0"/>
                <a:cs typeface="Helvetica" charset="0"/>
                <a:sym typeface="Arial"/>
              </a:rPr>
              <a:t>Faltas B, et al. </a:t>
            </a:r>
            <a:r>
              <a:rPr kumimoji="0" lang="en-US" sz="1067" b="0" i="1" u="none" strike="noStrike" kern="1200" cap="none" spc="0" normalizeH="0" baseline="0" noProof="0" dirty="0">
                <a:ln>
                  <a:noFill/>
                </a:ln>
                <a:solidFill>
                  <a:schemeClr val="bg1"/>
                </a:solidFill>
                <a:effectLst/>
                <a:uLnTx/>
                <a:uFillTx/>
                <a:latin typeface="Helvetica" charset="0"/>
                <a:cs typeface="Helvetica" charset="0"/>
                <a:sym typeface="Arial"/>
              </a:rPr>
              <a:t>Clin Genitourin Cancer</a:t>
            </a:r>
            <a:r>
              <a:rPr kumimoji="0" lang="en-US" sz="1067" b="0" i="0" u="none" strike="noStrike" kern="1200" cap="none" spc="0" normalizeH="0" baseline="0" noProof="0" dirty="0">
                <a:ln>
                  <a:noFill/>
                </a:ln>
                <a:solidFill>
                  <a:schemeClr val="bg1"/>
                </a:solidFill>
                <a:effectLst/>
                <a:uLnTx/>
                <a:uFillTx/>
                <a:latin typeface="Helvetica" charset="0"/>
                <a:cs typeface="Helvetica" charset="0"/>
                <a:sym typeface="Arial"/>
              </a:rPr>
              <a:t>. 2016;14:e75-79; </a:t>
            </a:r>
            <a:r>
              <a:rPr kumimoji="0" lang="en-US" sz="1067" b="0" i="0" u="none" strike="noStrike" kern="1200" cap="none" spc="0" normalizeH="0" baseline="30000" noProof="0" dirty="0">
                <a:ln>
                  <a:noFill/>
                </a:ln>
                <a:solidFill>
                  <a:schemeClr val="bg1"/>
                </a:solidFill>
                <a:effectLst/>
                <a:uLnTx/>
                <a:uFillTx/>
                <a:latin typeface="Helvetica" charset="0"/>
                <a:cs typeface="Helvetica" charset="0"/>
                <a:sym typeface="Arial"/>
              </a:rPr>
              <a:t>3</a:t>
            </a:r>
            <a:r>
              <a:rPr kumimoji="0" lang="en-US" sz="1067" b="0" i="0" u="none" strike="noStrike" kern="1200" cap="none" spc="0" normalizeH="0" baseline="0" noProof="0" dirty="0">
                <a:ln>
                  <a:noFill/>
                </a:ln>
                <a:solidFill>
                  <a:schemeClr val="bg1"/>
                </a:solidFill>
                <a:effectLst/>
                <a:uLnTx/>
                <a:uFillTx/>
                <a:latin typeface="Helvetica" charset="0"/>
                <a:cs typeface="Helvetica" charset="0"/>
                <a:sym typeface="Arial"/>
              </a:rPr>
              <a:t>Genitourinary Cancers Symposium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solidFill>
                <a:effectLst/>
                <a:uLnTx/>
                <a:uFillTx/>
                <a:latin typeface="Helvetica" charset="0"/>
                <a:cs typeface="Helvetica" charset="0"/>
                <a:sym typeface="Arial"/>
              </a:rPr>
              <a:t>MTD, maximum tolerated dose; mUC, metastatic urothelial cancer; RP2D, recommended phase 2 dose. clinicaltrials.gov: NCT01631552</a:t>
            </a:r>
          </a:p>
        </p:txBody>
      </p:sp>
      <p:pic>
        <p:nvPicPr>
          <p:cNvPr id="8" name="Picture 2">
            <a:extLst>
              <a:ext uri="{FF2B5EF4-FFF2-40B4-BE49-F238E27FC236}">
                <a16:creationId xmlns:a16="http://schemas.microsoft.com/office/drawing/2014/main" id="{16D1FF48-3CF1-44ED-826B-2F722D53364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0039" y="3380072"/>
            <a:ext cx="5869093" cy="2849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17B5D1F3-EBF8-4EB9-9941-6720CF2876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9309" y="1279101"/>
            <a:ext cx="4957079" cy="3759200"/>
          </a:xfrm>
          <a:prstGeom prst="rect">
            <a:avLst/>
          </a:prstGeom>
        </p:spPr>
      </p:pic>
      <p:sp>
        <p:nvSpPr>
          <p:cNvPr id="10" name="Footer Placeholder 3">
            <a:extLst>
              <a:ext uri="{FF2B5EF4-FFF2-40B4-BE49-F238E27FC236}">
                <a16:creationId xmlns:a16="http://schemas.microsoft.com/office/drawing/2014/main" id="{2421C6B1-E1B1-421E-BF0B-D97282C1A7E5}"/>
              </a:ext>
            </a:extLst>
          </p:cNvPr>
          <p:cNvSpPr txBox="1">
            <a:spLocks/>
          </p:cNvSpPr>
          <p:nvPr/>
        </p:nvSpPr>
        <p:spPr>
          <a:xfrm>
            <a:off x="9145230" y="887553"/>
            <a:ext cx="3074951" cy="28985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002060"/>
                </a:solidFill>
                <a:effectLst/>
                <a:uLnTx/>
                <a:uFillTx/>
                <a:latin typeface="Helvetica" charset="0"/>
                <a:cs typeface="Helvetica" charset="0"/>
                <a:sym typeface="Arial"/>
              </a:rPr>
              <a:t>2019 Genitourinary Cancers Symposium</a:t>
            </a:r>
          </a:p>
        </p:txBody>
      </p:sp>
      <p:sp>
        <p:nvSpPr>
          <p:cNvPr id="11" name="Text Placeholder 3">
            <a:extLst>
              <a:ext uri="{FF2B5EF4-FFF2-40B4-BE49-F238E27FC236}">
                <a16:creationId xmlns:a16="http://schemas.microsoft.com/office/drawing/2014/main" id="{02819746-0DD3-40EA-860D-BC9A90F99CE0}"/>
              </a:ext>
            </a:extLst>
          </p:cNvPr>
          <p:cNvSpPr txBox="1">
            <a:spLocks/>
          </p:cNvSpPr>
          <p:nvPr/>
        </p:nvSpPr>
        <p:spPr>
          <a:xfrm>
            <a:off x="3518420" y="6367540"/>
            <a:ext cx="5852160" cy="281354"/>
          </a:xfrm>
          <a:prstGeom prst="rect">
            <a:avLst/>
          </a:prstGeom>
        </p:spPr>
        <p:txBody>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dirty="0">
                <a:solidFill>
                  <a:schemeClr val="tx1"/>
                </a:solidFill>
              </a:rPr>
              <a:t>Scott T. Tagawa, MD, MS, FACP</a:t>
            </a:r>
          </a:p>
        </p:txBody>
      </p:sp>
      <p:sp>
        <p:nvSpPr>
          <p:cNvPr id="3" name="TextBox 2">
            <a:extLst>
              <a:ext uri="{FF2B5EF4-FFF2-40B4-BE49-F238E27FC236}">
                <a16:creationId xmlns:a16="http://schemas.microsoft.com/office/drawing/2014/main" id="{F380EF96-4BF0-E82C-7DDF-F0419EABCD41}"/>
              </a:ext>
            </a:extLst>
          </p:cNvPr>
          <p:cNvSpPr txBox="1"/>
          <p:nvPr/>
        </p:nvSpPr>
        <p:spPr>
          <a:xfrm>
            <a:off x="3244103" y="6599262"/>
            <a:ext cx="5212080" cy="182880"/>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1375020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D9E10-C994-40CA-9FC7-141DDF55E1FC}"/>
              </a:ext>
            </a:extLst>
          </p:cNvPr>
          <p:cNvSpPr>
            <a:spLocks noGrp="1"/>
          </p:cNvSpPr>
          <p:nvPr>
            <p:ph type="title"/>
          </p:nvPr>
        </p:nvSpPr>
        <p:spPr>
          <a:xfrm>
            <a:off x="0" y="157239"/>
            <a:ext cx="12192000" cy="535518"/>
          </a:xfrm>
        </p:spPr>
        <p:txBody>
          <a:bodyPr>
            <a:normAutofit fontScale="90000"/>
          </a:bodyPr>
          <a:lstStyle/>
          <a:p>
            <a:pPr algn="ctr"/>
            <a:r>
              <a:rPr lang="en-US" dirty="0">
                <a:latin typeface="Arial" panose="020B0604020202020204" pitchFamily="34" charset="0"/>
                <a:cs typeface="Arial" panose="020B0604020202020204" pitchFamily="34" charset="0"/>
              </a:rPr>
              <a:t>TROPHY-U-01 Study Design</a:t>
            </a:r>
          </a:p>
        </p:txBody>
      </p:sp>
      <p:sp>
        <p:nvSpPr>
          <p:cNvPr id="5" name="TextBox 4">
            <a:extLst>
              <a:ext uri="{FF2B5EF4-FFF2-40B4-BE49-F238E27FC236}">
                <a16:creationId xmlns:a16="http://schemas.microsoft.com/office/drawing/2014/main" id="{BFE2FA00-FF4B-46D7-852D-EB614E9ACE09}"/>
              </a:ext>
            </a:extLst>
          </p:cNvPr>
          <p:cNvSpPr txBox="1"/>
          <p:nvPr/>
        </p:nvSpPr>
        <p:spPr>
          <a:xfrm>
            <a:off x="304800" y="5327901"/>
            <a:ext cx="11582400" cy="913392"/>
          </a:xfrm>
          <a:prstGeom prst="rect">
            <a:avLst/>
          </a:prstGeom>
          <a:noFill/>
        </p:spPr>
        <p:txBody>
          <a:bodyPr wrap="square" rtlCol="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schemeClr val="bg1"/>
                </a:solidFill>
                <a:effectLst/>
                <a:uLnTx/>
                <a:uFillTx/>
                <a:latin typeface="Trebuchet MS" panose="020B0703020202090204" pitchFamily="34" charset="0"/>
                <a:ea typeface="+mn-ea"/>
                <a:cs typeface="+mn-cs"/>
              </a:rPr>
              <a:t>a</a:t>
            </a: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 Excluded for cohort 3 only: active autoimmune disease or history of interstitial lung disease. </a:t>
            </a:r>
            <a:r>
              <a:rPr kumimoji="0" lang="en-US" sz="1067" b="0" i="0" u="none" strike="noStrike" kern="1200" cap="none" spc="0" normalizeH="0" baseline="30000" noProof="0" dirty="0">
                <a:ln>
                  <a:noFill/>
                </a:ln>
                <a:solidFill>
                  <a:schemeClr val="bg1"/>
                </a:solidFill>
                <a:effectLst/>
                <a:uLnTx/>
                <a:uFillTx/>
                <a:latin typeface="Trebuchet MS" panose="020B0703020202090204" pitchFamily="34" charset="0"/>
                <a:ea typeface="+mn-ea"/>
                <a:cs typeface="+mn-cs"/>
              </a:rPr>
              <a:t>b</a:t>
            </a: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 In patients with creatinine clearance ≥60. </a:t>
            </a:r>
            <a:r>
              <a:rPr kumimoji="0" lang="en-US" sz="1067" b="0" i="0" u="none" strike="noStrike" kern="1200" cap="none" spc="0" normalizeH="0" baseline="30000" noProof="0" dirty="0">
                <a:ln>
                  <a:noFill/>
                </a:ln>
                <a:solidFill>
                  <a:schemeClr val="bg1"/>
                </a:solidFill>
                <a:effectLst/>
                <a:uLnTx/>
                <a:uFillTx/>
                <a:latin typeface="Trebuchet MS" panose="020B0703020202090204" pitchFamily="34" charset="0"/>
                <a:ea typeface="+mn-ea"/>
                <a:cs typeface="+mn-cs"/>
              </a:rPr>
              <a:t>c</a:t>
            </a: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 In patients with creatinine clearance 50–60 mL/min. </a:t>
            </a:r>
            <a:r>
              <a:rPr kumimoji="0" lang="en-US" sz="1067" b="0" i="0" u="none" strike="noStrike" kern="1200" cap="none" spc="0" normalizeH="0" baseline="30000" noProof="0" dirty="0">
                <a:ln>
                  <a:noFill/>
                </a:ln>
                <a:solidFill>
                  <a:schemeClr val="bg1"/>
                </a:solidFill>
                <a:effectLst/>
                <a:uLnTx/>
                <a:uFillTx/>
                <a:latin typeface="Trebuchet MS" panose="020B0703020202090204" pitchFamily="34" charset="0"/>
                <a:ea typeface="+mn-ea"/>
                <a:cs typeface="+mn-cs"/>
              </a:rPr>
              <a:t>d</a:t>
            </a: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 For patients who have not progressed, maintenance therapy will begin with infusions of avelumab (800 mg every 2 weeks beginning cycle 1, day 1 and every 2 weeks thereafter) followed by SG on days 1 and 8 every 21 day.</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CBR, clinical benefit rate; CPI, checkpoint inhibitor; CrCl, creatinine clearance; DOR, duration of response; mUC, metastatic urothelial cancer; NR, not reached; ORR, objective response rate; OS, overall survival; PFS, progression-free survival; RECIST, Response evaluation criteria in solid tumors; SG, Sacituzumab Govitecan.</a:t>
            </a:r>
          </a:p>
        </p:txBody>
      </p:sp>
      <p:sp>
        <p:nvSpPr>
          <p:cNvPr id="22" name="Rectangle 21">
            <a:extLst>
              <a:ext uri="{FF2B5EF4-FFF2-40B4-BE49-F238E27FC236}">
                <a16:creationId xmlns:a16="http://schemas.microsoft.com/office/drawing/2014/main" id="{64DC724B-2E55-4D12-9CEB-C6595744C321}"/>
              </a:ext>
            </a:extLst>
          </p:cNvPr>
          <p:cNvSpPr/>
          <p:nvPr/>
        </p:nvSpPr>
        <p:spPr>
          <a:xfrm>
            <a:off x="940852" y="931118"/>
            <a:ext cx="3365517" cy="646331"/>
          </a:xfrm>
          <a:prstGeom prst="rect">
            <a:avLst/>
          </a:prstGeom>
          <a:solidFill>
            <a:schemeClr val="accent1"/>
          </a:solidFill>
          <a:ln w="19050">
            <a:noFill/>
          </a:ln>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Cohort 1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(100 patients): patients with mUC who progressed after prior platinum-based and CPI-based therapies </a:t>
            </a:r>
          </a:p>
        </p:txBody>
      </p:sp>
      <p:sp>
        <p:nvSpPr>
          <p:cNvPr id="23" name="Rectangle 22">
            <a:extLst>
              <a:ext uri="{FF2B5EF4-FFF2-40B4-BE49-F238E27FC236}">
                <a16:creationId xmlns:a16="http://schemas.microsoft.com/office/drawing/2014/main" id="{01EFF892-604C-4FDA-A2CE-030656DBB2C7}"/>
              </a:ext>
            </a:extLst>
          </p:cNvPr>
          <p:cNvSpPr/>
          <p:nvPr/>
        </p:nvSpPr>
        <p:spPr>
          <a:xfrm>
            <a:off x="940852" y="1666981"/>
            <a:ext cx="3365517" cy="646331"/>
          </a:xfrm>
          <a:prstGeom prst="rect">
            <a:avLst/>
          </a:prstGeom>
          <a:solidFill>
            <a:srgbClr val="34579C"/>
          </a:solidFill>
          <a:ln w="57150">
            <a:noFill/>
          </a:ln>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Cohort 2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(40 patients): patients with mUC ineligible for platinum-based therapy and who progressed after prior CPI-based therapies</a:t>
            </a:r>
            <a:endParaRPr kumimoji="0" lang="en-US" sz="1200" b="0"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23">
            <a:extLst>
              <a:ext uri="{FF2B5EF4-FFF2-40B4-BE49-F238E27FC236}">
                <a16:creationId xmlns:a16="http://schemas.microsoft.com/office/drawing/2014/main" id="{64622D61-A4A6-48E8-B3E1-BF1BCD325729}"/>
              </a:ext>
            </a:extLst>
          </p:cNvPr>
          <p:cNvSpPr/>
          <p:nvPr/>
        </p:nvSpPr>
        <p:spPr>
          <a:xfrm>
            <a:off x="929017" y="3333841"/>
            <a:ext cx="3427531" cy="461665"/>
          </a:xfrm>
          <a:prstGeom prst="rect">
            <a:avLst/>
          </a:prstGeom>
          <a:solidFill>
            <a:srgbClr val="34579C"/>
          </a:solidFill>
          <a:ln w="57150">
            <a:noFill/>
          </a:ln>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Cohort 4 (up to 60 patients): mUC platinum-naïve patients</a:t>
            </a:r>
          </a:p>
        </p:txBody>
      </p:sp>
      <p:cxnSp>
        <p:nvCxnSpPr>
          <p:cNvPr id="27" name="Straight Arrow Connector 26">
            <a:extLst>
              <a:ext uri="{FF2B5EF4-FFF2-40B4-BE49-F238E27FC236}">
                <a16:creationId xmlns:a16="http://schemas.microsoft.com/office/drawing/2014/main" id="{A1B851D2-63D8-4788-A2BF-B2CF9692E0FC}"/>
              </a:ext>
            </a:extLst>
          </p:cNvPr>
          <p:cNvCxnSpPr>
            <a:cxnSpLocks/>
          </p:cNvCxnSpPr>
          <p:nvPr/>
        </p:nvCxnSpPr>
        <p:spPr>
          <a:xfrm>
            <a:off x="4416023" y="2637709"/>
            <a:ext cx="1828800" cy="0"/>
          </a:xfrm>
          <a:prstGeom prst="straightConnector1">
            <a:avLst/>
          </a:prstGeom>
          <a:noFill/>
          <a:ln w="38100" cap="flat" cmpd="sng" algn="ctr">
            <a:solidFill>
              <a:srgbClr val="009999"/>
            </a:solidFill>
            <a:prstDash val="solid"/>
            <a:tailEnd type="triangle"/>
          </a:ln>
          <a:effectLst/>
        </p:spPr>
      </p:cxnSp>
      <p:sp>
        <p:nvSpPr>
          <p:cNvPr id="42" name="Rectangle 41">
            <a:extLst>
              <a:ext uri="{FF2B5EF4-FFF2-40B4-BE49-F238E27FC236}">
                <a16:creationId xmlns:a16="http://schemas.microsoft.com/office/drawing/2014/main" id="{0C0D2B88-F6A5-4893-8506-2E8377A17040}"/>
              </a:ext>
            </a:extLst>
          </p:cNvPr>
          <p:cNvSpPr/>
          <p:nvPr/>
        </p:nvSpPr>
        <p:spPr>
          <a:xfrm>
            <a:off x="4149386" y="2250112"/>
            <a:ext cx="2326769"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Trebuchet MS" panose="020B0603020202020204" pitchFamily="34" charset="0"/>
                <a:ea typeface="ＭＳ Ｐゴシック" charset="0"/>
                <a:cs typeface="Arial" panose="020B0604020202020204" pitchFamily="34" charset="0"/>
              </a:rPr>
              <a:t>SG 10 mg/kg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Trebuchet MS" panose="020B0603020202020204" pitchFamily="34" charset="0"/>
                <a:ea typeface="ＭＳ Ｐゴシック" charset="0"/>
                <a:cs typeface="Arial" panose="020B0604020202020204" pitchFamily="34" charset="0"/>
              </a:rPr>
              <a:t>Days 1 and 8, every 21 days</a:t>
            </a:r>
          </a:p>
        </p:txBody>
      </p:sp>
      <p:sp>
        <p:nvSpPr>
          <p:cNvPr id="43" name="Rectangle 42">
            <a:extLst>
              <a:ext uri="{FF2B5EF4-FFF2-40B4-BE49-F238E27FC236}">
                <a16:creationId xmlns:a16="http://schemas.microsoft.com/office/drawing/2014/main" id="{4D972ADE-76B5-453E-96E7-35939DD4CB9D}"/>
              </a:ext>
            </a:extLst>
          </p:cNvPr>
          <p:cNvSpPr/>
          <p:nvPr/>
        </p:nvSpPr>
        <p:spPr>
          <a:xfrm>
            <a:off x="4333740" y="2627211"/>
            <a:ext cx="201671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Trebuchet MS" panose="020B0603020202020204" pitchFamily="34" charset="0"/>
                <a:ea typeface="ＭＳ Ｐゴシック" charset="0"/>
                <a:cs typeface="Arial" panose="020B0604020202020204" pitchFamily="34" charset="0"/>
              </a:rPr>
              <a:t>Pembrolizumab 200 mg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Trebuchet MS" panose="020B0603020202020204" pitchFamily="34" charset="0"/>
                <a:ea typeface="ＭＳ Ｐゴシック" charset="0"/>
                <a:cs typeface="Arial" panose="020B0604020202020204" pitchFamily="34" charset="0"/>
              </a:rPr>
              <a:t>day 1 every 21 days </a:t>
            </a:r>
          </a:p>
        </p:txBody>
      </p:sp>
      <p:sp>
        <p:nvSpPr>
          <p:cNvPr id="44" name="Rectangle 43">
            <a:extLst>
              <a:ext uri="{FF2B5EF4-FFF2-40B4-BE49-F238E27FC236}">
                <a16:creationId xmlns:a16="http://schemas.microsoft.com/office/drawing/2014/main" id="{2B4265E3-6AE0-4BDD-9315-4B3D31E63B49}"/>
              </a:ext>
            </a:extLst>
          </p:cNvPr>
          <p:cNvSpPr/>
          <p:nvPr/>
        </p:nvSpPr>
        <p:spPr>
          <a:xfrm>
            <a:off x="942061" y="2427155"/>
            <a:ext cx="3391679" cy="646331"/>
          </a:xfrm>
          <a:prstGeom prst="rect">
            <a:avLst/>
          </a:prstGeom>
          <a:solidFill>
            <a:srgbClr val="34579C"/>
          </a:solidFill>
          <a:ln w="5715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Cohort 3</a:t>
            </a:r>
            <a:r>
              <a:rPr kumimoji="0" lang="en-US" sz="1200" b="1" i="0" u="none" strike="noStrike" kern="1200" cap="none" spc="0" normalizeH="0" baseline="30000" noProof="0" dirty="0">
                <a:ln>
                  <a:noFill/>
                </a:ln>
                <a:solidFill>
                  <a:prstClr val="white"/>
                </a:solidFill>
                <a:effectLst/>
                <a:uLnTx/>
                <a:uFillTx/>
                <a:latin typeface="Calibri" panose="020F0502020204030204"/>
                <a:ea typeface="+mn-ea"/>
                <a:cs typeface="Times New Roman" panose="02020603050405020304" pitchFamily="18" charset="0"/>
              </a:rPr>
              <a:t>a</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(up to 61 patients): mUC CPI naïve patients who progressed after prior platinum-based therapies</a:t>
            </a:r>
            <a:endParaRPr kumimoji="0" lang="en-US" sz="1200" b="0"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45" name="Rectangle 44">
            <a:extLst>
              <a:ext uri="{FF2B5EF4-FFF2-40B4-BE49-F238E27FC236}">
                <a16:creationId xmlns:a16="http://schemas.microsoft.com/office/drawing/2014/main" id="{A150331E-A440-46A7-99B6-397065473B15}"/>
              </a:ext>
            </a:extLst>
          </p:cNvPr>
          <p:cNvSpPr/>
          <p:nvPr/>
        </p:nvSpPr>
        <p:spPr>
          <a:xfrm>
            <a:off x="4402434" y="1555039"/>
            <a:ext cx="182354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Trebuchet MS" panose="020B0603020202020204" pitchFamily="34" charset="0"/>
                <a:ea typeface="ＭＳ Ｐゴシック" charset="0"/>
                <a:cs typeface="Arial" panose="020B0604020202020204" pitchFamily="34" charset="0"/>
              </a:rPr>
              <a:t>SG 10 mg/kg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Trebuchet MS" panose="020B0603020202020204" pitchFamily="34" charset="0"/>
                <a:ea typeface="ＭＳ Ｐゴシック" charset="0"/>
                <a:cs typeface="Arial" panose="020B0604020202020204" pitchFamily="34" charset="0"/>
              </a:rPr>
              <a:t>Days 1 and 8, every 21 days</a:t>
            </a:r>
          </a:p>
        </p:txBody>
      </p:sp>
      <p:sp>
        <p:nvSpPr>
          <p:cNvPr id="46" name="Rectangle 45">
            <a:extLst>
              <a:ext uri="{FF2B5EF4-FFF2-40B4-BE49-F238E27FC236}">
                <a16:creationId xmlns:a16="http://schemas.microsoft.com/office/drawing/2014/main" id="{D8769539-7021-4069-9A96-53177A076BEE}"/>
              </a:ext>
            </a:extLst>
          </p:cNvPr>
          <p:cNvSpPr/>
          <p:nvPr/>
        </p:nvSpPr>
        <p:spPr>
          <a:xfrm>
            <a:off x="4341291" y="3192877"/>
            <a:ext cx="2140587"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SG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Days 1 and 8, every 21 days</a:t>
            </a:r>
          </a:p>
        </p:txBody>
      </p:sp>
      <p:sp>
        <p:nvSpPr>
          <p:cNvPr id="47" name="Rectangle 46">
            <a:extLst>
              <a:ext uri="{FF2B5EF4-FFF2-40B4-BE49-F238E27FC236}">
                <a16:creationId xmlns:a16="http://schemas.microsoft.com/office/drawing/2014/main" id="{F5C473E0-4DC6-47E2-B573-7B86B631BED2}"/>
              </a:ext>
            </a:extLst>
          </p:cNvPr>
          <p:cNvSpPr/>
          <p:nvPr/>
        </p:nvSpPr>
        <p:spPr>
          <a:xfrm>
            <a:off x="4341289" y="3644734"/>
            <a:ext cx="214058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4546A">
                    <a:lumMod val="50000"/>
                  </a:srgbClr>
                </a:solidFill>
                <a:effectLst/>
                <a:uLnTx/>
                <a:uFillTx/>
                <a:latin typeface="Arial" panose="020B0604020202020204" pitchFamily="34" charset="0"/>
                <a:ea typeface="ＭＳ Ｐゴシック" charset="0"/>
                <a:cs typeface="Arial" panose="020B0604020202020204" pitchFamily="34" charset="0"/>
              </a:rPr>
              <a:t>Cisplatin</a:t>
            </a:r>
            <a:r>
              <a:rPr kumimoji="0" lang="en-US" sz="1000" b="0" i="0" u="none" strike="noStrike" kern="1200" cap="none" spc="0" normalizeH="0" baseline="30000" noProof="0" dirty="0">
                <a:ln>
                  <a:noFill/>
                </a:ln>
                <a:solidFill>
                  <a:srgbClr val="44546A">
                    <a:lumMod val="50000"/>
                  </a:srgbClr>
                </a:solidFill>
                <a:effectLst/>
                <a:uLnTx/>
                <a:uFillTx/>
                <a:latin typeface="Arial" panose="020B0604020202020204" pitchFamily="34" charset="0"/>
                <a:ea typeface="ＭＳ Ｐゴシック" charset="0"/>
                <a:cs typeface="Arial" panose="020B0604020202020204" pitchFamily="34" charset="0"/>
              </a:rPr>
              <a:t>b</a:t>
            </a:r>
          </a:p>
        </p:txBody>
      </p:sp>
      <p:sp>
        <p:nvSpPr>
          <p:cNvPr id="48" name="Rectangle 47">
            <a:extLst>
              <a:ext uri="{FF2B5EF4-FFF2-40B4-BE49-F238E27FC236}">
                <a16:creationId xmlns:a16="http://schemas.microsoft.com/office/drawing/2014/main" id="{43257D0E-0657-4E06-BD0C-7702D12B26DC}"/>
              </a:ext>
            </a:extLst>
          </p:cNvPr>
          <p:cNvSpPr/>
          <p:nvPr/>
        </p:nvSpPr>
        <p:spPr>
          <a:xfrm>
            <a:off x="6449920" y="931118"/>
            <a:ext cx="2016712" cy="2041245"/>
          </a:xfrm>
          <a:prstGeom prst="rect">
            <a:avLst/>
          </a:prstGeom>
          <a:solidFill>
            <a:schemeClr val="tx1">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Continue treatment in the absence of unacceptable toxicity or disease progression</a:t>
            </a:r>
          </a:p>
        </p:txBody>
      </p:sp>
      <p:sp>
        <p:nvSpPr>
          <p:cNvPr id="49" name="Rectangle 48">
            <a:extLst>
              <a:ext uri="{FF2B5EF4-FFF2-40B4-BE49-F238E27FC236}">
                <a16:creationId xmlns:a16="http://schemas.microsoft.com/office/drawing/2014/main" id="{B7EFCBD4-54CC-4A07-A682-8F6F62F2B9E4}"/>
              </a:ext>
            </a:extLst>
          </p:cNvPr>
          <p:cNvSpPr/>
          <p:nvPr/>
        </p:nvSpPr>
        <p:spPr>
          <a:xfrm>
            <a:off x="6449918" y="3164055"/>
            <a:ext cx="2458565" cy="1483461"/>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Continue until a maximum of 6 cycles have been completed</a:t>
            </a:r>
            <a:r>
              <a:rPr kumimoji="0" lang="en-US" sz="1333" b="1"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d</a:t>
            </a:r>
            <a:r>
              <a:rPr kumimoji="0" lang="en-US" sz="1333"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 disease progression, lack of clinical benefit, toxicity, or withdrawal of consent</a:t>
            </a:r>
          </a:p>
        </p:txBody>
      </p:sp>
      <p:sp>
        <p:nvSpPr>
          <p:cNvPr id="50" name="Rectangle 49">
            <a:extLst>
              <a:ext uri="{FF2B5EF4-FFF2-40B4-BE49-F238E27FC236}">
                <a16:creationId xmlns:a16="http://schemas.microsoft.com/office/drawing/2014/main" id="{19714D4C-3436-43AB-AF00-71C3B7B0AA3A}"/>
              </a:ext>
            </a:extLst>
          </p:cNvPr>
          <p:cNvSpPr/>
          <p:nvPr/>
        </p:nvSpPr>
        <p:spPr>
          <a:xfrm>
            <a:off x="940853" y="4016948"/>
            <a:ext cx="3415697" cy="461665"/>
          </a:xfrm>
          <a:prstGeom prst="rect">
            <a:avLst/>
          </a:prstGeom>
          <a:solidFill>
            <a:srgbClr val="34579C"/>
          </a:solidFill>
          <a:ln w="57150">
            <a:noFill/>
          </a:ln>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Cohort 5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(up to 60 patients): mUC platinum-naïve patients</a:t>
            </a:r>
            <a:endParaRPr kumimoji="0" lang="en-US" sz="1200" b="0" i="0" u="none" strike="noStrike" kern="1200" cap="none" spc="0" normalizeH="0" baseline="3000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51" name="Rectangle 50">
            <a:extLst>
              <a:ext uri="{FF2B5EF4-FFF2-40B4-BE49-F238E27FC236}">
                <a16:creationId xmlns:a16="http://schemas.microsoft.com/office/drawing/2014/main" id="{00724BF3-ACA2-430F-BE85-6198E9AD6E39}"/>
              </a:ext>
            </a:extLst>
          </p:cNvPr>
          <p:cNvSpPr/>
          <p:nvPr/>
        </p:nvSpPr>
        <p:spPr>
          <a:xfrm>
            <a:off x="4401001" y="835449"/>
            <a:ext cx="1823543"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Trebuchet MS" panose="020B0603020202020204" pitchFamily="34" charset="0"/>
                <a:ea typeface="ＭＳ Ｐゴシック" charset="0"/>
                <a:cs typeface="Arial" panose="020B0604020202020204" pitchFamily="34" charset="0"/>
              </a:rPr>
              <a:t>SG 10 mg/kg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Trebuchet MS" panose="020B0603020202020204" pitchFamily="34" charset="0"/>
                <a:ea typeface="ＭＳ Ｐゴシック" charset="0"/>
                <a:cs typeface="Arial" panose="020B0604020202020204" pitchFamily="34" charset="0"/>
              </a:rPr>
              <a:t>Days 1 and 8, every 21 days</a:t>
            </a:r>
          </a:p>
        </p:txBody>
      </p:sp>
      <p:cxnSp>
        <p:nvCxnSpPr>
          <p:cNvPr id="52" name="Straight Arrow Connector 51">
            <a:extLst>
              <a:ext uri="{FF2B5EF4-FFF2-40B4-BE49-F238E27FC236}">
                <a16:creationId xmlns:a16="http://schemas.microsoft.com/office/drawing/2014/main" id="{35ED4978-CE61-413B-A498-F5E0A6724F0D}"/>
              </a:ext>
            </a:extLst>
          </p:cNvPr>
          <p:cNvCxnSpPr>
            <a:cxnSpLocks/>
          </p:cNvCxnSpPr>
          <p:nvPr/>
        </p:nvCxnSpPr>
        <p:spPr>
          <a:xfrm>
            <a:off x="4416023" y="1948515"/>
            <a:ext cx="1828800" cy="0"/>
          </a:xfrm>
          <a:prstGeom prst="straightConnector1">
            <a:avLst/>
          </a:prstGeom>
          <a:noFill/>
          <a:ln w="38100" cap="flat" cmpd="sng" algn="ctr">
            <a:solidFill>
              <a:srgbClr val="009999"/>
            </a:solidFill>
            <a:prstDash val="solid"/>
            <a:tailEnd type="triangle"/>
          </a:ln>
          <a:effectLst/>
        </p:spPr>
      </p:cxnSp>
      <p:cxnSp>
        <p:nvCxnSpPr>
          <p:cNvPr id="53" name="Straight Arrow Connector 52">
            <a:extLst>
              <a:ext uri="{FF2B5EF4-FFF2-40B4-BE49-F238E27FC236}">
                <a16:creationId xmlns:a16="http://schemas.microsoft.com/office/drawing/2014/main" id="{2F849ABF-878B-4581-89F6-9EF98AD46E4D}"/>
              </a:ext>
            </a:extLst>
          </p:cNvPr>
          <p:cNvCxnSpPr>
            <a:cxnSpLocks/>
          </p:cNvCxnSpPr>
          <p:nvPr/>
        </p:nvCxnSpPr>
        <p:spPr>
          <a:xfrm>
            <a:off x="4416023" y="1223104"/>
            <a:ext cx="1828800" cy="0"/>
          </a:xfrm>
          <a:prstGeom prst="straightConnector1">
            <a:avLst/>
          </a:prstGeom>
          <a:noFill/>
          <a:ln w="38100" cap="flat" cmpd="sng" algn="ctr">
            <a:solidFill>
              <a:srgbClr val="009999"/>
            </a:solidFill>
            <a:prstDash val="solid"/>
            <a:tailEnd type="triangle"/>
          </a:ln>
          <a:effectLst/>
        </p:spPr>
      </p:cxnSp>
      <p:cxnSp>
        <p:nvCxnSpPr>
          <p:cNvPr id="54" name="Straight Arrow Connector 53">
            <a:extLst>
              <a:ext uri="{FF2B5EF4-FFF2-40B4-BE49-F238E27FC236}">
                <a16:creationId xmlns:a16="http://schemas.microsoft.com/office/drawing/2014/main" id="{A11DB2ED-6AC9-40AC-B67D-240F80912584}"/>
              </a:ext>
            </a:extLst>
          </p:cNvPr>
          <p:cNvCxnSpPr>
            <a:cxnSpLocks/>
          </p:cNvCxnSpPr>
          <p:nvPr/>
        </p:nvCxnSpPr>
        <p:spPr>
          <a:xfrm>
            <a:off x="4482439" y="4274407"/>
            <a:ext cx="1828800" cy="0"/>
          </a:xfrm>
          <a:prstGeom prst="straightConnector1">
            <a:avLst/>
          </a:prstGeom>
          <a:noFill/>
          <a:ln w="38100" cap="flat" cmpd="sng" algn="ctr">
            <a:solidFill>
              <a:srgbClr val="009999"/>
            </a:solidFill>
            <a:prstDash val="solid"/>
            <a:tailEnd type="triangle"/>
          </a:ln>
          <a:effectLst/>
        </p:spPr>
      </p:cxnSp>
      <p:sp>
        <p:nvSpPr>
          <p:cNvPr id="55" name="Rectangle 54">
            <a:extLst>
              <a:ext uri="{FF2B5EF4-FFF2-40B4-BE49-F238E27FC236}">
                <a16:creationId xmlns:a16="http://schemas.microsoft.com/office/drawing/2014/main" id="{8AF8310F-6DEB-40F7-A138-DAE7FD36FD85}"/>
              </a:ext>
            </a:extLst>
          </p:cNvPr>
          <p:cNvSpPr/>
          <p:nvPr/>
        </p:nvSpPr>
        <p:spPr>
          <a:xfrm>
            <a:off x="4215804" y="3886809"/>
            <a:ext cx="2326769"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Trebuchet MS" panose="020B0603020202020204" pitchFamily="34" charset="0"/>
                <a:ea typeface="ＭＳ Ｐゴシック" charset="0"/>
                <a:cs typeface="Arial" panose="020B0604020202020204" pitchFamily="34" charset="0"/>
              </a:rPr>
              <a:t>SG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Trebuchet MS" panose="020B0603020202020204" pitchFamily="34" charset="0"/>
                <a:ea typeface="ＭＳ Ｐゴシック" charset="0"/>
                <a:cs typeface="Arial" panose="020B0604020202020204" pitchFamily="34" charset="0"/>
              </a:rPr>
              <a:t>Days 1 and 8, every 21 days</a:t>
            </a:r>
          </a:p>
        </p:txBody>
      </p:sp>
      <p:sp>
        <p:nvSpPr>
          <p:cNvPr id="56" name="Rectangle 55">
            <a:extLst>
              <a:ext uri="{FF2B5EF4-FFF2-40B4-BE49-F238E27FC236}">
                <a16:creationId xmlns:a16="http://schemas.microsoft.com/office/drawing/2014/main" id="{08423D08-F67B-4736-AC36-00E61D543325}"/>
              </a:ext>
            </a:extLst>
          </p:cNvPr>
          <p:cNvSpPr/>
          <p:nvPr/>
        </p:nvSpPr>
        <p:spPr>
          <a:xfrm>
            <a:off x="4258960" y="4263908"/>
            <a:ext cx="2201067"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4546A">
                    <a:lumMod val="50000"/>
                  </a:srgbClr>
                </a:solidFill>
                <a:effectLst/>
                <a:uLnTx/>
                <a:uFillTx/>
                <a:latin typeface="Trebuchet MS" panose="020B0603020202020204" pitchFamily="34" charset="0"/>
                <a:ea typeface="ＭＳ Ｐゴシック" charset="0"/>
                <a:cs typeface="Arial" panose="020B0604020202020204" pitchFamily="34" charset="0"/>
              </a:rPr>
              <a:t>Cisplatin</a:t>
            </a:r>
            <a:r>
              <a:rPr kumimoji="0" lang="en-US" sz="1000" b="1" i="0" u="none" strike="noStrike" kern="1200" cap="none" spc="0" normalizeH="0" baseline="30000" noProof="0" dirty="0">
                <a:ln>
                  <a:noFill/>
                </a:ln>
                <a:solidFill>
                  <a:srgbClr val="44546A">
                    <a:lumMod val="50000"/>
                  </a:srgbClr>
                </a:solidFill>
                <a:effectLst/>
                <a:uLnTx/>
                <a:uFillTx/>
                <a:latin typeface="Trebuchet MS" panose="020B0603020202020204" pitchFamily="34" charset="0"/>
                <a:ea typeface="ＭＳ Ｐゴシック" charset="0"/>
                <a:cs typeface="Arial" panose="020B0604020202020204" pitchFamily="34" charset="0"/>
              </a:rPr>
              <a:t>c</a:t>
            </a:r>
            <a:r>
              <a:rPr kumimoji="0" lang="en-US" sz="1000" b="0" i="0" u="none" strike="noStrike" kern="1200" cap="none" spc="0" normalizeH="0" baseline="0" noProof="0" dirty="0">
                <a:ln>
                  <a:noFill/>
                </a:ln>
                <a:solidFill>
                  <a:srgbClr val="44546A">
                    <a:lumMod val="50000"/>
                  </a:srgbClr>
                </a:solidFill>
                <a:effectLst/>
                <a:uLnTx/>
                <a:uFillTx/>
                <a:latin typeface="Trebuchet MS" panose="020B0603020202020204" pitchFamily="34" charset="0"/>
                <a:ea typeface="ＭＳ Ｐゴシック" charset="0"/>
                <a:cs typeface="Arial" panose="020B0604020202020204" pitchFamily="34" charset="0"/>
              </a:rPr>
              <a:t>  </a:t>
            </a:r>
            <a:br>
              <a:rPr kumimoji="0" lang="en-US" sz="1000" b="0" i="0" u="none" strike="noStrike" kern="1200" cap="none" spc="0" normalizeH="0" baseline="0" noProof="0" dirty="0">
                <a:ln>
                  <a:noFill/>
                </a:ln>
                <a:solidFill>
                  <a:srgbClr val="44546A">
                    <a:lumMod val="50000"/>
                  </a:srgbClr>
                </a:solidFill>
                <a:effectLst/>
                <a:uLnTx/>
                <a:uFillTx/>
                <a:latin typeface="Trebuchet MS" panose="020B0603020202020204" pitchFamily="34" charset="0"/>
                <a:ea typeface="ＭＳ Ｐゴシック" charset="0"/>
                <a:cs typeface="Arial" panose="020B0604020202020204" pitchFamily="34" charset="0"/>
              </a:rPr>
            </a:br>
            <a:r>
              <a:rPr kumimoji="0" lang="en-US" sz="1000" b="0" i="0" u="none" strike="noStrike" kern="1200" cap="none" spc="0" normalizeH="0" baseline="0" noProof="0" dirty="0">
                <a:ln>
                  <a:noFill/>
                </a:ln>
                <a:solidFill>
                  <a:srgbClr val="44546A">
                    <a:lumMod val="50000"/>
                  </a:srgbClr>
                </a:solidFill>
                <a:effectLst/>
                <a:uLnTx/>
                <a:uFillTx/>
                <a:latin typeface="Trebuchet MS" panose="020B0603020202020204" pitchFamily="34" charset="0"/>
                <a:ea typeface="ＭＳ Ｐゴシック" charset="0"/>
                <a:cs typeface="Arial" panose="020B0604020202020204" pitchFamily="34" charset="0"/>
              </a:rPr>
              <a:t>Avelumab 800 mg every 2 weeks</a:t>
            </a:r>
          </a:p>
        </p:txBody>
      </p:sp>
      <p:cxnSp>
        <p:nvCxnSpPr>
          <p:cNvPr id="59" name="Straight Arrow Connector 58">
            <a:extLst>
              <a:ext uri="{FF2B5EF4-FFF2-40B4-BE49-F238E27FC236}">
                <a16:creationId xmlns:a16="http://schemas.microsoft.com/office/drawing/2014/main" id="{7F09795C-057E-4C47-9901-5D2FF4540D31}"/>
              </a:ext>
            </a:extLst>
          </p:cNvPr>
          <p:cNvCxnSpPr>
            <a:cxnSpLocks/>
          </p:cNvCxnSpPr>
          <p:nvPr/>
        </p:nvCxnSpPr>
        <p:spPr>
          <a:xfrm>
            <a:off x="4474819" y="3603847"/>
            <a:ext cx="1828800" cy="0"/>
          </a:xfrm>
          <a:prstGeom prst="straightConnector1">
            <a:avLst/>
          </a:prstGeom>
          <a:noFill/>
          <a:ln w="38100" cap="flat" cmpd="sng" algn="ctr">
            <a:solidFill>
              <a:srgbClr val="009999"/>
            </a:solidFill>
            <a:prstDash val="solid"/>
            <a:tailEnd type="triangle"/>
          </a:ln>
          <a:effectLst/>
        </p:spPr>
      </p:cxnSp>
      <p:sp>
        <p:nvSpPr>
          <p:cNvPr id="60" name="Rectangle 59">
            <a:extLst>
              <a:ext uri="{FF2B5EF4-FFF2-40B4-BE49-F238E27FC236}">
                <a16:creationId xmlns:a16="http://schemas.microsoft.com/office/drawing/2014/main" id="{A8D58513-50FD-478C-84B4-A330EB6C0E43}"/>
              </a:ext>
            </a:extLst>
          </p:cNvPr>
          <p:cNvSpPr/>
          <p:nvPr/>
        </p:nvSpPr>
        <p:spPr>
          <a:xfrm>
            <a:off x="9344438" y="3406858"/>
            <a:ext cx="2458565" cy="912814"/>
          </a:xfrm>
          <a:prstGeom prst="rect">
            <a:avLst/>
          </a:prstGeom>
          <a:solidFill>
            <a:schemeClr val="tx1">
              <a:lumMod val="60000"/>
              <a:lumOff val="40000"/>
            </a:schemeClr>
          </a:solidFill>
          <a:ln w="9525">
            <a:noFill/>
          </a:ln>
        </p:spPr>
        <p:txBody>
          <a:bodyPr wrap="square" anchor="ctr" anchorCtr="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Maintenance avelumab (800 mg every 2 weeks) with SG (Days 1 and 8 every 21 days) for those without disease progression</a:t>
            </a:r>
          </a:p>
        </p:txBody>
      </p:sp>
      <p:cxnSp>
        <p:nvCxnSpPr>
          <p:cNvPr id="61" name="Straight Arrow Connector 60">
            <a:extLst>
              <a:ext uri="{FF2B5EF4-FFF2-40B4-BE49-F238E27FC236}">
                <a16:creationId xmlns:a16="http://schemas.microsoft.com/office/drawing/2014/main" id="{0DBD478A-8D8F-43AE-BAD5-582CC24AE600}"/>
              </a:ext>
            </a:extLst>
          </p:cNvPr>
          <p:cNvCxnSpPr>
            <a:cxnSpLocks/>
          </p:cNvCxnSpPr>
          <p:nvPr/>
        </p:nvCxnSpPr>
        <p:spPr>
          <a:xfrm>
            <a:off x="8969177" y="3890955"/>
            <a:ext cx="308611" cy="0"/>
          </a:xfrm>
          <a:prstGeom prst="straightConnector1">
            <a:avLst/>
          </a:prstGeom>
          <a:noFill/>
          <a:ln w="38100" cap="flat" cmpd="sng" algn="ctr">
            <a:solidFill>
              <a:srgbClr val="009999"/>
            </a:solidFill>
            <a:prstDash val="solid"/>
            <a:tailEnd type="triangle"/>
          </a:ln>
          <a:effectLst/>
        </p:spPr>
      </p:cxnSp>
      <p:sp>
        <p:nvSpPr>
          <p:cNvPr id="62" name="Rectangle 61">
            <a:extLst>
              <a:ext uri="{FF2B5EF4-FFF2-40B4-BE49-F238E27FC236}">
                <a16:creationId xmlns:a16="http://schemas.microsoft.com/office/drawing/2014/main" id="{816677ED-1685-483D-BCCD-C7AABCA176BE}"/>
              </a:ext>
            </a:extLst>
          </p:cNvPr>
          <p:cNvSpPr/>
          <p:nvPr/>
        </p:nvSpPr>
        <p:spPr>
          <a:xfrm>
            <a:off x="485848" y="4630565"/>
            <a:ext cx="9892592" cy="297454"/>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
                <a:srgbClr val="4CACA8"/>
              </a:buClr>
              <a:buSzTx/>
              <a:buFontTx/>
              <a:buNone/>
              <a:tabLst/>
              <a:defRPr/>
            </a:pPr>
            <a:r>
              <a:rPr kumimoji="0" lang="en-US" sz="1333" b="1" i="0" u="none" strike="noStrike" kern="1200" cap="none" spc="0" normalizeH="0" baseline="0" noProof="0" dirty="0">
                <a:ln>
                  <a:noFill/>
                </a:ln>
                <a:solidFill>
                  <a:schemeClr val="bg1"/>
                </a:solidFill>
                <a:effectLst/>
                <a:uLnTx/>
                <a:uFillTx/>
                <a:latin typeface="Calibri" panose="020F0502020204030204"/>
                <a:ea typeface="+mn-ea"/>
                <a:cs typeface="+mn-cs"/>
              </a:rPr>
              <a:t>Primary Objective: </a:t>
            </a:r>
            <a:r>
              <a:rPr kumimoji="0" lang="en-US" sz="1333" b="0" i="0" u="none" strike="noStrike" kern="1200" cap="none" spc="0" normalizeH="0" baseline="0" noProof="0" dirty="0">
                <a:ln>
                  <a:noFill/>
                </a:ln>
                <a:solidFill>
                  <a:schemeClr val="bg1"/>
                </a:solidFill>
                <a:effectLst/>
                <a:uLnTx/>
                <a:uFillTx/>
                <a:latin typeface="Calibri" panose="020F0502020204030204"/>
                <a:ea typeface="+mn-ea"/>
                <a:cs typeface="+mn-cs"/>
              </a:rPr>
              <a:t>ORR     </a:t>
            </a:r>
            <a:r>
              <a:rPr kumimoji="0" lang="en-US" sz="1333" b="1" i="0" u="none" strike="noStrike" kern="1200" cap="none" spc="0" normalizeH="0" baseline="0" noProof="0" dirty="0">
                <a:ln>
                  <a:noFill/>
                </a:ln>
                <a:solidFill>
                  <a:schemeClr val="bg1"/>
                </a:solidFill>
                <a:effectLst/>
                <a:uLnTx/>
                <a:uFillTx/>
                <a:latin typeface="Calibri" panose="020F0502020204030204"/>
                <a:ea typeface="+mn-ea"/>
                <a:cs typeface="+mn-cs"/>
              </a:rPr>
              <a:t>Secondary Objectives: </a:t>
            </a:r>
            <a:r>
              <a:rPr kumimoji="0" lang="en-US" sz="1333" b="0" i="0" u="none" strike="noStrike" kern="1200" cap="none" spc="0" normalizeH="0" baseline="0" noProof="0" dirty="0">
                <a:ln>
                  <a:noFill/>
                </a:ln>
                <a:solidFill>
                  <a:schemeClr val="bg1"/>
                </a:solidFill>
                <a:effectLst/>
                <a:uLnTx/>
                <a:uFillTx/>
                <a:latin typeface="Calibri" panose="020F0502020204030204"/>
                <a:ea typeface="+mn-ea"/>
                <a:cs typeface="+mn-cs"/>
              </a:rPr>
              <a:t>Safety/tolerability, DOR, PFS, Overall survival (OS)</a:t>
            </a:r>
          </a:p>
        </p:txBody>
      </p:sp>
      <p:sp>
        <p:nvSpPr>
          <p:cNvPr id="63" name="Rectangle 62">
            <a:extLst>
              <a:ext uri="{FF2B5EF4-FFF2-40B4-BE49-F238E27FC236}">
                <a16:creationId xmlns:a16="http://schemas.microsoft.com/office/drawing/2014/main" id="{DF6DE257-4914-452A-812C-BE988CB8C2F1}"/>
              </a:ext>
            </a:extLst>
          </p:cNvPr>
          <p:cNvSpPr/>
          <p:nvPr/>
        </p:nvSpPr>
        <p:spPr>
          <a:xfrm>
            <a:off x="485848" y="4875636"/>
            <a:ext cx="11317155" cy="5025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chemeClr val="bg1"/>
                </a:solidFill>
                <a:effectLst/>
                <a:uLnTx/>
                <a:uFillTx/>
                <a:latin typeface="Calibri" panose="020F0502020204030204"/>
                <a:ea typeface="+mn-ea"/>
                <a:cs typeface="Times New Roman" panose="02020603050405020304" pitchFamily="18" charset="0"/>
              </a:rPr>
              <a:t>Key Inclusion Criteria: </a:t>
            </a:r>
            <a:r>
              <a:rPr kumimoji="0" lang="en-US" sz="1333" b="0" i="0" u="none" strike="noStrike" kern="1200" cap="none" spc="0" normalizeH="0" baseline="0" noProof="0" dirty="0">
                <a:ln>
                  <a:noFill/>
                </a:ln>
                <a:solidFill>
                  <a:schemeClr val="bg1"/>
                </a:solidFill>
                <a:effectLst/>
                <a:uLnTx/>
                <a:uFillTx/>
                <a:latin typeface="Calibri" panose="020F0502020204030204"/>
                <a:ea typeface="+mn-ea"/>
                <a:cs typeface="Times New Roman" panose="02020603050405020304" pitchFamily="18" charset="0"/>
              </a:rPr>
              <a:t>ECOG of 0 or 1; Creatinine clearance ≥30 mL/min; adequate organ function and stable brain metastases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chemeClr val="bg1"/>
                </a:solidFill>
                <a:effectLst/>
                <a:uLnTx/>
                <a:uFillTx/>
                <a:latin typeface="Calibri" panose="020F0502020204030204"/>
                <a:ea typeface="+mn-ea"/>
                <a:cs typeface="Times New Roman" panose="02020603050405020304" pitchFamily="18" charset="0"/>
              </a:rPr>
              <a:t>Key Exclusion Criteria</a:t>
            </a:r>
            <a:r>
              <a:rPr kumimoji="0" lang="en-US" sz="1333" b="0" i="0" u="none" strike="noStrike" kern="1200" cap="none" spc="0" normalizeH="0" baseline="0" noProof="0" dirty="0">
                <a:ln>
                  <a:noFill/>
                </a:ln>
                <a:solidFill>
                  <a:schemeClr val="bg1"/>
                </a:solidFill>
                <a:effectLst/>
                <a:uLnTx/>
                <a:uFillTx/>
                <a:latin typeface="Calibri" panose="020F0502020204030204"/>
                <a:ea typeface="+mn-ea"/>
                <a:cs typeface="Times New Roman" panose="02020603050405020304" pitchFamily="18" charset="0"/>
              </a:rPr>
              <a:t>: Immunodeficiency, active Hep B or C, active secondary malignancy</a:t>
            </a:r>
          </a:p>
        </p:txBody>
      </p:sp>
      <p:sp>
        <p:nvSpPr>
          <p:cNvPr id="29" name="TextBox 28">
            <a:extLst>
              <a:ext uri="{FF2B5EF4-FFF2-40B4-BE49-F238E27FC236}">
                <a16:creationId xmlns:a16="http://schemas.microsoft.com/office/drawing/2014/main" id="{68BFA136-B29A-46AC-AC85-1285612BA74E}"/>
              </a:ext>
            </a:extLst>
          </p:cNvPr>
          <p:cNvSpPr txBox="1"/>
          <p:nvPr/>
        </p:nvSpPr>
        <p:spPr>
          <a:xfrm>
            <a:off x="9955619" y="154356"/>
            <a:ext cx="214771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Clinicaltrials.gov NCT03547973</a:t>
            </a:r>
          </a:p>
        </p:txBody>
      </p:sp>
      <p:sp>
        <p:nvSpPr>
          <p:cNvPr id="3" name="Oval 2">
            <a:extLst>
              <a:ext uri="{FF2B5EF4-FFF2-40B4-BE49-F238E27FC236}">
                <a16:creationId xmlns:a16="http://schemas.microsoft.com/office/drawing/2014/main" id="{439BAEE5-C5F6-4E06-AC41-64A2BBFC1526}"/>
              </a:ext>
            </a:extLst>
          </p:cNvPr>
          <p:cNvSpPr/>
          <p:nvPr/>
        </p:nvSpPr>
        <p:spPr>
          <a:xfrm>
            <a:off x="498345" y="788897"/>
            <a:ext cx="5940970" cy="918413"/>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 Placeholder 3">
            <a:extLst>
              <a:ext uri="{FF2B5EF4-FFF2-40B4-BE49-F238E27FC236}">
                <a16:creationId xmlns:a16="http://schemas.microsoft.com/office/drawing/2014/main" id="{C4AA05AD-C4BD-4C56-AF69-EAFEF7712A04}"/>
              </a:ext>
            </a:extLst>
          </p:cNvPr>
          <p:cNvSpPr txBox="1">
            <a:spLocks/>
          </p:cNvSpPr>
          <p:nvPr/>
        </p:nvSpPr>
        <p:spPr>
          <a:xfrm>
            <a:off x="3518420" y="6367540"/>
            <a:ext cx="5852160" cy="281354"/>
          </a:xfrm>
          <a:prstGeom prst="rect">
            <a:avLst/>
          </a:prstGeom>
        </p:spPr>
        <p:txBody>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dirty="0">
                <a:solidFill>
                  <a:schemeClr val="tx1"/>
                </a:solidFill>
              </a:rPr>
              <a:t>Scott T. Tagawa, MD, MS, FACP</a:t>
            </a:r>
          </a:p>
        </p:txBody>
      </p:sp>
      <p:sp>
        <p:nvSpPr>
          <p:cNvPr id="4" name="TextBox 3">
            <a:extLst>
              <a:ext uri="{FF2B5EF4-FFF2-40B4-BE49-F238E27FC236}">
                <a16:creationId xmlns:a16="http://schemas.microsoft.com/office/drawing/2014/main" id="{607B8651-DDD8-C305-2CCC-E7989989E116}"/>
              </a:ext>
            </a:extLst>
          </p:cNvPr>
          <p:cNvSpPr txBox="1"/>
          <p:nvPr/>
        </p:nvSpPr>
        <p:spPr>
          <a:xfrm>
            <a:off x="3244103" y="6599262"/>
            <a:ext cx="5212080" cy="182880"/>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160439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D9E10-C994-40CA-9FC7-141DDF55E1FC}"/>
              </a:ext>
            </a:extLst>
          </p:cNvPr>
          <p:cNvSpPr>
            <a:spLocks noGrp="1"/>
          </p:cNvSpPr>
          <p:nvPr>
            <p:ph type="title"/>
          </p:nvPr>
        </p:nvSpPr>
        <p:spPr>
          <a:xfrm>
            <a:off x="0" y="-40749"/>
            <a:ext cx="12192000" cy="767632"/>
          </a:xfrm>
        </p:spPr>
        <p:txBody>
          <a:bodyPr>
            <a:normAutofit/>
          </a:bodyPr>
          <a:lstStyle/>
          <a:p>
            <a:pPr algn="ctr"/>
            <a:r>
              <a:rPr lang="en-US" sz="3600" dirty="0">
                <a:latin typeface="Arial" panose="020B0604020202020204" pitchFamily="34" charset="0"/>
                <a:cs typeface="Arial" panose="020B0604020202020204" pitchFamily="34" charset="0"/>
              </a:rPr>
              <a:t>TROPHY-U-01 Cohort 1: Baseline Characteristics</a:t>
            </a:r>
          </a:p>
        </p:txBody>
      </p:sp>
      <p:sp>
        <p:nvSpPr>
          <p:cNvPr id="5" name="TextBox 4">
            <a:extLst>
              <a:ext uri="{FF2B5EF4-FFF2-40B4-BE49-F238E27FC236}">
                <a16:creationId xmlns:a16="http://schemas.microsoft.com/office/drawing/2014/main" id="{BFE2FA00-FF4B-46D7-852D-EB614E9ACE09}"/>
              </a:ext>
            </a:extLst>
          </p:cNvPr>
          <p:cNvSpPr txBox="1"/>
          <p:nvPr/>
        </p:nvSpPr>
        <p:spPr>
          <a:xfrm>
            <a:off x="304800" y="5560915"/>
            <a:ext cx="11582400" cy="584968"/>
          </a:xfrm>
          <a:prstGeom prst="rect">
            <a:avLst/>
          </a:prstGeom>
          <a:noFill/>
        </p:spPr>
        <p:txBody>
          <a:bodyPr wrap="square" rtlCol="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schemeClr val="bg1"/>
                </a:solidFill>
                <a:effectLst/>
                <a:uLnTx/>
                <a:uFillTx/>
                <a:latin typeface="Trebuchet MS" panose="020B0703020202090204" pitchFamily="34" charset="0"/>
                <a:ea typeface="+mn-ea"/>
                <a:cs typeface="+mn-cs"/>
              </a:rPr>
              <a:t>a</a:t>
            </a: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 Visceral metastases included only target and nontarget lesions. (Metastatic sites are not mutually exclusive.)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schemeClr val="bg1"/>
                </a:solidFill>
                <a:effectLst/>
                <a:uLnTx/>
                <a:uFillTx/>
                <a:latin typeface="Trebuchet MS" panose="020B0703020202090204" pitchFamily="34" charset="0"/>
                <a:ea typeface="+mn-ea"/>
                <a:cs typeface="+mn-cs"/>
              </a:rPr>
              <a:t>b</a:t>
            </a: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 Risk factors are ECOG PS &gt;0, presence of liver metastases, and hemoglobin &lt;10 g/dL.</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ECOG, Eastern Cooperative Oncology Group; PS, performance status.</a:t>
            </a:r>
          </a:p>
        </p:txBody>
      </p:sp>
      <p:graphicFrame>
        <p:nvGraphicFramePr>
          <p:cNvPr id="21" name="Table 4">
            <a:extLst>
              <a:ext uri="{FF2B5EF4-FFF2-40B4-BE49-F238E27FC236}">
                <a16:creationId xmlns:a16="http://schemas.microsoft.com/office/drawing/2014/main" id="{50B0D20A-F0A7-4581-BFB6-A3ADFEA05C28}"/>
              </a:ext>
            </a:extLst>
          </p:cNvPr>
          <p:cNvGraphicFramePr>
            <a:graphicFrameLocks noGrp="1"/>
          </p:cNvGraphicFramePr>
          <p:nvPr>
            <p:extLst>
              <p:ext uri="{D42A27DB-BD31-4B8C-83A1-F6EECF244321}">
                <p14:modId xmlns:p14="http://schemas.microsoft.com/office/powerpoint/2010/main" val="472521200"/>
              </p:ext>
            </p:extLst>
          </p:nvPr>
        </p:nvGraphicFramePr>
        <p:xfrm>
          <a:off x="5462047" y="853883"/>
          <a:ext cx="6283939" cy="4744720"/>
        </p:xfrm>
        <a:graphic>
          <a:graphicData uri="http://schemas.openxmlformats.org/drawingml/2006/table">
            <a:tbl>
              <a:tblPr firstRow="1" bandRow="1">
                <a:tableStyleId>{073A0DAA-6AF3-43AB-8588-CEC1D06C72B9}</a:tableStyleId>
              </a:tblPr>
              <a:tblGrid>
                <a:gridCol w="4137216">
                  <a:extLst>
                    <a:ext uri="{9D8B030D-6E8A-4147-A177-3AD203B41FA5}">
                      <a16:colId xmlns:a16="http://schemas.microsoft.com/office/drawing/2014/main" val="2673722973"/>
                    </a:ext>
                  </a:extLst>
                </a:gridCol>
                <a:gridCol w="2146723">
                  <a:extLst>
                    <a:ext uri="{9D8B030D-6E8A-4147-A177-3AD203B41FA5}">
                      <a16:colId xmlns:a16="http://schemas.microsoft.com/office/drawing/2014/main" val="205639248"/>
                    </a:ext>
                  </a:extLst>
                </a:gridCol>
              </a:tblGrid>
              <a:tr h="538480">
                <a:tc>
                  <a:txBody>
                    <a:bodyPr/>
                    <a:lstStyle/>
                    <a:p>
                      <a:pPr algn="l"/>
                      <a:endParaRPr lang="en-US" sz="1600" b="0" dirty="0">
                        <a:solidFill>
                          <a:schemeClr val="bg1"/>
                        </a:solidFill>
                      </a:endParaRPr>
                    </a:p>
                  </a:txBody>
                  <a:tcPr>
                    <a:lnT w="12700" cap="flat" cmpd="sng" algn="ctr">
                      <a:noFill/>
                      <a:prstDash val="solid"/>
                      <a:round/>
                      <a:headEnd type="none" w="med" len="med"/>
                      <a:tailEnd type="none" w="med" len="med"/>
                    </a:lnT>
                    <a:solidFill>
                      <a:srgbClr val="262261"/>
                    </a:solidFill>
                  </a:tcPr>
                </a:tc>
                <a:tc>
                  <a:txBody>
                    <a:bodyPr/>
                    <a:lstStyle/>
                    <a:p>
                      <a:pPr algn="ctr"/>
                      <a:r>
                        <a:rPr lang="en-US" sz="1600" b="0" dirty="0">
                          <a:solidFill>
                            <a:schemeClr val="bg1"/>
                          </a:solidFill>
                        </a:rPr>
                        <a:t>(n=113)</a:t>
                      </a:r>
                    </a:p>
                  </a:txBody>
                  <a:tcPr anchor="ctr">
                    <a:lnT w="12700" cap="flat" cmpd="sng" algn="ctr">
                      <a:solidFill>
                        <a:schemeClr val="bg1"/>
                      </a:solidFill>
                      <a:prstDash val="solid"/>
                      <a:round/>
                      <a:headEnd type="none" w="med" len="med"/>
                      <a:tailEnd type="none" w="med" len="med"/>
                    </a:lnT>
                    <a:solidFill>
                      <a:srgbClr val="262261"/>
                    </a:solidFill>
                  </a:tcPr>
                </a:tc>
                <a:extLst>
                  <a:ext uri="{0D108BD9-81ED-4DB2-BD59-A6C34878D82A}">
                    <a16:rowId xmlns:a16="http://schemas.microsoft.com/office/drawing/2014/main" val="3242440510"/>
                  </a:ext>
                </a:extLst>
              </a:tr>
              <a:tr h="1209040">
                <a:tc>
                  <a:txBody>
                    <a:bodyPr/>
                    <a:lstStyle/>
                    <a:p>
                      <a:pPr algn="l"/>
                      <a:r>
                        <a:rPr lang="en-US" sz="1600" dirty="0">
                          <a:solidFill>
                            <a:schemeClr val="tx2">
                              <a:lumMod val="50000"/>
                            </a:schemeClr>
                          </a:solidFill>
                        </a:rPr>
                        <a:t>Median number of prior anticancer regimens (range), months</a:t>
                      </a:r>
                    </a:p>
                    <a:p>
                      <a:pPr marL="176213" indent="0" algn="l"/>
                      <a:r>
                        <a:rPr lang="en-US" sz="1600" dirty="0">
                          <a:solidFill>
                            <a:schemeClr val="tx2">
                              <a:lumMod val="50000"/>
                            </a:schemeClr>
                          </a:solidFill>
                        </a:rPr>
                        <a:t>1 prior line of metastatic therapy, n (%)</a:t>
                      </a:r>
                    </a:p>
                    <a:p>
                      <a:pPr marL="176213"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lumMod val="50000"/>
                            </a:schemeClr>
                          </a:solidFill>
                        </a:rPr>
                        <a:t>2 prior lines of metastatic therapy, n (%)</a:t>
                      </a:r>
                    </a:p>
                    <a:p>
                      <a:pPr marL="176213"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lumMod val="50000"/>
                            </a:schemeClr>
                          </a:solidFill>
                        </a:rPr>
                        <a:t>≥3 prior lines of metastatic therapy, n (%)</a:t>
                      </a:r>
                    </a:p>
                  </a:txBody>
                  <a:tcPr/>
                </a:tc>
                <a:tc>
                  <a:txBody>
                    <a:bodyPr/>
                    <a:lstStyle/>
                    <a:p>
                      <a:pPr algn="ctr"/>
                      <a:r>
                        <a:rPr lang="en-US" sz="1600" dirty="0">
                          <a:solidFill>
                            <a:schemeClr val="tx2">
                              <a:lumMod val="50000"/>
                            </a:schemeClr>
                          </a:solidFill>
                        </a:rPr>
                        <a:t>3.0 (1-8)</a:t>
                      </a:r>
                    </a:p>
                    <a:p>
                      <a:pPr algn="ctr"/>
                      <a:endParaRPr lang="en-US" sz="1600" dirty="0">
                        <a:solidFill>
                          <a:schemeClr val="tx2">
                            <a:lumMod val="50000"/>
                          </a:schemeClr>
                        </a:solidFill>
                      </a:endParaRPr>
                    </a:p>
                    <a:p>
                      <a:pPr algn="ctr"/>
                      <a:r>
                        <a:rPr lang="en-US" sz="1600" dirty="0">
                          <a:solidFill>
                            <a:schemeClr val="tx2">
                              <a:lumMod val="50000"/>
                            </a:schemeClr>
                          </a:solidFill>
                        </a:rPr>
                        <a:t>22 (20)</a:t>
                      </a:r>
                    </a:p>
                    <a:p>
                      <a:pPr algn="ctr"/>
                      <a:r>
                        <a:rPr lang="en-US" sz="1600" dirty="0">
                          <a:solidFill>
                            <a:schemeClr val="tx2">
                              <a:lumMod val="50000"/>
                            </a:schemeClr>
                          </a:solidFill>
                        </a:rPr>
                        <a:t>30 (27)</a:t>
                      </a:r>
                    </a:p>
                    <a:p>
                      <a:pPr algn="ctr"/>
                      <a:r>
                        <a:rPr lang="en-US" sz="1600" dirty="0">
                          <a:solidFill>
                            <a:schemeClr val="tx2">
                              <a:lumMod val="50000"/>
                            </a:schemeClr>
                          </a:solidFill>
                        </a:rPr>
                        <a:t>56 (50)</a:t>
                      </a:r>
                    </a:p>
                  </a:txBody>
                  <a:tcPr/>
                </a:tc>
                <a:extLst>
                  <a:ext uri="{0D108BD9-81ED-4DB2-BD59-A6C34878D82A}">
                    <a16:rowId xmlns:a16="http://schemas.microsoft.com/office/drawing/2014/main" val="1724916297"/>
                  </a:ext>
                </a:extLst>
              </a:tr>
              <a:tr h="314960">
                <a:tc>
                  <a:txBody>
                    <a:bodyPr/>
                    <a:lstStyle/>
                    <a:p>
                      <a:pPr marL="635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lumMod val="50000"/>
                            </a:schemeClr>
                          </a:solidFill>
                        </a:rPr>
                        <a:t>Prior checkpoint inhibitors, n (%)</a:t>
                      </a:r>
                    </a:p>
                  </a:txBody>
                  <a:tcPr/>
                </a:tc>
                <a:tc>
                  <a:txBody>
                    <a:bodyPr/>
                    <a:lstStyle/>
                    <a:p>
                      <a:pPr algn="ctr"/>
                      <a:r>
                        <a:rPr lang="en-US" sz="1600" dirty="0">
                          <a:solidFill>
                            <a:schemeClr val="tx2">
                              <a:lumMod val="50000"/>
                            </a:schemeClr>
                          </a:solidFill>
                        </a:rPr>
                        <a:t>112 (99)</a:t>
                      </a:r>
                    </a:p>
                  </a:txBody>
                  <a:tcPr/>
                </a:tc>
                <a:extLst>
                  <a:ext uri="{0D108BD9-81ED-4DB2-BD59-A6C34878D82A}">
                    <a16:rowId xmlns:a16="http://schemas.microsoft.com/office/drawing/2014/main" val="1749164587"/>
                  </a:ext>
                </a:extLst>
              </a:tr>
              <a:tr h="762000">
                <a:tc>
                  <a:txBody>
                    <a:bodyPr/>
                    <a:lstStyle/>
                    <a:p>
                      <a:pPr marL="635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lumMod val="50000"/>
                            </a:schemeClr>
                          </a:solidFill>
                        </a:rPr>
                        <a:t>Prior platinum anticancer therapy, n (%)</a:t>
                      </a:r>
                    </a:p>
                    <a:p>
                      <a:pPr marL="176213"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lumMod val="50000"/>
                            </a:schemeClr>
                          </a:solidFill>
                        </a:rPr>
                        <a:t>Cisplatin</a:t>
                      </a:r>
                    </a:p>
                    <a:p>
                      <a:pPr marL="176213"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lumMod val="50000"/>
                            </a:schemeClr>
                          </a:solidFill>
                        </a:rPr>
                        <a:t>Carboplatin</a:t>
                      </a:r>
                    </a:p>
                  </a:txBody>
                  <a:tcPr/>
                </a:tc>
                <a:tc>
                  <a:txBody>
                    <a:bodyPr/>
                    <a:lstStyle/>
                    <a:p>
                      <a:pPr algn="ctr"/>
                      <a:r>
                        <a:rPr lang="en-US" sz="1600" dirty="0">
                          <a:solidFill>
                            <a:schemeClr val="tx2">
                              <a:lumMod val="50000"/>
                            </a:schemeClr>
                          </a:solidFill>
                        </a:rPr>
                        <a:t>113 (100)</a:t>
                      </a:r>
                    </a:p>
                    <a:p>
                      <a:pPr algn="ctr"/>
                      <a:r>
                        <a:rPr lang="en-US" sz="1600" dirty="0">
                          <a:solidFill>
                            <a:schemeClr val="tx2">
                              <a:lumMod val="50000"/>
                            </a:schemeClr>
                          </a:solidFill>
                        </a:rPr>
                        <a:t>89 (79)</a:t>
                      </a:r>
                    </a:p>
                    <a:p>
                      <a:pPr algn="ctr"/>
                      <a:r>
                        <a:rPr lang="en-US" sz="1600" dirty="0">
                          <a:solidFill>
                            <a:schemeClr val="tx2">
                              <a:lumMod val="50000"/>
                            </a:schemeClr>
                          </a:solidFill>
                        </a:rPr>
                        <a:t>24 (21)</a:t>
                      </a:r>
                    </a:p>
                  </a:txBody>
                  <a:tcPr/>
                </a:tc>
                <a:extLst>
                  <a:ext uri="{0D108BD9-81ED-4DB2-BD59-A6C34878D82A}">
                    <a16:rowId xmlns:a16="http://schemas.microsoft.com/office/drawing/2014/main" val="2794611518"/>
                  </a:ext>
                </a:extLst>
              </a:tr>
              <a:tr h="314960">
                <a:tc>
                  <a:txBody>
                    <a:bodyPr/>
                    <a:lstStyle/>
                    <a:p>
                      <a:pPr marL="635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lumMod val="50000"/>
                            </a:schemeClr>
                          </a:solidFill>
                        </a:rPr>
                        <a:t>Prior enfortumab vedotin, n (%)</a:t>
                      </a:r>
                    </a:p>
                  </a:txBody>
                  <a:tcPr/>
                </a:tc>
                <a:tc>
                  <a:txBody>
                    <a:bodyPr/>
                    <a:lstStyle/>
                    <a:p>
                      <a:pPr algn="ctr"/>
                      <a:r>
                        <a:rPr lang="en-US" sz="1600" dirty="0">
                          <a:solidFill>
                            <a:schemeClr val="tx2">
                              <a:lumMod val="50000"/>
                            </a:schemeClr>
                          </a:solidFill>
                        </a:rPr>
                        <a:t>10 (8.8)</a:t>
                      </a:r>
                    </a:p>
                  </a:txBody>
                  <a:tcPr/>
                </a:tc>
                <a:extLst>
                  <a:ext uri="{0D108BD9-81ED-4DB2-BD59-A6C34878D82A}">
                    <a16:rowId xmlns:a16="http://schemas.microsoft.com/office/drawing/2014/main" val="723582876"/>
                  </a:ext>
                </a:extLst>
              </a:tr>
              <a:tr h="314960">
                <a:tc>
                  <a:txBody>
                    <a:bodyPr/>
                    <a:lstStyle/>
                    <a:p>
                      <a:pPr marL="635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lumMod val="50000"/>
                            </a:schemeClr>
                          </a:solidFill>
                        </a:rPr>
                        <a:t>Prior erdafitinib, n (%)</a:t>
                      </a:r>
                    </a:p>
                  </a:txBody>
                  <a:tcPr/>
                </a:tc>
                <a:tc>
                  <a:txBody>
                    <a:bodyPr/>
                    <a:lstStyle/>
                    <a:p>
                      <a:pPr algn="ctr"/>
                      <a:r>
                        <a:rPr lang="en-US" sz="1600" dirty="0">
                          <a:solidFill>
                            <a:schemeClr val="tx2">
                              <a:lumMod val="50000"/>
                            </a:schemeClr>
                          </a:solidFill>
                        </a:rPr>
                        <a:t>2 (1.8)</a:t>
                      </a:r>
                    </a:p>
                  </a:txBody>
                  <a:tcPr/>
                </a:tc>
                <a:extLst>
                  <a:ext uri="{0D108BD9-81ED-4DB2-BD59-A6C34878D82A}">
                    <a16:rowId xmlns:a16="http://schemas.microsoft.com/office/drawing/2014/main" val="1892367831"/>
                  </a:ext>
                </a:extLst>
              </a:tr>
              <a:tr h="538480">
                <a:tc>
                  <a:txBody>
                    <a:bodyPr/>
                    <a:lstStyle/>
                    <a:p>
                      <a:pPr marL="0" indent="0" algn="l"/>
                      <a:r>
                        <a:rPr lang="en-US" sz="1600" dirty="0">
                          <a:solidFill>
                            <a:schemeClr val="tx2">
                              <a:lumMod val="50000"/>
                            </a:schemeClr>
                          </a:solidFill>
                        </a:rPr>
                        <a:t>UGT1A1  status, n (%)</a:t>
                      </a:r>
                    </a:p>
                    <a:p>
                      <a:pPr marL="0" indent="0" algn="l"/>
                      <a:r>
                        <a:rPr lang="en-US" sz="1600" dirty="0">
                          <a:solidFill>
                            <a:schemeClr val="tx2">
                              <a:lumMod val="50000"/>
                            </a:schemeClr>
                          </a:solidFill>
                        </a:rPr>
                        <a:t>     Wild-type *1/*1</a:t>
                      </a:r>
                    </a:p>
                    <a:p>
                      <a:pPr marL="0" indent="0" algn="l"/>
                      <a:r>
                        <a:rPr lang="en-US" sz="1600" dirty="0">
                          <a:solidFill>
                            <a:schemeClr val="tx2">
                              <a:lumMod val="50000"/>
                            </a:schemeClr>
                          </a:solidFill>
                        </a:rPr>
                        <a:t>     Heterozygous *1/*28</a:t>
                      </a:r>
                    </a:p>
                    <a:p>
                      <a:pPr marL="0" indent="0" algn="l"/>
                      <a:r>
                        <a:rPr lang="en-US" sz="1600" dirty="0">
                          <a:solidFill>
                            <a:schemeClr val="tx2">
                              <a:lumMod val="50000"/>
                            </a:schemeClr>
                          </a:solidFill>
                        </a:rPr>
                        <a:t>     Homozygous *28/*28</a:t>
                      </a:r>
                    </a:p>
                  </a:txBody>
                  <a:tcPr/>
                </a:tc>
                <a:tc>
                  <a:txBody>
                    <a:bodyPr/>
                    <a:lstStyle/>
                    <a:p>
                      <a:pPr algn="ctr"/>
                      <a:endParaRPr lang="en-US" sz="1600" dirty="0">
                        <a:solidFill>
                          <a:schemeClr val="tx2">
                            <a:lumMod val="50000"/>
                          </a:schemeClr>
                        </a:solidFill>
                      </a:endParaRPr>
                    </a:p>
                    <a:p>
                      <a:pPr algn="ctr"/>
                      <a:r>
                        <a:rPr lang="en-US" sz="1600" dirty="0">
                          <a:solidFill>
                            <a:schemeClr val="tx2">
                              <a:lumMod val="50000"/>
                            </a:schemeClr>
                          </a:solidFill>
                        </a:rPr>
                        <a:t>45 (39.8)</a:t>
                      </a:r>
                    </a:p>
                    <a:p>
                      <a:pPr algn="ctr"/>
                      <a:r>
                        <a:rPr lang="en-US" sz="1600" dirty="0">
                          <a:solidFill>
                            <a:schemeClr val="tx2">
                              <a:lumMod val="50000"/>
                            </a:schemeClr>
                          </a:solidFill>
                        </a:rPr>
                        <a:t>47 (41.6)</a:t>
                      </a:r>
                    </a:p>
                    <a:p>
                      <a:pPr algn="ctr"/>
                      <a:r>
                        <a:rPr lang="en-US" sz="1600" dirty="0">
                          <a:solidFill>
                            <a:schemeClr val="tx2">
                              <a:lumMod val="50000"/>
                            </a:schemeClr>
                          </a:solidFill>
                        </a:rPr>
                        <a:t>13 (11.5)</a:t>
                      </a:r>
                    </a:p>
                  </a:txBody>
                  <a:tcPr/>
                </a:tc>
                <a:extLst>
                  <a:ext uri="{0D108BD9-81ED-4DB2-BD59-A6C34878D82A}">
                    <a16:rowId xmlns:a16="http://schemas.microsoft.com/office/drawing/2014/main" val="2159691723"/>
                  </a:ext>
                </a:extLst>
              </a:tr>
            </a:tbl>
          </a:graphicData>
        </a:graphic>
      </p:graphicFrame>
      <p:graphicFrame>
        <p:nvGraphicFramePr>
          <p:cNvPr id="22" name="Table 4">
            <a:extLst>
              <a:ext uri="{FF2B5EF4-FFF2-40B4-BE49-F238E27FC236}">
                <a16:creationId xmlns:a16="http://schemas.microsoft.com/office/drawing/2014/main" id="{1AD0DC32-9DAD-4598-98A9-D01429C49E53}"/>
              </a:ext>
            </a:extLst>
          </p:cNvPr>
          <p:cNvGraphicFramePr>
            <a:graphicFrameLocks noGrp="1"/>
          </p:cNvGraphicFramePr>
          <p:nvPr>
            <p:extLst>
              <p:ext uri="{D42A27DB-BD31-4B8C-83A1-F6EECF244321}">
                <p14:modId xmlns:p14="http://schemas.microsoft.com/office/powerpoint/2010/main" val="1522171528"/>
              </p:ext>
            </p:extLst>
          </p:nvPr>
        </p:nvGraphicFramePr>
        <p:xfrm>
          <a:off x="635729" y="917383"/>
          <a:ext cx="4709160" cy="4653280"/>
        </p:xfrm>
        <a:graphic>
          <a:graphicData uri="http://schemas.openxmlformats.org/drawingml/2006/table">
            <a:tbl>
              <a:tblPr firstRow="1" bandRow="1">
                <a:tableStyleId>{073A0DAA-6AF3-43AB-8588-CEC1D06C72B9}</a:tableStyleId>
              </a:tblPr>
              <a:tblGrid>
                <a:gridCol w="2794392">
                  <a:extLst>
                    <a:ext uri="{9D8B030D-6E8A-4147-A177-3AD203B41FA5}">
                      <a16:colId xmlns:a16="http://schemas.microsoft.com/office/drawing/2014/main" val="2673722973"/>
                    </a:ext>
                  </a:extLst>
                </a:gridCol>
                <a:gridCol w="1914768">
                  <a:extLst>
                    <a:ext uri="{9D8B030D-6E8A-4147-A177-3AD203B41FA5}">
                      <a16:colId xmlns:a16="http://schemas.microsoft.com/office/drawing/2014/main" val="205639248"/>
                    </a:ext>
                  </a:extLst>
                </a:gridCol>
              </a:tblGrid>
              <a:tr h="538480">
                <a:tc>
                  <a:txBody>
                    <a:bodyPr/>
                    <a:lstStyle/>
                    <a:p>
                      <a:pPr algn="l"/>
                      <a:endParaRPr lang="en-US" sz="1600" b="0" dirty="0">
                        <a:solidFill>
                          <a:schemeClr val="bg1"/>
                        </a:solidFill>
                      </a:endParaRPr>
                    </a:p>
                  </a:txBody>
                  <a:tcPr>
                    <a:lnT w="12700" cap="flat" cmpd="sng" algn="ctr">
                      <a:noFill/>
                      <a:prstDash val="solid"/>
                      <a:round/>
                      <a:headEnd type="none" w="med" len="med"/>
                      <a:tailEnd type="none" w="med" len="med"/>
                    </a:lnT>
                    <a:solidFill>
                      <a:srgbClr val="262261"/>
                    </a:solidFill>
                  </a:tcPr>
                </a:tc>
                <a:tc>
                  <a:txBody>
                    <a:bodyPr/>
                    <a:lstStyle/>
                    <a:p>
                      <a:pPr algn="ctr"/>
                      <a:r>
                        <a:rPr lang="en-US" sz="1600" b="0" dirty="0">
                          <a:solidFill>
                            <a:schemeClr val="bg1"/>
                          </a:solidFill>
                        </a:rPr>
                        <a:t>(n=113)</a:t>
                      </a:r>
                    </a:p>
                  </a:txBody>
                  <a:tcPr anchor="ctr">
                    <a:lnT w="12700" cap="flat" cmpd="sng" algn="ctr">
                      <a:solidFill>
                        <a:schemeClr val="bg1"/>
                      </a:solidFill>
                      <a:prstDash val="solid"/>
                      <a:round/>
                      <a:headEnd type="none" w="med" len="med"/>
                      <a:tailEnd type="none" w="med" len="med"/>
                    </a:lnT>
                    <a:solidFill>
                      <a:srgbClr val="262261"/>
                    </a:solidFill>
                  </a:tcPr>
                </a:tc>
                <a:extLst>
                  <a:ext uri="{0D108BD9-81ED-4DB2-BD59-A6C34878D82A}">
                    <a16:rowId xmlns:a16="http://schemas.microsoft.com/office/drawing/2014/main" val="3242440510"/>
                  </a:ext>
                </a:extLst>
              </a:tr>
              <a:tr h="314960">
                <a:tc>
                  <a:txBody>
                    <a:bodyPr/>
                    <a:lstStyle/>
                    <a:p>
                      <a:pPr algn="l"/>
                      <a:r>
                        <a:rPr lang="en-US" sz="1600" dirty="0">
                          <a:solidFill>
                            <a:schemeClr val="tx2">
                              <a:lumMod val="50000"/>
                            </a:schemeClr>
                          </a:solidFill>
                        </a:rPr>
                        <a:t>Median age (range), years</a:t>
                      </a:r>
                    </a:p>
                  </a:txBody>
                  <a:tcPr/>
                </a:tc>
                <a:tc>
                  <a:txBody>
                    <a:bodyPr/>
                    <a:lstStyle/>
                    <a:p>
                      <a:pPr algn="ctr"/>
                      <a:r>
                        <a:rPr lang="en-US" sz="1600" dirty="0">
                          <a:solidFill>
                            <a:schemeClr val="tx2">
                              <a:lumMod val="50000"/>
                            </a:schemeClr>
                          </a:solidFill>
                        </a:rPr>
                        <a:t>66 (33-90)</a:t>
                      </a:r>
                    </a:p>
                  </a:txBody>
                  <a:tcPr/>
                </a:tc>
                <a:extLst>
                  <a:ext uri="{0D108BD9-81ED-4DB2-BD59-A6C34878D82A}">
                    <a16:rowId xmlns:a16="http://schemas.microsoft.com/office/drawing/2014/main" val="1504549178"/>
                  </a:ext>
                </a:extLst>
              </a:tr>
              <a:tr h="314960">
                <a:tc>
                  <a:txBody>
                    <a:bodyPr/>
                    <a:lstStyle/>
                    <a:p>
                      <a:pPr algn="l"/>
                      <a:r>
                        <a:rPr lang="en-US" sz="1600" dirty="0">
                          <a:solidFill>
                            <a:schemeClr val="tx2">
                              <a:lumMod val="50000"/>
                            </a:schemeClr>
                          </a:solidFill>
                        </a:rPr>
                        <a:t>Male, n (%)</a:t>
                      </a:r>
                    </a:p>
                  </a:txBody>
                  <a:tcPr/>
                </a:tc>
                <a:tc>
                  <a:txBody>
                    <a:bodyPr/>
                    <a:lstStyle/>
                    <a:p>
                      <a:pPr algn="ctr"/>
                      <a:r>
                        <a:rPr lang="en-US" sz="1600" dirty="0">
                          <a:solidFill>
                            <a:schemeClr val="tx2">
                              <a:lumMod val="50000"/>
                            </a:schemeClr>
                          </a:solidFill>
                        </a:rPr>
                        <a:t>88 (78)</a:t>
                      </a:r>
                    </a:p>
                  </a:txBody>
                  <a:tcPr/>
                </a:tc>
                <a:extLst>
                  <a:ext uri="{0D108BD9-81ED-4DB2-BD59-A6C34878D82A}">
                    <a16:rowId xmlns:a16="http://schemas.microsoft.com/office/drawing/2014/main" val="1486510356"/>
                  </a:ext>
                </a:extLst>
              </a:tr>
              <a:tr h="762000">
                <a:tc>
                  <a:txBody>
                    <a:bodyPr/>
                    <a:lstStyle/>
                    <a:p>
                      <a:pPr algn="l"/>
                      <a:r>
                        <a:rPr lang="en-US" sz="1600" dirty="0">
                          <a:solidFill>
                            <a:schemeClr val="tx2">
                              <a:lumMod val="50000"/>
                            </a:schemeClr>
                          </a:solidFill>
                        </a:rPr>
                        <a:t>ECOG PS, n (%)</a:t>
                      </a:r>
                    </a:p>
                    <a:p>
                      <a:pPr marL="176213" indent="0" algn="l"/>
                      <a:r>
                        <a:rPr lang="en-US" sz="1600" dirty="0">
                          <a:solidFill>
                            <a:schemeClr val="tx2">
                              <a:lumMod val="50000"/>
                            </a:schemeClr>
                          </a:solidFill>
                        </a:rPr>
                        <a:t>0</a:t>
                      </a:r>
                    </a:p>
                    <a:p>
                      <a:pPr marL="176213" indent="0" algn="l"/>
                      <a:r>
                        <a:rPr lang="en-US" sz="1600" dirty="0">
                          <a:solidFill>
                            <a:schemeClr val="tx2">
                              <a:lumMod val="50000"/>
                            </a:schemeClr>
                          </a:solidFill>
                        </a:rPr>
                        <a:t>1</a:t>
                      </a:r>
                    </a:p>
                  </a:txBody>
                  <a:tcPr/>
                </a:tc>
                <a:tc>
                  <a:txBody>
                    <a:bodyPr/>
                    <a:lstStyle/>
                    <a:p>
                      <a:pPr algn="ctr"/>
                      <a:endParaRPr lang="en-US" sz="1600" dirty="0">
                        <a:solidFill>
                          <a:schemeClr val="tx2">
                            <a:lumMod val="50000"/>
                          </a:schemeClr>
                        </a:solidFill>
                      </a:endParaRPr>
                    </a:p>
                    <a:p>
                      <a:pPr algn="ctr"/>
                      <a:r>
                        <a:rPr lang="en-US" sz="1600" dirty="0">
                          <a:solidFill>
                            <a:schemeClr val="tx2">
                              <a:lumMod val="50000"/>
                            </a:schemeClr>
                          </a:solidFill>
                        </a:rPr>
                        <a:t>32 (28)</a:t>
                      </a:r>
                    </a:p>
                    <a:p>
                      <a:pPr algn="ctr"/>
                      <a:r>
                        <a:rPr lang="en-US" sz="1600" dirty="0">
                          <a:solidFill>
                            <a:schemeClr val="tx2">
                              <a:lumMod val="50000"/>
                            </a:schemeClr>
                          </a:solidFill>
                        </a:rPr>
                        <a:t>81 (72)</a:t>
                      </a:r>
                    </a:p>
                  </a:txBody>
                  <a:tcPr/>
                </a:tc>
                <a:extLst>
                  <a:ext uri="{0D108BD9-81ED-4DB2-BD59-A6C34878D82A}">
                    <a16:rowId xmlns:a16="http://schemas.microsoft.com/office/drawing/2014/main" val="2530505130"/>
                  </a:ext>
                </a:extLst>
              </a:tr>
              <a:tr h="985520">
                <a:tc>
                  <a:txBody>
                    <a:bodyPr/>
                    <a:lstStyle/>
                    <a:p>
                      <a:pPr algn="l"/>
                      <a:r>
                        <a:rPr lang="en-US" sz="1600" dirty="0">
                          <a:solidFill>
                            <a:schemeClr val="tx2">
                              <a:lumMod val="50000"/>
                            </a:schemeClr>
                          </a:solidFill>
                        </a:rPr>
                        <a:t>Visceral metastatic sites, n (%)</a:t>
                      </a:r>
                      <a:r>
                        <a:rPr lang="en-US" sz="1600" baseline="30000" dirty="0">
                          <a:solidFill>
                            <a:schemeClr val="tx2">
                              <a:lumMod val="50000"/>
                            </a:schemeClr>
                          </a:solidFill>
                        </a:rPr>
                        <a:t>a</a:t>
                      </a:r>
                    </a:p>
                    <a:p>
                      <a:pPr marL="176213" indent="0" algn="l">
                        <a:tabLst/>
                      </a:pPr>
                      <a:r>
                        <a:rPr lang="en-US" sz="1600" dirty="0">
                          <a:solidFill>
                            <a:schemeClr val="tx2">
                              <a:lumMod val="50000"/>
                            </a:schemeClr>
                          </a:solidFill>
                        </a:rPr>
                        <a:t>Lung/pleura</a:t>
                      </a:r>
                    </a:p>
                    <a:p>
                      <a:pPr marL="176213" indent="0" algn="l">
                        <a:tabLst/>
                      </a:pPr>
                      <a:r>
                        <a:rPr lang="en-US" sz="1600" dirty="0">
                          <a:solidFill>
                            <a:schemeClr val="tx2">
                              <a:lumMod val="50000"/>
                            </a:schemeClr>
                          </a:solidFill>
                        </a:rPr>
                        <a:t>Liver</a:t>
                      </a:r>
                    </a:p>
                    <a:p>
                      <a:pPr marL="176213" indent="0" algn="l">
                        <a:tabLst/>
                      </a:pPr>
                      <a:r>
                        <a:rPr lang="en-US" sz="1600" dirty="0">
                          <a:solidFill>
                            <a:schemeClr val="tx2">
                              <a:lumMod val="50000"/>
                            </a:schemeClr>
                          </a:solidFill>
                        </a:rPr>
                        <a:t>Other</a:t>
                      </a:r>
                    </a:p>
                  </a:txBody>
                  <a:tcPr/>
                </a:tc>
                <a:tc>
                  <a:txBody>
                    <a:bodyPr/>
                    <a:lstStyle/>
                    <a:p>
                      <a:pPr algn="ctr"/>
                      <a:r>
                        <a:rPr lang="en-US" sz="1600" dirty="0">
                          <a:solidFill>
                            <a:schemeClr val="tx2">
                              <a:lumMod val="50000"/>
                            </a:schemeClr>
                          </a:solidFill>
                        </a:rPr>
                        <a:t>75 (66)</a:t>
                      </a:r>
                    </a:p>
                    <a:p>
                      <a:pPr algn="ctr"/>
                      <a:r>
                        <a:rPr lang="en-US" sz="1600" dirty="0">
                          <a:solidFill>
                            <a:schemeClr val="tx2">
                              <a:lumMod val="50000"/>
                            </a:schemeClr>
                          </a:solidFill>
                        </a:rPr>
                        <a:t>49 (43)</a:t>
                      </a:r>
                    </a:p>
                    <a:p>
                      <a:pPr algn="ctr"/>
                      <a:r>
                        <a:rPr lang="en-US" sz="1600" dirty="0">
                          <a:solidFill>
                            <a:schemeClr val="tx2">
                              <a:lumMod val="50000"/>
                            </a:schemeClr>
                          </a:solidFill>
                        </a:rPr>
                        <a:t>38 (34)</a:t>
                      </a:r>
                    </a:p>
                    <a:p>
                      <a:pPr algn="ctr"/>
                      <a:r>
                        <a:rPr lang="en-US" sz="1600" dirty="0">
                          <a:solidFill>
                            <a:schemeClr val="tx2">
                              <a:lumMod val="50000"/>
                            </a:schemeClr>
                          </a:solidFill>
                        </a:rPr>
                        <a:t>15 (13)</a:t>
                      </a:r>
                    </a:p>
                  </a:txBody>
                  <a:tcPr/>
                </a:tc>
                <a:extLst>
                  <a:ext uri="{0D108BD9-81ED-4DB2-BD59-A6C34878D82A}">
                    <a16:rowId xmlns:a16="http://schemas.microsoft.com/office/drawing/2014/main" val="3389010976"/>
                  </a:ext>
                </a:extLst>
              </a:tr>
              <a:tr h="1209040">
                <a:tc>
                  <a:txBody>
                    <a:bodyPr/>
                    <a:lstStyle/>
                    <a:p>
                      <a:pPr algn="l"/>
                      <a:r>
                        <a:rPr lang="en-US" sz="1600" dirty="0">
                          <a:solidFill>
                            <a:schemeClr val="tx2">
                              <a:lumMod val="50000"/>
                            </a:schemeClr>
                          </a:solidFill>
                        </a:rPr>
                        <a:t>Bellmunt risk factors, n (%)</a:t>
                      </a:r>
                      <a:r>
                        <a:rPr lang="en-US" sz="1600" baseline="30000" dirty="0">
                          <a:solidFill>
                            <a:schemeClr val="tx2">
                              <a:lumMod val="50000"/>
                            </a:schemeClr>
                          </a:solidFill>
                        </a:rPr>
                        <a:t>b</a:t>
                      </a:r>
                    </a:p>
                    <a:p>
                      <a:pPr marL="176213" indent="0" algn="l"/>
                      <a:r>
                        <a:rPr lang="en-US" sz="1600" dirty="0">
                          <a:solidFill>
                            <a:schemeClr val="tx2">
                              <a:lumMod val="50000"/>
                            </a:schemeClr>
                          </a:solidFill>
                        </a:rPr>
                        <a:t>0</a:t>
                      </a:r>
                    </a:p>
                    <a:p>
                      <a:pPr marL="176213" indent="0" algn="l"/>
                      <a:r>
                        <a:rPr lang="en-US" sz="1600" dirty="0">
                          <a:solidFill>
                            <a:schemeClr val="tx2">
                              <a:lumMod val="50000"/>
                            </a:schemeClr>
                          </a:solidFill>
                        </a:rPr>
                        <a:t>1</a:t>
                      </a:r>
                    </a:p>
                    <a:p>
                      <a:pPr marL="176213" indent="0" algn="l"/>
                      <a:r>
                        <a:rPr lang="en-US" sz="1600" dirty="0">
                          <a:solidFill>
                            <a:schemeClr val="tx2">
                              <a:lumMod val="50000"/>
                            </a:schemeClr>
                          </a:solidFill>
                        </a:rPr>
                        <a:t>2</a:t>
                      </a:r>
                    </a:p>
                    <a:p>
                      <a:pPr marL="176213" indent="0" algn="l"/>
                      <a:r>
                        <a:rPr lang="en-US" sz="1600" dirty="0">
                          <a:solidFill>
                            <a:schemeClr val="tx2">
                              <a:lumMod val="50000"/>
                            </a:schemeClr>
                          </a:solidFill>
                        </a:rPr>
                        <a:t>3</a:t>
                      </a:r>
                    </a:p>
                  </a:txBody>
                  <a:tcPr/>
                </a:tc>
                <a:tc>
                  <a:txBody>
                    <a:bodyPr/>
                    <a:lstStyle/>
                    <a:p>
                      <a:pPr algn="ctr"/>
                      <a:endParaRPr lang="en-US" sz="1600" dirty="0">
                        <a:solidFill>
                          <a:schemeClr val="tx2">
                            <a:lumMod val="50000"/>
                          </a:schemeClr>
                        </a:solidFill>
                      </a:endParaRPr>
                    </a:p>
                    <a:p>
                      <a:pPr algn="ctr"/>
                      <a:r>
                        <a:rPr lang="en-US" sz="1600" dirty="0">
                          <a:solidFill>
                            <a:schemeClr val="tx2">
                              <a:lumMod val="50000"/>
                            </a:schemeClr>
                          </a:solidFill>
                        </a:rPr>
                        <a:t>18 (16)</a:t>
                      </a:r>
                    </a:p>
                    <a:p>
                      <a:pPr algn="ctr"/>
                      <a:r>
                        <a:rPr lang="en-US" sz="1600" dirty="0">
                          <a:solidFill>
                            <a:schemeClr val="tx2">
                              <a:lumMod val="50000"/>
                            </a:schemeClr>
                          </a:solidFill>
                        </a:rPr>
                        <a:t>54 (48)</a:t>
                      </a:r>
                    </a:p>
                    <a:p>
                      <a:pPr algn="ctr"/>
                      <a:r>
                        <a:rPr lang="en-US" sz="1600" dirty="0">
                          <a:solidFill>
                            <a:schemeClr val="tx2">
                              <a:lumMod val="50000"/>
                            </a:schemeClr>
                          </a:solidFill>
                        </a:rPr>
                        <a:t>32 (28)</a:t>
                      </a:r>
                    </a:p>
                    <a:p>
                      <a:pPr algn="ctr"/>
                      <a:r>
                        <a:rPr lang="en-US" sz="1600" dirty="0">
                          <a:solidFill>
                            <a:schemeClr val="tx2">
                              <a:lumMod val="50000"/>
                            </a:schemeClr>
                          </a:solidFill>
                        </a:rPr>
                        <a:t>9 (8)</a:t>
                      </a:r>
                    </a:p>
                  </a:txBody>
                  <a:tcPr/>
                </a:tc>
                <a:extLst>
                  <a:ext uri="{0D108BD9-81ED-4DB2-BD59-A6C34878D82A}">
                    <a16:rowId xmlns:a16="http://schemas.microsoft.com/office/drawing/2014/main" val="1989374859"/>
                  </a:ext>
                </a:extLst>
              </a:tr>
            </a:tbl>
          </a:graphicData>
        </a:graphic>
      </p:graphicFrame>
      <p:sp>
        <p:nvSpPr>
          <p:cNvPr id="7" name="TextBox 6">
            <a:extLst>
              <a:ext uri="{FF2B5EF4-FFF2-40B4-BE49-F238E27FC236}">
                <a16:creationId xmlns:a16="http://schemas.microsoft.com/office/drawing/2014/main" id="{583A4156-7F69-4112-BEE5-9D66556960E6}"/>
              </a:ext>
            </a:extLst>
          </p:cNvPr>
          <p:cNvSpPr txBox="1"/>
          <p:nvPr/>
        </p:nvSpPr>
        <p:spPr>
          <a:xfrm>
            <a:off x="6315076" y="5924112"/>
            <a:ext cx="6100140" cy="2616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J Clin Oncol</a:t>
            </a:r>
            <a:r>
              <a:rPr kumimoji="0" lang="en-US" sz="1100"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 2021 Apr 30: JCO2003489. doi: 10.1200/JCO.20.03489. Online ahead of print.</a:t>
            </a:r>
          </a:p>
        </p:txBody>
      </p:sp>
      <p:sp>
        <p:nvSpPr>
          <p:cNvPr id="8" name="Text Placeholder 3">
            <a:extLst>
              <a:ext uri="{FF2B5EF4-FFF2-40B4-BE49-F238E27FC236}">
                <a16:creationId xmlns:a16="http://schemas.microsoft.com/office/drawing/2014/main" id="{1C8E4BBE-0036-4E25-B10E-5852164AEDD7}"/>
              </a:ext>
            </a:extLst>
          </p:cNvPr>
          <p:cNvSpPr txBox="1">
            <a:spLocks/>
          </p:cNvSpPr>
          <p:nvPr/>
        </p:nvSpPr>
        <p:spPr>
          <a:xfrm>
            <a:off x="3518420" y="6367540"/>
            <a:ext cx="5852160" cy="281354"/>
          </a:xfrm>
          <a:prstGeom prst="rect">
            <a:avLst/>
          </a:prstGeom>
        </p:spPr>
        <p:txBody>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dirty="0">
                <a:solidFill>
                  <a:schemeClr val="tx1"/>
                </a:solidFill>
              </a:rPr>
              <a:t>Scott T. Tagawa, MD, MS, FACP</a:t>
            </a:r>
          </a:p>
        </p:txBody>
      </p:sp>
      <p:sp>
        <p:nvSpPr>
          <p:cNvPr id="3" name="TextBox 2">
            <a:extLst>
              <a:ext uri="{FF2B5EF4-FFF2-40B4-BE49-F238E27FC236}">
                <a16:creationId xmlns:a16="http://schemas.microsoft.com/office/drawing/2014/main" id="{72071E2C-6246-BAFD-9F85-C73C09EA3658}"/>
              </a:ext>
            </a:extLst>
          </p:cNvPr>
          <p:cNvSpPr txBox="1"/>
          <p:nvPr/>
        </p:nvSpPr>
        <p:spPr>
          <a:xfrm>
            <a:off x="3244103" y="6599262"/>
            <a:ext cx="5212080" cy="182880"/>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3549296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9558C4-4CC0-40EE-B10A-502A3597D32B}"/>
              </a:ext>
            </a:extLst>
          </p:cNvPr>
          <p:cNvPicPr>
            <a:picLocks noChangeAspect="1"/>
          </p:cNvPicPr>
          <p:nvPr/>
        </p:nvPicPr>
        <p:blipFill>
          <a:blip r:embed="rId3"/>
          <a:stretch>
            <a:fillRect/>
          </a:stretch>
        </p:blipFill>
        <p:spPr>
          <a:xfrm>
            <a:off x="6945108" y="1379538"/>
            <a:ext cx="5214207" cy="2201960"/>
          </a:xfrm>
          <a:prstGeom prst="rect">
            <a:avLst/>
          </a:prstGeom>
        </p:spPr>
      </p:pic>
      <p:sp>
        <p:nvSpPr>
          <p:cNvPr id="2" name="Title 1">
            <a:extLst>
              <a:ext uri="{FF2B5EF4-FFF2-40B4-BE49-F238E27FC236}">
                <a16:creationId xmlns:a16="http://schemas.microsoft.com/office/drawing/2014/main" id="{7BCD9E10-C994-40CA-9FC7-141DDF55E1FC}"/>
              </a:ext>
            </a:extLst>
          </p:cNvPr>
          <p:cNvSpPr>
            <a:spLocks noGrp="1"/>
          </p:cNvSpPr>
          <p:nvPr>
            <p:ph type="title"/>
          </p:nvPr>
        </p:nvSpPr>
        <p:spPr>
          <a:xfrm>
            <a:off x="0" y="245952"/>
            <a:ext cx="12192000" cy="612885"/>
          </a:xfrm>
        </p:spPr>
        <p:txBody>
          <a:bodyPr>
            <a:normAutofit/>
          </a:bodyPr>
          <a:lstStyle/>
          <a:p>
            <a:pPr algn="ctr"/>
            <a:r>
              <a:rPr lang="en-US" sz="3600" dirty="0">
                <a:latin typeface="Arial" panose="020B0604020202020204" pitchFamily="34" charset="0"/>
                <a:cs typeface="Arial" panose="020B0604020202020204" pitchFamily="34" charset="0"/>
              </a:rPr>
              <a:t>TROPHY-U-01 Cohort 1: Response Assessments</a:t>
            </a:r>
            <a:r>
              <a:rPr lang="en-US" sz="3600" baseline="30000" dirty="0">
                <a:latin typeface="Arial" panose="020B0604020202020204" pitchFamily="34" charset="0"/>
                <a:cs typeface="Arial" panose="020B0604020202020204" pitchFamily="34" charset="0"/>
              </a:rPr>
              <a:t>a</a:t>
            </a:r>
          </a:p>
        </p:txBody>
      </p:sp>
      <p:sp>
        <p:nvSpPr>
          <p:cNvPr id="5" name="TextBox 4">
            <a:extLst>
              <a:ext uri="{FF2B5EF4-FFF2-40B4-BE49-F238E27FC236}">
                <a16:creationId xmlns:a16="http://schemas.microsoft.com/office/drawing/2014/main" id="{BFE2FA00-FF4B-46D7-852D-EB614E9ACE09}"/>
              </a:ext>
            </a:extLst>
          </p:cNvPr>
          <p:cNvSpPr txBox="1"/>
          <p:nvPr/>
        </p:nvSpPr>
        <p:spPr>
          <a:xfrm>
            <a:off x="82284" y="5552480"/>
            <a:ext cx="7692887" cy="584968"/>
          </a:xfrm>
          <a:prstGeom prst="rect">
            <a:avLst/>
          </a:prstGeom>
          <a:noFill/>
        </p:spPr>
        <p:txBody>
          <a:bodyPr wrap="square" rtlCol="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schemeClr val="bg1"/>
                </a:solidFill>
                <a:effectLst/>
                <a:uLnTx/>
                <a:uFillTx/>
                <a:latin typeface="Trebuchet MS" panose="020B0703020202090204" pitchFamily="34" charset="0"/>
                <a:ea typeface="+mn-ea"/>
                <a:cs typeface="+mn-cs"/>
              </a:rPr>
              <a:t>a </a:t>
            </a: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Assessments were per blinded independent review assessment, RECIST v1.1.</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CR, complete response; mDOR, median duration of response; ORR, objective response rate; PR, partial response;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RECIST v1.1, Response Evaluation Criteria in Solid Tumors version 1.1.</a:t>
            </a:r>
          </a:p>
        </p:txBody>
      </p:sp>
      <p:graphicFrame>
        <p:nvGraphicFramePr>
          <p:cNvPr id="22" name="Table 4">
            <a:extLst>
              <a:ext uri="{FF2B5EF4-FFF2-40B4-BE49-F238E27FC236}">
                <a16:creationId xmlns:a16="http://schemas.microsoft.com/office/drawing/2014/main" id="{F1FBA02B-9F64-4285-B07E-996469D95558}"/>
              </a:ext>
            </a:extLst>
          </p:cNvPr>
          <p:cNvGraphicFramePr>
            <a:graphicFrameLocks noGrp="1"/>
          </p:cNvGraphicFramePr>
          <p:nvPr>
            <p:extLst>
              <p:ext uri="{D42A27DB-BD31-4B8C-83A1-F6EECF244321}">
                <p14:modId xmlns:p14="http://schemas.microsoft.com/office/powerpoint/2010/main" val="2713490345"/>
              </p:ext>
            </p:extLst>
          </p:nvPr>
        </p:nvGraphicFramePr>
        <p:xfrm>
          <a:off x="32685" y="1432906"/>
          <a:ext cx="6685615" cy="3461297"/>
        </p:xfrm>
        <a:graphic>
          <a:graphicData uri="http://schemas.openxmlformats.org/drawingml/2006/table">
            <a:tbl>
              <a:tblPr firstRow="1" bandRow="1">
                <a:tableStyleId>{073A0DAA-6AF3-43AB-8588-CEC1D06C72B9}</a:tableStyleId>
              </a:tblPr>
              <a:tblGrid>
                <a:gridCol w="3494110">
                  <a:extLst>
                    <a:ext uri="{9D8B030D-6E8A-4147-A177-3AD203B41FA5}">
                      <a16:colId xmlns:a16="http://schemas.microsoft.com/office/drawing/2014/main" val="2673722973"/>
                    </a:ext>
                  </a:extLst>
                </a:gridCol>
                <a:gridCol w="3191505">
                  <a:extLst>
                    <a:ext uri="{9D8B030D-6E8A-4147-A177-3AD203B41FA5}">
                      <a16:colId xmlns:a16="http://schemas.microsoft.com/office/drawing/2014/main" val="205639248"/>
                    </a:ext>
                  </a:extLst>
                </a:gridCol>
              </a:tblGrid>
              <a:tr h="565697">
                <a:tc>
                  <a:txBody>
                    <a:bodyPr/>
                    <a:lstStyle/>
                    <a:p>
                      <a:pPr algn="l"/>
                      <a:endParaRPr lang="en-US" sz="2000" b="0" dirty="0">
                        <a:solidFill>
                          <a:schemeClr val="bg1"/>
                        </a:solidFill>
                      </a:endParaRPr>
                    </a:p>
                  </a:txBody>
                  <a:tcPr>
                    <a:lnT w="12700" cap="flat" cmpd="sng" algn="ctr">
                      <a:noFill/>
                      <a:prstDash val="solid"/>
                      <a:round/>
                      <a:headEnd type="none" w="med" len="med"/>
                      <a:tailEnd type="none" w="med" len="med"/>
                    </a:lnT>
                    <a:solidFill>
                      <a:schemeClr val="accent1"/>
                    </a:solidFill>
                  </a:tcPr>
                </a:tc>
                <a:tc>
                  <a:txBody>
                    <a:bodyPr/>
                    <a:lstStyle/>
                    <a:p>
                      <a:pPr algn="ctr"/>
                      <a:r>
                        <a:rPr lang="en-US" sz="2000" b="0" dirty="0">
                          <a:solidFill>
                            <a:schemeClr val="bg1"/>
                          </a:solidFill>
                        </a:rPr>
                        <a:t>(n=113)</a:t>
                      </a:r>
                    </a:p>
                  </a:txBody>
                  <a:tcPr anchor="ctr">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3242440510"/>
                  </a:ext>
                </a:extLst>
              </a:tr>
              <a:tr h="387056">
                <a:tc>
                  <a:txBody>
                    <a:bodyPr/>
                    <a:lstStyle/>
                    <a:p>
                      <a:pPr algn="l"/>
                      <a:r>
                        <a:rPr lang="en-US" sz="2000" b="1" kern="1200" dirty="0">
                          <a:solidFill>
                            <a:schemeClr val="tx2">
                              <a:lumMod val="50000"/>
                            </a:schemeClr>
                          </a:solidFill>
                          <a:latin typeface="+mn-lt"/>
                          <a:ea typeface="+mn-ea"/>
                          <a:cs typeface="+mn-cs"/>
                        </a:rPr>
                        <a:t>Overall Response Rate</a:t>
                      </a:r>
                    </a:p>
                  </a:txBody>
                  <a:tcPr/>
                </a:tc>
                <a:tc>
                  <a:txBody>
                    <a:bodyPr/>
                    <a:lstStyle/>
                    <a:p>
                      <a:pPr algn="ctr"/>
                      <a:endParaRPr lang="en-US" sz="2000" kern="1200" dirty="0">
                        <a:solidFill>
                          <a:schemeClr val="tx2">
                            <a:lumMod val="50000"/>
                          </a:schemeClr>
                        </a:solidFill>
                        <a:latin typeface="+mn-lt"/>
                        <a:ea typeface="+mn-ea"/>
                        <a:cs typeface="+mn-cs"/>
                      </a:endParaRPr>
                    </a:p>
                  </a:txBody>
                  <a:tcPr/>
                </a:tc>
                <a:extLst>
                  <a:ext uri="{0D108BD9-81ED-4DB2-BD59-A6C34878D82A}">
                    <a16:rowId xmlns:a16="http://schemas.microsoft.com/office/drawing/2014/main" val="3123257318"/>
                  </a:ext>
                </a:extLst>
              </a:tr>
              <a:tr h="387056">
                <a:tc>
                  <a:txBody>
                    <a:bodyPr/>
                    <a:lstStyle/>
                    <a:p>
                      <a:pPr algn="l"/>
                      <a:r>
                        <a:rPr lang="en-US" sz="2000" dirty="0">
                          <a:solidFill>
                            <a:schemeClr val="tx2">
                              <a:lumMod val="50000"/>
                            </a:schemeClr>
                          </a:solidFill>
                        </a:rPr>
                        <a:t>ORR, n </a:t>
                      </a:r>
                      <a:r>
                        <a:rPr lang="en-US" sz="2000" kern="1200" dirty="0">
                          <a:solidFill>
                            <a:schemeClr val="tx2">
                              <a:lumMod val="50000"/>
                            </a:schemeClr>
                          </a:solidFill>
                          <a:latin typeface="+mn-lt"/>
                          <a:ea typeface="+mn-ea"/>
                          <a:cs typeface="+mn-cs"/>
                        </a:rPr>
                        <a:t>(%) [95% CI]</a:t>
                      </a:r>
                    </a:p>
                  </a:txBody>
                  <a:tcPr/>
                </a:tc>
                <a:tc>
                  <a:txBody>
                    <a:bodyPr/>
                    <a:lstStyle/>
                    <a:p>
                      <a:pPr algn="ctr"/>
                      <a:r>
                        <a:rPr lang="en-US" sz="2000" dirty="0">
                          <a:solidFill>
                            <a:schemeClr val="tx2">
                              <a:lumMod val="50000"/>
                            </a:schemeClr>
                          </a:solidFill>
                        </a:rPr>
                        <a:t>31 (</a:t>
                      </a:r>
                      <a:r>
                        <a:rPr lang="en-US" sz="2000" b="1" dirty="0">
                          <a:solidFill>
                            <a:schemeClr val="tx2">
                              <a:lumMod val="50000"/>
                            </a:schemeClr>
                          </a:solidFill>
                        </a:rPr>
                        <a:t>27.4</a:t>
                      </a:r>
                      <a:r>
                        <a:rPr lang="en-US" sz="2000" kern="1200" dirty="0">
                          <a:solidFill>
                            <a:schemeClr val="tx2">
                              <a:lumMod val="50000"/>
                            </a:schemeClr>
                          </a:solidFill>
                          <a:latin typeface="+mn-lt"/>
                          <a:ea typeface="+mn-ea"/>
                          <a:cs typeface="+mn-cs"/>
                        </a:rPr>
                        <a:t>) [19.5, 36.6]</a:t>
                      </a:r>
                    </a:p>
                  </a:txBody>
                  <a:tcPr/>
                </a:tc>
                <a:extLst>
                  <a:ext uri="{0D108BD9-81ED-4DB2-BD59-A6C34878D82A}">
                    <a16:rowId xmlns:a16="http://schemas.microsoft.com/office/drawing/2014/main" val="1504549178"/>
                  </a:ext>
                </a:extLst>
              </a:tr>
              <a:tr h="684791">
                <a:tc>
                  <a:txBody>
                    <a:bodyPr/>
                    <a:lstStyle/>
                    <a:p>
                      <a:pPr marL="174625" indent="0" algn="l"/>
                      <a:r>
                        <a:rPr lang="en-US" sz="2000" dirty="0">
                          <a:solidFill>
                            <a:schemeClr val="tx2">
                              <a:lumMod val="50000"/>
                            </a:schemeClr>
                          </a:solidFill>
                        </a:rPr>
                        <a:t>CR, n (%)</a:t>
                      </a:r>
                    </a:p>
                    <a:p>
                      <a:pPr marL="174625" indent="0" algn="l"/>
                      <a:r>
                        <a:rPr lang="en-US" sz="2000" dirty="0">
                          <a:solidFill>
                            <a:schemeClr val="tx2">
                              <a:lumMod val="50000"/>
                            </a:schemeClr>
                          </a:solidFill>
                        </a:rPr>
                        <a:t>PR, n (%)</a:t>
                      </a:r>
                    </a:p>
                  </a:txBody>
                  <a:tcPr/>
                </a:tc>
                <a:tc>
                  <a:txBody>
                    <a:bodyPr/>
                    <a:lstStyle/>
                    <a:p>
                      <a:pPr algn="ctr"/>
                      <a:r>
                        <a:rPr lang="en-US" sz="2000" dirty="0">
                          <a:solidFill>
                            <a:schemeClr val="tx2">
                              <a:lumMod val="50000"/>
                            </a:schemeClr>
                          </a:solidFill>
                        </a:rPr>
                        <a:t>6 (5.3)</a:t>
                      </a:r>
                    </a:p>
                    <a:p>
                      <a:pPr algn="ctr"/>
                      <a:r>
                        <a:rPr lang="en-US" sz="2000" dirty="0">
                          <a:solidFill>
                            <a:schemeClr val="tx2">
                              <a:lumMod val="50000"/>
                            </a:schemeClr>
                          </a:solidFill>
                        </a:rPr>
                        <a:t>25 (22.1)</a:t>
                      </a:r>
                    </a:p>
                  </a:txBody>
                  <a:tcPr/>
                </a:tc>
                <a:extLst>
                  <a:ext uri="{0D108BD9-81ED-4DB2-BD59-A6C34878D82A}">
                    <a16:rowId xmlns:a16="http://schemas.microsoft.com/office/drawing/2014/main" val="1486510356"/>
                  </a:ext>
                </a:extLst>
              </a:tr>
              <a:tr h="387056">
                <a:tc>
                  <a:txBody>
                    <a:bodyPr/>
                    <a:lstStyle/>
                    <a:p>
                      <a:pPr algn="l"/>
                      <a:r>
                        <a:rPr lang="en-US" sz="2000" b="1" dirty="0">
                          <a:solidFill>
                            <a:schemeClr val="tx2">
                              <a:lumMod val="50000"/>
                            </a:schemeClr>
                          </a:solidFill>
                        </a:rPr>
                        <a:t>Response duration</a:t>
                      </a:r>
                    </a:p>
                  </a:txBody>
                  <a:tcPr/>
                </a:tc>
                <a:tc>
                  <a:txBody>
                    <a:bodyPr/>
                    <a:lstStyle/>
                    <a:p>
                      <a:pPr algn="ctr"/>
                      <a:endParaRPr lang="en-US" sz="2000" dirty="0">
                        <a:solidFill>
                          <a:schemeClr val="tx2">
                            <a:lumMod val="50000"/>
                          </a:schemeClr>
                        </a:solidFill>
                      </a:endParaRPr>
                    </a:p>
                  </a:txBody>
                  <a:tcPr/>
                </a:tc>
                <a:extLst>
                  <a:ext uri="{0D108BD9-81ED-4DB2-BD59-A6C34878D82A}">
                    <a16:rowId xmlns:a16="http://schemas.microsoft.com/office/drawing/2014/main" val="3006940144"/>
                  </a:ext>
                </a:extLst>
              </a:tr>
              <a:tr h="982526">
                <a:tc>
                  <a:txBody>
                    <a:bodyPr/>
                    <a:lstStyle/>
                    <a:p>
                      <a:pPr algn="l"/>
                      <a:r>
                        <a:rPr lang="en-US" sz="2000" dirty="0">
                          <a:solidFill>
                            <a:schemeClr val="tx2">
                              <a:lumMod val="50000"/>
                            </a:schemeClr>
                          </a:solidFill>
                        </a:rPr>
                        <a:t>mDOR, months</a:t>
                      </a:r>
                    </a:p>
                    <a:p>
                      <a:pPr marL="176213" indent="0" algn="l">
                        <a:tabLst/>
                      </a:pPr>
                      <a:r>
                        <a:rPr lang="en-US" sz="2000" dirty="0">
                          <a:solidFill>
                            <a:schemeClr val="tx2">
                              <a:lumMod val="50000"/>
                            </a:schemeClr>
                          </a:solidFill>
                        </a:rPr>
                        <a:t>95% CI</a:t>
                      </a:r>
                    </a:p>
                    <a:p>
                      <a:pPr marL="176213" indent="0" algn="l">
                        <a:tabLst/>
                      </a:pPr>
                      <a:r>
                        <a:rPr lang="en-US" sz="2000" dirty="0">
                          <a:solidFill>
                            <a:schemeClr val="tx2">
                              <a:lumMod val="50000"/>
                            </a:schemeClr>
                          </a:solidFill>
                        </a:rPr>
                        <a:t>Range</a:t>
                      </a:r>
                    </a:p>
                  </a:txBody>
                  <a:tcPr/>
                </a:tc>
                <a:tc>
                  <a:txBody>
                    <a:bodyPr/>
                    <a:lstStyle/>
                    <a:p>
                      <a:pPr algn="ctr"/>
                      <a:r>
                        <a:rPr lang="en-US" sz="2000" dirty="0">
                          <a:solidFill>
                            <a:schemeClr val="tx2">
                              <a:lumMod val="50000"/>
                            </a:schemeClr>
                          </a:solidFill>
                        </a:rPr>
                        <a:t>7.2</a:t>
                      </a:r>
                    </a:p>
                    <a:p>
                      <a:pPr algn="ctr"/>
                      <a:r>
                        <a:rPr lang="en-US" sz="2000" dirty="0">
                          <a:solidFill>
                            <a:schemeClr val="tx2">
                              <a:lumMod val="50000"/>
                            </a:schemeClr>
                          </a:solidFill>
                        </a:rPr>
                        <a:t>4.7-8.6</a:t>
                      </a:r>
                    </a:p>
                    <a:p>
                      <a:pPr algn="ctr"/>
                      <a:r>
                        <a:rPr lang="en-US" sz="2000" dirty="0">
                          <a:solidFill>
                            <a:schemeClr val="tx2">
                              <a:lumMod val="50000"/>
                            </a:schemeClr>
                          </a:solidFill>
                        </a:rPr>
                        <a:t>1.4-13.7</a:t>
                      </a:r>
                    </a:p>
                  </a:txBody>
                  <a:tcPr/>
                </a:tc>
                <a:extLst>
                  <a:ext uri="{0D108BD9-81ED-4DB2-BD59-A6C34878D82A}">
                    <a16:rowId xmlns:a16="http://schemas.microsoft.com/office/drawing/2014/main" val="2530505130"/>
                  </a:ext>
                </a:extLst>
              </a:tr>
            </a:tbl>
          </a:graphicData>
        </a:graphic>
      </p:graphicFrame>
      <p:sp>
        <p:nvSpPr>
          <p:cNvPr id="6" name="TextBox 5">
            <a:extLst>
              <a:ext uri="{FF2B5EF4-FFF2-40B4-BE49-F238E27FC236}">
                <a16:creationId xmlns:a16="http://schemas.microsoft.com/office/drawing/2014/main" id="{70E1F9D4-BCC7-40CA-8579-BD9F54B9E821}"/>
              </a:ext>
            </a:extLst>
          </p:cNvPr>
          <p:cNvSpPr txBox="1"/>
          <p:nvPr/>
        </p:nvSpPr>
        <p:spPr>
          <a:xfrm>
            <a:off x="6945108" y="3621507"/>
            <a:ext cx="503099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Subjects with visceral metastasis involving the liver had an ORR of 31.6%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compared with 25.3% in those without liver involvement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Subjects with prior EV had ORR 30%</a:t>
            </a:r>
          </a:p>
        </p:txBody>
      </p:sp>
      <p:sp>
        <p:nvSpPr>
          <p:cNvPr id="7" name="TextBox 6">
            <a:extLst>
              <a:ext uri="{FF2B5EF4-FFF2-40B4-BE49-F238E27FC236}">
                <a16:creationId xmlns:a16="http://schemas.microsoft.com/office/drawing/2014/main" id="{0504FFE4-9686-4530-8E26-A3B6972474AC}"/>
              </a:ext>
            </a:extLst>
          </p:cNvPr>
          <p:cNvSpPr txBox="1"/>
          <p:nvPr/>
        </p:nvSpPr>
        <p:spPr>
          <a:xfrm>
            <a:off x="6315076" y="5924112"/>
            <a:ext cx="6100140" cy="2616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J Clin Oncol</a:t>
            </a:r>
            <a:r>
              <a:rPr kumimoji="0" lang="en-US" sz="1100"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 2021 Apr 30: JCO2003489. doi: 10.1200/JCO.20.03489. Online ahead of print.</a:t>
            </a:r>
          </a:p>
        </p:txBody>
      </p:sp>
      <p:sp>
        <p:nvSpPr>
          <p:cNvPr id="8" name="Text Placeholder 3">
            <a:extLst>
              <a:ext uri="{FF2B5EF4-FFF2-40B4-BE49-F238E27FC236}">
                <a16:creationId xmlns:a16="http://schemas.microsoft.com/office/drawing/2014/main" id="{48F67363-2D3B-4F4D-AF82-647C7D1CB878}"/>
              </a:ext>
            </a:extLst>
          </p:cNvPr>
          <p:cNvSpPr txBox="1">
            <a:spLocks/>
          </p:cNvSpPr>
          <p:nvPr/>
        </p:nvSpPr>
        <p:spPr>
          <a:xfrm>
            <a:off x="3518420" y="6367540"/>
            <a:ext cx="5852160" cy="281354"/>
          </a:xfrm>
          <a:prstGeom prst="rect">
            <a:avLst/>
          </a:prstGeom>
        </p:spPr>
        <p:txBody>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dirty="0">
                <a:solidFill>
                  <a:schemeClr val="tx1"/>
                </a:solidFill>
              </a:rPr>
              <a:t>Scott T. Tagawa, MD, MS, FACP</a:t>
            </a:r>
          </a:p>
        </p:txBody>
      </p:sp>
      <p:sp>
        <p:nvSpPr>
          <p:cNvPr id="3" name="TextBox 2">
            <a:extLst>
              <a:ext uri="{FF2B5EF4-FFF2-40B4-BE49-F238E27FC236}">
                <a16:creationId xmlns:a16="http://schemas.microsoft.com/office/drawing/2014/main" id="{5AE854D2-12CF-CFBD-A3D0-050FE4BAFC5E}"/>
              </a:ext>
            </a:extLst>
          </p:cNvPr>
          <p:cNvSpPr txBox="1"/>
          <p:nvPr/>
        </p:nvSpPr>
        <p:spPr>
          <a:xfrm>
            <a:off x="3244103" y="6599262"/>
            <a:ext cx="5212080" cy="182880"/>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2087984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5118F-8223-48BE-A308-A55206CE1717}"/>
              </a:ext>
            </a:extLst>
          </p:cNvPr>
          <p:cNvSpPr>
            <a:spLocks noGrp="1"/>
          </p:cNvSpPr>
          <p:nvPr>
            <p:ph type="title"/>
          </p:nvPr>
        </p:nvSpPr>
        <p:spPr>
          <a:xfrm>
            <a:off x="1" y="81133"/>
            <a:ext cx="12192000" cy="684447"/>
          </a:xfrm>
          <a:prstGeom prst="rect">
            <a:avLst/>
          </a:prstGeom>
        </p:spPr>
        <p:txBody>
          <a:bodyPr>
            <a:normAutofit/>
          </a:bodyPr>
          <a:lstStyle/>
          <a:p>
            <a:pPr algn="ctr"/>
            <a:r>
              <a:rPr lang="en-US" sz="3600" dirty="0">
                <a:latin typeface="Arial" panose="020B0604020202020204" pitchFamily="34" charset="0"/>
                <a:cs typeface="Arial" panose="020B0604020202020204" pitchFamily="34" charset="0"/>
              </a:rPr>
              <a:t>TROPHY-U-01 Cohort 1: Efficacy</a:t>
            </a:r>
            <a:r>
              <a:rPr lang="en-US" sz="3600" baseline="30000" dirty="0">
                <a:latin typeface="Arial" panose="020B0604020202020204" pitchFamily="34" charset="0"/>
                <a:cs typeface="Arial" panose="020B0604020202020204" pitchFamily="34" charset="0"/>
              </a:rPr>
              <a:t>a</a:t>
            </a:r>
          </a:p>
        </p:txBody>
      </p:sp>
      <p:sp>
        <p:nvSpPr>
          <p:cNvPr id="6" name="TextBox 5">
            <a:extLst>
              <a:ext uri="{FF2B5EF4-FFF2-40B4-BE49-F238E27FC236}">
                <a16:creationId xmlns:a16="http://schemas.microsoft.com/office/drawing/2014/main" id="{74A237E5-BA60-9E49-AFF7-ADA5593D6638}"/>
              </a:ext>
            </a:extLst>
          </p:cNvPr>
          <p:cNvSpPr txBox="1"/>
          <p:nvPr/>
        </p:nvSpPr>
        <p:spPr>
          <a:xfrm>
            <a:off x="137550" y="5823600"/>
            <a:ext cx="11582400" cy="256545"/>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schemeClr val="bg1"/>
                </a:solidFill>
                <a:effectLst/>
                <a:uLnTx/>
                <a:uFillTx/>
                <a:latin typeface="Trebuchet MS" panose="020B0703020202090204" pitchFamily="34" charset="0"/>
                <a:ea typeface="+mn-ea"/>
                <a:cs typeface="+mn-cs"/>
              </a:rPr>
              <a:t>a</a:t>
            </a: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 Median follow-up time was 6.3 months, defined as time from informed consent date to death date, end of study date or data cutoff date, whichever occurs first.</a:t>
            </a:r>
          </a:p>
        </p:txBody>
      </p:sp>
      <p:pic>
        <p:nvPicPr>
          <p:cNvPr id="5" name="Picture 4">
            <a:extLst>
              <a:ext uri="{FF2B5EF4-FFF2-40B4-BE49-F238E27FC236}">
                <a16:creationId xmlns:a16="http://schemas.microsoft.com/office/drawing/2014/main" id="{B713DD42-7C6E-8E48-B42B-1AF76E12E6E6}"/>
              </a:ext>
            </a:extLst>
          </p:cNvPr>
          <p:cNvPicPr>
            <a:picLocks noChangeAspect="1"/>
          </p:cNvPicPr>
          <p:nvPr/>
        </p:nvPicPr>
        <p:blipFill rotWithShape="1">
          <a:blip r:embed="rId3"/>
          <a:srcRect r="703"/>
          <a:stretch/>
        </p:blipFill>
        <p:spPr>
          <a:xfrm>
            <a:off x="6846021" y="873136"/>
            <a:ext cx="4434763" cy="2388357"/>
          </a:xfrm>
          <a:prstGeom prst="rect">
            <a:avLst/>
          </a:prstGeom>
        </p:spPr>
      </p:pic>
      <p:pic>
        <p:nvPicPr>
          <p:cNvPr id="7" name="Picture 6">
            <a:extLst>
              <a:ext uri="{FF2B5EF4-FFF2-40B4-BE49-F238E27FC236}">
                <a16:creationId xmlns:a16="http://schemas.microsoft.com/office/drawing/2014/main" id="{81B76E47-1646-1140-BA45-C5CA41780EE2}"/>
              </a:ext>
            </a:extLst>
          </p:cNvPr>
          <p:cNvPicPr>
            <a:picLocks noChangeAspect="1"/>
          </p:cNvPicPr>
          <p:nvPr/>
        </p:nvPicPr>
        <p:blipFill>
          <a:blip r:embed="rId4"/>
          <a:stretch>
            <a:fillRect/>
          </a:stretch>
        </p:blipFill>
        <p:spPr>
          <a:xfrm>
            <a:off x="6846021" y="3392867"/>
            <a:ext cx="4414820" cy="2336298"/>
          </a:xfrm>
          <a:prstGeom prst="rect">
            <a:avLst/>
          </a:prstGeom>
        </p:spPr>
      </p:pic>
      <p:sp>
        <p:nvSpPr>
          <p:cNvPr id="19" name="Content Placeholder 5">
            <a:extLst>
              <a:ext uri="{FF2B5EF4-FFF2-40B4-BE49-F238E27FC236}">
                <a16:creationId xmlns:a16="http://schemas.microsoft.com/office/drawing/2014/main" id="{1FCE0D7A-E00D-A146-933E-D734AF05D44F}"/>
              </a:ext>
            </a:extLst>
          </p:cNvPr>
          <p:cNvSpPr txBox="1">
            <a:spLocks/>
          </p:cNvSpPr>
          <p:nvPr/>
        </p:nvSpPr>
        <p:spPr>
          <a:xfrm>
            <a:off x="7724517" y="1686555"/>
            <a:ext cx="706592" cy="454276"/>
          </a:xfrm>
          <a:prstGeom prst="rect">
            <a:avLst/>
          </a:prstGeom>
        </p:spPr>
        <p:txBody>
          <a:bodyPr vert="horz" lIns="121920" tIns="60960" rIns="121920" bIns="60960" rtlCol="0">
            <a:normAutofit/>
          </a:bodyPr>
          <a:lstStyle>
            <a:lvl1pPr marL="0" indent="0" algn="l" defTabSz="685800" rtl="0" eaLnBrk="1" latinLnBrk="0" hangingPunct="1">
              <a:lnSpc>
                <a:spcPct val="114000"/>
              </a:lnSpc>
              <a:spcBef>
                <a:spcPts val="0"/>
              </a:spcBef>
              <a:spcAft>
                <a:spcPts val="450"/>
              </a:spcAft>
              <a:buFont typeface="Arial" panose="020B0604020202020204" pitchFamily="34" charset="0"/>
              <a:buNone/>
              <a:defRPr sz="1500" b="0" i="0" kern="1600" spc="-38" baseline="0">
                <a:solidFill>
                  <a:schemeClr val="tx1"/>
                </a:solidFill>
                <a:latin typeface="Trebuchet MS" panose="020B0703020202090204" pitchFamily="34" charset="0"/>
                <a:ea typeface="+mn-ea"/>
                <a:cs typeface="+mn-cs"/>
              </a:defRPr>
            </a:lvl1pPr>
            <a:lvl2pPr marL="217885" indent="-130969" algn="l" defTabSz="685800" rtl="0" eaLnBrk="1" latinLnBrk="0" hangingPunct="1">
              <a:lnSpc>
                <a:spcPct val="114000"/>
              </a:lnSpc>
              <a:spcBef>
                <a:spcPts val="0"/>
              </a:spcBef>
              <a:spcAft>
                <a:spcPts val="450"/>
              </a:spcAft>
              <a:buFont typeface="Apple Symbols" panose="02000000000000000000" pitchFamily="2" charset="-79"/>
              <a:buChar char="⎼"/>
              <a:tabLst/>
              <a:defRPr lang="en-US" sz="1350" b="0" i="1" kern="1600" spc="-38" baseline="0" dirty="0">
                <a:solidFill>
                  <a:schemeClr val="tx1"/>
                </a:solidFill>
                <a:latin typeface="Georgia" panose="02040502050405020303" pitchFamily="18" charset="0"/>
                <a:ea typeface="+mn-ea"/>
                <a:cs typeface="+mn-cs"/>
              </a:defRPr>
            </a:lvl2pPr>
            <a:lvl3pPr marL="302419" indent="-214313" algn="l" defTabSz="685800" rtl="0" eaLnBrk="1" latinLnBrk="0" hangingPunct="1">
              <a:lnSpc>
                <a:spcPct val="114000"/>
              </a:lnSpc>
              <a:spcBef>
                <a:spcPts val="0"/>
              </a:spcBef>
              <a:spcAft>
                <a:spcPts val="450"/>
              </a:spcAft>
              <a:buFont typeface="Apple Symbols" panose="02000000000000000000" pitchFamily="2" charset="-79"/>
              <a:buChar char="⎼"/>
              <a:tabLst/>
              <a:defRPr lang="en-US" sz="1200" b="0" i="0" kern="1600" spc="-38" baseline="0" dirty="0">
                <a:solidFill>
                  <a:schemeClr val="tx1"/>
                </a:solidFill>
                <a:latin typeface="Trebuchet MS" panose="020B0703020202090204" pitchFamily="34" charset="0"/>
                <a:ea typeface="+mn-ea"/>
                <a:cs typeface="+mn-cs"/>
              </a:defRPr>
            </a:lvl3pPr>
            <a:lvl4pPr marL="607219" indent="-214313" algn="l" defTabSz="685800" rtl="0" eaLnBrk="1" latinLnBrk="0" hangingPunct="1">
              <a:lnSpc>
                <a:spcPct val="114000"/>
              </a:lnSpc>
              <a:spcBef>
                <a:spcPts val="0"/>
              </a:spcBef>
              <a:spcAft>
                <a:spcPts val="450"/>
              </a:spcAft>
              <a:buFont typeface="Apple Symbols" panose="02000000000000000000" pitchFamily="2" charset="-79"/>
              <a:buChar char="⎼"/>
              <a:tabLst/>
              <a:defRPr lang="en-US" sz="1050" b="0" i="0" kern="1600" spc="-38" baseline="0" dirty="0">
                <a:solidFill>
                  <a:schemeClr val="tx1"/>
                </a:solidFill>
                <a:latin typeface="Trebuchet MS" panose="020B0703020202090204" pitchFamily="34" charset="0"/>
                <a:ea typeface="+mn-ea"/>
                <a:cs typeface="+mn-cs"/>
              </a:defRPr>
            </a:lvl4pPr>
            <a:lvl5pPr marL="1032272" indent="-130969" algn="l" defTabSz="685800" rtl="0" eaLnBrk="1" latinLnBrk="0" hangingPunct="1">
              <a:lnSpc>
                <a:spcPct val="114000"/>
              </a:lnSpc>
              <a:spcBef>
                <a:spcPts val="0"/>
              </a:spcBef>
              <a:spcAft>
                <a:spcPts val="450"/>
              </a:spcAft>
              <a:buFont typeface="Apple Symbols" panose="02000000000000000000" pitchFamily="2" charset="-79"/>
              <a:buChar char="⎼"/>
              <a:tabLst/>
              <a:defRPr sz="900" b="0" i="0" kern="1600" spc="-38" baseline="0">
                <a:solidFill>
                  <a:schemeClr val="tx1"/>
                </a:solidFill>
                <a:latin typeface="Trebuchet MS" panose="020B070302020209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4000"/>
              </a:lnSpc>
              <a:spcBef>
                <a:spcPts val="0"/>
              </a:spcBef>
              <a:spcAft>
                <a:spcPts val="450"/>
              </a:spcAft>
              <a:buClrTx/>
              <a:buSzTx/>
              <a:buFont typeface="Arial" panose="020B0604020202020204" pitchFamily="34" charset="0"/>
              <a:buNone/>
              <a:tabLst/>
              <a:defRPr/>
            </a:pPr>
            <a:r>
              <a:rPr kumimoji="0" lang="en-US" sz="1600" b="1" i="0" u="none" strike="noStrike" kern="1600" cap="none" spc="-38" normalizeH="0" baseline="0" noProof="0" dirty="0">
                <a:ln>
                  <a:noFill/>
                </a:ln>
                <a:solidFill>
                  <a:prstClr val="black"/>
                </a:solidFill>
                <a:effectLst/>
                <a:uLnTx/>
                <a:uFillTx/>
                <a:latin typeface="Trebuchet MS" panose="020B0703020202090204" pitchFamily="34" charset="0"/>
                <a:ea typeface="+mn-ea"/>
                <a:cs typeface="+mn-cs"/>
              </a:rPr>
              <a:t>PFS</a:t>
            </a:r>
          </a:p>
        </p:txBody>
      </p:sp>
      <p:sp>
        <p:nvSpPr>
          <p:cNvPr id="20" name="Content Placeholder 5">
            <a:extLst>
              <a:ext uri="{FF2B5EF4-FFF2-40B4-BE49-F238E27FC236}">
                <a16:creationId xmlns:a16="http://schemas.microsoft.com/office/drawing/2014/main" id="{3C0CB6D9-F15F-0142-85BE-864649DD7A55}"/>
              </a:ext>
            </a:extLst>
          </p:cNvPr>
          <p:cNvSpPr txBox="1">
            <a:spLocks/>
          </p:cNvSpPr>
          <p:nvPr/>
        </p:nvSpPr>
        <p:spPr>
          <a:xfrm>
            <a:off x="8150257" y="4241021"/>
            <a:ext cx="706592" cy="454276"/>
          </a:xfrm>
          <a:prstGeom prst="rect">
            <a:avLst/>
          </a:prstGeom>
        </p:spPr>
        <p:txBody>
          <a:bodyPr vert="horz" lIns="121920" tIns="60960" rIns="121920" bIns="60960" rtlCol="0">
            <a:normAutofit/>
          </a:bodyPr>
          <a:lstStyle>
            <a:lvl1pPr marL="0" indent="0" algn="l" defTabSz="685800" rtl="0" eaLnBrk="1" latinLnBrk="0" hangingPunct="1">
              <a:lnSpc>
                <a:spcPct val="114000"/>
              </a:lnSpc>
              <a:spcBef>
                <a:spcPts val="0"/>
              </a:spcBef>
              <a:spcAft>
                <a:spcPts val="450"/>
              </a:spcAft>
              <a:buFont typeface="Arial" panose="020B0604020202020204" pitchFamily="34" charset="0"/>
              <a:buNone/>
              <a:defRPr sz="1500" b="0" i="0" kern="1600" spc="-38" baseline="0">
                <a:solidFill>
                  <a:schemeClr val="tx1"/>
                </a:solidFill>
                <a:latin typeface="Trebuchet MS" panose="020B0703020202090204" pitchFamily="34" charset="0"/>
                <a:ea typeface="+mn-ea"/>
                <a:cs typeface="+mn-cs"/>
              </a:defRPr>
            </a:lvl1pPr>
            <a:lvl2pPr marL="217885" indent="-130969" algn="l" defTabSz="685800" rtl="0" eaLnBrk="1" latinLnBrk="0" hangingPunct="1">
              <a:lnSpc>
                <a:spcPct val="114000"/>
              </a:lnSpc>
              <a:spcBef>
                <a:spcPts val="0"/>
              </a:spcBef>
              <a:spcAft>
                <a:spcPts val="450"/>
              </a:spcAft>
              <a:buFont typeface="Apple Symbols" panose="02000000000000000000" pitchFamily="2" charset="-79"/>
              <a:buChar char="⎼"/>
              <a:tabLst/>
              <a:defRPr lang="en-US" sz="1350" b="0" i="1" kern="1600" spc="-38" baseline="0" dirty="0">
                <a:solidFill>
                  <a:schemeClr val="tx1"/>
                </a:solidFill>
                <a:latin typeface="Georgia" panose="02040502050405020303" pitchFamily="18" charset="0"/>
                <a:ea typeface="+mn-ea"/>
                <a:cs typeface="+mn-cs"/>
              </a:defRPr>
            </a:lvl2pPr>
            <a:lvl3pPr marL="302419" indent="-214313" algn="l" defTabSz="685800" rtl="0" eaLnBrk="1" latinLnBrk="0" hangingPunct="1">
              <a:lnSpc>
                <a:spcPct val="114000"/>
              </a:lnSpc>
              <a:spcBef>
                <a:spcPts val="0"/>
              </a:spcBef>
              <a:spcAft>
                <a:spcPts val="450"/>
              </a:spcAft>
              <a:buFont typeface="Apple Symbols" panose="02000000000000000000" pitchFamily="2" charset="-79"/>
              <a:buChar char="⎼"/>
              <a:tabLst/>
              <a:defRPr lang="en-US" sz="1200" b="0" i="0" kern="1600" spc="-38" baseline="0" dirty="0">
                <a:solidFill>
                  <a:schemeClr val="tx1"/>
                </a:solidFill>
                <a:latin typeface="Trebuchet MS" panose="020B0703020202090204" pitchFamily="34" charset="0"/>
                <a:ea typeface="+mn-ea"/>
                <a:cs typeface="+mn-cs"/>
              </a:defRPr>
            </a:lvl3pPr>
            <a:lvl4pPr marL="607219" indent="-214313" algn="l" defTabSz="685800" rtl="0" eaLnBrk="1" latinLnBrk="0" hangingPunct="1">
              <a:lnSpc>
                <a:spcPct val="114000"/>
              </a:lnSpc>
              <a:spcBef>
                <a:spcPts val="0"/>
              </a:spcBef>
              <a:spcAft>
                <a:spcPts val="450"/>
              </a:spcAft>
              <a:buFont typeface="Apple Symbols" panose="02000000000000000000" pitchFamily="2" charset="-79"/>
              <a:buChar char="⎼"/>
              <a:tabLst/>
              <a:defRPr lang="en-US" sz="1050" b="0" i="0" kern="1600" spc="-38" baseline="0" dirty="0">
                <a:solidFill>
                  <a:schemeClr val="tx1"/>
                </a:solidFill>
                <a:latin typeface="Trebuchet MS" panose="020B0703020202090204" pitchFamily="34" charset="0"/>
                <a:ea typeface="+mn-ea"/>
                <a:cs typeface="+mn-cs"/>
              </a:defRPr>
            </a:lvl4pPr>
            <a:lvl5pPr marL="1032272" indent="-130969" algn="l" defTabSz="685800" rtl="0" eaLnBrk="1" latinLnBrk="0" hangingPunct="1">
              <a:lnSpc>
                <a:spcPct val="114000"/>
              </a:lnSpc>
              <a:spcBef>
                <a:spcPts val="0"/>
              </a:spcBef>
              <a:spcAft>
                <a:spcPts val="450"/>
              </a:spcAft>
              <a:buFont typeface="Apple Symbols" panose="02000000000000000000" pitchFamily="2" charset="-79"/>
              <a:buChar char="⎼"/>
              <a:tabLst/>
              <a:defRPr sz="900" b="0" i="0" kern="1600" spc="-38" baseline="0">
                <a:solidFill>
                  <a:schemeClr val="tx1"/>
                </a:solidFill>
                <a:latin typeface="Trebuchet MS" panose="020B070302020209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4000"/>
              </a:lnSpc>
              <a:spcBef>
                <a:spcPts val="0"/>
              </a:spcBef>
              <a:spcAft>
                <a:spcPts val="450"/>
              </a:spcAft>
              <a:buClrTx/>
              <a:buSzTx/>
              <a:buFont typeface="Arial" panose="020B0604020202020204" pitchFamily="34" charset="0"/>
              <a:buNone/>
              <a:tabLst/>
              <a:defRPr/>
            </a:pPr>
            <a:r>
              <a:rPr kumimoji="0" lang="en-US" sz="1600" b="1" i="0" u="none" strike="noStrike" kern="1600" cap="none" spc="-38" normalizeH="0" baseline="0" noProof="0" dirty="0">
                <a:ln>
                  <a:noFill/>
                </a:ln>
                <a:solidFill>
                  <a:prstClr val="black"/>
                </a:solidFill>
                <a:effectLst/>
                <a:uLnTx/>
                <a:uFillTx/>
                <a:latin typeface="Trebuchet MS" panose="020B0703020202090204" pitchFamily="34" charset="0"/>
                <a:ea typeface="+mn-ea"/>
                <a:cs typeface="+mn-cs"/>
              </a:rPr>
              <a:t>OS</a:t>
            </a:r>
          </a:p>
        </p:txBody>
      </p:sp>
      <p:pic>
        <p:nvPicPr>
          <p:cNvPr id="9" name="Picture 8">
            <a:extLst>
              <a:ext uri="{FF2B5EF4-FFF2-40B4-BE49-F238E27FC236}">
                <a16:creationId xmlns:a16="http://schemas.microsoft.com/office/drawing/2014/main" id="{C1C55F5F-38F2-447F-ADD6-CB19C3D0556F}"/>
              </a:ext>
            </a:extLst>
          </p:cNvPr>
          <p:cNvPicPr>
            <a:picLocks noChangeAspect="1"/>
          </p:cNvPicPr>
          <p:nvPr/>
        </p:nvPicPr>
        <p:blipFill rotWithShape="1">
          <a:blip r:embed="rId5"/>
          <a:srcRect r="503"/>
          <a:stretch/>
        </p:blipFill>
        <p:spPr>
          <a:xfrm>
            <a:off x="1028700" y="3392867"/>
            <a:ext cx="5266092" cy="2336298"/>
          </a:xfrm>
          <a:prstGeom prst="rect">
            <a:avLst/>
          </a:prstGeom>
        </p:spPr>
      </p:pic>
      <p:pic>
        <p:nvPicPr>
          <p:cNvPr id="8" name="Picture 7">
            <a:extLst>
              <a:ext uri="{FF2B5EF4-FFF2-40B4-BE49-F238E27FC236}">
                <a16:creationId xmlns:a16="http://schemas.microsoft.com/office/drawing/2014/main" id="{CEDB25E7-F544-43A8-87A9-6BA4D7848463}"/>
              </a:ext>
            </a:extLst>
          </p:cNvPr>
          <p:cNvPicPr>
            <a:picLocks noChangeAspect="1"/>
          </p:cNvPicPr>
          <p:nvPr/>
        </p:nvPicPr>
        <p:blipFill>
          <a:blip r:embed="rId6"/>
          <a:stretch>
            <a:fillRect/>
          </a:stretch>
        </p:blipFill>
        <p:spPr>
          <a:xfrm>
            <a:off x="1077438" y="836489"/>
            <a:ext cx="5217354" cy="2388356"/>
          </a:xfrm>
          <a:prstGeom prst="rect">
            <a:avLst/>
          </a:prstGeom>
        </p:spPr>
      </p:pic>
      <p:sp>
        <p:nvSpPr>
          <p:cNvPr id="10" name="TextBox 9">
            <a:extLst>
              <a:ext uri="{FF2B5EF4-FFF2-40B4-BE49-F238E27FC236}">
                <a16:creationId xmlns:a16="http://schemas.microsoft.com/office/drawing/2014/main" id="{E969C945-A7C5-43CD-9051-95159693E548}"/>
              </a:ext>
            </a:extLst>
          </p:cNvPr>
          <p:cNvSpPr txBox="1"/>
          <p:nvPr/>
        </p:nvSpPr>
        <p:spPr>
          <a:xfrm>
            <a:off x="6334954" y="6015550"/>
            <a:ext cx="6100140" cy="2616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J Clin Oncol</a:t>
            </a:r>
            <a:r>
              <a:rPr kumimoji="0" lang="en-US" sz="1100"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 2021 Apr 30: JCO2003489. doi: 10.1200/JCO.20.03489. Online ahead of print.</a:t>
            </a:r>
          </a:p>
        </p:txBody>
      </p:sp>
      <p:sp>
        <p:nvSpPr>
          <p:cNvPr id="11" name="Text Placeholder 3">
            <a:extLst>
              <a:ext uri="{FF2B5EF4-FFF2-40B4-BE49-F238E27FC236}">
                <a16:creationId xmlns:a16="http://schemas.microsoft.com/office/drawing/2014/main" id="{773881FA-C6C7-4DDE-8FE3-25A050B2D16E}"/>
              </a:ext>
            </a:extLst>
          </p:cNvPr>
          <p:cNvSpPr txBox="1">
            <a:spLocks/>
          </p:cNvSpPr>
          <p:nvPr/>
        </p:nvSpPr>
        <p:spPr>
          <a:xfrm>
            <a:off x="3518420" y="6367540"/>
            <a:ext cx="5852160" cy="281354"/>
          </a:xfrm>
          <a:prstGeom prst="rect">
            <a:avLst/>
          </a:prstGeom>
        </p:spPr>
        <p:txBody>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dirty="0">
                <a:solidFill>
                  <a:schemeClr val="tx1"/>
                </a:solidFill>
              </a:rPr>
              <a:t>Scott T. Tagawa, MD, MS, FACP</a:t>
            </a:r>
          </a:p>
        </p:txBody>
      </p:sp>
      <p:sp>
        <p:nvSpPr>
          <p:cNvPr id="3" name="TextBox 2">
            <a:extLst>
              <a:ext uri="{FF2B5EF4-FFF2-40B4-BE49-F238E27FC236}">
                <a16:creationId xmlns:a16="http://schemas.microsoft.com/office/drawing/2014/main" id="{86B1B1D4-48D3-17CD-3AC9-DA541B7C817D}"/>
              </a:ext>
            </a:extLst>
          </p:cNvPr>
          <p:cNvSpPr txBox="1"/>
          <p:nvPr/>
        </p:nvSpPr>
        <p:spPr>
          <a:xfrm>
            <a:off x="3244103" y="6599262"/>
            <a:ext cx="5212080" cy="182880"/>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1859610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D9E10-C994-40CA-9FC7-141DDF55E1FC}"/>
              </a:ext>
            </a:extLst>
          </p:cNvPr>
          <p:cNvSpPr>
            <a:spLocks noGrp="1"/>
          </p:cNvSpPr>
          <p:nvPr>
            <p:ph type="title"/>
          </p:nvPr>
        </p:nvSpPr>
        <p:spPr>
          <a:xfrm>
            <a:off x="0" y="-31460"/>
            <a:ext cx="12192000" cy="1029666"/>
          </a:xfrm>
        </p:spPr>
        <p:txBody>
          <a:bodyPr>
            <a:normAutofit fontScale="90000"/>
          </a:bodyPr>
          <a:lstStyle/>
          <a:p>
            <a:pPr algn="ctr"/>
            <a:r>
              <a:rPr lang="en-US" sz="3600" dirty="0">
                <a:latin typeface="Arial" panose="020B0604020202020204" pitchFamily="34" charset="0"/>
                <a:cs typeface="Arial" panose="020B0604020202020204" pitchFamily="34" charset="0"/>
              </a:rPr>
              <a:t>TROPHY-U-01 Cohort 1: Treatment-Related AEs</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(≥20% Any Grade or ≥5% Grade ≥3 [n=113])</a:t>
            </a:r>
            <a:endParaRPr lang="en-US" sz="3600" baseline="30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FE2FA00-FF4B-46D7-852D-EB614E9ACE09}"/>
              </a:ext>
            </a:extLst>
          </p:cNvPr>
          <p:cNvSpPr txBox="1"/>
          <p:nvPr/>
        </p:nvSpPr>
        <p:spPr>
          <a:xfrm>
            <a:off x="142660" y="5339144"/>
            <a:ext cx="11548872" cy="584968"/>
          </a:xfrm>
          <a:prstGeom prst="rect">
            <a:avLst/>
          </a:prstGeom>
          <a:noFill/>
        </p:spPr>
        <p:txBody>
          <a:bodyPr wrap="square" rtlCol="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30000" noProof="0" dirty="0">
                <a:ln>
                  <a:noFill/>
                </a:ln>
                <a:solidFill>
                  <a:schemeClr val="bg1"/>
                </a:solidFill>
                <a:effectLst/>
                <a:uLnTx/>
                <a:uFillTx/>
                <a:latin typeface="Trebuchet MS" panose="020B0703020202090204" pitchFamily="34" charset="0"/>
                <a:ea typeface="+mn-ea"/>
                <a:cs typeface="+mn-cs"/>
              </a:rPr>
              <a:t>a</a:t>
            </a: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 “Neutrophil count decreased,” “white blood cell count decreased,” “lymphocyte count decreased,” and “hemoglobin decreased” have been recoded to “neutropenia,” “leukopenia,” “lymphopenia,” and “anemia,” respectively, for summary purposes. </a:t>
            </a:r>
            <a:r>
              <a:rPr kumimoji="0" lang="en-US" sz="1067" b="0" i="0" u="none" strike="noStrike" kern="1200" cap="none" spc="0" normalizeH="0" baseline="30000" noProof="0" dirty="0">
                <a:ln>
                  <a:noFill/>
                </a:ln>
                <a:solidFill>
                  <a:schemeClr val="bg1"/>
                </a:solidFill>
                <a:effectLst/>
                <a:uLnTx/>
                <a:uFillTx/>
                <a:latin typeface="Trebuchet MS" panose="020B0703020202090204" pitchFamily="34" charset="0"/>
                <a:ea typeface="+mn-ea"/>
                <a:cs typeface="+mn-cs"/>
              </a:rPr>
              <a:t>b</a:t>
            </a: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 Fifteen percent of patients treated with sacituzumab govitecan experienced grade 2 treatment-related diarrhea.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AE, adverse event; G-CSF, granulocyte colony-stimulating factor; TRAE, treatment-related adverse event.</a:t>
            </a:r>
          </a:p>
        </p:txBody>
      </p:sp>
      <p:sp>
        <p:nvSpPr>
          <p:cNvPr id="554" name="Content Placeholder 2">
            <a:extLst>
              <a:ext uri="{FF2B5EF4-FFF2-40B4-BE49-F238E27FC236}">
                <a16:creationId xmlns:a16="http://schemas.microsoft.com/office/drawing/2014/main" id="{7F92590C-567A-473E-9820-C4F5B41F554C}"/>
              </a:ext>
            </a:extLst>
          </p:cNvPr>
          <p:cNvSpPr txBox="1">
            <a:spLocks/>
          </p:cNvSpPr>
          <p:nvPr/>
        </p:nvSpPr>
        <p:spPr>
          <a:xfrm>
            <a:off x="9071956" y="1125371"/>
            <a:ext cx="3064625" cy="4837993"/>
          </a:xfrm>
          <a:prstGeom prst="rect">
            <a:avLst/>
          </a:prstGeom>
        </p:spPr>
        <p:txBody>
          <a:bodyPr vert="horz" lIns="121920" tIns="60960" rIns="121920" bIns="60960" rtlCol="0">
            <a:noAutofit/>
          </a:bodyPr>
          <a:lstStyle>
            <a:lvl1pPr marL="0" indent="0" algn="l" defTabSz="685800" rtl="0" eaLnBrk="1" latinLnBrk="0" hangingPunct="1">
              <a:lnSpc>
                <a:spcPct val="114000"/>
              </a:lnSpc>
              <a:spcBef>
                <a:spcPts val="0"/>
              </a:spcBef>
              <a:spcAft>
                <a:spcPts val="450"/>
              </a:spcAft>
              <a:buFont typeface="Arial" panose="020B0604020202020204" pitchFamily="34" charset="0"/>
              <a:buNone/>
              <a:defRPr sz="1500" b="0" i="0" kern="1600" spc="-38" baseline="0">
                <a:solidFill>
                  <a:schemeClr val="tx1"/>
                </a:solidFill>
                <a:latin typeface="Trebuchet MS" panose="020B0703020202090204" pitchFamily="34" charset="0"/>
                <a:ea typeface="+mn-ea"/>
                <a:cs typeface="+mn-cs"/>
              </a:defRPr>
            </a:lvl1pPr>
            <a:lvl2pPr marL="217885" indent="-130969" algn="l" defTabSz="685800" rtl="0" eaLnBrk="1" latinLnBrk="0" hangingPunct="1">
              <a:lnSpc>
                <a:spcPct val="114000"/>
              </a:lnSpc>
              <a:spcBef>
                <a:spcPts val="0"/>
              </a:spcBef>
              <a:spcAft>
                <a:spcPts val="450"/>
              </a:spcAft>
              <a:buFont typeface="Apple Symbols" panose="02000000000000000000" pitchFamily="2" charset="-79"/>
              <a:buChar char="⎼"/>
              <a:tabLst/>
              <a:defRPr lang="en-US" sz="1350" b="0" i="1" kern="1600" spc="-38" baseline="0" dirty="0">
                <a:solidFill>
                  <a:schemeClr val="tx1"/>
                </a:solidFill>
                <a:latin typeface="Georgia" panose="02040502050405020303" pitchFamily="18" charset="0"/>
                <a:ea typeface="+mn-ea"/>
                <a:cs typeface="+mn-cs"/>
              </a:defRPr>
            </a:lvl2pPr>
            <a:lvl3pPr marL="302419" indent="-214313" algn="l" defTabSz="685800" rtl="0" eaLnBrk="1" latinLnBrk="0" hangingPunct="1">
              <a:lnSpc>
                <a:spcPct val="114000"/>
              </a:lnSpc>
              <a:spcBef>
                <a:spcPts val="0"/>
              </a:spcBef>
              <a:spcAft>
                <a:spcPts val="450"/>
              </a:spcAft>
              <a:buFont typeface="Apple Symbols" panose="02000000000000000000" pitchFamily="2" charset="-79"/>
              <a:buChar char="⎼"/>
              <a:tabLst/>
              <a:defRPr lang="en-US" sz="1200" b="0" i="0" kern="1600" spc="-38" baseline="0" dirty="0">
                <a:solidFill>
                  <a:schemeClr val="tx1"/>
                </a:solidFill>
                <a:latin typeface="Trebuchet MS" panose="020B0703020202090204" pitchFamily="34" charset="0"/>
                <a:ea typeface="+mn-ea"/>
                <a:cs typeface="+mn-cs"/>
              </a:defRPr>
            </a:lvl3pPr>
            <a:lvl4pPr marL="607219" indent="-214313" algn="l" defTabSz="685800" rtl="0" eaLnBrk="1" latinLnBrk="0" hangingPunct="1">
              <a:lnSpc>
                <a:spcPct val="114000"/>
              </a:lnSpc>
              <a:spcBef>
                <a:spcPts val="0"/>
              </a:spcBef>
              <a:spcAft>
                <a:spcPts val="450"/>
              </a:spcAft>
              <a:buFont typeface="Apple Symbols" panose="02000000000000000000" pitchFamily="2" charset="-79"/>
              <a:buChar char="⎼"/>
              <a:tabLst/>
              <a:defRPr lang="en-US" sz="1050" b="0" i="0" kern="1600" spc="-38" baseline="0" dirty="0">
                <a:solidFill>
                  <a:schemeClr val="tx1"/>
                </a:solidFill>
                <a:latin typeface="Trebuchet MS" panose="020B0703020202090204" pitchFamily="34" charset="0"/>
                <a:ea typeface="+mn-ea"/>
                <a:cs typeface="+mn-cs"/>
              </a:defRPr>
            </a:lvl4pPr>
            <a:lvl5pPr marL="1032272" indent="-130969" algn="l" defTabSz="685800" rtl="0" eaLnBrk="1" latinLnBrk="0" hangingPunct="1">
              <a:lnSpc>
                <a:spcPct val="114000"/>
              </a:lnSpc>
              <a:spcBef>
                <a:spcPts val="0"/>
              </a:spcBef>
              <a:spcAft>
                <a:spcPts val="450"/>
              </a:spcAft>
              <a:buFont typeface="Apple Symbols" panose="02000000000000000000" pitchFamily="2" charset="-79"/>
              <a:buChar char="⎼"/>
              <a:tabLst/>
              <a:defRPr sz="900" b="0" i="0" kern="1600" spc="-38" baseline="0">
                <a:solidFill>
                  <a:schemeClr val="tx1"/>
                </a:solidFill>
                <a:latin typeface="Trebuchet MS" panose="020B070302020209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14000"/>
              </a:lnSpc>
              <a:spcBef>
                <a:spcPts val="0"/>
              </a:spcBef>
              <a:spcAft>
                <a:spcPts val="450"/>
              </a:spcAft>
              <a:buClrTx/>
              <a:buSzTx/>
              <a:buFont typeface="Arial" panose="020B0604020202020204" pitchFamily="34" charset="0"/>
              <a:buNone/>
              <a:tabLst/>
              <a:defRPr/>
            </a:pPr>
            <a:r>
              <a:rPr kumimoji="0" lang="en-US" sz="1800" b="0" i="0" u="sng" strike="noStrike" kern="1600" cap="none" spc="-38"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Neutropenia</a:t>
            </a:r>
            <a:r>
              <a:rPr kumimoji="0" lang="en-US" sz="1800" b="0" i="0" u="none" strike="noStrike" kern="1600" cap="none" spc="-38"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46%</a:t>
            </a:r>
          </a:p>
          <a:p>
            <a:pPr marL="446479" marR="0" lvl="1" indent="-228594" algn="l" defTabSz="685800" rtl="0" eaLnBrk="1" fontAlgn="auto" latinLnBrk="0" hangingPunct="1">
              <a:lnSpc>
                <a:spcPct val="114000"/>
              </a:lnSpc>
              <a:spcBef>
                <a:spcPts val="0"/>
              </a:spcBef>
              <a:spcAft>
                <a:spcPts val="450"/>
              </a:spcAft>
              <a:buClrTx/>
              <a:buSzTx/>
              <a:buFont typeface="Arial" panose="020B0604020202020204" pitchFamily="34" charset="0"/>
              <a:buChar char="•"/>
              <a:tabLst/>
              <a:defRPr/>
            </a:pPr>
            <a:r>
              <a:rPr kumimoji="0" lang="en-US" sz="1800" b="0" i="0" u="none" strike="noStrike" kern="1600" cap="none" spc="-38"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Gr 3/4 in 34% (FN 10%)</a:t>
            </a:r>
          </a:p>
          <a:p>
            <a:pPr marL="0" marR="0" lvl="0" indent="0" algn="l" defTabSz="685800" rtl="0" eaLnBrk="1" fontAlgn="auto" latinLnBrk="0" hangingPunct="1">
              <a:lnSpc>
                <a:spcPct val="114000"/>
              </a:lnSpc>
              <a:spcBef>
                <a:spcPts val="0"/>
              </a:spcBef>
              <a:spcAft>
                <a:spcPts val="450"/>
              </a:spcAft>
              <a:buClrTx/>
              <a:buSzTx/>
              <a:buFont typeface="Arial" panose="020B0604020202020204" pitchFamily="34" charset="0"/>
              <a:buNone/>
              <a:tabLst/>
              <a:defRPr/>
            </a:pPr>
            <a:r>
              <a:rPr kumimoji="0" lang="en-US" sz="1800" b="0" i="0" u="sng" strike="noStrike" kern="1600" cap="none" spc="-38"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Diarrhea</a:t>
            </a:r>
            <a:r>
              <a:rPr kumimoji="0" lang="en-US" sz="1800" b="0" i="0" u="none" strike="noStrike" kern="1600" cap="none" spc="-38"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65%</a:t>
            </a:r>
          </a:p>
          <a:p>
            <a:pPr marL="446479" marR="0" lvl="1" indent="-228594" algn="l" defTabSz="685800" rtl="0" eaLnBrk="1" fontAlgn="auto" latinLnBrk="0" hangingPunct="1">
              <a:lnSpc>
                <a:spcPct val="114000"/>
              </a:lnSpc>
              <a:spcBef>
                <a:spcPts val="0"/>
              </a:spcBef>
              <a:spcAft>
                <a:spcPts val="450"/>
              </a:spcAft>
              <a:buClrTx/>
              <a:buSzTx/>
              <a:buFont typeface="Arial" panose="020B0604020202020204" pitchFamily="34" charset="0"/>
              <a:buChar char="•"/>
              <a:tabLst/>
              <a:defRPr/>
            </a:pPr>
            <a:r>
              <a:rPr kumimoji="0" lang="en-US" sz="1800" b="0" i="0" u="none" strike="noStrike" kern="1600" cap="none" spc="-38"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Gr 3/4 in 10%</a:t>
            </a:r>
            <a:endParaRPr kumimoji="0" lang="en-US" sz="800" b="0" i="0" u="none" strike="noStrike" kern="1600" cap="none" spc="-38"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17885" marR="0" lvl="1" indent="0" algn="l" defTabSz="685800" rtl="0" eaLnBrk="1" fontAlgn="auto" latinLnBrk="0" hangingPunct="1">
              <a:lnSpc>
                <a:spcPct val="114000"/>
              </a:lnSpc>
              <a:spcBef>
                <a:spcPts val="0"/>
              </a:spcBef>
              <a:spcAft>
                <a:spcPts val="450"/>
              </a:spcAft>
              <a:buClrTx/>
              <a:buSzTx/>
              <a:buFont typeface="Apple Symbols" panose="02000000000000000000" pitchFamily="2" charset="-79"/>
              <a:buNone/>
              <a:tabLst/>
              <a:defRPr/>
            </a:pPr>
            <a:endParaRPr kumimoji="0" lang="en-US" sz="800" b="0" i="0" u="none" strike="noStrike" kern="1600" cap="none" spc="-38"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28594" marR="0" lvl="0" indent="-228594" algn="l" defTabSz="685800" rtl="0" eaLnBrk="1" fontAlgn="auto" latinLnBrk="0" hangingPunct="1">
              <a:lnSpc>
                <a:spcPct val="114000"/>
              </a:lnSpc>
              <a:spcBef>
                <a:spcPts val="0"/>
              </a:spcBef>
              <a:spcAft>
                <a:spcPts val="450"/>
              </a:spcAft>
              <a:buClrTx/>
              <a:buSzTx/>
              <a:buFont typeface="Arial" panose="020B0604020202020204" pitchFamily="34" charset="0"/>
              <a:buChar char="•"/>
              <a:tabLst/>
              <a:defRPr/>
            </a:pPr>
            <a:r>
              <a:rPr kumimoji="0" lang="en-US" sz="1600" b="0" i="0" u="none" strike="noStrike" kern="1600" cap="none" spc="-38"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6% (n=7) of patients discontinued SG due to adverse events</a:t>
            </a:r>
          </a:p>
          <a:p>
            <a:pPr marL="519100" marR="0" lvl="1" indent="-228594" algn="l" defTabSz="685800" rtl="0" eaLnBrk="1" fontAlgn="auto" latinLnBrk="0" hangingPunct="1">
              <a:lnSpc>
                <a:spcPct val="114000"/>
              </a:lnSpc>
              <a:spcBef>
                <a:spcPts val="0"/>
              </a:spcBef>
              <a:spcAft>
                <a:spcPts val="450"/>
              </a:spcAft>
              <a:buClrTx/>
              <a:buSzTx/>
              <a:buFont typeface="Arial" panose="020B0604020202020204" pitchFamily="34" charset="0"/>
              <a:buChar char="•"/>
              <a:tabLst/>
              <a:defRPr/>
            </a:pPr>
            <a:r>
              <a:rPr kumimoji="0" lang="en-US" sz="1400" b="0" i="0" u="none" strike="noStrike" kern="1600" cap="none" spc="-38"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4 patients discontinued due to neutropenia</a:t>
            </a:r>
          </a:p>
          <a:p>
            <a:pPr marL="228594" marR="0" lvl="0" indent="-228594" algn="l" defTabSz="685800" rtl="0" eaLnBrk="1" fontAlgn="auto" latinLnBrk="0" hangingPunct="1">
              <a:lnSpc>
                <a:spcPct val="114000"/>
              </a:lnSpc>
              <a:spcBef>
                <a:spcPts val="0"/>
              </a:spcBef>
              <a:spcAft>
                <a:spcPts val="450"/>
              </a:spcAft>
              <a:buClrTx/>
              <a:buSzTx/>
              <a:buFont typeface="Arial" panose="020B0604020202020204" pitchFamily="34" charset="0"/>
              <a:buChar char="•"/>
              <a:tabLst/>
              <a:defRPr/>
            </a:pPr>
            <a:r>
              <a:rPr kumimoji="0" lang="en-US" sz="1600" b="0" i="0" u="none" strike="noStrike" kern="1600" cap="none" spc="-38"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30.1% G-CSF usage</a:t>
            </a:r>
          </a:p>
          <a:p>
            <a:pPr marL="228594" marR="0" lvl="0" indent="-228594" algn="l" defTabSz="685800" rtl="0" eaLnBrk="1" fontAlgn="auto" latinLnBrk="0" hangingPunct="1">
              <a:lnSpc>
                <a:spcPct val="114000"/>
              </a:lnSpc>
              <a:spcBef>
                <a:spcPts val="0"/>
              </a:spcBef>
              <a:spcAft>
                <a:spcPts val="450"/>
              </a:spcAft>
              <a:buClrTx/>
              <a:buSzTx/>
              <a:buFont typeface="Arial" panose="020B0604020202020204" pitchFamily="34" charset="0"/>
              <a:buChar char="•"/>
              <a:tabLst/>
              <a:defRPr/>
            </a:pPr>
            <a:r>
              <a:rPr kumimoji="0" lang="en-US" sz="1600" b="0" i="0" u="none" strike="noStrike" kern="1600" cap="none" spc="-38"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One treatment-related death (febrile neutropenia)</a:t>
            </a:r>
          </a:p>
          <a:p>
            <a:pPr marL="0" marR="0" lvl="0" indent="0" algn="l" defTabSz="685800" rtl="0" eaLnBrk="1" fontAlgn="auto" latinLnBrk="0" hangingPunct="1">
              <a:lnSpc>
                <a:spcPct val="114000"/>
              </a:lnSpc>
              <a:spcBef>
                <a:spcPts val="0"/>
              </a:spcBef>
              <a:spcAft>
                <a:spcPts val="450"/>
              </a:spcAft>
              <a:buClrTx/>
              <a:buSzTx/>
              <a:buFont typeface="Arial" panose="020B0604020202020204" pitchFamily="34" charset="0"/>
              <a:buNone/>
              <a:tabLst/>
              <a:defRPr/>
            </a:pPr>
            <a:endParaRPr kumimoji="0" lang="en-US" sz="1600" b="0" i="0" u="none" strike="noStrike" kern="1600" cap="none" spc="-38"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aphicFrame>
        <p:nvGraphicFramePr>
          <p:cNvPr id="555" name="Table 554">
            <a:extLst>
              <a:ext uri="{FF2B5EF4-FFF2-40B4-BE49-F238E27FC236}">
                <a16:creationId xmlns:a16="http://schemas.microsoft.com/office/drawing/2014/main" id="{368DC4C9-D203-476E-9FB7-B617DA2557CD}"/>
              </a:ext>
            </a:extLst>
          </p:cNvPr>
          <p:cNvGraphicFramePr>
            <a:graphicFrameLocks noGrp="1"/>
          </p:cNvGraphicFramePr>
          <p:nvPr/>
        </p:nvGraphicFramePr>
        <p:xfrm>
          <a:off x="363309" y="1295505"/>
          <a:ext cx="8547944" cy="3757168"/>
        </p:xfrm>
        <a:graphic>
          <a:graphicData uri="http://schemas.openxmlformats.org/drawingml/2006/table">
            <a:tbl>
              <a:tblPr firstRow="1" bandRow="1"/>
              <a:tblGrid>
                <a:gridCol w="2586969">
                  <a:extLst>
                    <a:ext uri="{9D8B030D-6E8A-4147-A177-3AD203B41FA5}">
                      <a16:colId xmlns:a16="http://schemas.microsoft.com/office/drawing/2014/main" val="1699765157"/>
                    </a:ext>
                  </a:extLst>
                </a:gridCol>
                <a:gridCol w="2050072">
                  <a:extLst>
                    <a:ext uri="{9D8B030D-6E8A-4147-A177-3AD203B41FA5}">
                      <a16:colId xmlns:a16="http://schemas.microsoft.com/office/drawing/2014/main" val="20000"/>
                    </a:ext>
                  </a:extLst>
                </a:gridCol>
                <a:gridCol w="1423255">
                  <a:extLst>
                    <a:ext uri="{9D8B030D-6E8A-4147-A177-3AD203B41FA5}">
                      <a16:colId xmlns:a16="http://schemas.microsoft.com/office/drawing/2014/main" val="20001"/>
                    </a:ext>
                  </a:extLst>
                </a:gridCol>
                <a:gridCol w="1220355">
                  <a:extLst>
                    <a:ext uri="{9D8B030D-6E8A-4147-A177-3AD203B41FA5}">
                      <a16:colId xmlns:a16="http://schemas.microsoft.com/office/drawing/2014/main" val="20002"/>
                    </a:ext>
                  </a:extLst>
                </a:gridCol>
                <a:gridCol w="1267293">
                  <a:extLst>
                    <a:ext uri="{9D8B030D-6E8A-4147-A177-3AD203B41FA5}">
                      <a16:colId xmlns:a16="http://schemas.microsoft.com/office/drawing/2014/main" val="58060269"/>
                    </a:ext>
                  </a:extLst>
                </a:gridCol>
              </a:tblGrid>
              <a:tr h="235712">
                <a:tc>
                  <a:txBody>
                    <a:bodyPr/>
                    <a:lstStyle/>
                    <a:p>
                      <a:pPr marL="60325" marR="0" lvl="0" indent="0" algn="l" defTabSz="1219170" rtl="0" eaLnBrk="1" fontAlgn="auto" latinLnBrk="0" hangingPunct="1">
                        <a:lnSpc>
                          <a:spcPct val="100000"/>
                        </a:lnSpc>
                        <a:spcBef>
                          <a:spcPts val="0"/>
                        </a:spcBef>
                        <a:spcAft>
                          <a:spcPts val="0"/>
                        </a:spcAft>
                        <a:buClrTx/>
                        <a:buSzTx/>
                        <a:buFontTx/>
                        <a:buNone/>
                        <a:tabLst/>
                        <a:defRPr/>
                      </a:pPr>
                      <a:r>
                        <a:rPr lang="en-US" sz="1500" b="1" kern="1200" dirty="0">
                          <a:solidFill>
                            <a:schemeClr val="bg1"/>
                          </a:solidFill>
                          <a:latin typeface="Arial" panose="020B0604020202020204" pitchFamily="34" charset="0"/>
                          <a:ea typeface="+mn-ea"/>
                          <a:cs typeface="Arial" panose="020B0604020202020204" pitchFamily="34" charset="0"/>
                        </a:rPr>
                        <a:t>Category</a:t>
                      </a:r>
                    </a:p>
                  </a:txBody>
                  <a:tcPr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262261"/>
                    </a:solidFill>
                  </a:tcPr>
                </a:tc>
                <a:tc>
                  <a:txBody>
                    <a:bodyPr/>
                    <a:lstStyle/>
                    <a:p>
                      <a:pPr marL="228600" marR="0" lvl="0" indent="-168275" algn="l" defTabSz="1219170" rtl="0" eaLnBrk="1" fontAlgn="auto" latinLnBrk="0" hangingPunct="1">
                        <a:lnSpc>
                          <a:spcPct val="100000"/>
                        </a:lnSpc>
                        <a:spcBef>
                          <a:spcPts val="0"/>
                        </a:spcBef>
                        <a:spcAft>
                          <a:spcPts val="0"/>
                        </a:spcAft>
                        <a:buClrTx/>
                        <a:buSzTx/>
                        <a:buFontTx/>
                        <a:buNone/>
                        <a:tabLst/>
                        <a:defRPr/>
                      </a:pPr>
                      <a:r>
                        <a:rPr lang="en-US" sz="1500" b="1" kern="1200" dirty="0">
                          <a:solidFill>
                            <a:schemeClr val="bg1"/>
                          </a:solidFill>
                          <a:latin typeface="Arial" panose="020B0604020202020204" pitchFamily="34" charset="0"/>
                          <a:ea typeface="+mn-ea"/>
                          <a:cs typeface="Arial" panose="020B0604020202020204" pitchFamily="34" charset="0"/>
                        </a:rPr>
                        <a:t>Event</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262261"/>
                    </a:solidFill>
                  </a:tcPr>
                </a:tc>
                <a:tc>
                  <a:txBody>
                    <a:bodyPr/>
                    <a:lstStyle/>
                    <a:p>
                      <a:pPr marL="0" marR="0" algn="ctr">
                        <a:spcBef>
                          <a:spcPts val="300"/>
                        </a:spcBef>
                        <a:spcAft>
                          <a:spcPts val="300"/>
                        </a:spcAft>
                      </a:pPr>
                      <a:r>
                        <a:rPr lang="en-US" sz="1500" b="1" dirty="0">
                          <a:solidFill>
                            <a:schemeClr val="bg1"/>
                          </a:solidFill>
                          <a:effectLst/>
                          <a:latin typeface="Arial" panose="020B0604020202020204" pitchFamily="34" charset="0"/>
                          <a:ea typeface="Helvetica" charset="0"/>
                          <a:cs typeface="Arial" panose="020B0604020202020204" pitchFamily="34" charset="0"/>
                        </a:rPr>
                        <a:t>All Grades (%)</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262261"/>
                    </a:solidFill>
                  </a:tcPr>
                </a:tc>
                <a:tc>
                  <a:txBody>
                    <a:bodyPr/>
                    <a:lstStyle/>
                    <a:p>
                      <a:pPr marL="0" marR="0" algn="ctr">
                        <a:spcBef>
                          <a:spcPts val="300"/>
                        </a:spcBef>
                        <a:spcAft>
                          <a:spcPts val="300"/>
                        </a:spcAft>
                      </a:pPr>
                      <a:r>
                        <a:rPr lang="en-US" sz="1500" b="1" dirty="0">
                          <a:solidFill>
                            <a:schemeClr val="bg1"/>
                          </a:solidFill>
                          <a:effectLst/>
                          <a:latin typeface="Arial" panose="020B0604020202020204" pitchFamily="34" charset="0"/>
                          <a:ea typeface="Helvetica" charset="0"/>
                          <a:cs typeface="Arial" panose="020B0604020202020204" pitchFamily="34" charset="0"/>
                        </a:rPr>
                        <a:t>Grade 3 (%)</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262261"/>
                    </a:solidFill>
                  </a:tcPr>
                </a:tc>
                <a:tc>
                  <a:txBody>
                    <a:bodyPr/>
                    <a:lstStyle/>
                    <a:p>
                      <a:pPr marL="0" marR="0" algn="ctr">
                        <a:spcBef>
                          <a:spcPts val="300"/>
                        </a:spcBef>
                        <a:spcAft>
                          <a:spcPts val="300"/>
                        </a:spcAft>
                      </a:pPr>
                      <a:r>
                        <a:rPr lang="en-US" sz="1500" b="1" dirty="0">
                          <a:solidFill>
                            <a:schemeClr val="bg1"/>
                          </a:solidFill>
                          <a:effectLst/>
                          <a:latin typeface="Arial" panose="020B0604020202020204" pitchFamily="34" charset="0"/>
                          <a:ea typeface="Helvetica" charset="0"/>
                          <a:cs typeface="Arial" panose="020B0604020202020204" pitchFamily="34" charset="0"/>
                        </a:rPr>
                        <a:t>Grade 4 (%)</a:t>
                      </a:r>
                    </a:p>
                  </a:txBody>
                  <a:tcPr marL="68580" marR="68580" marT="0" marB="0" anchor="ct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262261"/>
                    </a:solidFill>
                  </a:tcPr>
                </a:tc>
                <a:extLst>
                  <a:ext uri="{0D108BD9-81ED-4DB2-BD59-A6C34878D82A}">
                    <a16:rowId xmlns:a16="http://schemas.microsoft.com/office/drawing/2014/main" val="2310863729"/>
                  </a:ext>
                </a:extLst>
              </a:tr>
              <a:tr h="235712">
                <a:tc rowSpan="5">
                  <a:txBody>
                    <a:bodyPr/>
                    <a:lstStyle/>
                    <a:p>
                      <a:pPr marL="60325" marR="0" lvl="0" indent="0" algn="l" defTabSz="1219170" rtl="0" eaLnBrk="1" fontAlgn="auto" latinLnBrk="0" hangingPunct="1">
                        <a:lnSpc>
                          <a:spcPct val="100000"/>
                        </a:lnSpc>
                        <a:spcBef>
                          <a:spcPts val="0"/>
                        </a:spcBef>
                        <a:spcAft>
                          <a:spcPts val="0"/>
                        </a:spcAft>
                        <a:buClrTx/>
                        <a:buSzTx/>
                        <a:buFontTx/>
                        <a:buNone/>
                        <a:tabLst/>
                        <a:defRPr/>
                      </a:pPr>
                      <a:r>
                        <a:rPr lang="en-US" sz="1500" b="0" dirty="0">
                          <a:solidFill>
                            <a:schemeClr val="tx1"/>
                          </a:solidFill>
                          <a:latin typeface="Arial" panose="020B0604020202020204" pitchFamily="34" charset="0"/>
                          <a:cs typeface="Arial" panose="020B0604020202020204" pitchFamily="34" charset="0"/>
                        </a:rPr>
                        <a:t>Hematologic</a:t>
                      </a:r>
                      <a:r>
                        <a:rPr lang="en-US" sz="1500" b="0" baseline="30000" dirty="0">
                          <a:solidFill>
                            <a:schemeClr val="tx1"/>
                          </a:solidFill>
                          <a:latin typeface="Arial" panose="020B0604020202020204" pitchFamily="34" charset="0"/>
                          <a:cs typeface="Arial" panose="020B0604020202020204" pitchFamily="34" charset="0"/>
                        </a:rPr>
                        <a:t>a</a:t>
                      </a:r>
                    </a:p>
                  </a:txBody>
                  <a:tcPr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228600" indent="-168275"/>
                      <a:r>
                        <a:rPr lang="en-US" sz="1500" b="0" dirty="0">
                          <a:solidFill>
                            <a:schemeClr val="tx1"/>
                          </a:solidFill>
                          <a:latin typeface="Arial" panose="020B0604020202020204" pitchFamily="34" charset="0"/>
                          <a:cs typeface="Arial" panose="020B0604020202020204" pitchFamily="34" charset="0"/>
                        </a:rPr>
                        <a:t>Neutropenia</a:t>
                      </a:r>
                      <a:endParaRPr lang="en-US" sz="1500" b="0" baseline="30000" dirty="0">
                        <a:solidFill>
                          <a:schemeClr val="tx1"/>
                        </a:solidFill>
                        <a:latin typeface="Arial" panose="020B0604020202020204" pitchFamily="34" charset="0"/>
                        <a:cs typeface="Arial" panose="020B0604020202020204" pitchFamily="34" charset="0"/>
                      </a:endParaRP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500" b="0" dirty="0">
                          <a:solidFill>
                            <a:schemeClr val="tx1"/>
                          </a:solidFill>
                          <a:latin typeface="Arial" panose="020B0604020202020204" pitchFamily="34" charset="0"/>
                          <a:cs typeface="Arial" panose="020B0604020202020204" pitchFamily="34" charset="0"/>
                        </a:rPr>
                        <a:t>46</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500" b="0" dirty="0">
                          <a:solidFill>
                            <a:schemeClr val="tx1"/>
                          </a:solidFill>
                          <a:latin typeface="Arial" panose="020B0604020202020204" pitchFamily="34" charset="0"/>
                          <a:cs typeface="Arial" panose="020B0604020202020204" pitchFamily="34" charset="0"/>
                        </a:rPr>
                        <a:t>22</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00206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12</a:t>
                      </a:r>
                    </a:p>
                  </a:txBody>
                  <a:tcPr marT="0" marB="0" anchor="ct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00206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extLst>
                  <a:ext uri="{0D108BD9-81ED-4DB2-BD59-A6C34878D82A}">
                    <a16:rowId xmlns:a16="http://schemas.microsoft.com/office/drawing/2014/main" val="10007"/>
                  </a:ext>
                </a:extLst>
              </a:tr>
              <a:tr h="235712">
                <a:tc vMerge="1">
                  <a:txBody>
                    <a:bodyPr/>
                    <a:lstStyle/>
                    <a:p>
                      <a:endParaRPr lang="en-US"/>
                    </a:p>
                  </a:txBody>
                  <a:tcPr/>
                </a:tc>
                <a:tc>
                  <a:txBody>
                    <a:bodyPr/>
                    <a:lstStyle/>
                    <a:p>
                      <a:pPr marL="228600" indent="-168275"/>
                      <a:r>
                        <a:rPr lang="en-US" sz="1500" b="0" dirty="0">
                          <a:solidFill>
                            <a:schemeClr val="tx1"/>
                          </a:solidFill>
                          <a:latin typeface="Arial" panose="020B0604020202020204" pitchFamily="34" charset="0"/>
                          <a:cs typeface="Arial" panose="020B0604020202020204" pitchFamily="34" charset="0"/>
                        </a:rPr>
                        <a:t>Leukopenia</a:t>
                      </a:r>
                      <a:endParaRPr lang="en-US" sz="1500" b="0" baseline="30000" dirty="0">
                        <a:solidFill>
                          <a:schemeClr val="tx1"/>
                        </a:solidFill>
                        <a:latin typeface="Arial" panose="020B0604020202020204" pitchFamily="34" charset="0"/>
                        <a:cs typeface="Arial" panose="020B0604020202020204" pitchFamily="34" charset="0"/>
                      </a:endParaRP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25</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12</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5</a:t>
                      </a:r>
                    </a:p>
                  </a:txBody>
                  <a:tcPr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extLst>
                  <a:ext uri="{0D108BD9-81ED-4DB2-BD59-A6C34878D82A}">
                    <a16:rowId xmlns:a16="http://schemas.microsoft.com/office/drawing/2014/main" val="10003"/>
                  </a:ext>
                </a:extLst>
              </a:tr>
              <a:tr h="235712">
                <a:tc vMerge="1">
                  <a:txBody>
                    <a:bodyPr/>
                    <a:lstStyle/>
                    <a:p>
                      <a:endParaRPr lang="en-US"/>
                    </a:p>
                  </a:txBody>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228600" indent="-168275"/>
                      <a:r>
                        <a:rPr lang="en-US" sz="1500" b="0" dirty="0">
                          <a:solidFill>
                            <a:schemeClr val="tx1"/>
                          </a:solidFill>
                          <a:latin typeface="Arial" panose="020B0604020202020204" pitchFamily="34" charset="0"/>
                          <a:cs typeface="Arial" panose="020B0604020202020204" pitchFamily="34" charset="0"/>
                        </a:rPr>
                        <a:t>Anemia</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500" b="0" dirty="0">
                          <a:solidFill>
                            <a:schemeClr val="tx1"/>
                          </a:solidFill>
                          <a:latin typeface="Arial" panose="020B0604020202020204" pitchFamily="34" charset="0"/>
                          <a:cs typeface="Arial" panose="020B0604020202020204" pitchFamily="34" charset="0"/>
                        </a:rPr>
                        <a:t>33</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500" b="0" dirty="0">
                          <a:solidFill>
                            <a:schemeClr val="tx1"/>
                          </a:solidFill>
                          <a:latin typeface="Arial" panose="020B0604020202020204" pitchFamily="34" charset="0"/>
                          <a:cs typeface="Arial" panose="020B0604020202020204" pitchFamily="34" charset="0"/>
                        </a:rPr>
                        <a:t>14</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0</a:t>
                      </a:r>
                    </a:p>
                  </a:txBody>
                  <a:tcPr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extLst>
                  <a:ext uri="{0D108BD9-81ED-4DB2-BD59-A6C34878D82A}">
                    <a16:rowId xmlns:a16="http://schemas.microsoft.com/office/drawing/2014/main" val="10002"/>
                  </a:ext>
                </a:extLst>
              </a:tr>
              <a:tr h="235712">
                <a:tc vMerge="1">
                  <a:txBody>
                    <a:bodyPr/>
                    <a:lstStyle/>
                    <a:p>
                      <a:endParaRPr lang="en-US"/>
                    </a:p>
                  </a:txBody>
                  <a:tcPr/>
                </a:tc>
                <a:tc>
                  <a:txBody>
                    <a:bodyPr/>
                    <a:lstStyle/>
                    <a:p>
                      <a:pPr marL="228600" indent="-168275"/>
                      <a:r>
                        <a:rPr lang="en-US" sz="1500" b="0" dirty="0">
                          <a:solidFill>
                            <a:schemeClr val="tx1"/>
                          </a:solidFill>
                          <a:latin typeface="Arial" panose="020B0604020202020204" pitchFamily="34" charset="0"/>
                          <a:cs typeface="Arial" panose="020B0604020202020204" pitchFamily="34" charset="0"/>
                        </a:rPr>
                        <a:t>Lymphopenia</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11</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5</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2</a:t>
                      </a:r>
                    </a:p>
                  </a:txBody>
                  <a:tcPr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extLst>
                  <a:ext uri="{0D108BD9-81ED-4DB2-BD59-A6C34878D82A}">
                    <a16:rowId xmlns:a16="http://schemas.microsoft.com/office/drawing/2014/main" val="3282357680"/>
                  </a:ext>
                </a:extLst>
              </a:tr>
              <a:tr h="235712">
                <a:tc vMerge="1">
                  <a:txBody>
                    <a:bodyPr/>
                    <a:lstStyle/>
                    <a:p>
                      <a:pPr marL="228600" indent="0"/>
                      <a:endParaRPr lang="en-US" sz="1000">
                        <a:solidFill>
                          <a:srgbClr val="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168275"/>
                      <a:r>
                        <a:rPr lang="en-US" sz="1500" b="0" dirty="0">
                          <a:solidFill>
                            <a:schemeClr val="tx1"/>
                          </a:solidFill>
                          <a:latin typeface="Arial" panose="020B0604020202020204" pitchFamily="34" charset="0"/>
                          <a:cs typeface="Arial" panose="020B0604020202020204" pitchFamily="34" charset="0"/>
                        </a:rPr>
                        <a:t>Febrile neutropenia</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10</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7</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3</a:t>
                      </a:r>
                    </a:p>
                  </a:txBody>
                  <a:tcPr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extLst>
                  <a:ext uri="{0D108BD9-81ED-4DB2-BD59-A6C34878D82A}">
                    <a16:rowId xmlns:a16="http://schemas.microsoft.com/office/drawing/2014/main" val="10005"/>
                  </a:ext>
                </a:extLst>
              </a:tr>
              <a:tr h="235712">
                <a:tc rowSpan="3">
                  <a:txBody>
                    <a:bodyPr/>
                    <a:lstStyle/>
                    <a:p>
                      <a:pPr marL="60325" marR="0" lvl="0" indent="0" algn="l" defTabSz="1219170" rtl="0" eaLnBrk="1" fontAlgn="auto" latinLnBrk="0" hangingPunct="1">
                        <a:lnSpc>
                          <a:spcPct val="100000"/>
                        </a:lnSpc>
                        <a:spcBef>
                          <a:spcPts val="0"/>
                        </a:spcBef>
                        <a:spcAft>
                          <a:spcPts val="0"/>
                        </a:spcAft>
                        <a:buClrTx/>
                        <a:buSzTx/>
                        <a:buFontTx/>
                        <a:buNone/>
                        <a:tabLst/>
                        <a:defRPr/>
                      </a:pPr>
                      <a:r>
                        <a:rPr lang="en-US" sz="1500" b="0" dirty="0">
                          <a:solidFill>
                            <a:schemeClr val="tx1"/>
                          </a:solidFill>
                          <a:latin typeface="Arial" panose="020B0604020202020204" pitchFamily="34" charset="0"/>
                          <a:cs typeface="Arial" panose="020B0604020202020204" pitchFamily="34" charset="0"/>
                        </a:rPr>
                        <a:t>Gastrointestinal</a:t>
                      </a:r>
                    </a:p>
                  </a:txBody>
                  <a:tcPr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228600" indent="-168275"/>
                      <a:r>
                        <a:rPr lang="en-US" sz="1500" b="0" dirty="0">
                          <a:solidFill>
                            <a:schemeClr val="tx1"/>
                          </a:solidFill>
                          <a:latin typeface="Arial" panose="020B0604020202020204" pitchFamily="34" charset="0"/>
                          <a:cs typeface="Arial" panose="020B0604020202020204" pitchFamily="34" charset="0"/>
                        </a:rPr>
                        <a:t>Diarrhea</a:t>
                      </a:r>
                      <a:r>
                        <a:rPr lang="en-US" sz="1500" b="0" baseline="30000" dirty="0">
                          <a:solidFill>
                            <a:schemeClr val="tx1"/>
                          </a:solidFill>
                          <a:latin typeface="Arial" panose="020B0604020202020204" pitchFamily="34" charset="0"/>
                          <a:cs typeface="Arial" panose="020B0604020202020204" pitchFamily="34" charset="0"/>
                        </a:rPr>
                        <a:t>b</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500" b="0" dirty="0">
                          <a:solidFill>
                            <a:schemeClr val="tx1"/>
                          </a:solidFill>
                          <a:latin typeface="Arial" panose="020B0604020202020204" pitchFamily="34" charset="0"/>
                          <a:cs typeface="Arial" panose="020B0604020202020204" pitchFamily="34" charset="0"/>
                        </a:rPr>
                        <a:t>65</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500" b="0" dirty="0">
                          <a:solidFill>
                            <a:schemeClr val="tx1"/>
                          </a:solidFill>
                          <a:latin typeface="Arial" panose="020B0604020202020204" pitchFamily="34" charset="0"/>
                          <a:cs typeface="Arial" panose="020B0604020202020204" pitchFamily="34" charset="0"/>
                        </a:rPr>
                        <a:t>9</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1</a:t>
                      </a:r>
                    </a:p>
                  </a:txBody>
                  <a:tcPr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extLst>
                  <a:ext uri="{0D108BD9-81ED-4DB2-BD59-A6C34878D82A}">
                    <a16:rowId xmlns:a16="http://schemas.microsoft.com/office/drawing/2014/main" val="10014"/>
                  </a:ext>
                </a:extLst>
              </a:tr>
              <a:tr h="235712">
                <a:tc vMerge="1">
                  <a:txBody>
                    <a:bodyPr/>
                    <a:lstStyle/>
                    <a:p>
                      <a:pPr marL="228600" indent="0"/>
                      <a:endParaRPr lang="en-US" sz="1000" b="1">
                        <a:solidFill>
                          <a:srgbClr val="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228600" indent="-168275"/>
                      <a:r>
                        <a:rPr lang="en-US" sz="1500" b="0" dirty="0">
                          <a:solidFill>
                            <a:schemeClr val="tx1"/>
                          </a:solidFill>
                          <a:latin typeface="Arial" panose="020B0604020202020204" pitchFamily="34" charset="0"/>
                          <a:cs typeface="Arial" panose="020B0604020202020204" pitchFamily="34" charset="0"/>
                        </a:rPr>
                        <a:t>Nausea</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500" b="0" dirty="0">
                          <a:solidFill>
                            <a:schemeClr val="tx1"/>
                          </a:solidFill>
                          <a:latin typeface="Arial" panose="020B0604020202020204" pitchFamily="34" charset="0"/>
                          <a:cs typeface="Arial" panose="020B0604020202020204" pitchFamily="34" charset="0"/>
                        </a:rPr>
                        <a:t>60</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500" b="0" dirty="0">
                          <a:solidFill>
                            <a:schemeClr val="tx1"/>
                          </a:solidFill>
                          <a:latin typeface="Arial" panose="020B0604020202020204" pitchFamily="34" charset="0"/>
                          <a:cs typeface="Arial" panose="020B0604020202020204" pitchFamily="34" charset="0"/>
                        </a:rPr>
                        <a:t>4</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0</a:t>
                      </a:r>
                    </a:p>
                  </a:txBody>
                  <a:tcPr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extLst>
                  <a:ext uri="{0D108BD9-81ED-4DB2-BD59-A6C34878D82A}">
                    <a16:rowId xmlns:a16="http://schemas.microsoft.com/office/drawing/2014/main" val="10015"/>
                  </a:ext>
                </a:extLst>
              </a:tr>
              <a:tr h="235712">
                <a:tc vMerge="1">
                  <a:txBody>
                    <a:bodyPr/>
                    <a:lstStyle/>
                    <a:p>
                      <a:pPr marL="228600" indent="0"/>
                      <a:endParaRPr lang="en-US" sz="1000">
                        <a:solidFill>
                          <a:srgbClr val="000000"/>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4EEF9"/>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228600" indent="-168275"/>
                      <a:r>
                        <a:rPr lang="en-US" sz="1500" b="0" dirty="0">
                          <a:solidFill>
                            <a:schemeClr val="tx1"/>
                          </a:solidFill>
                          <a:latin typeface="Arial" panose="020B0604020202020204" pitchFamily="34" charset="0"/>
                          <a:cs typeface="Arial" panose="020B0604020202020204" pitchFamily="34" charset="0"/>
                        </a:rPr>
                        <a:t>Vomiting</a:t>
                      </a:r>
                    </a:p>
                  </a:txBody>
                  <a:tcPr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500" b="0" dirty="0">
                          <a:solidFill>
                            <a:schemeClr val="tx1"/>
                          </a:solidFill>
                          <a:latin typeface="Arial" panose="020B0604020202020204" pitchFamily="34" charset="0"/>
                          <a:cs typeface="Arial" panose="020B0604020202020204" pitchFamily="34" charset="0"/>
                        </a:rPr>
                        <a:t>30</a:t>
                      </a:r>
                    </a:p>
                  </a:txBody>
                  <a:tcPr marT="0"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500" b="0" dirty="0">
                          <a:solidFill>
                            <a:schemeClr val="tx1"/>
                          </a:solidFill>
                          <a:latin typeface="Arial" panose="020B0604020202020204" pitchFamily="34" charset="0"/>
                          <a:cs typeface="Arial" panose="020B0604020202020204" pitchFamily="34" charset="0"/>
                        </a:rPr>
                        <a:t>1</a:t>
                      </a:r>
                    </a:p>
                  </a:txBody>
                  <a:tcPr marT="0" marB="0"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0</a:t>
                      </a:r>
                    </a:p>
                  </a:txBody>
                  <a:tcPr marT="0" marB="0" anchor="ct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extLst>
                  <a:ext uri="{0D108BD9-81ED-4DB2-BD59-A6C34878D82A}">
                    <a16:rowId xmlns:a16="http://schemas.microsoft.com/office/drawing/2014/main" val="10010"/>
                  </a:ext>
                </a:extLst>
              </a:tr>
              <a:tr h="707136">
                <a:tc>
                  <a:txBody>
                    <a:bodyPr/>
                    <a:lstStyle/>
                    <a:p>
                      <a:pPr marL="60325" marR="0" lvl="0" indent="0" algn="l" defTabSz="1219170" rtl="0" eaLnBrk="1" fontAlgn="auto" latinLnBrk="0" hangingPunct="1">
                        <a:lnSpc>
                          <a:spcPct val="100000"/>
                        </a:lnSpc>
                        <a:spcBef>
                          <a:spcPts val="0"/>
                        </a:spcBef>
                        <a:spcAft>
                          <a:spcPts val="0"/>
                        </a:spcAft>
                        <a:buClrTx/>
                        <a:buSzTx/>
                        <a:buFontTx/>
                        <a:buNone/>
                        <a:tabLst/>
                        <a:defRPr/>
                      </a:pPr>
                      <a:r>
                        <a:rPr lang="en-US" sz="1500" b="0" dirty="0">
                          <a:solidFill>
                            <a:schemeClr val="tx1"/>
                          </a:solidFill>
                          <a:latin typeface="Arial" panose="020B0604020202020204" pitchFamily="34" charset="0"/>
                          <a:cs typeface="Arial" panose="020B0604020202020204" pitchFamily="34" charset="0"/>
                        </a:rPr>
                        <a:t>General disorders &amp; administrative site conditions</a:t>
                      </a:r>
                    </a:p>
                  </a:txBody>
                  <a:tcPr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228600" indent="-168275"/>
                      <a:r>
                        <a:rPr lang="en-US" sz="1500" b="0" dirty="0">
                          <a:solidFill>
                            <a:schemeClr val="tx1"/>
                          </a:solidFill>
                          <a:latin typeface="Arial" panose="020B0604020202020204" pitchFamily="34" charset="0"/>
                          <a:cs typeface="Arial" panose="020B0604020202020204" pitchFamily="34" charset="0"/>
                        </a:rPr>
                        <a:t>Fatigue</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500" b="0" dirty="0">
                          <a:solidFill>
                            <a:schemeClr val="tx1"/>
                          </a:solidFill>
                          <a:latin typeface="Arial" panose="020B0604020202020204" pitchFamily="34" charset="0"/>
                          <a:cs typeface="Arial" panose="020B0604020202020204" pitchFamily="34" charset="0"/>
                        </a:rPr>
                        <a:t>52</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500" b="0" dirty="0">
                          <a:solidFill>
                            <a:schemeClr val="tx1"/>
                          </a:solidFill>
                          <a:latin typeface="Arial" panose="020B0604020202020204" pitchFamily="34" charset="0"/>
                          <a:cs typeface="Arial" panose="020B0604020202020204" pitchFamily="34" charset="0"/>
                        </a:rPr>
                        <a:t>4</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0</a:t>
                      </a:r>
                    </a:p>
                  </a:txBody>
                  <a:tcPr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extLst>
                  <a:ext uri="{0D108BD9-81ED-4DB2-BD59-A6C34878D82A}">
                    <a16:rowId xmlns:a16="http://schemas.microsoft.com/office/drawing/2014/main" val="10016"/>
                  </a:ext>
                </a:extLst>
              </a:tr>
              <a:tr h="235712">
                <a:tc>
                  <a:txBody>
                    <a:bodyPr/>
                    <a:lstStyle/>
                    <a:p>
                      <a:pPr marL="60325" marR="0" lvl="0" indent="0" algn="l" defTabSz="1219170" rtl="0" eaLnBrk="1" fontAlgn="auto" latinLnBrk="0" hangingPunct="1">
                        <a:lnSpc>
                          <a:spcPct val="100000"/>
                        </a:lnSpc>
                        <a:spcBef>
                          <a:spcPts val="0"/>
                        </a:spcBef>
                        <a:spcAft>
                          <a:spcPts val="0"/>
                        </a:spcAft>
                        <a:buClrTx/>
                        <a:buSzTx/>
                        <a:buFontTx/>
                        <a:buNone/>
                        <a:tabLst/>
                        <a:defRPr/>
                      </a:pPr>
                      <a:r>
                        <a:rPr lang="en-US" sz="1500" b="0" dirty="0">
                          <a:solidFill>
                            <a:schemeClr val="tx1"/>
                          </a:solidFill>
                          <a:latin typeface="Arial" panose="020B0604020202020204" pitchFamily="34" charset="0"/>
                          <a:cs typeface="Arial" panose="020B0604020202020204" pitchFamily="34" charset="0"/>
                        </a:rPr>
                        <a:t>Skin &amp; subcutaneous</a:t>
                      </a:r>
                      <a:r>
                        <a:rPr lang="en-US" sz="1500" b="0" baseline="0" dirty="0">
                          <a:solidFill>
                            <a:schemeClr val="tx1"/>
                          </a:solidFill>
                          <a:latin typeface="Arial" panose="020B0604020202020204" pitchFamily="34" charset="0"/>
                          <a:cs typeface="Arial" panose="020B0604020202020204" pitchFamily="34" charset="0"/>
                        </a:rPr>
                        <a:t> tissue </a:t>
                      </a:r>
                      <a:endParaRPr lang="en-US" sz="1500" b="0" dirty="0">
                        <a:solidFill>
                          <a:schemeClr val="tx1"/>
                        </a:solidFill>
                        <a:latin typeface="Arial" panose="020B0604020202020204" pitchFamily="34" charset="0"/>
                        <a:cs typeface="Arial" panose="020B0604020202020204" pitchFamily="34" charset="0"/>
                      </a:endParaRPr>
                    </a:p>
                  </a:txBody>
                  <a:tcPr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228600" indent="-168275"/>
                      <a:r>
                        <a:rPr lang="en-US" sz="1500" b="0" dirty="0">
                          <a:solidFill>
                            <a:schemeClr val="tx1"/>
                          </a:solidFill>
                          <a:latin typeface="Arial" panose="020B0604020202020204" pitchFamily="34" charset="0"/>
                          <a:cs typeface="Arial" panose="020B0604020202020204" pitchFamily="34" charset="0"/>
                        </a:rPr>
                        <a:t>Alopecia</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500" b="0" dirty="0">
                          <a:solidFill>
                            <a:schemeClr val="tx1"/>
                          </a:solidFill>
                          <a:latin typeface="Arial" panose="020B0604020202020204" pitchFamily="34" charset="0"/>
                          <a:cs typeface="Arial" panose="020B0604020202020204" pitchFamily="34" charset="0"/>
                        </a:rPr>
                        <a:t>47</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gn="ctr"/>
                      <a:r>
                        <a:rPr lang="en-US" sz="1500" b="0" dirty="0">
                          <a:solidFill>
                            <a:schemeClr val="tx1"/>
                          </a:solidFill>
                          <a:latin typeface="Arial" panose="020B0604020202020204" pitchFamily="34" charset="0"/>
                          <a:cs typeface="Arial" panose="020B0604020202020204" pitchFamily="34" charset="0"/>
                        </a:rPr>
                        <a:t>0</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p>
                      <a:pPr algn="ctr"/>
                      <a:r>
                        <a:rPr lang="en-US" sz="1500" b="0" dirty="0">
                          <a:solidFill>
                            <a:schemeClr val="tx1"/>
                          </a:solidFill>
                          <a:latin typeface="Arial" panose="020B0604020202020204" pitchFamily="34" charset="0"/>
                          <a:cs typeface="Arial" panose="020B0604020202020204" pitchFamily="34" charset="0"/>
                        </a:rPr>
                        <a:t>0</a:t>
                      </a:r>
                    </a:p>
                  </a:txBody>
                  <a:tcPr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8E8EA"/>
                    </a:solidFill>
                  </a:tcPr>
                </a:tc>
                <a:extLst>
                  <a:ext uri="{0D108BD9-81ED-4DB2-BD59-A6C34878D82A}">
                    <a16:rowId xmlns:a16="http://schemas.microsoft.com/office/drawing/2014/main" val="10022"/>
                  </a:ext>
                </a:extLst>
              </a:tr>
              <a:tr h="235712">
                <a:tc>
                  <a:txBody>
                    <a:bodyPr/>
                    <a:lstStyle/>
                    <a:p>
                      <a:pPr marL="60325" marR="0" lvl="0" indent="0" algn="l" defTabSz="1219170" rtl="0" eaLnBrk="1" fontAlgn="auto" latinLnBrk="0" hangingPunct="1">
                        <a:lnSpc>
                          <a:spcPct val="100000"/>
                        </a:lnSpc>
                        <a:spcBef>
                          <a:spcPts val="0"/>
                        </a:spcBef>
                        <a:spcAft>
                          <a:spcPts val="0"/>
                        </a:spcAft>
                        <a:buClrTx/>
                        <a:buSzTx/>
                        <a:buFontTx/>
                        <a:buNone/>
                        <a:tabLst/>
                        <a:defRPr/>
                      </a:pPr>
                      <a:r>
                        <a:rPr lang="en-US" sz="1500" b="0" baseline="0" dirty="0">
                          <a:solidFill>
                            <a:schemeClr val="tx1"/>
                          </a:solidFill>
                          <a:latin typeface="Arial" panose="020B0604020202020204" pitchFamily="34" charset="0"/>
                          <a:cs typeface="Arial" panose="020B0604020202020204" pitchFamily="34" charset="0"/>
                        </a:rPr>
                        <a:t>Metabolism &amp; nutrition</a:t>
                      </a:r>
                    </a:p>
                  </a:txBody>
                  <a:tcPr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p>
                      <a:pPr marL="228600" indent="-168275"/>
                      <a:r>
                        <a:rPr lang="en-US" sz="1500" b="0" dirty="0">
                          <a:solidFill>
                            <a:schemeClr val="tx1"/>
                          </a:solidFill>
                          <a:latin typeface="Arial" panose="020B0604020202020204" pitchFamily="34" charset="0"/>
                          <a:cs typeface="Arial" panose="020B0604020202020204" pitchFamily="34" charset="0"/>
                        </a:rPr>
                        <a:t>Decreased appetite</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p>
                      <a:pPr algn="ctr"/>
                      <a:r>
                        <a:rPr lang="en-US" sz="1500" dirty="0">
                          <a:solidFill>
                            <a:schemeClr val="tx1"/>
                          </a:solidFill>
                          <a:latin typeface="Arial" panose="020B0604020202020204" pitchFamily="34" charset="0"/>
                          <a:cs typeface="Arial" panose="020B0604020202020204" pitchFamily="34" charset="0"/>
                        </a:rPr>
                        <a:t>36</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p>
                      <a:pPr algn="ctr"/>
                      <a:r>
                        <a:rPr lang="en-US" sz="1500" dirty="0">
                          <a:solidFill>
                            <a:schemeClr val="tx1"/>
                          </a:solidFill>
                          <a:latin typeface="Arial" panose="020B0604020202020204" pitchFamily="34" charset="0"/>
                          <a:cs typeface="Arial" panose="020B0604020202020204" pitchFamily="34" charset="0"/>
                        </a:rPr>
                        <a:t>3</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tc>
                  <a:txBody>
                    <a:bodyPr/>
                    <a:lstStyle/>
                    <a:p>
                      <a:pPr algn="ctr"/>
                      <a:r>
                        <a:rPr lang="en-US" sz="1500" dirty="0">
                          <a:solidFill>
                            <a:schemeClr val="tx1"/>
                          </a:solidFill>
                          <a:latin typeface="Arial" panose="020B0604020202020204" pitchFamily="34" charset="0"/>
                          <a:cs typeface="Arial" panose="020B0604020202020204" pitchFamily="34" charset="0"/>
                        </a:rPr>
                        <a:t>0</a:t>
                      </a:r>
                    </a:p>
                  </a:txBody>
                  <a:tcPr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DCCD2"/>
                    </a:solidFill>
                  </a:tcPr>
                </a:tc>
                <a:extLst>
                  <a:ext uri="{0D108BD9-81ED-4DB2-BD59-A6C34878D82A}">
                    <a16:rowId xmlns:a16="http://schemas.microsoft.com/office/drawing/2014/main" val="10017"/>
                  </a:ext>
                </a:extLst>
              </a:tr>
              <a:tr h="235712">
                <a:tc>
                  <a:txBody>
                    <a:bodyPr/>
                    <a:lstStyle/>
                    <a:p>
                      <a:pPr marL="60325" marR="0" lvl="0" indent="0" algn="l" defTabSz="1219170" rtl="0" eaLnBrk="1" fontAlgn="auto" latinLnBrk="0" hangingPunct="1">
                        <a:lnSpc>
                          <a:spcPct val="100000"/>
                        </a:lnSpc>
                        <a:spcBef>
                          <a:spcPts val="0"/>
                        </a:spcBef>
                        <a:spcAft>
                          <a:spcPts val="0"/>
                        </a:spcAft>
                        <a:buClrTx/>
                        <a:buSzTx/>
                        <a:buFontTx/>
                        <a:buNone/>
                        <a:tabLst/>
                        <a:defRPr/>
                      </a:pPr>
                      <a:r>
                        <a:rPr lang="en-US" sz="1500" b="0" baseline="0" dirty="0">
                          <a:solidFill>
                            <a:schemeClr val="tx1"/>
                          </a:solidFill>
                          <a:latin typeface="Arial" panose="020B0604020202020204" pitchFamily="34" charset="0"/>
                          <a:cs typeface="Arial" panose="020B0604020202020204" pitchFamily="34" charset="0"/>
                        </a:rPr>
                        <a:t>Infections &amp; infestations</a:t>
                      </a:r>
                    </a:p>
                  </a:txBody>
                  <a:tcPr marT="0" marB="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p>
                      <a:pPr marL="61913" indent="-1588">
                        <a:tabLst/>
                      </a:pPr>
                      <a:r>
                        <a:rPr lang="en-US" sz="1500" b="0" dirty="0">
                          <a:solidFill>
                            <a:schemeClr val="tx1"/>
                          </a:solidFill>
                          <a:latin typeface="Arial" panose="020B0604020202020204" pitchFamily="34" charset="0"/>
                          <a:cs typeface="Arial" panose="020B0604020202020204" pitchFamily="34" charset="0"/>
                        </a:rPr>
                        <a:t>Urinary tract infection</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1"/>
                          </a:solidFill>
                          <a:latin typeface="Arial" panose="020B0604020202020204" pitchFamily="34" charset="0"/>
                          <a:cs typeface="Arial" panose="020B0604020202020204" pitchFamily="34" charset="0"/>
                        </a:rPr>
                        <a:t>8</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1"/>
                          </a:solidFill>
                          <a:latin typeface="Arial" panose="020B0604020202020204" pitchFamily="34" charset="0"/>
                          <a:cs typeface="Arial" panose="020B0604020202020204" pitchFamily="34" charset="0"/>
                        </a:rPr>
                        <a:t>6</a:t>
                      </a:r>
                    </a:p>
                  </a:txBody>
                  <a:tcPr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E8E8EA"/>
                    </a:solidFill>
                  </a:tcPr>
                </a:tc>
                <a:tc>
                  <a:txBody>
                    <a:bodyPr/>
                    <a:lstStyle/>
                    <a:p>
                      <a:pPr algn="ctr"/>
                      <a:r>
                        <a:rPr lang="en-US" sz="1500" dirty="0">
                          <a:solidFill>
                            <a:schemeClr val="tx1"/>
                          </a:solidFill>
                          <a:latin typeface="Arial" panose="020B0604020202020204" pitchFamily="34" charset="0"/>
                          <a:cs typeface="Arial" panose="020B0604020202020204" pitchFamily="34" charset="0"/>
                        </a:rPr>
                        <a:t>0</a:t>
                      </a:r>
                    </a:p>
                  </a:txBody>
                  <a:tcPr marT="0" marB="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E8E8EA"/>
                    </a:solidFill>
                  </a:tcPr>
                </a:tc>
                <a:extLst>
                  <a:ext uri="{0D108BD9-81ED-4DB2-BD59-A6C34878D82A}">
                    <a16:rowId xmlns:a16="http://schemas.microsoft.com/office/drawing/2014/main" val="4089831162"/>
                  </a:ext>
                </a:extLst>
              </a:tr>
            </a:tbl>
          </a:graphicData>
        </a:graphic>
      </p:graphicFrame>
      <p:sp>
        <p:nvSpPr>
          <p:cNvPr id="6" name="TextBox 5">
            <a:extLst>
              <a:ext uri="{FF2B5EF4-FFF2-40B4-BE49-F238E27FC236}">
                <a16:creationId xmlns:a16="http://schemas.microsoft.com/office/drawing/2014/main" id="{D62368E9-FE07-43F8-9F99-4AF9C67B6320}"/>
              </a:ext>
            </a:extLst>
          </p:cNvPr>
          <p:cNvSpPr txBox="1"/>
          <p:nvPr/>
        </p:nvSpPr>
        <p:spPr>
          <a:xfrm>
            <a:off x="6315076" y="5924112"/>
            <a:ext cx="6100140" cy="26161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J Clin Oncol</a:t>
            </a:r>
            <a:r>
              <a:rPr kumimoji="0" lang="en-US" sz="1100"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 2021 Apr 30: JCO2003489. doi: 10.1200/JCO.20.03489. Online ahead of print.</a:t>
            </a:r>
          </a:p>
        </p:txBody>
      </p:sp>
      <p:sp>
        <p:nvSpPr>
          <p:cNvPr id="7" name="Text Placeholder 3">
            <a:extLst>
              <a:ext uri="{FF2B5EF4-FFF2-40B4-BE49-F238E27FC236}">
                <a16:creationId xmlns:a16="http://schemas.microsoft.com/office/drawing/2014/main" id="{6F95AE31-6F8C-444F-8D3F-7F06D973F194}"/>
              </a:ext>
            </a:extLst>
          </p:cNvPr>
          <p:cNvSpPr txBox="1">
            <a:spLocks/>
          </p:cNvSpPr>
          <p:nvPr/>
        </p:nvSpPr>
        <p:spPr>
          <a:xfrm>
            <a:off x="3518420" y="6367540"/>
            <a:ext cx="5852160" cy="281354"/>
          </a:xfrm>
          <a:prstGeom prst="rect">
            <a:avLst/>
          </a:prstGeom>
        </p:spPr>
        <p:txBody>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dirty="0">
                <a:solidFill>
                  <a:schemeClr val="tx1"/>
                </a:solidFill>
              </a:rPr>
              <a:t>Scott T. Tagawa, MD, MS, FACP</a:t>
            </a:r>
          </a:p>
        </p:txBody>
      </p:sp>
      <p:sp>
        <p:nvSpPr>
          <p:cNvPr id="3" name="TextBox 2">
            <a:extLst>
              <a:ext uri="{FF2B5EF4-FFF2-40B4-BE49-F238E27FC236}">
                <a16:creationId xmlns:a16="http://schemas.microsoft.com/office/drawing/2014/main" id="{D1F1BC9F-1BD3-A20E-7F39-D4CDFE30B306}"/>
              </a:ext>
            </a:extLst>
          </p:cNvPr>
          <p:cNvSpPr txBox="1"/>
          <p:nvPr/>
        </p:nvSpPr>
        <p:spPr>
          <a:xfrm>
            <a:off x="3244103" y="6599262"/>
            <a:ext cx="5212080" cy="182880"/>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3574134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D9E10-C994-40CA-9FC7-141DDF55E1FC}"/>
              </a:ext>
            </a:extLst>
          </p:cNvPr>
          <p:cNvSpPr>
            <a:spLocks noGrp="1"/>
          </p:cNvSpPr>
          <p:nvPr>
            <p:ph type="title"/>
          </p:nvPr>
        </p:nvSpPr>
        <p:spPr>
          <a:xfrm>
            <a:off x="0" y="0"/>
            <a:ext cx="12192000" cy="1096167"/>
          </a:xfrm>
        </p:spPr>
        <p:txBody>
          <a:bodyPr>
            <a:noAutofit/>
          </a:bodyPr>
          <a:lstStyle/>
          <a:p>
            <a:pPr algn="ctr"/>
            <a:r>
              <a:rPr lang="en-US" sz="2400" dirty="0">
                <a:latin typeface="Arial" panose="020B0604020202020204" pitchFamily="34" charset="0"/>
                <a:cs typeface="Arial" panose="020B0604020202020204" pitchFamily="34" charset="0"/>
              </a:rPr>
              <a:t>TROPiCS-04: A Randomized, Open-Label, Phase 3 Study of Sacituzumab Govitecan Versus Treatment of Physician’s Choice in Patients With mUC</a:t>
            </a:r>
            <a:endParaRPr lang="en-US" sz="2400" baseline="30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FE2FA00-FF4B-46D7-852D-EB614E9ACE09}"/>
              </a:ext>
            </a:extLst>
          </p:cNvPr>
          <p:cNvSpPr txBox="1"/>
          <p:nvPr/>
        </p:nvSpPr>
        <p:spPr>
          <a:xfrm>
            <a:off x="319596" y="5240120"/>
            <a:ext cx="11582400" cy="831318"/>
          </a:xfrm>
          <a:prstGeom prst="rect">
            <a:avLst/>
          </a:prstGeom>
          <a:noFill/>
        </p:spPr>
        <p:txBody>
          <a:bodyPr wrap="square" rtlCol="0" anchor="b" anchorCtr="0">
            <a:spAutoFit/>
          </a:bodyPr>
          <a:lstStyle/>
          <a:p>
            <a:pPr marL="0" marR="0" lvl="0" indent="0" algn="l" defTabSz="914377" rtl="0" eaLnBrk="1" fontAlgn="auto" latinLnBrk="0" hangingPunct="1">
              <a:lnSpc>
                <a:spcPct val="90000"/>
              </a:lnSpc>
              <a:spcBef>
                <a:spcPts val="1000"/>
              </a:spcBef>
              <a:spcAft>
                <a:spcPts val="0"/>
              </a:spcAft>
              <a:buClrTx/>
              <a:buSzTx/>
              <a:buFontTx/>
              <a:buNone/>
              <a:tabLst/>
              <a:defRPr/>
            </a:pP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Arial" panose="020B0604020202020204" pitchFamily="34" charset="0"/>
              </a:rPr>
              <a:t>BICR, blinded independent central review; CBR, clinical benefit rate; CPI, checkpoint inhibitor; DOR, duration of response; EuroQoL EQ-5D-5L, European Quality of Life 5-Dimension 5-Level instrument; EORTC QC-30, European Organization for Research and Treatment of Cancer Quality of Life Questionnaire Core 30; HR, hazard ratio; ORR, objective response rate;</a:t>
            </a:r>
            <a:b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Arial" panose="020B0604020202020204" pitchFamily="34" charset="0"/>
              </a:rPr>
            </a:b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Arial" panose="020B0604020202020204" pitchFamily="34" charset="0"/>
              </a:rPr>
              <a:t>OS, overall survival; </a:t>
            </a: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mn-cs"/>
              </a:rPr>
              <a:t>PD-1, programmed cell death protein 1; PD-L1, programmed death ligand 1;</a:t>
            </a: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Arial" panose="020B0604020202020204" pitchFamily="34" charset="0"/>
              </a:rPr>
              <a:t> PFS, progression-free survival; PI, principal investigator; RECIST, Response Evaluation Criteria in Solid Tumors version 1.1; TPC, treatment of physician’s choice; UC, urothelial carcinoma.</a:t>
            </a:r>
            <a:b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Arial" panose="020B0604020202020204" pitchFamily="34" charset="0"/>
              </a:rPr>
            </a:b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Arial" panose="020B0604020202020204" pitchFamily="34" charset="0"/>
              </a:rPr>
              <a:t>Vulsteke, et al</a:t>
            </a:r>
            <a:r>
              <a:rPr lang="en-US" sz="1067" dirty="0">
                <a:solidFill>
                  <a:schemeClr val="bg1"/>
                </a:solidFill>
                <a:latin typeface="Trebuchet MS" panose="020B0703020202090204" pitchFamily="34" charset="0"/>
                <a:cs typeface="Arial" panose="020B0604020202020204" pitchFamily="34" charset="0"/>
              </a:rPr>
              <a:t>. </a:t>
            </a:r>
            <a:r>
              <a:rPr kumimoji="0" lang="en-US" sz="1067" b="0" i="0" u="none" strike="noStrike" kern="1200" cap="none" spc="0" normalizeH="0" baseline="0" noProof="0" dirty="0">
                <a:ln>
                  <a:noFill/>
                </a:ln>
                <a:solidFill>
                  <a:schemeClr val="bg1"/>
                </a:solidFill>
                <a:effectLst/>
                <a:uLnTx/>
                <a:uFillTx/>
                <a:latin typeface="Trebuchet MS" panose="020B0703020202090204" pitchFamily="34" charset="0"/>
                <a:ea typeface="+mn-ea"/>
                <a:cs typeface="Arial" panose="020B0604020202020204" pitchFamily="34" charset="0"/>
              </a:rPr>
              <a:t>2022 ASCO GU; February 17-19, 2022.</a:t>
            </a:r>
          </a:p>
        </p:txBody>
      </p:sp>
      <p:sp>
        <p:nvSpPr>
          <p:cNvPr id="8" name="TextBox 7">
            <a:extLst>
              <a:ext uri="{FF2B5EF4-FFF2-40B4-BE49-F238E27FC236}">
                <a16:creationId xmlns:a16="http://schemas.microsoft.com/office/drawing/2014/main" id="{EE6C26EF-D56F-4416-97A3-1ADD6BFE41A7}"/>
              </a:ext>
            </a:extLst>
          </p:cNvPr>
          <p:cNvSpPr txBox="1"/>
          <p:nvPr/>
        </p:nvSpPr>
        <p:spPr>
          <a:xfrm>
            <a:off x="4366668" y="2728027"/>
            <a:ext cx="2980700" cy="2215991"/>
          </a:xfrm>
          <a:prstGeom prst="rect">
            <a:avLst/>
          </a:prstGeom>
          <a:solidFill>
            <a:srgbClr val="FFFFFF">
              <a:lumMod val="75000"/>
            </a:srgbClr>
          </a:solidFill>
          <a:ln>
            <a:solidFill>
              <a:srgbClr val="E7E6E6">
                <a:lumMod val="90000"/>
              </a:srgbClr>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Treatment of physician’s Choice</a:t>
            </a:r>
          </a:p>
          <a:p>
            <a:pPr marL="285744" marR="0" lvl="0" indent="-285744" algn="ctr"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Docetaxel 75 mg/m</a:t>
            </a:r>
            <a:r>
              <a:rPr kumimoji="0" lang="en-US" sz="1400" b="0" i="0" u="none" strike="noStrike" kern="1200" cap="none" spc="0" normalizeH="0" baseline="30000" noProof="0" dirty="0">
                <a:ln>
                  <a:noFill/>
                </a:ln>
                <a:solidFill>
                  <a:srgbClr val="262261"/>
                </a:solidFill>
                <a:effectLst/>
                <a:uLnTx/>
                <a:uFillTx/>
                <a:latin typeface="Arial" panose="020B0604020202020204" pitchFamily="34" charset="0"/>
                <a:ea typeface="+mn-ea"/>
                <a:cs typeface="Arial" panose="020B0604020202020204" pitchFamily="34" charset="0"/>
              </a:rPr>
              <a:t>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OR</a:t>
            </a:r>
            <a:endParaRPr kumimoji="0" lang="en-US" sz="1400" b="0" i="0" u="none" strike="noStrike" kern="1200" cap="none" spc="0" normalizeH="0" baseline="30000" noProof="0" dirty="0">
              <a:ln>
                <a:noFill/>
              </a:ln>
              <a:solidFill>
                <a:srgbClr val="262261"/>
              </a:solidFill>
              <a:effectLst/>
              <a:uLnTx/>
              <a:uFillTx/>
              <a:latin typeface="Arial" panose="020B0604020202020204" pitchFamily="34" charset="0"/>
              <a:ea typeface="+mn-ea"/>
              <a:cs typeface="Arial" panose="020B0604020202020204" pitchFamily="34" charset="0"/>
            </a:endParaRPr>
          </a:p>
          <a:p>
            <a:pPr marL="285744" marR="0" lvl="0" indent="-285744" algn="ctr"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Paclitaxel 175 mg/m</a:t>
            </a:r>
            <a:r>
              <a:rPr kumimoji="0" lang="en-US" sz="1400" b="0" i="0" u="none" strike="noStrike" kern="1200" cap="none" spc="0" normalizeH="0" baseline="30000" noProof="0" dirty="0">
                <a:ln>
                  <a:noFill/>
                </a:ln>
                <a:solidFill>
                  <a:srgbClr val="262261"/>
                </a:solidFill>
                <a:effectLst/>
                <a:uLnTx/>
                <a:uFillTx/>
                <a:latin typeface="Arial" panose="020B0604020202020204" pitchFamily="34" charset="0"/>
                <a:ea typeface="+mn-ea"/>
                <a:cs typeface="Arial" panose="020B0604020202020204" pitchFamily="34" charset="0"/>
              </a:rPr>
              <a:t>2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OR</a:t>
            </a:r>
            <a:endParaRPr kumimoji="0" lang="en-US" sz="1400" b="0" i="0" u="none" strike="noStrike" kern="1200" cap="none" spc="0" normalizeH="0" baseline="30000" noProof="0" dirty="0">
              <a:ln>
                <a:noFill/>
              </a:ln>
              <a:solidFill>
                <a:srgbClr val="262261"/>
              </a:solidFill>
              <a:effectLst/>
              <a:uLnTx/>
              <a:uFillTx/>
              <a:latin typeface="Arial" panose="020B0604020202020204" pitchFamily="34" charset="0"/>
              <a:ea typeface="+mn-ea"/>
              <a:cs typeface="Arial" panose="020B0604020202020204" pitchFamily="34" charset="0"/>
            </a:endParaRPr>
          </a:p>
          <a:p>
            <a:pPr marL="285744" marR="0" lvl="0" indent="-285744" algn="ctr"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Vinflunine 320 mg/m</a:t>
            </a:r>
            <a:r>
              <a:rPr kumimoji="0" lang="en-US" sz="1400" b="0" i="0" u="none" strike="noStrike" kern="1200" cap="none" spc="0" normalizeH="0" baseline="30000" noProof="0" dirty="0">
                <a:ln>
                  <a:noFill/>
                </a:ln>
                <a:solidFill>
                  <a:srgbClr val="262261"/>
                </a:solidFill>
                <a:effectLst/>
                <a:uLnTx/>
                <a:uFillTx/>
                <a:latin typeface="Arial" panose="020B0604020202020204" pitchFamily="34" charset="0"/>
                <a:ea typeface="+mn-ea"/>
                <a:cs typeface="Arial" panose="020B0604020202020204" pitchFamily="34" charset="0"/>
              </a:rPr>
              <a:t>2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Day 1 of 21-day cycles</a:t>
            </a:r>
            <a:endParaRPr kumimoji="0" lang="en-US" sz="1600" b="0"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75AF3BC5-2A52-4500-9211-42446258FEA9}"/>
              </a:ext>
            </a:extLst>
          </p:cNvPr>
          <p:cNvSpPr txBox="1"/>
          <p:nvPr/>
        </p:nvSpPr>
        <p:spPr>
          <a:xfrm>
            <a:off x="4391853" y="1270149"/>
            <a:ext cx="2953921" cy="1323439"/>
          </a:xfrm>
          <a:prstGeom prst="rect">
            <a:avLst/>
          </a:prstGeom>
          <a:solidFill>
            <a:srgbClr val="57B9B5"/>
          </a:solidFill>
          <a:ln>
            <a:solidFill>
              <a:srgbClr val="57B9B5">
                <a:lumMod val="75000"/>
              </a:srgbClr>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Sacituzumab govitecan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SG 10 mg/kg</a:t>
            </a:r>
            <a:r>
              <a:rPr kumimoji="0" lang="en-US" sz="1600" b="0" i="0" u="none" strike="noStrike" kern="1200" cap="none" spc="0" normalizeH="0" baseline="30000" noProof="0" dirty="0">
                <a:ln>
                  <a:noFill/>
                </a:ln>
                <a:solidFill>
                  <a:srgbClr val="262261"/>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on days 1 and 8 of 21-day cycles</a:t>
            </a:r>
          </a:p>
        </p:txBody>
      </p:sp>
      <p:sp>
        <p:nvSpPr>
          <p:cNvPr id="10" name="TextBox 9">
            <a:extLst>
              <a:ext uri="{FF2B5EF4-FFF2-40B4-BE49-F238E27FC236}">
                <a16:creationId xmlns:a16="http://schemas.microsoft.com/office/drawing/2014/main" id="{1A027770-F362-4794-9A64-491A6DA36A50}"/>
              </a:ext>
            </a:extLst>
          </p:cNvPr>
          <p:cNvSpPr txBox="1"/>
          <p:nvPr/>
        </p:nvSpPr>
        <p:spPr>
          <a:xfrm>
            <a:off x="9596839" y="1546126"/>
            <a:ext cx="2385243" cy="3374257"/>
          </a:xfrm>
          <a:prstGeom prst="rect">
            <a:avLst/>
          </a:prstGeom>
          <a:solidFill>
            <a:srgbClr val="FFFFFF">
              <a:lumMod val="95000"/>
            </a:srgbClr>
          </a:solidFill>
          <a:ln>
            <a:solidFill>
              <a:srgbClr val="FFFFFF">
                <a:lumMod val="95000"/>
              </a:srgbClr>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Endpoints</a:t>
            </a:r>
            <a:endParaRPr kumimoji="0" lang="en-US" sz="1333" b="1" i="0" u="none" strike="sng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br>
              <a:rPr kumimoji="0" lang="en-US" sz="1333" b="1" i="0" u="sng"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br>
            <a:r>
              <a:rPr kumimoji="0" lang="en-US" sz="1333" b="1"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Primary endpoint:</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OS</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33" b="1"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Secondary endpoints:</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PFS by PI assessment and BICR using RECIST v1.1</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ORR, DOR, and CBR by PI assessment and BICR using RECIST v1.1</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EORTC QLQ C30 score and EuroQoL EQ-5D-5L QOL score</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Safety and tolerability</a:t>
            </a:r>
            <a:endParaRPr kumimoji="0" lang="en-US" sz="1333" b="0" i="0" u="sng"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0E04E312-427F-435D-940A-2DFA4A2E992C}"/>
              </a:ext>
            </a:extLst>
          </p:cNvPr>
          <p:cNvSpPr/>
          <p:nvPr/>
        </p:nvSpPr>
        <p:spPr>
          <a:xfrm>
            <a:off x="7899865" y="1541829"/>
            <a:ext cx="1433151" cy="1169551"/>
          </a:xfrm>
          <a:prstGeom prst="rect">
            <a:avLst/>
          </a:prstGeom>
          <a:solidFill>
            <a:srgbClr val="74CAA1">
              <a:lumMod val="40000"/>
              <a:lumOff val="60000"/>
            </a:srgbClr>
          </a:solidFill>
          <a:ln w="9525">
            <a:noFill/>
          </a:ln>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261"/>
                </a:solidFill>
                <a:effectLst/>
                <a:uLnTx/>
                <a:uFillTx/>
                <a:latin typeface="Arial" panose="020B0604020202020204" pitchFamily="34" charset="0"/>
                <a:ea typeface="+mn-ea"/>
                <a:cs typeface="Arial" panose="020B0604020202020204" pitchFamily="34" charset="0"/>
              </a:rPr>
              <a:t>Continue treatment until loss of clinical benefit or toxicity</a:t>
            </a:r>
          </a:p>
        </p:txBody>
      </p:sp>
      <p:sp>
        <p:nvSpPr>
          <p:cNvPr id="12" name="Rounded Rectangle 12">
            <a:extLst>
              <a:ext uri="{FF2B5EF4-FFF2-40B4-BE49-F238E27FC236}">
                <a16:creationId xmlns:a16="http://schemas.microsoft.com/office/drawing/2014/main" id="{E9A3D6F7-8C96-49E5-B4F0-2DB73363BB25}"/>
              </a:ext>
            </a:extLst>
          </p:cNvPr>
          <p:cNvSpPr/>
          <p:nvPr/>
        </p:nvSpPr>
        <p:spPr>
          <a:xfrm>
            <a:off x="4082344" y="1993179"/>
            <a:ext cx="306740" cy="1667876"/>
          </a:xfrm>
          <a:custGeom>
            <a:avLst/>
            <a:gdLst>
              <a:gd name="connsiteX0" fmla="*/ 0 w 1000125"/>
              <a:gd name="connsiteY0" fmla="*/ 0 h 1000125"/>
              <a:gd name="connsiteX1" fmla="*/ 0 w 1000125"/>
              <a:gd name="connsiteY1" fmla="*/ 0 h 1000125"/>
              <a:gd name="connsiteX2" fmla="*/ 1000125 w 1000125"/>
              <a:gd name="connsiteY2" fmla="*/ 0 h 1000125"/>
              <a:gd name="connsiteX3" fmla="*/ 1000125 w 1000125"/>
              <a:gd name="connsiteY3" fmla="*/ 0 h 1000125"/>
              <a:gd name="connsiteX4" fmla="*/ 1000125 w 1000125"/>
              <a:gd name="connsiteY4" fmla="*/ 1000125 h 1000125"/>
              <a:gd name="connsiteX5" fmla="*/ 1000125 w 1000125"/>
              <a:gd name="connsiteY5" fmla="*/ 1000125 h 1000125"/>
              <a:gd name="connsiteX6" fmla="*/ 0 w 1000125"/>
              <a:gd name="connsiteY6" fmla="*/ 1000125 h 1000125"/>
              <a:gd name="connsiteX7" fmla="*/ 0 w 1000125"/>
              <a:gd name="connsiteY7" fmla="*/ 1000125 h 1000125"/>
              <a:gd name="connsiteX8" fmla="*/ 0 w 1000125"/>
              <a:gd name="connsiteY8" fmla="*/ 0 h 1000125"/>
              <a:gd name="connsiteX0dup0" fmla="*/ 1000125 w 1091565"/>
              <a:gd name="connsiteY0dup0" fmla="*/ 1000125 h 1000125"/>
              <a:gd name="connsiteX1dup0" fmla="*/ 1000125 w 1091565"/>
              <a:gd name="connsiteY1dup0" fmla="*/ 1000125 h 1000125"/>
              <a:gd name="connsiteX2dup0" fmla="*/ 0 w 1091565"/>
              <a:gd name="connsiteY2dup0" fmla="*/ 1000125 h 1000125"/>
              <a:gd name="connsiteX3dup0" fmla="*/ 0 w 1091565"/>
              <a:gd name="connsiteY3dup0" fmla="*/ 1000125 h 1000125"/>
              <a:gd name="connsiteX4dup0" fmla="*/ 0 w 1091565"/>
              <a:gd name="connsiteY4dup0" fmla="*/ 0 h 1000125"/>
              <a:gd name="connsiteX5dup0" fmla="*/ 0 w 1091565"/>
              <a:gd name="connsiteY5dup0" fmla="*/ 0 h 1000125"/>
              <a:gd name="connsiteX6dup0" fmla="*/ 1000125 w 1091565"/>
              <a:gd name="connsiteY6dup0" fmla="*/ 0 h 1000125"/>
              <a:gd name="connsiteX7dup0" fmla="*/ 1091565 w 1091565"/>
              <a:gd name="connsiteY7dup0" fmla="*/ 91440 h 1000125"/>
              <a:gd name="connsiteX0dup0dup1" fmla="*/ 1000125 w 1000125"/>
              <a:gd name="connsiteY0dup0dup1" fmla="*/ 1000125 h 1000125"/>
              <a:gd name="connsiteX1dup0dup1" fmla="*/ 1000125 w 1000125"/>
              <a:gd name="connsiteY1dup0dup1" fmla="*/ 1000125 h 1000125"/>
              <a:gd name="connsiteX2dup0dup1" fmla="*/ 0 w 1000125"/>
              <a:gd name="connsiteY2dup0dup1" fmla="*/ 1000125 h 1000125"/>
              <a:gd name="connsiteX3dup0dup1" fmla="*/ 0 w 1000125"/>
              <a:gd name="connsiteY3dup0dup1" fmla="*/ 1000125 h 1000125"/>
              <a:gd name="connsiteX4dup0dup1" fmla="*/ 0 w 1000125"/>
              <a:gd name="connsiteY4dup0dup1" fmla="*/ 0 h 1000125"/>
              <a:gd name="connsiteX5dup0dup1" fmla="*/ 0 w 1000125"/>
              <a:gd name="connsiteY5dup0dup1" fmla="*/ 0 h 1000125"/>
              <a:gd name="connsiteX6dup0dup1" fmla="*/ 1000125 w 1000125"/>
              <a:gd name="connsiteY6dup0dup1" fmla="*/ 0 h 1000125"/>
            </a:gdLst>
            <a:ahLst/>
            <a:cxnLst>
              <a:cxn ang="0">
                <a:pos x="connsiteX0dup0dup1" y="connsiteY0dup0dup1"/>
              </a:cxn>
              <a:cxn ang="0">
                <a:pos x="connsiteX1dup0dup1" y="connsiteY1dup0dup1"/>
              </a:cxn>
              <a:cxn ang="0">
                <a:pos x="connsiteX2dup0dup1" y="connsiteY2dup0dup1"/>
              </a:cxn>
              <a:cxn ang="0">
                <a:pos x="connsiteX3dup0dup1" y="connsiteY3dup0dup1"/>
              </a:cxn>
              <a:cxn ang="0">
                <a:pos x="connsiteX4dup0dup1" y="connsiteY4dup0dup1"/>
              </a:cxn>
              <a:cxn ang="0">
                <a:pos x="connsiteX5dup0dup1" y="connsiteY5dup0dup1"/>
              </a:cxn>
              <a:cxn ang="0">
                <a:pos x="connsiteX6dup0dup1" y="connsiteY6dup0dup1"/>
              </a:cxn>
            </a:cxnLst>
            <a:rect l="l" t="t" r="r" b="b"/>
            <a:pathLst>
              <a:path w="1000125" h="1000125">
                <a:moveTo>
                  <a:pt x="1000125" y="1000125"/>
                </a:moveTo>
                <a:lnTo>
                  <a:pt x="1000125" y="1000125"/>
                </a:lnTo>
                <a:lnTo>
                  <a:pt x="0" y="1000125"/>
                </a:lnTo>
                <a:lnTo>
                  <a:pt x="0" y="1000125"/>
                </a:lnTo>
                <a:lnTo>
                  <a:pt x="0" y="0"/>
                </a:lnTo>
                <a:lnTo>
                  <a:pt x="0" y="0"/>
                </a:lnTo>
                <a:lnTo>
                  <a:pt x="1000125" y="0"/>
                </a:lnTo>
              </a:path>
            </a:pathLst>
          </a:custGeom>
          <a:noFill/>
          <a:ln w="28575" cap="flat" cmpd="sng" algn="ctr">
            <a:solidFill>
              <a:schemeClr val="accent1">
                <a:lumMod val="20000"/>
                <a:lumOff val="80000"/>
              </a:schemeClr>
            </a:solidFill>
            <a:prstDash val="solid"/>
            <a:headEnd type="triangle" w="med" len="med"/>
            <a:tailEnd type="triangle" w="med" len="med"/>
          </a:ln>
        </p:spPr>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B400569-8BAF-4DDC-BB22-F015A78CB1BD}"/>
              </a:ext>
            </a:extLst>
          </p:cNvPr>
          <p:cNvSpPr txBox="1"/>
          <p:nvPr/>
        </p:nvSpPr>
        <p:spPr>
          <a:xfrm>
            <a:off x="2866667" y="2945709"/>
            <a:ext cx="1330561"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1:1 randomization</a:t>
            </a:r>
          </a:p>
        </p:txBody>
      </p:sp>
      <p:cxnSp>
        <p:nvCxnSpPr>
          <p:cNvPr id="14" name="Elbow Connector 4">
            <a:extLst>
              <a:ext uri="{FF2B5EF4-FFF2-40B4-BE49-F238E27FC236}">
                <a16:creationId xmlns:a16="http://schemas.microsoft.com/office/drawing/2014/main" id="{13546AFC-197E-415C-8132-03D3FC0C5959}"/>
              </a:ext>
            </a:extLst>
          </p:cNvPr>
          <p:cNvCxnSpPr>
            <a:cxnSpLocks/>
          </p:cNvCxnSpPr>
          <p:nvPr/>
        </p:nvCxnSpPr>
        <p:spPr>
          <a:xfrm>
            <a:off x="7343435" y="1999606"/>
            <a:ext cx="2249041" cy="857132"/>
          </a:xfrm>
          <a:prstGeom prst="bentConnector3">
            <a:avLst>
              <a:gd name="adj1" fmla="val 13137"/>
            </a:avLst>
          </a:prstGeom>
          <a:noFill/>
          <a:ln w="28575" cap="flat" cmpd="sng" algn="ctr">
            <a:solidFill>
              <a:schemeClr val="accent1">
                <a:lumMod val="20000"/>
                <a:lumOff val="80000"/>
              </a:schemeClr>
            </a:solidFill>
            <a:prstDash val="solid"/>
            <a:miter lim="800000"/>
            <a:tailEnd type="triangle"/>
          </a:ln>
          <a:effectLst/>
        </p:spPr>
      </p:cxnSp>
      <p:cxnSp>
        <p:nvCxnSpPr>
          <p:cNvPr id="15" name="Elbow Connector 43">
            <a:extLst>
              <a:ext uri="{FF2B5EF4-FFF2-40B4-BE49-F238E27FC236}">
                <a16:creationId xmlns:a16="http://schemas.microsoft.com/office/drawing/2014/main" id="{0261F690-C67A-44DF-A458-2BA69686453E}"/>
              </a:ext>
            </a:extLst>
          </p:cNvPr>
          <p:cNvCxnSpPr>
            <a:cxnSpLocks/>
          </p:cNvCxnSpPr>
          <p:nvPr/>
        </p:nvCxnSpPr>
        <p:spPr>
          <a:xfrm flipV="1">
            <a:off x="7345774" y="2856738"/>
            <a:ext cx="2251064" cy="825583"/>
          </a:xfrm>
          <a:prstGeom prst="bentConnector3">
            <a:avLst>
              <a:gd name="adj1" fmla="val 13052"/>
            </a:avLst>
          </a:prstGeom>
          <a:noFill/>
          <a:ln w="28575" cap="flat" cmpd="sng" algn="ctr">
            <a:solidFill>
              <a:schemeClr val="accent1">
                <a:lumMod val="20000"/>
                <a:lumOff val="80000"/>
              </a:schemeClr>
            </a:solidFill>
            <a:prstDash val="solid"/>
            <a:miter lim="800000"/>
            <a:tailEnd type="triangle"/>
          </a:ln>
          <a:effectLst/>
        </p:spPr>
      </p:cxnSp>
      <p:sp>
        <p:nvSpPr>
          <p:cNvPr id="16" name="TextBox 15">
            <a:extLst>
              <a:ext uri="{FF2B5EF4-FFF2-40B4-BE49-F238E27FC236}">
                <a16:creationId xmlns:a16="http://schemas.microsoft.com/office/drawing/2014/main" id="{5F15FC5B-5666-4737-A957-4D653E2A7375}"/>
              </a:ext>
            </a:extLst>
          </p:cNvPr>
          <p:cNvSpPr txBox="1"/>
          <p:nvPr/>
        </p:nvSpPr>
        <p:spPr>
          <a:xfrm>
            <a:off x="3073191" y="2507509"/>
            <a:ext cx="943963"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 = 600</a:t>
            </a:r>
          </a:p>
        </p:txBody>
      </p:sp>
      <p:cxnSp>
        <p:nvCxnSpPr>
          <p:cNvPr id="17" name="Straight Arrow Connector 16">
            <a:extLst>
              <a:ext uri="{FF2B5EF4-FFF2-40B4-BE49-F238E27FC236}">
                <a16:creationId xmlns:a16="http://schemas.microsoft.com/office/drawing/2014/main" id="{7435C676-4690-4312-BFDC-BB317C123DD5}"/>
              </a:ext>
            </a:extLst>
          </p:cNvPr>
          <p:cNvCxnSpPr>
            <a:cxnSpLocks/>
          </p:cNvCxnSpPr>
          <p:nvPr/>
        </p:nvCxnSpPr>
        <p:spPr>
          <a:xfrm>
            <a:off x="3029575" y="2844400"/>
            <a:ext cx="1052769" cy="0"/>
          </a:xfrm>
          <a:prstGeom prst="straightConnector1">
            <a:avLst/>
          </a:prstGeom>
          <a:noFill/>
          <a:ln w="25400" cap="flat" cmpd="sng" algn="ctr">
            <a:solidFill>
              <a:schemeClr val="accent1">
                <a:lumMod val="20000"/>
                <a:lumOff val="80000"/>
              </a:schemeClr>
            </a:solidFill>
            <a:prstDash val="solid"/>
            <a:miter lim="800000"/>
            <a:tailEnd type="triangle"/>
          </a:ln>
          <a:effectLst/>
        </p:spPr>
      </p:cxnSp>
      <p:sp>
        <p:nvSpPr>
          <p:cNvPr id="18" name="TextBox 17">
            <a:extLst>
              <a:ext uri="{FF2B5EF4-FFF2-40B4-BE49-F238E27FC236}">
                <a16:creationId xmlns:a16="http://schemas.microsoft.com/office/drawing/2014/main" id="{D6671168-7431-420C-9E95-1E0F0DBEBF70}"/>
              </a:ext>
            </a:extLst>
          </p:cNvPr>
          <p:cNvSpPr txBox="1"/>
          <p:nvPr/>
        </p:nvSpPr>
        <p:spPr>
          <a:xfrm>
            <a:off x="61971" y="1270149"/>
            <a:ext cx="2980700" cy="3437736"/>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Study Population</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67"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Locally advanced unresectable or metastatic UC</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Upper/lower tract tumors</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Mixed histologic types are allowed if UC is predominant</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Progression after</a:t>
            </a:r>
            <a:br>
              <a:rPr kumimoji="0" lang="en-US" sz="1467"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1467"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platinum-based </a:t>
            </a:r>
            <a:r>
              <a:rPr kumimoji="0" lang="en-US" sz="1467"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and</a:t>
            </a:r>
            <a:r>
              <a:rPr kumimoji="0" lang="en-US" sz="1467"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CPI therapy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OR</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67"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Cisplatin in neo-adjuvant/adjuvant setting if progression within 12 months and subsequent CPI</a:t>
            </a:r>
          </a:p>
        </p:txBody>
      </p:sp>
      <p:sp>
        <p:nvSpPr>
          <p:cNvPr id="3" name="TextBox 2">
            <a:extLst>
              <a:ext uri="{FF2B5EF4-FFF2-40B4-BE49-F238E27FC236}">
                <a16:creationId xmlns:a16="http://schemas.microsoft.com/office/drawing/2014/main" id="{C709B7FA-5787-4851-84EB-FA88F021858F}"/>
              </a:ext>
            </a:extLst>
          </p:cNvPr>
          <p:cNvSpPr txBox="1"/>
          <p:nvPr/>
        </p:nvSpPr>
        <p:spPr>
          <a:xfrm>
            <a:off x="9769751" y="5911580"/>
            <a:ext cx="23294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Clinicaltrials.gov NCT04527991</a:t>
            </a:r>
          </a:p>
        </p:txBody>
      </p:sp>
      <p:sp>
        <p:nvSpPr>
          <p:cNvPr id="19" name="Text Placeholder 3">
            <a:extLst>
              <a:ext uri="{FF2B5EF4-FFF2-40B4-BE49-F238E27FC236}">
                <a16:creationId xmlns:a16="http://schemas.microsoft.com/office/drawing/2014/main" id="{26E9A5D8-5065-49CB-B8C0-C61956E3CE96}"/>
              </a:ext>
            </a:extLst>
          </p:cNvPr>
          <p:cNvSpPr txBox="1">
            <a:spLocks/>
          </p:cNvSpPr>
          <p:nvPr/>
        </p:nvSpPr>
        <p:spPr>
          <a:xfrm>
            <a:off x="3518420" y="6367540"/>
            <a:ext cx="5852160" cy="281354"/>
          </a:xfrm>
          <a:prstGeom prst="rect">
            <a:avLst/>
          </a:prstGeom>
        </p:spPr>
        <p:txBody>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dirty="0">
                <a:solidFill>
                  <a:schemeClr val="tx1"/>
                </a:solidFill>
              </a:rPr>
              <a:t>Scott T. Tagawa, MD, MS, FACP</a:t>
            </a:r>
          </a:p>
        </p:txBody>
      </p:sp>
      <p:sp>
        <p:nvSpPr>
          <p:cNvPr id="4" name="TextBox 3">
            <a:extLst>
              <a:ext uri="{FF2B5EF4-FFF2-40B4-BE49-F238E27FC236}">
                <a16:creationId xmlns:a16="http://schemas.microsoft.com/office/drawing/2014/main" id="{84730991-108C-CC6D-27C0-A5C08E99B1A6}"/>
              </a:ext>
            </a:extLst>
          </p:cNvPr>
          <p:cNvSpPr txBox="1"/>
          <p:nvPr/>
        </p:nvSpPr>
        <p:spPr>
          <a:xfrm>
            <a:off x="3244103" y="6599262"/>
            <a:ext cx="5212080" cy="182880"/>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1186226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BC406-7B75-42B2-BB2C-7AD2A56B8E83}"/>
              </a:ext>
            </a:extLst>
          </p:cNvPr>
          <p:cNvSpPr txBox="1">
            <a:spLocks noGrp="1"/>
          </p:cNvSpPr>
          <p:nvPr>
            <p:ph type="title"/>
          </p:nvPr>
        </p:nvSpPr>
        <p:spPr>
          <a:xfrm>
            <a:off x="1002631" y="50804"/>
            <a:ext cx="9993220" cy="1046814"/>
          </a:xfrm>
          <a:prstGeom prst="rect">
            <a:avLst/>
          </a:prstGeom>
          <a:noFill/>
          <a:ln>
            <a:noFill/>
          </a:ln>
        </p:spPr>
        <p:txBody>
          <a:bodyPr vert="horz" wrap="square" lIns="91440" tIns="45720" rIns="91440" bIns="45720" anchor="b" anchorCtr="0" compatLnSpc="1">
            <a:normAutofit/>
          </a:bodyPr>
          <a:lstStyle/>
          <a:p>
            <a:pPr lvl="0" algn="ctr"/>
            <a:r>
              <a:rPr lang="en-US" sz="3200" dirty="0">
                <a:latin typeface="Arial" pitchFamily="34"/>
                <a:cs typeface="Arial" pitchFamily="34"/>
              </a:rPr>
              <a:t>TROPHY-U-01 Is a Registrational, Open-Label, Multicohort Phase 2 Trial in Patients With mUC</a:t>
            </a:r>
          </a:p>
        </p:txBody>
      </p:sp>
      <p:sp>
        <p:nvSpPr>
          <p:cNvPr id="5" name="Rectangle 84">
            <a:extLst>
              <a:ext uri="{FF2B5EF4-FFF2-40B4-BE49-F238E27FC236}">
                <a16:creationId xmlns:a16="http://schemas.microsoft.com/office/drawing/2014/main" id="{A589F0E7-9E00-44F4-BFEB-2DD7BCF14B64}"/>
              </a:ext>
            </a:extLst>
          </p:cNvPr>
          <p:cNvSpPr/>
          <p:nvPr/>
        </p:nvSpPr>
        <p:spPr>
          <a:xfrm>
            <a:off x="8543419" y="1255346"/>
            <a:ext cx="3200400" cy="2031321"/>
          </a:xfrm>
          <a:prstGeom prst="rect">
            <a:avLst/>
          </a:prstGeom>
          <a:noFill/>
          <a:ln w="31747" cap="flat">
            <a:solidFill>
              <a:srgbClr val="262260"/>
            </a:solidFill>
            <a:prstDash val="solid"/>
            <a:miter/>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sng" strike="noStrike" kern="1200" cap="none" spc="0" normalizeH="0" baseline="0" noProof="0" dirty="0">
                <a:ln>
                  <a:noFill/>
                </a:ln>
                <a:solidFill>
                  <a:srgbClr val="54565B"/>
                </a:solidFill>
                <a:effectLst/>
                <a:uLnTx/>
                <a:uFillTx/>
                <a:latin typeface="Arial"/>
                <a:ea typeface="+mn-ea"/>
                <a:cs typeface="+mn-cs"/>
              </a:rPr>
              <a:t>Primary Endpoint</a:t>
            </a:r>
            <a:r>
              <a:rPr kumimoji="0" lang="en-US" sz="1800" b="1" i="0" u="none" strike="noStrike" kern="1200" cap="none" spc="0" normalizeH="0" baseline="0" noProof="0" dirty="0">
                <a:ln>
                  <a:noFill/>
                </a:ln>
                <a:solidFill>
                  <a:srgbClr val="54565B"/>
                </a:solidFill>
                <a:effectLst/>
                <a:uLnTx/>
                <a:uFillTx/>
                <a:latin typeface="Arial"/>
                <a:ea typeface="+mn-ea"/>
                <a:cs typeface="+mn-cs"/>
              </a:rPr>
              <a:t>: Objective response rate by central review    </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1" i="0" u="none" strike="noStrike" kern="1200" cap="none" spc="0" normalizeH="0" baseline="0" noProof="0" dirty="0">
              <a:ln>
                <a:noFill/>
              </a:ln>
              <a:solidFill>
                <a:srgbClr val="54565B"/>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sng" strike="noStrike" kern="1200" cap="none" spc="0" normalizeH="0" baseline="0" noProof="0" dirty="0">
                <a:ln>
                  <a:noFill/>
                </a:ln>
                <a:solidFill>
                  <a:srgbClr val="54565B"/>
                </a:solidFill>
                <a:effectLst/>
                <a:uLnTx/>
                <a:uFillTx/>
                <a:latin typeface="Arial"/>
                <a:ea typeface="+mn-ea"/>
                <a:cs typeface="+mn-cs"/>
              </a:rPr>
              <a:t>Key Secondary Endpoints</a:t>
            </a:r>
            <a:r>
              <a:rPr kumimoji="0" lang="en-US" sz="1800" b="1" i="0" u="none" strike="noStrike" kern="1200" cap="none" spc="0" normalizeH="0" baseline="0" noProof="0" dirty="0">
                <a:ln>
                  <a:noFill/>
                </a:ln>
                <a:solidFill>
                  <a:srgbClr val="54565B"/>
                </a:solidFill>
                <a:effectLst/>
                <a:uLnTx/>
                <a:uFillTx/>
                <a:latin typeface="Arial"/>
                <a:ea typeface="+mn-ea"/>
                <a:cs typeface="+mn-cs"/>
              </a:rPr>
              <a:t>: Safety/tolerability, DOR, PFS, OS</a:t>
            </a:r>
          </a:p>
        </p:txBody>
      </p:sp>
      <p:sp>
        <p:nvSpPr>
          <p:cNvPr id="7" name="Rectangle 65">
            <a:extLst>
              <a:ext uri="{FF2B5EF4-FFF2-40B4-BE49-F238E27FC236}">
                <a16:creationId xmlns:a16="http://schemas.microsoft.com/office/drawing/2014/main" id="{E1892C4F-9591-4514-97F4-52B56653A66A}"/>
              </a:ext>
            </a:extLst>
          </p:cNvPr>
          <p:cNvSpPr/>
          <p:nvPr/>
        </p:nvSpPr>
        <p:spPr>
          <a:xfrm>
            <a:off x="393573" y="1248232"/>
            <a:ext cx="3365513" cy="646334"/>
          </a:xfrm>
          <a:prstGeom prst="rect">
            <a:avLst/>
          </a:prstGeom>
          <a:solidFill>
            <a:srgbClr val="203661"/>
          </a:solidFill>
          <a:ln cap="flat">
            <a:no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0" cap="none" spc="0" normalizeH="0" baseline="0" noProof="0" dirty="0">
                <a:ln>
                  <a:noFill/>
                </a:ln>
                <a:solidFill>
                  <a:srgbClr val="FFFFFF"/>
                </a:solidFill>
                <a:effectLst/>
                <a:uLnTx/>
                <a:uFillTx/>
                <a:latin typeface="Arial" pitchFamily="34"/>
                <a:ea typeface="ＭＳ Ｐゴシック"/>
                <a:cs typeface="Arial" pitchFamily="34"/>
              </a:rPr>
              <a:t>Cohort 1* </a:t>
            </a:r>
            <a:r>
              <a:rPr kumimoji="0" lang="en-US" sz="1200" b="0" i="0" u="none" strike="noStrike" kern="0" cap="none" spc="0" normalizeH="0" baseline="0" noProof="0" dirty="0">
                <a:ln>
                  <a:noFill/>
                </a:ln>
                <a:solidFill>
                  <a:srgbClr val="FFFFFF"/>
                </a:solidFill>
                <a:effectLst/>
                <a:uLnTx/>
                <a:uFillTx/>
                <a:latin typeface="Arial" pitchFamily="34"/>
                <a:ea typeface="ＭＳ Ｐゴシック"/>
                <a:cs typeface="Arial" pitchFamily="34"/>
              </a:rPr>
              <a:t>(~100 patients): patients with mUC who progressed after prior platinum-based and CPI-based therapies </a:t>
            </a:r>
          </a:p>
        </p:txBody>
      </p:sp>
      <p:sp>
        <p:nvSpPr>
          <p:cNvPr id="8" name="Rectangle 66">
            <a:extLst>
              <a:ext uri="{FF2B5EF4-FFF2-40B4-BE49-F238E27FC236}">
                <a16:creationId xmlns:a16="http://schemas.microsoft.com/office/drawing/2014/main" id="{BC04361E-7483-4994-85FB-BE10A837F621}"/>
              </a:ext>
            </a:extLst>
          </p:cNvPr>
          <p:cNvSpPr/>
          <p:nvPr/>
        </p:nvSpPr>
        <p:spPr>
          <a:xfrm>
            <a:off x="393573" y="1984095"/>
            <a:ext cx="3365513" cy="646334"/>
          </a:xfrm>
          <a:prstGeom prst="rect">
            <a:avLst/>
          </a:prstGeom>
          <a:solidFill>
            <a:srgbClr val="203661"/>
          </a:solidFill>
          <a:ln cap="flat">
            <a:no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0" cap="none" spc="0" normalizeH="0" baseline="0" noProof="0" dirty="0">
                <a:ln>
                  <a:noFill/>
                </a:ln>
                <a:solidFill>
                  <a:srgbClr val="FFFFFF"/>
                </a:solidFill>
                <a:effectLst/>
                <a:uLnTx/>
                <a:uFillTx/>
                <a:latin typeface="Arial" pitchFamily="34"/>
                <a:ea typeface="ＭＳ Ｐゴシック"/>
                <a:cs typeface="Arial" pitchFamily="34"/>
              </a:rPr>
              <a:t>Cohort 2 </a:t>
            </a:r>
            <a:r>
              <a:rPr kumimoji="0" lang="en-US" sz="1200" b="0" i="0" u="none" strike="noStrike" kern="0" cap="none" spc="0" normalizeH="0" baseline="0" noProof="0" dirty="0">
                <a:ln>
                  <a:noFill/>
                </a:ln>
                <a:solidFill>
                  <a:srgbClr val="FFFFFF"/>
                </a:solidFill>
                <a:effectLst/>
                <a:uLnTx/>
                <a:uFillTx/>
                <a:latin typeface="Arial" pitchFamily="34"/>
                <a:ea typeface="ＭＳ Ｐゴシック"/>
                <a:cs typeface="Arial" pitchFamily="34"/>
              </a:rPr>
              <a:t>(~40 patients): patients with mUC ineligible for platinum-based therapy and who progressed after prior CPI-based therapies</a:t>
            </a:r>
            <a:endParaRPr kumimoji="0" lang="en-US" sz="1200" b="0" i="0" u="none" strike="noStrike" kern="0" cap="none" spc="0" normalizeH="0" baseline="30000" noProof="0" dirty="0">
              <a:ln>
                <a:noFill/>
              </a:ln>
              <a:solidFill>
                <a:srgbClr val="FFFFFF"/>
              </a:solidFill>
              <a:effectLst/>
              <a:uLnTx/>
              <a:uFillTx/>
              <a:latin typeface="Arial" pitchFamily="34"/>
              <a:ea typeface="ＭＳ Ｐゴシック"/>
              <a:cs typeface="Arial" pitchFamily="34"/>
            </a:endParaRPr>
          </a:p>
        </p:txBody>
      </p:sp>
      <p:sp>
        <p:nvSpPr>
          <p:cNvPr id="9" name="Rectangle 67">
            <a:extLst>
              <a:ext uri="{FF2B5EF4-FFF2-40B4-BE49-F238E27FC236}">
                <a16:creationId xmlns:a16="http://schemas.microsoft.com/office/drawing/2014/main" id="{152731F4-475B-4548-87FD-7E8D74058D21}"/>
              </a:ext>
            </a:extLst>
          </p:cNvPr>
          <p:cNvSpPr/>
          <p:nvPr/>
        </p:nvSpPr>
        <p:spPr>
          <a:xfrm>
            <a:off x="381740" y="3650955"/>
            <a:ext cx="3427527" cy="461662"/>
          </a:xfrm>
          <a:prstGeom prst="rect">
            <a:avLst/>
          </a:prstGeom>
          <a:solidFill>
            <a:srgbClr val="203661"/>
          </a:solidFill>
          <a:ln cap="flat">
            <a:no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0" cap="none" spc="0" normalizeH="0" baseline="0" noProof="0" dirty="0">
                <a:ln>
                  <a:noFill/>
                </a:ln>
                <a:solidFill>
                  <a:srgbClr val="FFFFFF"/>
                </a:solidFill>
                <a:effectLst/>
                <a:uLnTx/>
                <a:uFillTx/>
                <a:latin typeface="Arial" pitchFamily="34"/>
                <a:ea typeface="ＭＳ Ｐゴシック"/>
                <a:cs typeface="Arial" pitchFamily="34"/>
              </a:rPr>
              <a:t>Cohort 4 </a:t>
            </a:r>
            <a:r>
              <a:rPr kumimoji="0" lang="en-US" sz="1200" b="0" i="0" u="none" strike="noStrike" kern="0" cap="none" spc="0" normalizeH="0" baseline="0" noProof="0" dirty="0">
                <a:ln>
                  <a:noFill/>
                </a:ln>
                <a:solidFill>
                  <a:srgbClr val="FFFFFF"/>
                </a:solidFill>
                <a:effectLst/>
                <a:uLnTx/>
                <a:uFillTx/>
                <a:latin typeface="Arial" pitchFamily="34"/>
                <a:ea typeface="ＭＳ Ｐゴシック"/>
                <a:cs typeface="Arial" pitchFamily="34"/>
              </a:rPr>
              <a:t>(up to 60 patients): mUC platinum-naïve patients</a:t>
            </a:r>
          </a:p>
        </p:txBody>
      </p:sp>
      <p:cxnSp>
        <p:nvCxnSpPr>
          <p:cNvPr id="10" name="Straight Arrow Connector 68">
            <a:extLst>
              <a:ext uri="{FF2B5EF4-FFF2-40B4-BE49-F238E27FC236}">
                <a16:creationId xmlns:a16="http://schemas.microsoft.com/office/drawing/2014/main" id="{108B8D25-EC1D-4DFC-91E4-1F2D5D16BDB9}"/>
              </a:ext>
            </a:extLst>
          </p:cNvPr>
          <p:cNvCxnSpPr/>
          <p:nvPr/>
        </p:nvCxnSpPr>
        <p:spPr>
          <a:xfrm>
            <a:off x="3868741" y="3103686"/>
            <a:ext cx="1828800" cy="0"/>
          </a:xfrm>
          <a:prstGeom prst="straightConnector1">
            <a:avLst/>
          </a:prstGeom>
          <a:noFill/>
          <a:ln w="38103" cap="flat">
            <a:solidFill>
              <a:srgbClr val="009999"/>
            </a:solidFill>
            <a:prstDash val="solid"/>
            <a:miter/>
            <a:tailEnd type="arrow"/>
          </a:ln>
        </p:spPr>
      </p:cxnSp>
      <p:sp>
        <p:nvSpPr>
          <p:cNvPr id="11" name="Rectangle 69">
            <a:extLst>
              <a:ext uri="{FF2B5EF4-FFF2-40B4-BE49-F238E27FC236}">
                <a16:creationId xmlns:a16="http://schemas.microsoft.com/office/drawing/2014/main" id="{92FC1EB6-3A67-4B65-BD45-014794FB7E47}"/>
              </a:ext>
            </a:extLst>
          </p:cNvPr>
          <p:cNvSpPr/>
          <p:nvPr/>
        </p:nvSpPr>
        <p:spPr>
          <a:xfrm>
            <a:off x="3602102" y="2716091"/>
            <a:ext cx="2326773" cy="40011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a:ln>
                  <a:noFill/>
                </a:ln>
                <a:solidFill>
                  <a:srgbClr val="808080"/>
                </a:solidFill>
                <a:effectLst/>
                <a:uLnTx/>
                <a:uFillTx/>
                <a:latin typeface="Arial" pitchFamily="34"/>
                <a:ea typeface="ＭＳ Ｐゴシック"/>
                <a:cs typeface="Arial" pitchFamily="34"/>
              </a:rPr>
              <a:t>SG 10 mg/kg</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a:ln>
                  <a:noFill/>
                </a:ln>
                <a:solidFill>
                  <a:srgbClr val="808080"/>
                </a:solidFill>
                <a:effectLst/>
                <a:uLnTx/>
                <a:uFillTx/>
                <a:latin typeface="Arial" pitchFamily="34"/>
                <a:ea typeface="ＭＳ Ｐゴシック"/>
                <a:cs typeface="Arial" pitchFamily="34"/>
              </a:rPr>
              <a:t>Days 1 and 8, every 21 days</a:t>
            </a:r>
          </a:p>
        </p:txBody>
      </p:sp>
      <p:sp>
        <p:nvSpPr>
          <p:cNvPr id="12" name="Rectangle 70">
            <a:extLst>
              <a:ext uri="{FF2B5EF4-FFF2-40B4-BE49-F238E27FC236}">
                <a16:creationId xmlns:a16="http://schemas.microsoft.com/office/drawing/2014/main" id="{030FFB25-98FB-4480-8DF2-C3018DCD11E8}"/>
              </a:ext>
            </a:extLst>
          </p:cNvPr>
          <p:cNvSpPr/>
          <p:nvPr/>
        </p:nvSpPr>
        <p:spPr>
          <a:xfrm>
            <a:off x="3786454" y="3093189"/>
            <a:ext cx="2016709" cy="40011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a:ln>
                  <a:noFill/>
                </a:ln>
                <a:solidFill>
                  <a:srgbClr val="808080"/>
                </a:solidFill>
                <a:effectLst/>
                <a:uLnTx/>
                <a:uFillTx/>
                <a:latin typeface="Arial" pitchFamily="34"/>
                <a:ea typeface="ＭＳ Ｐゴシック"/>
                <a:cs typeface="Arial" pitchFamily="34"/>
              </a:rPr>
              <a:t>Pembrolizumab 200 mg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a:ln>
                  <a:noFill/>
                </a:ln>
                <a:solidFill>
                  <a:srgbClr val="808080"/>
                </a:solidFill>
                <a:effectLst/>
                <a:uLnTx/>
                <a:uFillTx/>
                <a:latin typeface="Arial" pitchFamily="34"/>
                <a:ea typeface="ＭＳ Ｐゴシック"/>
                <a:cs typeface="Arial" pitchFamily="34"/>
              </a:rPr>
              <a:t>day 1 every 21 days </a:t>
            </a:r>
          </a:p>
        </p:txBody>
      </p:sp>
      <p:sp>
        <p:nvSpPr>
          <p:cNvPr id="13" name="Rectangle 71">
            <a:extLst>
              <a:ext uri="{FF2B5EF4-FFF2-40B4-BE49-F238E27FC236}">
                <a16:creationId xmlns:a16="http://schemas.microsoft.com/office/drawing/2014/main" id="{54164395-C26E-4869-BD6D-009CA9123C22}"/>
              </a:ext>
            </a:extLst>
          </p:cNvPr>
          <p:cNvSpPr/>
          <p:nvPr/>
        </p:nvSpPr>
        <p:spPr>
          <a:xfrm>
            <a:off x="394780" y="2744272"/>
            <a:ext cx="3391683" cy="738661"/>
          </a:xfrm>
          <a:prstGeom prst="rect">
            <a:avLst/>
          </a:prstGeom>
          <a:solidFill>
            <a:srgbClr val="56B3AE"/>
          </a:solidFill>
          <a:ln cap="flat">
            <a:no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1" i="0" u="none" strike="noStrike" kern="0" cap="none" spc="0" normalizeH="0" baseline="0" noProof="0" dirty="0">
                <a:ln>
                  <a:noFill/>
                </a:ln>
                <a:solidFill>
                  <a:srgbClr val="FFFFFF"/>
                </a:solidFill>
                <a:effectLst/>
                <a:uLnTx/>
                <a:uFillTx/>
                <a:latin typeface="Arial" pitchFamily="34"/>
                <a:ea typeface="ＭＳ Ｐゴシック"/>
                <a:cs typeface="Arial" pitchFamily="34"/>
              </a:rPr>
              <a:t>Cohort 3</a:t>
            </a:r>
            <a:r>
              <a:rPr kumimoji="0" lang="en-US" sz="1400" b="1" i="0" u="none" strike="noStrike" kern="0" cap="none" spc="0" normalizeH="0" baseline="30000" noProof="0" dirty="0">
                <a:ln>
                  <a:noFill/>
                </a:ln>
                <a:solidFill>
                  <a:srgbClr val="FFFFFF"/>
                </a:solidFill>
                <a:effectLst/>
                <a:uLnTx/>
                <a:uFillTx/>
                <a:latin typeface="Arial"/>
                <a:ea typeface="+mn-ea"/>
                <a:cs typeface="Times New Roman" pitchFamily="18"/>
              </a:rPr>
              <a:t>a</a:t>
            </a:r>
            <a:r>
              <a:rPr kumimoji="0" lang="en-US" sz="1400" b="1" i="0" u="none" strike="noStrike" kern="0" cap="none" spc="0" normalizeH="0" baseline="0" noProof="0" dirty="0">
                <a:ln>
                  <a:noFill/>
                </a:ln>
                <a:solidFill>
                  <a:srgbClr val="FFFFFF"/>
                </a:solidFill>
                <a:effectLst/>
                <a:uLnTx/>
                <a:uFillTx/>
                <a:latin typeface="Arial" pitchFamily="34"/>
                <a:ea typeface="ＭＳ Ｐゴシック"/>
                <a:cs typeface="Arial" pitchFamily="34"/>
              </a:rPr>
              <a:t> (up to 61 patients): mUC CPI naïve patients who progressed after prior platinum-based therapies</a:t>
            </a:r>
            <a:endParaRPr kumimoji="0" lang="en-US" sz="1400" b="1" i="0" u="none" strike="noStrike" kern="0" cap="none" spc="0" normalizeH="0" baseline="30000" noProof="0" dirty="0">
              <a:ln>
                <a:noFill/>
              </a:ln>
              <a:solidFill>
                <a:srgbClr val="FFFFFF"/>
              </a:solidFill>
              <a:effectLst/>
              <a:uLnTx/>
              <a:uFillTx/>
              <a:latin typeface="Arial" pitchFamily="34"/>
              <a:ea typeface="ＭＳ Ｐゴシック"/>
              <a:cs typeface="Arial" pitchFamily="34"/>
            </a:endParaRPr>
          </a:p>
        </p:txBody>
      </p:sp>
      <p:sp>
        <p:nvSpPr>
          <p:cNvPr id="14" name="Rectangle 72">
            <a:extLst>
              <a:ext uri="{FF2B5EF4-FFF2-40B4-BE49-F238E27FC236}">
                <a16:creationId xmlns:a16="http://schemas.microsoft.com/office/drawing/2014/main" id="{D5AD94E8-0C7C-4ACA-BBD7-60D7871D569B}"/>
              </a:ext>
            </a:extLst>
          </p:cNvPr>
          <p:cNvSpPr/>
          <p:nvPr/>
        </p:nvSpPr>
        <p:spPr>
          <a:xfrm>
            <a:off x="3855153" y="1872154"/>
            <a:ext cx="1823542" cy="40011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a:ln>
                  <a:noFill/>
                </a:ln>
                <a:solidFill>
                  <a:srgbClr val="808080"/>
                </a:solidFill>
                <a:effectLst/>
                <a:uLnTx/>
                <a:uFillTx/>
                <a:latin typeface="Arial" pitchFamily="34"/>
                <a:ea typeface="ＭＳ Ｐゴシック"/>
                <a:cs typeface="Arial" pitchFamily="34"/>
              </a:rPr>
              <a:t>SG 10 mg/kg</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a:ln>
                  <a:noFill/>
                </a:ln>
                <a:solidFill>
                  <a:srgbClr val="808080"/>
                </a:solidFill>
                <a:effectLst/>
                <a:uLnTx/>
                <a:uFillTx/>
                <a:latin typeface="Arial" pitchFamily="34"/>
                <a:ea typeface="ＭＳ Ｐゴシック"/>
                <a:cs typeface="Arial" pitchFamily="34"/>
              </a:rPr>
              <a:t>Days 1 and 8, every 21 days</a:t>
            </a:r>
          </a:p>
        </p:txBody>
      </p:sp>
      <p:sp>
        <p:nvSpPr>
          <p:cNvPr id="15" name="Rectangle 73">
            <a:extLst>
              <a:ext uri="{FF2B5EF4-FFF2-40B4-BE49-F238E27FC236}">
                <a16:creationId xmlns:a16="http://schemas.microsoft.com/office/drawing/2014/main" id="{5A92DCFA-8F13-4FC4-99F2-6CC3F98F6E93}"/>
              </a:ext>
            </a:extLst>
          </p:cNvPr>
          <p:cNvSpPr/>
          <p:nvPr/>
        </p:nvSpPr>
        <p:spPr>
          <a:xfrm>
            <a:off x="3794007" y="3509991"/>
            <a:ext cx="2140582" cy="40011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a:ln>
                  <a:noFill/>
                </a:ln>
                <a:solidFill>
                  <a:srgbClr val="606860"/>
                </a:solidFill>
                <a:effectLst/>
                <a:uLnTx/>
                <a:uFillTx/>
                <a:latin typeface="Arial" pitchFamily="34"/>
                <a:ea typeface="ＭＳ Ｐゴシック"/>
                <a:cs typeface="Arial" pitchFamily="34"/>
              </a:rPr>
              <a:t>SG</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a:ln>
                  <a:noFill/>
                </a:ln>
                <a:solidFill>
                  <a:srgbClr val="606860"/>
                </a:solidFill>
                <a:effectLst/>
                <a:uLnTx/>
                <a:uFillTx/>
                <a:latin typeface="Arial" pitchFamily="34"/>
                <a:ea typeface="ＭＳ Ｐゴシック"/>
                <a:cs typeface="Arial" pitchFamily="34"/>
              </a:rPr>
              <a:t>Days 1 and 8, every 21 days</a:t>
            </a:r>
          </a:p>
        </p:txBody>
      </p:sp>
      <p:sp>
        <p:nvSpPr>
          <p:cNvPr id="16" name="Rectangle 74">
            <a:extLst>
              <a:ext uri="{FF2B5EF4-FFF2-40B4-BE49-F238E27FC236}">
                <a16:creationId xmlns:a16="http://schemas.microsoft.com/office/drawing/2014/main" id="{2E2EF8D3-A5F8-4019-B536-7163CD21D82B}"/>
              </a:ext>
            </a:extLst>
          </p:cNvPr>
          <p:cNvSpPr/>
          <p:nvPr/>
        </p:nvSpPr>
        <p:spPr>
          <a:xfrm>
            <a:off x="3794007" y="3961851"/>
            <a:ext cx="2140582" cy="24622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a:ln>
                  <a:noFill/>
                </a:ln>
                <a:solidFill>
                  <a:srgbClr val="606860"/>
                </a:solidFill>
                <a:effectLst/>
                <a:uLnTx/>
                <a:uFillTx/>
                <a:latin typeface="Arial" pitchFamily="34"/>
                <a:ea typeface="ＭＳ Ｐゴシック"/>
                <a:cs typeface="Arial" pitchFamily="34"/>
              </a:rPr>
              <a:t>Cisplatin</a:t>
            </a:r>
            <a:r>
              <a:rPr kumimoji="0" lang="en-US" sz="1000" b="0" i="0" u="none" strike="noStrike" kern="1200" cap="none" spc="0" normalizeH="0" baseline="30000" noProof="0" dirty="0">
                <a:ln>
                  <a:noFill/>
                </a:ln>
                <a:solidFill>
                  <a:srgbClr val="606860"/>
                </a:solidFill>
                <a:effectLst/>
                <a:uLnTx/>
                <a:uFillTx/>
                <a:latin typeface="Arial" pitchFamily="34"/>
                <a:ea typeface="ＭＳ Ｐゴシック"/>
                <a:cs typeface="Arial" pitchFamily="34"/>
              </a:rPr>
              <a:t>b</a:t>
            </a:r>
          </a:p>
        </p:txBody>
      </p:sp>
      <p:sp>
        <p:nvSpPr>
          <p:cNvPr id="17" name="Rectangle 75">
            <a:extLst>
              <a:ext uri="{FF2B5EF4-FFF2-40B4-BE49-F238E27FC236}">
                <a16:creationId xmlns:a16="http://schemas.microsoft.com/office/drawing/2014/main" id="{7E39C738-10FE-4A4B-86C2-4CD9B9D522F8}"/>
              </a:ext>
            </a:extLst>
          </p:cNvPr>
          <p:cNvSpPr/>
          <p:nvPr/>
        </p:nvSpPr>
        <p:spPr>
          <a:xfrm>
            <a:off x="5928875" y="1248232"/>
            <a:ext cx="2383209" cy="2243343"/>
          </a:xfrm>
          <a:prstGeom prst="rect">
            <a:avLst/>
          </a:prstGeom>
          <a:solidFill>
            <a:srgbClr val="B9BBBF"/>
          </a:solidFill>
          <a:ln w="12701" cap="flat">
            <a:solidFill>
              <a:srgbClr val="A6A6A6"/>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600" b="1" i="0" u="none" strike="noStrike" kern="0" cap="none" spc="0" normalizeH="0" baseline="0" noProof="0" dirty="0">
                <a:ln>
                  <a:noFill/>
                </a:ln>
                <a:solidFill>
                  <a:srgbClr val="FFFFFF"/>
                </a:solidFill>
                <a:effectLst/>
                <a:uLnTx/>
                <a:uFillTx/>
                <a:latin typeface="Arial" pitchFamily="34"/>
                <a:ea typeface="ＭＳ Ｐゴシック"/>
                <a:cs typeface="Arial" pitchFamily="34"/>
              </a:rPr>
              <a:t>Continue treatment in the absence of unacceptable toxicity or disease progression</a:t>
            </a:r>
          </a:p>
        </p:txBody>
      </p:sp>
      <p:sp>
        <p:nvSpPr>
          <p:cNvPr id="18" name="Rectangle 76">
            <a:extLst>
              <a:ext uri="{FF2B5EF4-FFF2-40B4-BE49-F238E27FC236}">
                <a16:creationId xmlns:a16="http://schemas.microsoft.com/office/drawing/2014/main" id="{F1FAF759-D115-4B98-A4AD-2BF9F4EF9FBB}"/>
              </a:ext>
            </a:extLst>
          </p:cNvPr>
          <p:cNvSpPr/>
          <p:nvPr/>
        </p:nvSpPr>
        <p:spPr>
          <a:xfrm>
            <a:off x="5935184" y="3683279"/>
            <a:ext cx="2409453" cy="1285490"/>
          </a:xfrm>
          <a:prstGeom prst="rect">
            <a:avLst/>
          </a:prstGeom>
          <a:solidFill>
            <a:srgbClr val="96999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0" cap="none" spc="0" normalizeH="0" baseline="0" noProof="0" dirty="0">
                <a:ln>
                  <a:noFill/>
                </a:ln>
                <a:solidFill>
                  <a:srgbClr val="FFFFFF"/>
                </a:solidFill>
                <a:effectLst/>
                <a:uLnTx/>
                <a:uFillTx/>
                <a:latin typeface="Arial" pitchFamily="34"/>
                <a:ea typeface="ＭＳ Ｐゴシック"/>
                <a:cs typeface="Arial" pitchFamily="34"/>
              </a:rPr>
              <a:t>Continue until a maximum of 6 cycles has been completed,</a:t>
            </a:r>
            <a:r>
              <a:rPr kumimoji="0" lang="en-US" sz="1200" b="1" i="0" u="none" strike="noStrike" kern="0" cap="none" spc="0" normalizeH="0" baseline="30000" noProof="0" dirty="0">
                <a:ln>
                  <a:noFill/>
                </a:ln>
                <a:solidFill>
                  <a:srgbClr val="FFFFFF"/>
                </a:solidFill>
                <a:effectLst/>
                <a:uLnTx/>
                <a:uFillTx/>
                <a:latin typeface="Arial" pitchFamily="34"/>
                <a:ea typeface="ＭＳ Ｐゴシック"/>
                <a:cs typeface="Arial" pitchFamily="34"/>
              </a:rPr>
              <a:t>d</a:t>
            </a:r>
            <a:r>
              <a:rPr kumimoji="0" lang="en-US" sz="1200" b="1" i="0" u="none" strike="noStrike" kern="0" cap="none" spc="0" normalizeH="0" baseline="0" noProof="0" dirty="0">
                <a:ln>
                  <a:noFill/>
                </a:ln>
                <a:solidFill>
                  <a:srgbClr val="FFFFFF"/>
                </a:solidFill>
                <a:effectLst/>
                <a:uLnTx/>
                <a:uFillTx/>
                <a:latin typeface="Arial" pitchFamily="34"/>
                <a:ea typeface="ＭＳ Ｐゴシック"/>
                <a:cs typeface="Arial" pitchFamily="34"/>
              </a:rPr>
              <a:t> disease progression, lack of clinical benefit, toxicity, or withdrawal of consent</a:t>
            </a:r>
          </a:p>
        </p:txBody>
      </p:sp>
      <p:sp>
        <p:nvSpPr>
          <p:cNvPr id="19" name="Rectangle 77">
            <a:extLst>
              <a:ext uri="{FF2B5EF4-FFF2-40B4-BE49-F238E27FC236}">
                <a16:creationId xmlns:a16="http://schemas.microsoft.com/office/drawing/2014/main" id="{2F46936D-3096-4290-8B60-F889A6834635}"/>
              </a:ext>
            </a:extLst>
          </p:cNvPr>
          <p:cNvSpPr/>
          <p:nvPr/>
        </p:nvSpPr>
        <p:spPr>
          <a:xfrm>
            <a:off x="393573" y="4334067"/>
            <a:ext cx="3415695" cy="461662"/>
          </a:xfrm>
          <a:prstGeom prst="rect">
            <a:avLst/>
          </a:prstGeom>
          <a:solidFill>
            <a:srgbClr val="203661"/>
          </a:solidFill>
          <a:ln cap="flat">
            <a:no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1" i="0" u="none" strike="noStrike" kern="0" cap="none" spc="0" normalizeH="0" baseline="0" noProof="0" dirty="0">
                <a:ln>
                  <a:noFill/>
                </a:ln>
                <a:solidFill>
                  <a:srgbClr val="FFFFFF"/>
                </a:solidFill>
                <a:effectLst/>
                <a:uLnTx/>
                <a:uFillTx/>
                <a:latin typeface="Arial" pitchFamily="34"/>
                <a:ea typeface="ＭＳ Ｐゴシック"/>
                <a:cs typeface="Arial" pitchFamily="34"/>
              </a:rPr>
              <a:t>Cohort 5 </a:t>
            </a:r>
            <a:r>
              <a:rPr kumimoji="0" lang="en-US" sz="1200" b="0" i="0" u="none" strike="noStrike" kern="0" cap="none" spc="0" normalizeH="0" baseline="0" noProof="0" dirty="0">
                <a:ln>
                  <a:noFill/>
                </a:ln>
                <a:solidFill>
                  <a:srgbClr val="FFFFFF"/>
                </a:solidFill>
                <a:effectLst/>
                <a:uLnTx/>
                <a:uFillTx/>
                <a:latin typeface="Arial" pitchFamily="34"/>
                <a:ea typeface="ＭＳ Ｐゴシック"/>
                <a:cs typeface="Arial" pitchFamily="34"/>
              </a:rPr>
              <a:t>(up to 60 patients): mUC platinum-naïve patients</a:t>
            </a:r>
            <a:endParaRPr kumimoji="0" lang="en-US" sz="1200" b="0" i="0" u="none" strike="noStrike" kern="0" cap="none" spc="0" normalizeH="0" baseline="30000" noProof="0" dirty="0">
              <a:ln>
                <a:noFill/>
              </a:ln>
              <a:solidFill>
                <a:srgbClr val="FFFFFF"/>
              </a:solidFill>
              <a:effectLst/>
              <a:uLnTx/>
              <a:uFillTx/>
              <a:latin typeface="Arial" pitchFamily="34"/>
              <a:ea typeface="ＭＳ Ｐゴシック"/>
              <a:cs typeface="Arial" pitchFamily="34"/>
            </a:endParaRPr>
          </a:p>
        </p:txBody>
      </p:sp>
      <p:sp>
        <p:nvSpPr>
          <p:cNvPr id="20" name="Rectangle 78">
            <a:extLst>
              <a:ext uri="{FF2B5EF4-FFF2-40B4-BE49-F238E27FC236}">
                <a16:creationId xmlns:a16="http://schemas.microsoft.com/office/drawing/2014/main" id="{64223FCA-0A32-48ED-9E12-89817FCADADB}"/>
              </a:ext>
            </a:extLst>
          </p:cNvPr>
          <p:cNvSpPr/>
          <p:nvPr/>
        </p:nvSpPr>
        <p:spPr>
          <a:xfrm>
            <a:off x="3853717" y="1152567"/>
            <a:ext cx="1823542" cy="40011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a:ln>
                  <a:noFill/>
                </a:ln>
                <a:solidFill>
                  <a:srgbClr val="808080"/>
                </a:solidFill>
                <a:effectLst/>
                <a:uLnTx/>
                <a:uFillTx/>
                <a:latin typeface="Arial" pitchFamily="34"/>
                <a:ea typeface="ＭＳ Ｐゴシック"/>
                <a:cs typeface="Arial" pitchFamily="34"/>
              </a:rPr>
              <a:t>SG 10 mg/kg</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a:ln>
                  <a:noFill/>
                </a:ln>
                <a:solidFill>
                  <a:srgbClr val="808080"/>
                </a:solidFill>
                <a:effectLst/>
                <a:uLnTx/>
                <a:uFillTx/>
                <a:latin typeface="Arial" pitchFamily="34"/>
                <a:ea typeface="ＭＳ Ｐゴシック"/>
                <a:cs typeface="Arial" pitchFamily="34"/>
              </a:rPr>
              <a:t>Days 1 and 8, every 21 days</a:t>
            </a:r>
          </a:p>
        </p:txBody>
      </p:sp>
      <p:cxnSp>
        <p:nvCxnSpPr>
          <p:cNvPr id="21" name="Straight Arrow Connector 79">
            <a:extLst>
              <a:ext uri="{FF2B5EF4-FFF2-40B4-BE49-F238E27FC236}">
                <a16:creationId xmlns:a16="http://schemas.microsoft.com/office/drawing/2014/main" id="{28A88AE8-8C00-482B-A4A8-CF8D4547391B}"/>
              </a:ext>
            </a:extLst>
          </p:cNvPr>
          <p:cNvCxnSpPr/>
          <p:nvPr/>
        </p:nvCxnSpPr>
        <p:spPr>
          <a:xfrm>
            <a:off x="3868741" y="2265630"/>
            <a:ext cx="1828800" cy="0"/>
          </a:xfrm>
          <a:prstGeom prst="straightConnector1">
            <a:avLst/>
          </a:prstGeom>
          <a:noFill/>
          <a:ln w="38103" cap="flat">
            <a:solidFill>
              <a:srgbClr val="009999"/>
            </a:solidFill>
            <a:prstDash val="solid"/>
            <a:miter/>
            <a:tailEnd type="arrow"/>
          </a:ln>
        </p:spPr>
      </p:cxnSp>
      <p:cxnSp>
        <p:nvCxnSpPr>
          <p:cNvPr id="22" name="Straight Arrow Connector 80">
            <a:extLst>
              <a:ext uri="{FF2B5EF4-FFF2-40B4-BE49-F238E27FC236}">
                <a16:creationId xmlns:a16="http://schemas.microsoft.com/office/drawing/2014/main" id="{8337FB7A-E238-4D16-BBF8-77B71C9B08C6}"/>
              </a:ext>
            </a:extLst>
          </p:cNvPr>
          <p:cNvCxnSpPr/>
          <p:nvPr/>
        </p:nvCxnSpPr>
        <p:spPr>
          <a:xfrm>
            <a:off x="3868741" y="1540227"/>
            <a:ext cx="1828800" cy="0"/>
          </a:xfrm>
          <a:prstGeom prst="straightConnector1">
            <a:avLst/>
          </a:prstGeom>
          <a:noFill/>
          <a:ln w="38103" cap="flat">
            <a:solidFill>
              <a:srgbClr val="009999"/>
            </a:solidFill>
            <a:prstDash val="solid"/>
            <a:miter/>
            <a:tailEnd type="arrow"/>
          </a:ln>
        </p:spPr>
      </p:cxnSp>
      <p:cxnSp>
        <p:nvCxnSpPr>
          <p:cNvPr id="23" name="Straight Arrow Connector 81">
            <a:extLst>
              <a:ext uri="{FF2B5EF4-FFF2-40B4-BE49-F238E27FC236}">
                <a16:creationId xmlns:a16="http://schemas.microsoft.com/office/drawing/2014/main" id="{4DF1B656-28F4-4FC5-80AE-4E6304B05C53}"/>
              </a:ext>
            </a:extLst>
          </p:cNvPr>
          <p:cNvCxnSpPr/>
          <p:nvPr/>
        </p:nvCxnSpPr>
        <p:spPr>
          <a:xfrm>
            <a:off x="3935163" y="4591525"/>
            <a:ext cx="1828800" cy="0"/>
          </a:xfrm>
          <a:prstGeom prst="straightConnector1">
            <a:avLst/>
          </a:prstGeom>
          <a:noFill/>
          <a:ln w="38103" cap="flat">
            <a:solidFill>
              <a:srgbClr val="009999"/>
            </a:solidFill>
            <a:prstDash val="solid"/>
            <a:miter/>
            <a:tailEnd type="arrow"/>
          </a:ln>
        </p:spPr>
      </p:cxnSp>
      <p:sp>
        <p:nvSpPr>
          <p:cNvPr id="24" name="Rectangle 82">
            <a:extLst>
              <a:ext uri="{FF2B5EF4-FFF2-40B4-BE49-F238E27FC236}">
                <a16:creationId xmlns:a16="http://schemas.microsoft.com/office/drawing/2014/main" id="{67E0D135-B70E-49E1-80DE-B88B0336AFD6}"/>
              </a:ext>
            </a:extLst>
          </p:cNvPr>
          <p:cNvSpPr/>
          <p:nvPr/>
        </p:nvSpPr>
        <p:spPr>
          <a:xfrm>
            <a:off x="3668524" y="4203929"/>
            <a:ext cx="2326773" cy="40011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a:ln>
                  <a:noFill/>
                </a:ln>
                <a:solidFill>
                  <a:srgbClr val="808080"/>
                </a:solidFill>
                <a:effectLst/>
                <a:uLnTx/>
                <a:uFillTx/>
                <a:latin typeface="Arial" pitchFamily="34"/>
                <a:ea typeface="ＭＳ Ｐゴシック"/>
                <a:cs typeface="Arial" pitchFamily="34"/>
              </a:rPr>
              <a:t>SG</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a:ln>
                  <a:noFill/>
                </a:ln>
                <a:solidFill>
                  <a:srgbClr val="808080"/>
                </a:solidFill>
                <a:effectLst/>
                <a:uLnTx/>
                <a:uFillTx/>
                <a:latin typeface="Arial" pitchFamily="34"/>
                <a:ea typeface="ＭＳ Ｐゴシック"/>
                <a:cs typeface="Arial" pitchFamily="34"/>
              </a:rPr>
              <a:t>Days 1 and 8, every 21 days</a:t>
            </a:r>
          </a:p>
        </p:txBody>
      </p:sp>
      <p:sp>
        <p:nvSpPr>
          <p:cNvPr id="25" name="Rectangle 83">
            <a:extLst>
              <a:ext uri="{FF2B5EF4-FFF2-40B4-BE49-F238E27FC236}">
                <a16:creationId xmlns:a16="http://schemas.microsoft.com/office/drawing/2014/main" id="{EBE1BBFB-3A87-4B15-B2B2-73E3ECDEA52D}"/>
              </a:ext>
            </a:extLst>
          </p:cNvPr>
          <p:cNvSpPr/>
          <p:nvPr/>
        </p:nvSpPr>
        <p:spPr>
          <a:xfrm>
            <a:off x="3809268" y="4581028"/>
            <a:ext cx="2060316" cy="40011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000" b="0" i="0" u="none" strike="noStrike" kern="1200" cap="none" spc="0" normalizeH="0" baseline="0" noProof="0" dirty="0">
                <a:ln>
                  <a:noFill/>
                </a:ln>
                <a:solidFill>
                  <a:srgbClr val="808080"/>
                </a:solidFill>
                <a:effectLst/>
                <a:uLnTx/>
                <a:uFillTx/>
                <a:latin typeface="Arial" pitchFamily="34"/>
                <a:ea typeface="ＭＳ Ｐゴシック"/>
                <a:cs typeface="Arial" pitchFamily="34"/>
              </a:rPr>
              <a:t>Cisplatin</a:t>
            </a:r>
            <a:r>
              <a:rPr kumimoji="0" lang="en-US" sz="1000" b="1" i="0" u="none" strike="noStrike" kern="1200" cap="none" spc="0" normalizeH="0" baseline="30000" noProof="0" dirty="0">
                <a:ln>
                  <a:noFill/>
                </a:ln>
                <a:solidFill>
                  <a:srgbClr val="203661"/>
                </a:solidFill>
                <a:effectLst/>
                <a:uLnTx/>
                <a:uFillTx/>
                <a:latin typeface="Arial" pitchFamily="34"/>
                <a:ea typeface="ＭＳ Ｐゴシック"/>
                <a:cs typeface="Arial" pitchFamily="34"/>
              </a:rPr>
              <a:t>c</a:t>
            </a:r>
            <a:r>
              <a:rPr kumimoji="0" lang="en-US" sz="1000" b="0" i="0" u="none" strike="noStrike" kern="1200" cap="none" spc="0" normalizeH="0" baseline="0" noProof="0" dirty="0">
                <a:ln>
                  <a:noFill/>
                </a:ln>
                <a:solidFill>
                  <a:srgbClr val="808080"/>
                </a:solidFill>
                <a:effectLst/>
                <a:uLnTx/>
                <a:uFillTx/>
                <a:latin typeface="Arial" pitchFamily="34"/>
                <a:ea typeface="ＭＳ Ｐゴシック"/>
                <a:cs typeface="Arial" pitchFamily="34"/>
              </a:rPr>
              <a:t>  </a:t>
            </a:r>
            <a:br>
              <a:rPr kumimoji="0" lang="en-US" sz="1000" b="0" i="0" u="none" strike="noStrike" kern="1200" cap="none" spc="0" normalizeH="0" baseline="0" noProof="0" dirty="0">
                <a:ln>
                  <a:noFill/>
                </a:ln>
                <a:solidFill>
                  <a:srgbClr val="808080"/>
                </a:solidFill>
                <a:effectLst/>
                <a:uLnTx/>
                <a:uFillTx/>
                <a:latin typeface="Arial" pitchFamily="34"/>
                <a:ea typeface="ＭＳ Ｐゴシック"/>
                <a:cs typeface="Arial" pitchFamily="34"/>
              </a:rPr>
            </a:br>
            <a:r>
              <a:rPr kumimoji="0" lang="en-US" sz="1000" b="0" i="0" u="none" strike="noStrike" kern="1200" cap="none" spc="0" normalizeH="0" baseline="0" noProof="0" dirty="0">
                <a:ln>
                  <a:noFill/>
                </a:ln>
                <a:solidFill>
                  <a:srgbClr val="808080"/>
                </a:solidFill>
                <a:effectLst/>
                <a:uLnTx/>
                <a:uFillTx/>
                <a:latin typeface="Arial" pitchFamily="34"/>
                <a:ea typeface="ＭＳ Ｐゴシック"/>
                <a:cs typeface="Arial" pitchFamily="34"/>
              </a:rPr>
              <a:t>Avelumab 800 mg every 2 weeks</a:t>
            </a:r>
          </a:p>
        </p:txBody>
      </p:sp>
      <p:cxnSp>
        <p:nvCxnSpPr>
          <p:cNvPr id="26" name="Straight Arrow Connector 86">
            <a:extLst>
              <a:ext uri="{FF2B5EF4-FFF2-40B4-BE49-F238E27FC236}">
                <a16:creationId xmlns:a16="http://schemas.microsoft.com/office/drawing/2014/main" id="{70F85CA1-0A79-4507-86A9-9E7D8DF2E5DF}"/>
              </a:ext>
            </a:extLst>
          </p:cNvPr>
          <p:cNvCxnSpPr/>
          <p:nvPr/>
        </p:nvCxnSpPr>
        <p:spPr>
          <a:xfrm>
            <a:off x="3927536" y="3920968"/>
            <a:ext cx="1828800" cy="0"/>
          </a:xfrm>
          <a:prstGeom prst="straightConnector1">
            <a:avLst/>
          </a:prstGeom>
          <a:noFill/>
          <a:ln w="38103" cap="flat">
            <a:solidFill>
              <a:srgbClr val="009999"/>
            </a:solidFill>
            <a:prstDash val="solid"/>
            <a:miter/>
            <a:tailEnd type="arrow"/>
          </a:ln>
        </p:spPr>
      </p:cxnSp>
      <p:cxnSp>
        <p:nvCxnSpPr>
          <p:cNvPr id="27" name="Straight Arrow Connector 88">
            <a:extLst>
              <a:ext uri="{FF2B5EF4-FFF2-40B4-BE49-F238E27FC236}">
                <a16:creationId xmlns:a16="http://schemas.microsoft.com/office/drawing/2014/main" id="{98A86A1B-1F15-42BF-B0B7-F3C0679D87BD}"/>
              </a:ext>
            </a:extLst>
          </p:cNvPr>
          <p:cNvCxnSpPr/>
          <p:nvPr/>
        </p:nvCxnSpPr>
        <p:spPr>
          <a:xfrm>
            <a:off x="8398742" y="4319628"/>
            <a:ext cx="474226" cy="0"/>
          </a:xfrm>
          <a:prstGeom prst="straightConnector1">
            <a:avLst/>
          </a:prstGeom>
          <a:noFill/>
          <a:ln w="38103" cap="flat">
            <a:solidFill>
              <a:srgbClr val="009999"/>
            </a:solidFill>
            <a:prstDash val="solid"/>
            <a:miter/>
            <a:tailEnd type="arrow"/>
          </a:ln>
        </p:spPr>
      </p:cxnSp>
      <p:sp>
        <p:nvSpPr>
          <p:cNvPr id="28" name="Rectangle 29">
            <a:extLst>
              <a:ext uri="{FF2B5EF4-FFF2-40B4-BE49-F238E27FC236}">
                <a16:creationId xmlns:a16="http://schemas.microsoft.com/office/drawing/2014/main" id="{297077F4-CA7F-4565-93D2-1ADFCDF36568}"/>
              </a:ext>
            </a:extLst>
          </p:cNvPr>
          <p:cNvSpPr/>
          <p:nvPr/>
        </p:nvSpPr>
        <p:spPr>
          <a:xfrm>
            <a:off x="8933556" y="3683279"/>
            <a:ext cx="2316010" cy="1285490"/>
          </a:xfrm>
          <a:prstGeom prst="rect">
            <a:avLst/>
          </a:prstGeom>
          <a:solidFill>
            <a:srgbClr val="96999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sz="1800" b="0" i="0" u="none" strike="noStrike" kern="0" cap="none" spc="0" baseline="0">
                <a:solidFill>
                  <a:srgbClr val="000000"/>
                </a:solidFill>
                <a:uFillTx/>
              </a:defRPr>
            </a:pPr>
            <a:r>
              <a:rPr kumimoji="0" lang="en-US" sz="1200" b="1" i="0" u="none" strike="noStrike" kern="0" cap="none" spc="0" normalizeH="0" baseline="0" noProof="0" dirty="0">
                <a:ln>
                  <a:noFill/>
                </a:ln>
                <a:solidFill>
                  <a:srgbClr val="FFFFFF"/>
                </a:solidFill>
                <a:effectLst/>
                <a:uLnTx/>
                <a:uFillTx/>
                <a:latin typeface="Arial"/>
                <a:ea typeface="+mn-ea"/>
                <a:cs typeface="Times New Roman" pitchFamily="18"/>
              </a:rPr>
              <a:t>Maintenance avelumab (800 mg every 2 weeks) with SG (Days 1 and 8 every 21 days) for those without disease progression</a:t>
            </a:r>
          </a:p>
        </p:txBody>
      </p:sp>
      <p:sp>
        <p:nvSpPr>
          <p:cNvPr id="29" name="Rectangle 2">
            <a:extLst>
              <a:ext uri="{FF2B5EF4-FFF2-40B4-BE49-F238E27FC236}">
                <a16:creationId xmlns:a16="http://schemas.microsoft.com/office/drawing/2014/main" id="{4F548CA2-6CDF-40E6-B0E5-44D0FEBE6D0B}"/>
              </a:ext>
            </a:extLst>
          </p:cNvPr>
          <p:cNvSpPr/>
          <p:nvPr/>
        </p:nvSpPr>
        <p:spPr>
          <a:xfrm>
            <a:off x="393573" y="2716091"/>
            <a:ext cx="3415695" cy="766843"/>
          </a:xfrm>
          <a:prstGeom prst="rect">
            <a:avLst/>
          </a:pr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B4809335-7C4E-4A57-9B6E-F2C146F0826E}"/>
              </a:ext>
            </a:extLst>
          </p:cNvPr>
          <p:cNvSpPr txBox="1"/>
          <p:nvPr/>
        </p:nvSpPr>
        <p:spPr>
          <a:xfrm>
            <a:off x="1002631" y="4991639"/>
            <a:ext cx="7723333" cy="1477328"/>
          </a:xfrm>
          <a:prstGeom prst="rect">
            <a:avLst/>
          </a:prstGeom>
          <a:noFill/>
        </p:spPr>
        <p:txBody>
          <a:bodyPr wrap="none" rtlCol="0">
            <a:spAutoFit/>
          </a:bodyPr>
          <a:lstStyle/>
          <a:p>
            <a:r>
              <a:rPr lang="en-US" dirty="0"/>
              <a:t>Cohort 3 design:</a:t>
            </a:r>
          </a:p>
          <a:p>
            <a:r>
              <a:rPr lang="en-US" dirty="0"/>
              <a:t>Initial 10 patient safety lead in followed by Simon 2-stage phase 2 trial</a:t>
            </a:r>
          </a:p>
          <a:p>
            <a:r>
              <a:rPr lang="en-US" dirty="0"/>
              <a:t>Initial stage: if </a:t>
            </a:r>
            <a:r>
              <a:rPr lang="en-US" u="sng" dirty="0"/>
              <a:t>&gt;</a:t>
            </a:r>
            <a:r>
              <a:rPr lang="en-US" dirty="0"/>
              <a:t>5 responses in first 21, then move to 2</a:t>
            </a:r>
            <a:r>
              <a:rPr lang="en-US" baseline="30000" dirty="0"/>
              <a:t>nd</a:t>
            </a:r>
            <a:r>
              <a:rPr lang="en-US" dirty="0"/>
              <a:t> stage (additional 20 pts)</a:t>
            </a:r>
          </a:p>
          <a:p>
            <a:r>
              <a:rPr lang="en-US" dirty="0"/>
              <a:t>Overall: 90% power to exclude null hypothesis of ORR </a:t>
            </a:r>
            <a:r>
              <a:rPr lang="en-US" u="sng" dirty="0"/>
              <a:t>&lt;</a:t>
            </a:r>
            <a:r>
              <a:rPr lang="en-US" dirty="0"/>
              <a:t>20%</a:t>
            </a:r>
          </a:p>
          <a:p>
            <a:r>
              <a:rPr lang="en-US" dirty="0"/>
              <a:t>If </a:t>
            </a:r>
            <a:r>
              <a:rPr lang="en-US" u="sng" dirty="0"/>
              <a:t>&gt;</a:t>
            </a:r>
            <a:r>
              <a:rPr lang="en-US" dirty="0"/>
              <a:t>13 responses in 41 pts, then reject null</a:t>
            </a:r>
          </a:p>
        </p:txBody>
      </p:sp>
      <p:sp>
        <p:nvSpPr>
          <p:cNvPr id="33" name="TextBox 32">
            <a:extLst>
              <a:ext uri="{FF2B5EF4-FFF2-40B4-BE49-F238E27FC236}">
                <a16:creationId xmlns:a16="http://schemas.microsoft.com/office/drawing/2014/main" id="{45AF959D-8D12-48B1-8F8E-46D1CCF0857A}"/>
              </a:ext>
            </a:extLst>
          </p:cNvPr>
          <p:cNvSpPr txBox="1"/>
          <p:nvPr/>
        </p:nvSpPr>
        <p:spPr>
          <a:xfrm>
            <a:off x="9314480" y="6481007"/>
            <a:ext cx="997004" cy="307777"/>
          </a:xfrm>
          <a:prstGeom prst="rect">
            <a:avLst/>
          </a:prstGeom>
          <a:noFill/>
        </p:spPr>
        <p:txBody>
          <a:bodyPr wrap="none" rtlCol="0">
            <a:spAutoFit/>
          </a:bodyPr>
          <a:lstStyle/>
          <a:p>
            <a:r>
              <a:rPr lang="en-US" sz="1400" dirty="0"/>
              <a:t>Grivas et al</a:t>
            </a:r>
          </a:p>
        </p:txBody>
      </p:sp>
      <p:sp>
        <p:nvSpPr>
          <p:cNvPr id="3" name="TextBox 2">
            <a:extLst>
              <a:ext uri="{FF2B5EF4-FFF2-40B4-BE49-F238E27FC236}">
                <a16:creationId xmlns:a16="http://schemas.microsoft.com/office/drawing/2014/main" id="{7626FC67-CB7C-F265-62EA-1C3192A6D8AF}"/>
              </a:ext>
            </a:extLst>
          </p:cNvPr>
          <p:cNvSpPr txBox="1"/>
          <p:nvPr/>
        </p:nvSpPr>
        <p:spPr>
          <a:xfrm>
            <a:off x="170845" y="6478384"/>
            <a:ext cx="6218804" cy="372985"/>
          </a:xfrm>
          <a:prstGeom prst="rect">
            <a:avLst/>
          </a:prstGeom>
          <a:solidFill>
            <a:schemeClr val="bg1"/>
          </a:solidFill>
        </p:spPr>
        <p:txBody>
          <a:bodyPr wrap="square" rtlCol="0">
            <a:spAutoFit/>
          </a:bodyPr>
          <a:lstStyle/>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F4598B81-008B-4150-B3EE-BF8D99DF14BE}"/>
              </a:ext>
            </a:extLst>
          </p:cNvPr>
          <p:cNvGraphicFramePr>
            <a:graphicFrameLocks noGrp="1"/>
          </p:cNvGraphicFramePr>
          <p:nvPr>
            <p:extLst>
              <p:ext uri="{D42A27DB-BD31-4B8C-83A1-F6EECF244321}">
                <p14:modId xmlns:p14="http://schemas.microsoft.com/office/powerpoint/2010/main" val="2186644778"/>
              </p:ext>
            </p:extLst>
          </p:nvPr>
        </p:nvGraphicFramePr>
        <p:xfrm>
          <a:off x="464694" y="223104"/>
          <a:ext cx="5358984" cy="6035040"/>
        </p:xfrm>
        <a:graphic>
          <a:graphicData uri="http://schemas.openxmlformats.org/drawingml/2006/table">
            <a:tbl>
              <a:tblPr firstRow="1" bandRow="1">
                <a:effectLst/>
                <a:tableStyleId>{7DF18680-E054-41AD-8BC1-D1AEF772440D}</a:tableStyleId>
              </a:tblPr>
              <a:tblGrid>
                <a:gridCol w="3582195">
                  <a:extLst>
                    <a:ext uri="{9D8B030D-6E8A-4147-A177-3AD203B41FA5}">
                      <a16:colId xmlns:a16="http://schemas.microsoft.com/office/drawing/2014/main" val="2123392547"/>
                    </a:ext>
                  </a:extLst>
                </a:gridCol>
                <a:gridCol w="1776789">
                  <a:extLst>
                    <a:ext uri="{9D8B030D-6E8A-4147-A177-3AD203B41FA5}">
                      <a16:colId xmlns:a16="http://schemas.microsoft.com/office/drawing/2014/main" val="2435921741"/>
                    </a:ext>
                  </a:extLst>
                </a:gridCol>
              </a:tblGrid>
              <a:tr h="217590">
                <a:tc>
                  <a:txBody>
                    <a:bodyPr/>
                    <a:lstStyle/>
                    <a:p>
                      <a:pPr lvl="0">
                        <a:spcBef>
                          <a:spcPts val="0"/>
                        </a:spcBef>
                      </a:pPr>
                      <a:endParaRPr lang="en-US" sz="1200" b="0" dirty="0">
                        <a:latin typeface="Arial" pitchFamily="34"/>
                        <a:cs typeface="Arial" pitchFamily="34"/>
                      </a:endParaRPr>
                    </a:p>
                  </a:txBody>
                  <a:tcPr>
                    <a:lnT w="28575" cap="flat" cmpd="sng" algn="ctr">
                      <a:solidFill>
                        <a:srgbClr val="262261"/>
                      </a:solidFill>
                      <a:prstDash val="solid"/>
                      <a:round/>
                      <a:headEnd type="none" w="med" len="med"/>
                      <a:tailEnd type="none" w="med" len="med"/>
                    </a:lnT>
                    <a:lnB w="28575" cap="flat" cmpd="sng" algn="ctr">
                      <a:solidFill>
                        <a:srgbClr val="262261"/>
                      </a:solidFill>
                      <a:prstDash val="solid"/>
                      <a:round/>
                      <a:headEnd type="none" w="med" len="med"/>
                      <a:tailEnd type="none" w="med" len="med"/>
                    </a:lnB>
                    <a:solidFill>
                      <a:srgbClr val="262260"/>
                    </a:solidFill>
                  </a:tcPr>
                </a:tc>
                <a:tc>
                  <a:txBody>
                    <a:bodyPr/>
                    <a:lstStyle/>
                    <a:p>
                      <a:pPr marL="0" lvl="0" algn="ctr" defTabSz="914400" rtl="0" hangingPunct="1">
                        <a:spcBef>
                          <a:spcPts val="0"/>
                        </a:spcBef>
                      </a:pPr>
                      <a:r>
                        <a:rPr lang="en-US" sz="1200" b="1" kern="1200" dirty="0">
                          <a:solidFill>
                            <a:srgbClr val="FFFFFF"/>
                          </a:solidFill>
                          <a:latin typeface="Arial" pitchFamily="34"/>
                          <a:cs typeface="Arial" pitchFamily="34"/>
                        </a:rPr>
                        <a:t>Cohort 3 (N=41)</a:t>
                      </a:r>
                    </a:p>
                  </a:txBody>
                  <a:tcPr anchor="ctr">
                    <a:lnT w="28575" cap="flat" cmpd="sng" algn="ctr">
                      <a:solidFill>
                        <a:srgbClr val="262261"/>
                      </a:solidFill>
                      <a:prstDash val="solid"/>
                      <a:round/>
                      <a:headEnd type="none" w="med" len="med"/>
                      <a:tailEnd type="none" w="med" len="med"/>
                    </a:lnT>
                    <a:lnB w="28575" cap="flat" cmpd="sng" algn="ctr">
                      <a:solidFill>
                        <a:srgbClr val="262261"/>
                      </a:solidFill>
                      <a:prstDash val="solid"/>
                      <a:round/>
                      <a:headEnd type="none" w="med" len="med"/>
                      <a:tailEnd type="none" w="med" len="med"/>
                    </a:lnB>
                    <a:solidFill>
                      <a:srgbClr val="262260"/>
                    </a:solidFill>
                  </a:tcPr>
                </a:tc>
                <a:extLst>
                  <a:ext uri="{0D108BD9-81ED-4DB2-BD59-A6C34878D82A}">
                    <a16:rowId xmlns:a16="http://schemas.microsoft.com/office/drawing/2014/main" val="1194063414"/>
                  </a:ext>
                </a:extLst>
              </a:tr>
              <a:tr h="217590">
                <a:tc>
                  <a:txBody>
                    <a:bodyPr/>
                    <a:lstStyle/>
                    <a:p>
                      <a:pPr marL="0" lvl="2" indent="0">
                        <a:lnSpc>
                          <a:spcPct val="100000"/>
                        </a:lnSpc>
                        <a:spcBef>
                          <a:spcPts val="300"/>
                        </a:spcBef>
                      </a:pPr>
                      <a:r>
                        <a:rPr lang="en-US" sz="1200" b="1" baseline="0" dirty="0">
                          <a:solidFill>
                            <a:srgbClr val="262260"/>
                          </a:solidFill>
                          <a:latin typeface="Arial" pitchFamily="34"/>
                          <a:cs typeface="Arial" pitchFamily="34"/>
                        </a:rPr>
                        <a:t>Male, n (%)</a:t>
                      </a:r>
                    </a:p>
                  </a:txBody>
                  <a:tcPr>
                    <a:lnT w="28575" cap="flat" cmpd="sng" algn="ctr">
                      <a:solidFill>
                        <a:srgbClr val="262261"/>
                      </a:solidFill>
                      <a:prstDash val="solid"/>
                      <a:round/>
                      <a:headEnd type="none" w="med" len="med"/>
                      <a:tailEnd type="none" w="med" len="med"/>
                    </a:lnT>
                    <a:solidFill>
                      <a:schemeClr val="bg1"/>
                    </a:solidFill>
                  </a:tcPr>
                </a:tc>
                <a:tc>
                  <a:txBody>
                    <a:bodyPr/>
                    <a:lstStyle/>
                    <a:p>
                      <a:pPr marL="0" lvl="1" indent="0" algn="ctr">
                        <a:lnSpc>
                          <a:spcPct val="100000"/>
                        </a:lnSpc>
                        <a:spcBef>
                          <a:spcPts val="300"/>
                        </a:spcBef>
                      </a:pPr>
                      <a:r>
                        <a:rPr lang="en-US" sz="1200" b="1" baseline="0" dirty="0">
                          <a:solidFill>
                            <a:srgbClr val="262260"/>
                          </a:solidFill>
                          <a:latin typeface="Arial" pitchFamily="34"/>
                          <a:cs typeface="Arial" pitchFamily="34"/>
                        </a:rPr>
                        <a:t>34 (83)</a:t>
                      </a:r>
                    </a:p>
                  </a:txBody>
                  <a:tcPr>
                    <a:lnT w="28575" cap="flat" cmpd="sng" algn="ctr">
                      <a:solidFill>
                        <a:srgbClr val="262261"/>
                      </a:solidFill>
                      <a:prstDash val="solid"/>
                      <a:round/>
                      <a:headEnd type="none" w="med" len="med"/>
                      <a:tailEnd type="none" w="med" len="med"/>
                    </a:lnT>
                    <a:solidFill>
                      <a:schemeClr val="bg1"/>
                    </a:solidFill>
                  </a:tcPr>
                </a:tc>
                <a:extLst>
                  <a:ext uri="{0D108BD9-81ED-4DB2-BD59-A6C34878D82A}">
                    <a16:rowId xmlns:a16="http://schemas.microsoft.com/office/drawing/2014/main" val="1051941238"/>
                  </a:ext>
                </a:extLst>
              </a:tr>
              <a:tr h="217590">
                <a:tc>
                  <a:txBody>
                    <a:bodyPr/>
                    <a:lstStyle/>
                    <a:p>
                      <a:pPr marL="0" marR="0" lvl="1" indent="0"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Median age, y (range)</a:t>
                      </a:r>
                    </a:p>
                  </a:txBody>
                  <a:tcPr>
                    <a:solidFill>
                      <a:srgbClr val="E7F3F3"/>
                    </a:solidFill>
                  </a:tcPr>
                </a:tc>
                <a:tc>
                  <a:txBody>
                    <a:bodyPr/>
                    <a:lstStyle/>
                    <a:p>
                      <a:pPr marL="0" marR="0" lvl="1" indent="0" algn="ctr"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67 (46–86)</a:t>
                      </a:r>
                    </a:p>
                  </a:txBody>
                  <a:tcPr>
                    <a:solidFill>
                      <a:srgbClr val="E7F3F3"/>
                    </a:solidFill>
                  </a:tcPr>
                </a:tc>
                <a:extLst>
                  <a:ext uri="{0D108BD9-81ED-4DB2-BD59-A6C34878D82A}">
                    <a16:rowId xmlns:a16="http://schemas.microsoft.com/office/drawing/2014/main" val="859987800"/>
                  </a:ext>
                </a:extLst>
              </a:tr>
              <a:tr h="217590">
                <a:tc>
                  <a:txBody>
                    <a:bodyPr/>
                    <a:lstStyle/>
                    <a:p>
                      <a:pPr marL="0" marR="0" lvl="1" indent="0"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Race, n (%)</a:t>
                      </a:r>
                    </a:p>
                  </a:txBody>
                  <a:tcPr>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endParaRPr lang="en-US" sz="1200" b="1" i="0" baseline="0" dirty="0">
                        <a:solidFill>
                          <a:srgbClr val="262260"/>
                        </a:solidFill>
                        <a:latin typeface="Arial" pitchFamily="34"/>
                        <a:cs typeface="Arial" pitchFamily="34"/>
                      </a:endParaRPr>
                    </a:p>
                  </a:txBody>
                  <a:tcPr>
                    <a:solidFill>
                      <a:schemeClr val="bg1"/>
                    </a:solidFill>
                  </a:tcPr>
                </a:tc>
                <a:extLst>
                  <a:ext uri="{0D108BD9-81ED-4DB2-BD59-A6C34878D82A}">
                    <a16:rowId xmlns:a16="http://schemas.microsoft.com/office/drawing/2014/main" val="2630131142"/>
                  </a:ext>
                </a:extLst>
              </a:tr>
              <a:tr h="217590">
                <a:tc>
                  <a:txBody>
                    <a:bodyPr/>
                    <a:lstStyle/>
                    <a:p>
                      <a:pPr marL="233364" marR="0" lvl="2" indent="0"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White</a:t>
                      </a:r>
                    </a:p>
                  </a:txBody>
                  <a:tcPr>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22 (54)</a:t>
                      </a:r>
                    </a:p>
                  </a:txBody>
                  <a:tcPr>
                    <a:solidFill>
                      <a:schemeClr val="bg1"/>
                    </a:solidFill>
                  </a:tcPr>
                </a:tc>
                <a:extLst>
                  <a:ext uri="{0D108BD9-81ED-4DB2-BD59-A6C34878D82A}">
                    <a16:rowId xmlns:a16="http://schemas.microsoft.com/office/drawing/2014/main" val="2121309497"/>
                  </a:ext>
                </a:extLst>
              </a:tr>
              <a:tr h="217590">
                <a:tc>
                  <a:txBody>
                    <a:bodyPr/>
                    <a:lstStyle/>
                    <a:p>
                      <a:pPr marL="233364" marR="0" lvl="2" indent="0" algn="l" defTabSz="914400" rtl="0" fontAlgn="auto" hangingPunct="1">
                        <a:lnSpc>
                          <a:spcPct val="100000"/>
                        </a:lnSpc>
                        <a:spcBef>
                          <a:spcPts val="300"/>
                        </a:spcBef>
                        <a:spcAft>
                          <a:spcPts val="0"/>
                        </a:spcAft>
                        <a:buNone/>
                        <a:tabLst>
                          <a:tab pos="225428" algn="l"/>
                        </a:tabLst>
                      </a:pPr>
                      <a:r>
                        <a:rPr lang="en-US" sz="1200" b="1" i="0" baseline="0" dirty="0">
                          <a:solidFill>
                            <a:srgbClr val="262260"/>
                          </a:solidFill>
                          <a:latin typeface="Arial" pitchFamily="34"/>
                          <a:cs typeface="Arial" pitchFamily="34"/>
                        </a:rPr>
                        <a:t>Other or not reported</a:t>
                      </a:r>
                    </a:p>
                  </a:txBody>
                  <a:tcPr>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19 (46)</a:t>
                      </a:r>
                    </a:p>
                  </a:txBody>
                  <a:tcPr>
                    <a:solidFill>
                      <a:schemeClr val="bg1"/>
                    </a:solidFill>
                  </a:tcPr>
                </a:tc>
                <a:extLst>
                  <a:ext uri="{0D108BD9-81ED-4DB2-BD59-A6C34878D82A}">
                    <a16:rowId xmlns:a16="http://schemas.microsoft.com/office/drawing/2014/main" val="1188117271"/>
                  </a:ext>
                </a:extLst>
              </a:tr>
              <a:tr h="217590">
                <a:tc>
                  <a:txBody>
                    <a:bodyPr/>
                    <a:lstStyle/>
                    <a:p>
                      <a:pPr marL="0" marR="0" lvl="1" indent="0"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ECOG PS 1, n (%)</a:t>
                      </a:r>
                    </a:p>
                  </a:txBody>
                  <a:tcPr>
                    <a:solidFill>
                      <a:srgbClr val="E7F3F3"/>
                    </a:solidFill>
                  </a:tcPr>
                </a:tc>
                <a:tc>
                  <a:txBody>
                    <a:bodyPr/>
                    <a:lstStyle/>
                    <a:p>
                      <a:pPr marL="0" marR="0" lvl="1" indent="0" algn="ctr"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25 (61)</a:t>
                      </a:r>
                    </a:p>
                  </a:txBody>
                  <a:tcPr>
                    <a:solidFill>
                      <a:srgbClr val="E7F3F3"/>
                    </a:solidFill>
                  </a:tcPr>
                </a:tc>
                <a:extLst>
                  <a:ext uri="{0D108BD9-81ED-4DB2-BD59-A6C34878D82A}">
                    <a16:rowId xmlns:a16="http://schemas.microsoft.com/office/drawing/2014/main" val="3911345172"/>
                  </a:ext>
                </a:extLst>
              </a:tr>
              <a:tr h="217590">
                <a:tc>
                  <a:txBody>
                    <a:bodyPr/>
                    <a:lstStyle/>
                    <a:p>
                      <a:pPr marL="0" marR="0" lvl="1" indent="0"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Baseline Hgb &lt;10 g/dl</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5 (12)</a:t>
                      </a:r>
                    </a:p>
                  </a:txBody>
                  <a:tcPr>
                    <a:solidFill>
                      <a:srgbClr val="E8F3F3"/>
                    </a:solidFill>
                  </a:tcPr>
                </a:tc>
                <a:extLst>
                  <a:ext uri="{0D108BD9-81ED-4DB2-BD59-A6C34878D82A}">
                    <a16:rowId xmlns:a16="http://schemas.microsoft.com/office/drawing/2014/main" val="1078646402"/>
                  </a:ext>
                </a:extLst>
              </a:tr>
              <a:tr h="217590">
                <a:tc>
                  <a:txBody>
                    <a:bodyPr/>
                    <a:lstStyle/>
                    <a:p>
                      <a:pPr marL="0" marR="0" lvl="1" indent="0"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Tumor stage at screening, n (%)</a:t>
                      </a:r>
                    </a:p>
                  </a:txBody>
                  <a:tcPr>
                    <a:solidFill>
                      <a:srgbClr val="FFFFFF"/>
                    </a:solidFill>
                  </a:tcPr>
                </a:tc>
                <a:tc>
                  <a:txBody>
                    <a:bodyPr/>
                    <a:lstStyle/>
                    <a:p>
                      <a:pPr marL="0" marR="0" lvl="1" indent="0" algn="ctr" defTabSz="914400" rtl="0" fontAlgn="auto" hangingPunct="1">
                        <a:lnSpc>
                          <a:spcPct val="100000"/>
                        </a:lnSpc>
                        <a:spcBef>
                          <a:spcPts val="300"/>
                        </a:spcBef>
                        <a:spcAft>
                          <a:spcPts val="0"/>
                        </a:spcAft>
                        <a:buNone/>
                        <a:tabLst/>
                      </a:pPr>
                      <a:endParaRPr lang="en-US" sz="1200" b="1" i="0" baseline="0" dirty="0">
                        <a:solidFill>
                          <a:srgbClr val="262260"/>
                        </a:solidFill>
                        <a:latin typeface="Arial" pitchFamily="34"/>
                        <a:cs typeface="Arial" pitchFamily="34"/>
                      </a:endParaRPr>
                    </a:p>
                  </a:txBody>
                  <a:tcPr>
                    <a:solidFill>
                      <a:srgbClr val="FFFFFF"/>
                    </a:solidFill>
                  </a:tcPr>
                </a:tc>
                <a:extLst>
                  <a:ext uri="{0D108BD9-81ED-4DB2-BD59-A6C34878D82A}">
                    <a16:rowId xmlns:a16="http://schemas.microsoft.com/office/drawing/2014/main" val="1478671869"/>
                  </a:ext>
                </a:extLst>
              </a:tr>
              <a:tr h="217590">
                <a:tc>
                  <a:txBody>
                    <a:bodyPr/>
                    <a:lstStyle/>
                    <a:p>
                      <a:pPr marL="171450" marR="0" lvl="1" indent="61914"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Loco-regional only</a:t>
                      </a:r>
                    </a:p>
                  </a:txBody>
                  <a:tcPr anchor="ctr">
                    <a:solidFill>
                      <a:srgbClr val="FFFFFF"/>
                    </a:solidFill>
                  </a:tcPr>
                </a:tc>
                <a:tc>
                  <a:txBody>
                    <a:bodyPr/>
                    <a:lstStyle/>
                    <a:p>
                      <a:pPr marL="0" marR="0" lvl="1" indent="0" algn="ctr"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9 (22)</a:t>
                      </a:r>
                    </a:p>
                  </a:txBody>
                  <a:tcPr anchor="ctr">
                    <a:solidFill>
                      <a:srgbClr val="FFFFFF"/>
                    </a:solidFill>
                  </a:tcPr>
                </a:tc>
                <a:extLst>
                  <a:ext uri="{0D108BD9-81ED-4DB2-BD59-A6C34878D82A}">
                    <a16:rowId xmlns:a16="http://schemas.microsoft.com/office/drawing/2014/main" val="2589096745"/>
                  </a:ext>
                </a:extLst>
              </a:tr>
              <a:tr h="217590">
                <a:tc>
                  <a:txBody>
                    <a:bodyPr/>
                    <a:lstStyle/>
                    <a:p>
                      <a:pPr marL="457200" marR="0" lvl="2" indent="-223835"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Distant metastasis</a:t>
                      </a:r>
                    </a:p>
                  </a:txBody>
                  <a:tcPr>
                    <a:solidFill>
                      <a:srgbClr val="FFFFFF"/>
                    </a:solidFill>
                  </a:tcPr>
                </a:tc>
                <a:tc>
                  <a:txBody>
                    <a:bodyPr/>
                    <a:lstStyle/>
                    <a:p>
                      <a:pPr marL="0" marR="0" lvl="1" indent="0" algn="ctr"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31 (76)</a:t>
                      </a:r>
                    </a:p>
                  </a:txBody>
                  <a:tcPr>
                    <a:solidFill>
                      <a:srgbClr val="FFFFFF"/>
                    </a:solidFill>
                  </a:tcPr>
                </a:tc>
                <a:extLst>
                  <a:ext uri="{0D108BD9-81ED-4DB2-BD59-A6C34878D82A}">
                    <a16:rowId xmlns:a16="http://schemas.microsoft.com/office/drawing/2014/main" val="417955605"/>
                  </a:ext>
                </a:extLst>
              </a:tr>
              <a:tr h="217590">
                <a:tc>
                  <a:txBody>
                    <a:bodyPr/>
                    <a:lstStyle/>
                    <a:p>
                      <a:pPr marL="457200" marR="0" lvl="2" indent="-223835"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Missing</a:t>
                      </a:r>
                    </a:p>
                  </a:txBody>
                  <a:tcPr>
                    <a:solidFill>
                      <a:srgbClr val="FFFFFF"/>
                    </a:solidFill>
                  </a:tcPr>
                </a:tc>
                <a:tc>
                  <a:txBody>
                    <a:bodyPr/>
                    <a:lstStyle/>
                    <a:p>
                      <a:pPr marL="0" marR="0" lvl="1" indent="0" algn="ctr"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1 (2)</a:t>
                      </a:r>
                    </a:p>
                  </a:txBody>
                  <a:tcPr>
                    <a:solidFill>
                      <a:srgbClr val="FFFFFF"/>
                    </a:solidFill>
                  </a:tcPr>
                </a:tc>
                <a:extLst>
                  <a:ext uri="{0D108BD9-81ED-4DB2-BD59-A6C34878D82A}">
                    <a16:rowId xmlns:a16="http://schemas.microsoft.com/office/drawing/2014/main" val="4226851821"/>
                  </a:ext>
                </a:extLst>
              </a:tr>
              <a:tr h="217590">
                <a:tc>
                  <a:txBody>
                    <a:bodyPr/>
                    <a:lstStyle/>
                    <a:p>
                      <a:pPr marL="457200" marR="0" lvl="2" indent="-442917"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Site of disease at baseline</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endParaRPr lang="en-US" sz="1200" b="1" i="0" baseline="0" dirty="0">
                        <a:solidFill>
                          <a:srgbClr val="262260"/>
                        </a:solidFill>
                        <a:latin typeface="Arial" pitchFamily="34"/>
                        <a:cs typeface="Arial" pitchFamily="34"/>
                      </a:endParaRPr>
                    </a:p>
                  </a:txBody>
                  <a:tcPr>
                    <a:solidFill>
                      <a:srgbClr val="E8F3F3"/>
                    </a:solidFill>
                  </a:tcPr>
                </a:tc>
                <a:extLst>
                  <a:ext uri="{0D108BD9-81ED-4DB2-BD59-A6C34878D82A}">
                    <a16:rowId xmlns:a16="http://schemas.microsoft.com/office/drawing/2014/main" val="218733830"/>
                  </a:ext>
                </a:extLst>
              </a:tr>
              <a:tr h="217590">
                <a:tc>
                  <a:txBody>
                    <a:bodyPr/>
                    <a:lstStyle/>
                    <a:p>
                      <a:pPr marL="457200" marR="0" lvl="2" indent="-217490"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Visceral</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28 (68)</a:t>
                      </a:r>
                    </a:p>
                  </a:txBody>
                  <a:tcPr>
                    <a:solidFill>
                      <a:srgbClr val="E8F3F3"/>
                    </a:solidFill>
                  </a:tcPr>
                </a:tc>
                <a:extLst>
                  <a:ext uri="{0D108BD9-81ED-4DB2-BD59-A6C34878D82A}">
                    <a16:rowId xmlns:a16="http://schemas.microsoft.com/office/drawing/2014/main" val="2773478129"/>
                  </a:ext>
                </a:extLst>
              </a:tr>
              <a:tr h="217590">
                <a:tc>
                  <a:txBody>
                    <a:bodyPr/>
                    <a:lstStyle/>
                    <a:p>
                      <a:pPr marL="457200" marR="0" lvl="2" indent="7936"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Liver metastasis at baseline, n (%)</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12 (29)</a:t>
                      </a:r>
                    </a:p>
                  </a:txBody>
                  <a:tcPr>
                    <a:solidFill>
                      <a:srgbClr val="E8F3F3"/>
                    </a:solidFill>
                  </a:tcPr>
                </a:tc>
                <a:extLst>
                  <a:ext uri="{0D108BD9-81ED-4DB2-BD59-A6C34878D82A}">
                    <a16:rowId xmlns:a16="http://schemas.microsoft.com/office/drawing/2014/main" val="542376036"/>
                  </a:ext>
                </a:extLst>
              </a:tr>
              <a:tr h="217590">
                <a:tc>
                  <a:txBody>
                    <a:bodyPr/>
                    <a:lstStyle/>
                    <a:p>
                      <a:pPr marL="457200" marR="0" lvl="2" indent="-217490" algn="l" defTabSz="914400" rtl="0" fontAlgn="auto" hangingPunct="1">
                        <a:lnSpc>
                          <a:spcPct val="100000"/>
                        </a:lnSpc>
                        <a:spcBef>
                          <a:spcPts val="300"/>
                        </a:spcBef>
                        <a:spcAft>
                          <a:spcPts val="0"/>
                        </a:spcAft>
                        <a:buNone/>
                        <a:tabLst/>
                      </a:pPr>
                      <a:r>
                        <a:rPr lang="en-US" sz="1200" b="1" kern="1200" dirty="0">
                          <a:solidFill>
                            <a:srgbClr val="262260"/>
                          </a:solidFill>
                          <a:latin typeface="Arial" pitchFamily="34"/>
                          <a:cs typeface="Arial" pitchFamily="34"/>
                        </a:rPr>
                        <a:t>Non-visceral</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13 (32)</a:t>
                      </a:r>
                    </a:p>
                  </a:txBody>
                  <a:tcPr>
                    <a:solidFill>
                      <a:srgbClr val="E8F3F3"/>
                    </a:solidFill>
                  </a:tcPr>
                </a:tc>
                <a:extLst>
                  <a:ext uri="{0D108BD9-81ED-4DB2-BD59-A6C34878D82A}">
                    <a16:rowId xmlns:a16="http://schemas.microsoft.com/office/drawing/2014/main" val="2838321995"/>
                  </a:ext>
                </a:extLst>
              </a:tr>
              <a:tr h="217590">
                <a:tc>
                  <a:txBody>
                    <a:bodyPr/>
                    <a:lstStyle/>
                    <a:p>
                      <a:pPr marL="0" marR="0" lvl="1" indent="0"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Median prior chemotherapy regimens, (range)</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1 (1-2)</a:t>
                      </a:r>
                    </a:p>
                  </a:txBody>
                  <a:tcPr>
                    <a:solidFill>
                      <a:srgbClr val="E8F3F3"/>
                    </a:solidFill>
                  </a:tcPr>
                </a:tc>
                <a:extLst>
                  <a:ext uri="{0D108BD9-81ED-4DB2-BD59-A6C34878D82A}">
                    <a16:rowId xmlns:a16="http://schemas.microsoft.com/office/drawing/2014/main" val="430955494"/>
                  </a:ext>
                </a:extLst>
              </a:tr>
              <a:tr h="217590">
                <a:tc>
                  <a:txBody>
                    <a:bodyPr/>
                    <a:lstStyle/>
                    <a:p>
                      <a:pPr marL="0" marR="0" lvl="1" indent="0"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Number of prior chemotherapy regimen, n (%)</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endParaRPr lang="en-US" sz="1200" b="1" i="0" baseline="0" dirty="0">
                        <a:solidFill>
                          <a:srgbClr val="262260"/>
                        </a:solidFill>
                        <a:latin typeface="Arial" pitchFamily="34"/>
                        <a:cs typeface="Arial" pitchFamily="34"/>
                      </a:endParaRPr>
                    </a:p>
                  </a:txBody>
                  <a:tcPr>
                    <a:solidFill>
                      <a:srgbClr val="E8F3F3"/>
                    </a:solidFill>
                  </a:tcPr>
                </a:tc>
                <a:extLst>
                  <a:ext uri="{0D108BD9-81ED-4DB2-BD59-A6C34878D82A}">
                    <a16:rowId xmlns:a16="http://schemas.microsoft.com/office/drawing/2014/main" val="3341853563"/>
                  </a:ext>
                </a:extLst>
              </a:tr>
              <a:tr h="217590">
                <a:tc>
                  <a:txBody>
                    <a:bodyPr/>
                    <a:lstStyle/>
                    <a:p>
                      <a:pPr marL="0" marR="0" lvl="1" indent="239709"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≤2</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41 (100)</a:t>
                      </a:r>
                    </a:p>
                  </a:txBody>
                  <a:tcPr>
                    <a:solidFill>
                      <a:srgbClr val="E8F3F3"/>
                    </a:solidFill>
                  </a:tcPr>
                </a:tc>
                <a:extLst>
                  <a:ext uri="{0D108BD9-81ED-4DB2-BD59-A6C34878D82A}">
                    <a16:rowId xmlns:a16="http://schemas.microsoft.com/office/drawing/2014/main" val="3944487530"/>
                  </a:ext>
                </a:extLst>
              </a:tr>
              <a:tr h="217590">
                <a:tc>
                  <a:txBody>
                    <a:bodyPr/>
                    <a:lstStyle/>
                    <a:p>
                      <a:pPr marL="0" marR="0" lvl="1" indent="0"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Prior platinum chemotherapy, n (%)</a:t>
                      </a:r>
                    </a:p>
                  </a:txBody>
                  <a:tcPr anchor="ct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endParaRPr lang="en-US" sz="1200" b="1" i="0" baseline="0" dirty="0">
                        <a:solidFill>
                          <a:srgbClr val="262260"/>
                        </a:solidFill>
                        <a:latin typeface="Arial" pitchFamily="34"/>
                        <a:cs typeface="Arial" pitchFamily="34"/>
                      </a:endParaRPr>
                    </a:p>
                  </a:txBody>
                  <a:tcPr anchor="ctr">
                    <a:solidFill>
                      <a:srgbClr val="E8F3F3"/>
                    </a:solidFill>
                  </a:tcPr>
                </a:tc>
                <a:extLst>
                  <a:ext uri="{0D108BD9-81ED-4DB2-BD59-A6C34878D82A}">
                    <a16:rowId xmlns:a16="http://schemas.microsoft.com/office/drawing/2014/main" val="3352141114"/>
                  </a:ext>
                </a:extLst>
              </a:tr>
              <a:tr h="217590">
                <a:tc>
                  <a:txBody>
                    <a:bodyPr/>
                    <a:lstStyle/>
                    <a:p>
                      <a:pPr marL="457200" marR="0" lvl="2" indent="-223835"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Cisplatin</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28 (68)</a:t>
                      </a:r>
                    </a:p>
                  </a:txBody>
                  <a:tcPr>
                    <a:solidFill>
                      <a:srgbClr val="E8F3F3"/>
                    </a:solidFill>
                  </a:tcPr>
                </a:tc>
                <a:extLst>
                  <a:ext uri="{0D108BD9-81ED-4DB2-BD59-A6C34878D82A}">
                    <a16:rowId xmlns:a16="http://schemas.microsoft.com/office/drawing/2014/main" val="2716670872"/>
                  </a:ext>
                </a:extLst>
              </a:tr>
              <a:tr h="217590">
                <a:tc>
                  <a:txBody>
                    <a:bodyPr/>
                    <a:lstStyle/>
                    <a:p>
                      <a:pPr marL="457200" marR="0" lvl="2" indent="-223835" algn="l"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Carboplatin</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200" b="1" i="0" baseline="0" dirty="0">
                          <a:solidFill>
                            <a:srgbClr val="262260"/>
                          </a:solidFill>
                          <a:latin typeface="Arial" pitchFamily="34"/>
                          <a:cs typeface="Arial" pitchFamily="34"/>
                        </a:rPr>
                        <a:t>12 (29)</a:t>
                      </a:r>
                    </a:p>
                  </a:txBody>
                  <a:tcPr>
                    <a:solidFill>
                      <a:srgbClr val="E8F3F3"/>
                    </a:solidFill>
                  </a:tcPr>
                </a:tc>
                <a:extLst>
                  <a:ext uri="{0D108BD9-81ED-4DB2-BD59-A6C34878D82A}">
                    <a16:rowId xmlns:a16="http://schemas.microsoft.com/office/drawing/2014/main" val="318021202"/>
                  </a:ext>
                </a:extLst>
              </a:tr>
            </a:tbl>
          </a:graphicData>
        </a:graphic>
      </p:graphicFrame>
      <p:sp>
        <p:nvSpPr>
          <p:cNvPr id="6" name="Text Placeholder 3">
            <a:extLst>
              <a:ext uri="{FF2B5EF4-FFF2-40B4-BE49-F238E27FC236}">
                <a16:creationId xmlns:a16="http://schemas.microsoft.com/office/drawing/2014/main" id="{B7B4DFE5-626A-4EC5-A95A-9BA17DF1BECA}"/>
              </a:ext>
            </a:extLst>
          </p:cNvPr>
          <p:cNvSpPr txBox="1">
            <a:spLocks/>
          </p:cNvSpPr>
          <p:nvPr/>
        </p:nvSpPr>
        <p:spPr>
          <a:xfrm>
            <a:off x="121761" y="6405373"/>
            <a:ext cx="9192719" cy="229523"/>
          </a:xfrm>
          <a:prstGeom prst="rect">
            <a:avLst/>
          </a:prstGeom>
          <a:noFill/>
          <a:ln>
            <a:noFill/>
          </a:ln>
        </p:spPr>
        <p:txBody>
          <a:bodyPr vert="horz" wrap="square" lIns="91440" tIns="45720" rIns="91440" bIns="45720" anchor="b"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262261"/>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System Font Regular"/>
              <a:buChar char="–"/>
              <a:tabLst/>
              <a:defRPr lang="en-US" sz="2400" b="0" i="0" u="none" strike="noStrike" kern="1200" cap="none" spc="0" baseline="0">
                <a:solidFill>
                  <a:srgbClr val="262261"/>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262261"/>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System Font Regular"/>
              <a:buChar char="–"/>
              <a:tabLst/>
              <a:defRPr lang="en-US" sz="1800" b="0" i="0" u="none" strike="noStrike" kern="1200" cap="none" spc="0" baseline="0">
                <a:solidFill>
                  <a:srgbClr val="262261"/>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262261"/>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100000"/>
              <a:buFont typeface="Arial" pitchFamily="34"/>
              <a:buNone/>
              <a:tabLst/>
              <a:defRPr/>
            </a:pPr>
            <a:r>
              <a:rPr kumimoji="0" lang="en-US" sz="800" b="0" i="0" u="none" strike="noStrike" kern="0" cap="none" spc="0" normalizeH="0" baseline="0" noProof="0" dirty="0">
                <a:ln>
                  <a:noFill/>
                </a:ln>
                <a:solidFill>
                  <a:srgbClr val="262260"/>
                </a:solidFill>
                <a:effectLst/>
                <a:uLnTx/>
                <a:uFillTx/>
                <a:latin typeface="Arial" pitchFamily="34"/>
                <a:ea typeface="+mn-ea"/>
                <a:cs typeface="Arial" pitchFamily="34"/>
              </a:rPr>
              <a:t>ECOG PS, </a:t>
            </a:r>
            <a:r>
              <a:rPr kumimoji="0" lang="en-US" sz="800" b="0" i="0" u="none" strike="noStrike" kern="1200" cap="none" spc="0" normalizeH="0" baseline="0" noProof="0" dirty="0">
                <a:ln>
                  <a:noFill/>
                </a:ln>
                <a:solidFill>
                  <a:srgbClr val="262261"/>
                </a:solidFill>
                <a:effectLst/>
                <a:uLnTx/>
                <a:uFillTx/>
                <a:latin typeface="Arial" pitchFamily="34"/>
                <a:ea typeface="+mn-ea"/>
                <a:cs typeface="Arial" pitchFamily="34"/>
              </a:rPr>
              <a:t>Eastern Cooperative Oncology Group performance status; Hgb, hemoglobin.</a:t>
            </a:r>
          </a:p>
        </p:txBody>
      </p:sp>
      <p:sp>
        <p:nvSpPr>
          <p:cNvPr id="5" name="TextBox 4">
            <a:extLst>
              <a:ext uri="{FF2B5EF4-FFF2-40B4-BE49-F238E27FC236}">
                <a16:creationId xmlns:a16="http://schemas.microsoft.com/office/drawing/2014/main" id="{191CFC6D-49F3-4A10-AE7D-1CB0792F42D7}"/>
              </a:ext>
            </a:extLst>
          </p:cNvPr>
          <p:cNvSpPr txBox="1"/>
          <p:nvPr/>
        </p:nvSpPr>
        <p:spPr>
          <a:xfrm>
            <a:off x="9314480" y="6481007"/>
            <a:ext cx="997004" cy="307777"/>
          </a:xfrm>
          <a:prstGeom prst="rect">
            <a:avLst/>
          </a:prstGeom>
          <a:noFill/>
        </p:spPr>
        <p:txBody>
          <a:bodyPr wrap="none" rtlCol="0">
            <a:spAutoFit/>
          </a:bodyPr>
          <a:lstStyle/>
          <a:p>
            <a:r>
              <a:rPr lang="en-US" sz="1400" dirty="0"/>
              <a:t>Grivas et al</a:t>
            </a:r>
          </a:p>
        </p:txBody>
      </p:sp>
      <p:graphicFrame>
        <p:nvGraphicFramePr>
          <p:cNvPr id="7" name="Table 7">
            <a:extLst>
              <a:ext uri="{FF2B5EF4-FFF2-40B4-BE49-F238E27FC236}">
                <a16:creationId xmlns:a16="http://schemas.microsoft.com/office/drawing/2014/main" id="{4601A9DC-0D20-4A40-B8C4-FA0F136DF253}"/>
              </a:ext>
            </a:extLst>
          </p:cNvPr>
          <p:cNvGraphicFramePr>
            <a:graphicFrameLocks noGrp="1"/>
          </p:cNvGraphicFramePr>
          <p:nvPr>
            <p:extLst>
              <p:ext uri="{D42A27DB-BD31-4B8C-83A1-F6EECF244321}">
                <p14:modId xmlns:p14="http://schemas.microsoft.com/office/powerpoint/2010/main" val="168592609"/>
              </p:ext>
            </p:extLst>
          </p:nvPr>
        </p:nvGraphicFramePr>
        <p:xfrm>
          <a:off x="6096000" y="687635"/>
          <a:ext cx="5021826" cy="5337210"/>
        </p:xfrm>
        <a:graphic>
          <a:graphicData uri="http://schemas.openxmlformats.org/drawingml/2006/table">
            <a:tbl>
              <a:tblPr firstRow="1" bandRow="1">
                <a:effectLst/>
                <a:tableStyleId>{7DF18680-E054-41AD-8BC1-D1AEF772440D}</a:tableStyleId>
              </a:tblPr>
              <a:tblGrid>
                <a:gridCol w="3805935">
                  <a:extLst>
                    <a:ext uri="{9D8B030D-6E8A-4147-A177-3AD203B41FA5}">
                      <a16:colId xmlns:a16="http://schemas.microsoft.com/office/drawing/2014/main" val="2123392547"/>
                    </a:ext>
                  </a:extLst>
                </a:gridCol>
                <a:gridCol w="1215891">
                  <a:extLst>
                    <a:ext uri="{9D8B030D-6E8A-4147-A177-3AD203B41FA5}">
                      <a16:colId xmlns:a16="http://schemas.microsoft.com/office/drawing/2014/main" val="2435921741"/>
                    </a:ext>
                  </a:extLst>
                </a:gridCol>
              </a:tblGrid>
              <a:tr h="321270">
                <a:tc>
                  <a:txBody>
                    <a:bodyPr/>
                    <a:lstStyle/>
                    <a:p>
                      <a:pPr lvl="0">
                        <a:spcBef>
                          <a:spcPts val="0"/>
                        </a:spcBef>
                      </a:pPr>
                      <a:endParaRPr lang="en-US" sz="1400" b="0" dirty="0">
                        <a:latin typeface="Arial" pitchFamily="34"/>
                        <a:cs typeface="Arial" pitchFamily="34"/>
                      </a:endParaRPr>
                    </a:p>
                  </a:txBody>
                  <a:tcPr>
                    <a:lnT w="28575" cap="flat" cmpd="sng" algn="ctr">
                      <a:solidFill>
                        <a:srgbClr val="262261"/>
                      </a:solidFill>
                      <a:prstDash val="solid"/>
                      <a:round/>
                      <a:headEnd type="none" w="med" len="med"/>
                      <a:tailEnd type="none" w="med" len="med"/>
                    </a:lnT>
                    <a:lnB w="28575" cap="flat" cmpd="sng" algn="ctr">
                      <a:solidFill>
                        <a:srgbClr val="262261"/>
                      </a:solidFill>
                      <a:prstDash val="solid"/>
                      <a:round/>
                      <a:headEnd type="none" w="med" len="med"/>
                      <a:tailEnd type="none" w="med" len="med"/>
                    </a:lnB>
                    <a:solidFill>
                      <a:srgbClr val="262260"/>
                    </a:solidFill>
                  </a:tcPr>
                </a:tc>
                <a:tc>
                  <a:txBody>
                    <a:bodyPr/>
                    <a:lstStyle/>
                    <a:p>
                      <a:pPr marL="0" lvl="0" algn="ctr" defTabSz="914400" rtl="0" hangingPunct="1">
                        <a:spcBef>
                          <a:spcPts val="0"/>
                        </a:spcBef>
                      </a:pPr>
                      <a:r>
                        <a:rPr lang="en-US" sz="1400" b="1" kern="1200" dirty="0">
                          <a:solidFill>
                            <a:srgbClr val="FFFFFF"/>
                          </a:solidFill>
                          <a:latin typeface="Arial" pitchFamily="34"/>
                          <a:cs typeface="Arial" pitchFamily="34"/>
                        </a:rPr>
                        <a:t>Cohort 3 (N=41)</a:t>
                      </a:r>
                    </a:p>
                  </a:txBody>
                  <a:tcPr anchor="ctr">
                    <a:lnT w="28575" cap="flat" cmpd="sng" algn="ctr">
                      <a:solidFill>
                        <a:srgbClr val="262261"/>
                      </a:solidFill>
                      <a:prstDash val="solid"/>
                      <a:round/>
                      <a:headEnd type="none" w="med" len="med"/>
                      <a:tailEnd type="none" w="med" len="med"/>
                    </a:lnT>
                    <a:lnB w="28575" cap="flat" cmpd="sng" algn="ctr">
                      <a:solidFill>
                        <a:srgbClr val="262261"/>
                      </a:solidFill>
                      <a:prstDash val="solid"/>
                      <a:round/>
                      <a:headEnd type="none" w="med" len="med"/>
                      <a:tailEnd type="none" w="med" len="med"/>
                    </a:lnB>
                    <a:solidFill>
                      <a:srgbClr val="262260"/>
                    </a:solidFill>
                  </a:tcPr>
                </a:tc>
                <a:extLst>
                  <a:ext uri="{0D108BD9-81ED-4DB2-BD59-A6C34878D82A}">
                    <a16:rowId xmlns:a16="http://schemas.microsoft.com/office/drawing/2014/main" val="1194063414"/>
                  </a:ext>
                </a:extLst>
              </a:tr>
              <a:tr h="321270">
                <a:tc>
                  <a:txBody>
                    <a:bodyPr/>
                    <a:lstStyle/>
                    <a:p>
                      <a:pPr marL="0" marR="0" lvl="1" indent="0"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Bellmunt risk factor </a:t>
                      </a:r>
                    </a:p>
                  </a:txBody>
                  <a:tcPr>
                    <a:lnT w="28575" cap="flat" cmpd="sng" algn="ctr">
                      <a:solidFill>
                        <a:srgbClr val="262261"/>
                      </a:solidFill>
                      <a:prstDash val="solid"/>
                      <a:round/>
                      <a:headEnd type="none" w="med" len="med"/>
                      <a:tailEnd type="none" w="med" len="med"/>
                    </a:lnT>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endParaRPr lang="en-US" sz="1400" b="1" i="0" baseline="0" dirty="0">
                        <a:solidFill>
                          <a:srgbClr val="262260"/>
                        </a:solidFill>
                        <a:latin typeface="Arial" pitchFamily="34"/>
                        <a:cs typeface="Arial" pitchFamily="34"/>
                      </a:endParaRPr>
                    </a:p>
                  </a:txBody>
                  <a:tcPr>
                    <a:lnT w="28575" cap="flat" cmpd="sng" algn="ctr">
                      <a:solidFill>
                        <a:srgbClr val="262261"/>
                      </a:solidFill>
                      <a:prstDash val="solid"/>
                      <a:round/>
                      <a:headEnd type="none" w="med" len="med"/>
                      <a:tailEnd type="none" w="med" len="med"/>
                    </a:lnT>
                    <a:solidFill>
                      <a:srgbClr val="E8F3F3"/>
                    </a:solidFill>
                  </a:tcPr>
                </a:tc>
                <a:extLst>
                  <a:ext uri="{0D108BD9-81ED-4DB2-BD59-A6C34878D82A}">
                    <a16:rowId xmlns:a16="http://schemas.microsoft.com/office/drawing/2014/main" val="4029654661"/>
                  </a:ext>
                </a:extLst>
              </a:tr>
              <a:tr h="321270">
                <a:tc>
                  <a:txBody>
                    <a:bodyPr/>
                    <a:lstStyle/>
                    <a:p>
                      <a:pPr marL="0" marR="0" lvl="1" indent="236536"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0</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10 (24)</a:t>
                      </a:r>
                    </a:p>
                  </a:txBody>
                  <a:tcPr>
                    <a:solidFill>
                      <a:srgbClr val="E8F3F3"/>
                    </a:solidFill>
                  </a:tcPr>
                </a:tc>
                <a:extLst>
                  <a:ext uri="{0D108BD9-81ED-4DB2-BD59-A6C34878D82A}">
                    <a16:rowId xmlns:a16="http://schemas.microsoft.com/office/drawing/2014/main" val="3406388410"/>
                  </a:ext>
                </a:extLst>
              </a:tr>
              <a:tr h="321270">
                <a:tc>
                  <a:txBody>
                    <a:bodyPr/>
                    <a:lstStyle/>
                    <a:p>
                      <a:pPr marL="0" marR="0" lvl="1" indent="236536"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1</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20 (50)</a:t>
                      </a:r>
                    </a:p>
                  </a:txBody>
                  <a:tcPr>
                    <a:solidFill>
                      <a:srgbClr val="E8F3F3"/>
                    </a:solidFill>
                  </a:tcPr>
                </a:tc>
                <a:extLst>
                  <a:ext uri="{0D108BD9-81ED-4DB2-BD59-A6C34878D82A}">
                    <a16:rowId xmlns:a16="http://schemas.microsoft.com/office/drawing/2014/main" val="1555283445"/>
                  </a:ext>
                </a:extLst>
              </a:tr>
              <a:tr h="321270">
                <a:tc>
                  <a:txBody>
                    <a:bodyPr/>
                    <a:lstStyle/>
                    <a:p>
                      <a:pPr marL="0" marR="0" lvl="1" indent="236536"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2</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11 (27)</a:t>
                      </a:r>
                    </a:p>
                  </a:txBody>
                  <a:tcPr>
                    <a:solidFill>
                      <a:srgbClr val="E8F3F3"/>
                    </a:solidFill>
                  </a:tcPr>
                </a:tc>
                <a:extLst>
                  <a:ext uri="{0D108BD9-81ED-4DB2-BD59-A6C34878D82A}">
                    <a16:rowId xmlns:a16="http://schemas.microsoft.com/office/drawing/2014/main" val="2470131843"/>
                  </a:ext>
                </a:extLst>
              </a:tr>
              <a:tr h="321270">
                <a:tc>
                  <a:txBody>
                    <a:bodyPr/>
                    <a:lstStyle/>
                    <a:p>
                      <a:pPr marL="242892" marR="0" lvl="2" indent="-227008"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Setting of prior systemic therapy,</a:t>
                      </a:r>
                      <a:r>
                        <a:rPr lang="en-US" sz="1400" b="1" i="0" u="none" strike="noStrike" baseline="30000" dirty="0">
                          <a:solidFill>
                            <a:srgbClr val="262260"/>
                          </a:solidFill>
                          <a:latin typeface="Arial" pitchFamily="34"/>
                          <a:cs typeface="Arial" pitchFamily="34"/>
                        </a:rPr>
                        <a:t> </a:t>
                      </a:r>
                      <a:r>
                        <a:rPr lang="en-US" sz="1400" b="1" i="0" baseline="0" dirty="0">
                          <a:solidFill>
                            <a:srgbClr val="262260"/>
                          </a:solidFill>
                          <a:latin typeface="Arial" pitchFamily="34"/>
                          <a:cs typeface="Arial" pitchFamily="34"/>
                        </a:rPr>
                        <a:t>n (%)</a:t>
                      </a:r>
                    </a:p>
                  </a:txBody>
                  <a:tcPr>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endParaRPr lang="en-US" sz="1400" b="1" i="0" baseline="0" dirty="0">
                        <a:solidFill>
                          <a:srgbClr val="262260"/>
                        </a:solidFill>
                        <a:latin typeface="Arial" pitchFamily="34"/>
                        <a:cs typeface="Arial" pitchFamily="34"/>
                      </a:endParaRPr>
                    </a:p>
                  </a:txBody>
                  <a:tcPr>
                    <a:solidFill>
                      <a:schemeClr val="bg1"/>
                    </a:solidFill>
                  </a:tcPr>
                </a:tc>
                <a:extLst>
                  <a:ext uri="{0D108BD9-81ED-4DB2-BD59-A6C34878D82A}">
                    <a16:rowId xmlns:a16="http://schemas.microsoft.com/office/drawing/2014/main" val="3136015412"/>
                  </a:ext>
                </a:extLst>
              </a:tr>
              <a:tr h="321270">
                <a:tc>
                  <a:txBody>
                    <a:bodyPr/>
                    <a:lstStyle/>
                    <a:p>
                      <a:pPr marL="457200" lvl="0" indent="-228600" algn="l" fontAlgn="t">
                        <a:spcBef>
                          <a:spcPts val="0"/>
                        </a:spcBef>
                        <a:spcAft>
                          <a:spcPts val="0"/>
                        </a:spcAft>
                      </a:pPr>
                      <a:r>
                        <a:rPr lang="en-US" sz="1400" b="1" i="0" u="none" strike="noStrike" dirty="0">
                          <a:solidFill>
                            <a:srgbClr val="262260"/>
                          </a:solidFill>
                          <a:latin typeface="Arial" pitchFamily="34"/>
                          <a:cs typeface="Arial" pitchFamily="34"/>
                        </a:rPr>
                        <a:t>(Neo)adjuvant</a:t>
                      </a:r>
                    </a:p>
                  </a:txBody>
                  <a:tcPr anchor="ctr">
                    <a:solidFill>
                      <a:schemeClr val="bg1"/>
                    </a:solidFill>
                  </a:tcPr>
                </a:tc>
                <a:tc>
                  <a:txBody>
                    <a:bodyPr/>
                    <a:lstStyle/>
                    <a:p>
                      <a:pPr lvl="0" algn="ctr" fontAlgn="t">
                        <a:spcBef>
                          <a:spcPts val="0"/>
                        </a:spcBef>
                        <a:spcAft>
                          <a:spcPts val="0"/>
                        </a:spcAft>
                      </a:pPr>
                      <a:r>
                        <a:rPr lang="en-US" sz="1400" b="1" i="0" u="none" strike="noStrike" dirty="0">
                          <a:solidFill>
                            <a:srgbClr val="262260"/>
                          </a:solidFill>
                          <a:latin typeface="Arial" pitchFamily="34"/>
                          <a:cs typeface="Arial" pitchFamily="34"/>
                        </a:rPr>
                        <a:t>18 (44)</a:t>
                      </a:r>
                    </a:p>
                  </a:txBody>
                  <a:tcPr anchor="ctr">
                    <a:solidFill>
                      <a:schemeClr val="bg1"/>
                    </a:solidFill>
                  </a:tcPr>
                </a:tc>
                <a:extLst>
                  <a:ext uri="{0D108BD9-81ED-4DB2-BD59-A6C34878D82A}">
                    <a16:rowId xmlns:a16="http://schemas.microsoft.com/office/drawing/2014/main" val="2475988253"/>
                  </a:ext>
                </a:extLst>
              </a:tr>
              <a:tr h="321270">
                <a:tc>
                  <a:txBody>
                    <a:bodyPr/>
                    <a:lstStyle/>
                    <a:p>
                      <a:pPr marL="457200" lvl="0" indent="7936" algn="l" fontAlgn="t">
                        <a:spcBef>
                          <a:spcPts val="0"/>
                        </a:spcBef>
                        <a:spcAft>
                          <a:spcPts val="0"/>
                        </a:spcAft>
                        <a:tabLst/>
                      </a:pPr>
                      <a:r>
                        <a:rPr lang="en-US" sz="1400" b="1" i="0" u="none" strike="noStrike" dirty="0">
                          <a:solidFill>
                            <a:srgbClr val="262260"/>
                          </a:solidFill>
                          <a:latin typeface="Arial" pitchFamily="34"/>
                          <a:cs typeface="Arial" pitchFamily="34"/>
                        </a:rPr>
                        <a:t>Median TTP on prior therapy, mo</a:t>
                      </a:r>
                    </a:p>
                  </a:txBody>
                  <a:tcPr anchor="ctr">
                    <a:solidFill>
                      <a:schemeClr val="bg1"/>
                    </a:solidFill>
                  </a:tcPr>
                </a:tc>
                <a:tc>
                  <a:txBody>
                    <a:bodyPr/>
                    <a:lstStyle/>
                    <a:p>
                      <a:pPr lvl="0" algn="ctr" fontAlgn="t">
                        <a:spcBef>
                          <a:spcPts val="0"/>
                        </a:spcBef>
                        <a:spcAft>
                          <a:spcPts val="0"/>
                        </a:spcAft>
                      </a:pPr>
                      <a:r>
                        <a:rPr lang="en-US" sz="1400" b="1" i="0" u="none" strike="noStrike" dirty="0">
                          <a:solidFill>
                            <a:srgbClr val="262260"/>
                          </a:solidFill>
                          <a:latin typeface="Arial" pitchFamily="34"/>
                          <a:cs typeface="Arial" pitchFamily="34"/>
                        </a:rPr>
                        <a:t>8.5</a:t>
                      </a:r>
                    </a:p>
                  </a:txBody>
                  <a:tcPr anchor="ctr">
                    <a:solidFill>
                      <a:schemeClr val="bg1"/>
                    </a:solidFill>
                  </a:tcPr>
                </a:tc>
                <a:extLst>
                  <a:ext uri="{0D108BD9-81ED-4DB2-BD59-A6C34878D82A}">
                    <a16:rowId xmlns:a16="http://schemas.microsoft.com/office/drawing/2014/main" val="713371512"/>
                  </a:ext>
                </a:extLst>
              </a:tr>
              <a:tr h="321270">
                <a:tc>
                  <a:txBody>
                    <a:bodyPr/>
                    <a:lstStyle/>
                    <a:p>
                      <a:pPr marL="457200" marR="0" lvl="2" indent="-223835"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Metastatic</a:t>
                      </a:r>
                    </a:p>
                  </a:txBody>
                  <a:tcPr>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23 (56)</a:t>
                      </a:r>
                    </a:p>
                  </a:txBody>
                  <a:tcPr>
                    <a:solidFill>
                      <a:schemeClr val="bg1"/>
                    </a:solidFill>
                  </a:tcPr>
                </a:tc>
                <a:extLst>
                  <a:ext uri="{0D108BD9-81ED-4DB2-BD59-A6C34878D82A}">
                    <a16:rowId xmlns:a16="http://schemas.microsoft.com/office/drawing/2014/main" val="3985352501"/>
                  </a:ext>
                </a:extLst>
              </a:tr>
              <a:tr h="321270">
                <a:tc>
                  <a:txBody>
                    <a:bodyPr/>
                    <a:lstStyle/>
                    <a:p>
                      <a:pPr marL="457200" marR="0" lvl="2" indent="7936" algn="l" defTabSz="914400" rtl="0" fontAlgn="auto" hangingPunct="1">
                        <a:lnSpc>
                          <a:spcPct val="100000"/>
                        </a:lnSpc>
                        <a:spcBef>
                          <a:spcPts val="300"/>
                        </a:spcBef>
                        <a:spcAft>
                          <a:spcPts val="0"/>
                        </a:spcAft>
                        <a:buNone/>
                        <a:tabLst/>
                      </a:pPr>
                      <a:r>
                        <a:rPr lang="en-US" sz="1400" b="1" i="0" u="none" strike="noStrike" dirty="0">
                          <a:solidFill>
                            <a:srgbClr val="262260"/>
                          </a:solidFill>
                          <a:latin typeface="Arial" pitchFamily="34"/>
                          <a:cs typeface="Arial" pitchFamily="34"/>
                        </a:rPr>
                        <a:t>Median TTP on prior therapy, mo</a:t>
                      </a:r>
                    </a:p>
                  </a:txBody>
                  <a:tcPr>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2</a:t>
                      </a:r>
                    </a:p>
                  </a:txBody>
                  <a:tcPr>
                    <a:solidFill>
                      <a:schemeClr val="bg1"/>
                    </a:solidFill>
                  </a:tcPr>
                </a:tc>
                <a:extLst>
                  <a:ext uri="{0D108BD9-81ED-4DB2-BD59-A6C34878D82A}">
                    <a16:rowId xmlns:a16="http://schemas.microsoft.com/office/drawing/2014/main" val="3230959850"/>
                  </a:ext>
                </a:extLst>
              </a:tr>
              <a:tr h="321270">
                <a:tc>
                  <a:txBody>
                    <a:bodyPr/>
                    <a:lstStyle/>
                    <a:p>
                      <a:pPr marL="457200" marR="0" lvl="2" indent="-447671"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Best response to prior therapy, n (%)</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endParaRPr lang="en-US" sz="1400" b="1" i="0" baseline="0" dirty="0">
                        <a:solidFill>
                          <a:srgbClr val="262260"/>
                        </a:solidFill>
                        <a:latin typeface="Arial" pitchFamily="34"/>
                        <a:cs typeface="Arial" pitchFamily="34"/>
                      </a:endParaRPr>
                    </a:p>
                  </a:txBody>
                  <a:tcPr>
                    <a:solidFill>
                      <a:srgbClr val="E8F3F3"/>
                    </a:solidFill>
                  </a:tcPr>
                </a:tc>
                <a:extLst>
                  <a:ext uri="{0D108BD9-81ED-4DB2-BD59-A6C34878D82A}">
                    <a16:rowId xmlns:a16="http://schemas.microsoft.com/office/drawing/2014/main" val="804732103"/>
                  </a:ext>
                </a:extLst>
              </a:tr>
              <a:tr h="321270">
                <a:tc>
                  <a:txBody>
                    <a:bodyPr/>
                    <a:lstStyle/>
                    <a:p>
                      <a:pPr marL="0" marR="0" lvl="1" indent="233364"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Complete response </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1 (2)</a:t>
                      </a:r>
                    </a:p>
                  </a:txBody>
                  <a:tcPr>
                    <a:solidFill>
                      <a:srgbClr val="E8F3F3"/>
                    </a:solidFill>
                  </a:tcPr>
                </a:tc>
                <a:extLst>
                  <a:ext uri="{0D108BD9-81ED-4DB2-BD59-A6C34878D82A}">
                    <a16:rowId xmlns:a16="http://schemas.microsoft.com/office/drawing/2014/main" val="4266969695"/>
                  </a:ext>
                </a:extLst>
              </a:tr>
              <a:tr h="321270">
                <a:tc>
                  <a:txBody>
                    <a:bodyPr/>
                    <a:lstStyle/>
                    <a:p>
                      <a:pPr marL="0" marR="0" lvl="1" indent="233364"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Partial response</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3 (7)</a:t>
                      </a:r>
                    </a:p>
                  </a:txBody>
                  <a:tcPr>
                    <a:solidFill>
                      <a:srgbClr val="E8F3F3"/>
                    </a:solidFill>
                  </a:tcPr>
                </a:tc>
                <a:extLst>
                  <a:ext uri="{0D108BD9-81ED-4DB2-BD59-A6C34878D82A}">
                    <a16:rowId xmlns:a16="http://schemas.microsoft.com/office/drawing/2014/main" val="3773271518"/>
                  </a:ext>
                </a:extLst>
              </a:tr>
              <a:tr h="321270">
                <a:tc>
                  <a:txBody>
                    <a:bodyPr/>
                    <a:lstStyle/>
                    <a:p>
                      <a:pPr marL="233364" marR="0" lvl="2" indent="0"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Stable disease</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13 (32)</a:t>
                      </a:r>
                    </a:p>
                  </a:txBody>
                  <a:tcPr>
                    <a:solidFill>
                      <a:srgbClr val="E8F3F3"/>
                    </a:solidFill>
                  </a:tcPr>
                </a:tc>
                <a:extLst>
                  <a:ext uri="{0D108BD9-81ED-4DB2-BD59-A6C34878D82A}">
                    <a16:rowId xmlns:a16="http://schemas.microsoft.com/office/drawing/2014/main" val="3186191"/>
                  </a:ext>
                </a:extLst>
              </a:tr>
              <a:tr h="321270">
                <a:tc>
                  <a:txBody>
                    <a:bodyPr/>
                    <a:lstStyle/>
                    <a:p>
                      <a:pPr marL="233364" marR="0" lvl="2" indent="0"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Disease progression</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7 (17)</a:t>
                      </a:r>
                    </a:p>
                  </a:txBody>
                  <a:tcPr>
                    <a:solidFill>
                      <a:srgbClr val="E8F3F3"/>
                    </a:solidFill>
                  </a:tcPr>
                </a:tc>
                <a:extLst>
                  <a:ext uri="{0D108BD9-81ED-4DB2-BD59-A6C34878D82A}">
                    <a16:rowId xmlns:a16="http://schemas.microsoft.com/office/drawing/2014/main" val="2815402906"/>
                  </a:ext>
                </a:extLst>
              </a:tr>
              <a:tr h="321270">
                <a:tc>
                  <a:txBody>
                    <a:bodyPr/>
                    <a:lstStyle/>
                    <a:p>
                      <a:pPr marL="233364" marR="0" lvl="2" indent="0"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Not reported / not applicable</a:t>
                      </a:r>
                    </a:p>
                  </a:txBody>
                  <a:tcPr>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17 (42)</a:t>
                      </a:r>
                    </a:p>
                  </a:txBody>
                  <a:tcPr>
                    <a:solidFill>
                      <a:srgbClr val="E8F3F3"/>
                    </a:solidFill>
                  </a:tcPr>
                </a:tc>
                <a:extLst>
                  <a:ext uri="{0D108BD9-81ED-4DB2-BD59-A6C34878D82A}">
                    <a16:rowId xmlns:a16="http://schemas.microsoft.com/office/drawing/2014/main" val="722060531"/>
                  </a:ext>
                </a:extLst>
              </a:tr>
            </a:tbl>
          </a:graphicData>
        </a:graphic>
      </p:graphicFrame>
      <p:sp>
        <p:nvSpPr>
          <p:cNvPr id="2" name="TextBox 1">
            <a:extLst>
              <a:ext uri="{FF2B5EF4-FFF2-40B4-BE49-F238E27FC236}">
                <a16:creationId xmlns:a16="http://schemas.microsoft.com/office/drawing/2014/main" id="{1D297C5A-6C1E-862C-3812-6D62B31C2382}"/>
              </a:ext>
            </a:extLst>
          </p:cNvPr>
          <p:cNvSpPr txBox="1"/>
          <p:nvPr/>
        </p:nvSpPr>
        <p:spPr>
          <a:xfrm>
            <a:off x="121761" y="6675120"/>
            <a:ext cx="6218804" cy="182880"/>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363183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marL="0" marR="0" lvl="0" indent="0" algn="r" defTabSz="914291" rtl="0" eaLnBrk="1" fontAlgn="auto" latinLnBrk="0" hangingPunct="1">
              <a:lnSpc>
                <a:spcPct val="100000"/>
              </a:lnSpc>
              <a:spcBef>
                <a:spcPts val="0"/>
              </a:spcBef>
              <a:spcAft>
                <a:spcPts val="0"/>
              </a:spcAft>
              <a:buClrTx/>
              <a:buSzTx/>
              <a:buFontTx/>
              <a:buNone/>
              <a:tabLst/>
              <a:defRPr/>
            </a:pPr>
            <a:fld id="{81BF0B4E-CE60-AB48-9D7E-4434414A7C38}" type="slidenum">
              <a:rPr kumimoji="0" lang="en-US" sz="800" b="0" i="0" u="none" strike="noStrike" kern="1200" cap="none" spc="0" normalizeH="0" baseline="0" noProof="0">
                <a:ln>
                  <a:noFill/>
                </a:ln>
                <a:solidFill>
                  <a:srgbClr val="FFFFFF"/>
                </a:solidFill>
                <a:effectLst/>
                <a:uLnTx/>
                <a:uFillTx/>
                <a:latin typeface="Verdana"/>
                <a:ea typeface="+mn-ea"/>
              </a:rPr>
              <a:pPr marL="0" marR="0" lvl="0" indent="0" algn="r" defTabSz="914291"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srgbClr val="FFFFFF"/>
              </a:solidFill>
              <a:effectLst/>
              <a:uLnTx/>
              <a:uFillTx/>
              <a:latin typeface="Verdana"/>
              <a:ea typeface="+mn-ea"/>
            </a:endParaRPr>
          </a:p>
        </p:txBody>
      </p:sp>
      <p:sp>
        <p:nvSpPr>
          <p:cNvPr id="6" name="Title 5">
            <a:extLst>
              <a:ext uri="{FF2B5EF4-FFF2-40B4-BE49-F238E27FC236}">
                <a16:creationId xmlns:a16="http://schemas.microsoft.com/office/drawing/2014/main" id="{89214F41-6DF5-473D-978B-A80505047198}"/>
              </a:ext>
            </a:extLst>
          </p:cNvPr>
          <p:cNvSpPr>
            <a:spLocks noGrp="1"/>
          </p:cNvSpPr>
          <p:nvPr>
            <p:ph type="title"/>
          </p:nvPr>
        </p:nvSpPr>
        <p:spPr>
          <a:xfrm>
            <a:off x="832934" y="-26109"/>
            <a:ext cx="10515600" cy="1325563"/>
          </a:xfrm>
        </p:spPr>
        <p:txBody>
          <a:bodyPr>
            <a:normAutofit/>
          </a:bodyPr>
          <a:lstStyle/>
          <a:p>
            <a:pPr algn="ctr"/>
            <a:r>
              <a:rPr lang="en-US" sz="3600" dirty="0">
                <a:latin typeface="Arial" panose="020B0604020202020204" pitchFamily="34" charset="0"/>
                <a:cs typeface="Arial" panose="020B0604020202020204" pitchFamily="34" charset="0"/>
              </a:rPr>
              <a:t>Selective FGFR Inhibitors</a:t>
            </a:r>
          </a:p>
        </p:txBody>
      </p:sp>
      <p:sp>
        <p:nvSpPr>
          <p:cNvPr id="2" name="Text Placeholder 1">
            <a:extLst>
              <a:ext uri="{FF2B5EF4-FFF2-40B4-BE49-F238E27FC236}">
                <a16:creationId xmlns:a16="http://schemas.microsoft.com/office/drawing/2014/main" id="{736E1978-BB5A-B447-9885-8A1989544BE0}"/>
              </a:ext>
            </a:extLst>
          </p:cNvPr>
          <p:cNvSpPr>
            <a:spLocks noGrp="1"/>
          </p:cNvSpPr>
          <p:nvPr>
            <p:ph type="body" sz="quarter" idx="10"/>
          </p:nvPr>
        </p:nvSpPr>
        <p:spPr>
          <a:xfrm>
            <a:off x="295995" y="6072787"/>
            <a:ext cx="11817403" cy="572480"/>
          </a:xfrm>
        </p:spPr>
        <p:txBody>
          <a:bodyPr/>
          <a:lstStyle/>
          <a:p>
            <a:pPr indent="-228600">
              <a:buAutoNum type="arabicPeriod"/>
            </a:pPr>
            <a:r>
              <a:rPr lang="en-US"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Perera TPS, et al. </a:t>
            </a:r>
            <a:r>
              <a:rPr lang="en-US" i="1"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Mol Cancer Ther</a:t>
            </a:r>
            <a:r>
              <a:rPr lang="en-US"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2017;16:1010-1020.</a:t>
            </a:r>
            <a:endParaRPr lang="en-US" dirty="0">
              <a:solidFill>
                <a:schemeClr val="tx2">
                  <a:lumMod val="50000"/>
                </a:schemeClr>
              </a:solidFill>
            </a:endParaRPr>
          </a:p>
          <a:p>
            <a:pPr marL="228600" indent="-228600">
              <a:buFont typeface="+mj-lt"/>
              <a:buAutoNum type="arabicPeriod"/>
            </a:pPr>
            <a:r>
              <a:rPr lang="en-US" dirty="0">
                <a:solidFill>
                  <a:schemeClr val="tx2">
                    <a:lumMod val="50000"/>
                  </a:schemeClr>
                </a:solidFill>
              </a:rPr>
              <a:t>Guagnano et al (2011) </a:t>
            </a:r>
            <a:r>
              <a:rPr lang="en-US" i="1" dirty="0">
                <a:solidFill>
                  <a:schemeClr val="tx2">
                    <a:lumMod val="50000"/>
                  </a:schemeClr>
                </a:solidFill>
              </a:rPr>
              <a:t>J Med Chem</a:t>
            </a:r>
            <a:r>
              <a:rPr lang="en-US" dirty="0">
                <a:solidFill>
                  <a:schemeClr val="tx2">
                    <a:lumMod val="50000"/>
                  </a:schemeClr>
                </a:solidFill>
              </a:rPr>
              <a:t>.</a:t>
            </a:r>
          </a:p>
          <a:p>
            <a:pPr marL="228600" indent="-228600">
              <a:buFont typeface="+mj-lt"/>
              <a:buAutoNum type="arabicPeriod"/>
            </a:pPr>
            <a:r>
              <a:rPr lang="en-US" dirty="0">
                <a:solidFill>
                  <a:schemeClr val="tx2">
                    <a:lumMod val="50000"/>
                  </a:schemeClr>
                </a:solidFill>
              </a:rPr>
              <a:t>Hall TG, et al. </a:t>
            </a:r>
            <a:r>
              <a:rPr lang="en-US" i="1" dirty="0">
                <a:solidFill>
                  <a:schemeClr val="tx2">
                    <a:lumMod val="50000"/>
                  </a:schemeClr>
                </a:solidFill>
              </a:rPr>
              <a:t>PLoS One</a:t>
            </a:r>
            <a:r>
              <a:rPr lang="en-US" dirty="0">
                <a:solidFill>
                  <a:schemeClr val="tx2">
                    <a:lumMod val="50000"/>
                  </a:schemeClr>
                </a:solidFill>
              </a:rPr>
              <a:t>. 2016 Sep 14;11(9):e0162594.</a:t>
            </a:r>
          </a:p>
          <a:p>
            <a:pPr marL="228600" indent="-228600">
              <a:buFont typeface="+mj-lt"/>
              <a:buAutoNum type="arabicPeriod"/>
            </a:pPr>
            <a:r>
              <a:rPr lang="en-US" dirty="0">
                <a:solidFill>
                  <a:schemeClr val="tx2">
                    <a:lumMod val="50000"/>
                  </a:schemeClr>
                </a:solidFill>
              </a:rPr>
              <a:t>Investor &amp; Analyst Event Presentation, June 21, 2018.</a:t>
            </a:r>
          </a:p>
          <a:p>
            <a:pPr marL="228600" indent="-228600">
              <a:buFont typeface="+mj-lt"/>
              <a:buAutoNum type="arabicPeriod"/>
            </a:pPr>
            <a:r>
              <a:rPr lang="en-US" dirty="0">
                <a:solidFill>
                  <a:schemeClr val="tx2">
                    <a:lumMod val="50000"/>
                  </a:schemeClr>
                </a:solidFill>
              </a:rPr>
              <a:t>Babina &amp; Turner (2017), </a:t>
            </a:r>
            <a:r>
              <a:rPr lang="en-US" i="1" dirty="0">
                <a:solidFill>
                  <a:schemeClr val="tx2">
                    <a:lumMod val="50000"/>
                  </a:schemeClr>
                </a:solidFill>
              </a:rPr>
              <a:t>Nature Rev Cancer</a:t>
            </a:r>
            <a:r>
              <a:rPr lang="en-US" dirty="0">
                <a:solidFill>
                  <a:schemeClr val="tx2">
                    <a:lumMod val="50000"/>
                  </a:schemeClr>
                </a:solidFill>
              </a:rPr>
              <a:t>.</a:t>
            </a:r>
          </a:p>
        </p:txBody>
      </p:sp>
      <p:graphicFrame>
        <p:nvGraphicFramePr>
          <p:cNvPr id="7" name="Table 6">
            <a:extLst>
              <a:ext uri="{FF2B5EF4-FFF2-40B4-BE49-F238E27FC236}">
                <a16:creationId xmlns:a16="http://schemas.microsoft.com/office/drawing/2014/main" id="{A759166F-0E42-492C-B3DB-F99C8BDC9910}"/>
              </a:ext>
            </a:extLst>
          </p:cNvPr>
          <p:cNvGraphicFramePr>
            <a:graphicFrameLocks noGrp="1"/>
          </p:cNvGraphicFramePr>
          <p:nvPr/>
        </p:nvGraphicFramePr>
        <p:xfrm>
          <a:off x="1107814" y="1797240"/>
          <a:ext cx="10023670" cy="3004024"/>
        </p:xfrm>
        <a:graphic>
          <a:graphicData uri="http://schemas.openxmlformats.org/drawingml/2006/table">
            <a:tbl>
              <a:tblPr firstRow="1" bandRow="1">
                <a:tableStyleId>{C083E6E3-FA7D-4D7B-A595-EF9225AFEA82}</a:tableStyleId>
              </a:tblPr>
              <a:tblGrid>
                <a:gridCol w="2509790">
                  <a:extLst>
                    <a:ext uri="{9D8B030D-6E8A-4147-A177-3AD203B41FA5}">
                      <a16:colId xmlns:a16="http://schemas.microsoft.com/office/drawing/2014/main" val="20000"/>
                    </a:ext>
                  </a:extLst>
                </a:gridCol>
                <a:gridCol w="1502776">
                  <a:extLst>
                    <a:ext uri="{9D8B030D-6E8A-4147-A177-3AD203B41FA5}">
                      <a16:colId xmlns:a16="http://schemas.microsoft.com/office/drawing/2014/main" val="20001"/>
                    </a:ext>
                  </a:extLst>
                </a:gridCol>
                <a:gridCol w="1502776">
                  <a:extLst>
                    <a:ext uri="{9D8B030D-6E8A-4147-A177-3AD203B41FA5}">
                      <a16:colId xmlns:a16="http://schemas.microsoft.com/office/drawing/2014/main" val="20004"/>
                    </a:ext>
                  </a:extLst>
                </a:gridCol>
                <a:gridCol w="1502776">
                  <a:extLst>
                    <a:ext uri="{9D8B030D-6E8A-4147-A177-3AD203B41FA5}">
                      <a16:colId xmlns:a16="http://schemas.microsoft.com/office/drawing/2014/main" val="1977074708"/>
                    </a:ext>
                  </a:extLst>
                </a:gridCol>
                <a:gridCol w="1502776">
                  <a:extLst>
                    <a:ext uri="{9D8B030D-6E8A-4147-A177-3AD203B41FA5}">
                      <a16:colId xmlns:a16="http://schemas.microsoft.com/office/drawing/2014/main" val="20007"/>
                    </a:ext>
                  </a:extLst>
                </a:gridCol>
                <a:gridCol w="1502776">
                  <a:extLst>
                    <a:ext uri="{9D8B030D-6E8A-4147-A177-3AD203B41FA5}">
                      <a16:colId xmlns:a16="http://schemas.microsoft.com/office/drawing/2014/main" val="528747474"/>
                    </a:ext>
                  </a:extLst>
                </a:gridCol>
              </a:tblGrid>
              <a:tr h="413224">
                <a:tc>
                  <a:txBody>
                    <a:bodyPr/>
                    <a:lstStyle/>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IC</a:t>
                      </a:r>
                      <a:r>
                        <a:rPr lang="en-US" sz="1400" baseline="0" dirty="0">
                          <a:solidFill>
                            <a:schemeClr val="bg1"/>
                          </a:solidFill>
                          <a:latin typeface="Verdana" panose="020B0604030504040204" pitchFamily="34" charset="0"/>
                          <a:ea typeface="Verdana" panose="020B0604030504040204" pitchFamily="34" charset="0"/>
                          <a:cs typeface="Verdana" panose="020B0604030504040204" pitchFamily="34" charset="0"/>
                        </a:rPr>
                        <a:t>50</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 (nM)</a:t>
                      </a:r>
                    </a:p>
                  </a:txBody>
                  <a:tcPr anchor="ctr">
                    <a:solidFill>
                      <a:schemeClr val="accent1"/>
                    </a:solidFill>
                  </a:tcPr>
                </a:tc>
                <a:tc>
                  <a:txBody>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FGFR1</a:t>
                      </a:r>
                      <a:endParaRPr lang="en-US" sz="1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nchor="ctr">
                    <a:solidFill>
                      <a:schemeClr val="accent1"/>
                    </a:solidFill>
                  </a:tcPr>
                </a:tc>
                <a:tc>
                  <a:txBody>
                    <a:bodyPr/>
                    <a:lstStyle/>
                    <a:p>
                      <a:pPr marL="0" algn="ctr" defTabSz="457200" rtl="0" eaLnBrk="1" latinLnBrk="0" hangingPunct="1"/>
                      <a:r>
                        <a:rPr lang="en-US" sz="1400" kern="1200" dirty="0">
                          <a:solidFill>
                            <a:schemeClr val="bg1"/>
                          </a:solidFill>
                          <a:latin typeface="Verdana" panose="020B0604030504040204" pitchFamily="34" charset="0"/>
                          <a:ea typeface="Verdana" panose="020B0604030504040204" pitchFamily="34" charset="0"/>
                          <a:cs typeface="Verdana" panose="020B0604030504040204" pitchFamily="34" charset="0"/>
                        </a:rPr>
                        <a:t>FGFR2</a:t>
                      </a:r>
                      <a:endParaRPr lang="en-US" sz="1400" b="1" i="1" kern="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nchor="ctr">
                    <a:solidFill>
                      <a:schemeClr val="accent1"/>
                    </a:solidFill>
                  </a:tcPr>
                </a:tc>
                <a:tc>
                  <a:txBody>
                    <a:body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FGFR3</a:t>
                      </a:r>
                      <a:endParaRPr lang="en-US" sz="1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nchor="ctr">
                    <a:solidFill>
                      <a:schemeClr val="accent1"/>
                    </a:solidFill>
                  </a:tcPr>
                </a:tc>
                <a:tc>
                  <a:txBody>
                    <a:bodyPr/>
                    <a:lstStyle/>
                    <a:p>
                      <a:pPr marL="0" algn="ctr" defTabSz="457200" rtl="0" eaLnBrk="1" latinLnBrk="0" hangingPunct="1"/>
                      <a:r>
                        <a:rPr lang="en-US" sz="1400" kern="1200" dirty="0">
                          <a:solidFill>
                            <a:schemeClr val="bg1"/>
                          </a:solidFill>
                          <a:latin typeface="Verdana" panose="020B0604030504040204" pitchFamily="34" charset="0"/>
                          <a:ea typeface="Verdana" panose="020B0604030504040204" pitchFamily="34" charset="0"/>
                          <a:cs typeface="Verdana" panose="020B0604030504040204" pitchFamily="34" charset="0"/>
                        </a:rPr>
                        <a:t>FGFR4</a:t>
                      </a:r>
                      <a:endParaRPr lang="en-US" sz="1400" b="1" i="1" kern="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nchor="ctr">
                    <a:solidFill>
                      <a:schemeClr val="accent1"/>
                    </a:solidFill>
                  </a:tcPr>
                </a:tc>
                <a:tc>
                  <a:txBody>
                    <a:bodyPr/>
                    <a:lstStyle/>
                    <a:p>
                      <a:pPr marL="0" algn="ctr" defTabSz="457200" rtl="0" eaLnBrk="1" latinLnBrk="0" hangingPunct="1"/>
                      <a:r>
                        <a:rPr lang="en-US" sz="1400" b="1" i="0" kern="1200" dirty="0">
                          <a:solidFill>
                            <a:schemeClr val="bg1"/>
                          </a:solidFill>
                          <a:latin typeface="Verdana" panose="020B0604030504040204" pitchFamily="34" charset="0"/>
                          <a:ea typeface="Verdana" panose="020B0604030504040204" pitchFamily="34" charset="0"/>
                          <a:cs typeface="Verdana" panose="020B0604030504040204" pitchFamily="34" charset="0"/>
                        </a:rPr>
                        <a:t>VEGFR2</a:t>
                      </a:r>
                    </a:p>
                  </a:txBody>
                  <a:tcPr anchor="ctr">
                    <a:solidFill>
                      <a:schemeClr val="accent1"/>
                    </a:solidFill>
                  </a:tcPr>
                </a:tc>
                <a:extLst>
                  <a:ext uri="{0D108BD9-81ED-4DB2-BD59-A6C34878D82A}">
                    <a16:rowId xmlns:a16="http://schemas.microsoft.com/office/drawing/2014/main" val="10001"/>
                  </a:ext>
                </a:extLst>
              </a:tr>
              <a:tr h="518160">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Erdafitinib</a:t>
                      </a:r>
                      <a:r>
                        <a:rPr lang="en-US" sz="1400" baseline="30000" dirty="0">
                          <a:latin typeface="Verdana" panose="020B0604030504040204" pitchFamily="34" charset="0"/>
                          <a:ea typeface="Verdana" panose="020B0604030504040204" pitchFamily="34" charset="0"/>
                          <a:cs typeface="Verdana" panose="020B0604030504040204" pitchFamily="34" charset="0"/>
                        </a:rPr>
                        <a:t>1</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1.2</a:t>
                      </a:r>
                    </a:p>
                  </a:txBody>
                  <a:tcPr anchor="ctr">
                    <a:solidFill>
                      <a:schemeClr val="accent4">
                        <a:lumMod val="75000"/>
                      </a:schemeClr>
                    </a:solidFill>
                  </a:tcP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2.5</a:t>
                      </a:r>
                    </a:p>
                  </a:txBody>
                  <a:tcPr anchor="ctr">
                    <a:solidFill>
                      <a:schemeClr val="accent4">
                        <a:lumMod val="75000"/>
                      </a:schemeClr>
                    </a:solidFill>
                  </a:tcP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3.0</a:t>
                      </a:r>
                    </a:p>
                  </a:txBody>
                  <a:tcPr anchor="ctr">
                    <a:solidFill>
                      <a:schemeClr val="accent4">
                        <a:lumMod val="75000"/>
                      </a:schemeClr>
                    </a:solidFill>
                  </a:tcP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5.7</a:t>
                      </a:r>
                    </a:p>
                  </a:txBody>
                  <a:tcPr anchor="ctr">
                    <a:solidFill>
                      <a:schemeClr val="accent4">
                        <a:lumMod val="75000"/>
                      </a:schemeClr>
                    </a:solidFill>
                  </a:tcPr>
                </a:tc>
                <a:tc>
                  <a:txBody>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36.8</a:t>
                      </a:r>
                    </a:p>
                  </a:txBody>
                  <a:tcPr anchor="ctr">
                    <a:solidFill>
                      <a:srgbClr val="FF0000"/>
                    </a:solidFill>
                  </a:tcPr>
                </a:tc>
                <a:extLst>
                  <a:ext uri="{0D108BD9-81ED-4DB2-BD59-A6C34878D82A}">
                    <a16:rowId xmlns:a16="http://schemas.microsoft.com/office/drawing/2014/main" val="10003"/>
                  </a:ext>
                </a:extLst>
              </a:tr>
              <a:tr h="518160">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Infigratinib (BGJ398)</a:t>
                      </a:r>
                      <a:r>
                        <a:rPr lang="en-US" sz="1400" baseline="30000" dirty="0">
                          <a:latin typeface="Verdana" panose="020B0604030504040204" pitchFamily="34" charset="0"/>
                          <a:ea typeface="Verdana" panose="020B0604030504040204" pitchFamily="34" charset="0"/>
                          <a:cs typeface="Verdana" panose="020B0604030504040204" pitchFamily="34" charset="0"/>
                        </a:rPr>
                        <a:t>2</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0.9</a:t>
                      </a:r>
                    </a:p>
                  </a:txBody>
                  <a:tcPr anchor="ctr">
                    <a:solidFill>
                      <a:schemeClr val="accent4">
                        <a:lumMod val="75000"/>
                      </a:schemeClr>
                    </a:solidFill>
                  </a:tcP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1.4</a:t>
                      </a:r>
                    </a:p>
                  </a:txBody>
                  <a:tcPr anchor="ctr">
                    <a:solidFill>
                      <a:schemeClr val="accent4">
                        <a:lumMod val="75000"/>
                      </a:schemeClr>
                    </a:solidFill>
                  </a:tcP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1.0</a:t>
                      </a:r>
                    </a:p>
                  </a:txBody>
                  <a:tcPr anchor="ctr">
                    <a:solidFill>
                      <a:schemeClr val="accent4">
                        <a:lumMod val="75000"/>
                      </a:schemeClr>
                    </a:solidFill>
                  </a:tcPr>
                </a:tc>
                <a:tc>
                  <a:txBody>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60</a:t>
                      </a:r>
                    </a:p>
                  </a:txBody>
                  <a:tcPr anchor="ctr">
                    <a:solidFill>
                      <a:srgbClr val="FF0000"/>
                    </a:solidFill>
                  </a:tcPr>
                </a:tc>
                <a:tc>
                  <a:txBody>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180</a:t>
                      </a:r>
                    </a:p>
                  </a:txBody>
                  <a:tcPr anchor="ctr">
                    <a:solidFill>
                      <a:srgbClr val="FF0000"/>
                    </a:solidFill>
                  </a:tcPr>
                </a:tc>
                <a:extLst>
                  <a:ext uri="{0D108BD9-81ED-4DB2-BD59-A6C34878D82A}">
                    <a16:rowId xmlns:a16="http://schemas.microsoft.com/office/drawing/2014/main" val="10004"/>
                  </a:ext>
                </a:extLst>
              </a:tr>
              <a:tr h="518160">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ARQ087</a:t>
                      </a:r>
                      <a:r>
                        <a:rPr lang="en-US" sz="1400" baseline="30000" dirty="0">
                          <a:latin typeface="Verdana" panose="020B0604030504040204" pitchFamily="34" charset="0"/>
                          <a:ea typeface="Verdana" panose="020B0604030504040204" pitchFamily="34" charset="0"/>
                          <a:cs typeface="Verdana" panose="020B0604030504040204" pitchFamily="34" charset="0"/>
                        </a:rPr>
                        <a:t>3</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4.5</a:t>
                      </a:r>
                    </a:p>
                  </a:txBody>
                  <a:tcPr anchor="ctr">
                    <a:solidFill>
                      <a:schemeClr val="accent4">
                        <a:lumMod val="75000"/>
                      </a:schemeClr>
                    </a:solidFill>
                  </a:tcP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1.8</a:t>
                      </a:r>
                    </a:p>
                  </a:txBody>
                  <a:tcPr anchor="ctr">
                    <a:solidFill>
                      <a:schemeClr val="accent4">
                        <a:lumMod val="75000"/>
                      </a:schemeClr>
                    </a:solidFill>
                  </a:tcP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4.5</a:t>
                      </a:r>
                    </a:p>
                  </a:txBody>
                  <a:tcPr anchor="ctr">
                    <a:solidFill>
                      <a:schemeClr val="accent4">
                        <a:lumMod val="75000"/>
                      </a:schemeClr>
                    </a:solidFill>
                  </a:tcPr>
                </a:tc>
                <a:tc>
                  <a:txBody>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34</a:t>
                      </a:r>
                    </a:p>
                  </a:txBody>
                  <a:tcPr anchor="ctr">
                    <a:solidFill>
                      <a:srgbClr val="FF0000"/>
                    </a:solidFill>
                  </a:tcPr>
                </a:tc>
                <a:tc>
                  <a:txBody>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21</a:t>
                      </a:r>
                    </a:p>
                  </a:txBody>
                  <a:tcPr anchor="ctr">
                    <a:solidFill>
                      <a:srgbClr val="FFFF00"/>
                    </a:solidFill>
                  </a:tcPr>
                </a:tc>
                <a:extLst>
                  <a:ext uri="{0D108BD9-81ED-4DB2-BD59-A6C34878D82A}">
                    <a16:rowId xmlns:a16="http://schemas.microsoft.com/office/drawing/2014/main" val="10005"/>
                  </a:ext>
                </a:extLst>
              </a:tr>
              <a:tr h="518160">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Pemigatinib (INCB54828)</a:t>
                      </a:r>
                      <a:r>
                        <a:rPr lang="en-US" sz="1400" baseline="30000" dirty="0">
                          <a:latin typeface="Verdana" panose="020B0604030504040204" pitchFamily="34" charset="0"/>
                          <a:ea typeface="Verdana" panose="020B0604030504040204" pitchFamily="34" charset="0"/>
                          <a:cs typeface="Verdana" panose="020B0604030504040204" pitchFamily="34" charset="0"/>
                        </a:rPr>
                        <a:t>4</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0.4</a:t>
                      </a:r>
                    </a:p>
                  </a:txBody>
                  <a:tcPr anchor="ctr">
                    <a:solidFill>
                      <a:schemeClr val="accent4">
                        <a:lumMod val="75000"/>
                      </a:schemeClr>
                    </a:solidFill>
                  </a:tcP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0.5</a:t>
                      </a:r>
                    </a:p>
                  </a:txBody>
                  <a:tcPr anchor="ctr">
                    <a:solidFill>
                      <a:schemeClr val="accent4">
                        <a:lumMod val="75000"/>
                      </a:schemeClr>
                    </a:solidFill>
                  </a:tcP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1.2</a:t>
                      </a:r>
                    </a:p>
                  </a:txBody>
                  <a:tcPr anchor="ctr">
                    <a:solidFill>
                      <a:schemeClr val="accent4">
                        <a:lumMod val="75000"/>
                      </a:schemeClr>
                    </a:solidFill>
                  </a:tcPr>
                </a:tc>
                <a:tc>
                  <a:txBody>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30</a:t>
                      </a:r>
                    </a:p>
                  </a:txBody>
                  <a:tcPr anchor="ctr">
                    <a:solidFill>
                      <a:srgbClr val="FFFF00"/>
                    </a:solidFill>
                  </a:tcPr>
                </a:tc>
                <a:tc>
                  <a:txBody>
                    <a:bodyPr/>
                    <a:lstStyle/>
                    <a:p>
                      <a:pPr algn="ctr"/>
                      <a:r>
                        <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rPr>
                        <a:t>71</a:t>
                      </a:r>
                    </a:p>
                  </a:txBody>
                  <a:tcPr anchor="ctr">
                    <a:solidFill>
                      <a:srgbClr val="FF0000"/>
                    </a:solidFill>
                  </a:tcPr>
                </a:tc>
                <a:extLst>
                  <a:ext uri="{0D108BD9-81ED-4DB2-BD59-A6C34878D82A}">
                    <a16:rowId xmlns:a16="http://schemas.microsoft.com/office/drawing/2014/main" val="10006"/>
                  </a:ext>
                </a:extLst>
              </a:tr>
              <a:tr h="518160">
                <a:tc>
                  <a:txBody>
                    <a:bodyPr/>
                    <a:lstStyle/>
                    <a:p>
                      <a:r>
                        <a:rPr lang="en-US" sz="1400" dirty="0">
                          <a:latin typeface="Verdana" panose="020B0604030504040204" pitchFamily="34" charset="0"/>
                          <a:ea typeface="Verdana" panose="020B0604030504040204" pitchFamily="34" charset="0"/>
                          <a:cs typeface="Verdana" panose="020B0604030504040204" pitchFamily="34" charset="0"/>
                        </a:rPr>
                        <a:t>TAS-120</a:t>
                      </a:r>
                      <a:r>
                        <a:rPr lang="en-US" sz="1400" baseline="30000" dirty="0">
                          <a:latin typeface="Verdana" panose="020B0604030504040204" pitchFamily="34" charset="0"/>
                          <a:ea typeface="Verdana" panose="020B0604030504040204" pitchFamily="34" charset="0"/>
                          <a:cs typeface="Verdana" panose="020B0604030504040204" pitchFamily="34" charset="0"/>
                        </a:rPr>
                        <a:t>5</a:t>
                      </a:r>
                      <a:endParaRPr lang="en-US" sz="14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3.9</a:t>
                      </a:r>
                    </a:p>
                  </a:txBody>
                  <a:tcPr anchor="ctr">
                    <a:solidFill>
                      <a:schemeClr val="accent4">
                        <a:lumMod val="75000"/>
                      </a:schemeClr>
                    </a:solidFill>
                  </a:tcP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1.3</a:t>
                      </a:r>
                    </a:p>
                  </a:txBody>
                  <a:tcPr anchor="ctr">
                    <a:solidFill>
                      <a:schemeClr val="accent4">
                        <a:lumMod val="75000"/>
                      </a:schemeClr>
                    </a:solidFill>
                  </a:tcP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1.6</a:t>
                      </a:r>
                    </a:p>
                  </a:txBody>
                  <a:tcPr anchor="ctr">
                    <a:solidFill>
                      <a:schemeClr val="accent4">
                        <a:lumMod val="75000"/>
                      </a:schemeClr>
                    </a:solidFill>
                  </a:tcP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8.3</a:t>
                      </a:r>
                    </a:p>
                  </a:txBody>
                  <a:tcPr anchor="ctr">
                    <a:solidFill>
                      <a:schemeClr val="accent4">
                        <a:lumMod val="75000"/>
                      </a:schemeClr>
                    </a:solidFill>
                  </a:tcPr>
                </a:tc>
                <a:tc>
                  <a:txBody>
                    <a:bodyPr/>
                    <a:lstStyle/>
                    <a:p>
                      <a:pPr algn="ct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N/A</a:t>
                      </a:r>
                    </a:p>
                  </a:txBody>
                  <a:tcPr anchor="ctr">
                    <a:solidFill>
                      <a:schemeClr val="bg1">
                        <a:lumMod val="50000"/>
                      </a:schemeClr>
                    </a:solidFill>
                  </a:tcPr>
                </a:tc>
                <a:extLst>
                  <a:ext uri="{0D108BD9-81ED-4DB2-BD59-A6C34878D82A}">
                    <a16:rowId xmlns:a16="http://schemas.microsoft.com/office/drawing/2014/main" val="1422401809"/>
                  </a:ext>
                </a:extLst>
              </a:tr>
            </a:tbl>
          </a:graphicData>
        </a:graphic>
      </p:graphicFrame>
      <p:grpSp>
        <p:nvGrpSpPr>
          <p:cNvPr id="17" name="Group 16">
            <a:extLst>
              <a:ext uri="{FF2B5EF4-FFF2-40B4-BE49-F238E27FC236}">
                <a16:creationId xmlns:a16="http://schemas.microsoft.com/office/drawing/2014/main" id="{F92B7FCE-B72D-4CDF-A164-B86E031089F2}"/>
              </a:ext>
            </a:extLst>
          </p:cNvPr>
          <p:cNvGrpSpPr/>
          <p:nvPr/>
        </p:nvGrpSpPr>
        <p:grpSpPr>
          <a:xfrm>
            <a:off x="3686512" y="5215801"/>
            <a:ext cx="5003573" cy="307777"/>
            <a:chOff x="3605648" y="4823992"/>
            <a:chExt cx="5003573" cy="307777"/>
          </a:xfrm>
        </p:grpSpPr>
        <p:grpSp>
          <p:nvGrpSpPr>
            <p:cNvPr id="14" name="Group 13">
              <a:extLst>
                <a:ext uri="{FF2B5EF4-FFF2-40B4-BE49-F238E27FC236}">
                  <a16:creationId xmlns:a16="http://schemas.microsoft.com/office/drawing/2014/main" id="{A3D33346-D929-4763-9A0D-1162C7B7B72F}"/>
                </a:ext>
              </a:extLst>
            </p:cNvPr>
            <p:cNvGrpSpPr/>
            <p:nvPr/>
          </p:nvGrpSpPr>
          <p:grpSpPr>
            <a:xfrm>
              <a:off x="3605648" y="4823992"/>
              <a:ext cx="1236516" cy="307777"/>
              <a:chOff x="3605648" y="4823992"/>
              <a:chExt cx="1236516" cy="307777"/>
            </a:xfrm>
          </p:grpSpPr>
          <p:sp>
            <p:nvSpPr>
              <p:cNvPr id="8" name="TextBox 7">
                <a:extLst>
                  <a:ext uri="{FF2B5EF4-FFF2-40B4-BE49-F238E27FC236}">
                    <a16:creationId xmlns:a16="http://schemas.microsoft.com/office/drawing/2014/main" id="{7110561B-8E84-45AC-A539-98C78FB28DA2}"/>
                  </a:ext>
                </a:extLst>
              </p:cNvPr>
              <p:cNvSpPr txBox="1"/>
              <p:nvPr/>
            </p:nvSpPr>
            <p:spPr>
              <a:xfrm>
                <a:off x="3605648" y="4823992"/>
                <a:ext cx="1236516" cy="307777"/>
              </a:xfrm>
              <a:prstGeom prst="rect">
                <a:avLst/>
              </a:prstGeom>
              <a:solidFill>
                <a:schemeClr val="bg1"/>
              </a:solidFill>
            </p:spPr>
            <p:txBody>
              <a:bodyPr wrap="square" rtlCol="0">
                <a:spAutoFit/>
              </a:bodyP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5050">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&lt;10 nM</a:t>
                </a:r>
                <a:endParaRPr kumimoji="0" lang="en-US" sz="1400" b="1" i="0" u="none" strike="noStrike" kern="1200" cap="none" spc="0" normalizeH="0" baseline="30000" noProof="0" dirty="0">
                  <a:ln>
                    <a:noFill/>
                  </a:ln>
                  <a:solidFill>
                    <a:srgbClr val="505050">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a:extLst>
                  <a:ext uri="{FF2B5EF4-FFF2-40B4-BE49-F238E27FC236}">
                    <a16:creationId xmlns:a16="http://schemas.microsoft.com/office/drawing/2014/main" id="{353CB09B-E181-4F41-B07C-132248F07F70}"/>
                  </a:ext>
                </a:extLst>
              </p:cNvPr>
              <p:cNvSpPr/>
              <p:nvPr/>
            </p:nvSpPr>
            <p:spPr>
              <a:xfrm>
                <a:off x="3605648" y="4886440"/>
                <a:ext cx="182880" cy="182880"/>
              </a:xfrm>
              <a:prstGeom prst="rect">
                <a:avLst/>
              </a:prstGeom>
              <a:solidFill>
                <a:schemeClr val="accent4">
                  <a:lumMod val="75000"/>
                </a:schemeClr>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5" name="Group 14">
              <a:extLst>
                <a:ext uri="{FF2B5EF4-FFF2-40B4-BE49-F238E27FC236}">
                  <a16:creationId xmlns:a16="http://schemas.microsoft.com/office/drawing/2014/main" id="{56FE6262-752C-4D3D-A27A-5D81EEEFBC8C}"/>
                </a:ext>
              </a:extLst>
            </p:cNvPr>
            <p:cNvGrpSpPr/>
            <p:nvPr/>
          </p:nvGrpSpPr>
          <p:grpSpPr>
            <a:xfrm>
              <a:off x="5271405" y="4823992"/>
              <a:ext cx="1481057" cy="307777"/>
              <a:chOff x="5440876" y="4823992"/>
              <a:chExt cx="1481057" cy="307777"/>
            </a:xfrm>
          </p:grpSpPr>
          <p:sp>
            <p:nvSpPr>
              <p:cNvPr id="13" name="TextBox 12">
                <a:extLst>
                  <a:ext uri="{FF2B5EF4-FFF2-40B4-BE49-F238E27FC236}">
                    <a16:creationId xmlns:a16="http://schemas.microsoft.com/office/drawing/2014/main" id="{BCA2CC49-723D-4C1B-AEC5-52376A2E8E05}"/>
                  </a:ext>
                </a:extLst>
              </p:cNvPr>
              <p:cNvSpPr txBox="1"/>
              <p:nvPr/>
            </p:nvSpPr>
            <p:spPr>
              <a:xfrm>
                <a:off x="5440876" y="4823992"/>
                <a:ext cx="1481057" cy="307777"/>
              </a:xfrm>
              <a:prstGeom prst="rect">
                <a:avLst/>
              </a:prstGeom>
              <a:solidFill>
                <a:schemeClr val="bg1"/>
              </a:solidFill>
            </p:spPr>
            <p:txBody>
              <a:bodyPr wrap="square" rtlCol="0">
                <a:spAutoFit/>
              </a:bodyP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5050">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 10-30 nM</a:t>
                </a:r>
                <a:endParaRPr kumimoji="0" lang="en-US" sz="1400" b="1" i="0" u="none" strike="noStrike" kern="1200" cap="none" spc="0" normalizeH="0" baseline="30000" noProof="0" dirty="0">
                  <a:ln>
                    <a:noFill/>
                  </a:ln>
                  <a:solidFill>
                    <a:srgbClr val="505050">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a:extLst>
                  <a:ext uri="{FF2B5EF4-FFF2-40B4-BE49-F238E27FC236}">
                    <a16:creationId xmlns:a16="http://schemas.microsoft.com/office/drawing/2014/main" id="{C14D876B-BB1E-4F1E-A226-E44A3A16B49B}"/>
                  </a:ext>
                </a:extLst>
              </p:cNvPr>
              <p:cNvSpPr/>
              <p:nvPr/>
            </p:nvSpPr>
            <p:spPr>
              <a:xfrm>
                <a:off x="5440877" y="4886440"/>
                <a:ext cx="182880" cy="182880"/>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805B1D1A-E0C9-4DCB-97DF-515DAFE3ECFE}"/>
                </a:ext>
              </a:extLst>
            </p:cNvPr>
            <p:cNvGrpSpPr/>
            <p:nvPr/>
          </p:nvGrpSpPr>
          <p:grpSpPr>
            <a:xfrm>
              <a:off x="7128163" y="4823992"/>
              <a:ext cx="1481058" cy="307777"/>
              <a:chOff x="7128163" y="4823992"/>
              <a:chExt cx="1481058" cy="307777"/>
            </a:xfrm>
          </p:grpSpPr>
          <p:sp>
            <p:nvSpPr>
              <p:cNvPr id="12" name="TextBox 11">
                <a:extLst>
                  <a:ext uri="{FF2B5EF4-FFF2-40B4-BE49-F238E27FC236}">
                    <a16:creationId xmlns:a16="http://schemas.microsoft.com/office/drawing/2014/main" id="{D5C3C2B6-E294-4154-ADF4-596AA67E6089}"/>
                  </a:ext>
                </a:extLst>
              </p:cNvPr>
              <p:cNvSpPr txBox="1"/>
              <p:nvPr/>
            </p:nvSpPr>
            <p:spPr>
              <a:xfrm>
                <a:off x="7128163" y="4823992"/>
                <a:ext cx="1481058" cy="307777"/>
              </a:xfrm>
              <a:prstGeom prst="rect">
                <a:avLst/>
              </a:prstGeom>
              <a:solidFill>
                <a:schemeClr val="bg1"/>
              </a:solidFill>
            </p:spPr>
            <p:txBody>
              <a:bodyPr wrap="square" rtlCol="0">
                <a:spAutoFit/>
              </a:bodyP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5050">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&gt;30 nM</a:t>
                </a:r>
                <a:endParaRPr kumimoji="0" lang="en-US" sz="1400" b="1" i="0" u="none" strike="noStrike" kern="1200" cap="none" spc="0" normalizeH="0" baseline="30000" noProof="0" dirty="0">
                  <a:ln>
                    <a:noFill/>
                  </a:ln>
                  <a:solidFill>
                    <a:srgbClr val="505050">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a:extLst>
                  <a:ext uri="{FF2B5EF4-FFF2-40B4-BE49-F238E27FC236}">
                    <a16:creationId xmlns:a16="http://schemas.microsoft.com/office/drawing/2014/main" id="{DBEC656C-5055-44E6-B09B-16D083095562}"/>
                  </a:ext>
                </a:extLst>
              </p:cNvPr>
              <p:cNvSpPr/>
              <p:nvPr/>
            </p:nvSpPr>
            <p:spPr>
              <a:xfrm>
                <a:off x="7246319" y="4886440"/>
                <a:ext cx="182880" cy="18288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grpSp>
    </p:spTree>
    <p:extLst>
      <p:ext uri="{BB962C8B-B14F-4D97-AF65-F5344CB8AC3E}">
        <p14:creationId xmlns:p14="http://schemas.microsoft.com/office/powerpoint/2010/main" val="15873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8D2DF-E68C-4770-90B6-FAFEBCEFCC51}"/>
              </a:ext>
            </a:extLst>
          </p:cNvPr>
          <p:cNvSpPr txBox="1">
            <a:spLocks noGrp="1"/>
          </p:cNvSpPr>
          <p:nvPr>
            <p:ph type="title"/>
          </p:nvPr>
        </p:nvSpPr>
        <p:spPr>
          <a:xfrm>
            <a:off x="121761" y="136529"/>
            <a:ext cx="10874090" cy="1046814"/>
          </a:xfrm>
          <a:prstGeom prst="rect">
            <a:avLst/>
          </a:prstGeom>
          <a:noFill/>
          <a:ln>
            <a:noFill/>
          </a:ln>
        </p:spPr>
        <p:txBody>
          <a:bodyPr vert="horz" wrap="square" lIns="91440" tIns="45720" rIns="91440" bIns="45720" anchor="b" anchorCtr="0" compatLnSpc="1">
            <a:normAutofit/>
          </a:bodyPr>
          <a:lstStyle/>
          <a:p>
            <a:pPr lvl="0"/>
            <a:r>
              <a:rPr lang="en-US" sz="3200" dirty="0">
                <a:latin typeface="Arial" pitchFamily="34"/>
                <a:cs typeface="Arial" pitchFamily="34"/>
              </a:rPr>
              <a:t>Overall Response and Best % Change From Baseline in Tumor Size</a:t>
            </a:r>
          </a:p>
        </p:txBody>
      </p:sp>
      <p:sp>
        <p:nvSpPr>
          <p:cNvPr id="4" name="Text Placeholder 3">
            <a:extLst>
              <a:ext uri="{FF2B5EF4-FFF2-40B4-BE49-F238E27FC236}">
                <a16:creationId xmlns:a16="http://schemas.microsoft.com/office/drawing/2014/main" id="{C25DA202-6CFC-4833-B092-CFE700F5E477}"/>
              </a:ext>
            </a:extLst>
          </p:cNvPr>
          <p:cNvSpPr txBox="1"/>
          <p:nvPr/>
        </p:nvSpPr>
        <p:spPr>
          <a:xfrm>
            <a:off x="179697" y="6356232"/>
            <a:ext cx="9293083" cy="276999"/>
          </a:xfrm>
          <a:prstGeom prst="rect">
            <a:avLst/>
          </a:prstGeom>
          <a:noFill/>
          <a:ln cap="flat">
            <a:noFill/>
          </a:ln>
        </p:spPr>
        <p:txBody>
          <a:bodyPr vert="horz" wrap="square" lIns="91440" tIns="45720" rIns="91440" bIns="45720"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30000" noProof="0" dirty="0">
                <a:ln>
                  <a:noFill/>
                </a:ln>
                <a:solidFill>
                  <a:srgbClr val="262261"/>
                </a:solidFill>
                <a:effectLst/>
                <a:uLnTx/>
                <a:uFillTx/>
                <a:latin typeface="Arial" pitchFamily="34"/>
                <a:ea typeface="+mn-ea"/>
                <a:cs typeface="Arial" pitchFamily="34"/>
              </a:rPr>
              <a:t>a</a:t>
            </a:r>
            <a:r>
              <a:rPr kumimoji="0" lang="en-US" sz="800" b="0" i="0" u="none" strike="noStrike" kern="1200" cap="none" spc="0" normalizeH="0" baseline="0" noProof="0" dirty="0">
                <a:ln>
                  <a:noFill/>
                </a:ln>
                <a:solidFill>
                  <a:srgbClr val="262261"/>
                </a:solidFill>
                <a:effectLst/>
                <a:uLnTx/>
                <a:uFillTx/>
                <a:latin typeface="Arial" pitchFamily="34"/>
                <a:ea typeface="+mn-ea"/>
                <a:cs typeface="Arial" pitchFamily="34"/>
              </a:rPr>
              <a:t>Responses assessed by investigator in the intent-to-treat population. </a:t>
            </a:r>
            <a:r>
              <a:rPr kumimoji="0" lang="en-US" sz="800" b="0" i="0" u="none" strike="noStrike" kern="1200" cap="none" spc="0" normalizeH="0" baseline="30000" noProof="0" dirty="0">
                <a:ln>
                  <a:noFill/>
                </a:ln>
                <a:solidFill>
                  <a:srgbClr val="262261"/>
                </a:solidFill>
                <a:effectLst/>
                <a:uLnTx/>
                <a:uFillTx/>
                <a:latin typeface="Arial" pitchFamily="34"/>
                <a:ea typeface="+mn-ea"/>
                <a:cs typeface="Arial" pitchFamily="34"/>
              </a:rPr>
              <a:t>b</a:t>
            </a:r>
            <a:r>
              <a:rPr kumimoji="0" lang="en-US" sz="800" b="0" i="0" u="none" strike="noStrike" kern="1200" cap="none" spc="0" normalizeH="0" baseline="0" noProof="0" dirty="0">
                <a:ln>
                  <a:noFill/>
                </a:ln>
                <a:solidFill>
                  <a:srgbClr val="262261"/>
                </a:solidFill>
                <a:effectLst/>
                <a:uLnTx/>
                <a:uFillTx/>
                <a:latin typeface="Arial" pitchFamily="34"/>
                <a:ea typeface="+mn-ea"/>
                <a:cs typeface="Arial" pitchFamily="34"/>
              </a:rPr>
              <a:t>Patients without post-baseline assessments are not shown here.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dirty="0">
                <a:ln>
                  <a:noFill/>
                </a:ln>
                <a:solidFill>
                  <a:srgbClr val="262260"/>
                </a:solidFill>
                <a:effectLst/>
                <a:uLnTx/>
                <a:uFillTx/>
                <a:latin typeface="Arial" pitchFamily="34"/>
                <a:ea typeface="+mn-ea"/>
                <a:cs typeface="Arial" pitchFamily="34"/>
              </a:rPr>
              <a:t>CR, complete response; DOR, duration of response; ORR, objective response rate; PD, progressive disease; PR, partial response; SD, stable disease</a:t>
            </a:r>
            <a:endParaRPr kumimoji="0" lang="en-US" sz="800" b="0" i="0" u="none" strike="noStrike" kern="1200" cap="none" spc="0" normalizeH="0" baseline="0" noProof="0" dirty="0">
              <a:ln>
                <a:noFill/>
              </a:ln>
              <a:solidFill>
                <a:srgbClr val="262261"/>
              </a:solidFill>
              <a:effectLst/>
              <a:uLnTx/>
              <a:uFillTx/>
              <a:latin typeface="Arial" pitchFamily="34"/>
              <a:ea typeface="+mn-ea"/>
              <a:cs typeface="Arial" pitchFamily="34"/>
            </a:endParaRPr>
          </a:p>
        </p:txBody>
      </p:sp>
      <p:sp>
        <p:nvSpPr>
          <p:cNvPr id="5" name="TextBox 9">
            <a:extLst>
              <a:ext uri="{FF2B5EF4-FFF2-40B4-BE49-F238E27FC236}">
                <a16:creationId xmlns:a16="http://schemas.microsoft.com/office/drawing/2014/main" id="{ABFC4EAE-FA9E-4DEF-9458-5AE7355C98B7}"/>
              </a:ext>
            </a:extLst>
          </p:cNvPr>
          <p:cNvSpPr txBox="1"/>
          <p:nvPr/>
        </p:nvSpPr>
        <p:spPr>
          <a:xfrm>
            <a:off x="179697" y="1199985"/>
            <a:ext cx="7046302" cy="1200332"/>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800" b="1" i="0" u="none" strike="noStrike" kern="1200" cap="none" spc="0" normalizeH="0" baseline="0" noProof="0" dirty="0">
                <a:ln>
                  <a:noFill/>
                </a:ln>
                <a:solidFill>
                  <a:srgbClr val="262261"/>
                </a:solidFill>
                <a:effectLst/>
                <a:uLnTx/>
                <a:uFillTx/>
                <a:latin typeface="Arial" pitchFamily="34"/>
                <a:ea typeface="+mn-ea"/>
                <a:cs typeface="Arial" pitchFamily="34"/>
              </a:rPr>
              <a:t>Median follow-up: 5.8 months (data cutoff date: 2021-09-24)</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800" b="1" i="0" u="none" strike="noStrike" kern="1200" cap="none" spc="0" normalizeH="0" baseline="0" noProof="0" dirty="0">
                <a:ln>
                  <a:noFill/>
                </a:ln>
                <a:solidFill>
                  <a:srgbClr val="262261"/>
                </a:solidFill>
                <a:effectLst/>
                <a:uLnTx/>
                <a:uFillTx/>
                <a:latin typeface="Arial" pitchFamily="34"/>
                <a:ea typeface="+mn-ea"/>
                <a:cs typeface="Arial" pitchFamily="34"/>
              </a:rPr>
              <a:t>Median time to response: 2 months (1.3–2.8; n=14)</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1800" b="1" i="0" u="none" strike="noStrike" kern="1200" cap="none" spc="0" normalizeH="0" baseline="0" noProof="0" dirty="0">
                <a:ln>
                  <a:noFill/>
                </a:ln>
                <a:solidFill>
                  <a:srgbClr val="262261"/>
                </a:solidFill>
                <a:effectLst/>
                <a:uLnTx/>
                <a:uFillTx/>
                <a:latin typeface="Arial" pitchFamily="34"/>
                <a:ea typeface="+mn-ea"/>
                <a:cs typeface="Arial" pitchFamily="34"/>
              </a:rPr>
              <a:t>Median DOR not yet reached: N/A (2.80-N/A)</a:t>
            </a:r>
          </a:p>
          <a:p>
            <a:pPr marL="285750" marR="0" lvl="0" indent="-28575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US" sz="1800" b="1" i="0" u="none" strike="noStrike" kern="1200" cap="none" spc="0" normalizeH="0" baseline="0" noProof="0" dirty="0">
              <a:ln>
                <a:noFill/>
              </a:ln>
              <a:solidFill>
                <a:srgbClr val="262261"/>
              </a:solidFill>
              <a:effectLst/>
              <a:uLnTx/>
              <a:uFillTx/>
              <a:latin typeface="Arial" pitchFamily="34"/>
              <a:ea typeface="+mn-ea"/>
              <a:cs typeface="Arial" pitchFamily="34"/>
            </a:endParaRPr>
          </a:p>
        </p:txBody>
      </p:sp>
      <p:pic>
        <p:nvPicPr>
          <p:cNvPr id="6" name="Picture 11" descr="Graphical user interface, chart, histogram&#10;&#10;Description automatically generated">
            <a:extLst>
              <a:ext uri="{FF2B5EF4-FFF2-40B4-BE49-F238E27FC236}">
                <a16:creationId xmlns:a16="http://schemas.microsoft.com/office/drawing/2014/main" id="{57720869-9AF4-47ED-9B61-909E47D1FFB6}"/>
              </a:ext>
            </a:extLst>
          </p:cNvPr>
          <p:cNvPicPr>
            <a:picLocks noChangeAspect="1"/>
          </p:cNvPicPr>
          <p:nvPr/>
        </p:nvPicPr>
        <p:blipFill>
          <a:blip r:embed="rId3"/>
          <a:stretch>
            <a:fillRect/>
          </a:stretch>
        </p:blipFill>
        <p:spPr>
          <a:xfrm>
            <a:off x="179697" y="2124361"/>
            <a:ext cx="6880000" cy="4062203"/>
          </a:xfrm>
          <a:prstGeom prst="rect">
            <a:avLst/>
          </a:prstGeom>
          <a:noFill/>
          <a:ln cap="flat">
            <a:noFill/>
          </a:ln>
        </p:spPr>
      </p:pic>
      <p:graphicFrame>
        <p:nvGraphicFramePr>
          <p:cNvPr id="7" name="Content Placeholder 5">
            <a:extLst>
              <a:ext uri="{FF2B5EF4-FFF2-40B4-BE49-F238E27FC236}">
                <a16:creationId xmlns:a16="http://schemas.microsoft.com/office/drawing/2014/main" id="{68D75AA2-CDF9-43F2-919D-DEEC4A0C4E0C}"/>
              </a:ext>
            </a:extLst>
          </p:cNvPr>
          <p:cNvGraphicFramePr>
            <a:graphicFrameLocks noGrp="1"/>
          </p:cNvGraphicFramePr>
          <p:nvPr>
            <p:extLst>
              <p:ext uri="{D42A27DB-BD31-4B8C-83A1-F6EECF244321}">
                <p14:modId xmlns:p14="http://schemas.microsoft.com/office/powerpoint/2010/main" val="3460553742"/>
              </p:ext>
            </p:extLst>
          </p:nvPr>
        </p:nvGraphicFramePr>
        <p:xfrm>
          <a:off x="7360618" y="1199985"/>
          <a:ext cx="4539995" cy="4732039"/>
        </p:xfrm>
        <a:graphic>
          <a:graphicData uri="http://schemas.openxmlformats.org/drawingml/2006/table">
            <a:tbl>
              <a:tblPr firstRow="1" bandRow="1">
                <a:effectLst/>
                <a:tableStyleId>{7DF18680-E054-41AD-8BC1-D1AEF772440D}</a:tableStyleId>
              </a:tblPr>
              <a:tblGrid>
                <a:gridCol w="3321000">
                  <a:extLst>
                    <a:ext uri="{9D8B030D-6E8A-4147-A177-3AD203B41FA5}">
                      <a16:colId xmlns:a16="http://schemas.microsoft.com/office/drawing/2014/main" val="3966511400"/>
                    </a:ext>
                  </a:extLst>
                </a:gridCol>
                <a:gridCol w="1218995">
                  <a:extLst>
                    <a:ext uri="{9D8B030D-6E8A-4147-A177-3AD203B41FA5}">
                      <a16:colId xmlns:a16="http://schemas.microsoft.com/office/drawing/2014/main" val="2105026215"/>
                    </a:ext>
                  </a:extLst>
                </a:gridCol>
              </a:tblGrid>
              <a:tr h="542833">
                <a:tc>
                  <a:txBody>
                    <a:bodyPr/>
                    <a:lstStyle/>
                    <a:p>
                      <a:pPr lvl="0">
                        <a:spcBef>
                          <a:spcPts val="0"/>
                        </a:spcBef>
                      </a:pPr>
                      <a:endParaRPr lang="en-US" sz="1400" dirty="0">
                        <a:latin typeface="Arial" pitchFamily="34"/>
                        <a:cs typeface="Arial" pitchFamily="34"/>
                      </a:endParaRPr>
                    </a:p>
                  </a:txBody>
                  <a:tcPr anchor="b">
                    <a:lnT w="28575" cap="flat" cmpd="sng" algn="ctr">
                      <a:solidFill>
                        <a:srgbClr val="262261"/>
                      </a:solidFill>
                      <a:prstDash val="solid"/>
                      <a:round/>
                      <a:headEnd type="none" w="med" len="med"/>
                      <a:tailEnd type="none" w="med" len="med"/>
                    </a:lnT>
                    <a:lnB w="28575" cap="flat" cmpd="sng" algn="ctr">
                      <a:solidFill>
                        <a:srgbClr val="262261"/>
                      </a:solidFill>
                      <a:prstDash val="solid"/>
                      <a:round/>
                      <a:headEnd type="none" w="med" len="med"/>
                      <a:tailEnd type="none" w="med" len="med"/>
                    </a:lnB>
                    <a:solidFill>
                      <a:srgbClr val="262260"/>
                    </a:solidFill>
                  </a:tcPr>
                </a:tc>
                <a:tc>
                  <a:txBody>
                    <a:bodyPr/>
                    <a:lstStyle/>
                    <a:p>
                      <a:pPr marL="0" lvl="0" algn="ctr" defTabSz="914400" rtl="0" hangingPunct="1">
                        <a:spcBef>
                          <a:spcPts val="0"/>
                        </a:spcBef>
                      </a:pPr>
                      <a:r>
                        <a:rPr lang="en-US" sz="1400" b="1" kern="1200" dirty="0">
                          <a:solidFill>
                            <a:srgbClr val="FFFFFF"/>
                          </a:solidFill>
                          <a:latin typeface="Arial" pitchFamily="34"/>
                          <a:cs typeface="Arial" pitchFamily="34"/>
                        </a:rPr>
                        <a:t>Cohort 3</a:t>
                      </a:r>
                      <a:r>
                        <a:rPr lang="en-US" sz="1400" b="1" kern="1200" baseline="30000" dirty="0">
                          <a:solidFill>
                            <a:srgbClr val="FFFFFF"/>
                          </a:solidFill>
                          <a:latin typeface="Arial" pitchFamily="34"/>
                          <a:cs typeface="Arial" pitchFamily="34"/>
                        </a:rPr>
                        <a:t>a</a:t>
                      </a:r>
                      <a:r>
                        <a:rPr lang="en-US" sz="1400" b="1" kern="1200" dirty="0">
                          <a:solidFill>
                            <a:srgbClr val="FFFFFF"/>
                          </a:solidFill>
                          <a:latin typeface="Arial" pitchFamily="34"/>
                          <a:cs typeface="Arial" pitchFamily="34"/>
                        </a:rPr>
                        <a:t> (N=41)</a:t>
                      </a:r>
                    </a:p>
                  </a:txBody>
                  <a:tcPr anchor="ctr">
                    <a:lnT w="28575" cap="flat" cmpd="sng" algn="ctr">
                      <a:solidFill>
                        <a:srgbClr val="262261"/>
                      </a:solidFill>
                      <a:prstDash val="solid"/>
                      <a:round/>
                      <a:headEnd type="none" w="med" len="med"/>
                      <a:tailEnd type="none" w="med" len="med"/>
                    </a:lnT>
                    <a:lnB w="28575" cap="flat" cmpd="sng" algn="ctr">
                      <a:solidFill>
                        <a:srgbClr val="262261"/>
                      </a:solidFill>
                      <a:prstDash val="solid"/>
                      <a:round/>
                      <a:headEnd type="none" w="med" len="med"/>
                      <a:tailEnd type="none" w="med" len="med"/>
                    </a:lnB>
                    <a:solidFill>
                      <a:srgbClr val="262260"/>
                    </a:solidFill>
                  </a:tcPr>
                </a:tc>
                <a:extLst>
                  <a:ext uri="{0D108BD9-81ED-4DB2-BD59-A6C34878D82A}">
                    <a16:rowId xmlns:a16="http://schemas.microsoft.com/office/drawing/2014/main" val="2786619884"/>
                  </a:ext>
                </a:extLst>
              </a:tr>
              <a:tr h="542833">
                <a:tc>
                  <a:txBody>
                    <a:bodyPr/>
                    <a:lstStyle/>
                    <a:p>
                      <a:pPr marL="0" marR="0" lvl="1" indent="0"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Objective response rate (CR + PR), </a:t>
                      </a:r>
                      <a:br>
                        <a:rPr lang="en-US" sz="1400" b="1" i="0" baseline="0" dirty="0">
                          <a:solidFill>
                            <a:srgbClr val="262260"/>
                          </a:solidFill>
                          <a:latin typeface="Arial" pitchFamily="34"/>
                          <a:cs typeface="Arial" pitchFamily="34"/>
                        </a:rPr>
                      </a:br>
                      <a:r>
                        <a:rPr lang="en-US" sz="1400" b="1" i="0" baseline="0" dirty="0">
                          <a:solidFill>
                            <a:srgbClr val="262260"/>
                          </a:solidFill>
                          <a:latin typeface="Arial" pitchFamily="34"/>
                          <a:cs typeface="Arial" pitchFamily="34"/>
                        </a:rPr>
                        <a:t>n (%) [95%CI]</a:t>
                      </a:r>
                    </a:p>
                  </a:txBody>
                  <a:tcPr>
                    <a:lnT w="28575" cap="flat" cmpd="sng" algn="ctr">
                      <a:solidFill>
                        <a:srgbClr val="262261"/>
                      </a:solidFill>
                      <a:prstDash val="solid"/>
                      <a:round/>
                      <a:headEnd type="none" w="med" len="med"/>
                      <a:tailEnd type="none" w="med" len="med"/>
                    </a:lnT>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14 (34)</a:t>
                      </a:r>
                      <a:br>
                        <a:rPr lang="en-US" sz="1400" b="1" i="0" baseline="0" dirty="0">
                          <a:solidFill>
                            <a:srgbClr val="262260"/>
                          </a:solidFill>
                          <a:latin typeface="Arial" pitchFamily="34"/>
                          <a:cs typeface="Arial" pitchFamily="34"/>
                        </a:rPr>
                      </a:br>
                      <a:r>
                        <a:rPr lang="en-US" sz="1400" b="1" i="0" baseline="0" dirty="0">
                          <a:solidFill>
                            <a:srgbClr val="262260"/>
                          </a:solidFill>
                          <a:latin typeface="Arial" pitchFamily="34"/>
                          <a:cs typeface="Arial" pitchFamily="34"/>
                        </a:rPr>
                        <a:t>[20.1-50.6]</a:t>
                      </a:r>
                    </a:p>
                  </a:txBody>
                  <a:tcPr>
                    <a:lnT w="28575" cap="flat" cmpd="sng" algn="ctr">
                      <a:solidFill>
                        <a:srgbClr val="262261"/>
                      </a:solidFill>
                      <a:prstDash val="solid"/>
                      <a:round/>
                      <a:headEnd type="none" w="med" len="med"/>
                      <a:tailEnd type="none" w="med" len="med"/>
                    </a:lnT>
                    <a:solidFill>
                      <a:schemeClr val="bg1"/>
                    </a:solidFill>
                  </a:tcPr>
                </a:tc>
                <a:extLst>
                  <a:ext uri="{0D108BD9-81ED-4DB2-BD59-A6C34878D82A}">
                    <a16:rowId xmlns:a16="http://schemas.microsoft.com/office/drawing/2014/main" val="3239602441"/>
                  </a:ext>
                </a:extLst>
              </a:tr>
              <a:tr h="542833">
                <a:tc>
                  <a:txBody>
                    <a:bodyPr/>
                    <a:lstStyle/>
                    <a:p>
                      <a:pPr marL="0" marR="0" lvl="1" indent="0"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Objective response rate (CR + PR), evaluable patients, n (%)</a:t>
                      </a:r>
                      <a:endParaRPr lang="en-US" sz="1400" b="0" i="0" baseline="0" dirty="0">
                        <a:solidFill>
                          <a:srgbClr val="262260"/>
                        </a:solidFill>
                        <a:latin typeface="Arial" pitchFamily="34"/>
                        <a:cs typeface="Arial" pitchFamily="34"/>
                      </a:endParaRPr>
                    </a:p>
                  </a:txBody>
                  <a:tcPr>
                    <a:solidFill>
                      <a:srgbClr val="E8F3F3"/>
                    </a:solidFill>
                  </a:tcPr>
                </a:tc>
                <a:tc>
                  <a:txBody>
                    <a:bodyPr/>
                    <a:lstStyle/>
                    <a:p>
                      <a:pPr marL="0" marR="0" lvl="1" indent="0" algn="ctr" defTabSz="914400" rtl="0" fontAlgn="auto" hangingPunct="1">
                        <a:lnSpc>
                          <a:spcPct val="100000"/>
                        </a:lnSpc>
                        <a:spcBef>
                          <a:spcPts val="0"/>
                        </a:spcBef>
                        <a:spcAft>
                          <a:spcPts val="0"/>
                        </a:spcAft>
                        <a:buNone/>
                        <a:tabLst/>
                      </a:pPr>
                      <a:r>
                        <a:rPr lang="en-US" sz="1400" baseline="0" dirty="0">
                          <a:solidFill>
                            <a:srgbClr val="262260"/>
                          </a:solidFill>
                          <a:latin typeface="Arial" pitchFamily="34"/>
                          <a:cs typeface="Arial" pitchFamily="34"/>
                        </a:rPr>
                        <a:t>14 (38)</a:t>
                      </a:r>
                      <a:endParaRPr lang="en-US" sz="1400" b="0" i="0" baseline="0" dirty="0">
                        <a:solidFill>
                          <a:srgbClr val="262260"/>
                        </a:solidFill>
                        <a:latin typeface="Arial" pitchFamily="34"/>
                        <a:cs typeface="Arial" pitchFamily="34"/>
                      </a:endParaRPr>
                    </a:p>
                  </a:txBody>
                  <a:tcPr>
                    <a:solidFill>
                      <a:srgbClr val="E8F3F3"/>
                    </a:solidFill>
                  </a:tcPr>
                </a:tc>
                <a:extLst>
                  <a:ext uri="{0D108BD9-81ED-4DB2-BD59-A6C34878D82A}">
                    <a16:rowId xmlns:a16="http://schemas.microsoft.com/office/drawing/2014/main" val="3196875262"/>
                  </a:ext>
                </a:extLst>
              </a:tr>
              <a:tr h="370130">
                <a:tc>
                  <a:txBody>
                    <a:bodyPr/>
                    <a:lstStyle/>
                    <a:p>
                      <a:pPr marL="0" marR="0" lvl="1" indent="0"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Best overall response, n (%)</a:t>
                      </a:r>
                    </a:p>
                  </a:txBody>
                  <a:tcPr>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endParaRPr lang="en-US" sz="1400" b="0" i="0" baseline="0" dirty="0">
                        <a:solidFill>
                          <a:srgbClr val="262260"/>
                        </a:solidFill>
                        <a:latin typeface="Arial" pitchFamily="34"/>
                        <a:cs typeface="Arial" pitchFamily="34"/>
                      </a:endParaRPr>
                    </a:p>
                  </a:txBody>
                  <a:tcPr>
                    <a:solidFill>
                      <a:schemeClr val="bg1"/>
                    </a:solidFill>
                  </a:tcPr>
                </a:tc>
                <a:extLst>
                  <a:ext uri="{0D108BD9-81ED-4DB2-BD59-A6C34878D82A}">
                    <a16:rowId xmlns:a16="http://schemas.microsoft.com/office/drawing/2014/main" val="1015689306"/>
                  </a:ext>
                </a:extLst>
              </a:tr>
              <a:tr h="370130">
                <a:tc>
                  <a:txBody>
                    <a:bodyPr/>
                    <a:lstStyle/>
                    <a:p>
                      <a:pPr marL="0" marR="0" lvl="1" indent="233364"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CR</a:t>
                      </a:r>
                    </a:p>
                  </a:txBody>
                  <a:tcPr>
                    <a:solidFill>
                      <a:schemeClr val="bg1"/>
                    </a:solidFill>
                  </a:tcPr>
                </a:tc>
                <a:tc>
                  <a:txBody>
                    <a:bodyPr/>
                    <a:lstStyle/>
                    <a:p>
                      <a:pPr marL="0" lvl="1" indent="0" algn="ctr">
                        <a:lnSpc>
                          <a:spcPct val="100000"/>
                        </a:lnSpc>
                        <a:spcBef>
                          <a:spcPts val="300"/>
                        </a:spcBef>
                      </a:pPr>
                      <a:r>
                        <a:rPr lang="en-US" sz="1400" baseline="0" dirty="0">
                          <a:solidFill>
                            <a:srgbClr val="262260"/>
                          </a:solidFill>
                          <a:latin typeface="Arial" pitchFamily="34"/>
                          <a:cs typeface="Arial" pitchFamily="34"/>
                        </a:rPr>
                        <a:t>1 (2)</a:t>
                      </a:r>
                    </a:p>
                  </a:txBody>
                  <a:tcPr>
                    <a:solidFill>
                      <a:schemeClr val="bg1"/>
                    </a:solidFill>
                  </a:tcPr>
                </a:tc>
                <a:extLst>
                  <a:ext uri="{0D108BD9-81ED-4DB2-BD59-A6C34878D82A}">
                    <a16:rowId xmlns:a16="http://schemas.microsoft.com/office/drawing/2014/main" val="2458012737"/>
                  </a:ext>
                </a:extLst>
              </a:tr>
              <a:tr h="379155">
                <a:tc>
                  <a:txBody>
                    <a:bodyPr/>
                    <a:lstStyle/>
                    <a:p>
                      <a:pPr marL="0" marR="0" lvl="1" indent="233364"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PR</a:t>
                      </a:r>
                    </a:p>
                  </a:txBody>
                  <a:tcPr>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r>
                        <a:rPr lang="en-US" sz="1400" b="0" i="0" baseline="0" dirty="0">
                          <a:solidFill>
                            <a:srgbClr val="262260"/>
                          </a:solidFill>
                          <a:latin typeface="Arial" pitchFamily="34"/>
                          <a:cs typeface="Arial" pitchFamily="34"/>
                        </a:rPr>
                        <a:t>13 (32)</a:t>
                      </a:r>
                    </a:p>
                  </a:txBody>
                  <a:tcPr>
                    <a:solidFill>
                      <a:schemeClr val="bg1"/>
                    </a:solidFill>
                  </a:tcPr>
                </a:tc>
                <a:extLst>
                  <a:ext uri="{0D108BD9-81ED-4DB2-BD59-A6C34878D82A}">
                    <a16:rowId xmlns:a16="http://schemas.microsoft.com/office/drawing/2014/main" val="1161746924"/>
                  </a:ext>
                </a:extLst>
              </a:tr>
              <a:tr h="370130">
                <a:tc>
                  <a:txBody>
                    <a:bodyPr/>
                    <a:lstStyle/>
                    <a:p>
                      <a:pPr marL="233364" marR="0" lvl="2" indent="0"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SD</a:t>
                      </a:r>
                    </a:p>
                  </a:txBody>
                  <a:tcPr>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r>
                        <a:rPr lang="en-US" sz="1400" b="0" i="0" baseline="0" dirty="0">
                          <a:solidFill>
                            <a:srgbClr val="262260"/>
                          </a:solidFill>
                          <a:latin typeface="Arial" pitchFamily="34"/>
                          <a:cs typeface="Arial" pitchFamily="34"/>
                        </a:rPr>
                        <a:t>11 (27)</a:t>
                      </a:r>
                    </a:p>
                  </a:txBody>
                  <a:tcPr>
                    <a:solidFill>
                      <a:schemeClr val="bg1"/>
                    </a:solidFill>
                  </a:tcPr>
                </a:tc>
                <a:extLst>
                  <a:ext uri="{0D108BD9-81ED-4DB2-BD59-A6C34878D82A}">
                    <a16:rowId xmlns:a16="http://schemas.microsoft.com/office/drawing/2014/main" val="2793447463"/>
                  </a:ext>
                </a:extLst>
              </a:tr>
              <a:tr h="370130">
                <a:tc>
                  <a:txBody>
                    <a:bodyPr/>
                    <a:lstStyle/>
                    <a:p>
                      <a:pPr marL="233364" marR="0" lvl="2" indent="225427" algn="l" defTabSz="914400" rtl="0" fontAlgn="auto" hangingPunct="1">
                        <a:lnSpc>
                          <a:spcPct val="100000"/>
                        </a:lnSpc>
                        <a:spcBef>
                          <a:spcPts val="300"/>
                        </a:spcBef>
                        <a:spcAft>
                          <a:spcPts val="0"/>
                        </a:spcAft>
                        <a:buNone/>
                        <a:tabLst/>
                      </a:pPr>
                      <a:r>
                        <a:rPr lang="en-US" sz="1400" b="1" i="1" baseline="0" dirty="0">
                          <a:solidFill>
                            <a:srgbClr val="262260"/>
                          </a:solidFill>
                          <a:latin typeface="Arial" pitchFamily="34"/>
                          <a:cs typeface="Arial" pitchFamily="34"/>
                        </a:rPr>
                        <a:t>SD ≥ 6 months</a:t>
                      </a:r>
                    </a:p>
                  </a:txBody>
                  <a:tcPr>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r>
                        <a:rPr lang="en-US" sz="1400" b="0" i="1" baseline="0" dirty="0">
                          <a:solidFill>
                            <a:srgbClr val="262260"/>
                          </a:solidFill>
                          <a:latin typeface="Arial" pitchFamily="34"/>
                          <a:cs typeface="Arial" pitchFamily="34"/>
                        </a:rPr>
                        <a:t>4 (10)</a:t>
                      </a:r>
                    </a:p>
                  </a:txBody>
                  <a:tcPr>
                    <a:solidFill>
                      <a:schemeClr val="bg1"/>
                    </a:solidFill>
                  </a:tcPr>
                </a:tc>
                <a:extLst>
                  <a:ext uri="{0D108BD9-81ED-4DB2-BD59-A6C34878D82A}">
                    <a16:rowId xmlns:a16="http://schemas.microsoft.com/office/drawing/2014/main" val="555835212"/>
                  </a:ext>
                </a:extLst>
              </a:tr>
              <a:tr h="350516">
                <a:tc>
                  <a:txBody>
                    <a:bodyPr/>
                    <a:lstStyle/>
                    <a:p>
                      <a:pPr marL="233364" marR="0" lvl="2" indent="0" algn="l" defTabSz="914400" rtl="0" fontAlgn="auto" hangingPunct="1">
                        <a:lnSpc>
                          <a:spcPct val="100000"/>
                        </a:lnSpc>
                        <a:spcBef>
                          <a:spcPts val="300"/>
                        </a:spcBef>
                        <a:spcAft>
                          <a:spcPts val="0"/>
                        </a:spcAft>
                        <a:buNone/>
                        <a:tabLst>
                          <a:tab pos="225428" algn="l"/>
                        </a:tabLst>
                      </a:pPr>
                      <a:r>
                        <a:rPr lang="en-US" sz="1400" b="1" i="0" baseline="0" dirty="0">
                          <a:solidFill>
                            <a:srgbClr val="262260"/>
                          </a:solidFill>
                          <a:latin typeface="Arial" pitchFamily="34"/>
                          <a:cs typeface="Arial" pitchFamily="34"/>
                        </a:rPr>
                        <a:t>PD</a:t>
                      </a:r>
                    </a:p>
                  </a:txBody>
                  <a:tcPr>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r>
                        <a:rPr lang="en-US" sz="1400" b="0" i="0" baseline="0" dirty="0">
                          <a:solidFill>
                            <a:srgbClr val="262260"/>
                          </a:solidFill>
                          <a:latin typeface="Arial" pitchFamily="34"/>
                          <a:cs typeface="Arial" pitchFamily="34"/>
                        </a:rPr>
                        <a:t>12 (29)</a:t>
                      </a:r>
                    </a:p>
                  </a:txBody>
                  <a:tcPr>
                    <a:solidFill>
                      <a:schemeClr val="bg1"/>
                    </a:solidFill>
                  </a:tcPr>
                </a:tc>
                <a:extLst>
                  <a:ext uri="{0D108BD9-81ED-4DB2-BD59-A6C34878D82A}">
                    <a16:rowId xmlns:a16="http://schemas.microsoft.com/office/drawing/2014/main" val="2573500629"/>
                  </a:ext>
                </a:extLst>
              </a:tr>
              <a:tr h="350516">
                <a:tc>
                  <a:txBody>
                    <a:bodyPr/>
                    <a:lstStyle/>
                    <a:p>
                      <a:pPr marL="233364" marR="0" lvl="2" indent="0" algn="l" defTabSz="914400" rtl="0" fontAlgn="auto" hangingPunct="1">
                        <a:lnSpc>
                          <a:spcPct val="100000"/>
                        </a:lnSpc>
                        <a:spcBef>
                          <a:spcPts val="300"/>
                        </a:spcBef>
                        <a:spcAft>
                          <a:spcPts val="0"/>
                        </a:spcAft>
                        <a:buNone/>
                        <a:tabLst>
                          <a:tab pos="225428" algn="l"/>
                        </a:tabLst>
                      </a:pPr>
                      <a:r>
                        <a:rPr lang="en-US" sz="1400" b="1" i="0" baseline="0" dirty="0">
                          <a:solidFill>
                            <a:srgbClr val="262260"/>
                          </a:solidFill>
                          <a:latin typeface="Arial" pitchFamily="34"/>
                          <a:cs typeface="Arial" pitchFamily="34"/>
                        </a:rPr>
                        <a:t>Not assessed</a:t>
                      </a:r>
                    </a:p>
                  </a:txBody>
                  <a:tcPr>
                    <a:solidFill>
                      <a:schemeClr val="bg1"/>
                    </a:solidFill>
                  </a:tcPr>
                </a:tc>
                <a:tc>
                  <a:txBody>
                    <a:bodyPr/>
                    <a:lstStyle/>
                    <a:p>
                      <a:pPr marL="0" marR="0" lvl="1" indent="0" algn="ctr" defTabSz="914400" rtl="0" fontAlgn="auto" hangingPunct="1">
                        <a:lnSpc>
                          <a:spcPct val="100000"/>
                        </a:lnSpc>
                        <a:spcBef>
                          <a:spcPts val="300"/>
                        </a:spcBef>
                        <a:spcAft>
                          <a:spcPts val="0"/>
                        </a:spcAft>
                        <a:buNone/>
                        <a:tabLst/>
                      </a:pPr>
                      <a:r>
                        <a:rPr lang="en-US" sz="1400" b="0" i="0" baseline="0" dirty="0">
                          <a:solidFill>
                            <a:srgbClr val="262260"/>
                          </a:solidFill>
                          <a:latin typeface="Arial" pitchFamily="34"/>
                          <a:cs typeface="Arial" pitchFamily="34"/>
                        </a:rPr>
                        <a:t>4 (10)</a:t>
                      </a:r>
                    </a:p>
                  </a:txBody>
                  <a:tcPr>
                    <a:solidFill>
                      <a:schemeClr val="bg1"/>
                    </a:solidFill>
                  </a:tcPr>
                </a:tc>
                <a:extLst>
                  <a:ext uri="{0D108BD9-81ED-4DB2-BD59-A6C34878D82A}">
                    <a16:rowId xmlns:a16="http://schemas.microsoft.com/office/drawing/2014/main" val="3258860775"/>
                  </a:ext>
                </a:extLst>
              </a:tr>
              <a:tr h="542833">
                <a:tc>
                  <a:txBody>
                    <a:bodyPr/>
                    <a:lstStyle/>
                    <a:p>
                      <a:pPr marL="0" marR="0" lvl="1" indent="0" algn="l" defTabSz="914400" rtl="0" fontAlgn="auto" hangingPunct="1">
                        <a:lnSpc>
                          <a:spcPct val="100000"/>
                        </a:lnSpc>
                        <a:spcBef>
                          <a:spcPts val="300"/>
                        </a:spcBef>
                        <a:spcAft>
                          <a:spcPts val="0"/>
                        </a:spcAft>
                        <a:buNone/>
                        <a:tabLst/>
                      </a:pPr>
                      <a:r>
                        <a:rPr lang="en-US" sz="1400" b="1" i="0" baseline="0" dirty="0">
                          <a:solidFill>
                            <a:srgbClr val="262260"/>
                          </a:solidFill>
                          <a:latin typeface="Arial" pitchFamily="34"/>
                          <a:cs typeface="Arial" pitchFamily="34"/>
                        </a:rPr>
                        <a:t>Clinical Benefit Rate (CR + PR + SD), n (%) [95%CI]</a:t>
                      </a:r>
                    </a:p>
                  </a:txBody>
                  <a:tcPr>
                    <a:lnB w="12701" cap="flat" cmpd="sng" algn="ctr">
                      <a:solidFill>
                        <a:srgbClr val="262261"/>
                      </a:solidFill>
                      <a:prstDash val="solid"/>
                      <a:round/>
                      <a:headEnd type="none" w="med" len="med"/>
                      <a:tailEnd type="none" w="med" len="med"/>
                    </a:lnB>
                    <a:solidFill>
                      <a:srgbClr val="E8F3F3"/>
                    </a:solidFill>
                  </a:tcPr>
                </a:tc>
                <a:tc>
                  <a:txBody>
                    <a:bodyPr/>
                    <a:lstStyle/>
                    <a:p>
                      <a:pPr marL="0" marR="0" lvl="1" indent="0" algn="ctr" defTabSz="914400" rtl="0" fontAlgn="auto" hangingPunct="1">
                        <a:lnSpc>
                          <a:spcPct val="100000"/>
                        </a:lnSpc>
                        <a:spcBef>
                          <a:spcPts val="300"/>
                        </a:spcBef>
                        <a:spcAft>
                          <a:spcPts val="0"/>
                        </a:spcAft>
                        <a:buNone/>
                        <a:tabLst/>
                      </a:pPr>
                      <a:r>
                        <a:rPr lang="en-US" sz="1400" b="0" i="0" baseline="0" dirty="0">
                          <a:solidFill>
                            <a:srgbClr val="262260"/>
                          </a:solidFill>
                          <a:latin typeface="Arial" pitchFamily="34"/>
                          <a:cs typeface="Arial" pitchFamily="34"/>
                        </a:rPr>
                        <a:t>25 (61)</a:t>
                      </a:r>
                      <a:br>
                        <a:rPr lang="en-US" sz="1400" b="0" i="0" baseline="0" dirty="0">
                          <a:solidFill>
                            <a:srgbClr val="262260"/>
                          </a:solidFill>
                          <a:latin typeface="Arial" pitchFamily="34"/>
                          <a:cs typeface="Arial" pitchFamily="34"/>
                        </a:rPr>
                      </a:br>
                      <a:r>
                        <a:rPr lang="en-US" sz="1400" b="0" i="0" baseline="0" dirty="0">
                          <a:solidFill>
                            <a:srgbClr val="262260"/>
                          </a:solidFill>
                          <a:latin typeface="Arial" pitchFamily="34"/>
                          <a:cs typeface="Arial" pitchFamily="34"/>
                        </a:rPr>
                        <a:t>[44.5-75.8]</a:t>
                      </a:r>
                    </a:p>
                  </a:txBody>
                  <a:tcPr>
                    <a:lnB w="12701" cap="flat" cmpd="sng" algn="ctr">
                      <a:solidFill>
                        <a:srgbClr val="262261"/>
                      </a:solidFill>
                      <a:prstDash val="solid"/>
                      <a:round/>
                      <a:headEnd type="none" w="med" len="med"/>
                      <a:tailEnd type="none" w="med" len="med"/>
                    </a:lnB>
                    <a:solidFill>
                      <a:srgbClr val="E8F3F3"/>
                    </a:solidFill>
                  </a:tcPr>
                </a:tc>
                <a:extLst>
                  <a:ext uri="{0D108BD9-81ED-4DB2-BD59-A6C34878D82A}">
                    <a16:rowId xmlns:a16="http://schemas.microsoft.com/office/drawing/2014/main" val="2256707972"/>
                  </a:ext>
                </a:extLst>
              </a:tr>
            </a:tbl>
          </a:graphicData>
        </a:graphic>
      </p:graphicFrame>
      <p:sp>
        <p:nvSpPr>
          <p:cNvPr id="9" name="TextBox 12">
            <a:extLst>
              <a:ext uri="{FF2B5EF4-FFF2-40B4-BE49-F238E27FC236}">
                <a16:creationId xmlns:a16="http://schemas.microsoft.com/office/drawing/2014/main" id="{82840CAD-E8B6-4BF8-9002-C1249B052703}"/>
              </a:ext>
            </a:extLst>
          </p:cNvPr>
          <p:cNvSpPr txBox="1"/>
          <p:nvPr/>
        </p:nvSpPr>
        <p:spPr>
          <a:xfrm>
            <a:off x="744275" y="2569985"/>
            <a:ext cx="6230675"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dirty="0">
                <a:ln>
                  <a:noFill/>
                </a:ln>
                <a:solidFill>
                  <a:srgbClr val="262261"/>
                </a:solidFill>
                <a:effectLst/>
                <a:uLnTx/>
                <a:uFillTx/>
                <a:latin typeface="Calibri"/>
                <a:ea typeface="+mn-ea"/>
                <a:cs typeface="+mn-cs"/>
              </a:rPr>
              <a:t>63% of patients with tumor shrinking</a:t>
            </a:r>
            <a:r>
              <a:rPr kumimoji="0" lang="en-US" sz="2400" b="1" i="0" u="none" strike="noStrike" kern="1200" cap="none" spc="0" normalizeH="0" baseline="30000" noProof="0" dirty="0">
                <a:ln>
                  <a:noFill/>
                </a:ln>
                <a:solidFill>
                  <a:srgbClr val="262261"/>
                </a:solidFill>
                <a:effectLst/>
                <a:uLnTx/>
                <a:uFillTx/>
                <a:latin typeface="Calibri"/>
                <a:ea typeface="+mn-ea"/>
                <a:cs typeface="+mn-cs"/>
              </a:rPr>
              <a:t>a,b</a:t>
            </a:r>
            <a:endParaRPr kumimoji="0" lang="en-US" sz="2400" b="1" i="0" u="none" strike="noStrike" kern="1200" cap="none" spc="0" normalizeH="0" baseline="0" noProof="0" dirty="0">
              <a:ln>
                <a:noFill/>
              </a:ln>
              <a:solidFill>
                <a:srgbClr val="262261"/>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BF32EC4-A18C-4343-BFF4-6817453CAC1A}"/>
              </a:ext>
            </a:extLst>
          </p:cNvPr>
          <p:cNvSpPr txBox="1"/>
          <p:nvPr/>
        </p:nvSpPr>
        <p:spPr>
          <a:xfrm>
            <a:off x="9314480" y="6481007"/>
            <a:ext cx="997004" cy="307777"/>
          </a:xfrm>
          <a:prstGeom prst="rect">
            <a:avLst/>
          </a:prstGeom>
          <a:noFill/>
        </p:spPr>
        <p:txBody>
          <a:bodyPr wrap="none" rtlCol="0">
            <a:spAutoFit/>
          </a:bodyPr>
          <a:lstStyle/>
          <a:p>
            <a:r>
              <a:rPr lang="en-US" sz="1400" dirty="0"/>
              <a:t>Grivas et al</a:t>
            </a:r>
          </a:p>
        </p:txBody>
      </p:sp>
      <p:sp>
        <p:nvSpPr>
          <p:cNvPr id="3" name="TextBox 2">
            <a:extLst>
              <a:ext uri="{FF2B5EF4-FFF2-40B4-BE49-F238E27FC236}">
                <a16:creationId xmlns:a16="http://schemas.microsoft.com/office/drawing/2014/main" id="{BF8A4552-190B-305D-8037-B44B4EBF826A}"/>
              </a:ext>
            </a:extLst>
          </p:cNvPr>
          <p:cNvSpPr txBox="1"/>
          <p:nvPr/>
        </p:nvSpPr>
        <p:spPr>
          <a:xfrm>
            <a:off x="121761" y="6675120"/>
            <a:ext cx="6218804" cy="182880"/>
          </a:xfrm>
          <a:prstGeom prst="rect">
            <a:avLst/>
          </a:prstGeom>
          <a:solidFill>
            <a:schemeClr val="bg1"/>
          </a:solidFill>
        </p:spPr>
        <p:txBody>
          <a:bodyPr wrap="square" rtlCol="0">
            <a:spAutoFit/>
          </a:bodyPr>
          <a:lstStyle/>
          <a:p>
            <a:pPr algn="l"/>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hart&#10;&#10;Description automatically generated">
            <a:extLst>
              <a:ext uri="{FF2B5EF4-FFF2-40B4-BE49-F238E27FC236}">
                <a16:creationId xmlns:a16="http://schemas.microsoft.com/office/drawing/2014/main" id="{13A96949-F541-4A6B-AE9C-AB7D33AB5F1E}"/>
              </a:ext>
            </a:extLst>
          </p:cNvPr>
          <p:cNvPicPr>
            <a:picLocks noChangeAspect="1"/>
          </p:cNvPicPr>
          <p:nvPr/>
        </p:nvPicPr>
        <p:blipFill>
          <a:blip r:embed="rId3"/>
          <a:stretch>
            <a:fillRect/>
          </a:stretch>
        </p:blipFill>
        <p:spPr>
          <a:xfrm>
            <a:off x="5382743" y="1544586"/>
            <a:ext cx="6586386" cy="4743285"/>
          </a:xfrm>
          <a:prstGeom prst="rect">
            <a:avLst/>
          </a:prstGeom>
          <a:noFill/>
          <a:ln cap="flat">
            <a:noFill/>
          </a:ln>
        </p:spPr>
      </p:pic>
      <p:sp>
        <p:nvSpPr>
          <p:cNvPr id="10" name="Title 1">
            <a:extLst>
              <a:ext uri="{FF2B5EF4-FFF2-40B4-BE49-F238E27FC236}">
                <a16:creationId xmlns:a16="http://schemas.microsoft.com/office/drawing/2014/main" id="{E2E3B6C4-A312-4B6E-A89A-D3649CBDE00F}"/>
              </a:ext>
            </a:extLst>
          </p:cNvPr>
          <p:cNvSpPr txBox="1">
            <a:spLocks noGrp="1"/>
          </p:cNvSpPr>
          <p:nvPr>
            <p:ph type="title"/>
          </p:nvPr>
        </p:nvSpPr>
        <p:spPr>
          <a:xfrm>
            <a:off x="0" y="2890"/>
            <a:ext cx="12191999" cy="674296"/>
          </a:xfrm>
          <a:prstGeom prst="rect">
            <a:avLst/>
          </a:prstGeom>
          <a:noFill/>
          <a:ln>
            <a:noFill/>
          </a:ln>
        </p:spPr>
        <p:txBody>
          <a:bodyPr vert="horz" wrap="square" lIns="91440" tIns="45720" rIns="91440" bIns="45720" anchor="b" anchorCtr="0" compatLnSpc="1">
            <a:noAutofit/>
          </a:bodyPr>
          <a:lstStyle/>
          <a:p>
            <a:pPr lvl="0"/>
            <a:r>
              <a:rPr lang="en-US" sz="3200" dirty="0">
                <a:latin typeface="Arial" pitchFamily="34"/>
                <a:cs typeface="Arial" pitchFamily="34"/>
              </a:rPr>
              <a:t>ORR by Subgroup and Individual Response Assessment</a:t>
            </a:r>
          </a:p>
        </p:txBody>
      </p:sp>
      <p:sp>
        <p:nvSpPr>
          <p:cNvPr id="11" name="Slide Number Placeholder 4">
            <a:extLst>
              <a:ext uri="{FF2B5EF4-FFF2-40B4-BE49-F238E27FC236}">
                <a16:creationId xmlns:a16="http://schemas.microsoft.com/office/drawing/2014/main" id="{ACD36B4F-7F11-4051-AF25-E44F1627BD9B}"/>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AFBDE-71DC-4AC3-8322-359299D11A98}" type="slidenum">
              <a:rPr kumimoji="0" lang="en-US" sz="1050" b="0" i="0" u="none" strike="noStrike" kern="1200" cap="none" spc="0" normalizeH="0" baseline="0" noProof="0">
                <a:ln>
                  <a:noFill/>
                </a:ln>
                <a:solidFill>
                  <a:srgbClr val="8D8C9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50" b="0" i="0" u="none" strike="noStrike" kern="1200" cap="none" spc="0" normalizeH="0" baseline="0" noProof="0" dirty="0">
              <a:ln>
                <a:noFill/>
              </a:ln>
              <a:solidFill>
                <a:srgbClr val="8D8C9E"/>
              </a:solidFill>
              <a:effectLst/>
              <a:uLnTx/>
              <a:uFillTx/>
              <a:latin typeface="Calibri"/>
              <a:ea typeface="+mn-ea"/>
              <a:cs typeface="+mn-cs"/>
            </a:endParaRPr>
          </a:p>
        </p:txBody>
      </p:sp>
      <p:sp>
        <p:nvSpPr>
          <p:cNvPr id="12" name="Text Placeholder 3">
            <a:extLst>
              <a:ext uri="{FF2B5EF4-FFF2-40B4-BE49-F238E27FC236}">
                <a16:creationId xmlns:a16="http://schemas.microsoft.com/office/drawing/2014/main" id="{AA5ACDD5-9E88-4A70-9A11-E0F2EE226786}"/>
              </a:ext>
            </a:extLst>
          </p:cNvPr>
          <p:cNvSpPr txBox="1"/>
          <p:nvPr/>
        </p:nvSpPr>
        <p:spPr>
          <a:xfrm>
            <a:off x="121761" y="6400800"/>
            <a:ext cx="9766514" cy="379192"/>
          </a:xfrm>
          <a:prstGeom prst="rect">
            <a:avLst/>
          </a:prstGeom>
          <a:noFill/>
          <a:ln cap="flat">
            <a:noFill/>
          </a:ln>
        </p:spPr>
        <p:txBody>
          <a:bodyPr vert="horz" wrap="square" lIns="91440" tIns="45720" rIns="91440" bIns="45720"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30000" noProof="0" dirty="0">
                <a:ln>
                  <a:noFill/>
                </a:ln>
                <a:solidFill>
                  <a:srgbClr val="262261"/>
                </a:solidFill>
                <a:effectLst/>
                <a:uLnTx/>
                <a:uFillTx/>
                <a:latin typeface="Arial" pitchFamily="34"/>
                <a:ea typeface="+mn-ea"/>
                <a:cs typeface="Arial" pitchFamily="34"/>
              </a:rPr>
              <a:t>a</a:t>
            </a:r>
            <a:r>
              <a:rPr kumimoji="0" lang="en-US" sz="800" b="0" i="0" u="none" strike="noStrike" kern="1200" cap="none" spc="0" normalizeH="0" baseline="0" noProof="0" dirty="0">
                <a:ln>
                  <a:noFill/>
                </a:ln>
                <a:solidFill>
                  <a:srgbClr val="262261"/>
                </a:solidFill>
                <a:effectLst/>
                <a:uLnTx/>
                <a:uFillTx/>
                <a:latin typeface="Arial" pitchFamily="34"/>
                <a:ea typeface="+mn-ea"/>
                <a:cs typeface="Arial" pitchFamily="34"/>
              </a:rPr>
              <a:t>Responses assessed by investigator in the intent-to-treat population; </a:t>
            </a:r>
            <a:r>
              <a:rPr kumimoji="0" lang="en-US" sz="800" b="0" i="0" u="none" strike="noStrike" kern="1200" cap="none" spc="0" normalizeH="0" baseline="30000" noProof="0" dirty="0">
                <a:ln>
                  <a:noFill/>
                </a:ln>
                <a:solidFill>
                  <a:srgbClr val="262261"/>
                </a:solidFill>
                <a:effectLst/>
                <a:uLnTx/>
                <a:uFillTx/>
                <a:latin typeface="Arial" pitchFamily="34"/>
                <a:ea typeface="+mn-ea"/>
                <a:cs typeface="Arial" pitchFamily="34"/>
              </a:rPr>
              <a:t>b</a:t>
            </a:r>
            <a:r>
              <a:rPr kumimoji="0" lang="en-US" sz="800" b="0" i="0" u="none" strike="noStrike" kern="1200" cap="none" spc="0" normalizeH="0" baseline="0" noProof="0" dirty="0">
                <a:ln>
                  <a:noFill/>
                </a:ln>
                <a:solidFill>
                  <a:srgbClr val="262261"/>
                </a:solidFill>
                <a:effectLst/>
                <a:uLnTx/>
                <a:uFillTx/>
                <a:latin typeface="Arial" pitchFamily="34"/>
                <a:ea typeface="+mn-ea"/>
                <a:cs typeface="Arial" pitchFamily="34"/>
              </a:rPr>
              <a:t>Only evaluable patients were included.</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dirty="0">
                <a:ln>
                  <a:noFill/>
                </a:ln>
                <a:solidFill>
                  <a:srgbClr val="262261"/>
                </a:solidFill>
                <a:effectLst/>
                <a:uLnTx/>
                <a:uFillTx/>
                <a:latin typeface="Arial" pitchFamily="34"/>
                <a:ea typeface="+mn-ea"/>
                <a:cs typeface="Arial" pitchFamily="34"/>
              </a:rPr>
              <a:t> </a:t>
            </a:r>
            <a:r>
              <a:rPr kumimoji="0" lang="en-US" sz="800" b="0" i="0" u="none" strike="noStrike" kern="0" cap="none" spc="0" normalizeH="0" baseline="0" noProof="0" dirty="0">
                <a:ln>
                  <a:noFill/>
                </a:ln>
                <a:solidFill>
                  <a:srgbClr val="262260"/>
                </a:solidFill>
                <a:effectLst/>
                <a:uLnTx/>
                <a:uFillTx/>
                <a:latin typeface="Arial" pitchFamily="34"/>
                <a:ea typeface="Helvetica"/>
                <a:cs typeface="Arial" pitchFamily="34"/>
              </a:rPr>
              <a:t>ECOG PS, </a:t>
            </a:r>
            <a:r>
              <a:rPr kumimoji="0" lang="en-US" sz="800" b="0" i="0" u="none" strike="noStrike" kern="1200" cap="none" spc="0" normalizeH="0" baseline="0" noProof="0" dirty="0">
                <a:ln>
                  <a:noFill/>
                </a:ln>
                <a:solidFill>
                  <a:srgbClr val="262261"/>
                </a:solidFill>
                <a:effectLst/>
                <a:uLnTx/>
                <a:uFillTx/>
                <a:latin typeface="Arial" pitchFamily="34"/>
                <a:ea typeface="+mn-ea"/>
                <a:cs typeface="Arial" pitchFamily="34"/>
              </a:rPr>
              <a:t>Eastern Cooperative Oncology Group performance status; </a:t>
            </a:r>
            <a:r>
              <a:rPr kumimoji="0" lang="en-US" sz="800" b="0" i="0" u="none" strike="noStrike" kern="0" cap="none" spc="0" normalizeH="0" baseline="0" noProof="0" dirty="0">
                <a:ln>
                  <a:noFill/>
                </a:ln>
                <a:solidFill>
                  <a:srgbClr val="262260"/>
                </a:solidFill>
                <a:effectLst/>
                <a:uLnTx/>
                <a:uFillTx/>
                <a:latin typeface="Arial" pitchFamily="34"/>
                <a:ea typeface="Helvetica"/>
                <a:cs typeface="Arial" pitchFamily="34"/>
              </a:rPr>
              <a:t>N/A, not available. </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800" b="0" i="0" u="none" strike="noStrike" kern="0" cap="none" spc="0" normalizeH="0" baseline="0" noProof="0" dirty="0">
              <a:ln>
                <a:noFill/>
              </a:ln>
              <a:solidFill>
                <a:srgbClr val="262260"/>
              </a:solidFill>
              <a:effectLst/>
              <a:uLnTx/>
              <a:uFillTx/>
              <a:latin typeface="Arial" pitchFamily="34"/>
              <a:ea typeface="Helvetica"/>
              <a:cs typeface="Arial" pitchFamily="34"/>
            </a:endParaRPr>
          </a:p>
        </p:txBody>
      </p:sp>
      <p:sp>
        <p:nvSpPr>
          <p:cNvPr id="19" name="TextBox 26">
            <a:extLst>
              <a:ext uri="{FF2B5EF4-FFF2-40B4-BE49-F238E27FC236}">
                <a16:creationId xmlns:a16="http://schemas.microsoft.com/office/drawing/2014/main" id="{34FD9A1C-4301-436F-8598-5575DA560F41}"/>
              </a:ext>
            </a:extLst>
          </p:cNvPr>
          <p:cNvSpPr txBox="1"/>
          <p:nvPr/>
        </p:nvSpPr>
        <p:spPr>
          <a:xfrm>
            <a:off x="5744873" y="925701"/>
            <a:ext cx="6096003"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1" i="0" u="none" strike="noStrike" kern="1200" cap="none" spc="0" normalizeH="0" baseline="0" noProof="0" dirty="0">
                <a:ln>
                  <a:noFill/>
                </a:ln>
                <a:solidFill>
                  <a:srgbClr val="262261"/>
                </a:solidFill>
                <a:effectLst/>
                <a:uLnTx/>
                <a:uFillTx/>
                <a:latin typeface="Arial" pitchFamily="34"/>
                <a:ea typeface="+mn-ea"/>
                <a:cs typeface="Arial" pitchFamily="34"/>
              </a:rPr>
              <a:t>Patient Response Assessment from Start of Treatment to Progression</a:t>
            </a:r>
            <a:r>
              <a:rPr kumimoji="0" lang="en-US" sz="1800" b="1" i="0" u="none" strike="noStrike" kern="1200" cap="none" spc="0" normalizeH="0" baseline="30000" noProof="0" dirty="0">
                <a:ln>
                  <a:noFill/>
                </a:ln>
                <a:solidFill>
                  <a:srgbClr val="262261"/>
                </a:solidFill>
                <a:effectLst/>
                <a:uLnTx/>
                <a:uFillTx/>
                <a:latin typeface="Arial" pitchFamily="34"/>
                <a:ea typeface="+mn-ea"/>
                <a:cs typeface="Arial" pitchFamily="34"/>
              </a:rPr>
              <a:t>a,b</a:t>
            </a:r>
            <a:endParaRPr kumimoji="0" lang="en-US" sz="1800" b="1" i="0" u="none" strike="noStrike" kern="1200" cap="none" spc="0" normalizeH="0" baseline="0" noProof="0" dirty="0">
              <a:ln>
                <a:noFill/>
              </a:ln>
              <a:solidFill>
                <a:srgbClr val="262261"/>
              </a:solidFill>
              <a:effectLst/>
              <a:uLnTx/>
              <a:uFillTx/>
              <a:latin typeface="Arial" pitchFamily="34"/>
              <a:ea typeface="+mn-ea"/>
              <a:cs typeface="Arial" pitchFamily="34"/>
            </a:endParaRPr>
          </a:p>
        </p:txBody>
      </p:sp>
      <p:graphicFrame>
        <p:nvGraphicFramePr>
          <p:cNvPr id="21" name="Content Placeholder 5">
            <a:extLst>
              <a:ext uri="{FF2B5EF4-FFF2-40B4-BE49-F238E27FC236}">
                <a16:creationId xmlns:a16="http://schemas.microsoft.com/office/drawing/2014/main" id="{F67A1240-FB7D-8A4F-8617-6E211310FB21}"/>
              </a:ext>
            </a:extLst>
          </p:cNvPr>
          <p:cNvGraphicFramePr>
            <a:graphicFrameLocks noGrp="1"/>
          </p:cNvGraphicFramePr>
          <p:nvPr/>
        </p:nvGraphicFramePr>
        <p:xfrm>
          <a:off x="222871" y="935137"/>
          <a:ext cx="5031619" cy="5352736"/>
        </p:xfrm>
        <a:graphic>
          <a:graphicData uri="http://schemas.openxmlformats.org/drawingml/2006/table">
            <a:tbl>
              <a:tblPr firstRow="1" bandRow="1">
                <a:effectLst/>
                <a:tableStyleId>{7DF18680-E054-41AD-8BC1-D1AEF772440D}</a:tableStyleId>
              </a:tblPr>
              <a:tblGrid>
                <a:gridCol w="2191145">
                  <a:extLst>
                    <a:ext uri="{9D8B030D-6E8A-4147-A177-3AD203B41FA5}">
                      <a16:colId xmlns:a16="http://schemas.microsoft.com/office/drawing/2014/main" val="3966511400"/>
                    </a:ext>
                  </a:extLst>
                </a:gridCol>
                <a:gridCol w="590441">
                  <a:extLst>
                    <a:ext uri="{9D8B030D-6E8A-4147-A177-3AD203B41FA5}">
                      <a16:colId xmlns:a16="http://schemas.microsoft.com/office/drawing/2014/main" val="2105026215"/>
                    </a:ext>
                  </a:extLst>
                </a:gridCol>
                <a:gridCol w="2250033">
                  <a:extLst>
                    <a:ext uri="{9D8B030D-6E8A-4147-A177-3AD203B41FA5}">
                      <a16:colId xmlns:a16="http://schemas.microsoft.com/office/drawing/2014/main" val="1305469397"/>
                    </a:ext>
                  </a:extLst>
                </a:gridCol>
              </a:tblGrid>
              <a:tr h="345337">
                <a:tc>
                  <a:txBody>
                    <a:bodyPr/>
                    <a:lstStyle/>
                    <a:p>
                      <a:pPr lvl="0">
                        <a:lnSpc>
                          <a:spcPct val="100000"/>
                        </a:lnSpc>
                        <a:spcBef>
                          <a:spcPts val="0"/>
                        </a:spcBef>
                      </a:pPr>
                      <a:r>
                        <a:rPr lang="en-US" sz="900" dirty="0">
                          <a:latin typeface="Arial" pitchFamily="34"/>
                          <a:cs typeface="Arial" pitchFamily="34"/>
                        </a:rPr>
                        <a:t>Subgroup</a:t>
                      </a:r>
                      <a:r>
                        <a:rPr lang="en-US" sz="900" baseline="30000" dirty="0">
                          <a:latin typeface="Arial" pitchFamily="34"/>
                          <a:cs typeface="Arial" pitchFamily="34"/>
                        </a:rPr>
                        <a:t>a</a:t>
                      </a:r>
                      <a:endParaRPr lang="en-US" sz="900" dirty="0">
                        <a:latin typeface="Arial" pitchFamily="34"/>
                        <a:cs typeface="Arial" pitchFamily="34"/>
                      </a:endParaRPr>
                    </a:p>
                  </a:txBody>
                  <a:tcPr marT="0" marB="0" anchor="ctr">
                    <a:lnT w="28575" cap="flat" cmpd="sng" algn="ctr">
                      <a:solidFill>
                        <a:srgbClr val="262261"/>
                      </a:solidFill>
                      <a:prstDash val="solid"/>
                      <a:round/>
                      <a:headEnd type="none" w="med" len="med"/>
                      <a:tailEnd type="none" w="med" len="med"/>
                    </a:lnT>
                    <a:lnB w="28575" cap="flat" cmpd="sng" algn="ctr">
                      <a:noFill/>
                      <a:prstDash val="solid"/>
                      <a:round/>
                      <a:headEnd type="none" w="med" len="med"/>
                      <a:tailEnd type="none" w="med" len="med"/>
                    </a:lnB>
                    <a:solidFill>
                      <a:srgbClr val="262260"/>
                    </a:solidFill>
                  </a:tcPr>
                </a:tc>
                <a:tc>
                  <a:txBody>
                    <a:bodyPr/>
                    <a:lstStyle/>
                    <a:p>
                      <a:pPr marL="0" lvl="0" algn="ctr" defTabSz="914400" rtl="0" hangingPunct="1">
                        <a:lnSpc>
                          <a:spcPct val="100000"/>
                        </a:lnSpc>
                        <a:spcBef>
                          <a:spcPts val="0"/>
                        </a:spcBef>
                      </a:pPr>
                      <a:r>
                        <a:rPr lang="en-US" sz="900" b="1" kern="1200" dirty="0">
                          <a:solidFill>
                            <a:srgbClr val="FFFFFF"/>
                          </a:solidFill>
                          <a:latin typeface="Arial" pitchFamily="34"/>
                          <a:cs typeface="Arial" pitchFamily="34"/>
                        </a:rPr>
                        <a:t>n/N</a:t>
                      </a:r>
                    </a:p>
                  </a:txBody>
                  <a:tcPr marT="0" marB="0" anchor="ctr">
                    <a:lnT w="28575" cap="flat" cmpd="sng" algn="ctr">
                      <a:solidFill>
                        <a:srgbClr val="262261"/>
                      </a:solidFill>
                      <a:prstDash val="solid"/>
                      <a:round/>
                      <a:headEnd type="none" w="med" len="med"/>
                      <a:tailEnd type="none" w="med" len="med"/>
                    </a:lnT>
                    <a:lnB w="28575" cap="flat" cmpd="sng" algn="ctr">
                      <a:noFill/>
                      <a:prstDash val="solid"/>
                      <a:round/>
                      <a:headEnd type="none" w="med" len="med"/>
                      <a:tailEnd type="none" w="med" len="med"/>
                    </a:lnB>
                    <a:solidFill>
                      <a:srgbClr val="262260"/>
                    </a:solidFill>
                  </a:tcPr>
                </a:tc>
                <a:tc>
                  <a:txBody>
                    <a:bodyPr/>
                    <a:lstStyle/>
                    <a:p>
                      <a:pPr marL="0" lvl="0" algn="ctr" defTabSz="914400" rtl="0" hangingPunct="1">
                        <a:lnSpc>
                          <a:spcPct val="100000"/>
                        </a:lnSpc>
                        <a:spcBef>
                          <a:spcPts val="0"/>
                        </a:spcBef>
                      </a:pPr>
                      <a:r>
                        <a:rPr lang="en-US" sz="900" b="1" kern="1200" dirty="0">
                          <a:solidFill>
                            <a:srgbClr val="FFFFFF"/>
                          </a:solidFill>
                          <a:latin typeface="Arial" pitchFamily="34"/>
                          <a:cs typeface="Arial" pitchFamily="34"/>
                        </a:rPr>
                        <a:t>Objective response rate, % (95% CI)</a:t>
                      </a:r>
                    </a:p>
                  </a:txBody>
                  <a:tcPr marT="0" marB="0" anchor="ctr">
                    <a:lnT w="28575" cap="flat" cmpd="sng" algn="ctr">
                      <a:solidFill>
                        <a:srgbClr val="262261"/>
                      </a:solidFill>
                      <a:prstDash val="solid"/>
                      <a:round/>
                      <a:headEnd type="none" w="med" len="med"/>
                      <a:tailEnd type="none" w="med" len="med"/>
                    </a:lnT>
                    <a:lnB w="28575" cap="flat" cmpd="sng" algn="ctr">
                      <a:noFill/>
                      <a:prstDash val="solid"/>
                      <a:round/>
                      <a:headEnd type="none" w="med" len="med"/>
                      <a:tailEnd type="none" w="med" len="med"/>
                    </a:lnB>
                    <a:solidFill>
                      <a:srgbClr val="262260"/>
                    </a:solidFill>
                  </a:tcPr>
                </a:tc>
                <a:extLst>
                  <a:ext uri="{0D108BD9-81ED-4DB2-BD59-A6C34878D82A}">
                    <a16:rowId xmlns:a16="http://schemas.microsoft.com/office/drawing/2014/main" val="2786619884"/>
                  </a:ext>
                </a:extLst>
              </a:tr>
              <a:tr h="172669">
                <a:tc>
                  <a:txBody>
                    <a:bodyPr/>
                    <a:lstStyle/>
                    <a:p>
                      <a:pPr marL="0" marR="0" lvl="1" indent="0" algn="l" defTabSz="914400" rtl="0" fontAlgn="auto" hangingPunct="1">
                        <a:lnSpc>
                          <a:spcPct val="100000"/>
                        </a:lnSpc>
                        <a:spcBef>
                          <a:spcPts val="0"/>
                        </a:spcBef>
                        <a:spcAft>
                          <a:spcPts val="0"/>
                        </a:spcAft>
                        <a:buNone/>
                        <a:tabLst/>
                      </a:pPr>
                      <a:r>
                        <a:rPr lang="en-US" sz="900" b="1" i="0" baseline="0" dirty="0">
                          <a:solidFill>
                            <a:srgbClr val="262260"/>
                          </a:solidFill>
                          <a:latin typeface="Arial" pitchFamily="34"/>
                          <a:cs typeface="Arial" pitchFamily="34"/>
                        </a:rPr>
                        <a:t>Overall</a:t>
                      </a:r>
                    </a:p>
                  </a:txBody>
                  <a:tcPr marT="0" marB="0" anchor="ctr">
                    <a:lnL w="12701" cap="flat" cmpd="sng" algn="ctr">
                      <a:noFill/>
                      <a:prstDash val="solid"/>
                      <a:round/>
                      <a:headEnd type="none" w="med" len="med"/>
                      <a:tailEnd type="none" w="med" len="med"/>
                    </a:lnL>
                    <a:lnR w="12700" cmpd="sng">
                      <a:noFill/>
                      <a:prstDash val="soli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E1EBEB"/>
                    </a:solidFill>
                  </a:tcPr>
                </a:tc>
                <a:tc>
                  <a:txBody>
                    <a:bodyPr/>
                    <a:lstStyle/>
                    <a:p>
                      <a:pPr marL="0" marR="0" lvl="1" indent="0" algn="ctr" defTabSz="914400" rtl="0" fontAlgn="auto" hangingPunct="1">
                        <a:lnSpc>
                          <a:spcPct val="100000"/>
                        </a:lnSpc>
                        <a:spcBef>
                          <a:spcPts val="0"/>
                        </a:spcBef>
                        <a:spcAft>
                          <a:spcPts val="0"/>
                        </a:spcAft>
                        <a:buNone/>
                        <a:tabLst/>
                      </a:pPr>
                      <a:r>
                        <a:rPr lang="en-US" sz="900" b="1" i="0" baseline="0" dirty="0">
                          <a:solidFill>
                            <a:srgbClr val="262260"/>
                          </a:solidFill>
                          <a:latin typeface="Arial" pitchFamily="34"/>
                          <a:cs typeface="Arial" pitchFamily="34"/>
                        </a:rPr>
                        <a:t>14/41</a:t>
                      </a:r>
                    </a:p>
                  </a:txBody>
                  <a:tcPr marT="0" marB="0" anchor="ctr">
                    <a:lnL w="12700" cmpd="sng">
                      <a:noFill/>
                      <a:prstDash val="solid"/>
                    </a:lnL>
                    <a:lnR w="12700" cmpd="sng">
                      <a:noFill/>
                      <a:prstDash val="soli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E1EBEB"/>
                    </a:solidFill>
                  </a:tcPr>
                </a:tc>
                <a:tc>
                  <a:txBody>
                    <a:bodyPr/>
                    <a:lstStyle/>
                    <a:p>
                      <a:pPr marL="0" marR="0" lvl="1" indent="0" algn="ctr" defTabSz="914400" rtl="0" fontAlgn="auto" hangingPunct="1">
                        <a:lnSpc>
                          <a:spcPct val="100000"/>
                        </a:lnSpc>
                        <a:spcBef>
                          <a:spcPts val="0"/>
                        </a:spcBef>
                        <a:spcAft>
                          <a:spcPts val="0"/>
                        </a:spcAft>
                        <a:buNone/>
                        <a:tabLst/>
                      </a:pPr>
                      <a:r>
                        <a:rPr lang="en-US" sz="900" b="1" i="0" baseline="0" dirty="0">
                          <a:solidFill>
                            <a:srgbClr val="262260"/>
                          </a:solidFill>
                          <a:latin typeface="Arial" pitchFamily="34"/>
                          <a:cs typeface="Arial" pitchFamily="34"/>
                        </a:rPr>
                        <a:t>34.1 (20.08–50.59)</a:t>
                      </a:r>
                    </a:p>
                  </a:txBody>
                  <a:tcPr marT="0" marB="0" anchor="ctr">
                    <a:lnL w="12700" cmpd="sng">
                      <a:noFill/>
                      <a:prstDash val="solid"/>
                    </a:lnL>
                    <a:lnR w="12701" cap="flat" cmpd="sng" algn="ctr">
                      <a:noFill/>
                      <a:prstDash val="solid"/>
                      <a:round/>
                      <a:headEnd type="none" w="med" len="med"/>
                      <a:tailEnd type="none" w="med" len="med"/>
                    </a:lnR>
                    <a:lnT w="28575"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rgbClr val="E1EBEB"/>
                    </a:solidFill>
                  </a:tcPr>
                </a:tc>
                <a:extLst>
                  <a:ext uri="{0D108BD9-81ED-4DB2-BD59-A6C34878D82A}">
                    <a16:rowId xmlns:a16="http://schemas.microsoft.com/office/drawing/2014/main" val="3239602441"/>
                  </a:ext>
                </a:extLst>
              </a:tr>
              <a:tr h="172669">
                <a:tc>
                  <a:txBody>
                    <a:bodyPr/>
                    <a:lstStyle/>
                    <a:p>
                      <a:pPr marL="0" marR="0" lvl="1" indent="0" algn="l" defTabSz="914400" rtl="0" fontAlgn="auto" hangingPunct="1">
                        <a:lnSpc>
                          <a:spcPct val="100000"/>
                        </a:lnSpc>
                        <a:spcBef>
                          <a:spcPts val="0"/>
                        </a:spcBef>
                        <a:spcAft>
                          <a:spcPts val="0"/>
                        </a:spcAft>
                        <a:buNone/>
                        <a:tabLst/>
                      </a:pPr>
                      <a:r>
                        <a:rPr lang="en-US" sz="900" b="1" i="0" baseline="0" dirty="0">
                          <a:solidFill>
                            <a:srgbClr val="262260"/>
                          </a:solidFill>
                          <a:latin typeface="Arial" pitchFamily="34"/>
                          <a:cs typeface="Arial" pitchFamily="34"/>
                        </a:rPr>
                        <a:t>Age</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endParaRPr lang="en-US" sz="900" b="0" i="0" baseline="0" dirty="0">
                        <a:solidFill>
                          <a:srgbClr val="262260"/>
                        </a:solidFill>
                        <a:latin typeface="Arial" pitchFamily="34"/>
                        <a:cs typeface="Arial" pitchFamily="34"/>
                      </a:endParaRPr>
                    </a:p>
                  </a:txBody>
                  <a:tcPr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endParaRPr lang="en-US" sz="900" b="0" i="0" baseline="0" dirty="0">
                        <a:solidFill>
                          <a:srgbClr val="262260"/>
                        </a:solidFill>
                        <a:latin typeface="Arial" pitchFamily="34"/>
                        <a:cs typeface="Arial" pitchFamily="34"/>
                      </a:endParaRP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6875262"/>
                  </a:ext>
                </a:extLst>
              </a:tr>
              <a:tr h="172669">
                <a:tc>
                  <a:txBody>
                    <a:bodyPr/>
                    <a:lstStyle/>
                    <a:p>
                      <a:pPr marL="457200" marR="0" lvl="1" indent="-217487" algn="l"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&lt;50 Years</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0/1</a:t>
                      </a:r>
                    </a:p>
                  </a:txBody>
                  <a:tcPr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N/A (N/A–N/A)</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5689306"/>
                  </a:ext>
                </a:extLst>
              </a:tr>
              <a:tr h="172669">
                <a:tc>
                  <a:txBody>
                    <a:bodyPr/>
                    <a:lstStyle/>
                    <a:p>
                      <a:pPr marL="0" marR="0" lvl="1" indent="233364" algn="l"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50 to 64 Years</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lvl="1" indent="0" algn="ctr">
                        <a:lnSpc>
                          <a:spcPct val="100000"/>
                        </a:lnSpc>
                        <a:spcBef>
                          <a:spcPts val="0"/>
                        </a:spcBef>
                      </a:pPr>
                      <a:r>
                        <a:rPr lang="en-US" sz="900" baseline="0" dirty="0">
                          <a:solidFill>
                            <a:srgbClr val="262260"/>
                          </a:solidFill>
                          <a:latin typeface="Arial" pitchFamily="34"/>
                          <a:cs typeface="Arial" pitchFamily="34"/>
                        </a:rPr>
                        <a:t>6/14</a:t>
                      </a:r>
                    </a:p>
                  </a:txBody>
                  <a:tcPr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42.9 (17.66–71.14)</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8012737"/>
                  </a:ext>
                </a:extLst>
              </a:tr>
              <a:tr h="172669">
                <a:tc>
                  <a:txBody>
                    <a:bodyPr/>
                    <a:lstStyle/>
                    <a:p>
                      <a:pPr marL="0" marR="0" lvl="1" indent="233364" algn="l"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≥65 Years</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8/26</a:t>
                      </a:r>
                    </a:p>
                  </a:txBody>
                  <a:tcPr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30.8 (14.33–51.79)</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61746924"/>
                  </a:ext>
                </a:extLst>
              </a:tr>
              <a:tr h="172669">
                <a:tc>
                  <a:txBody>
                    <a:bodyPr/>
                    <a:lstStyle/>
                    <a:p>
                      <a:pPr marL="0" marR="0" lvl="1" indent="0" algn="l" defTabSz="914400" rtl="0" fontAlgn="auto" hangingPunct="1">
                        <a:lnSpc>
                          <a:spcPct val="100000"/>
                        </a:lnSpc>
                        <a:spcBef>
                          <a:spcPts val="0"/>
                        </a:spcBef>
                        <a:spcAft>
                          <a:spcPts val="0"/>
                        </a:spcAft>
                        <a:buNone/>
                        <a:tabLst/>
                      </a:pPr>
                      <a:r>
                        <a:rPr lang="en-US" sz="900" b="1" i="0" baseline="0" dirty="0">
                          <a:solidFill>
                            <a:srgbClr val="262260"/>
                          </a:solidFill>
                          <a:latin typeface="Arial" pitchFamily="34"/>
                          <a:cs typeface="Arial" pitchFamily="34"/>
                        </a:rPr>
                        <a:t>Race</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1EBEB"/>
                    </a:solidFill>
                  </a:tcPr>
                </a:tc>
                <a:tc>
                  <a:txBody>
                    <a:bodyPr/>
                    <a:lstStyle/>
                    <a:p>
                      <a:pPr marL="0" marR="0" lvl="1" indent="0" algn="ctr" defTabSz="914400" rtl="0" fontAlgn="auto" hangingPunct="1">
                        <a:lnSpc>
                          <a:spcPct val="100000"/>
                        </a:lnSpc>
                        <a:spcBef>
                          <a:spcPts val="0"/>
                        </a:spcBef>
                        <a:spcAft>
                          <a:spcPts val="0"/>
                        </a:spcAft>
                        <a:buNone/>
                        <a:tabLst/>
                      </a:pPr>
                      <a:endParaRPr lang="en-US" sz="900" b="0" i="0" baseline="0" dirty="0">
                        <a:solidFill>
                          <a:srgbClr val="262260"/>
                        </a:solidFill>
                        <a:latin typeface="Arial" pitchFamily="34"/>
                        <a:cs typeface="Arial" pitchFamily="34"/>
                      </a:endParaRPr>
                    </a:p>
                  </a:txBody>
                  <a:tcPr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1EBEB"/>
                    </a:solidFill>
                  </a:tcPr>
                </a:tc>
                <a:tc>
                  <a:txBody>
                    <a:bodyPr/>
                    <a:lstStyle/>
                    <a:p>
                      <a:pPr marL="0" marR="0" lvl="1" indent="0" algn="ctr" defTabSz="914400" rtl="0" fontAlgn="auto" hangingPunct="1">
                        <a:lnSpc>
                          <a:spcPct val="100000"/>
                        </a:lnSpc>
                        <a:spcBef>
                          <a:spcPts val="0"/>
                        </a:spcBef>
                        <a:spcAft>
                          <a:spcPts val="0"/>
                        </a:spcAft>
                        <a:buNone/>
                        <a:tabLst/>
                      </a:pPr>
                      <a:endParaRPr lang="en-US" sz="900" b="0" i="0" baseline="0" dirty="0">
                        <a:solidFill>
                          <a:srgbClr val="262260"/>
                        </a:solidFill>
                        <a:latin typeface="Arial" pitchFamily="34"/>
                        <a:cs typeface="Arial" pitchFamily="34"/>
                      </a:endParaRP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E1EBEB"/>
                    </a:solidFill>
                  </a:tcPr>
                </a:tc>
                <a:extLst>
                  <a:ext uri="{0D108BD9-81ED-4DB2-BD59-A6C34878D82A}">
                    <a16:rowId xmlns:a16="http://schemas.microsoft.com/office/drawing/2014/main" val="2793447463"/>
                  </a:ext>
                </a:extLst>
              </a:tr>
              <a:tr h="172669">
                <a:tc>
                  <a:txBody>
                    <a:bodyPr/>
                    <a:lstStyle/>
                    <a:p>
                      <a:pPr marL="457200" marR="0" lvl="1" indent="-217487" algn="l"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White</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1EBEB"/>
                    </a:solidFill>
                  </a:tcPr>
                </a:tc>
                <a:tc>
                  <a:txBody>
                    <a:bodyPr/>
                    <a:lstStyle/>
                    <a:p>
                      <a:pPr marL="0" marR="0" lvl="1" indent="0" algn="ctr"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8/22</a:t>
                      </a:r>
                    </a:p>
                  </a:txBody>
                  <a:tcPr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1EBEB"/>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36.4 (17.20–59.34)</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E1EBEB"/>
                    </a:solidFill>
                  </a:tcPr>
                </a:tc>
                <a:extLst>
                  <a:ext uri="{0D108BD9-81ED-4DB2-BD59-A6C34878D82A}">
                    <a16:rowId xmlns:a16="http://schemas.microsoft.com/office/drawing/2014/main" val="555835212"/>
                  </a:ext>
                </a:extLst>
              </a:tr>
              <a:tr h="172669">
                <a:tc>
                  <a:txBody>
                    <a:bodyPr/>
                    <a:lstStyle/>
                    <a:p>
                      <a:pPr marL="0" marR="0" lvl="1" indent="233364" algn="l"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Other </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1EBEB"/>
                    </a:solidFill>
                  </a:tcPr>
                </a:tc>
                <a:tc>
                  <a:txBody>
                    <a:bodyPr/>
                    <a:lstStyle/>
                    <a:p>
                      <a:pPr marL="0" lvl="1" indent="0" algn="ctr">
                        <a:lnSpc>
                          <a:spcPct val="100000"/>
                        </a:lnSpc>
                        <a:spcBef>
                          <a:spcPts val="0"/>
                        </a:spcBef>
                      </a:pPr>
                      <a:r>
                        <a:rPr lang="en-US" sz="900" baseline="0" dirty="0">
                          <a:solidFill>
                            <a:srgbClr val="262260"/>
                          </a:solidFill>
                          <a:latin typeface="Arial" pitchFamily="34"/>
                          <a:cs typeface="Arial" pitchFamily="34"/>
                        </a:rPr>
                        <a:t>1/1</a:t>
                      </a:r>
                    </a:p>
                  </a:txBody>
                  <a:tcPr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1EBEB"/>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100.0 (2.50–100.00)</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E1EBEB"/>
                    </a:solidFill>
                  </a:tcPr>
                </a:tc>
                <a:extLst>
                  <a:ext uri="{0D108BD9-81ED-4DB2-BD59-A6C34878D82A}">
                    <a16:rowId xmlns:a16="http://schemas.microsoft.com/office/drawing/2014/main" val="2573500629"/>
                  </a:ext>
                </a:extLst>
              </a:tr>
              <a:tr h="172669">
                <a:tc>
                  <a:txBody>
                    <a:bodyPr/>
                    <a:lstStyle/>
                    <a:p>
                      <a:pPr marL="0" marR="0" lvl="1" indent="233364" algn="l"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Not reported</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1EBEB"/>
                    </a:solidFill>
                  </a:tcPr>
                </a:tc>
                <a:tc>
                  <a:txBody>
                    <a:bodyPr/>
                    <a:lstStyle/>
                    <a:p>
                      <a:pPr marL="0" marR="0" lvl="1" indent="0" algn="ctr"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5/18</a:t>
                      </a:r>
                    </a:p>
                  </a:txBody>
                  <a:tcPr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1EBEB"/>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27.8 (9.69–53.48)</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rgbClr val="E1EBEB"/>
                    </a:solidFill>
                  </a:tcPr>
                </a:tc>
                <a:extLst>
                  <a:ext uri="{0D108BD9-81ED-4DB2-BD59-A6C34878D82A}">
                    <a16:rowId xmlns:a16="http://schemas.microsoft.com/office/drawing/2014/main" val="3258860775"/>
                  </a:ext>
                </a:extLst>
              </a:tr>
              <a:tr h="172669">
                <a:tc>
                  <a:txBody>
                    <a:bodyPr/>
                    <a:lstStyle/>
                    <a:p>
                      <a:pPr marL="0" marR="0" lvl="1" indent="0" algn="l" defTabSz="914400" rtl="0" fontAlgn="auto" hangingPunct="1">
                        <a:lnSpc>
                          <a:spcPct val="100000"/>
                        </a:lnSpc>
                        <a:spcBef>
                          <a:spcPts val="0"/>
                        </a:spcBef>
                        <a:spcAft>
                          <a:spcPts val="0"/>
                        </a:spcAft>
                        <a:buNone/>
                        <a:tabLst/>
                      </a:pPr>
                      <a:r>
                        <a:rPr lang="en-US" sz="900" b="1" i="0" baseline="0" dirty="0">
                          <a:solidFill>
                            <a:srgbClr val="262260"/>
                          </a:solidFill>
                          <a:latin typeface="Arial" pitchFamily="34"/>
                          <a:cs typeface="Arial" pitchFamily="34"/>
                        </a:rPr>
                        <a:t>Ethnicity </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endParaRPr lang="en-US" sz="900" b="0" i="0" baseline="0" dirty="0">
                        <a:solidFill>
                          <a:srgbClr val="262260"/>
                        </a:solidFill>
                        <a:latin typeface="Arial" pitchFamily="34"/>
                        <a:cs typeface="Arial" pitchFamily="34"/>
                      </a:endParaRPr>
                    </a:p>
                  </a:txBody>
                  <a:tcPr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endParaRPr lang="en-US" sz="900" b="0" i="0" baseline="0" dirty="0">
                        <a:solidFill>
                          <a:srgbClr val="262260"/>
                        </a:solidFill>
                        <a:latin typeface="Arial" pitchFamily="34"/>
                        <a:cs typeface="Arial" pitchFamily="34"/>
                      </a:endParaRP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6707972"/>
                  </a:ext>
                </a:extLst>
              </a:tr>
              <a:tr h="172669">
                <a:tc>
                  <a:txBody>
                    <a:bodyPr/>
                    <a:lstStyle/>
                    <a:p>
                      <a:pPr marL="457200" marR="0" lvl="1" indent="-217487" algn="l" defTabSz="914400" rtl="0" fontAlgn="auto" hangingPunct="1">
                        <a:lnSpc>
                          <a:spcPct val="100000"/>
                        </a:lnSpc>
                        <a:spcBef>
                          <a:spcPts val="0"/>
                        </a:spcBef>
                        <a:spcAft>
                          <a:spcPts val="0"/>
                        </a:spcAft>
                        <a:buNone/>
                        <a:tabLst/>
                      </a:pPr>
                      <a:r>
                        <a:rPr kumimoji="0" lang="en-US" sz="900" b="0" i="0" u="none" strike="noStrike" kern="1200" cap="none" spc="0" normalizeH="0" baseline="0" noProof="0" dirty="0">
                          <a:ln>
                            <a:noFill/>
                          </a:ln>
                          <a:solidFill>
                            <a:srgbClr val="262261"/>
                          </a:solidFill>
                          <a:effectLst/>
                          <a:uLnTx/>
                          <a:uFillTx/>
                          <a:latin typeface="Arial" pitchFamily="34"/>
                          <a:ea typeface="+mn-ea"/>
                          <a:cs typeface="Arial" pitchFamily="34"/>
                        </a:rPr>
                        <a:t>Hispanic or Latino </a:t>
                      </a:r>
                      <a:endParaRPr lang="en-US" sz="900" b="0" i="0" baseline="0" dirty="0">
                        <a:solidFill>
                          <a:srgbClr val="262260"/>
                        </a:solidFill>
                        <a:latin typeface="Arial" pitchFamily="34"/>
                        <a:cs typeface="Arial" pitchFamily="34"/>
                      </a:endParaRP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2/2</a:t>
                      </a:r>
                    </a:p>
                  </a:txBody>
                  <a:tcPr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100.0 (15.81–100.00)</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4799110"/>
                  </a:ext>
                </a:extLst>
              </a:tr>
              <a:tr h="172669">
                <a:tc>
                  <a:txBody>
                    <a:bodyPr/>
                    <a:lstStyle/>
                    <a:p>
                      <a:pPr marL="0" marR="0" lvl="1" indent="233364" algn="l"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Not Hispanic or Latino </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1" indent="0" algn="ctr">
                        <a:lnSpc>
                          <a:spcPct val="100000"/>
                        </a:lnSpc>
                        <a:spcBef>
                          <a:spcPts val="0"/>
                        </a:spcBef>
                      </a:pPr>
                      <a:r>
                        <a:rPr lang="en-US" sz="900" baseline="0" dirty="0">
                          <a:solidFill>
                            <a:srgbClr val="262260"/>
                          </a:solidFill>
                          <a:latin typeface="Arial" pitchFamily="34"/>
                          <a:cs typeface="Arial" pitchFamily="34"/>
                        </a:rPr>
                        <a:t>8/22</a:t>
                      </a:r>
                    </a:p>
                  </a:txBody>
                  <a:tcPr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36.4 (17.20–59.34)</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2643722"/>
                  </a:ext>
                </a:extLst>
              </a:tr>
              <a:tr h="172669">
                <a:tc>
                  <a:txBody>
                    <a:bodyPr/>
                    <a:lstStyle/>
                    <a:p>
                      <a:pPr marL="0" marR="0" lvl="1" indent="233364" algn="l"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Not reported</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4/16</a:t>
                      </a:r>
                    </a:p>
                  </a:txBody>
                  <a:tcPr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25.0 (7.27–52.38)</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1275140"/>
                  </a:ext>
                </a:extLst>
              </a:tr>
              <a:tr h="172669">
                <a:tc>
                  <a:txBody>
                    <a:bodyPr/>
                    <a:lstStyle/>
                    <a:p>
                      <a:pPr marL="0" marR="0" lvl="1" indent="233364" algn="l"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Missing </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0/1</a:t>
                      </a:r>
                    </a:p>
                  </a:txBody>
                  <a:tcPr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pt-BR" sz="900" b="0" i="0" u="none" strike="noStrike" kern="1200" cap="none" spc="0" baseline="0" dirty="0">
                          <a:solidFill>
                            <a:srgbClr val="262261"/>
                          </a:solidFill>
                          <a:uFillTx/>
                          <a:latin typeface="Arial" pitchFamily="34"/>
                          <a:cs typeface="Arial" pitchFamily="34"/>
                        </a:rPr>
                        <a:t>N/A (N/A–N/A)</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7381551"/>
                  </a:ext>
                </a:extLst>
              </a:tr>
              <a:tr h="172669">
                <a:tc>
                  <a:txBody>
                    <a:bodyPr/>
                    <a:lstStyle/>
                    <a:p>
                      <a:pPr marL="0" marR="0" lvl="1" indent="0" algn="l" defTabSz="914400" rtl="0" fontAlgn="auto" hangingPunct="1">
                        <a:lnSpc>
                          <a:spcPct val="100000"/>
                        </a:lnSpc>
                        <a:spcBef>
                          <a:spcPts val="0"/>
                        </a:spcBef>
                        <a:spcAft>
                          <a:spcPts val="0"/>
                        </a:spcAft>
                        <a:buNone/>
                        <a:tabLst/>
                      </a:pPr>
                      <a:r>
                        <a:rPr lang="en-US" sz="900" b="1" i="0" baseline="0" dirty="0">
                          <a:solidFill>
                            <a:srgbClr val="262260"/>
                          </a:solidFill>
                          <a:latin typeface="Arial" pitchFamily="34"/>
                          <a:cs typeface="Arial" pitchFamily="34"/>
                        </a:rPr>
                        <a:t>ECOG PS</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tc>
                  <a:txBody>
                    <a:bodyPr/>
                    <a:lstStyle/>
                    <a:p>
                      <a:pPr marL="0" marR="0" lvl="1" indent="0" algn="ctr" defTabSz="914400" rtl="0" fontAlgn="auto" hangingPunct="1">
                        <a:lnSpc>
                          <a:spcPct val="100000"/>
                        </a:lnSpc>
                        <a:spcBef>
                          <a:spcPts val="0"/>
                        </a:spcBef>
                        <a:spcAft>
                          <a:spcPts val="0"/>
                        </a:spcAft>
                        <a:buNone/>
                        <a:tabLst/>
                      </a:pPr>
                      <a:endParaRPr lang="en-US" sz="900" b="0" i="0" baseline="0" dirty="0">
                        <a:solidFill>
                          <a:srgbClr val="262260"/>
                        </a:solidFill>
                        <a:latin typeface="Arial" pitchFamily="34"/>
                        <a:cs typeface="Arial" pitchFamily="34"/>
                      </a:endParaRPr>
                    </a:p>
                  </a:txBody>
                  <a:tcPr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tc>
                  <a:txBody>
                    <a:bodyPr/>
                    <a:lstStyle/>
                    <a:p>
                      <a:pPr marL="0" marR="0" lvl="1" indent="0" algn="ctr" defTabSz="914400" rtl="0" fontAlgn="auto" hangingPunct="1">
                        <a:lnSpc>
                          <a:spcPct val="100000"/>
                        </a:lnSpc>
                        <a:spcBef>
                          <a:spcPts val="0"/>
                        </a:spcBef>
                        <a:spcAft>
                          <a:spcPts val="0"/>
                        </a:spcAft>
                        <a:buNone/>
                        <a:tabLst/>
                      </a:pPr>
                      <a:endParaRPr lang="en-US" sz="900" b="0" i="0" baseline="0" dirty="0">
                        <a:solidFill>
                          <a:srgbClr val="262260"/>
                        </a:solidFill>
                        <a:latin typeface="Arial" pitchFamily="34"/>
                        <a:cs typeface="Arial" pitchFamily="34"/>
                      </a:endParaRP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extLst>
                  <a:ext uri="{0D108BD9-81ED-4DB2-BD59-A6C34878D82A}">
                    <a16:rowId xmlns:a16="http://schemas.microsoft.com/office/drawing/2014/main" val="3032538540"/>
                  </a:ext>
                </a:extLst>
              </a:tr>
              <a:tr h="172669">
                <a:tc>
                  <a:txBody>
                    <a:bodyPr/>
                    <a:lstStyle/>
                    <a:p>
                      <a:pPr marL="457200" marR="0" lvl="1" indent="-217487" algn="l" defTabSz="914400" rtl="0" fontAlgn="auto" hangingPunct="1">
                        <a:lnSpc>
                          <a:spcPct val="100000"/>
                        </a:lnSpc>
                        <a:spcBef>
                          <a:spcPts val="0"/>
                        </a:spcBef>
                        <a:spcAft>
                          <a:spcPts val="0"/>
                        </a:spcAft>
                        <a:buNone/>
                        <a:tabLst/>
                      </a:pPr>
                      <a:r>
                        <a:rPr kumimoji="0" lang="en-US" sz="900" b="0" i="0" u="none" strike="noStrike" kern="1200" cap="none" spc="0" normalizeH="0" baseline="0" noProof="0" dirty="0">
                          <a:ln>
                            <a:noFill/>
                          </a:ln>
                          <a:solidFill>
                            <a:srgbClr val="262261"/>
                          </a:solidFill>
                          <a:effectLst/>
                          <a:uLnTx/>
                          <a:uFillTx/>
                          <a:latin typeface="Arial" pitchFamily="34"/>
                          <a:ea typeface="+mn-ea"/>
                          <a:cs typeface="Arial" pitchFamily="34"/>
                        </a:rPr>
                        <a:t>Grade 0</a:t>
                      </a:r>
                      <a:endParaRPr lang="en-US" sz="900" b="0" i="0" baseline="0" dirty="0">
                        <a:solidFill>
                          <a:srgbClr val="262260"/>
                        </a:solidFill>
                        <a:latin typeface="Arial" pitchFamily="34"/>
                        <a:cs typeface="Arial" pitchFamily="34"/>
                      </a:endParaRP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tc>
                  <a:txBody>
                    <a:bodyPr/>
                    <a:lstStyle/>
                    <a:p>
                      <a:pPr marL="0" marR="0" lvl="1" indent="0" algn="ctr"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7/16</a:t>
                      </a:r>
                    </a:p>
                  </a:txBody>
                  <a:tcPr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43.8 (19.75–70.12)</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extLst>
                  <a:ext uri="{0D108BD9-81ED-4DB2-BD59-A6C34878D82A}">
                    <a16:rowId xmlns:a16="http://schemas.microsoft.com/office/drawing/2014/main" val="875243684"/>
                  </a:ext>
                </a:extLst>
              </a:tr>
              <a:tr h="172669">
                <a:tc>
                  <a:txBody>
                    <a:bodyPr/>
                    <a:lstStyle/>
                    <a:p>
                      <a:pPr marL="0" marR="0" lvl="1" indent="233364" algn="l"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Grade 1</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tc>
                  <a:txBody>
                    <a:bodyPr/>
                    <a:lstStyle/>
                    <a:p>
                      <a:pPr marL="0" lvl="1" indent="0" algn="ctr">
                        <a:lnSpc>
                          <a:spcPct val="100000"/>
                        </a:lnSpc>
                        <a:spcBef>
                          <a:spcPts val="0"/>
                        </a:spcBef>
                      </a:pPr>
                      <a:r>
                        <a:rPr lang="en-US" sz="900" baseline="0" dirty="0">
                          <a:solidFill>
                            <a:srgbClr val="262260"/>
                          </a:solidFill>
                          <a:latin typeface="Arial" pitchFamily="34"/>
                          <a:cs typeface="Arial" pitchFamily="34"/>
                        </a:rPr>
                        <a:t>7/25</a:t>
                      </a:r>
                    </a:p>
                  </a:txBody>
                  <a:tcPr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28.0 (12.07–49.39)</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extLst>
                  <a:ext uri="{0D108BD9-81ED-4DB2-BD59-A6C34878D82A}">
                    <a16:rowId xmlns:a16="http://schemas.microsoft.com/office/drawing/2014/main" val="3812169429"/>
                  </a:ext>
                </a:extLst>
              </a:tr>
              <a:tr h="345337">
                <a:tc>
                  <a:txBody>
                    <a:bodyPr/>
                    <a:lstStyle/>
                    <a:p>
                      <a:pPr marL="0" marR="0" lvl="1" indent="0" algn="l" defTabSz="914400" rtl="0" fontAlgn="auto" hangingPunct="1">
                        <a:lnSpc>
                          <a:spcPct val="100000"/>
                        </a:lnSpc>
                        <a:spcBef>
                          <a:spcPts val="0"/>
                        </a:spcBef>
                        <a:spcAft>
                          <a:spcPts val="0"/>
                        </a:spcAft>
                        <a:buNone/>
                        <a:tabLst/>
                      </a:pPr>
                      <a:r>
                        <a:rPr lang="en-US" sz="900" b="1" i="0" baseline="0" dirty="0">
                          <a:solidFill>
                            <a:srgbClr val="262260"/>
                          </a:solidFill>
                          <a:latin typeface="Arial" pitchFamily="34"/>
                          <a:cs typeface="Arial" pitchFamily="34"/>
                        </a:rPr>
                        <a:t>Baseline visceral metastasis involvement</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endParaRPr lang="en-US" sz="900" b="0" i="0" baseline="0" dirty="0">
                        <a:solidFill>
                          <a:srgbClr val="262260"/>
                        </a:solidFill>
                        <a:latin typeface="Arial" pitchFamily="34"/>
                        <a:cs typeface="Arial" pitchFamily="34"/>
                      </a:endParaRPr>
                    </a:p>
                  </a:txBody>
                  <a:tcPr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endParaRPr lang="en-US" sz="900" b="0" i="0" baseline="0" dirty="0">
                        <a:solidFill>
                          <a:srgbClr val="262260"/>
                        </a:solidFill>
                        <a:latin typeface="Arial" pitchFamily="34"/>
                        <a:cs typeface="Arial" pitchFamily="34"/>
                      </a:endParaRP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927442"/>
                  </a:ext>
                </a:extLst>
              </a:tr>
              <a:tr h="172669">
                <a:tc>
                  <a:txBody>
                    <a:bodyPr/>
                    <a:lstStyle/>
                    <a:p>
                      <a:pPr marL="457200" marR="0" lvl="1" indent="-217487" algn="l" defTabSz="914400" rtl="0" fontAlgn="auto" hangingPunct="1">
                        <a:lnSpc>
                          <a:spcPct val="100000"/>
                        </a:lnSpc>
                        <a:spcBef>
                          <a:spcPts val="0"/>
                        </a:spcBef>
                        <a:spcAft>
                          <a:spcPts val="0"/>
                        </a:spcAft>
                        <a:buNone/>
                        <a:tabLst/>
                      </a:pPr>
                      <a:r>
                        <a:rPr kumimoji="0" lang="en-US" sz="900" b="0" i="0" u="none" strike="noStrike" kern="1200" cap="none" spc="0" normalizeH="0" baseline="0" noProof="0" dirty="0">
                          <a:ln>
                            <a:noFill/>
                          </a:ln>
                          <a:solidFill>
                            <a:srgbClr val="262261"/>
                          </a:solidFill>
                          <a:effectLst/>
                          <a:uLnTx/>
                          <a:uFillTx/>
                          <a:latin typeface="Arial" pitchFamily="34"/>
                          <a:ea typeface="+mn-ea"/>
                          <a:cs typeface="Arial" pitchFamily="34"/>
                        </a:rPr>
                        <a:t>Yes</a:t>
                      </a:r>
                      <a:endParaRPr lang="en-US" sz="900" b="0" i="0" baseline="0" dirty="0">
                        <a:solidFill>
                          <a:srgbClr val="262260"/>
                        </a:solidFill>
                        <a:latin typeface="Arial" pitchFamily="34"/>
                        <a:cs typeface="Arial" pitchFamily="34"/>
                      </a:endParaRP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10/28</a:t>
                      </a:r>
                    </a:p>
                  </a:txBody>
                  <a:tcPr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35.7 (18.64–55.93)</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5246148"/>
                  </a:ext>
                </a:extLst>
              </a:tr>
              <a:tr h="172669">
                <a:tc>
                  <a:txBody>
                    <a:bodyPr/>
                    <a:lstStyle/>
                    <a:p>
                      <a:pPr marL="0" marR="0" lvl="1" indent="233364" algn="l"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No </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1" indent="0" algn="ctr">
                        <a:lnSpc>
                          <a:spcPct val="100000"/>
                        </a:lnSpc>
                        <a:spcBef>
                          <a:spcPts val="0"/>
                        </a:spcBef>
                      </a:pPr>
                      <a:r>
                        <a:rPr lang="en-US" sz="900" baseline="0" dirty="0">
                          <a:solidFill>
                            <a:srgbClr val="262260"/>
                          </a:solidFill>
                          <a:latin typeface="Arial" pitchFamily="34"/>
                          <a:cs typeface="Arial" pitchFamily="34"/>
                        </a:rPr>
                        <a:t>4/13</a:t>
                      </a:r>
                    </a:p>
                  </a:txBody>
                  <a:tcPr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30.8 (9.09–61.43)</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8770919"/>
                  </a:ext>
                </a:extLst>
              </a:tr>
              <a:tr h="345337">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65104" algn="l"/>
                        </a:tabLst>
                        <a:defRPr sz="1800" b="0" i="0" u="none" strike="noStrike" kern="0" cap="none" spc="0" baseline="0">
                          <a:solidFill>
                            <a:srgbClr val="000000"/>
                          </a:solidFill>
                          <a:uFillTx/>
                        </a:defRPr>
                      </a:pPr>
                      <a:r>
                        <a:rPr kumimoji="0" lang="en-US" sz="900" b="1" i="0" u="none" strike="noStrike" kern="1200" cap="none" spc="0" normalizeH="0" baseline="0" noProof="0" dirty="0">
                          <a:ln>
                            <a:noFill/>
                          </a:ln>
                          <a:solidFill>
                            <a:srgbClr val="262261"/>
                          </a:solidFill>
                          <a:effectLst/>
                          <a:uLnTx/>
                          <a:uFillTx/>
                          <a:latin typeface="Arial" pitchFamily="34"/>
                          <a:ea typeface="+mn-ea"/>
                          <a:cs typeface="Arial" pitchFamily="34"/>
                        </a:rPr>
                        <a:t>Baseline visceral metastasis, involvement of liver</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tc>
                  <a:txBody>
                    <a:bodyPr/>
                    <a:lstStyle/>
                    <a:p>
                      <a:pPr marL="0" marR="0" lvl="1" indent="0" algn="ctr" defTabSz="914400" rtl="0" fontAlgn="auto" hangingPunct="1">
                        <a:lnSpc>
                          <a:spcPct val="100000"/>
                        </a:lnSpc>
                        <a:spcBef>
                          <a:spcPts val="0"/>
                        </a:spcBef>
                        <a:spcAft>
                          <a:spcPts val="0"/>
                        </a:spcAft>
                        <a:buNone/>
                        <a:tabLst/>
                      </a:pPr>
                      <a:endParaRPr lang="en-US" sz="900" b="0" i="0" baseline="0" dirty="0">
                        <a:solidFill>
                          <a:srgbClr val="262260"/>
                        </a:solidFill>
                        <a:latin typeface="Arial" pitchFamily="34"/>
                        <a:cs typeface="Arial" pitchFamily="34"/>
                      </a:endParaRPr>
                    </a:p>
                  </a:txBody>
                  <a:tcPr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tc>
                  <a:txBody>
                    <a:bodyPr/>
                    <a:lstStyle/>
                    <a:p>
                      <a:pPr marL="0" marR="0" lvl="1" indent="0" algn="ctr" defTabSz="914400" rtl="0" fontAlgn="auto" hangingPunct="1">
                        <a:lnSpc>
                          <a:spcPct val="100000"/>
                        </a:lnSpc>
                        <a:spcBef>
                          <a:spcPts val="0"/>
                        </a:spcBef>
                        <a:spcAft>
                          <a:spcPts val="0"/>
                        </a:spcAft>
                        <a:buNone/>
                        <a:tabLst/>
                      </a:pPr>
                      <a:endParaRPr lang="en-US" sz="900" b="0" i="0" baseline="0" dirty="0">
                        <a:solidFill>
                          <a:srgbClr val="262260"/>
                        </a:solidFill>
                        <a:latin typeface="Arial" pitchFamily="34"/>
                        <a:cs typeface="Arial" pitchFamily="34"/>
                      </a:endParaRP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extLst>
                  <a:ext uri="{0D108BD9-81ED-4DB2-BD59-A6C34878D82A}">
                    <a16:rowId xmlns:a16="http://schemas.microsoft.com/office/drawing/2014/main" val="1910432125"/>
                  </a:ext>
                </a:extLst>
              </a:tr>
              <a:tr h="172669">
                <a:tc>
                  <a:txBody>
                    <a:bodyPr/>
                    <a:lstStyle/>
                    <a:p>
                      <a:pPr marL="457200" marR="0" lvl="1" indent="-217487" algn="l" defTabSz="914400" rtl="0" fontAlgn="auto" hangingPunct="1">
                        <a:lnSpc>
                          <a:spcPct val="100000"/>
                        </a:lnSpc>
                        <a:spcBef>
                          <a:spcPts val="0"/>
                        </a:spcBef>
                        <a:spcAft>
                          <a:spcPts val="0"/>
                        </a:spcAft>
                        <a:buNone/>
                        <a:tabLst/>
                      </a:pPr>
                      <a:r>
                        <a:rPr kumimoji="0" lang="en-US" sz="900" b="0" i="0" u="none" strike="noStrike" kern="1200" cap="none" spc="0" normalizeH="0" baseline="0" noProof="0" dirty="0">
                          <a:ln>
                            <a:noFill/>
                          </a:ln>
                          <a:solidFill>
                            <a:srgbClr val="262261"/>
                          </a:solidFill>
                          <a:effectLst/>
                          <a:uLnTx/>
                          <a:uFillTx/>
                          <a:latin typeface="Arial" pitchFamily="34"/>
                          <a:ea typeface="+mn-ea"/>
                          <a:cs typeface="Arial" pitchFamily="34"/>
                        </a:rPr>
                        <a:t>Yes</a:t>
                      </a:r>
                      <a:endParaRPr lang="en-US" sz="900" b="0" i="0" baseline="0" dirty="0">
                        <a:solidFill>
                          <a:srgbClr val="262260"/>
                        </a:solidFill>
                        <a:latin typeface="Arial" pitchFamily="34"/>
                        <a:cs typeface="Arial" pitchFamily="34"/>
                      </a:endParaRP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tc>
                  <a:txBody>
                    <a:bodyPr/>
                    <a:lstStyle/>
                    <a:p>
                      <a:pPr marL="0" marR="0" lvl="1" indent="0" algn="ctr"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5/12</a:t>
                      </a:r>
                    </a:p>
                  </a:txBody>
                  <a:tcPr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41.7 (15.17–72.33)</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extLst>
                  <a:ext uri="{0D108BD9-81ED-4DB2-BD59-A6C34878D82A}">
                    <a16:rowId xmlns:a16="http://schemas.microsoft.com/office/drawing/2014/main" val="455468805"/>
                  </a:ext>
                </a:extLst>
              </a:tr>
              <a:tr h="172669">
                <a:tc>
                  <a:txBody>
                    <a:bodyPr/>
                    <a:lstStyle/>
                    <a:p>
                      <a:pPr marL="0" marR="0" lvl="1" indent="233364" algn="l"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No </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tc>
                  <a:txBody>
                    <a:bodyPr/>
                    <a:lstStyle/>
                    <a:p>
                      <a:pPr marL="0" lvl="1" indent="0" algn="ctr">
                        <a:lnSpc>
                          <a:spcPct val="100000"/>
                        </a:lnSpc>
                        <a:spcBef>
                          <a:spcPts val="0"/>
                        </a:spcBef>
                      </a:pPr>
                      <a:r>
                        <a:rPr lang="en-US" sz="900" baseline="0" dirty="0">
                          <a:solidFill>
                            <a:srgbClr val="262260"/>
                          </a:solidFill>
                          <a:latin typeface="Arial" pitchFamily="34"/>
                          <a:cs typeface="Arial" pitchFamily="34"/>
                        </a:rPr>
                        <a:t>9/29</a:t>
                      </a:r>
                    </a:p>
                  </a:txBody>
                  <a:tcPr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31.0 (15.28–50.83)</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1EBEB"/>
                    </a:solidFill>
                  </a:tcPr>
                </a:tc>
                <a:extLst>
                  <a:ext uri="{0D108BD9-81ED-4DB2-BD59-A6C34878D82A}">
                    <a16:rowId xmlns:a16="http://schemas.microsoft.com/office/drawing/2014/main" val="824878750"/>
                  </a:ext>
                </a:extLst>
              </a:tr>
              <a:tr h="172669">
                <a:tc>
                  <a:txBody>
                    <a:bodyPr/>
                    <a:lstStyle/>
                    <a:p>
                      <a:pPr marL="0" marR="0" lvl="1" indent="0" algn="l" defTabSz="914400" rtl="0" fontAlgn="auto" hangingPunct="1">
                        <a:lnSpc>
                          <a:spcPct val="100000"/>
                        </a:lnSpc>
                        <a:spcBef>
                          <a:spcPts val="0"/>
                        </a:spcBef>
                        <a:spcAft>
                          <a:spcPts val="0"/>
                        </a:spcAft>
                        <a:buNone/>
                        <a:tabLst/>
                      </a:pPr>
                      <a:r>
                        <a:rPr lang="en-US" sz="900" b="1" i="0" baseline="0" dirty="0">
                          <a:solidFill>
                            <a:srgbClr val="262260"/>
                          </a:solidFill>
                          <a:latin typeface="Arial" pitchFamily="34"/>
                          <a:cs typeface="Arial" pitchFamily="34"/>
                        </a:rPr>
                        <a:t>Bellmunt risk factor groups </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endParaRPr lang="en-US" sz="900" b="0" i="0" baseline="0" dirty="0">
                        <a:solidFill>
                          <a:srgbClr val="262260"/>
                        </a:solidFill>
                        <a:latin typeface="Arial" pitchFamily="34"/>
                        <a:cs typeface="Arial" pitchFamily="34"/>
                      </a:endParaRPr>
                    </a:p>
                  </a:txBody>
                  <a:tcPr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endParaRPr lang="en-US" sz="900" b="0" i="0" baseline="0" dirty="0">
                        <a:solidFill>
                          <a:srgbClr val="262260"/>
                        </a:solidFill>
                        <a:latin typeface="Arial" pitchFamily="34"/>
                        <a:cs typeface="Arial" pitchFamily="34"/>
                      </a:endParaRP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15724508"/>
                  </a:ext>
                </a:extLst>
              </a:tr>
              <a:tr h="172669">
                <a:tc>
                  <a:txBody>
                    <a:bodyPr/>
                    <a:lstStyle/>
                    <a:p>
                      <a:pPr marL="457200" marR="0" lvl="1" indent="-217487" algn="l" defTabSz="914400" rtl="0" fontAlgn="auto" hangingPunct="1">
                        <a:lnSpc>
                          <a:spcPct val="100000"/>
                        </a:lnSpc>
                        <a:spcBef>
                          <a:spcPts val="0"/>
                        </a:spcBef>
                        <a:spcAft>
                          <a:spcPts val="0"/>
                        </a:spcAft>
                        <a:buNone/>
                        <a:tabLst/>
                      </a:pPr>
                      <a:r>
                        <a:rPr kumimoji="0" lang="en-US" sz="900" b="0" i="0" u="none" strike="noStrike" kern="1200" cap="none" spc="0" normalizeH="0" baseline="0" noProof="0" dirty="0">
                          <a:ln>
                            <a:noFill/>
                          </a:ln>
                          <a:solidFill>
                            <a:srgbClr val="262261"/>
                          </a:solidFill>
                          <a:effectLst/>
                          <a:uLnTx/>
                          <a:uFillTx/>
                          <a:latin typeface="Arial" pitchFamily="34"/>
                          <a:ea typeface="+mn-ea"/>
                          <a:cs typeface="Arial" pitchFamily="34"/>
                        </a:rPr>
                        <a:t>0</a:t>
                      </a:r>
                      <a:endParaRPr lang="en-US" sz="900" b="0" i="0" baseline="0" dirty="0">
                        <a:solidFill>
                          <a:srgbClr val="262260"/>
                        </a:solidFill>
                        <a:latin typeface="Arial" pitchFamily="34"/>
                        <a:cs typeface="Arial" pitchFamily="34"/>
                      </a:endParaRP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4/10</a:t>
                      </a:r>
                    </a:p>
                  </a:txBody>
                  <a:tcPr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40.0 (12.16–73.76)</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644933"/>
                  </a:ext>
                </a:extLst>
              </a:tr>
              <a:tr h="172669">
                <a:tc>
                  <a:txBody>
                    <a:bodyPr/>
                    <a:lstStyle/>
                    <a:p>
                      <a:pPr marL="0" marR="0" lvl="1" indent="233364" algn="l"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1</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1" indent="0" algn="ctr">
                        <a:lnSpc>
                          <a:spcPct val="100000"/>
                        </a:lnSpc>
                        <a:spcBef>
                          <a:spcPts val="0"/>
                        </a:spcBef>
                      </a:pPr>
                      <a:r>
                        <a:rPr lang="en-US" sz="900" baseline="0" dirty="0">
                          <a:solidFill>
                            <a:srgbClr val="262260"/>
                          </a:solidFill>
                          <a:latin typeface="Arial" pitchFamily="34"/>
                          <a:cs typeface="Arial" pitchFamily="34"/>
                        </a:rPr>
                        <a:t>7/20</a:t>
                      </a:r>
                    </a:p>
                  </a:txBody>
                  <a:tcPr marT="0"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35.0 (15.39–59.22)</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9250081"/>
                  </a:ext>
                </a:extLst>
              </a:tr>
              <a:tr h="172669">
                <a:tc>
                  <a:txBody>
                    <a:bodyPr/>
                    <a:lstStyle/>
                    <a:p>
                      <a:pPr marL="0" marR="0" lvl="1" indent="233364" algn="l"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2</a:t>
                      </a:r>
                    </a:p>
                  </a:txBody>
                  <a:tcPr marT="0" marB="0" anchor="ctr">
                    <a:lnL w="12701" cap="flat" cmpd="sng" algn="ctr">
                      <a:no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fontAlgn="auto" hangingPunct="1">
                        <a:lnSpc>
                          <a:spcPct val="100000"/>
                        </a:lnSpc>
                        <a:spcBef>
                          <a:spcPts val="0"/>
                        </a:spcBef>
                        <a:spcAft>
                          <a:spcPts val="0"/>
                        </a:spcAft>
                        <a:buNone/>
                        <a:tabLst/>
                      </a:pPr>
                      <a:r>
                        <a:rPr lang="en-US" sz="900" b="0" i="0" baseline="0" dirty="0">
                          <a:solidFill>
                            <a:srgbClr val="262260"/>
                          </a:solidFill>
                          <a:latin typeface="Arial" pitchFamily="34"/>
                          <a:cs typeface="Arial" pitchFamily="34"/>
                        </a:rPr>
                        <a:t>3/11</a:t>
                      </a:r>
                    </a:p>
                  </a:txBody>
                  <a:tcPr marT="0"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spc="0" baseline="0" dirty="0">
                          <a:solidFill>
                            <a:srgbClr val="262261"/>
                          </a:solidFill>
                          <a:uFillTx/>
                          <a:latin typeface="Arial" pitchFamily="34"/>
                          <a:cs typeface="Arial" pitchFamily="34"/>
                        </a:rPr>
                        <a:t>27.3 (6.02–60.97)</a:t>
                      </a:r>
                    </a:p>
                  </a:txBody>
                  <a:tcPr marT="0" marB="0" anchor="ctr">
                    <a:lnL w="12700" cmpd="sng">
                      <a:noFill/>
                      <a:prstDash val="solid"/>
                    </a:lnL>
                    <a:lnR w="12701" cap="flat" cmpd="sng" algn="ctr">
                      <a:no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3260323"/>
                  </a:ext>
                </a:extLst>
              </a:tr>
            </a:tbl>
          </a:graphicData>
        </a:graphic>
      </p:graphicFrame>
      <p:sp>
        <p:nvSpPr>
          <p:cNvPr id="8" name="Rectangle 2">
            <a:extLst>
              <a:ext uri="{FF2B5EF4-FFF2-40B4-BE49-F238E27FC236}">
                <a16:creationId xmlns:a16="http://schemas.microsoft.com/office/drawing/2014/main" id="{C2752F14-0CF8-4C09-BBA3-742F69689E5F}"/>
              </a:ext>
            </a:extLst>
          </p:cNvPr>
          <p:cNvSpPr/>
          <p:nvPr/>
        </p:nvSpPr>
        <p:spPr>
          <a:xfrm>
            <a:off x="222871" y="4924808"/>
            <a:ext cx="5031618" cy="674296"/>
          </a:xfrm>
          <a:prstGeom prst="rect">
            <a:avLst/>
          </a:pr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Rectangle 2">
            <a:extLst>
              <a:ext uri="{FF2B5EF4-FFF2-40B4-BE49-F238E27FC236}">
                <a16:creationId xmlns:a16="http://schemas.microsoft.com/office/drawing/2014/main" id="{F050DF33-6626-4CED-8132-0C85CE4CDF2A}"/>
              </a:ext>
            </a:extLst>
          </p:cNvPr>
          <p:cNvSpPr/>
          <p:nvPr/>
        </p:nvSpPr>
        <p:spPr>
          <a:xfrm>
            <a:off x="222871" y="5615034"/>
            <a:ext cx="5031618" cy="674296"/>
          </a:xfrm>
          <a:prstGeom prst="rect">
            <a:avLst/>
          </a:pr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TextBox 2">
            <a:extLst>
              <a:ext uri="{FF2B5EF4-FFF2-40B4-BE49-F238E27FC236}">
                <a16:creationId xmlns:a16="http://schemas.microsoft.com/office/drawing/2014/main" id="{64B5F29E-58A5-304F-C17F-D5995FE6712E}"/>
              </a:ext>
            </a:extLst>
          </p:cNvPr>
          <p:cNvSpPr txBox="1"/>
          <p:nvPr/>
        </p:nvSpPr>
        <p:spPr>
          <a:xfrm>
            <a:off x="121761" y="6675120"/>
            <a:ext cx="6218804" cy="182880"/>
          </a:xfrm>
          <a:prstGeom prst="rect">
            <a:avLst/>
          </a:prstGeom>
          <a:solidFill>
            <a:schemeClr val="bg1"/>
          </a:solidFill>
        </p:spPr>
        <p:txBody>
          <a:bodyPr wrap="square" rtlCol="0">
            <a:spAutoFit/>
          </a:bodyPr>
          <a:lstStyle/>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BE0E0-F8DC-40E1-A03D-F4DC2A09E8B2}"/>
              </a:ext>
            </a:extLst>
          </p:cNvPr>
          <p:cNvSpPr txBox="1">
            <a:spLocks noGrp="1"/>
          </p:cNvSpPr>
          <p:nvPr>
            <p:ph type="title"/>
          </p:nvPr>
        </p:nvSpPr>
        <p:spPr>
          <a:xfrm>
            <a:off x="1041400" y="136529"/>
            <a:ext cx="10007599" cy="988987"/>
          </a:xfrm>
          <a:prstGeom prst="rect">
            <a:avLst/>
          </a:prstGeom>
          <a:noFill/>
          <a:ln>
            <a:noFill/>
          </a:ln>
        </p:spPr>
        <p:txBody>
          <a:bodyPr vert="horz" wrap="square" lIns="91440" tIns="45720" rIns="91440" bIns="45720" anchor="b" anchorCtr="0" compatLnSpc="1">
            <a:normAutofit/>
          </a:bodyPr>
          <a:lstStyle/>
          <a:p>
            <a:pPr lvl="0" algn="ctr"/>
            <a:r>
              <a:rPr lang="en-US" sz="3200" dirty="0">
                <a:latin typeface="Arial" pitchFamily="34"/>
                <a:cs typeface="Arial" pitchFamily="34"/>
              </a:rPr>
              <a:t>Most Common Treatment-Related Adverse Events for All Patients</a:t>
            </a:r>
          </a:p>
        </p:txBody>
      </p:sp>
      <p:sp>
        <p:nvSpPr>
          <p:cNvPr id="3" name="Slide Number Placeholder 4">
            <a:extLst>
              <a:ext uri="{FF2B5EF4-FFF2-40B4-BE49-F238E27FC236}">
                <a16:creationId xmlns:a16="http://schemas.microsoft.com/office/drawing/2014/main" id="{D2EE23D5-8547-4F78-AB6B-2F43B7D3A11D}"/>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C146C7-5CA6-4315-B915-24ACFA1CEA9F}" type="slidenum">
              <a:rPr kumimoji="0" lang="en-US" sz="1050" b="0" i="0" u="none" strike="noStrike" kern="1200" cap="none" spc="0" normalizeH="0" baseline="0" noProof="0">
                <a:ln>
                  <a:noFill/>
                </a:ln>
                <a:solidFill>
                  <a:srgbClr val="8D8C9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dirty="0">
              <a:ln>
                <a:noFill/>
              </a:ln>
              <a:solidFill>
                <a:srgbClr val="8D8C9E"/>
              </a:solidFill>
              <a:effectLst/>
              <a:uLnTx/>
              <a:uFillTx/>
              <a:latin typeface="Calibri"/>
              <a:ea typeface="+mn-ea"/>
              <a:cs typeface="+mn-cs"/>
            </a:endParaRPr>
          </a:p>
        </p:txBody>
      </p:sp>
      <p:graphicFrame>
        <p:nvGraphicFramePr>
          <p:cNvPr id="4" name="Content Placeholder 5">
            <a:extLst>
              <a:ext uri="{FF2B5EF4-FFF2-40B4-BE49-F238E27FC236}">
                <a16:creationId xmlns:a16="http://schemas.microsoft.com/office/drawing/2014/main" id="{F32E417C-ACFA-4FC8-B402-1D5DD68E9BC7}"/>
              </a:ext>
            </a:extLst>
          </p:cNvPr>
          <p:cNvGraphicFramePr>
            <a:graphicFrameLocks noGrp="1"/>
          </p:cNvGraphicFramePr>
          <p:nvPr/>
        </p:nvGraphicFramePr>
        <p:xfrm>
          <a:off x="258308" y="1310307"/>
          <a:ext cx="5558299" cy="4887345"/>
        </p:xfrm>
        <a:graphic>
          <a:graphicData uri="http://schemas.openxmlformats.org/drawingml/2006/table">
            <a:tbl>
              <a:tblPr firstRow="1" bandRow="1">
                <a:effectLst/>
                <a:tableStyleId>{7DF18680-E054-41AD-8BC1-D1AEF772440D}</a:tableStyleId>
              </a:tblPr>
              <a:tblGrid>
                <a:gridCol w="3877760">
                  <a:extLst>
                    <a:ext uri="{9D8B030D-6E8A-4147-A177-3AD203B41FA5}">
                      <a16:colId xmlns:a16="http://schemas.microsoft.com/office/drawing/2014/main" val="2709065810"/>
                    </a:ext>
                  </a:extLst>
                </a:gridCol>
                <a:gridCol w="1680539">
                  <a:extLst>
                    <a:ext uri="{9D8B030D-6E8A-4147-A177-3AD203B41FA5}">
                      <a16:colId xmlns:a16="http://schemas.microsoft.com/office/drawing/2014/main" val="3464568993"/>
                    </a:ext>
                  </a:extLst>
                </a:gridCol>
              </a:tblGrid>
              <a:tr h="354156">
                <a:tc>
                  <a:txBody>
                    <a:bodyPr/>
                    <a:lstStyle/>
                    <a:p>
                      <a:pPr lvl="0">
                        <a:spcBef>
                          <a:spcPts val="0"/>
                        </a:spcBef>
                      </a:pPr>
                      <a:endParaRPr lang="en-US" sz="1400" dirty="0">
                        <a:latin typeface="Arial" pitchFamily="34"/>
                        <a:cs typeface="Arial" pitchFamily="34"/>
                      </a:endParaRPr>
                    </a:p>
                  </a:txBody>
                  <a:tcPr>
                    <a:lnT w="28575" cap="flat" cmpd="sng" algn="ctr">
                      <a:solidFill>
                        <a:srgbClr val="262261"/>
                      </a:solidFill>
                      <a:prstDash val="solid"/>
                      <a:round/>
                      <a:headEnd type="none" w="med" len="med"/>
                      <a:tailEnd type="none" w="med" len="med"/>
                    </a:lnT>
                    <a:lnB w="28575" cap="flat" cmpd="sng" algn="ctr">
                      <a:solidFill>
                        <a:srgbClr val="262261"/>
                      </a:solidFill>
                      <a:prstDash val="solid"/>
                      <a:round/>
                      <a:headEnd type="none" w="med" len="med"/>
                      <a:tailEnd type="none" w="med" len="med"/>
                    </a:lnB>
                    <a:solidFill>
                      <a:srgbClr val="262261"/>
                    </a:solidFill>
                  </a:tcPr>
                </a:tc>
                <a:tc>
                  <a:txBody>
                    <a:bodyPr/>
                    <a:lstStyle/>
                    <a:p>
                      <a:pPr marL="0" marR="0" lvl="0" indent="0" algn="ctr" defTabSz="914400" rtl="0" fontAlgn="auto" hangingPunct="1">
                        <a:lnSpc>
                          <a:spcPct val="100000"/>
                        </a:lnSpc>
                        <a:spcBef>
                          <a:spcPts val="0"/>
                        </a:spcBef>
                        <a:spcAft>
                          <a:spcPts val="0"/>
                        </a:spcAft>
                        <a:buNone/>
                        <a:tabLst/>
                      </a:pPr>
                      <a:r>
                        <a:rPr lang="en-US" sz="1400" b="1" i="0" u="none" strike="noStrike" kern="1200" cap="none" spc="0" baseline="0" dirty="0">
                          <a:solidFill>
                            <a:srgbClr val="FFFFFF"/>
                          </a:solidFill>
                          <a:uFillTx/>
                          <a:latin typeface="Arial" pitchFamily="34"/>
                          <a:cs typeface="Arial" pitchFamily="34"/>
                        </a:rPr>
                        <a:t>Cohort 3 (N=41)</a:t>
                      </a:r>
                    </a:p>
                  </a:txBody>
                  <a:tcPr anchor="ctr">
                    <a:lnT w="28575" cap="flat" cmpd="sng" algn="ctr">
                      <a:solidFill>
                        <a:srgbClr val="262261"/>
                      </a:solidFill>
                      <a:prstDash val="solid"/>
                      <a:round/>
                      <a:headEnd type="none" w="med" len="med"/>
                      <a:tailEnd type="none" w="med" len="med"/>
                    </a:lnT>
                    <a:lnB w="28575" cap="flat" cmpd="sng" algn="ctr">
                      <a:solidFill>
                        <a:srgbClr val="262261"/>
                      </a:solidFill>
                      <a:prstDash val="solid"/>
                      <a:round/>
                      <a:headEnd type="none" w="med" len="med"/>
                      <a:tailEnd type="none" w="med" len="med"/>
                    </a:lnB>
                    <a:solidFill>
                      <a:srgbClr val="262261"/>
                    </a:solidFill>
                  </a:tcPr>
                </a:tc>
                <a:extLst>
                  <a:ext uri="{0D108BD9-81ED-4DB2-BD59-A6C34878D82A}">
                    <a16:rowId xmlns:a16="http://schemas.microsoft.com/office/drawing/2014/main" val="664456946"/>
                  </a:ext>
                </a:extLst>
              </a:tr>
              <a:tr h="637473">
                <a:tc>
                  <a:txBody>
                    <a:bodyPr/>
                    <a:lstStyle/>
                    <a:p>
                      <a:pPr marL="0" marR="0" lvl="0" indent="0" algn="l" defTabSz="914400" rtl="0" fontAlgn="auto" hangingPunct="1">
                        <a:lnSpc>
                          <a:spcPct val="100000"/>
                        </a:lnSpc>
                        <a:spcBef>
                          <a:spcPts val="0"/>
                        </a:spcBef>
                        <a:spcAft>
                          <a:spcPts val="0"/>
                        </a:spcAft>
                        <a:buNone/>
                        <a:tabLst/>
                      </a:pPr>
                      <a:r>
                        <a:rPr lang="en-US" sz="1400" b="1" i="0" u="none" strike="noStrike" dirty="0">
                          <a:solidFill>
                            <a:srgbClr val="262261"/>
                          </a:solidFill>
                          <a:latin typeface="Arial" pitchFamily="34"/>
                          <a:cs typeface="Arial" pitchFamily="34"/>
                        </a:rPr>
                        <a:t>TRAEs O</a:t>
                      </a:r>
                      <a:r>
                        <a:rPr lang="en-US" sz="1400" b="1" dirty="0">
                          <a:solidFill>
                            <a:srgbClr val="262261"/>
                          </a:solidFill>
                          <a:latin typeface="Arial" pitchFamily="34"/>
                          <a:cs typeface="Arial" pitchFamily="34"/>
                        </a:rPr>
                        <a:t>ccurring in </a:t>
                      </a:r>
                      <a:r>
                        <a:rPr lang="en-US" sz="1400" b="1" i="0" u="none" strike="noStrike" dirty="0">
                          <a:solidFill>
                            <a:srgbClr val="262261"/>
                          </a:solidFill>
                          <a:latin typeface="Arial" pitchFamily="34"/>
                          <a:cs typeface="Arial" pitchFamily="34"/>
                        </a:rPr>
                        <a:t>&gt;20% of Patients, n (%) </a:t>
                      </a:r>
                      <a:endParaRPr lang="en-US" sz="1800" dirty="0"/>
                    </a:p>
                  </a:txBody>
                  <a:tcPr marL="60963" marR="121916" marT="60963" marB="60963" anchor="ctr">
                    <a:lnT w="28575" cap="flat" cmpd="sng" algn="ctr">
                      <a:solidFill>
                        <a:srgbClr val="262261"/>
                      </a:solidFill>
                      <a:prstDash val="solid"/>
                      <a:round/>
                      <a:headEnd type="none" w="med" len="med"/>
                      <a:tailEnd type="none" w="med" len="med"/>
                    </a:lnT>
                    <a:lnB w="28575" cap="flat" cmpd="sng" algn="ctr">
                      <a:solidFill>
                        <a:srgbClr val="262261"/>
                      </a:solidFill>
                      <a:prstDash val="solid"/>
                      <a:round/>
                      <a:headEnd type="none" w="med" len="med"/>
                      <a:tailEnd type="none" w="med" len="med"/>
                    </a:lnB>
                    <a:solidFill>
                      <a:srgbClr val="D9D9D9"/>
                    </a:solidFill>
                  </a:tcPr>
                </a:tc>
                <a:tc>
                  <a:txBody>
                    <a:bodyPr/>
                    <a:lstStyle/>
                    <a:p>
                      <a:pPr lvl="0" algn="ctr">
                        <a:lnSpc>
                          <a:spcPct val="100000"/>
                        </a:lnSpc>
                      </a:pPr>
                      <a:r>
                        <a:rPr lang="en-US" sz="1400" b="1" dirty="0">
                          <a:solidFill>
                            <a:srgbClr val="262261"/>
                          </a:solidFill>
                          <a:latin typeface="Arial" pitchFamily="34"/>
                          <a:cs typeface="Arial" pitchFamily="34"/>
                        </a:rPr>
                        <a:t>All Grade </a:t>
                      </a:r>
                    </a:p>
                  </a:txBody>
                  <a:tcPr anchor="ctr">
                    <a:lnT w="28575" cap="flat" cmpd="sng" algn="ctr">
                      <a:solidFill>
                        <a:srgbClr val="262261"/>
                      </a:solidFill>
                      <a:prstDash val="solid"/>
                      <a:round/>
                      <a:headEnd type="none" w="med" len="med"/>
                      <a:tailEnd type="none" w="med" len="med"/>
                    </a:lnT>
                    <a:lnB w="28575" cap="flat" cmpd="sng" algn="ctr">
                      <a:solidFill>
                        <a:srgbClr val="262261"/>
                      </a:solidFill>
                      <a:prstDash val="solid"/>
                      <a:round/>
                      <a:headEnd type="none" w="med" len="med"/>
                      <a:tailEnd type="none" w="med" len="med"/>
                    </a:lnB>
                    <a:solidFill>
                      <a:srgbClr val="D9D9D9"/>
                    </a:solidFill>
                  </a:tcPr>
                </a:tc>
                <a:extLst>
                  <a:ext uri="{0D108BD9-81ED-4DB2-BD59-A6C34878D82A}">
                    <a16:rowId xmlns:a16="http://schemas.microsoft.com/office/drawing/2014/main" val="2174823030"/>
                  </a:ext>
                </a:extLst>
              </a:tr>
              <a:tr h="354156">
                <a:tc>
                  <a:txBody>
                    <a:bodyPr/>
                    <a:lstStyle/>
                    <a:p>
                      <a:pPr marL="0" marR="0" lvl="0" indent="0" algn="l" defTabSz="914400" rtl="0" fontAlgn="auto" hangingPunct="1">
                        <a:lnSpc>
                          <a:spcPct val="100000"/>
                        </a:lnSpc>
                        <a:spcBef>
                          <a:spcPts val="0"/>
                        </a:spcBef>
                        <a:spcAft>
                          <a:spcPts val="0"/>
                        </a:spcAft>
                        <a:buNone/>
                        <a:tabLst/>
                      </a:pPr>
                      <a:r>
                        <a:rPr lang="en-US" sz="1400" b="1" dirty="0">
                          <a:solidFill>
                            <a:srgbClr val="262260"/>
                          </a:solidFill>
                          <a:latin typeface="Arial" pitchFamily="34"/>
                          <a:cs typeface="Arial" pitchFamily="34"/>
                        </a:rPr>
                        <a:t>Diarrhea</a:t>
                      </a:r>
                    </a:p>
                  </a:txBody>
                  <a:tcPr anchor="ctr">
                    <a:lnT w="28575" cap="flat" cmpd="sng" algn="ctr">
                      <a:solidFill>
                        <a:srgbClr val="262261"/>
                      </a:solidFill>
                      <a:prstDash val="solid"/>
                      <a:round/>
                      <a:headEnd type="none" w="med" len="med"/>
                      <a:tailEnd type="none" w="med" len="med"/>
                    </a:lnT>
                    <a:solidFill>
                      <a:srgbClr val="FFFFFF"/>
                    </a:solidFill>
                  </a:tcPr>
                </a:tc>
                <a:tc>
                  <a:txBody>
                    <a:bodyPr/>
                    <a:lstStyle/>
                    <a:p>
                      <a:pPr marL="0" lvl="0" indent="0" algn="ctr">
                        <a:lnSpc>
                          <a:spcPct val="100000"/>
                        </a:lnSpc>
                        <a:buNone/>
                      </a:pPr>
                      <a:r>
                        <a:rPr lang="en-US" sz="1400" b="1" dirty="0">
                          <a:solidFill>
                            <a:srgbClr val="262260"/>
                          </a:solidFill>
                          <a:latin typeface="Arial" pitchFamily="34"/>
                          <a:ea typeface="Cambria" pitchFamily="18"/>
                          <a:cs typeface="Arial" pitchFamily="34"/>
                        </a:rPr>
                        <a:t>29 (71)</a:t>
                      </a:r>
                    </a:p>
                  </a:txBody>
                  <a:tcPr anchor="ctr">
                    <a:lnT w="28575" cap="flat" cmpd="sng" algn="ctr">
                      <a:solidFill>
                        <a:srgbClr val="262261"/>
                      </a:solidFill>
                      <a:prstDash val="solid"/>
                      <a:round/>
                      <a:headEnd type="none" w="med" len="med"/>
                      <a:tailEnd type="none" w="med" len="med"/>
                    </a:lnT>
                    <a:solidFill>
                      <a:srgbClr val="FFFFFF"/>
                    </a:solidFill>
                  </a:tcPr>
                </a:tc>
                <a:extLst>
                  <a:ext uri="{0D108BD9-81ED-4DB2-BD59-A6C34878D82A}">
                    <a16:rowId xmlns:a16="http://schemas.microsoft.com/office/drawing/2014/main" val="4023118740"/>
                  </a:ext>
                </a:extLst>
              </a:tr>
              <a:tr h="354156">
                <a:tc>
                  <a:txBody>
                    <a:bodyPr/>
                    <a:lstStyle/>
                    <a:p>
                      <a:pPr marL="0" marR="0" lvl="0" indent="0" algn="l" defTabSz="914400" rtl="0" fontAlgn="auto" hangingPunct="1">
                        <a:lnSpc>
                          <a:spcPct val="100000"/>
                        </a:lnSpc>
                        <a:spcBef>
                          <a:spcPts val="0"/>
                        </a:spcBef>
                        <a:spcAft>
                          <a:spcPts val="0"/>
                        </a:spcAft>
                        <a:buNone/>
                        <a:tabLst/>
                      </a:pPr>
                      <a:r>
                        <a:rPr lang="en-US" sz="1400" b="1" dirty="0">
                          <a:solidFill>
                            <a:srgbClr val="262260"/>
                          </a:solidFill>
                          <a:latin typeface="Arial" pitchFamily="34"/>
                          <a:cs typeface="Arial" pitchFamily="34"/>
                        </a:rPr>
                        <a:t>Nausea</a:t>
                      </a:r>
                    </a:p>
                  </a:txBody>
                  <a:tcPr anchor="ctr">
                    <a:solidFill>
                      <a:srgbClr val="E8F3F3"/>
                    </a:solidFill>
                  </a:tcPr>
                </a:tc>
                <a:tc>
                  <a:txBody>
                    <a:bodyPr/>
                    <a:lstStyle/>
                    <a:p>
                      <a:pPr marL="0" lvl="0" indent="0" algn="ctr">
                        <a:lnSpc>
                          <a:spcPct val="100000"/>
                        </a:lnSpc>
                        <a:buNone/>
                      </a:pPr>
                      <a:r>
                        <a:rPr lang="en-US" sz="1400" b="1" dirty="0">
                          <a:solidFill>
                            <a:srgbClr val="262260"/>
                          </a:solidFill>
                          <a:latin typeface="Arial" pitchFamily="34"/>
                          <a:ea typeface="Cambria" pitchFamily="18"/>
                          <a:cs typeface="Arial" pitchFamily="34"/>
                        </a:rPr>
                        <a:t>22 (54)</a:t>
                      </a:r>
                    </a:p>
                  </a:txBody>
                  <a:tcPr>
                    <a:solidFill>
                      <a:srgbClr val="E8F3F3"/>
                    </a:solidFill>
                  </a:tcPr>
                </a:tc>
                <a:extLst>
                  <a:ext uri="{0D108BD9-81ED-4DB2-BD59-A6C34878D82A}">
                    <a16:rowId xmlns:a16="http://schemas.microsoft.com/office/drawing/2014/main" val="2202878036"/>
                  </a:ext>
                </a:extLst>
              </a:tr>
              <a:tr h="354156">
                <a:tc>
                  <a:txBody>
                    <a:bodyPr/>
                    <a:lstStyle/>
                    <a:p>
                      <a:pPr marL="0" marR="0" lvl="0" indent="0" algn="l" defTabSz="914400" rtl="0" fontAlgn="auto" hangingPunct="1">
                        <a:lnSpc>
                          <a:spcPct val="100000"/>
                        </a:lnSpc>
                        <a:spcBef>
                          <a:spcPts val="0"/>
                        </a:spcBef>
                        <a:spcAft>
                          <a:spcPts val="0"/>
                        </a:spcAft>
                        <a:buNone/>
                        <a:tabLst/>
                      </a:pPr>
                      <a:r>
                        <a:rPr lang="en-US" sz="1400" b="1" dirty="0">
                          <a:solidFill>
                            <a:srgbClr val="262260"/>
                          </a:solidFill>
                          <a:latin typeface="Arial" pitchFamily="34"/>
                          <a:cs typeface="Arial" pitchFamily="34"/>
                        </a:rPr>
                        <a:t>Vomiting</a:t>
                      </a:r>
                    </a:p>
                  </a:txBody>
                  <a:tcPr anchor="ctr">
                    <a:solidFill>
                      <a:srgbClr val="FFFFFF"/>
                    </a:solidFill>
                  </a:tcPr>
                </a:tc>
                <a:tc>
                  <a:txBody>
                    <a:bodyPr/>
                    <a:lstStyle/>
                    <a:p>
                      <a:pPr marL="0" lvl="0" indent="0" algn="ctr">
                        <a:lnSpc>
                          <a:spcPct val="100000"/>
                        </a:lnSpc>
                        <a:buNone/>
                      </a:pPr>
                      <a:r>
                        <a:rPr lang="en-US" sz="1400" b="1" dirty="0">
                          <a:solidFill>
                            <a:srgbClr val="262260"/>
                          </a:solidFill>
                          <a:latin typeface="Arial" pitchFamily="34"/>
                          <a:ea typeface="Cambria" pitchFamily="18"/>
                          <a:cs typeface="Arial" pitchFamily="34"/>
                        </a:rPr>
                        <a:t>10 (24)</a:t>
                      </a:r>
                    </a:p>
                  </a:txBody>
                  <a:tcPr anchor="ctr">
                    <a:solidFill>
                      <a:srgbClr val="FFFFFF"/>
                    </a:solidFill>
                  </a:tcPr>
                </a:tc>
                <a:extLst>
                  <a:ext uri="{0D108BD9-81ED-4DB2-BD59-A6C34878D82A}">
                    <a16:rowId xmlns:a16="http://schemas.microsoft.com/office/drawing/2014/main" val="3507101655"/>
                  </a:ext>
                </a:extLst>
              </a:tr>
              <a:tr h="354156">
                <a:tc>
                  <a:txBody>
                    <a:bodyPr/>
                    <a:lstStyle/>
                    <a:p>
                      <a:pPr lvl="0" algn="l"/>
                      <a:r>
                        <a:rPr lang="it-IT" sz="1400" b="1" dirty="0">
                          <a:solidFill>
                            <a:srgbClr val="262260"/>
                          </a:solidFill>
                          <a:latin typeface="Arial" pitchFamily="34"/>
                          <a:cs typeface="Arial" pitchFamily="34"/>
                        </a:rPr>
                        <a:t>Neutropenia</a:t>
                      </a:r>
                    </a:p>
                  </a:txBody>
                  <a:tcPr anchor="ctr">
                    <a:solidFill>
                      <a:srgbClr val="E8F3F3"/>
                    </a:solidFill>
                  </a:tcPr>
                </a:tc>
                <a:tc>
                  <a:txBody>
                    <a:bodyPr/>
                    <a:lstStyle/>
                    <a:p>
                      <a:pPr marL="0" lvl="0" indent="0" algn="ctr">
                        <a:lnSpc>
                          <a:spcPct val="100000"/>
                        </a:lnSpc>
                        <a:buNone/>
                      </a:pPr>
                      <a:r>
                        <a:rPr lang="en-US" sz="1400" b="1" dirty="0">
                          <a:solidFill>
                            <a:srgbClr val="262260"/>
                          </a:solidFill>
                          <a:latin typeface="Arial" pitchFamily="34"/>
                          <a:ea typeface="Cambria" pitchFamily="18"/>
                          <a:cs typeface="Arial" pitchFamily="34"/>
                        </a:rPr>
                        <a:t>18 (44)</a:t>
                      </a:r>
                    </a:p>
                  </a:txBody>
                  <a:tcPr anchor="ctr">
                    <a:solidFill>
                      <a:srgbClr val="E8F3F3"/>
                    </a:solidFill>
                  </a:tcPr>
                </a:tc>
                <a:extLst>
                  <a:ext uri="{0D108BD9-81ED-4DB2-BD59-A6C34878D82A}">
                    <a16:rowId xmlns:a16="http://schemas.microsoft.com/office/drawing/2014/main" val="2344901641"/>
                  </a:ext>
                </a:extLst>
              </a:tr>
              <a:tr h="354156">
                <a:tc>
                  <a:txBody>
                    <a:bodyPr/>
                    <a:lstStyle/>
                    <a:p>
                      <a:pPr marL="0" marR="0" lvl="0" indent="0" algn="l" defTabSz="914400" rtl="0" fontAlgn="auto" hangingPunct="1">
                        <a:lnSpc>
                          <a:spcPct val="100000"/>
                        </a:lnSpc>
                        <a:spcBef>
                          <a:spcPts val="0"/>
                        </a:spcBef>
                        <a:spcAft>
                          <a:spcPts val="0"/>
                        </a:spcAft>
                        <a:buNone/>
                        <a:tabLst/>
                      </a:pPr>
                      <a:r>
                        <a:rPr lang="it-IT" sz="1400" b="1" i="0" u="none" strike="noStrike" kern="1200" cap="none" spc="0" baseline="0" dirty="0">
                          <a:solidFill>
                            <a:srgbClr val="262260"/>
                          </a:solidFill>
                          <a:uFillTx/>
                          <a:latin typeface="Arial" pitchFamily="34"/>
                          <a:cs typeface="Arial" pitchFamily="34"/>
                        </a:rPr>
                        <a:t>Anemia</a:t>
                      </a:r>
                    </a:p>
                  </a:txBody>
                  <a:tcPr anchor="ctr">
                    <a:solidFill>
                      <a:srgbClr val="FFFFFF"/>
                    </a:solidFill>
                  </a:tcPr>
                </a:tc>
                <a:tc>
                  <a:txBody>
                    <a:bodyPr/>
                    <a:lstStyle/>
                    <a:p>
                      <a:pPr marL="0" lvl="0" indent="0" algn="ctr">
                        <a:lnSpc>
                          <a:spcPct val="100000"/>
                        </a:lnSpc>
                        <a:buNone/>
                      </a:pPr>
                      <a:r>
                        <a:rPr lang="en-US" sz="1400" b="1" dirty="0">
                          <a:solidFill>
                            <a:srgbClr val="262260"/>
                          </a:solidFill>
                          <a:latin typeface="Arial" pitchFamily="34"/>
                          <a:ea typeface="Cambria" pitchFamily="18"/>
                          <a:cs typeface="Arial" pitchFamily="34"/>
                        </a:rPr>
                        <a:t>17 (41)</a:t>
                      </a:r>
                    </a:p>
                  </a:txBody>
                  <a:tcPr anchor="ctr">
                    <a:solidFill>
                      <a:srgbClr val="FFFFFF"/>
                    </a:solidFill>
                  </a:tcPr>
                </a:tc>
                <a:extLst>
                  <a:ext uri="{0D108BD9-81ED-4DB2-BD59-A6C34878D82A}">
                    <a16:rowId xmlns:a16="http://schemas.microsoft.com/office/drawing/2014/main" val="662375858"/>
                  </a:ext>
                </a:extLst>
              </a:tr>
              <a:tr h="354156">
                <a:tc>
                  <a:txBody>
                    <a:bodyPr/>
                    <a:lstStyle/>
                    <a:p>
                      <a:pPr marL="0" marR="0" lvl="0" indent="0" algn="l" defTabSz="914400" rtl="0" fontAlgn="auto" hangingPunct="1">
                        <a:lnSpc>
                          <a:spcPct val="100000"/>
                        </a:lnSpc>
                        <a:spcBef>
                          <a:spcPts val="0"/>
                        </a:spcBef>
                        <a:spcAft>
                          <a:spcPts val="0"/>
                        </a:spcAft>
                        <a:buNone/>
                        <a:tabLst/>
                      </a:pPr>
                      <a:r>
                        <a:rPr lang="it-IT" sz="1400" b="1" dirty="0" err="1">
                          <a:solidFill>
                            <a:srgbClr val="262260"/>
                          </a:solidFill>
                          <a:latin typeface="Arial" pitchFamily="34"/>
                          <a:cs typeface="Arial" pitchFamily="34"/>
                        </a:rPr>
                        <a:t>Leukopenia</a:t>
                      </a:r>
                      <a:endParaRPr lang="it-IT" sz="1400" b="1" baseline="30000" dirty="0">
                        <a:solidFill>
                          <a:srgbClr val="262260"/>
                        </a:solidFill>
                        <a:latin typeface="Arial" pitchFamily="34"/>
                        <a:cs typeface="Arial" pitchFamily="34"/>
                      </a:endParaRPr>
                    </a:p>
                  </a:txBody>
                  <a:tcPr anchor="ctr">
                    <a:solidFill>
                      <a:srgbClr val="E8F3F3"/>
                    </a:solidFill>
                  </a:tcPr>
                </a:tc>
                <a:tc>
                  <a:txBody>
                    <a:bodyPr/>
                    <a:lstStyle/>
                    <a:p>
                      <a:pPr marL="0" lvl="0" indent="0" algn="ctr">
                        <a:lnSpc>
                          <a:spcPct val="100000"/>
                        </a:lnSpc>
                        <a:buNone/>
                      </a:pPr>
                      <a:r>
                        <a:rPr lang="en-US" sz="1400" b="1" dirty="0">
                          <a:solidFill>
                            <a:srgbClr val="262260"/>
                          </a:solidFill>
                          <a:latin typeface="Arial" pitchFamily="34"/>
                          <a:ea typeface="Cambria" pitchFamily="18"/>
                          <a:cs typeface="Arial" pitchFamily="34"/>
                        </a:rPr>
                        <a:t>12 (29)</a:t>
                      </a:r>
                    </a:p>
                  </a:txBody>
                  <a:tcPr anchor="ctr">
                    <a:solidFill>
                      <a:srgbClr val="E8F3F3"/>
                    </a:solidFill>
                  </a:tcPr>
                </a:tc>
                <a:extLst>
                  <a:ext uri="{0D108BD9-81ED-4DB2-BD59-A6C34878D82A}">
                    <a16:rowId xmlns:a16="http://schemas.microsoft.com/office/drawing/2014/main" val="609181192"/>
                  </a:ext>
                </a:extLst>
              </a:tr>
              <a:tr h="354156">
                <a:tc>
                  <a:txBody>
                    <a:bodyPr/>
                    <a:lstStyle/>
                    <a:p>
                      <a:pPr lvl="0" algn="l"/>
                      <a:r>
                        <a:rPr lang="en-US" sz="1400" b="1" dirty="0">
                          <a:solidFill>
                            <a:srgbClr val="262260"/>
                          </a:solidFill>
                          <a:latin typeface="Arial" pitchFamily="34"/>
                          <a:cs typeface="Arial" pitchFamily="34"/>
                        </a:rPr>
                        <a:t>Fatigue</a:t>
                      </a:r>
                    </a:p>
                  </a:txBody>
                  <a:tcPr anchor="ctr">
                    <a:solidFill>
                      <a:srgbClr val="FFFFFF"/>
                    </a:solidFill>
                  </a:tcPr>
                </a:tc>
                <a:tc>
                  <a:txBody>
                    <a:bodyPr/>
                    <a:lstStyle/>
                    <a:p>
                      <a:pPr marL="0" lvl="0" indent="0" algn="ctr">
                        <a:lnSpc>
                          <a:spcPct val="100000"/>
                        </a:lnSpc>
                        <a:buNone/>
                      </a:pPr>
                      <a:r>
                        <a:rPr lang="en-US" sz="1400" b="1" dirty="0">
                          <a:solidFill>
                            <a:srgbClr val="262260"/>
                          </a:solidFill>
                          <a:latin typeface="Arial" pitchFamily="34"/>
                          <a:ea typeface="Cambria" pitchFamily="18"/>
                          <a:cs typeface="Arial" pitchFamily="34"/>
                        </a:rPr>
                        <a:t>12 (29)</a:t>
                      </a:r>
                    </a:p>
                  </a:txBody>
                  <a:tcPr anchor="ctr">
                    <a:solidFill>
                      <a:srgbClr val="FFFFFF"/>
                    </a:solidFill>
                  </a:tcPr>
                </a:tc>
                <a:extLst>
                  <a:ext uri="{0D108BD9-81ED-4DB2-BD59-A6C34878D82A}">
                    <a16:rowId xmlns:a16="http://schemas.microsoft.com/office/drawing/2014/main" val="2951630329"/>
                  </a:ext>
                </a:extLst>
              </a:tr>
              <a:tr h="354156">
                <a:tc>
                  <a:txBody>
                    <a:bodyPr/>
                    <a:lstStyle/>
                    <a:p>
                      <a:pPr lvl="0" algn="l"/>
                      <a:r>
                        <a:rPr lang="en-US" sz="1400" b="1" dirty="0">
                          <a:solidFill>
                            <a:srgbClr val="262260"/>
                          </a:solidFill>
                          <a:latin typeface="Arial" pitchFamily="34"/>
                          <a:cs typeface="Arial" pitchFamily="34"/>
                        </a:rPr>
                        <a:t>Asthenia</a:t>
                      </a:r>
                    </a:p>
                  </a:txBody>
                  <a:tcPr anchor="ctr">
                    <a:solidFill>
                      <a:srgbClr val="E8F3F3"/>
                    </a:solidFill>
                  </a:tcPr>
                </a:tc>
                <a:tc>
                  <a:txBody>
                    <a:bodyPr/>
                    <a:lstStyle/>
                    <a:p>
                      <a:pPr marL="0" lvl="0" indent="0" algn="ctr">
                        <a:lnSpc>
                          <a:spcPct val="100000"/>
                        </a:lnSpc>
                        <a:buNone/>
                      </a:pPr>
                      <a:r>
                        <a:rPr lang="en-US" sz="1400" b="1" dirty="0">
                          <a:solidFill>
                            <a:srgbClr val="262260"/>
                          </a:solidFill>
                          <a:latin typeface="Arial" pitchFamily="34"/>
                          <a:ea typeface="Cambria" pitchFamily="18"/>
                          <a:cs typeface="Arial" pitchFamily="34"/>
                        </a:rPr>
                        <a:t>16 (39)</a:t>
                      </a:r>
                    </a:p>
                  </a:txBody>
                  <a:tcPr>
                    <a:solidFill>
                      <a:srgbClr val="E8F3F3"/>
                    </a:solidFill>
                  </a:tcPr>
                </a:tc>
                <a:extLst>
                  <a:ext uri="{0D108BD9-81ED-4DB2-BD59-A6C34878D82A}">
                    <a16:rowId xmlns:a16="http://schemas.microsoft.com/office/drawing/2014/main" val="2408985133"/>
                  </a:ext>
                </a:extLst>
              </a:tr>
              <a:tr h="354156">
                <a:tc>
                  <a:txBody>
                    <a:bodyPr/>
                    <a:lstStyle/>
                    <a:p>
                      <a:pPr lvl="0" algn="l"/>
                      <a:r>
                        <a:rPr lang="en-US" sz="1400" b="1" dirty="0">
                          <a:solidFill>
                            <a:srgbClr val="262260"/>
                          </a:solidFill>
                          <a:latin typeface="Arial" pitchFamily="34"/>
                          <a:cs typeface="Arial" pitchFamily="34"/>
                        </a:rPr>
                        <a:t>Alopecia</a:t>
                      </a:r>
                    </a:p>
                  </a:txBody>
                  <a:tcPr anchor="ctr">
                    <a:solidFill>
                      <a:srgbClr val="FFFFFF"/>
                    </a:solidFill>
                  </a:tcPr>
                </a:tc>
                <a:tc>
                  <a:txBody>
                    <a:bodyPr/>
                    <a:lstStyle/>
                    <a:p>
                      <a:pPr marL="0" lvl="0" indent="0" algn="ctr">
                        <a:lnSpc>
                          <a:spcPct val="100000"/>
                        </a:lnSpc>
                        <a:buNone/>
                      </a:pPr>
                      <a:r>
                        <a:rPr lang="en-US" sz="1400" b="1" dirty="0">
                          <a:solidFill>
                            <a:srgbClr val="262260"/>
                          </a:solidFill>
                          <a:latin typeface="Arial" pitchFamily="34"/>
                          <a:ea typeface="Cambria" pitchFamily="18"/>
                          <a:cs typeface="Arial" pitchFamily="34"/>
                        </a:rPr>
                        <a:t>14 (34)</a:t>
                      </a:r>
                    </a:p>
                  </a:txBody>
                  <a:tcPr>
                    <a:solidFill>
                      <a:srgbClr val="FFFFFF"/>
                    </a:solidFill>
                  </a:tcPr>
                </a:tc>
                <a:extLst>
                  <a:ext uri="{0D108BD9-81ED-4DB2-BD59-A6C34878D82A}">
                    <a16:rowId xmlns:a16="http://schemas.microsoft.com/office/drawing/2014/main" val="3124123143"/>
                  </a:ext>
                </a:extLst>
              </a:tr>
              <a:tr h="354156">
                <a:tc>
                  <a:txBody>
                    <a:bodyPr/>
                    <a:lstStyle/>
                    <a:p>
                      <a:pPr lvl="0" algn="l"/>
                      <a:r>
                        <a:rPr lang="en-US" sz="1400" b="1" dirty="0">
                          <a:solidFill>
                            <a:srgbClr val="262260"/>
                          </a:solidFill>
                          <a:latin typeface="Arial" pitchFamily="34"/>
                          <a:cs typeface="Arial" pitchFamily="34"/>
                        </a:rPr>
                        <a:t>Decreased appetite</a:t>
                      </a:r>
                    </a:p>
                  </a:txBody>
                  <a:tcPr anchor="ctr">
                    <a:solidFill>
                      <a:srgbClr val="E8F3F3"/>
                    </a:solidFill>
                  </a:tcPr>
                </a:tc>
                <a:tc>
                  <a:txBody>
                    <a:bodyPr/>
                    <a:lstStyle/>
                    <a:p>
                      <a:pPr marL="0" lvl="0" indent="0" algn="ctr">
                        <a:lnSpc>
                          <a:spcPct val="100000"/>
                        </a:lnSpc>
                        <a:buNone/>
                      </a:pPr>
                      <a:r>
                        <a:rPr lang="en-US" sz="1400" b="1" dirty="0">
                          <a:solidFill>
                            <a:srgbClr val="262260"/>
                          </a:solidFill>
                          <a:latin typeface="Arial" pitchFamily="34"/>
                          <a:ea typeface="Cambria" pitchFamily="18"/>
                          <a:cs typeface="Arial" pitchFamily="34"/>
                        </a:rPr>
                        <a:t>11 (27)</a:t>
                      </a:r>
                    </a:p>
                  </a:txBody>
                  <a:tcPr>
                    <a:solidFill>
                      <a:srgbClr val="E8F3F3"/>
                    </a:solidFill>
                  </a:tcPr>
                </a:tc>
                <a:extLst>
                  <a:ext uri="{0D108BD9-81ED-4DB2-BD59-A6C34878D82A}">
                    <a16:rowId xmlns:a16="http://schemas.microsoft.com/office/drawing/2014/main" val="795813258"/>
                  </a:ext>
                </a:extLst>
              </a:tr>
              <a:tr h="354156">
                <a:tc>
                  <a:txBody>
                    <a:bodyPr/>
                    <a:lstStyle/>
                    <a:p>
                      <a:pPr lvl="0" algn="l"/>
                      <a:r>
                        <a:rPr lang="en-US" sz="1400" b="1" dirty="0">
                          <a:solidFill>
                            <a:srgbClr val="262260"/>
                          </a:solidFill>
                          <a:latin typeface="Arial" pitchFamily="34"/>
                          <a:cs typeface="Arial" pitchFamily="34"/>
                        </a:rPr>
                        <a:t>Pruritus</a:t>
                      </a:r>
                    </a:p>
                  </a:txBody>
                  <a:tcPr anchor="ctr">
                    <a:lnB w="12701" cap="flat" cmpd="sng" algn="ctr">
                      <a:solidFill>
                        <a:srgbClr val="262261"/>
                      </a:solidFill>
                      <a:prstDash val="solid"/>
                      <a:round/>
                      <a:headEnd type="none" w="med" len="med"/>
                      <a:tailEnd type="none" w="med" len="med"/>
                    </a:lnB>
                    <a:solidFill>
                      <a:srgbClr val="FFFFFF"/>
                    </a:solidFill>
                  </a:tcPr>
                </a:tc>
                <a:tc>
                  <a:txBody>
                    <a:bodyPr/>
                    <a:lstStyle/>
                    <a:p>
                      <a:pPr marL="0" lvl="0" indent="0" algn="ctr">
                        <a:lnSpc>
                          <a:spcPct val="100000"/>
                        </a:lnSpc>
                        <a:buNone/>
                      </a:pPr>
                      <a:r>
                        <a:rPr lang="en-US" sz="1400" b="1" dirty="0">
                          <a:solidFill>
                            <a:srgbClr val="262260"/>
                          </a:solidFill>
                          <a:latin typeface="Arial" pitchFamily="34"/>
                          <a:ea typeface="Cambria" pitchFamily="18"/>
                          <a:cs typeface="Arial" pitchFamily="34"/>
                        </a:rPr>
                        <a:t>9 (22)</a:t>
                      </a:r>
                    </a:p>
                  </a:txBody>
                  <a:tcPr>
                    <a:lnB w="12701" cap="flat" cmpd="sng" algn="ctr">
                      <a:solidFill>
                        <a:srgbClr val="262261"/>
                      </a:solidFill>
                      <a:prstDash val="solid"/>
                      <a:round/>
                      <a:headEnd type="none" w="med" len="med"/>
                      <a:tailEnd type="none" w="med" len="med"/>
                    </a:lnB>
                    <a:solidFill>
                      <a:srgbClr val="FFFFFF"/>
                    </a:solidFill>
                  </a:tcPr>
                </a:tc>
                <a:extLst>
                  <a:ext uri="{0D108BD9-81ED-4DB2-BD59-A6C34878D82A}">
                    <a16:rowId xmlns:a16="http://schemas.microsoft.com/office/drawing/2014/main" val="3546478850"/>
                  </a:ext>
                </a:extLst>
              </a:tr>
            </a:tbl>
          </a:graphicData>
        </a:graphic>
      </p:graphicFrame>
      <p:sp>
        <p:nvSpPr>
          <p:cNvPr id="5" name="Content Placeholder 2">
            <a:extLst>
              <a:ext uri="{FF2B5EF4-FFF2-40B4-BE49-F238E27FC236}">
                <a16:creationId xmlns:a16="http://schemas.microsoft.com/office/drawing/2014/main" id="{10B3CF37-6881-43ED-A0ED-DEBADEC11F88}"/>
              </a:ext>
            </a:extLst>
          </p:cNvPr>
          <p:cNvSpPr txBox="1"/>
          <p:nvPr/>
        </p:nvSpPr>
        <p:spPr>
          <a:xfrm>
            <a:off x="5922331" y="1310307"/>
            <a:ext cx="6011357" cy="4493599"/>
          </a:xfrm>
          <a:prstGeom prst="rect">
            <a:avLst/>
          </a:prstGeom>
          <a:noFill/>
          <a:ln cap="flat">
            <a:noFill/>
          </a:ln>
        </p:spPr>
        <p:txBody>
          <a:bodyPr vert="horz" wrap="square" lIns="91440" tIns="45720" rIns="91440" bIns="45720" anchor="t" anchorCtr="0" compatLnSpc="1">
            <a:normAutofit fontScale="92500" lnSpcReduction="10000"/>
          </a:bodyPr>
          <a:lstStyle/>
          <a:p>
            <a:pPr marL="228600" marR="0" lvl="0" indent="-228600" algn="l" defTabSz="914400" rtl="0" eaLnBrk="1" fontAlgn="auto" latinLnBrk="0" hangingPunct="1">
              <a:lnSpc>
                <a:spcPct val="100000"/>
              </a:lnSpc>
              <a:spcBef>
                <a:spcPts val="600"/>
              </a:spcBef>
              <a:spcAft>
                <a:spcPts val="600"/>
              </a:spcAft>
              <a:buClrTx/>
              <a:buSzPct val="100000"/>
              <a:buFont typeface="Arial" pitchFamily="34"/>
              <a:buChar char="•"/>
              <a:tabLst/>
              <a:defRPr sz="1800" b="0" i="0" u="none" strike="noStrike" kern="0" cap="none" spc="0" baseline="0">
                <a:solidFill>
                  <a:srgbClr val="000000"/>
                </a:solidFill>
                <a:uFillTx/>
              </a:defRPr>
            </a:pPr>
            <a:r>
              <a:rPr kumimoji="0" lang="en-US" sz="1800" b="1" i="0" u="none" strike="noStrike" kern="1200" cap="none" spc="0" normalizeH="0" baseline="0" noProof="0" dirty="0">
                <a:ln>
                  <a:noFill/>
                </a:ln>
                <a:solidFill>
                  <a:srgbClr val="262261"/>
                </a:solidFill>
                <a:effectLst/>
                <a:uLnTx/>
                <a:uFillTx/>
                <a:latin typeface="Arial" pitchFamily="34"/>
                <a:ea typeface="+mn-ea"/>
                <a:cs typeface="Arial" pitchFamily="34"/>
              </a:rPr>
              <a:t>Treatment-related Gr ≥3 AEs occurred in 59% of patients</a:t>
            </a:r>
          </a:p>
          <a:p>
            <a:pPr marL="228600" marR="0" lvl="0" indent="-228600" algn="l" defTabSz="914400" rtl="0" eaLnBrk="1" fontAlgn="auto" latinLnBrk="0" hangingPunct="1">
              <a:lnSpc>
                <a:spcPct val="100000"/>
              </a:lnSpc>
              <a:spcBef>
                <a:spcPts val="600"/>
              </a:spcBef>
              <a:spcAft>
                <a:spcPts val="600"/>
              </a:spcAft>
              <a:buClrTx/>
              <a:buSzPct val="100000"/>
              <a:buFont typeface="Arial" pitchFamily="34"/>
              <a:buChar char="•"/>
              <a:tabLst/>
              <a:defRPr sz="1800" b="0" i="0" u="none" strike="noStrike" kern="0" cap="none" spc="0" baseline="0">
                <a:solidFill>
                  <a:srgbClr val="000000"/>
                </a:solidFill>
                <a:uFillTx/>
              </a:defRPr>
            </a:pPr>
            <a:r>
              <a:rPr kumimoji="0" lang="en-US" sz="1800" b="1" i="0" u="none" strike="noStrike" kern="1200" cap="none" spc="0" normalizeH="0" baseline="0" noProof="0" dirty="0">
                <a:ln>
                  <a:noFill/>
                </a:ln>
                <a:solidFill>
                  <a:srgbClr val="262261"/>
                </a:solidFill>
                <a:effectLst/>
                <a:uLnTx/>
                <a:uFillTx/>
                <a:latin typeface="Arial" pitchFamily="34"/>
                <a:ea typeface="+mn-ea"/>
                <a:cs typeface="Arial" pitchFamily="34"/>
              </a:rPr>
              <a:t>16 (39%) patients had SG dose reductions due to TRAEs</a:t>
            </a:r>
          </a:p>
          <a:p>
            <a:pPr marL="228600" marR="0" lvl="0" indent="-228600" algn="l" defTabSz="914400" rtl="0" eaLnBrk="1" fontAlgn="auto" latinLnBrk="0" hangingPunct="1">
              <a:lnSpc>
                <a:spcPct val="100000"/>
              </a:lnSpc>
              <a:spcBef>
                <a:spcPts val="600"/>
              </a:spcBef>
              <a:spcAft>
                <a:spcPts val="600"/>
              </a:spcAft>
              <a:buClrTx/>
              <a:buSzPct val="100000"/>
              <a:buFont typeface="Arial" pitchFamily="34"/>
              <a:buChar char="•"/>
              <a:tabLst/>
              <a:defRPr sz="1800" b="0" i="0" u="none" strike="noStrike" kern="0" cap="none" spc="0" baseline="0">
                <a:solidFill>
                  <a:srgbClr val="000000"/>
                </a:solidFill>
                <a:uFillTx/>
              </a:defRPr>
            </a:pPr>
            <a:r>
              <a:rPr kumimoji="0" lang="en-US" sz="1800" b="1" i="0" u="none" strike="noStrike" kern="1200" cap="none" spc="0" normalizeH="0" baseline="0" noProof="0" dirty="0">
                <a:ln>
                  <a:noFill/>
                </a:ln>
                <a:solidFill>
                  <a:srgbClr val="262261"/>
                </a:solidFill>
                <a:effectLst/>
                <a:uLnTx/>
                <a:uFillTx/>
                <a:latin typeface="Arial" pitchFamily="34"/>
                <a:ea typeface="+mn-ea"/>
                <a:cs typeface="Arial" pitchFamily="34"/>
              </a:rPr>
              <a:t>No treatment-related death occurred</a:t>
            </a:r>
          </a:p>
          <a:p>
            <a:pPr marL="228600" marR="0" lvl="0" indent="-228600" algn="l" defTabSz="914400" rtl="0" eaLnBrk="1" fontAlgn="auto" latinLnBrk="0" hangingPunct="1">
              <a:lnSpc>
                <a:spcPct val="100000"/>
              </a:lnSpc>
              <a:spcBef>
                <a:spcPts val="600"/>
              </a:spcBef>
              <a:spcAft>
                <a:spcPts val="600"/>
              </a:spcAft>
              <a:buClrTx/>
              <a:buSzPct val="100000"/>
              <a:buFont typeface="Arial" pitchFamily="34"/>
              <a:buChar char="•"/>
              <a:tabLst/>
              <a:defRPr sz="1800" b="0" i="0" u="none" strike="noStrike" kern="0" cap="none" spc="0" baseline="0">
                <a:solidFill>
                  <a:srgbClr val="000000"/>
                </a:solidFill>
                <a:uFillTx/>
              </a:defRPr>
            </a:pPr>
            <a:r>
              <a:rPr kumimoji="0" lang="en-US" sz="1800" b="1" i="0" u="none" strike="noStrike" kern="1200" cap="none" spc="0" normalizeH="0" baseline="0" noProof="0" dirty="0">
                <a:ln>
                  <a:noFill/>
                </a:ln>
                <a:solidFill>
                  <a:srgbClr val="262261"/>
                </a:solidFill>
                <a:effectLst/>
                <a:uLnTx/>
                <a:uFillTx/>
                <a:latin typeface="Arial" pitchFamily="34"/>
                <a:ea typeface="+mn-ea"/>
                <a:cs typeface="Arial" pitchFamily="34"/>
              </a:rPr>
              <a:t>10 (25%) patients received steroids for iRAE</a:t>
            </a:r>
            <a:r>
              <a:rPr kumimoji="0" lang="en-US" sz="1800" b="1" i="0" u="none" strike="noStrike" kern="1200" cap="none" spc="0" normalizeH="0" baseline="30000" noProof="0" dirty="0">
                <a:ln>
                  <a:noFill/>
                </a:ln>
                <a:solidFill>
                  <a:srgbClr val="262261"/>
                </a:solidFill>
                <a:effectLst/>
                <a:uLnTx/>
                <a:uFillTx/>
                <a:latin typeface="Arial" pitchFamily="34"/>
                <a:ea typeface="+mn-ea"/>
                <a:cs typeface="Arial" pitchFamily="34"/>
              </a:rPr>
              <a:t>a </a:t>
            </a:r>
          </a:p>
          <a:p>
            <a:pPr marL="685800" marR="0" lvl="1" indent="-228600" algn="l" defTabSz="914400" rtl="0" eaLnBrk="1" fontAlgn="auto" latinLnBrk="0" hangingPunct="1">
              <a:lnSpc>
                <a:spcPct val="100000"/>
              </a:lnSpc>
              <a:spcBef>
                <a:spcPts val="600"/>
              </a:spcBef>
              <a:spcAft>
                <a:spcPts val="600"/>
              </a:spcAft>
              <a:buClrTx/>
              <a:buSzPct val="100000"/>
              <a:buFont typeface="System Font Regular"/>
              <a:buChar char="–"/>
              <a:tabLst/>
              <a:defRPr sz="1800" b="0" i="0" u="none" strike="noStrike" kern="0" cap="none" spc="0" baseline="0">
                <a:solidFill>
                  <a:srgbClr val="000000"/>
                </a:solidFill>
                <a:uFillTx/>
              </a:defRPr>
            </a:pPr>
            <a:r>
              <a:rPr kumimoji="0" lang="en-US" sz="1800" b="1" i="0" u="none" strike="noStrike" kern="1200" cap="none" spc="0" normalizeH="0" baseline="0" noProof="0" dirty="0">
                <a:ln>
                  <a:noFill/>
                </a:ln>
                <a:solidFill>
                  <a:srgbClr val="262261"/>
                </a:solidFill>
                <a:effectLst/>
                <a:uLnTx/>
                <a:uFillTx/>
                <a:latin typeface="Arial" pitchFamily="34"/>
                <a:ea typeface="+mn-ea"/>
                <a:cs typeface="Arial" pitchFamily="34"/>
              </a:rPr>
              <a:t>Topical: 6 (15%) patients</a:t>
            </a:r>
          </a:p>
          <a:p>
            <a:pPr marL="685800" marR="0" lvl="1" indent="-228600" algn="l" defTabSz="914400" rtl="0" eaLnBrk="1" fontAlgn="auto" latinLnBrk="0" hangingPunct="1">
              <a:lnSpc>
                <a:spcPct val="100000"/>
              </a:lnSpc>
              <a:spcBef>
                <a:spcPts val="600"/>
              </a:spcBef>
              <a:spcAft>
                <a:spcPts val="600"/>
              </a:spcAft>
              <a:buClrTx/>
              <a:buSzPct val="100000"/>
              <a:buFont typeface="System Font Regular"/>
              <a:buChar char="–"/>
              <a:tabLst/>
              <a:defRPr sz="1800" b="0" i="0" u="none" strike="noStrike" kern="0" cap="none" spc="0" baseline="0">
                <a:solidFill>
                  <a:srgbClr val="000000"/>
                </a:solidFill>
                <a:uFillTx/>
              </a:defRPr>
            </a:pPr>
            <a:r>
              <a:rPr kumimoji="0" lang="en-US" sz="1800" b="1" i="0" u="none" strike="noStrike" kern="1200" cap="none" spc="0" normalizeH="0" baseline="0" noProof="0" dirty="0">
                <a:ln>
                  <a:noFill/>
                </a:ln>
                <a:solidFill>
                  <a:srgbClr val="262261"/>
                </a:solidFill>
                <a:effectLst/>
                <a:uLnTx/>
                <a:uFillTx/>
                <a:latin typeface="Arial" pitchFamily="34"/>
                <a:ea typeface="+mn-ea"/>
                <a:cs typeface="Arial" pitchFamily="34"/>
              </a:rPr>
              <a:t>Systemic: 4 (10%) patients</a:t>
            </a:r>
          </a:p>
          <a:p>
            <a:pPr marL="1143000" marR="0" lvl="2" indent="-228600" algn="l" defTabSz="914400" rtl="0" eaLnBrk="1" fontAlgn="auto" latinLnBrk="0" hangingPunct="1">
              <a:lnSpc>
                <a:spcPct val="100000"/>
              </a:lnSpc>
              <a:spcBef>
                <a:spcPts val="600"/>
              </a:spcBef>
              <a:spcAft>
                <a:spcPts val="600"/>
              </a:spcAft>
              <a:buClrTx/>
              <a:buSzPct val="100000"/>
              <a:buFont typeface="System Font Regular"/>
              <a:buChar char="–"/>
              <a:tabLst/>
              <a:defRPr sz="1800" b="0" i="0" u="none" strike="noStrike" kern="0" cap="none" spc="0" baseline="0">
                <a:solidFill>
                  <a:srgbClr val="000000"/>
                </a:solidFill>
                <a:uFillTx/>
              </a:defRPr>
            </a:pPr>
            <a:r>
              <a:rPr kumimoji="0" lang="en-US" sz="1800" b="1" i="0" u="none" strike="noStrike" kern="0" cap="none" spc="0" normalizeH="0" baseline="0" noProof="0" dirty="0">
                <a:ln>
                  <a:noFill/>
                </a:ln>
                <a:solidFill>
                  <a:srgbClr val="262261"/>
                </a:solidFill>
                <a:effectLst/>
                <a:uLnTx/>
                <a:uFillTx/>
                <a:latin typeface="Arial" pitchFamily="34"/>
                <a:ea typeface="+mn-ea"/>
                <a:cs typeface="Arial" pitchFamily="34"/>
              </a:rPr>
              <a:t>diarrhea (2 patients)</a:t>
            </a:r>
          </a:p>
          <a:p>
            <a:pPr marL="1143000" marR="0" lvl="2" indent="-228600" algn="l" defTabSz="914400" rtl="0" eaLnBrk="1" fontAlgn="auto" latinLnBrk="0" hangingPunct="1">
              <a:lnSpc>
                <a:spcPct val="100000"/>
              </a:lnSpc>
              <a:spcBef>
                <a:spcPts val="600"/>
              </a:spcBef>
              <a:spcAft>
                <a:spcPts val="600"/>
              </a:spcAft>
              <a:buClrTx/>
              <a:buSzPct val="100000"/>
              <a:buFont typeface="System Font Regular"/>
              <a:buChar char="–"/>
              <a:tabLst/>
              <a:defRPr sz="1800" b="0" i="0" u="none" strike="noStrike" kern="0" cap="none" spc="0" baseline="0">
                <a:solidFill>
                  <a:srgbClr val="000000"/>
                </a:solidFill>
                <a:uFillTx/>
              </a:defRPr>
            </a:pPr>
            <a:r>
              <a:rPr kumimoji="0" lang="en-US" sz="1800" b="1" i="0" u="none" strike="noStrike" kern="0" cap="none" spc="0" normalizeH="0" baseline="0" noProof="0" dirty="0">
                <a:ln>
                  <a:noFill/>
                </a:ln>
                <a:solidFill>
                  <a:srgbClr val="262261"/>
                </a:solidFill>
                <a:effectLst/>
                <a:uLnTx/>
                <a:uFillTx/>
                <a:latin typeface="Arial" pitchFamily="34"/>
                <a:ea typeface="+mn-ea"/>
                <a:cs typeface="Arial" pitchFamily="34"/>
              </a:rPr>
              <a:t>nausea (1 patient)</a:t>
            </a:r>
          </a:p>
          <a:p>
            <a:pPr marL="1143000" marR="0" lvl="2" indent="-228600" algn="l" defTabSz="914400" rtl="0" eaLnBrk="1" fontAlgn="auto" latinLnBrk="0" hangingPunct="1">
              <a:lnSpc>
                <a:spcPct val="100000"/>
              </a:lnSpc>
              <a:spcBef>
                <a:spcPts val="600"/>
              </a:spcBef>
              <a:spcAft>
                <a:spcPts val="600"/>
              </a:spcAft>
              <a:buClrTx/>
              <a:buSzPct val="100000"/>
              <a:buFont typeface="System Font Regular"/>
              <a:buChar char="–"/>
              <a:tabLst/>
              <a:defRPr sz="1800" b="0" i="0" u="none" strike="noStrike" kern="0" cap="none" spc="0" baseline="0">
                <a:solidFill>
                  <a:srgbClr val="000000"/>
                </a:solidFill>
                <a:uFillTx/>
              </a:defRPr>
            </a:pPr>
            <a:r>
              <a:rPr kumimoji="0" lang="en-US" sz="1800" b="1" i="0" u="none" strike="noStrike" kern="0" cap="none" spc="0" normalizeH="0" baseline="0" noProof="0" dirty="0">
                <a:ln>
                  <a:noFill/>
                </a:ln>
                <a:solidFill>
                  <a:srgbClr val="262261"/>
                </a:solidFill>
                <a:effectLst/>
                <a:uLnTx/>
                <a:uFillTx/>
                <a:latin typeface="Arial" pitchFamily="34"/>
                <a:ea typeface="+mn-ea"/>
                <a:cs typeface="Arial" pitchFamily="34"/>
              </a:rPr>
              <a:t>rash maculopapular (1 patient)</a:t>
            </a:r>
            <a:endParaRPr kumimoji="0" lang="en-US" sz="1800" b="1" i="0" u="none" strike="noStrike" kern="1200" cap="none" spc="0" normalizeH="0" baseline="0" noProof="0" dirty="0">
              <a:ln>
                <a:noFill/>
              </a:ln>
              <a:solidFill>
                <a:srgbClr val="262261"/>
              </a:solidFill>
              <a:effectLst/>
              <a:uLnTx/>
              <a:uFillTx/>
              <a:latin typeface="Arial" pitchFamily="34"/>
              <a:ea typeface="+mn-ea"/>
              <a:cs typeface="Arial" pitchFamily="34"/>
            </a:endParaRPr>
          </a:p>
          <a:p>
            <a:pPr marL="228600" marR="0" lvl="0" indent="-228600" algn="l" defTabSz="914400" rtl="0" eaLnBrk="1" fontAlgn="auto" latinLnBrk="0" hangingPunct="1">
              <a:lnSpc>
                <a:spcPct val="100000"/>
              </a:lnSpc>
              <a:spcBef>
                <a:spcPts val="600"/>
              </a:spcBef>
              <a:spcAft>
                <a:spcPts val="600"/>
              </a:spcAft>
              <a:buClrTx/>
              <a:buSzPct val="100000"/>
              <a:buFont typeface="Arial" pitchFamily="34"/>
              <a:buChar char="•"/>
              <a:tabLst/>
              <a:defRPr sz="1800" b="0" i="0" u="none" strike="noStrike" kern="0" cap="none" spc="0" baseline="0">
                <a:solidFill>
                  <a:srgbClr val="000000"/>
                </a:solidFill>
                <a:uFillTx/>
              </a:defRPr>
            </a:pPr>
            <a:r>
              <a:rPr kumimoji="0" lang="en-US" sz="1800" b="1" i="0" u="none" strike="noStrike" kern="1200" cap="none" spc="0" normalizeH="0" baseline="0" noProof="0" dirty="0">
                <a:ln>
                  <a:noFill/>
                </a:ln>
                <a:solidFill>
                  <a:srgbClr val="262261"/>
                </a:solidFill>
                <a:effectLst/>
                <a:uLnTx/>
                <a:uFillTx/>
                <a:latin typeface="Arial" pitchFamily="34"/>
                <a:ea typeface="+mn-ea"/>
                <a:cs typeface="Arial" pitchFamily="34"/>
              </a:rPr>
              <a:t>12 (29%) patients received concomitant G-CSF</a:t>
            </a:r>
            <a:r>
              <a:rPr kumimoji="0" lang="en-US" sz="1800" b="1" i="0" u="none" strike="noStrike" kern="1200" cap="none" spc="0" normalizeH="0" baseline="30000" noProof="0" dirty="0">
                <a:ln>
                  <a:noFill/>
                </a:ln>
                <a:solidFill>
                  <a:srgbClr val="262261"/>
                </a:solidFill>
                <a:effectLst/>
                <a:uLnTx/>
                <a:uFillTx/>
                <a:latin typeface="Arial" pitchFamily="34"/>
                <a:ea typeface="+mn-ea"/>
                <a:cs typeface="Arial" pitchFamily="34"/>
              </a:rPr>
              <a:t>a</a:t>
            </a:r>
            <a:endParaRPr kumimoji="0" lang="en-US" sz="1800" b="1" i="0" u="none" strike="noStrike" kern="1200" cap="none" spc="0" normalizeH="0" baseline="0" noProof="0" dirty="0">
              <a:ln>
                <a:noFill/>
              </a:ln>
              <a:solidFill>
                <a:srgbClr val="262261"/>
              </a:solidFill>
              <a:effectLst/>
              <a:uLnTx/>
              <a:uFillTx/>
              <a:latin typeface="Arial" pitchFamily="34"/>
              <a:ea typeface="+mn-ea"/>
              <a:cs typeface="Arial" pitchFamily="34"/>
            </a:endParaRPr>
          </a:p>
          <a:p>
            <a:pPr marL="228600" marR="0" lvl="0" indent="-228600" algn="l" defTabSz="914400" rtl="0" eaLnBrk="1" fontAlgn="auto" latinLnBrk="0" hangingPunct="1">
              <a:lnSpc>
                <a:spcPct val="100000"/>
              </a:lnSpc>
              <a:spcBef>
                <a:spcPts val="600"/>
              </a:spcBef>
              <a:spcAft>
                <a:spcPts val="600"/>
              </a:spcAft>
              <a:buClrTx/>
              <a:buSzPct val="100000"/>
              <a:buFont typeface="Arial" pitchFamily="34"/>
              <a:buChar char="•"/>
              <a:tabLst/>
              <a:defRPr sz="1800" b="0" i="0" u="none" strike="noStrike" kern="0" cap="none" spc="0" baseline="0">
                <a:solidFill>
                  <a:srgbClr val="000000"/>
                </a:solidFill>
                <a:uFillTx/>
              </a:defRPr>
            </a:pPr>
            <a:endParaRPr kumimoji="0" lang="en-US" sz="1800" b="1" i="0" u="none" strike="noStrike" kern="1200" cap="none" spc="0" normalizeH="0" baseline="0" noProof="0" dirty="0">
              <a:ln>
                <a:noFill/>
              </a:ln>
              <a:solidFill>
                <a:srgbClr val="262261"/>
              </a:solidFill>
              <a:effectLst/>
              <a:uLnTx/>
              <a:uFillTx/>
              <a:latin typeface="Arial" pitchFamily="34"/>
              <a:ea typeface="+mn-ea"/>
              <a:cs typeface="Arial" pitchFamily="34"/>
            </a:endParaRPr>
          </a:p>
        </p:txBody>
      </p:sp>
      <p:sp>
        <p:nvSpPr>
          <p:cNvPr id="6" name="TextBox 7">
            <a:extLst>
              <a:ext uri="{FF2B5EF4-FFF2-40B4-BE49-F238E27FC236}">
                <a16:creationId xmlns:a16="http://schemas.microsoft.com/office/drawing/2014/main" id="{506066B2-35AF-4750-85F5-7DC3CF4DCE0E}"/>
              </a:ext>
            </a:extLst>
          </p:cNvPr>
          <p:cNvSpPr txBox="1"/>
          <p:nvPr/>
        </p:nvSpPr>
        <p:spPr>
          <a:xfrm>
            <a:off x="258308" y="6248808"/>
            <a:ext cx="9565492"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30000" noProof="0" dirty="0">
                <a:ln>
                  <a:noFill/>
                </a:ln>
                <a:solidFill>
                  <a:srgbClr val="262261"/>
                </a:solidFill>
                <a:effectLst/>
                <a:uLnTx/>
                <a:uFillTx/>
                <a:latin typeface="Arial" pitchFamily="34"/>
                <a:ea typeface="+mn-ea"/>
                <a:cs typeface="Arial" pitchFamily="34"/>
              </a:rPr>
              <a:t>a</a:t>
            </a:r>
            <a:r>
              <a:rPr kumimoji="0" lang="en-US" sz="800" b="0" i="0" u="none" strike="noStrike" kern="1200" cap="none" spc="0" normalizeH="0" baseline="0" noProof="0" dirty="0">
                <a:ln>
                  <a:noFill/>
                </a:ln>
                <a:solidFill>
                  <a:srgbClr val="262261"/>
                </a:solidFill>
                <a:effectLst/>
                <a:uLnTx/>
                <a:uFillTx/>
                <a:latin typeface="Arial" pitchFamily="34"/>
                <a:ea typeface="+mn-ea"/>
                <a:cs typeface="Arial" pitchFamily="34"/>
              </a:rPr>
              <a:t>Concomitant medications are defined as medications that were taken at any time during study treatment, including medications that were started before first dose of study therapy but were ongoing at the time of first dose of study drug or that were initiated on or after first dose but prior to after 30 days of last dose.</a:t>
            </a:r>
            <a:br>
              <a:rPr kumimoji="0" lang="en-US" sz="800" b="0" i="0" u="none" strike="noStrike" kern="1200" cap="none" spc="0" normalizeH="0" baseline="0" noProof="0" dirty="0">
                <a:ln>
                  <a:noFill/>
                </a:ln>
                <a:solidFill>
                  <a:srgbClr val="262261"/>
                </a:solidFill>
                <a:effectLst/>
                <a:uLnTx/>
                <a:uFillTx/>
                <a:latin typeface="Arial" pitchFamily="34"/>
                <a:ea typeface="+mn-ea"/>
                <a:cs typeface="Arial" pitchFamily="34"/>
              </a:rPr>
            </a:br>
            <a:r>
              <a:rPr kumimoji="0" lang="en-US" sz="800" b="0" i="0" u="none" strike="noStrike" kern="1200" cap="none" spc="0" normalizeH="0" baseline="0" noProof="0" dirty="0">
                <a:ln>
                  <a:noFill/>
                </a:ln>
                <a:solidFill>
                  <a:srgbClr val="262261"/>
                </a:solidFill>
                <a:effectLst/>
                <a:uLnTx/>
                <a:uFillTx/>
                <a:latin typeface="Arial" pitchFamily="34"/>
                <a:ea typeface="+mn-ea"/>
                <a:cs typeface="Arial" pitchFamily="34"/>
              </a:rPr>
              <a:t>G-CSF, granulocyte colony stimulating factor; </a:t>
            </a:r>
            <a:r>
              <a:rPr kumimoji="0" lang="en-US" sz="800" b="0" i="0" u="none" strike="noStrike" kern="1200" cap="none" spc="0" normalizeH="0" baseline="0" noProof="0" dirty="0">
                <a:ln>
                  <a:noFill/>
                </a:ln>
                <a:solidFill>
                  <a:srgbClr val="262261"/>
                </a:solidFill>
                <a:effectLst/>
                <a:uLnTx/>
                <a:uFillTx/>
                <a:latin typeface="Calibri"/>
                <a:ea typeface="+mn-ea"/>
                <a:cs typeface="+mn-cs"/>
              </a:rPr>
              <a:t>iRAE, immune-related adverse event; </a:t>
            </a:r>
            <a:r>
              <a:rPr kumimoji="0" lang="en-US" sz="800" b="0" i="0" u="none" strike="noStrike" kern="0" cap="none" spc="0" normalizeH="0" baseline="0" noProof="0" dirty="0">
                <a:ln>
                  <a:noFill/>
                </a:ln>
                <a:solidFill>
                  <a:srgbClr val="262260"/>
                </a:solidFill>
                <a:effectLst/>
                <a:uLnTx/>
                <a:uFillTx/>
                <a:latin typeface="Calibri"/>
                <a:ea typeface="Helvetica"/>
                <a:cs typeface="+mn-cs"/>
              </a:rPr>
              <a:t>TEAE, treatment-emergent adverse event. </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800" b="0" i="0" u="none" strike="noStrike" kern="1200" cap="none" spc="0" normalizeH="0" baseline="0" noProof="0" dirty="0">
                <a:ln>
                  <a:noFill/>
                </a:ln>
                <a:solidFill>
                  <a:srgbClr val="262261"/>
                </a:solidFill>
                <a:effectLst/>
                <a:uLnTx/>
                <a:uFillTx/>
                <a:latin typeface="Arial" pitchFamily="34"/>
                <a:ea typeface="+mn-ea"/>
                <a:cs typeface="Arial" pitchFamily="34"/>
              </a:rPr>
              <a:t>. </a:t>
            </a:r>
          </a:p>
        </p:txBody>
      </p:sp>
      <p:sp>
        <p:nvSpPr>
          <p:cNvPr id="7" name="TextBox 6">
            <a:extLst>
              <a:ext uri="{FF2B5EF4-FFF2-40B4-BE49-F238E27FC236}">
                <a16:creationId xmlns:a16="http://schemas.microsoft.com/office/drawing/2014/main" id="{AE8DF1E9-1F6C-7E06-53C1-86FBE5ABC619}"/>
              </a:ext>
            </a:extLst>
          </p:cNvPr>
          <p:cNvSpPr txBox="1"/>
          <p:nvPr/>
        </p:nvSpPr>
        <p:spPr>
          <a:xfrm>
            <a:off x="121761" y="6675120"/>
            <a:ext cx="6218804" cy="182880"/>
          </a:xfrm>
          <a:prstGeom prst="rect">
            <a:avLst/>
          </a:prstGeom>
          <a:solidFill>
            <a:schemeClr val="bg1"/>
          </a:solidFill>
        </p:spPr>
        <p:txBody>
          <a:bodyPr wrap="square" rtlCol="0">
            <a:spAutoFit/>
          </a:bodyPr>
          <a:lstStyle/>
          <a:p>
            <a:pPr algn="l"/>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E35F8BA7-5235-4C0E-A118-15BF0AB43EDF}"/>
              </a:ext>
            </a:extLst>
          </p:cNvPr>
          <p:cNvSpPr>
            <a:spLocks noGrp="1" noChangeArrowheads="1"/>
          </p:cNvSpPr>
          <p:nvPr>
            <p:ph type="title"/>
          </p:nvPr>
        </p:nvSpPr>
        <p:spPr>
          <a:xfrm>
            <a:off x="609600" y="-59070"/>
            <a:ext cx="10972800" cy="987425"/>
          </a:xfrm>
        </p:spPr>
        <p:txBody>
          <a:bodyPr/>
          <a:lstStyle/>
          <a:p>
            <a:r>
              <a:rPr lang="en-US" altLang="en-US" b="1" dirty="0">
                <a:latin typeface="Arial" panose="020B0604020202020204" pitchFamily="34" charset="0"/>
                <a:cs typeface="Arial" panose="020B0604020202020204" pitchFamily="34" charset="0"/>
              </a:rPr>
              <a:t>ADC’s for UC Summary</a:t>
            </a:r>
          </a:p>
        </p:txBody>
      </p:sp>
      <p:sp>
        <p:nvSpPr>
          <p:cNvPr id="64515" name="Content Placeholder 2">
            <a:extLst>
              <a:ext uri="{FF2B5EF4-FFF2-40B4-BE49-F238E27FC236}">
                <a16:creationId xmlns:a16="http://schemas.microsoft.com/office/drawing/2014/main" id="{426CAC3D-0724-4DEE-8B79-816E25496387}"/>
              </a:ext>
            </a:extLst>
          </p:cNvPr>
          <p:cNvSpPr>
            <a:spLocks noGrp="1" noChangeArrowheads="1"/>
          </p:cNvSpPr>
          <p:nvPr>
            <p:ph idx="1"/>
          </p:nvPr>
        </p:nvSpPr>
        <p:spPr>
          <a:xfrm>
            <a:off x="511302" y="844177"/>
            <a:ext cx="11415058" cy="5343972"/>
          </a:xfrm>
        </p:spPr>
        <p:txBody>
          <a:bodyPr>
            <a:normAutofit fontScale="92500" lnSpcReduction="10000"/>
          </a:bodyPr>
          <a:lstStyle/>
          <a:p>
            <a:pPr>
              <a:spcBef>
                <a:spcPts val="500"/>
              </a:spcBef>
            </a:pPr>
            <a:r>
              <a:rPr lang="en-US" altLang="en-US" sz="3600" dirty="0">
                <a:latin typeface="Arial" panose="020B0604020202020204" pitchFamily="34" charset="0"/>
                <a:cs typeface="Arial" panose="020B0604020202020204" pitchFamily="34" charset="0"/>
              </a:rPr>
              <a:t>Enfortumab vedotin with initial approval in post-platinum, post-IO space</a:t>
            </a:r>
          </a:p>
          <a:p>
            <a:pPr lvl="1"/>
            <a:r>
              <a:rPr lang="en-US" altLang="en-US" sz="2800" dirty="0">
                <a:latin typeface="Arial" panose="020B0604020202020204" pitchFamily="34" charset="0"/>
                <a:cs typeface="Arial" panose="020B0604020202020204" pitchFamily="34" charset="0"/>
              </a:rPr>
              <a:t>Full FDA approval (expanding worldwide), ongoing combo studies and investigation into earlier disease states</a:t>
            </a:r>
          </a:p>
          <a:p>
            <a:pPr lvl="1"/>
            <a:r>
              <a:rPr lang="en-US" altLang="en-US" sz="2800" dirty="0">
                <a:latin typeface="Arial" panose="020B0604020202020204" pitchFamily="34" charset="0"/>
                <a:cs typeface="Arial" panose="020B0604020202020204" pitchFamily="34" charset="0"/>
              </a:rPr>
              <a:t>Neuropathy and rash in approx. 50%</a:t>
            </a:r>
          </a:p>
          <a:p>
            <a:pPr>
              <a:spcBef>
                <a:spcPts val="500"/>
              </a:spcBef>
            </a:pPr>
            <a:r>
              <a:rPr lang="en-US" altLang="en-US" sz="3600" dirty="0">
                <a:latin typeface="Arial" panose="020B0604020202020204" pitchFamily="34" charset="0"/>
                <a:cs typeface="Arial" panose="020B0604020202020204" pitchFamily="34" charset="0"/>
              </a:rPr>
              <a:t>Sacituzumab govitecan with promising data</a:t>
            </a:r>
            <a:endParaRPr lang="en-US" altLang="en-US" sz="2800" dirty="0">
              <a:latin typeface="Arial" panose="020B0604020202020204" pitchFamily="34" charset="0"/>
              <a:cs typeface="Arial" panose="020B0604020202020204" pitchFamily="34" charset="0"/>
            </a:endParaRPr>
          </a:p>
          <a:p>
            <a:pPr lvl="1"/>
            <a:r>
              <a:rPr lang="en-US" altLang="en-US" sz="2800" dirty="0">
                <a:latin typeface="Arial" panose="020B0604020202020204" pitchFamily="34" charset="0"/>
                <a:cs typeface="Arial" panose="020B0604020202020204" pitchFamily="34" charset="0"/>
              </a:rPr>
              <a:t>Accelerated approval post-platinum/IO</a:t>
            </a:r>
          </a:p>
          <a:p>
            <a:pPr lvl="1"/>
            <a:r>
              <a:rPr lang="en-US" altLang="en-US" sz="2800" dirty="0">
                <a:latin typeface="Arial" panose="020B0604020202020204" pitchFamily="34" charset="0"/>
                <a:cs typeface="Arial" panose="020B0604020202020204" pitchFamily="34" charset="0"/>
              </a:rPr>
              <a:t>1/3 with Gr 3/4 neutropenia (10% FN) and 2/3 low grade diarrhea</a:t>
            </a:r>
            <a:endParaRPr lang="en-US" altLang="en-US" sz="2400" dirty="0">
              <a:latin typeface="Arial" panose="020B0604020202020204" pitchFamily="34" charset="0"/>
              <a:cs typeface="Arial" panose="020B0604020202020204" pitchFamily="34" charset="0"/>
            </a:endParaRPr>
          </a:p>
          <a:p>
            <a:r>
              <a:rPr lang="en-US" altLang="en-US" sz="3600" dirty="0">
                <a:latin typeface="Arial" panose="020B0604020202020204" pitchFamily="34" charset="0"/>
                <a:cs typeface="Arial" panose="020B0604020202020204" pitchFamily="34" charset="0"/>
              </a:rPr>
              <a:t>Other ADC’s being investigated</a:t>
            </a:r>
          </a:p>
          <a:p>
            <a:pPr lvl="1"/>
            <a:r>
              <a:rPr lang="en-US" altLang="en-US" sz="2800" dirty="0">
                <a:latin typeface="Arial" panose="020B0604020202020204" pitchFamily="34" charset="0"/>
                <a:cs typeface="Arial" panose="020B0604020202020204" pitchFamily="34" charset="0"/>
              </a:rPr>
              <a:t>Including anti-HER2 ADC’s </a:t>
            </a:r>
            <a:r>
              <a:rPr lang="en-US" altLang="en-US" sz="2000" dirty="0">
                <a:latin typeface="Arial" panose="020B0604020202020204" pitchFamily="34" charset="0"/>
                <a:cs typeface="Arial" panose="020B0604020202020204" pitchFamily="34" charset="0"/>
              </a:rPr>
              <a:t>(d</a:t>
            </a:r>
            <a:r>
              <a:rPr lang="en-US" sz="2000" dirty="0">
                <a:latin typeface="Arial" panose="020B0604020202020204" pitchFamily="34" charset="0"/>
                <a:cs typeface="Arial" panose="020B0604020202020204" pitchFamily="34" charset="0"/>
              </a:rPr>
              <a:t>isitamab vedotin with breakthrough designation)</a:t>
            </a:r>
            <a:r>
              <a:rPr lang="en-US" sz="2800" dirty="0">
                <a:latin typeface="Arial" panose="020B0604020202020204" pitchFamily="34" charset="0"/>
                <a:cs typeface="Arial" panose="020B0604020202020204" pitchFamily="34" charset="0"/>
              </a:rPr>
              <a:t> </a:t>
            </a:r>
            <a:r>
              <a:rPr lang="en-US" altLang="en-US" sz="2800" dirty="0">
                <a:latin typeface="Arial" panose="020B0604020202020204" pitchFamily="34" charset="0"/>
                <a:cs typeface="Arial" panose="020B0604020202020204" pitchFamily="34" charset="0"/>
              </a:rPr>
              <a:t>and </a:t>
            </a:r>
            <a:r>
              <a:rPr lang="en-US" sz="2800" dirty="0">
                <a:effectLst/>
                <a:latin typeface="Arial" panose="020B0604020202020204" pitchFamily="34" charset="0"/>
                <a:ea typeface="Calibri" panose="020F0502020204030204" pitchFamily="34" charset="0"/>
                <a:cs typeface="Arial" panose="020B0604020202020204" pitchFamily="34" charset="0"/>
              </a:rPr>
              <a:t>oportuzumab monatox </a:t>
            </a:r>
            <a:r>
              <a:rPr lang="en-US" sz="2000" dirty="0">
                <a:effectLst/>
                <a:latin typeface="Arial" panose="020B0604020202020204" pitchFamily="34" charset="0"/>
                <a:ea typeface="Calibri" panose="020F0502020204030204" pitchFamily="34" charset="0"/>
                <a:cs typeface="Arial" panose="020B0604020202020204" pitchFamily="34" charset="0"/>
              </a:rPr>
              <a:t>(anti-EpCAM for NMIBC)</a:t>
            </a:r>
            <a:endParaRPr lang="en-US" altLang="en-US" sz="2000" dirty="0">
              <a:latin typeface="Arial" panose="020B0604020202020204" pitchFamily="34" charset="0"/>
              <a:cs typeface="Arial" panose="020B0604020202020204" pitchFamily="34" charset="0"/>
            </a:endParaRPr>
          </a:p>
        </p:txBody>
      </p:sp>
      <p:sp>
        <p:nvSpPr>
          <p:cNvPr id="6" name="Text Placeholder 3">
            <a:extLst>
              <a:ext uri="{FF2B5EF4-FFF2-40B4-BE49-F238E27FC236}">
                <a16:creationId xmlns:a16="http://schemas.microsoft.com/office/drawing/2014/main" id="{E0221C49-0F4E-44A2-933F-EDC91A00FE89}"/>
              </a:ext>
            </a:extLst>
          </p:cNvPr>
          <p:cNvSpPr txBox="1">
            <a:spLocks/>
          </p:cNvSpPr>
          <p:nvPr/>
        </p:nvSpPr>
        <p:spPr>
          <a:xfrm>
            <a:off x="3518420" y="6367540"/>
            <a:ext cx="5852160" cy="281354"/>
          </a:xfrm>
          <a:prstGeom prst="rect">
            <a:avLst/>
          </a:prstGeom>
        </p:spPr>
        <p:txBody>
          <a:bodyPr/>
          <a:lstStyle>
            <a:lvl1pPr marL="342900" indent="-342900" algn="l" defTabSz="914400" rtl="0" eaLnBrk="1" latinLnBrk="0" hangingPunct="1">
              <a:lnSpc>
                <a:spcPct val="100000"/>
              </a:lnSpc>
              <a:spcBef>
                <a:spcPts val="1000"/>
              </a:spcBef>
              <a:buClr>
                <a:schemeClr val="bg1"/>
              </a:buClr>
              <a:buFont typeface="Arial" panose="020B0604020202020204" pitchFamily="34" charset="0"/>
              <a:buChar char="•"/>
              <a:defRPr lang="en-US" sz="2400" kern="1200" dirty="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bg1"/>
              </a:buClr>
              <a:buFont typeface="Wingdings" panose="05000000000000000000" pitchFamily="2" charset="2"/>
              <a:buChar char="§"/>
              <a:defRPr lang="en-US" sz="24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buClr>
              <a:buFont typeface="Courier New" panose="02070309020205020404" pitchFamily="49" charset="0"/>
              <a:buChar char="o"/>
              <a:defRPr lang="en-US" sz="1800" kern="1200" dirty="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buClr>
              <a:buFont typeface="Arial" panose="020B0604020202020204" pitchFamily="34" charset="0"/>
              <a:buChar char="•"/>
              <a:defRPr lang="en-US" sz="1800" kern="1200" dirty="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00" dirty="0">
                <a:solidFill>
                  <a:schemeClr val="tx1"/>
                </a:solidFill>
              </a:rPr>
              <a:t>Scott T. Tagawa, MD, MS, FACP</a:t>
            </a:r>
          </a:p>
        </p:txBody>
      </p:sp>
      <p:sp>
        <p:nvSpPr>
          <p:cNvPr id="2" name="TextBox 1">
            <a:extLst>
              <a:ext uri="{FF2B5EF4-FFF2-40B4-BE49-F238E27FC236}">
                <a16:creationId xmlns:a16="http://schemas.microsoft.com/office/drawing/2014/main" id="{19F6190F-0E5B-8843-60CB-93271A9344B3}"/>
              </a:ext>
            </a:extLst>
          </p:cNvPr>
          <p:cNvSpPr txBox="1"/>
          <p:nvPr/>
        </p:nvSpPr>
        <p:spPr>
          <a:xfrm>
            <a:off x="3244103" y="6599262"/>
            <a:ext cx="5212080" cy="182880"/>
          </a:xfrm>
          <a:prstGeom prst="rect">
            <a:avLst/>
          </a:prstGeom>
          <a:solidFill>
            <a:schemeClr val="bg1"/>
          </a:solidFill>
        </p:spPr>
        <p:txBody>
          <a:bodyPr wrap="square" rtlCol="0">
            <a:spAutoFit/>
          </a:bodyPr>
          <a:lstStyle/>
          <a:p>
            <a:pPr algn="l"/>
            <a:endParaRPr lang="en-US" dirty="0"/>
          </a:p>
        </p:txBody>
      </p:sp>
    </p:spTree>
    <p:extLst>
      <p:ext uri="{BB962C8B-B14F-4D97-AF65-F5344CB8AC3E}">
        <p14:creationId xmlns:p14="http://schemas.microsoft.com/office/powerpoint/2010/main" val="864520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E35F8BA7-5235-4C0E-A118-15BF0AB43EDF}"/>
              </a:ext>
            </a:extLst>
          </p:cNvPr>
          <p:cNvSpPr>
            <a:spLocks noGrp="1" noChangeArrowheads="1"/>
          </p:cNvSpPr>
          <p:nvPr>
            <p:ph type="title"/>
          </p:nvPr>
        </p:nvSpPr>
        <p:spPr>
          <a:xfrm>
            <a:off x="324716" y="0"/>
            <a:ext cx="11687175" cy="987425"/>
          </a:xfrm>
        </p:spPr>
        <p:txBody>
          <a:bodyPr>
            <a:normAutofit fontScale="90000"/>
          </a:bodyPr>
          <a:lstStyle/>
          <a:p>
            <a:r>
              <a:rPr lang="en-US" altLang="en-US" b="1" dirty="0">
                <a:latin typeface="Arial" panose="020B0604020202020204" pitchFamily="34" charset="0"/>
                <a:cs typeface="Arial" panose="020B0604020202020204" pitchFamily="34" charset="0"/>
              </a:rPr>
              <a:t>Systemic therapy for advanced UC: Summary</a:t>
            </a:r>
          </a:p>
        </p:txBody>
      </p:sp>
      <p:sp>
        <p:nvSpPr>
          <p:cNvPr id="64515" name="Content Placeholder 2">
            <a:extLst>
              <a:ext uri="{FF2B5EF4-FFF2-40B4-BE49-F238E27FC236}">
                <a16:creationId xmlns:a16="http://schemas.microsoft.com/office/drawing/2014/main" id="{426CAC3D-0724-4DEE-8B79-816E25496387}"/>
              </a:ext>
            </a:extLst>
          </p:cNvPr>
          <p:cNvSpPr>
            <a:spLocks noGrp="1" noChangeArrowheads="1"/>
          </p:cNvSpPr>
          <p:nvPr>
            <p:ph idx="1"/>
          </p:nvPr>
        </p:nvSpPr>
        <p:spPr>
          <a:xfrm>
            <a:off x="609599" y="987425"/>
            <a:ext cx="11257685" cy="5036531"/>
          </a:xfrm>
        </p:spPr>
        <p:txBody>
          <a:bodyPr>
            <a:normAutofit fontScale="92500"/>
          </a:bodyPr>
          <a:lstStyle/>
          <a:p>
            <a:pPr>
              <a:spcBef>
                <a:spcPts val="500"/>
              </a:spcBef>
            </a:pPr>
            <a:r>
              <a:rPr lang="en-US" altLang="en-US" sz="3500" dirty="0">
                <a:latin typeface="Arial" panose="020B0604020202020204" pitchFamily="34" charset="0"/>
                <a:cs typeface="Arial" panose="020B0604020202020204" pitchFamily="34" charset="0"/>
              </a:rPr>
              <a:t>Cisplatin-based combo therapy may lead to long-term survival</a:t>
            </a:r>
          </a:p>
          <a:p>
            <a:pPr>
              <a:spcBef>
                <a:spcPts val="500"/>
              </a:spcBef>
            </a:pPr>
            <a:r>
              <a:rPr lang="en-US" altLang="en-US" sz="3500" dirty="0">
                <a:latin typeface="Arial" panose="020B0604020202020204" pitchFamily="34" charset="0"/>
                <a:cs typeface="Arial" panose="020B0604020202020204" pitchFamily="34" charset="0"/>
              </a:rPr>
              <a:t>Immune checkpoint inhibition has survival advantage in post-platinum maintenance and 2</a:t>
            </a:r>
            <a:r>
              <a:rPr lang="en-US" altLang="en-US" sz="3500" baseline="30000" dirty="0">
                <a:latin typeface="Arial" panose="020B0604020202020204" pitchFamily="34" charset="0"/>
                <a:cs typeface="Arial" panose="020B0604020202020204" pitchFamily="34" charset="0"/>
              </a:rPr>
              <a:t>nd</a:t>
            </a:r>
            <a:r>
              <a:rPr lang="en-US" altLang="en-US" sz="3500" dirty="0">
                <a:latin typeface="Arial" panose="020B0604020202020204" pitchFamily="34" charset="0"/>
                <a:cs typeface="Arial" panose="020B0604020202020204" pitchFamily="34" charset="0"/>
              </a:rPr>
              <a:t> line settings</a:t>
            </a:r>
          </a:p>
          <a:p>
            <a:pPr>
              <a:spcBef>
                <a:spcPts val="500"/>
              </a:spcBef>
            </a:pPr>
            <a:r>
              <a:rPr lang="en-US" altLang="en-US" sz="3500" b="1" dirty="0">
                <a:latin typeface="Arial" panose="020B0604020202020204" pitchFamily="34" charset="0"/>
                <a:cs typeface="Arial" panose="020B0604020202020204" pitchFamily="34" charset="0"/>
              </a:rPr>
              <a:t>Enfortumab vedotin </a:t>
            </a:r>
            <a:r>
              <a:rPr lang="en-US" altLang="en-US" sz="3500" dirty="0">
                <a:latin typeface="Arial" panose="020B0604020202020204" pitchFamily="34" charset="0"/>
                <a:cs typeface="Arial" panose="020B0604020202020204" pitchFamily="34" charset="0"/>
              </a:rPr>
              <a:t>with level-1 OS data after platinum/IO</a:t>
            </a:r>
          </a:p>
          <a:p>
            <a:pPr lvl="1"/>
            <a:r>
              <a:rPr lang="en-US" altLang="en-US" sz="2200" dirty="0">
                <a:latin typeface="Arial" panose="020B0604020202020204" pitchFamily="34" charset="0"/>
                <a:cs typeface="Arial" panose="020B0604020202020204" pitchFamily="34" charset="0"/>
              </a:rPr>
              <a:t>Rash and neuropathy</a:t>
            </a:r>
          </a:p>
          <a:p>
            <a:pPr>
              <a:spcBef>
                <a:spcPts val="500"/>
              </a:spcBef>
            </a:pPr>
            <a:r>
              <a:rPr lang="en-US" altLang="en-US" sz="3500" b="1" dirty="0">
                <a:latin typeface="Arial" panose="020B0604020202020204" pitchFamily="34" charset="0"/>
                <a:cs typeface="Arial" panose="020B0604020202020204" pitchFamily="34" charset="0"/>
              </a:rPr>
              <a:t>Sacituzumab govitecan </a:t>
            </a:r>
            <a:r>
              <a:rPr lang="en-US" altLang="en-US" sz="3500" dirty="0">
                <a:latin typeface="Arial" panose="020B0604020202020204" pitchFamily="34" charset="0"/>
                <a:cs typeface="Arial" panose="020B0604020202020204" pitchFamily="34" charset="0"/>
              </a:rPr>
              <a:t>with accelerated approval</a:t>
            </a:r>
          </a:p>
          <a:p>
            <a:pPr lvl="1"/>
            <a:r>
              <a:rPr lang="en-US" altLang="en-US" sz="2200" dirty="0">
                <a:latin typeface="Arial" panose="020B0604020202020204" pitchFamily="34" charset="0"/>
                <a:cs typeface="Arial" panose="020B0604020202020204" pitchFamily="34" charset="0"/>
              </a:rPr>
              <a:t>Neutropenia and diarrhea</a:t>
            </a:r>
          </a:p>
          <a:p>
            <a:pPr>
              <a:spcBef>
                <a:spcPts val="500"/>
              </a:spcBef>
            </a:pPr>
            <a:r>
              <a:rPr lang="en-US" altLang="en-US" sz="3500" b="1" dirty="0">
                <a:latin typeface="Arial" panose="020B0604020202020204" pitchFamily="34" charset="0"/>
                <a:cs typeface="Arial" panose="020B0604020202020204" pitchFamily="34" charset="0"/>
              </a:rPr>
              <a:t>Erdafitinib</a:t>
            </a:r>
            <a:r>
              <a:rPr lang="en-US" altLang="en-US" sz="3500" dirty="0">
                <a:latin typeface="Arial" panose="020B0604020202020204" pitchFamily="34" charset="0"/>
                <a:cs typeface="Arial" panose="020B0604020202020204" pitchFamily="34" charset="0"/>
              </a:rPr>
              <a:t> with accelerated approval for treatment-refractory advanced UC with activating FGFR alterations</a:t>
            </a:r>
          </a:p>
          <a:p>
            <a:pPr lvl="1"/>
            <a:r>
              <a:rPr lang="en-US" altLang="en-US" sz="2200" dirty="0">
                <a:latin typeface="Arial" panose="020B0604020202020204" pitchFamily="34" charset="0"/>
                <a:cs typeface="Arial" panose="020B0604020202020204" pitchFamily="34" charset="0"/>
              </a:rPr>
              <a:t>Need to check genomics; titrate for PD and AE’s</a:t>
            </a:r>
          </a:p>
        </p:txBody>
      </p:sp>
      <p:pic>
        <p:nvPicPr>
          <p:cNvPr id="8" name="Picture 7" descr="MCClogo.png">
            <a:extLst>
              <a:ext uri="{FF2B5EF4-FFF2-40B4-BE49-F238E27FC236}">
                <a16:creationId xmlns:a16="http://schemas.microsoft.com/office/drawing/2014/main" id="{50581F86-AF97-4106-BE02-B42B631891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1" y="6108032"/>
            <a:ext cx="3515836" cy="65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958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B0EB2F-4946-4C69-9E13-DE6E652C99BD}"/>
              </a:ext>
            </a:extLst>
          </p:cNvPr>
          <p:cNvSpPr>
            <a:spLocks noGrp="1"/>
          </p:cNvSpPr>
          <p:nvPr>
            <p:ph idx="1"/>
          </p:nvPr>
        </p:nvSpPr>
        <p:spPr>
          <a:xfrm>
            <a:off x="838200" y="531628"/>
            <a:ext cx="10515600" cy="5645335"/>
          </a:xfrm>
        </p:spPr>
        <p:txBody>
          <a:bodyPr/>
          <a:lstStyle/>
          <a:p>
            <a:r>
              <a:rPr lang="en-US" dirty="0">
                <a:latin typeface="Arial" panose="020B0604020202020204" pitchFamily="34" charset="0"/>
                <a:cs typeface="Arial" panose="020B0604020202020204" pitchFamily="34" charset="0"/>
              </a:rPr>
              <a:t>Retired detective with hematuria at age 79</a:t>
            </a:r>
          </a:p>
          <a:p>
            <a:r>
              <a:rPr lang="en-US" dirty="0">
                <a:latin typeface="Arial" panose="020B0604020202020204" pitchFamily="34" charset="0"/>
                <a:cs typeface="Arial" panose="020B0604020202020204" pitchFamily="34" charset="0"/>
              </a:rPr>
              <a:t>Right nephroureterectomy for renal pelvis urothelial carcinoma</a:t>
            </a:r>
          </a:p>
          <a:p>
            <a:r>
              <a:rPr lang="en-US" dirty="0">
                <a:latin typeface="Arial" panose="020B0604020202020204" pitchFamily="34" charset="0"/>
                <a:cs typeface="Arial" panose="020B0604020202020204" pitchFamily="34" charset="0"/>
              </a:rPr>
              <a:t>2 yrs later, developed multiple lung and lymph node metastases</a:t>
            </a:r>
          </a:p>
          <a:p>
            <a:r>
              <a:rPr lang="en-US" dirty="0">
                <a:latin typeface="Arial" panose="020B0604020202020204" pitchFamily="34" charset="0"/>
                <a:cs typeface="Arial" panose="020B0604020202020204" pitchFamily="34" charset="0"/>
              </a:rPr>
              <a:t>Enrolled in EV-103, treated with carboplatin, enfortumab vedotin, pembrolizumab</a:t>
            </a:r>
          </a:p>
          <a:p>
            <a:pPr lvl="1"/>
            <a:r>
              <a:rPr lang="en-US" dirty="0">
                <a:latin typeface="Arial" panose="020B0604020202020204" pitchFamily="34" charset="0"/>
                <a:cs typeface="Arial" panose="020B0604020202020204" pitchFamily="34" charset="0"/>
              </a:rPr>
              <a:t>Stopped carbo and then EV, continued pembro maintenance</a:t>
            </a:r>
          </a:p>
          <a:p>
            <a:r>
              <a:rPr lang="en-US" dirty="0">
                <a:latin typeface="Arial" panose="020B0604020202020204" pitchFamily="34" charset="0"/>
                <a:cs typeface="Arial" panose="020B0604020202020204" pitchFamily="34" charset="0"/>
              </a:rPr>
              <a:t>Following progression (10 mo), started erdafitinib</a:t>
            </a:r>
          </a:p>
          <a:p>
            <a:pPr lvl="1"/>
            <a:r>
              <a:rPr lang="en-US" dirty="0">
                <a:latin typeface="Arial" panose="020B0604020202020204" pitchFamily="34" charset="0"/>
                <a:cs typeface="Arial" panose="020B0604020202020204" pitchFamily="34" charset="0"/>
              </a:rPr>
              <a:t>Held during diagnosis and surgery for melanoma, then re-start erda</a:t>
            </a:r>
          </a:p>
          <a:p>
            <a:r>
              <a:rPr lang="en-US" dirty="0">
                <a:latin typeface="Arial" panose="020B0604020202020204" pitchFamily="34" charset="0"/>
                <a:cs typeface="Arial" panose="020B0604020202020204" pitchFamily="34" charset="0"/>
              </a:rPr>
              <a:t>Following progression (6 mo), started sacituzumab govitecan</a:t>
            </a:r>
          </a:p>
          <a:p>
            <a:pPr lvl="1"/>
            <a:r>
              <a:rPr lang="en-US" dirty="0">
                <a:latin typeface="Arial" panose="020B0604020202020204" pitchFamily="34" charset="0"/>
                <a:cs typeface="Arial" panose="020B0604020202020204" pitchFamily="34" charset="0"/>
              </a:rPr>
              <a:t>Response, then slow progression 18 mo later</a:t>
            </a:r>
          </a:p>
        </p:txBody>
      </p:sp>
    </p:spTree>
    <p:extLst>
      <p:ext uri="{BB962C8B-B14F-4D97-AF65-F5344CB8AC3E}">
        <p14:creationId xmlns:p14="http://schemas.microsoft.com/office/powerpoint/2010/main" val="2550024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04197" y="1251973"/>
            <a:ext cx="5860025" cy="4525963"/>
          </a:xfrm>
        </p:spPr>
      </p:pic>
      <p:sp>
        <p:nvSpPr>
          <p:cNvPr id="6" name="Content Placeholder 3"/>
          <p:cNvSpPr txBox="1">
            <a:spLocks/>
          </p:cNvSpPr>
          <p:nvPr/>
        </p:nvSpPr>
        <p:spPr>
          <a:xfrm>
            <a:off x="108487" y="1123628"/>
            <a:ext cx="5625885" cy="4850970"/>
          </a:xfrm>
          <a:prstGeom prst="rect">
            <a:avLst/>
          </a:prstGeom>
        </p:spPr>
        <p:txBody>
          <a:bodyPr/>
          <a:lstStyle>
            <a:lvl1pPr marL="342900" indent="-342900" algn="l" defTabSz="457200" rtl="0" eaLnBrk="1" latinLnBrk="0" hangingPunct="1">
              <a:spcBef>
                <a:spcPct val="20000"/>
              </a:spcBef>
              <a:buFont typeface="Wingdings" charset="2"/>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1600" kern="1200">
                <a:solidFill>
                  <a:schemeClr val="tx1"/>
                </a:solidFill>
                <a:latin typeface="Verdana"/>
                <a:ea typeface="+mn-ea"/>
                <a:cs typeface="Verdana"/>
              </a:defRPr>
            </a:lvl2pPr>
            <a:lvl3pPr marL="1143000" indent="-228600" algn="l" defTabSz="457200" rtl="0" eaLnBrk="1" latinLnBrk="0" hangingPunct="1">
              <a:spcBef>
                <a:spcPct val="20000"/>
              </a:spcBef>
              <a:buFont typeface="Wingdings" charset="2"/>
              <a:buChar char="§"/>
              <a:defRPr sz="12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85 y.o. woman with microscopic hematuria </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CT with 1.3 cm soft tissue mass obliterating renal calix mid right kidney</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Biopsy = high grade papillary UC</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Dec 2018 right nephroureterectomy</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505050"/>
                </a:solidFill>
                <a:effectLst/>
                <a:uLnTx/>
                <a:uFillTx/>
                <a:latin typeface="Verdana"/>
                <a:ea typeface="+mn-ea"/>
                <a:cs typeface="Verdana"/>
              </a:rPr>
              <a:t>Pathology: high grade UC invading into renal parenchyma</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Declined adjuvant immunotherapy trial</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Aug 2019 multiple pulmonary nodules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505050"/>
                </a:solidFill>
                <a:effectLst/>
                <a:uLnTx/>
                <a:uFillTx/>
                <a:latin typeface="Verdana"/>
                <a:ea typeface="+mn-ea"/>
                <a:cs typeface="Verdana"/>
              </a:rPr>
              <a:t>Biopsy = metastatic UC</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505050"/>
                </a:solidFill>
                <a:effectLst/>
                <a:uLnTx/>
                <a:uFillTx/>
                <a:latin typeface="Verdana"/>
                <a:ea typeface="+mn-ea"/>
                <a:cs typeface="Verdana"/>
              </a:rPr>
              <a:t>FGFR3 (c746C&gt;G, p.Ser249Cys); PIK3CA (c.1357G&gt;A, p.Glu453Lys)</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Oct 2019 progressive disease, initiate erdafitinib</a:t>
            </a:r>
          </a:p>
        </p:txBody>
      </p:sp>
      <p:sp>
        <p:nvSpPr>
          <p:cNvPr id="2" name="TextBox 1">
            <a:extLst>
              <a:ext uri="{FF2B5EF4-FFF2-40B4-BE49-F238E27FC236}">
                <a16:creationId xmlns:a16="http://schemas.microsoft.com/office/drawing/2014/main" id="{A64C3BEE-06EF-E449-939B-B9D69DD61345}"/>
              </a:ext>
            </a:extLst>
          </p:cNvPr>
          <p:cNvSpPr txBox="1"/>
          <p:nvPr/>
        </p:nvSpPr>
        <p:spPr>
          <a:xfrm>
            <a:off x="8432101" y="3376454"/>
            <a:ext cx="770514" cy="261610"/>
          </a:xfrm>
          <a:prstGeom prst="rect">
            <a:avLst/>
          </a:prstGeom>
          <a:solidFill>
            <a:schemeClr val="bg1"/>
          </a:solidFill>
        </p:spPr>
        <p:txBody>
          <a:bodyPr wrap="square" rtlCol="0">
            <a:spAutoFit/>
          </a:bodyPr>
          <a:lstStyle/>
          <a:p>
            <a:pPr algn="ctr"/>
            <a:r>
              <a:rPr lang="en-US" sz="1100" dirty="0">
                <a:solidFill>
                  <a:srgbClr val="000000"/>
                </a:solidFill>
                <a:effectLst/>
                <a:latin typeface="Calibri" panose="020F0502020204030204" pitchFamily="34" charset="0"/>
                <a:cs typeface="Calibri" panose="020F0502020204030204" pitchFamily="34" charset="0"/>
              </a:rPr>
              <a:t>Erdafitinib</a:t>
            </a:r>
          </a:p>
        </p:txBody>
      </p:sp>
    </p:spTree>
    <p:extLst>
      <p:ext uri="{BB962C8B-B14F-4D97-AF65-F5344CB8AC3E}">
        <p14:creationId xmlns:p14="http://schemas.microsoft.com/office/powerpoint/2010/main" val="3031635698"/>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E2F0E-C81A-48F7-BA48-352AB843EBDE}" type="slidenum">
              <a:rPr kumimoji="0" lang="en-US" altLang="en-US" sz="8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 name="Content Placeholder 3"/>
          <p:cNvSpPr txBox="1">
            <a:spLocks/>
          </p:cNvSpPr>
          <p:nvPr/>
        </p:nvSpPr>
        <p:spPr>
          <a:xfrm>
            <a:off x="619688" y="836023"/>
            <a:ext cx="11363305" cy="5138575"/>
          </a:xfrm>
          <a:prstGeom prst="rect">
            <a:avLst/>
          </a:prstGeom>
        </p:spPr>
        <p:txBody>
          <a:bodyPr/>
          <a:lstStyle>
            <a:lvl1pPr marL="342900" indent="-342900" algn="l" defTabSz="457200" rtl="0" eaLnBrk="1" latinLnBrk="0" hangingPunct="1">
              <a:spcBef>
                <a:spcPct val="20000"/>
              </a:spcBef>
              <a:buFont typeface="Wingdings" charset="2"/>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1600" kern="1200">
                <a:solidFill>
                  <a:schemeClr val="tx1"/>
                </a:solidFill>
                <a:latin typeface="Verdana"/>
                <a:ea typeface="+mn-ea"/>
                <a:cs typeface="Verdana"/>
              </a:defRPr>
            </a:lvl2pPr>
            <a:lvl3pPr marL="1143000" indent="-228600" algn="l" defTabSz="457200" rtl="0" eaLnBrk="1" latinLnBrk="0" hangingPunct="1">
              <a:spcBef>
                <a:spcPct val="20000"/>
              </a:spcBef>
              <a:buFont typeface="Wingdings" charset="2"/>
              <a:buChar char="§"/>
              <a:defRPr sz="12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505050"/>
                </a:solidFill>
                <a:effectLst/>
                <a:uLnTx/>
                <a:uFillTx/>
                <a:latin typeface="Arial" panose="020B0604020202020204" pitchFamily="34" charset="0"/>
                <a:ea typeface="+mn-ea"/>
                <a:cs typeface="Arial" panose="020B0604020202020204" pitchFamily="34" charset="0"/>
              </a:rPr>
              <a:t>Initiate erdafitinib at 8 mg daily</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505050"/>
                </a:solidFill>
                <a:effectLst/>
                <a:uLnTx/>
                <a:uFillTx/>
                <a:latin typeface="Arial" panose="020B0604020202020204" pitchFamily="34" charset="0"/>
                <a:ea typeface="+mn-ea"/>
                <a:cs typeface="Arial" panose="020B0604020202020204" pitchFamily="34" charset="0"/>
              </a:rPr>
              <a:t>Developed Gr 3 painful nails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505050"/>
                </a:solidFill>
                <a:effectLst/>
                <a:uLnTx/>
                <a:uFillTx/>
                <a:latin typeface="Arial" panose="020B0604020202020204" pitchFamily="34" charset="0"/>
                <a:ea typeface="+mn-ea"/>
                <a:cs typeface="Arial" panose="020B0604020202020204" pitchFamily="34" charset="0"/>
              </a:rPr>
              <a:t>Also Gr 1 stomatitis, fatigue, dry skin, hand/foot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505050"/>
                </a:solidFill>
                <a:effectLst/>
                <a:uLnTx/>
                <a:uFillTx/>
                <a:latin typeface="Arial" panose="020B0604020202020204" pitchFamily="34" charset="0"/>
                <a:ea typeface="+mn-ea"/>
                <a:cs typeface="Arial" panose="020B0604020202020204" pitchFamily="34" charset="0"/>
              </a:rPr>
              <a:t>Serum phos 5.1</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endParaRPr kumimoji="0" lang="en-US" sz="2000" b="0" i="0" u="none" strike="noStrike" kern="1200" cap="none" spc="0" normalizeH="0" baseline="0" noProof="0" dirty="0">
              <a:ln>
                <a:noFill/>
              </a:ln>
              <a:solidFill>
                <a:srgbClr val="50505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505050"/>
                </a:solidFill>
                <a:effectLst/>
                <a:uLnTx/>
                <a:uFillTx/>
                <a:latin typeface="Arial" panose="020B0604020202020204" pitchFamily="34" charset="0"/>
                <a:ea typeface="+mn-ea"/>
                <a:cs typeface="Arial" panose="020B0604020202020204" pitchFamily="34" charset="0"/>
              </a:rPr>
              <a:t>What do you recommend?</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505050"/>
                </a:solidFill>
                <a:effectLst/>
                <a:uLnTx/>
                <a:uFillTx/>
                <a:latin typeface="Arial" panose="020B0604020202020204" pitchFamily="34" charset="0"/>
                <a:ea typeface="+mn-ea"/>
                <a:cs typeface="Arial" panose="020B0604020202020204" pitchFamily="34" charset="0"/>
              </a:rPr>
              <a:t>A)  Increase dose of erdafitinib to 9 mg</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505050"/>
                </a:solidFill>
                <a:effectLst/>
                <a:uLnTx/>
                <a:uFillTx/>
                <a:latin typeface="Arial" panose="020B0604020202020204" pitchFamily="34" charset="0"/>
                <a:ea typeface="+mn-ea"/>
                <a:cs typeface="Arial" panose="020B0604020202020204" pitchFamily="34" charset="0"/>
              </a:rPr>
              <a:t>B)  Permanently discontinue erdafitinib</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505050"/>
                </a:solidFill>
                <a:effectLst/>
                <a:uLnTx/>
                <a:uFillTx/>
                <a:latin typeface="Arial" panose="020B0604020202020204" pitchFamily="34" charset="0"/>
                <a:ea typeface="+mn-ea"/>
                <a:cs typeface="Arial" panose="020B0604020202020204" pitchFamily="34" charset="0"/>
              </a:rPr>
              <a:t>C)  Hold dosing of erdafitinib and re-evaluate with potential to resume with dose adjustment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srgbClr val="505050"/>
                </a:solidFill>
                <a:effectLst/>
                <a:uLnTx/>
                <a:uFillTx/>
                <a:latin typeface="Arial" panose="020B0604020202020204" pitchFamily="34" charset="0"/>
                <a:ea typeface="+mn-ea"/>
                <a:cs typeface="Arial" panose="020B0604020202020204" pitchFamily="34" charset="0"/>
              </a:rPr>
              <a:t>D)  Continue erdafitinib and add pembrolizumab</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a:ln>
                <a:noFill/>
              </a:ln>
              <a:solidFill>
                <a:srgbClr val="50505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7241582"/>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E2F0E-C81A-48F7-BA48-352AB843EBDE}" type="slidenum">
              <a:rPr kumimoji="0" lang="en-US" altLang="en-US" sz="800" b="0"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 name="Content Placeholder 3"/>
          <p:cNvSpPr txBox="1">
            <a:spLocks/>
          </p:cNvSpPr>
          <p:nvPr/>
        </p:nvSpPr>
        <p:spPr>
          <a:xfrm>
            <a:off x="619689" y="687977"/>
            <a:ext cx="11073782" cy="5668373"/>
          </a:xfrm>
          <a:prstGeom prst="rect">
            <a:avLst/>
          </a:prstGeom>
        </p:spPr>
        <p:txBody>
          <a:bodyPr/>
          <a:lstStyle>
            <a:lvl1pPr marL="342900" indent="-342900" algn="l" defTabSz="457200" rtl="0" eaLnBrk="1" latinLnBrk="0" hangingPunct="1">
              <a:spcBef>
                <a:spcPct val="20000"/>
              </a:spcBef>
              <a:buFont typeface="Wingdings" charset="2"/>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1600" kern="1200">
                <a:solidFill>
                  <a:schemeClr val="tx1"/>
                </a:solidFill>
                <a:latin typeface="Verdana"/>
                <a:ea typeface="+mn-ea"/>
                <a:cs typeface="Verdana"/>
              </a:defRPr>
            </a:lvl2pPr>
            <a:lvl3pPr marL="1143000" indent="-228600" algn="l" defTabSz="457200" rtl="0" eaLnBrk="1" latinLnBrk="0" hangingPunct="1">
              <a:spcBef>
                <a:spcPct val="20000"/>
              </a:spcBef>
              <a:buFont typeface="Wingdings" charset="2"/>
              <a:buChar char="§"/>
              <a:defRPr sz="12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Initiated erdafitinib at 8 mg daily</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Developed Gr 3 painful nails </a:t>
            </a:r>
            <a:r>
              <a:rPr kumimoji="0" lang="en-US" sz="1600" b="0" i="0" u="none" strike="noStrike" kern="1200" cap="none" spc="0" normalizeH="0" baseline="0" noProof="0" dirty="0">
                <a:ln>
                  <a:noFill/>
                </a:ln>
                <a:solidFill>
                  <a:srgbClr val="505050"/>
                </a:solidFill>
                <a:effectLst/>
                <a:uLnTx/>
                <a:uFillTx/>
                <a:latin typeface="Verdana"/>
                <a:ea typeface="+mn-ea"/>
                <a:cs typeface="Verdana"/>
              </a:rPr>
              <a:t>(also Gr1 stomatitis, fatigue, dry skin, hand/foot)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505050"/>
                </a:solidFill>
                <a:effectLst/>
                <a:uLnTx/>
                <a:uFillTx/>
                <a:latin typeface="Verdana"/>
                <a:ea typeface="+mn-ea"/>
                <a:cs typeface="Verdana"/>
              </a:rPr>
              <a:t>Held drug, course of cefadroxil with improvement</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Decreased erda to 6 mg </a:t>
            </a:r>
            <a:r>
              <a:rPr kumimoji="0" lang="en-US" sz="1600" b="0" i="0" u="none" strike="noStrike" kern="1200" cap="none" spc="0" normalizeH="0" baseline="0" noProof="0" dirty="0">
                <a:ln>
                  <a:noFill/>
                </a:ln>
                <a:solidFill>
                  <a:srgbClr val="505050"/>
                </a:solidFill>
                <a:effectLst/>
                <a:uLnTx/>
                <a:uFillTx/>
                <a:latin typeface="Verdana"/>
                <a:ea typeface="+mn-ea"/>
                <a:cs typeface="Verdana"/>
              </a:rPr>
              <a:t>(temporary 4 mg)</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Developed recurrent stomatitis and nail changes interfering with function</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505050"/>
                </a:solidFill>
                <a:effectLst/>
                <a:uLnTx/>
                <a:uFillTx/>
                <a:latin typeface="Verdana"/>
                <a:ea typeface="+mn-ea"/>
                <a:cs typeface="Verdana"/>
              </a:rPr>
              <a:t>Held drug, initiate dexamethasone rinse</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Resume at 5 mg after improvement</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Developed recurrent stomatitis and nail changes interfering with function</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Held dosing, resume at 4 mg after improvement</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Developed recurrent stomatitis and nail changes interfering with function</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Held dosing, instituted intermittent dosing, then discontinued</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Baseline blurred vision determined to be due to cataracts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srgbClr val="505050"/>
                </a:solidFill>
                <a:effectLst/>
                <a:uLnTx/>
                <a:uFillTx/>
                <a:latin typeface="Verdana"/>
                <a:ea typeface="+mn-ea"/>
                <a:cs typeface="Verdana"/>
              </a:rPr>
              <a:t>Complained of intermittent eye problems, determined to be non-specific</a:t>
            </a:r>
          </a:p>
          <a:p>
            <a:pPr marL="342900" marR="0" lvl="0" indent="-3429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505050"/>
                </a:solidFill>
                <a:effectLst/>
                <a:uLnTx/>
                <a:uFillTx/>
                <a:latin typeface="Verdana"/>
                <a:ea typeface="+mn-ea"/>
                <a:cs typeface="Verdana"/>
              </a:rPr>
              <a:t>Remained off therapy for 6 months, slowly progressive lung metastases</a:t>
            </a:r>
          </a:p>
        </p:txBody>
      </p:sp>
    </p:spTree>
    <p:extLst>
      <p:ext uri="{BB962C8B-B14F-4D97-AF65-F5344CB8AC3E}">
        <p14:creationId xmlns:p14="http://schemas.microsoft.com/office/powerpoint/2010/main" val="275860007"/>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B0EB2F-4946-4C69-9E13-DE6E652C99BD}"/>
              </a:ext>
            </a:extLst>
          </p:cNvPr>
          <p:cNvSpPr>
            <a:spLocks noGrp="1"/>
          </p:cNvSpPr>
          <p:nvPr>
            <p:ph idx="1"/>
          </p:nvPr>
        </p:nvSpPr>
        <p:spPr>
          <a:xfrm>
            <a:off x="673768" y="465368"/>
            <a:ext cx="11030552" cy="6326372"/>
          </a:xfrm>
        </p:spPr>
        <p:txBody>
          <a:bodyPr>
            <a:noAutofit/>
          </a:bodyPr>
          <a:lstStyle/>
          <a:p>
            <a:r>
              <a:rPr lang="en-US" sz="2200" dirty="0">
                <a:latin typeface="Arial" panose="020B0604020202020204" pitchFamily="34" charset="0"/>
                <a:cs typeface="Arial" panose="020B0604020202020204" pitchFamily="34" charset="0"/>
              </a:rPr>
              <a:t>66 y.o. developed hematuria, diagnosed with UTI, later found to have right mid-ureteral high grade urothelial carcinoma, underwent nephroureterectomy (pT1N0)</a:t>
            </a:r>
          </a:p>
          <a:p>
            <a:r>
              <a:rPr lang="en-US" sz="2200" dirty="0">
                <a:latin typeface="Arial" panose="020B0604020202020204" pitchFamily="34" charset="0"/>
                <a:cs typeface="Arial" panose="020B0604020202020204" pitchFamily="34" charset="0"/>
              </a:rPr>
              <a:t>The following year with high grade non-invasive UC of bladder (Ta)</a:t>
            </a:r>
          </a:p>
          <a:p>
            <a:r>
              <a:rPr lang="en-US" sz="2200" dirty="0">
                <a:latin typeface="Arial" panose="020B0604020202020204" pitchFamily="34" charset="0"/>
                <a:cs typeface="Arial" panose="020B0604020202020204" pitchFamily="34" charset="0"/>
              </a:rPr>
              <a:t>2 years after initial diagnosis with multifocal metastases to lymph nodes, with FGFR3 activating mutation on targeted genomics</a:t>
            </a:r>
          </a:p>
          <a:p>
            <a:r>
              <a:rPr lang="en-US" sz="2200" dirty="0">
                <a:latin typeface="Arial" panose="020B0604020202020204" pitchFamily="34" charset="0"/>
                <a:cs typeface="Arial" panose="020B0604020202020204" pitchFamily="34" charset="0"/>
              </a:rPr>
              <a:t>Treated with gemcitabine and cisplatin x6 (with near CR) followed by avelumab maintenance</a:t>
            </a:r>
          </a:p>
          <a:p>
            <a:pPr lvl="1"/>
            <a:r>
              <a:rPr lang="en-US" sz="2200" dirty="0">
                <a:latin typeface="Arial" panose="020B0604020202020204" pitchFamily="34" charset="0"/>
                <a:cs typeface="Arial" panose="020B0604020202020204" pitchFamily="34" charset="0"/>
              </a:rPr>
              <a:t>2 months later with bone metastases, stable LN’s and pulmonary nodules</a:t>
            </a:r>
          </a:p>
          <a:p>
            <a:r>
              <a:rPr lang="en-US" sz="2200" dirty="0">
                <a:latin typeface="Arial" panose="020B0604020202020204" pitchFamily="34" charset="0"/>
                <a:cs typeface="Arial" panose="020B0604020202020204" pitchFamily="34" charset="0"/>
              </a:rPr>
              <a:t>Start erdafitinib 8 mg daily</a:t>
            </a:r>
          </a:p>
          <a:p>
            <a:pPr lvl="1"/>
            <a:r>
              <a:rPr lang="en-US" sz="2200" dirty="0">
                <a:latin typeface="Arial" panose="020B0604020202020204" pitchFamily="34" charset="0"/>
                <a:cs typeface="Arial" panose="020B0604020202020204" pitchFamily="34" charset="0"/>
              </a:rPr>
              <a:t>Titrated up to 9 mg, developed mucositis</a:t>
            </a:r>
          </a:p>
          <a:p>
            <a:pPr lvl="1"/>
            <a:r>
              <a:rPr lang="en-US" sz="2200" dirty="0">
                <a:latin typeface="Arial" panose="020B0604020202020204" pitchFamily="34" charset="0"/>
                <a:cs typeface="Arial" panose="020B0604020202020204" pitchFamily="34" charset="0"/>
              </a:rPr>
              <a:t>Titrated back to 8 mg and eventually 6 mg</a:t>
            </a:r>
          </a:p>
          <a:p>
            <a:r>
              <a:rPr lang="en-US" sz="2200" dirty="0">
                <a:latin typeface="Arial" panose="020B0604020202020204" pitchFamily="34" charset="0"/>
                <a:cs typeface="Arial" panose="020B0604020202020204" pitchFamily="34" charset="0"/>
              </a:rPr>
              <a:t>6 mo later with progression of disease, start EV and denosumab</a:t>
            </a:r>
          </a:p>
          <a:p>
            <a:pPr lvl="1"/>
            <a:r>
              <a:rPr lang="en-US" sz="2200" dirty="0">
                <a:latin typeface="Arial" panose="020B0604020202020204" pitchFamily="34" charset="0"/>
                <a:cs typeface="Arial" panose="020B0604020202020204" pitchFamily="34" charset="0"/>
              </a:rPr>
              <a:t>Progression in LN and bone plus Gr 2 neuropathy at 6 mo</a:t>
            </a:r>
          </a:p>
          <a:p>
            <a:r>
              <a:rPr lang="en-US" sz="2200" dirty="0">
                <a:latin typeface="Arial" panose="020B0604020202020204" pitchFamily="34" charset="0"/>
                <a:cs typeface="Arial" panose="020B0604020202020204" pitchFamily="34" charset="0"/>
              </a:rPr>
              <a:t>Enrolled in TROPiCS-04, randomized to SG</a:t>
            </a:r>
          </a:p>
          <a:p>
            <a:pPr lvl="1"/>
            <a:r>
              <a:rPr lang="en-US" sz="2200" dirty="0">
                <a:latin typeface="Arial" panose="020B0604020202020204" pitchFamily="34" charset="0"/>
                <a:cs typeface="Arial" panose="020B0604020202020204" pitchFamily="34" charset="0"/>
              </a:rPr>
              <a:t>Progression after 6 mo</a:t>
            </a:r>
          </a:p>
          <a:p>
            <a:r>
              <a:rPr lang="en-US" sz="2200" dirty="0">
                <a:latin typeface="Arial" panose="020B0604020202020204" pitchFamily="34" charset="0"/>
                <a:cs typeface="Arial" panose="020B0604020202020204" pitchFamily="34" charset="0"/>
              </a:rPr>
              <a:t>Enroll in phase I study</a:t>
            </a:r>
          </a:p>
        </p:txBody>
      </p:sp>
    </p:spTree>
    <p:extLst>
      <p:ext uri="{BB962C8B-B14F-4D97-AF65-F5344CB8AC3E}">
        <p14:creationId xmlns:p14="http://schemas.microsoft.com/office/powerpoint/2010/main" val="1438270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C7C526-C46B-48A0-89AA-AC64A908D76A}"/>
              </a:ext>
            </a:extLst>
          </p:cNvPr>
          <p:cNvSpPr>
            <a:spLocks noGrp="1"/>
          </p:cNvSpPr>
          <p:nvPr>
            <p:ph type="title"/>
          </p:nvPr>
        </p:nvSpPr>
        <p:spPr>
          <a:xfrm>
            <a:off x="619689" y="1"/>
            <a:ext cx="10990479" cy="941295"/>
          </a:xfrm>
        </p:spPr>
        <p:txBody>
          <a:bodyPr/>
          <a:lstStyle/>
          <a:p>
            <a:r>
              <a:rPr lang="en-US" dirty="0"/>
              <a:t>BLC2001: Phase 2 Trial of Erdafitinib</a:t>
            </a:r>
          </a:p>
        </p:txBody>
      </p:sp>
      <p:sp>
        <p:nvSpPr>
          <p:cNvPr id="2" name="Text Placeholder 1">
            <a:extLst>
              <a:ext uri="{FF2B5EF4-FFF2-40B4-BE49-F238E27FC236}">
                <a16:creationId xmlns:a16="http://schemas.microsoft.com/office/drawing/2014/main" id="{A682490B-E9B6-3A4A-9791-D7272BB7BC06}"/>
              </a:ext>
            </a:extLst>
          </p:cNvPr>
          <p:cNvSpPr>
            <a:spLocks noGrp="1"/>
          </p:cNvSpPr>
          <p:nvPr>
            <p:ph type="body" sz="quarter" idx="10"/>
          </p:nvPr>
        </p:nvSpPr>
        <p:spPr>
          <a:xfrm>
            <a:off x="290068" y="6126540"/>
            <a:ext cx="11817403" cy="572480"/>
          </a:xfrm>
        </p:spPr>
        <p:txBody>
          <a:bodyPr numCol="1"/>
          <a:lstStyle/>
          <a:p>
            <a:r>
              <a:rPr lang="en-US" baseline="30000" dirty="0">
                <a:solidFill>
                  <a:schemeClr val="tx2">
                    <a:lumMod val="50000"/>
                  </a:schemeClr>
                </a:solidFill>
              </a:rPr>
              <a:t>a</a:t>
            </a:r>
            <a:r>
              <a:rPr lang="en-US" dirty="0">
                <a:solidFill>
                  <a:schemeClr val="tx2">
                    <a:lumMod val="50000"/>
                  </a:schemeClr>
                </a:solidFill>
              </a:rPr>
              <a:t>Dose uptitration if ≥5.5 mg/dL target serum phosphate not reached by Day 14 and if no TRAEs.</a:t>
            </a:r>
            <a:br>
              <a:rPr lang="en-US" dirty="0">
                <a:solidFill>
                  <a:schemeClr val="tx2">
                    <a:lumMod val="50000"/>
                  </a:schemeClr>
                </a:solidFill>
              </a:rPr>
            </a:br>
            <a:r>
              <a:rPr lang="en-US" baseline="30000" dirty="0">
                <a:solidFill>
                  <a:schemeClr val="tx2">
                    <a:lumMod val="50000"/>
                  </a:schemeClr>
                </a:solidFill>
              </a:rPr>
              <a:t>b</a:t>
            </a:r>
            <a:r>
              <a:rPr lang="en-US" dirty="0">
                <a:solidFill>
                  <a:schemeClr val="tx2">
                    <a:lumMod val="50000"/>
                  </a:schemeClr>
                </a:solidFill>
              </a:rPr>
              <a:t>Ineligibility for cisplatin: impaired renal function or peripheral neuropathy.</a:t>
            </a:r>
          </a:p>
          <a:p>
            <a:endParaRPr lang="en-US" dirty="0">
              <a:solidFill>
                <a:schemeClr val="tx2">
                  <a:lumMod val="50000"/>
                </a:schemeClr>
              </a:solidFill>
            </a:endParaRPr>
          </a:p>
          <a:p>
            <a:r>
              <a:rPr lang="en-US" dirty="0">
                <a:solidFill>
                  <a:schemeClr val="tx2">
                    <a:lumMod val="50000"/>
                  </a:schemeClr>
                </a:solidFill>
              </a:rPr>
              <a:t>Siefker-Radtke A, et al. Presented at the ASCO Annual Meeting. June 1-5, 2018, Chicago, IL. Abstract 4503.</a:t>
            </a:r>
          </a:p>
        </p:txBody>
      </p:sp>
      <p:sp>
        <p:nvSpPr>
          <p:cNvPr id="56" name="Rectangle 55">
            <a:extLst>
              <a:ext uri="{FF2B5EF4-FFF2-40B4-BE49-F238E27FC236}">
                <a16:creationId xmlns:a16="http://schemas.microsoft.com/office/drawing/2014/main" id="{C584DE97-44C8-42C5-A6AD-16C7B99A38D2}"/>
              </a:ext>
            </a:extLst>
          </p:cNvPr>
          <p:cNvSpPr/>
          <p:nvPr/>
        </p:nvSpPr>
        <p:spPr>
          <a:xfrm>
            <a:off x="0" y="75677"/>
            <a:ext cx="12192000" cy="540000"/>
          </a:xfrm>
          <a:prstGeom prst="rect">
            <a:avLst/>
          </a:prstGeom>
          <a:noFill/>
        </p:spPr>
        <p:txBody>
          <a:bodyPr wrap="square" anchor="t">
            <a:noAutofit/>
          </a:bodyPr>
          <a:lstStyle/>
          <a:p>
            <a:pPr marL="0" marR="0" lvl="0" indent="0" algn="ctr" defTabSz="914291" rtl="0" eaLnBrk="1" fontAlgn="auto" latinLnBrk="0" hangingPunct="1">
              <a:lnSpc>
                <a:spcPct val="100000"/>
              </a:lnSpc>
              <a:spcBef>
                <a:spcPts val="0"/>
              </a:spcBef>
              <a:spcAft>
                <a:spcPts val="0"/>
              </a:spcAft>
              <a:buClr>
                <a:srgbClr val="8C4797"/>
              </a:buClr>
              <a:buSzTx/>
              <a:buFontTx/>
              <a:buNone/>
              <a:tabLst/>
              <a:defRPr/>
            </a:pPr>
            <a:r>
              <a:rPr kumimoji="0" lang="en-GB" sz="3200" b="1" i="0" u="none" strike="noStrike" kern="1200" cap="none" spc="0" normalizeH="0" baseline="0" noProof="0" dirty="0">
                <a:ln>
                  <a:noFill/>
                </a:ln>
                <a:solidFill>
                  <a:srgbClr val="505050"/>
                </a:solidFill>
                <a:effectLst/>
                <a:uLnTx/>
                <a:uFillTx/>
                <a:latin typeface="Arial" panose="020B0604020202020204" pitchFamily="34" charset="0"/>
                <a:ea typeface="Verdana" panose="020B0604030504040204" pitchFamily="34" charset="0"/>
                <a:cs typeface="Arial" panose="020B0604020202020204" pitchFamily="34" charset="0"/>
              </a:rPr>
              <a:t>BLC2001: Phase 2 Trial of Erdafitinib in Patients with Metastatic or Surgically Unresectable Urothelial Carcinoma and Specific</a:t>
            </a:r>
            <a:r>
              <a:rPr kumimoji="0" lang="en-GB" sz="3200" b="1" i="1" u="none" strike="noStrike" kern="1200" cap="none" spc="0" normalizeH="0" baseline="0" noProof="0" dirty="0">
                <a:ln>
                  <a:noFill/>
                </a:ln>
                <a:solidFill>
                  <a:srgbClr val="505050"/>
                </a:solidFill>
                <a:effectLst/>
                <a:uLnTx/>
                <a:uFillTx/>
                <a:latin typeface="Arial" panose="020B0604020202020204" pitchFamily="34" charset="0"/>
                <a:ea typeface="Verdana" panose="020B0604030504040204" pitchFamily="34" charset="0"/>
                <a:cs typeface="Arial" panose="020B0604020202020204" pitchFamily="34" charset="0"/>
              </a:rPr>
              <a:t> FGFR </a:t>
            </a:r>
            <a:r>
              <a:rPr kumimoji="0" lang="en-GB" sz="3200" b="1" i="0" u="none" strike="noStrike" kern="1200" cap="none" spc="0" normalizeH="0" baseline="0" noProof="0" dirty="0">
                <a:ln>
                  <a:noFill/>
                </a:ln>
                <a:solidFill>
                  <a:srgbClr val="505050"/>
                </a:solidFill>
                <a:effectLst/>
                <a:uLnTx/>
                <a:uFillTx/>
                <a:latin typeface="Arial" panose="020B0604020202020204" pitchFamily="34" charset="0"/>
                <a:ea typeface="Verdana" panose="020B0604030504040204" pitchFamily="34" charset="0"/>
                <a:cs typeface="Arial" panose="020B0604020202020204" pitchFamily="34" charset="0"/>
              </a:rPr>
              <a:t>Mutations or Fusions </a:t>
            </a:r>
            <a:endParaRPr kumimoji="0" lang="en-US" sz="3200" b="1" i="0" u="none" strike="noStrike" kern="1200" cap="none" spc="0" normalizeH="0" baseline="30000" noProof="0" dirty="0">
              <a:ln>
                <a:noFill/>
              </a:ln>
              <a:solidFill>
                <a:srgbClr val="505050"/>
              </a:solidFill>
              <a:effectLst/>
              <a:uLnTx/>
              <a:uFillTx/>
              <a:latin typeface="Arial" panose="020B0604020202020204" pitchFamily="34" charset="0"/>
              <a:ea typeface="Verdana" panose="020B0604030504040204" pitchFamily="34" charset="0"/>
              <a:cs typeface="Arial" panose="020B0604020202020204" pitchFamily="34" charset="0"/>
            </a:endParaRPr>
          </a:p>
        </p:txBody>
      </p:sp>
      <p:graphicFrame>
        <p:nvGraphicFramePr>
          <p:cNvPr id="106" name="Content Placeholder 5">
            <a:extLst>
              <a:ext uri="{FF2B5EF4-FFF2-40B4-BE49-F238E27FC236}">
                <a16:creationId xmlns:a16="http://schemas.microsoft.com/office/drawing/2014/main" id="{D38B21C6-77FF-43A6-B9BC-135148115899}"/>
              </a:ext>
            </a:extLst>
          </p:cNvPr>
          <p:cNvGraphicFramePr>
            <a:graphicFrameLocks/>
          </p:cNvGraphicFramePr>
          <p:nvPr/>
        </p:nvGraphicFramePr>
        <p:xfrm>
          <a:off x="309721" y="3790079"/>
          <a:ext cx="8606671" cy="1594721"/>
        </p:xfrm>
        <a:graphic>
          <a:graphicData uri="http://schemas.openxmlformats.org/drawingml/2006/table">
            <a:tbl>
              <a:tblPr firstRow="1" bandRow="1">
                <a:tableStyleId>{C083E6E3-FA7D-4D7B-A595-EF9225AFEA82}</a:tableStyleId>
              </a:tblPr>
              <a:tblGrid>
                <a:gridCol w="8606671">
                  <a:extLst>
                    <a:ext uri="{9D8B030D-6E8A-4147-A177-3AD203B41FA5}">
                      <a16:colId xmlns:a16="http://schemas.microsoft.com/office/drawing/2014/main" val="20000"/>
                    </a:ext>
                  </a:extLst>
                </a:gridCol>
              </a:tblGrid>
              <a:tr h="364726">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r>
                        <a:rPr lang="en-US" sz="1600" dirty="0">
                          <a:latin typeface="Verdana" panose="020B0604030504040204" pitchFamily="34" charset="0"/>
                          <a:ea typeface="Verdana" panose="020B0604030504040204" pitchFamily="34" charset="0"/>
                          <a:cs typeface="Verdana" panose="020B0604030504040204" pitchFamily="34" charset="0"/>
                        </a:rPr>
                        <a:t>Patients</a:t>
                      </a: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121920" marR="121920" marT="18288" marB="18288">
                    <a:solidFill>
                      <a:schemeClr val="accent1"/>
                    </a:solidFill>
                  </a:tcPr>
                </a:tc>
                <a:extLst>
                  <a:ext uri="{0D108BD9-81ED-4DB2-BD59-A6C34878D82A}">
                    <a16:rowId xmlns:a16="http://schemas.microsoft.com/office/drawing/2014/main" val="10000"/>
                  </a:ext>
                </a:extLst>
              </a:tr>
              <a:tr h="809845">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231775" marR="0" lvl="0" indent="-231775" algn="l" defTabSz="914400" rtl="0" eaLnBrk="1" fontAlgn="auto" latinLnBrk="0" hangingPunct="1">
                        <a:lnSpc>
                          <a:spcPct val="100000"/>
                        </a:lnSpc>
                        <a:spcBef>
                          <a:spcPts val="600"/>
                        </a:spcBef>
                        <a:spcAft>
                          <a:spcPts val="0"/>
                        </a:spcAft>
                        <a:buClrTx/>
                        <a:buSzTx/>
                        <a:buFont typeface="Wingdings" pitchFamily="2" charset="2"/>
                        <a:buChar char="§"/>
                        <a:tabLst/>
                        <a:defRPr/>
                      </a:pPr>
                      <a:r>
                        <a:rPr lang="en-US" sz="1400" dirty="0">
                          <a:latin typeface="Verdana" panose="020B0604030504040204" pitchFamily="34" charset="0"/>
                          <a:ea typeface="Verdana" panose="020B0604030504040204" pitchFamily="34" charset="0"/>
                          <a:cs typeface="Verdana" panose="020B0604030504040204" pitchFamily="34" charset="0"/>
                        </a:rPr>
                        <a:t>Progression on ≥1 line prior systemic chemo</a:t>
                      </a:r>
                      <a:r>
                        <a:rPr lang="en-US" sz="1400" baseline="0" dirty="0">
                          <a:latin typeface="Verdana" panose="020B0604030504040204" pitchFamily="34" charset="0"/>
                          <a:ea typeface="Verdana" panose="020B0604030504040204" pitchFamily="34" charset="0"/>
                          <a:cs typeface="Verdana" panose="020B0604030504040204" pitchFamily="34" charset="0"/>
                        </a:rPr>
                        <a:t> or within 12 months of (neo)adjuvant chemo</a:t>
                      </a:r>
                    </a:p>
                    <a:p>
                      <a:pPr marL="0" marR="0" lvl="0" indent="0" algn="l" defTabSz="914400" rtl="0" eaLnBrk="1" fontAlgn="auto" latinLnBrk="0" hangingPunct="1">
                        <a:lnSpc>
                          <a:spcPct val="100000"/>
                        </a:lnSpc>
                        <a:spcBef>
                          <a:spcPts val="600"/>
                        </a:spcBef>
                        <a:spcAft>
                          <a:spcPts val="600"/>
                        </a:spcAft>
                        <a:buClrTx/>
                        <a:buSzTx/>
                        <a:buFont typeface="Wingdings" pitchFamily="2" charset="2"/>
                        <a:buNone/>
                        <a:tabLst/>
                        <a:defRPr/>
                      </a:pPr>
                      <a:r>
                        <a:rPr lang="en-US" sz="1800" baseline="0" dirty="0">
                          <a:latin typeface="Verdana" panose="020B0604030504040204" pitchFamily="34" charset="0"/>
                          <a:ea typeface="Verdana" panose="020B0604030504040204" pitchFamily="34" charset="0"/>
                          <a:cs typeface="Verdana" panose="020B0604030504040204" pitchFamily="34" charset="0"/>
                        </a:rPr>
                        <a:t>OR</a:t>
                      </a:r>
                    </a:p>
                    <a:p>
                      <a:pPr marL="231775" marR="0" lvl="0" indent="-231775"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400" dirty="0">
                          <a:latin typeface="Verdana" panose="020B0604030504040204" pitchFamily="34" charset="0"/>
                          <a:ea typeface="Verdana" panose="020B0604030504040204" pitchFamily="34" charset="0"/>
                          <a:cs typeface="Verdana" panose="020B0604030504040204" pitchFamily="34" charset="0"/>
                        </a:rPr>
                        <a:t>Chemo-naïve: cisplatin-</a:t>
                      </a:r>
                      <a:r>
                        <a:rPr lang="en-US" sz="1400" baseline="0" dirty="0">
                          <a:latin typeface="Verdana" panose="020B0604030504040204" pitchFamily="34" charset="0"/>
                          <a:ea typeface="Verdana" panose="020B0604030504040204" pitchFamily="34" charset="0"/>
                          <a:cs typeface="Verdana" panose="020B0604030504040204" pitchFamily="34" charset="0"/>
                        </a:rPr>
                        <a:t>ineligible per protocol criteria</a:t>
                      </a:r>
                      <a:r>
                        <a:rPr lang="en-US" sz="1400" baseline="30000" dirty="0">
                          <a:latin typeface="Verdana" panose="020B0604030504040204" pitchFamily="34" charset="0"/>
                          <a:ea typeface="Verdana" panose="020B0604030504040204" pitchFamily="34" charset="0"/>
                          <a:cs typeface="Verdana" panose="020B0604030504040204" pitchFamily="34" charset="0"/>
                        </a:rPr>
                        <a:t>b</a:t>
                      </a:r>
                      <a:endParaRPr lang="en-US" sz="1400" b="1" baseline="30000" dirty="0">
                        <a:latin typeface="Verdana" panose="020B0604030504040204" pitchFamily="34" charset="0"/>
                        <a:ea typeface="Verdana" panose="020B0604030504040204" pitchFamily="34" charset="0"/>
                        <a:cs typeface="Verdana" panose="020B0604030504040204" pitchFamily="34" charset="0"/>
                      </a:endParaRPr>
                    </a:p>
                  </a:txBody>
                  <a:tcPr marL="121920" marR="121920" marT="18288" marB="18288" anchor="ctr"/>
                </a:tc>
                <a:extLst>
                  <a:ext uri="{0D108BD9-81ED-4DB2-BD59-A6C34878D82A}">
                    <a16:rowId xmlns:a16="http://schemas.microsoft.com/office/drawing/2014/main" val="10001"/>
                  </a:ext>
                </a:extLst>
              </a:tr>
              <a:tr h="339979">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231775" marR="0" lvl="0" indent="-231775"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400" dirty="0">
                          <a:latin typeface="Verdana" panose="020B0604030504040204" pitchFamily="34" charset="0"/>
                          <a:ea typeface="Verdana" panose="020B0604030504040204" pitchFamily="34" charset="0"/>
                          <a:cs typeface="Verdana" panose="020B0604030504040204" pitchFamily="34" charset="0"/>
                        </a:rPr>
                        <a:t>Prior immunotherapy</a:t>
                      </a:r>
                      <a:r>
                        <a:rPr lang="en-US" sz="1400" baseline="0" dirty="0">
                          <a:latin typeface="Verdana" panose="020B0604030504040204" pitchFamily="34" charset="0"/>
                          <a:ea typeface="Verdana" panose="020B0604030504040204" pitchFamily="34" charset="0"/>
                          <a:cs typeface="Verdana" panose="020B0604030504040204" pitchFamily="34" charset="0"/>
                        </a:rPr>
                        <a:t> was allowed</a:t>
                      </a:r>
                      <a:endParaRPr lang="en-US" sz="1400" b="1" dirty="0">
                        <a:latin typeface="Verdana" panose="020B0604030504040204" pitchFamily="34" charset="0"/>
                        <a:ea typeface="Verdana" panose="020B0604030504040204" pitchFamily="34" charset="0"/>
                        <a:cs typeface="Verdana" panose="020B0604030504040204" pitchFamily="34" charset="0"/>
                      </a:endParaRPr>
                    </a:p>
                  </a:txBody>
                  <a:tcPr marL="121920" marR="121920" marT="18288" marB="18288" anchor="ctr"/>
                </a:tc>
                <a:extLst>
                  <a:ext uri="{0D108BD9-81ED-4DB2-BD59-A6C34878D82A}">
                    <a16:rowId xmlns:a16="http://schemas.microsoft.com/office/drawing/2014/main" val="10002"/>
                  </a:ext>
                </a:extLst>
              </a:tr>
            </a:tbl>
          </a:graphicData>
        </a:graphic>
      </p:graphicFrame>
      <p:graphicFrame>
        <p:nvGraphicFramePr>
          <p:cNvPr id="107" name="Content Placeholder 5">
            <a:extLst>
              <a:ext uri="{FF2B5EF4-FFF2-40B4-BE49-F238E27FC236}">
                <a16:creationId xmlns:a16="http://schemas.microsoft.com/office/drawing/2014/main" id="{4270C18B-74B2-4CB7-96CF-18A408C2EB36}"/>
              </a:ext>
            </a:extLst>
          </p:cNvPr>
          <p:cNvGraphicFramePr>
            <a:graphicFrameLocks/>
          </p:cNvGraphicFramePr>
          <p:nvPr/>
        </p:nvGraphicFramePr>
        <p:xfrm>
          <a:off x="9162022" y="1729944"/>
          <a:ext cx="2683240" cy="1889760"/>
        </p:xfrm>
        <a:graphic>
          <a:graphicData uri="http://schemas.openxmlformats.org/drawingml/2006/table">
            <a:tbl>
              <a:tblPr firstRow="1" bandRow="1">
                <a:tableStyleId>{C083E6E3-FA7D-4D7B-A595-EF9225AFEA82}</a:tableStyleId>
              </a:tblPr>
              <a:tblGrid>
                <a:gridCol w="2683240">
                  <a:extLst>
                    <a:ext uri="{9D8B030D-6E8A-4147-A177-3AD203B41FA5}">
                      <a16:colId xmlns:a16="http://schemas.microsoft.com/office/drawing/2014/main" val="20000"/>
                    </a:ext>
                  </a:extLst>
                </a:gridCol>
              </a:tblGrid>
              <a:tr h="365760">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r>
                        <a:rPr lang="en-US" sz="1600" dirty="0">
                          <a:latin typeface="Verdana" panose="020B0604030504040204" pitchFamily="34" charset="0"/>
                          <a:ea typeface="Verdana" panose="020B0604030504040204" pitchFamily="34" charset="0"/>
                          <a:cs typeface="Verdana" panose="020B0604030504040204" pitchFamily="34" charset="0"/>
                        </a:rPr>
                        <a:t>Primary end point</a:t>
                      </a: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121920" marR="121920" marT="60960" marB="60960">
                    <a:solidFill>
                      <a:schemeClr val="accent1"/>
                    </a:solidFill>
                  </a:tcPr>
                </a:tc>
                <a:extLst>
                  <a:ext uri="{0D108BD9-81ED-4DB2-BD59-A6C34878D82A}">
                    <a16:rowId xmlns:a16="http://schemas.microsoft.com/office/drawing/2014/main" val="10000"/>
                  </a:ext>
                </a:extLst>
              </a:tr>
              <a:tr h="34544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r>
                        <a:rPr lang="en-US" sz="1500" dirty="0">
                          <a:latin typeface="Verdana" panose="020B0604030504040204" pitchFamily="34" charset="0"/>
                          <a:ea typeface="Verdana" panose="020B0604030504040204" pitchFamily="34" charset="0"/>
                          <a:cs typeface="Verdana" panose="020B0604030504040204" pitchFamily="34" charset="0"/>
                        </a:rPr>
                        <a:t>ORR</a:t>
                      </a:r>
                      <a:endParaRPr lang="en-US" sz="1500" b="1" strike="sngStrike" dirty="0">
                        <a:highlight>
                          <a:srgbClr val="FFFF00"/>
                        </a:highlight>
                        <a:latin typeface="Verdana" panose="020B0604030504040204" pitchFamily="34" charset="0"/>
                        <a:ea typeface="Verdana" panose="020B0604030504040204" pitchFamily="34" charset="0"/>
                        <a:cs typeface="Verdana" panose="020B0604030504040204" pitchFamily="34" charset="0"/>
                      </a:endParaRPr>
                    </a:p>
                  </a:txBody>
                  <a:tcPr marL="121920" marR="121920" marT="60960" marB="60960"/>
                </a:tc>
                <a:extLst>
                  <a:ext uri="{0D108BD9-81ED-4DB2-BD59-A6C34878D82A}">
                    <a16:rowId xmlns:a16="http://schemas.microsoft.com/office/drawing/2014/main" val="10001"/>
                  </a:ext>
                </a:extLst>
              </a:tr>
              <a:tr h="36576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algn="l" defTabSz="914400" rtl="0" eaLnBrk="1" latinLnBrk="0" hangingPunct="1"/>
                      <a:r>
                        <a:rPr lang="en-US" sz="1600" kern="1200" dirty="0">
                          <a:latin typeface="Verdana" panose="020B0604030504040204" pitchFamily="34" charset="0"/>
                          <a:ea typeface="Verdana" panose="020B0604030504040204" pitchFamily="34" charset="0"/>
                          <a:cs typeface="Verdana" panose="020B0604030504040204" pitchFamily="34" charset="0"/>
                        </a:rPr>
                        <a:t>Secondary end points</a:t>
                      </a:r>
                      <a:endParaRPr lang="en-US" sz="1600" b="1" kern="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marL="121920" marR="121920" marT="60960" marB="60960"/>
                </a:tc>
                <a:extLst>
                  <a:ext uri="{0D108BD9-81ED-4DB2-BD59-A6C34878D82A}">
                    <a16:rowId xmlns:a16="http://schemas.microsoft.com/office/drawing/2014/main" val="10002"/>
                  </a:ext>
                </a:extLst>
              </a:tr>
              <a:tr h="56896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r>
                        <a:rPr lang="en-US" sz="1500" dirty="0">
                          <a:latin typeface="Verdana" panose="020B0604030504040204" pitchFamily="34" charset="0"/>
                          <a:ea typeface="Verdana" panose="020B0604030504040204" pitchFamily="34" charset="0"/>
                          <a:cs typeface="Verdana" panose="020B0604030504040204" pitchFamily="34" charset="0"/>
                        </a:rPr>
                        <a:t>PFS, DoR, OS, safety, predictive biomarker evaluation, and PK</a:t>
                      </a:r>
                      <a:endParaRPr lang="en-US" sz="15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txBody>
                  <a:tcPr marL="121920" marR="121920" marT="60960" marB="60960"/>
                </a:tc>
                <a:extLst>
                  <a:ext uri="{0D108BD9-81ED-4DB2-BD59-A6C34878D82A}">
                    <a16:rowId xmlns:a16="http://schemas.microsoft.com/office/drawing/2014/main" val="10003"/>
                  </a:ext>
                </a:extLst>
              </a:tr>
            </a:tbl>
          </a:graphicData>
        </a:graphic>
      </p:graphicFrame>
      <p:sp>
        <p:nvSpPr>
          <p:cNvPr id="130" name="Freeform 29">
            <a:extLst>
              <a:ext uri="{FF2B5EF4-FFF2-40B4-BE49-F238E27FC236}">
                <a16:creationId xmlns:a16="http://schemas.microsoft.com/office/drawing/2014/main" id="{ACC13365-62B8-4C65-B727-3C6B787C1C57}"/>
              </a:ext>
            </a:extLst>
          </p:cNvPr>
          <p:cNvSpPr>
            <a:spLocks/>
          </p:cNvSpPr>
          <p:nvPr/>
        </p:nvSpPr>
        <p:spPr bwMode="auto">
          <a:xfrm>
            <a:off x="3813910" y="2066937"/>
            <a:ext cx="2133599" cy="488951"/>
          </a:xfrm>
          <a:custGeom>
            <a:avLst/>
            <a:gdLst>
              <a:gd name="T0" fmla="*/ 1008 w 1008"/>
              <a:gd name="T1" fmla="*/ 178 h 231"/>
              <a:gd name="T2" fmla="*/ 1008 w 1008"/>
              <a:gd name="T3" fmla="*/ 178 h 231"/>
              <a:gd name="T4" fmla="*/ 1003 w 1008"/>
              <a:gd name="T5" fmla="*/ 200 h 231"/>
              <a:gd name="T6" fmla="*/ 994 w 1008"/>
              <a:gd name="T7" fmla="*/ 214 h 231"/>
              <a:gd name="T8" fmla="*/ 977 w 1008"/>
              <a:gd name="T9" fmla="*/ 227 h 231"/>
              <a:gd name="T10" fmla="*/ 954 w 1008"/>
              <a:gd name="T11" fmla="*/ 231 h 231"/>
              <a:gd name="T12" fmla="*/ 54 w 1008"/>
              <a:gd name="T13" fmla="*/ 231 h 231"/>
              <a:gd name="T14" fmla="*/ 54 w 1008"/>
              <a:gd name="T15" fmla="*/ 231 h 231"/>
              <a:gd name="T16" fmla="*/ 36 w 1008"/>
              <a:gd name="T17" fmla="*/ 227 h 231"/>
              <a:gd name="T18" fmla="*/ 18 w 1008"/>
              <a:gd name="T19" fmla="*/ 214 h 231"/>
              <a:gd name="T20" fmla="*/ 4 w 1008"/>
              <a:gd name="T21" fmla="*/ 200 h 231"/>
              <a:gd name="T22" fmla="*/ 0 w 1008"/>
              <a:gd name="T23" fmla="*/ 178 h 231"/>
              <a:gd name="T24" fmla="*/ 0 w 1008"/>
              <a:gd name="T25" fmla="*/ 53 h 231"/>
              <a:gd name="T26" fmla="*/ 0 w 1008"/>
              <a:gd name="T27" fmla="*/ 53 h 231"/>
              <a:gd name="T28" fmla="*/ 4 w 1008"/>
              <a:gd name="T29" fmla="*/ 31 h 231"/>
              <a:gd name="T30" fmla="*/ 18 w 1008"/>
              <a:gd name="T31" fmla="*/ 13 h 231"/>
              <a:gd name="T32" fmla="*/ 36 w 1008"/>
              <a:gd name="T33" fmla="*/ 0 h 231"/>
              <a:gd name="T34" fmla="*/ 54 w 1008"/>
              <a:gd name="T35" fmla="*/ 0 h 231"/>
              <a:gd name="T36" fmla="*/ 954 w 1008"/>
              <a:gd name="T37" fmla="*/ 0 h 231"/>
              <a:gd name="T38" fmla="*/ 954 w 1008"/>
              <a:gd name="T39" fmla="*/ 0 h 231"/>
              <a:gd name="T40" fmla="*/ 977 w 1008"/>
              <a:gd name="T41" fmla="*/ 0 h 231"/>
              <a:gd name="T42" fmla="*/ 994 w 1008"/>
              <a:gd name="T43" fmla="*/ 13 h 231"/>
              <a:gd name="T44" fmla="*/ 1003 w 1008"/>
              <a:gd name="T45" fmla="*/ 31 h 231"/>
              <a:gd name="T46" fmla="*/ 1008 w 1008"/>
              <a:gd name="T47" fmla="*/ 53 h 231"/>
              <a:gd name="T48" fmla="*/ 1008 w 1008"/>
              <a:gd name="T49" fmla="*/ 178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8" h="231">
                <a:moveTo>
                  <a:pt x="1008" y="178"/>
                </a:moveTo>
                <a:lnTo>
                  <a:pt x="1008" y="178"/>
                </a:lnTo>
                <a:lnTo>
                  <a:pt x="1003" y="200"/>
                </a:lnTo>
                <a:lnTo>
                  <a:pt x="994" y="214"/>
                </a:lnTo>
                <a:lnTo>
                  <a:pt x="977" y="227"/>
                </a:lnTo>
                <a:lnTo>
                  <a:pt x="954" y="231"/>
                </a:lnTo>
                <a:lnTo>
                  <a:pt x="54" y="231"/>
                </a:lnTo>
                <a:lnTo>
                  <a:pt x="54" y="231"/>
                </a:lnTo>
                <a:lnTo>
                  <a:pt x="36" y="227"/>
                </a:lnTo>
                <a:lnTo>
                  <a:pt x="18" y="214"/>
                </a:lnTo>
                <a:lnTo>
                  <a:pt x="4" y="200"/>
                </a:lnTo>
                <a:lnTo>
                  <a:pt x="0" y="178"/>
                </a:lnTo>
                <a:lnTo>
                  <a:pt x="0" y="53"/>
                </a:lnTo>
                <a:lnTo>
                  <a:pt x="0" y="53"/>
                </a:lnTo>
                <a:lnTo>
                  <a:pt x="4" y="31"/>
                </a:lnTo>
                <a:lnTo>
                  <a:pt x="18" y="13"/>
                </a:lnTo>
                <a:lnTo>
                  <a:pt x="36" y="0"/>
                </a:lnTo>
                <a:lnTo>
                  <a:pt x="54" y="0"/>
                </a:lnTo>
                <a:lnTo>
                  <a:pt x="954" y="0"/>
                </a:lnTo>
                <a:lnTo>
                  <a:pt x="954" y="0"/>
                </a:lnTo>
                <a:lnTo>
                  <a:pt x="977" y="0"/>
                </a:lnTo>
                <a:lnTo>
                  <a:pt x="994" y="13"/>
                </a:lnTo>
                <a:lnTo>
                  <a:pt x="1003" y="31"/>
                </a:lnTo>
                <a:lnTo>
                  <a:pt x="1008" y="53"/>
                </a:lnTo>
                <a:lnTo>
                  <a:pt x="1008" y="178"/>
                </a:lnTo>
                <a:close/>
              </a:path>
            </a:pathLst>
          </a:custGeom>
          <a:solidFill>
            <a:schemeClr val="accent1"/>
          </a:solidFill>
          <a:ln>
            <a:noFill/>
          </a:ln>
        </p:spPr>
        <p:txBody>
          <a:bodyPr vert="horz" wrap="square" lIns="0" tIns="60960" rIns="0" bIns="60960" numCol="1" anchor="ctr" anchorCtr="0" compatLnSpc="1">
            <a:prstTxWarp prst="textNoShape">
              <a:avLst/>
            </a:prstTxWarp>
          </a:bodyPr>
          <a:lstStyle/>
          <a:p>
            <a:pPr marL="0" marR="0" lvl="0" indent="0" algn="ctr" defTabSz="914291" rtl="0" eaLnBrk="0" fontAlgn="auto" latinLnBrk="0" hangingPunct="0">
              <a:lnSpc>
                <a:spcPct val="100000"/>
              </a:lnSpc>
              <a:spcBef>
                <a:spcPts val="0"/>
              </a:spcBef>
              <a:spcAft>
                <a:spcPts val="0"/>
              </a:spcAft>
              <a:buClrTx/>
              <a:buSzTx/>
              <a:buFontTx/>
              <a:buNone/>
              <a:tabLst/>
              <a:defRPr/>
            </a:pPr>
            <a:r>
              <a:rPr kumimoji="0" lang="en-US" altLang="en-US" sz="12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Regimen 1: </a:t>
            </a:r>
            <a:r>
              <a:rPr kumimoji="0" lang="en-US" altLang="en-U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10 mg/d for </a:t>
            </a:r>
            <a:br>
              <a:rPr kumimoji="0" lang="en-US" altLang="en-U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altLang="en-U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7 days on/7 days off</a:t>
            </a:r>
          </a:p>
        </p:txBody>
      </p:sp>
      <p:sp>
        <p:nvSpPr>
          <p:cNvPr id="131" name="Freeform 30">
            <a:extLst>
              <a:ext uri="{FF2B5EF4-FFF2-40B4-BE49-F238E27FC236}">
                <a16:creationId xmlns:a16="http://schemas.microsoft.com/office/drawing/2014/main" id="{D69AD1CD-9A94-470A-BE5F-5D5A60D63B09}"/>
              </a:ext>
            </a:extLst>
          </p:cNvPr>
          <p:cNvSpPr>
            <a:spLocks/>
          </p:cNvSpPr>
          <p:nvPr/>
        </p:nvSpPr>
        <p:spPr bwMode="auto">
          <a:xfrm>
            <a:off x="3813910" y="2670184"/>
            <a:ext cx="2133599" cy="499534"/>
          </a:xfrm>
          <a:custGeom>
            <a:avLst/>
            <a:gdLst>
              <a:gd name="T0" fmla="*/ 1008 w 1008"/>
              <a:gd name="T1" fmla="*/ 183 h 236"/>
              <a:gd name="T2" fmla="*/ 1008 w 1008"/>
              <a:gd name="T3" fmla="*/ 183 h 236"/>
              <a:gd name="T4" fmla="*/ 1003 w 1008"/>
              <a:gd name="T5" fmla="*/ 201 h 236"/>
              <a:gd name="T6" fmla="*/ 994 w 1008"/>
              <a:gd name="T7" fmla="*/ 219 h 236"/>
              <a:gd name="T8" fmla="*/ 977 w 1008"/>
              <a:gd name="T9" fmla="*/ 232 h 236"/>
              <a:gd name="T10" fmla="*/ 954 w 1008"/>
              <a:gd name="T11" fmla="*/ 236 h 236"/>
              <a:gd name="T12" fmla="*/ 54 w 1008"/>
              <a:gd name="T13" fmla="*/ 236 h 236"/>
              <a:gd name="T14" fmla="*/ 54 w 1008"/>
              <a:gd name="T15" fmla="*/ 236 h 236"/>
              <a:gd name="T16" fmla="*/ 36 w 1008"/>
              <a:gd name="T17" fmla="*/ 232 h 236"/>
              <a:gd name="T18" fmla="*/ 18 w 1008"/>
              <a:gd name="T19" fmla="*/ 219 h 236"/>
              <a:gd name="T20" fmla="*/ 4 w 1008"/>
              <a:gd name="T21" fmla="*/ 201 h 236"/>
              <a:gd name="T22" fmla="*/ 0 w 1008"/>
              <a:gd name="T23" fmla="*/ 183 h 236"/>
              <a:gd name="T24" fmla="*/ 0 w 1008"/>
              <a:gd name="T25" fmla="*/ 54 h 236"/>
              <a:gd name="T26" fmla="*/ 0 w 1008"/>
              <a:gd name="T27" fmla="*/ 54 h 236"/>
              <a:gd name="T28" fmla="*/ 4 w 1008"/>
              <a:gd name="T29" fmla="*/ 36 h 236"/>
              <a:gd name="T30" fmla="*/ 18 w 1008"/>
              <a:gd name="T31" fmla="*/ 18 h 236"/>
              <a:gd name="T32" fmla="*/ 36 w 1008"/>
              <a:gd name="T33" fmla="*/ 4 h 236"/>
              <a:gd name="T34" fmla="*/ 54 w 1008"/>
              <a:gd name="T35" fmla="*/ 0 h 236"/>
              <a:gd name="T36" fmla="*/ 954 w 1008"/>
              <a:gd name="T37" fmla="*/ 0 h 236"/>
              <a:gd name="T38" fmla="*/ 954 w 1008"/>
              <a:gd name="T39" fmla="*/ 0 h 236"/>
              <a:gd name="T40" fmla="*/ 977 w 1008"/>
              <a:gd name="T41" fmla="*/ 4 h 236"/>
              <a:gd name="T42" fmla="*/ 994 w 1008"/>
              <a:gd name="T43" fmla="*/ 18 h 236"/>
              <a:gd name="T44" fmla="*/ 1003 w 1008"/>
              <a:gd name="T45" fmla="*/ 36 h 236"/>
              <a:gd name="T46" fmla="*/ 1008 w 1008"/>
              <a:gd name="T47" fmla="*/ 54 h 236"/>
              <a:gd name="T48" fmla="*/ 1008 w 1008"/>
              <a:gd name="T49" fmla="*/ 18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8" h="236">
                <a:moveTo>
                  <a:pt x="1008" y="183"/>
                </a:moveTo>
                <a:lnTo>
                  <a:pt x="1008" y="183"/>
                </a:lnTo>
                <a:lnTo>
                  <a:pt x="1003" y="201"/>
                </a:lnTo>
                <a:lnTo>
                  <a:pt x="994" y="219"/>
                </a:lnTo>
                <a:lnTo>
                  <a:pt x="977" y="232"/>
                </a:lnTo>
                <a:lnTo>
                  <a:pt x="954" y="236"/>
                </a:lnTo>
                <a:lnTo>
                  <a:pt x="54" y="236"/>
                </a:lnTo>
                <a:lnTo>
                  <a:pt x="54" y="236"/>
                </a:lnTo>
                <a:lnTo>
                  <a:pt x="36" y="232"/>
                </a:lnTo>
                <a:lnTo>
                  <a:pt x="18" y="219"/>
                </a:lnTo>
                <a:lnTo>
                  <a:pt x="4" y="201"/>
                </a:lnTo>
                <a:lnTo>
                  <a:pt x="0" y="183"/>
                </a:lnTo>
                <a:lnTo>
                  <a:pt x="0" y="54"/>
                </a:lnTo>
                <a:lnTo>
                  <a:pt x="0" y="54"/>
                </a:lnTo>
                <a:lnTo>
                  <a:pt x="4" y="36"/>
                </a:lnTo>
                <a:lnTo>
                  <a:pt x="18" y="18"/>
                </a:lnTo>
                <a:lnTo>
                  <a:pt x="36" y="4"/>
                </a:lnTo>
                <a:lnTo>
                  <a:pt x="54" y="0"/>
                </a:lnTo>
                <a:lnTo>
                  <a:pt x="954" y="0"/>
                </a:lnTo>
                <a:lnTo>
                  <a:pt x="954" y="0"/>
                </a:lnTo>
                <a:lnTo>
                  <a:pt x="977" y="4"/>
                </a:lnTo>
                <a:lnTo>
                  <a:pt x="994" y="18"/>
                </a:lnTo>
                <a:lnTo>
                  <a:pt x="1003" y="36"/>
                </a:lnTo>
                <a:lnTo>
                  <a:pt x="1008" y="54"/>
                </a:lnTo>
                <a:lnTo>
                  <a:pt x="1008" y="183"/>
                </a:lnTo>
                <a:close/>
              </a:path>
            </a:pathLst>
          </a:custGeom>
          <a:solidFill>
            <a:schemeClr val="accent1"/>
          </a:solidFill>
          <a:ln>
            <a:noFill/>
          </a:ln>
        </p:spPr>
        <p:txBody>
          <a:bodyPr vert="horz" wrap="square" lIns="0" tIns="60960" rIns="0" bIns="60960" numCol="1" anchor="ctr" anchorCtr="0" compatLnSpc="1">
            <a:prstTxWarp prst="textNoShape">
              <a:avLst/>
            </a:prstTxWarp>
          </a:bodyPr>
          <a:lstStyle/>
          <a:p>
            <a:pPr marL="0" marR="0" lvl="0" indent="0" algn="ctr" defTabSz="914291" rtl="0" eaLnBrk="0" fontAlgn="auto" latinLnBrk="0" hangingPunct="0">
              <a:lnSpc>
                <a:spcPct val="100000"/>
              </a:lnSpc>
              <a:spcBef>
                <a:spcPts val="0"/>
              </a:spcBef>
              <a:spcAft>
                <a:spcPts val="0"/>
              </a:spcAft>
              <a:buClrTx/>
              <a:buSzTx/>
              <a:buFontTx/>
              <a:buNone/>
              <a:tabLst/>
              <a:defRPr/>
            </a:pPr>
            <a:r>
              <a:rPr kumimoji="0" lang="en-US" altLang="en-US" sz="12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Regimen 2: </a:t>
            </a:r>
            <a:r>
              <a:rPr kumimoji="0" lang="en-US" altLang="en-U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6 mg QD</a:t>
            </a:r>
          </a:p>
        </p:txBody>
      </p:sp>
      <p:sp>
        <p:nvSpPr>
          <p:cNvPr id="132" name="Freeform 35">
            <a:extLst>
              <a:ext uri="{FF2B5EF4-FFF2-40B4-BE49-F238E27FC236}">
                <a16:creationId xmlns:a16="http://schemas.microsoft.com/office/drawing/2014/main" id="{1A230F7C-B5D4-4F5E-9F01-71AC0BD971B7}"/>
              </a:ext>
            </a:extLst>
          </p:cNvPr>
          <p:cNvSpPr>
            <a:spLocks/>
          </p:cNvSpPr>
          <p:nvPr/>
        </p:nvSpPr>
        <p:spPr bwMode="auto">
          <a:xfrm>
            <a:off x="326677" y="1905396"/>
            <a:ext cx="1315252" cy="1480256"/>
          </a:xfrm>
          <a:prstGeom prst="roundRect">
            <a:avLst/>
          </a:prstGeom>
          <a:solidFill>
            <a:schemeClr val="accent2"/>
          </a:solidFill>
          <a:ln>
            <a:noFill/>
          </a:ln>
        </p:spPr>
        <p:txBody>
          <a:bodyPr vert="horz" wrap="square" lIns="0" tIns="60960" rIns="0" bIns="60960" numCol="1" anchor="ctr" anchorCtr="0" compatLnSpc="1">
            <a:prstTxWarp prst="textNoShape">
              <a:avLst/>
            </a:prstTxWarp>
          </a:bodyPr>
          <a:lstStyle/>
          <a:p>
            <a:pPr marL="0" marR="0" lvl="0" indent="0" algn="ctr" defTabSz="914291" rtl="0" eaLnBrk="0" fontAlgn="auto" latinLnBrk="0" hangingPunct="0">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Patients with</a:t>
            </a:r>
            <a:br>
              <a:rPr kumimoji="0" lang="en-US" altLang="en-U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altLang="en-U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metastatic or </a:t>
            </a:r>
            <a:br>
              <a:rPr kumimoji="0" lang="en-US" altLang="en-U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altLang="en-U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surgically unresectable</a:t>
            </a:r>
          </a:p>
          <a:p>
            <a:pPr marL="0" marR="0" lvl="0" indent="0" algn="ctr" defTabSz="914291" rtl="0" eaLnBrk="0" fontAlgn="auto" latinLnBrk="0" hangingPunct="0">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locally advanced UC</a:t>
            </a:r>
          </a:p>
        </p:txBody>
      </p:sp>
      <p:sp>
        <p:nvSpPr>
          <p:cNvPr id="133" name="Freeform 42">
            <a:extLst>
              <a:ext uri="{FF2B5EF4-FFF2-40B4-BE49-F238E27FC236}">
                <a16:creationId xmlns:a16="http://schemas.microsoft.com/office/drawing/2014/main" id="{D0281EF3-6E38-4DB1-9993-CB05AC5E24E8}"/>
              </a:ext>
            </a:extLst>
          </p:cNvPr>
          <p:cNvSpPr>
            <a:spLocks/>
          </p:cNvSpPr>
          <p:nvPr/>
        </p:nvSpPr>
        <p:spPr bwMode="auto">
          <a:xfrm>
            <a:off x="1793877" y="1905396"/>
            <a:ext cx="1315252" cy="1480256"/>
          </a:xfrm>
          <a:prstGeom prst="roundRect">
            <a:avLst/>
          </a:prstGeom>
          <a:solidFill>
            <a:schemeClr val="accent4"/>
          </a:solidFill>
          <a:ln>
            <a:noFill/>
          </a:ln>
        </p:spPr>
        <p:txBody>
          <a:bodyPr vert="horz" wrap="square" lIns="0" tIns="60960" rIns="0" bIns="60960" numCol="1" anchor="ctr" anchorCtr="0" compatLnSpc="1">
            <a:prstTxWarp prst="textNoShape">
              <a:avLst/>
            </a:prstTxWarp>
          </a:bodyPr>
          <a:lstStyle/>
          <a:p>
            <a:pPr marL="0" marR="0" lvl="0" indent="0" algn="ctr" defTabSz="914291" rtl="0" eaLnBrk="0" fontAlgn="auto" latinLnBrk="0" hangingPunct="0">
              <a:lnSpc>
                <a:spcPct val="100000"/>
              </a:lnSpc>
              <a:spcBef>
                <a:spcPts val="0"/>
              </a:spcBef>
              <a:spcAft>
                <a:spcPts val="0"/>
              </a:spcAft>
              <a:buClrTx/>
              <a:buSzTx/>
              <a:buFontTx/>
              <a:buNone/>
              <a:tabLst/>
              <a:defRPr/>
            </a:pPr>
            <a:r>
              <a:rPr kumimoji="0" lang="en-US" altLang="en-U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Screening</a:t>
            </a:r>
            <a:br>
              <a:rPr kumimoji="0" lang="en-US" altLang="en-U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altLang="en-U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for </a:t>
            </a:r>
            <a:r>
              <a:rPr kumimoji="0" lang="en-US" altLang="en-US" sz="1200" b="0" i="1"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FGFR</a:t>
            </a:r>
            <a:br>
              <a:rPr kumimoji="0" lang="en-US" altLang="en-U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altLang="en-U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fusions/</a:t>
            </a:r>
            <a:br>
              <a:rPr kumimoji="0" lang="en-US" altLang="en-U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altLang="en-US"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mutations on tissue by central lab</a:t>
            </a:r>
          </a:p>
        </p:txBody>
      </p:sp>
      <p:sp>
        <p:nvSpPr>
          <p:cNvPr id="137" name="Freeform 52">
            <a:extLst>
              <a:ext uri="{FF2B5EF4-FFF2-40B4-BE49-F238E27FC236}">
                <a16:creationId xmlns:a16="http://schemas.microsoft.com/office/drawing/2014/main" id="{2FF82CB1-29A6-44FF-AB60-5DA60652D7F9}"/>
              </a:ext>
            </a:extLst>
          </p:cNvPr>
          <p:cNvSpPr>
            <a:spLocks/>
          </p:cNvSpPr>
          <p:nvPr/>
        </p:nvSpPr>
        <p:spPr bwMode="auto">
          <a:xfrm>
            <a:off x="6157098" y="1665643"/>
            <a:ext cx="2680823" cy="1773014"/>
          </a:xfrm>
          <a:prstGeom prst="roundRect">
            <a:avLst>
              <a:gd name="adj" fmla="val 15424"/>
            </a:avLst>
          </a:prstGeom>
          <a:solidFill>
            <a:schemeClr val="accent5"/>
          </a:solidFill>
          <a:ln w="28575">
            <a:noFill/>
            <a:round/>
            <a:headEnd/>
            <a:tailEnd/>
          </a:ln>
        </p:spPr>
        <p:txBody>
          <a:bodyPr vert="horz" wrap="none" lIns="45720" tIns="64008" rIns="45720" bIns="60960" numCol="1" anchor="ctr" anchorCtr="0" compatLnSpc="1">
            <a:prstTxWarp prst="textNoShape">
              <a:avLst/>
            </a:prstTxWarp>
          </a:bodyPr>
          <a:lstStyle/>
          <a:p>
            <a:pPr marL="0" marR="0" lvl="0" indent="0" algn="ctr" defTabSz="914291" rtl="0" eaLnBrk="0" fontAlgn="auto" latinLnBrk="0" hangingPunct="0">
              <a:lnSpc>
                <a:spcPct val="100000"/>
              </a:lnSpc>
              <a:spcBef>
                <a:spcPts val="0"/>
              </a:spcBef>
              <a:spcAft>
                <a:spcPts val="0"/>
              </a:spcAft>
              <a:buClrTx/>
              <a:buSzTx/>
              <a:buFontTx/>
              <a:buNone/>
              <a:tabLst/>
              <a:defRPr/>
            </a:pPr>
            <a:r>
              <a:rPr kumimoji="0" lang="en-US" altLang="en-US" sz="17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Regimen 3</a:t>
            </a:r>
            <a:r>
              <a:rPr kumimoji="0" lang="en-US" altLang="en-US" sz="1700" b="1" i="0" u="none" strike="noStrike" kern="0" cap="none" spc="0" normalizeH="0" baseline="3000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a:t>
            </a:r>
            <a:r>
              <a:rPr kumimoji="0" lang="en-US" altLang="en-US" sz="17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t>
            </a:r>
            <a:br>
              <a:rPr kumimoji="0" lang="en-US" altLang="en-US" sz="17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altLang="en-US" sz="17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8 mg QD with </a:t>
            </a:r>
            <a:br>
              <a:rPr kumimoji="0" lang="en-US" altLang="en-US" sz="17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altLang="en-US" sz="17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PD up titration </a:t>
            </a:r>
            <a:br>
              <a:rPr kumimoji="0" lang="en-US" altLang="en-US" sz="17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altLang="en-US" sz="17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to 9 mg QD</a:t>
            </a:r>
            <a:br>
              <a:rPr kumimoji="0" lang="en-US" altLang="en-US" sz="17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altLang="en-US" sz="17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n=99</a:t>
            </a:r>
          </a:p>
        </p:txBody>
      </p:sp>
      <p:sp>
        <p:nvSpPr>
          <p:cNvPr id="138" name="TextBox 137">
            <a:extLst>
              <a:ext uri="{FF2B5EF4-FFF2-40B4-BE49-F238E27FC236}">
                <a16:creationId xmlns:a16="http://schemas.microsoft.com/office/drawing/2014/main" id="{DAF2C7D2-CFD2-48FD-824C-18905D26C803}"/>
              </a:ext>
            </a:extLst>
          </p:cNvPr>
          <p:cNvSpPr txBox="1"/>
          <p:nvPr/>
        </p:nvSpPr>
        <p:spPr>
          <a:xfrm>
            <a:off x="9162022" y="3761347"/>
            <a:ext cx="2991443" cy="11849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0" cap="none" spc="0" normalizeH="0" baseline="0" noProof="0" dirty="0">
                <a:ln>
                  <a:noFill/>
                </a:ln>
                <a:solidFill>
                  <a:srgbClr val="44546A">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Primary hypothesis: </a:t>
            </a:r>
          </a:p>
          <a:p>
            <a:pPr marL="231775" marR="0" lvl="0" indent="-231775"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GB" sz="1400" b="0" i="0" u="none" strike="noStrike" kern="0" cap="none" spc="0" normalizeH="0" baseline="0" noProof="0" dirty="0">
                <a:ln>
                  <a:noFill/>
                </a:ln>
                <a:solidFill>
                  <a:srgbClr val="44546A">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ORR in regimen 3 is &gt;25%</a:t>
            </a:r>
          </a:p>
          <a:p>
            <a:pPr marL="231775" marR="0" lvl="0" indent="-231775"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GB" sz="1400" b="0" i="0" u="none" strike="noStrike" kern="0" cap="none" spc="0" normalizeH="0" baseline="0" noProof="0" dirty="0">
                <a:ln>
                  <a:noFill/>
                </a:ln>
                <a:solidFill>
                  <a:srgbClr val="44546A">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One-sided </a:t>
            </a:r>
            <a:r>
              <a:rPr kumimoji="0" lang="el-GR" sz="1400" b="0" i="0" u="none" strike="noStrike" kern="0" cap="none" spc="0" normalizeH="0" baseline="0" noProof="0" dirty="0">
                <a:ln>
                  <a:noFill/>
                </a:ln>
                <a:solidFill>
                  <a:srgbClr val="44546A">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α</a:t>
            </a:r>
            <a:r>
              <a:rPr kumimoji="0" lang="en-GB" sz="1400" b="0" i="0" u="none" strike="noStrike" kern="0" cap="none" spc="0" normalizeH="0" baseline="0" noProof="0" dirty="0">
                <a:ln>
                  <a:noFill/>
                </a:ln>
                <a:solidFill>
                  <a:srgbClr val="44546A">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=0.025</a:t>
            </a:r>
          </a:p>
          <a:p>
            <a:pPr marL="231775" marR="0" lvl="0" indent="-231775" algn="l" defTabSz="914400" rtl="0" eaLnBrk="1" fontAlgn="auto" latinLnBrk="0" hangingPunct="1">
              <a:lnSpc>
                <a:spcPct val="100000"/>
              </a:lnSpc>
              <a:spcBef>
                <a:spcPts val="0"/>
              </a:spcBef>
              <a:spcAft>
                <a:spcPts val="600"/>
              </a:spcAft>
              <a:buClrTx/>
              <a:buSzTx/>
              <a:buFont typeface="Wingdings" pitchFamily="2" charset="2"/>
              <a:buChar char="§"/>
              <a:tabLst/>
              <a:defRPr/>
            </a:pPr>
            <a:r>
              <a:rPr kumimoji="0" lang="en-GB" sz="1400" b="0" i="0" u="none" strike="noStrike" kern="0" cap="none" spc="0" normalizeH="0" baseline="0" noProof="0" dirty="0">
                <a:ln>
                  <a:noFill/>
                </a:ln>
                <a:solidFill>
                  <a:srgbClr val="44546A">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85% power</a:t>
            </a:r>
            <a:endParaRPr kumimoji="0" lang="en-US" sz="1400" b="0" i="0" u="none" strike="noStrike" kern="0" cap="none" spc="0" normalizeH="0" baseline="0" noProof="0" dirty="0">
              <a:ln>
                <a:noFill/>
              </a:ln>
              <a:solidFill>
                <a:srgbClr val="44546A">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6" name="Group 5">
            <a:extLst>
              <a:ext uri="{FF2B5EF4-FFF2-40B4-BE49-F238E27FC236}">
                <a16:creationId xmlns:a16="http://schemas.microsoft.com/office/drawing/2014/main" id="{A90A273C-2E5A-DF4E-B750-20646D3F8AE0}"/>
              </a:ext>
            </a:extLst>
          </p:cNvPr>
          <p:cNvGrpSpPr/>
          <p:nvPr/>
        </p:nvGrpSpPr>
        <p:grpSpPr>
          <a:xfrm>
            <a:off x="3289005" y="1629363"/>
            <a:ext cx="332317" cy="1934634"/>
            <a:chOff x="3064082" y="1566978"/>
            <a:chExt cx="332317" cy="1934634"/>
          </a:xfrm>
        </p:grpSpPr>
        <p:sp>
          <p:nvSpPr>
            <p:cNvPr id="116" name="Freeform 14">
              <a:extLst>
                <a:ext uri="{FF2B5EF4-FFF2-40B4-BE49-F238E27FC236}">
                  <a16:creationId xmlns:a16="http://schemas.microsoft.com/office/drawing/2014/main" id="{76DEC395-DDC5-4D87-B8B0-3F77682F0409}"/>
                </a:ext>
              </a:extLst>
            </p:cNvPr>
            <p:cNvSpPr>
              <a:spLocks/>
            </p:cNvSpPr>
            <p:nvPr/>
          </p:nvSpPr>
          <p:spPr bwMode="auto">
            <a:xfrm>
              <a:off x="3064082" y="1566978"/>
              <a:ext cx="332317" cy="1934634"/>
            </a:xfrm>
            <a:prstGeom prst="roundRect">
              <a:avLst>
                <a:gd name="adj" fmla="val 26613"/>
              </a:avLst>
            </a:prstGeom>
            <a:solidFill>
              <a:schemeClr val="tx1">
                <a:lumMod val="50000"/>
                <a:lumOff val="50000"/>
              </a:schemeClr>
            </a:solidFill>
            <a:ln>
              <a:noFill/>
            </a:ln>
            <a:effectLst>
              <a:outerShdw blurRad="50800" dist="50800" dir="5400000" algn="ctr" rotWithShape="0">
                <a:srgbClr val="000000">
                  <a:alpha val="0"/>
                </a:srgb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1ABAAA8C-77BD-8640-8BD8-5F858FB6CB45}"/>
                </a:ext>
              </a:extLst>
            </p:cNvPr>
            <p:cNvSpPr txBox="1"/>
            <p:nvPr/>
          </p:nvSpPr>
          <p:spPr>
            <a:xfrm>
              <a:off x="3070494" y="1601095"/>
              <a:ext cx="317715" cy="1852815"/>
            </a:xfrm>
            <a:prstGeom prst="rect">
              <a:avLst/>
            </a:prstGeom>
            <a:noFill/>
          </p:spPr>
          <p:txBody>
            <a:bodyPr wrap="none" rtlCol="0">
              <a:spAutoFit/>
            </a:bodyPr>
            <a:lstStyle/>
            <a:p>
              <a:pPr marL="0" marR="0" lvl="0" indent="0" algn="ctr" defTabSz="914291" rtl="0" eaLnBrk="1" fontAlgn="auto" latinLnBrk="0" hangingPunct="1">
                <a:lnSpc>
                  <a:spcPct val="8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R</a:t>
              </a:r>
            </a:p>
            <a:p>
              <a:pPr marL="0" marR="0" lvl="0" indent="0" algn="ctr" defTabSz="914291" rtl="0" eaLnBrk="1" fontAlgn="auto" latinLnBrk="0" hangingPunct="1">
                <a:lnSpc>
                  <a:spcPct val="8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a:t>
              </a:r>
            </a:p>
            <a:p>
              <a:pPr marL="0" marR="0" lvl="0" indent="0" algn="ctr" defTabSz="914291" rtl="0" eaLnBrk="1" fontAlgn="auto" latinLnBrk="0" hangingPunct="1">
                <a:lnSpc>
                  <a:spcPct val="8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N</a:t>
              </a:r>
            </a:p>
            <a:p>
              <a:pPr marL="0" marR="0" lvl="0" indent="0" algn="ctr" defTabSz="914291" rtl="0" eaLnBrk="1" fontAlgn="auto" latinLnBrk="0" hangingPunct="1">
                <a:lnSpc>
                  <a:spcPct val="8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D</a:t>
              </a:r>
            </a:p>
            <a:p>
              <a:pPr marL="0" marR="0" lvl="0" indent="0" algn="ctr" defTabSz="914291" rtl="0" eaLnBrk="1" fontAlgn="auto" latinLnBrk="0" hangingPunct="1">
                <a:lnSpc>
                  <a:spcPct val="8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O</a:t>
              </a:r>
            </a:p>
            <a:p>
              <a:pPr marL="0" marR="0" lvl="0" indent="0" algn="ctr" defTabSz="914291" rtl="0" eaLnBrk="1" fontAlgn="auto" latinLnBrk="0" hangingPunct="1">
                <a:lnSpc>
                  <a:spcPct val="8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M</a:t>
              </a:r>
            </a:p>
            <a:p>
              <a:pPr marL="0" marR="0" lvl="0" indent="0" algn="ctr" defTabSz="914291" rtl="0" eaLnBrk="1" fontAlgn="auto" latinLnBrk="0" hangingPunct="1">
                <a:lnSpc>
                  <a:spcPct val="8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a:t>
              </a:r>
            </a:p>
            <a:p>
              <a:pPr marL="0" marR="0" lvl="0" indent="0" algn="ctr" defTabSz="914291" rtl="0" eaLnBrk="1" fontAlgn="auto" latinLnBrk="0" hangingPunct="1">
                <a:lnSpc>
                  <a:spcPct val="8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Z</a:t>
              </a:r>
            </a:p>
            <a:p>
              <a:pPr marL="0" marR="0" lvl="0" indent="0" algn="ctr" defTabSz="914291" rtl="0" eaLnBrk="1" fontAlgn="auto" latinLnBrk="0" hangingPunct="1">
                <a:lnSpc>
                  <a:spcPct val="8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A</a:t>
              </a:r>
            </a:p>
            <a:p>
              <a:pPr marL="0" marR="0" lvl="0" indent="0" algn="ctr" defTabSz="914291" rtl="0" eaLnBrk="1" fontAlgn="auto" latinLnBrk="0" hangingPunct="1">
                <a:lnSpc>
                  <a:spcPct val="8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T</a:t>
              </a:r>
            </a:p>
            <a:p>
              <a:pPr marL="0" marR="0" lvl="0" indent="0" algn="ctr" defTabSz="914291" rtl="0" eaLnBrk="1" fontAlgn="auto" latinLnBrk="0" hangingPunct="1">
                <a:lnSpc>
                  <a:spcPct val="8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I</a:t>
              </a:r>
            </a:p>
            <a:p>
              <a:pPr marL="0" marR="0" lvl="0" indent="0" algn="ctr" defTabSz="914291" rtl="0" eaLnBrk="1" fontAlgn="auto" latinLnBrk="0" hangingPunct="1">
                <a:lnSpc>
                  <a:spcPct val="8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O</a:t>
              </a:r>
            </a:p>
            <a:p>
              <a:pPr marL="0" marR="0" lvl="0" indent="0" algn="ctr" defTabSz="914291" rtl="0" eaLnBrk="1" fontAlgn="auto" latinLnBrk="0" hangingPunct="1">
                <a:lnSpc>
                  <a:spcPct val="8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N</a:t>
              </a:r>
            </a:p>
          </p:txBody>
        </p:sp>
      </p:grpSp>
    </p:spTree>
    <p:extLst>
      <p:ext uri="{BB962C8B-B14F-4D97-AF65-F5344CB8AC3E}">
        <p14:creationId xmlns:p14="http://schemas.microsoft.com/office/powerpoint/2010/main" val="407409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317"/>
            <a:ext cx="12192000" cy="1117806"/>
          </a:xfrm>
        </p:spPr>
        <p:txBody>
          <a:bodyPr>
            <a:normAutofit/>
          </a:bodyPr>
          <a:lstStyle/>
          <a:p>
            <a:pPr algn="ctr"/>
            <a:r>
              <a:rPr lang="en-US" sz="3400" dirty="0">
                <a:solidFill>
                  <a:schemeClr val="tx1"/>
                </a:solidFill>
                <a:latin typeface="Arial" panose="020B0604020202020204" pitchFamily="34" charset="0"/>
                <a:cs typeface="Arial" panose="020B0604020202020204" pitchFamily="34" charset="0"/>
              </a:rPr>
              <a:t>BLC2001: Baseline Demographic and Clinical Characteristics</a:t>
            </a:r>
          </a:p>
        </p:txBody>
      </p:sp>
      <p:sp>
        <p:nvSpPr>
          <p:cNvPr id="3" name="Text Placeholder 2">
            <a:extLst>
              <a:ext uri="{FF2B5EF4-FFF2-40B4-BE49-F238E27FC236}">
                <a16:creationId xmlns:a16="http://schemas.microsoft.com/office/drawing/2014/main" id="{9A9D4FDD-5CB9-FC41-AE19-40E94D5FDF4D}"/>
              </a:ext>
            </a:extLst>
          </p:cNvPr>
          <p:cNvSpPr>
            <a:spLocks noGrp="1"/>
          </p:cNvSpPr>
          <p:nvPr>
            <p:ph type="body" sz="quarter" idx="10"/>
          </p:nvPr>
        </p:nvSpPr>
        <p:spPr>
          <a:xfrm>
            <a:off x="182033" y="6158473"/>
            <a:ext cx="11817403" cy="572480"/>
          </a:xfrm>
        </p:spPr>
        <p:txBody>
          <a:bodyPr/>
          <a:lstStyle/>
          <a:p>
            <a:r>
              <a:rPr lang="en-US" kern="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Loriot Y, et al. </a:t>
            </a:r>
            <a:r>
              <a:rPr lang="en-US" i="1" kern="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N Engl J Med</a:t>
            </a:r>
            <a:r>
              <a:rPr lang="en-US" kern="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2019:381:338-348.</a:t>
            </a:r>
          </a:p>
        </p:txBody>
      </p:sp>
      <p:graphicFrame>
        <p:nvGraphicFramePr>
          <p:cNvPr id="8" name="Table 7">
            <a:extLst>
              <a:ext uri="{FF2B5EF4-FFF2-40B4-BE49-F238E27FC236}">
                <a16:creationId xmlns:a16="http://schemas.microsoft.com/office/drawing/2014/main" id="{DE723239-DCF1-4AD2-BA03-CEEA5636CDAD}"/>
              </a:ext>
            </a:extLst>
          </p:cNvPr>
          <p:cNvGraphicFramePr>
            <a:graphicFrameLocks noGrp="1"/>
          </p:cNvGraphicFramePr>
          <p:nvPr/>
        </p:nvGraphicFramePr>
        <p:xfrm>
          <a:off x="2771975" y="1261698"/>
          <a:ext cx="6637518" cy="4811199"/>
        </p:xfrm>
        <a:graphic>
          <a:graphicData uri="http://schemas.openxmlformats.org/drawingml/2006/table">
            <a:tbl>
              <a:tblPr firstRow="1" bandRow="1">
                <a:tableStyleId>{C083E6E3-FA7D-4D7B-A595-EF9225AFEA82}</a:tableStyleId>
              </a:tblPr>
              <a:tblGrid>
                <a:gridCol w="4893038">
                  <a:extLst>
                    <a:ext uri="{9D8B030D-6E8A-4147-A177-3AD203B41FA5}">
                      <a16:colId xmlns:a16="http://schemas.microsoft.com/office/drawing/2014/main" val="1609448434"/>
                    </a:ext>
                  </a:extLst>
                </a:gridCol>
                <a:gridCol w="1744480">
                  <a:extLst>
                    <a:ext uri="{9D8B030D-6E8A-4147-A177-3AD203B41FA5}">
                      <a16:colId xmlns:a16="http://schemas.microsoft.com/office/drawing/2014/main" val="148093080"/>
                    </a:ext>
                  </a:extLst>
                </a:gridCol>
              </a:tblGrid>
              <a:tr h="452126">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algn="l"/>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Characteristic</a:t>
                      </a:r>
                    </a:p>
                  </a:txBody>
                  <a:tcPr anchor="ctr">
                    <a:solidFill>
                      <a:schemeClr val="accent1"/>
                    </a:solidFill>
                  </a:tcPr>
                </a:tc>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All Patients</a:t>
                      </a:r>
                    </a:p>
                    <a:p>
                      <a:pPr algn="ct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(N=99)</a:t>
                      </a:r>
                    </a:p>
                  </a:txBody>
                  <a:tcPr anchor="ctr">
                    <a:solidFill>
                      <a:schemeClr val="accent1"/>
                    </a:solidFill>
                  </a:tcPr>
                </a:tc>
                <a:extLst>
                  <a:ext uri="{0D108BD9-81ED-4DB2-BD59-A6C34878D82A}">
                    <a16:rowId xmlns:a16="http://schemas.microsoft.com/office/drawing/2014/main" val="3446135565"/>
                  </a:ext>
                </a:extLst>
              </a:tr>
              <a:tr h="404673">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400" baseline="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Median age, year (range)</a:t>
                      </a:r>
                    </a:p>
                  </a:txBody>
                  <a:tcPr marL="68580" marR="68580" marT="0" marB="0" anchor="ct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68 (36–87)</a:t>
                      </a:r>
                    </a:p>
                  </a:txBody>
                  <a:tcPr anchor="ctr"/>
                </a:tc>
                <a:extLst>
                  <a:ext uri="{0D108BD9-81ED-4DB2-BD59-A6C34878D82A}">
                    <a16:rowId xmlns:a16="http://schemas.microsoft.com/office/drawing/2014/main" val="4058601427"/>
                  </a:ext>
                </a:extLst>
              </a:tr>
              <a:tr h="824464">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l">
                        <a:lnSpc>
                          <a:spcPct val="100000"/>
                        </a:lnSpc>
                        <a:spcBef>
                          <a:spcPts val="0"/>
                        </a:spcBef>
                        <a:spcAft>
                          <a:spcPts val="0"/>
                        </a:spcAft>
                      </a:pPr>
                      <a:r>
                        <a:rPr lang="en-US" sz="14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ECOG PS, n (%)</a:t>
                      </a:r>
                    </a:p>
                    <a:p>
                      <a:pPr marL="457200" marR="0" lvl="1" algn="l">
                        <a:lnSpc>
                          <a:spcPct val="100000"/>
                        </a:lnSpc>
                        <a:spcBef>
                          <a:spcPts val="0"/>
                        </a:spcBef>
                        <a:spcAft>
                          <a:spcPts val="0"/>
                        </a:spcAft>
                      </a:pPr>
                      <a:r>
                        <a:rPr lang="en-US" sz="14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0</a:t>
                      </a:r>
                    </a:p>
                    <a:p>
                      <a:pPr marL="457200" marR="0" lvl="1" algn="l">
                        <a:lnSpc>
                          <a:spcPct val="100000"/>
                        </a:lnSpc>
                        <a:spcBef>
                          <a:spcPts val="0"/>
                        </a:spcBef>
                        <a:spcAft>
                          <a:spcPts val="0"/>
                        </a:spcAft>
                      </a:pPr>
                      <a:r>
                        <a:rPr lang="en-US" sz="14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1</a:t>
                      </a:r>
                    </a:p>
                    <a:p>
                      <a:pPr marL="457200" marR="0" lvl="1" algn="l">
                        <a:lnSpc>
                          <a:spcPct val="100000"/>
                        </a:lnSpc>
                        <a:spcBef>
                          <a:spcPts val="0"/>
                        </a:spcBef>
                        <a:spcAft>
                          <a:spcPts val="0"/>
                        </a:spcAft>
                      </a:pPr>
                      <a:r>
                        <a:rPr lang="en-US" sz="14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2</a:t>
                      </a:r>
                    </a:p>
                  </a:txBody>
                  <a:tcPr marL="68580" marR="68580" marT="0" marB="0" anchor="ct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en-US" sz="14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en-US" sz="14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50 (51)</a:t>
                      </a:r>
                    </a:p>
                    <a:p>
                      <a:pPr algn="ctr"/>
                      <a:r>
                        <a:rPr lang="en-US" sz="14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42 (42)</a:t>
                      </a:r>
                    </a:p>
                    <a:p>
                      <a:pPr algn="ctr"/>
                      <a:r>
                        <a:rPr lang="en-US" sz="14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7 (7)</a:t>
                      </a:r>
                    </a:p>
                  </a:txBody>
                  <a:tcPr anchor="ctr"/>
                </a:tc>
                <a:extLst>
                  <a:ext uri="{0D108BD9-81ED-4DB2-BD59-A6C34878D82A}">
                    <a16:rowId xmlns:a16="http://schemas.microsoft.com/office/drawing/2014/main" val="1960626621"/>
                  </a:ext>
                </a:extLst>
              </a:tr>
              <a:tr h="824464">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l">
                        <a:lnSpc>
                          <a:spcPct val="100000"/>
                        </a:lnSpc>
                        <a:spcBef>
                          <a:spcPts val="0"/>
                        </a:spcBef>
                        <a:spcAft>
                          <a:spcPts val="0"/>
                        </a:spcAft>
                      </a:pPr>
                      <a:r>
                        <a:rPr lang="en-US" sz="14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Treatment history, n (%)</a:t>
                      </a:r>
                    </a:p>
                    <a:p>
                      <a:pPr marL="457200" marR="0" lvl="1" algn="l">
                        <a:lnSpc>
                          <a:spcPct val="100000"/>
                        </a:lnSpc>
                        <a:spcBef>
                          <a:spcPts val="0"/>
                        </a:spcBef>
                        <a:spcAft>
                          <a:spcPts val="0"/>
                        </a:spcAft>
                      </a:pPr>
                      <a:r>
                        <a:rPr lang="en-US" sz="14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Progression or relapse after CT</a:t>
                      </a:r>
                    </a:p>
                    <a:p>
                      <a:pPr marL="457200" marR="0" lvl="1" algn="l">
                        <a:lnSpc>
                          <a:spcPct val="100000"/>
                        </a:lnSpc>
                        <a:spcBef>
                          <a:spcPts val="0"/>
                        </a:spcBef>
                        <a:spcAft>
                          <a:spcPts val="0"/>
                        </a:spcAft>
                      </a:pPr>
                      <a:r>
                        <a:rPr lang="en-US" sz="14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No previous CT</a:t>
                      </a:r>
                    </a:p>
                    <a:p>
                      <a:pPr marL="457200" marR="0" lvl="1" algn="l">
                        <a:lnSpc>
                          <a:spcPct val="100000"/>
                        </a:lnSpc>
                        <a:spcBef>
                          <a:spcPts val="0"/>
                        </a:spcBef>
                        <a:spcAft>
                          <a:spcPts val="0"/>
                        </a:spcAft>
                      </a:pPr>
                      <a:r>
                        <a:rPr lang="en-US" sz="14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Progression or relapse after IO</a:t>
                      </a:r>
                    </a:p>
                  </a:txBody>
                  <a:tcPr marL="68580" marR="68580" marT="0" marB="0" anchor="ct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endParaRPr lang="en-US" sz="14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en-US" sz="14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87 (88)</a:t>
                      </a:r>
                    </a:p>
                    <a:p>
                      <a:pPr algn="ctr"/>
                      <a:r>
                        <a:rPr lang="en-US" sz="14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12 (12)</a:t>
                      </a:r>
                    </a:p>
                    <a:p>
                      <a:pPr algn="ctr"/>
                      <a:r>
                        <a:rPr lang="en-US" sz="14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22 (22)</a:t>
                      </a:r>
                    </a:p>
                  </a:txBody>
                  <a:tcPr anchor="ctr"/>
                </a:tc>
                <a:extLst>
                  <a:ext uri="{0D108BD9-81ED-4DB2-BD59-A6C34878D82A}">
                    <a16:rowId xmlns:a16="http://schemas.microsoft.com/office/drawing/2014/main" val="10004"/>
                  </a:ext>
                </a:extLst>
              </a:tr>
              <a:tr h="1046222">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l">
                        <a:lnSpc>
                          <a:spcPct val="100000"/>
                        </a:lnSpc>
                        <a:spcBef>
                          <a:spcPts val="600"/>
                        </a:spcBef>
                        <a:spcAft>
                          <a:spcPts val="600"/>
                        </a:spcAft>
                      </a:pPr>
                      <a:r>
                        <a:rPr lang="en-US" sz="14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Number of previous treatments, n (%)</a:t>
                      </a:r>
                    </a:p>
                    <a:p>
                      <a:pPr marL="457200" marR="0" lvl="1" algn="l">
                        <a:lnSpc>
                          <a:spcPct val="100000"/>
                        </a:lnSpc>
                        <a:spcBef>
                          <a:spcPts val="0"/>
                        </a:spcBef>
                        <a:spcAft>
                          <a:spcPts val="0"/>
                        </a:spcAft>
                      </a:pPr>
                      <a:r>
                        <a:rPr lang="en-US" sz="14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0</a:t>
                      </a:r>
                    </a:p>
                    <a:p>
                      <a:pPr marL="457200" marR="0" lvl="1" algn="l">
                        <a:lnSpc>
                          <a:spcPct val="100000"/>
                        </a:lnSpc>
                        <a:spcBef>
                          <a:spcPts val="0"/>
                        </a:spcBef>
                        <a:spcAft>
                          <a:spcPts val="0"/>
                        </a:spcAft>
                      </a:pPr>
                      <a:r>
                        <a:rPr lang="en-US" sz="14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1</a:t>
                      </a:r>
                    </a:p>
                    <a:p>
                      <a:pPr marL="457200" marR="0" lvl="1" algn="l">
                        <a:lnSpc>
                          <a:spcPct val="100000"/>
                        </a:lnSpc>
                        <a:spcBef>
                          <a:spcPts val="0"/>
                        </a:spcBef>
                        <a:spcAft>
                          <a:spcPts val="0"/>
                        </a:spcAft>
                      </a:pPr>
                      <a:r>
                        <a:rPr lang="en-US" sz="14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≥2</a:t>
                      </a:r>
                    </a:p>
                  </a:txBody>
                  <a:tcPr marL="68580" marR="68580" marT="0" marB="0" anchor="ct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11 (11)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45 (45)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43 (43)</a:t>
                      </a:r>
                    </a:p>
                  </a:txBody>
                  <a:tcPr anchor="ctr"/>
                </a:tc>
                <a:extLst>
                  <a:ext uri="{0D108BD9-81ED-4DB2-BD59-A6C34878D82A}">
                    <a16:rowId xmlns:a16="http://schemas.microsoft.com/office/drawing/2014/main" val="1572433193"/>
                  </a:ext>
                </a:extLst>
              </a:tr>
              <a:tr h="427052">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l"/>
                      <a:r>
                        <a:rPr lang="en-US" sz="1400" kern="12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Visceral metastasis present, n (%)</a:t>
                      </a:r>
                    </a:p>
                  </a:txBody>
                  <a:tcPr marL="68580" marR="68580" marT="0" marB="0" anchor="ct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ctr"/>
                      <a:r>
                        <a:rPr lang="en-US" sz="14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78 (79)</a:t>
                      </a:r>
                    </a:p>
                  </a:txBody>
                  <a:tcPr anchor="ctr"/>
                </a:tc>
                <a:extLst>
                  <a:ext uri="{0D108BD9-81ED-4DB2-BD59-A6C34878D82A}">
                    <a16:rowId xmlns:a16="http://schemas.microsoft.com/office/drawing/2014/main" val="2231702419"/>
                  </a:ext>
                </a:extLst>
              </a:tr>
              <a:tr h="525332">
                <a:tc>
                  <a:txBody>
                    <a:bodyPr/>
                    <a:lstStyle/>
                    <a:p>
                      <a:pPr algn="l"/>
                      <a:r>
                        <a:rPr lang="en-US" sz="1400" kern="1200" dirty="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Creatinine clearance &lt;60 mL/min, n (%)</a:t>
                      </a:r>
                    </a:p>
                  </a:txBody>
                  <a:tcPr marL="68580" marR="68580" marT="0" marB="0" anchor="ctr"/>
                </a:tc>
                <a:tc>
                  <a:txBody>
                    <a:bodyPr/>
                    <a:lstStyle/>
                    <a:p>
                      <a:pPr algn="ctr"/>
                      <a:r>
                        <a:rPr lang="en-US" sz="140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52 (53)</a:t>
                      </a:r>
                    </a:p>
                  </a:txBody>
                  <a:tcPr anchor="ctr"/>
                </a:tc>
                <a:extLst>
                  <a:ext uri="{0D108BD9-81ED-4DB2-BD59-A6C34878D82A}">
                    <a16:rowId xmlns:a16="http://schemas.microsoft.com/office/drawing/2014/main" val="10008"/>
                  </a:ext>
                </a:extLst>
              </a:tr>
            </a:tbl>
          </a:graphicData>
        </a:graphic>
      </p:graphicFrame>
      <p:sp>
        <p:nvSpPr>
          <p:cNvPr id="11" name="Triangle 10">
            <a:extLst>
              <a:ext uri="{FF2B5EF4-FFF2-40B4-BE49-F238E27FC236}">
                <a16:creationId xmlns:a16="http://schemas.microsoft.com/office/drawing/2014/main" id="{0D42B131-F8BE-304A-B6EE-5C72F7708960}"/>
              </a:ext>
            </a:extLst>
          </p:cNvPr>
          <p:cNvSpPr/>
          <p:nvPr/>
        </p:nvSpPr>
        <p:spPr>
          <a:xfrm rot="5400000">
            <a:off x="-111572" y="1207638"/>
            <a:ext cx="564746" cy="352482"/>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9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8591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208" y="55240"/>
            <a:ext cx="11224391" cy="1325563"/>
          </a:xfrm>
        </p:spPr>
        <p:txBody>
          <a:bodyPr>
            <a:normAutofit/>
          </a:bodyPr>
          <a:lstStyle/>
          <a:p>
            <a:pPr algn="ctr"/>
            <a:r>
              <a:rPr lang="en-US" sz="3600" dirty="0">
                <a:solidFill>
                  <a:schemeClr val="tx1"/>
                </a:solidFill>
                <a:latin typeface="Arial" panose="020B0604020202020204" pitchFamily="34" charset="0"/>
                <a:cs typeface="Arial" panose="020B0604020202020204" pitchFamily="34" charset="0"/>
              </a:rPr>
              <a:t>TRAEs of Clinical Importance or Special Interest</a:t>
            </a:r>
          </a:p>
        </p:txBody>
      </p:sp>
      <p:sp>
        <p:nvSpPr>
          <p:cNvPr id="4" name="Slide Number Placeholder 3"/>
          <p:cNvSpPr>
            <a:spLocks noGrp="1"/>
          </p:cNvSpPr>
          <p:nvPr>
            <p:ph type="sldNum" sz="quarter" idx="4"/>
          </p:nvPr>
        </p:nvSpPr>
        <p:spPr/>
        <p:txBody>
          <a:bodyPr/>
          <a:lstStyle/>
          <a:p>
            <a:pPr marL="0" marR="0" lvl="0" indent="0" algn="r" defTabSz="914291" rtl="0" eaLnBrk="1" fontAlgn="auto" latinLnBrk="0" hangingPunct="1">
              <a:lnSpc>
                <a:spcPct val="100000"/>
              </a:lnSpc>
              <a:spcBef>
                <a:spcPts val="0"/>
              </a:spcBef>
              <a:spcAft>
                <a:spcPts val="0"/>
              </a:spcAft>
              <a:buClrTx/>
              <a:buSzTx/>
              <a:buFontTx/>
              <a:buNone/>
              <a:tabLst/>
              <a:defRPr/>
            </a:pPr>
            <a:fld id="{81BF0B4E-CE60-AB48-9D7E-4434414A7C38}" type="slidenum">
              <a:rPr kumimoji="0" lang="en-US" sz="900" b="0" i="0" u="none" strike="noStrike" kern="1200" cap="none" spc="0" normalizeH="0" baseline="0" noProof="0">
                <a:ln>
                  <a:noFill/>
                </a:ln>
                <a:solidFill>
                  <a:srgbClr val="FFFFFF"/>
                </a:solidFill>
                <a:effectLst/>
                <a:uLnTx/>
                <a:uFillTx/>
                <a:latin typeface="Verdana"/>
                <a:ea typeface="+mn-ea"/>
              </a:rPr>
              <a:pPr marL="0" marR="0" lvl="0" indent="0" algn="r" defTabSz="914291"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srgbClr val="FFFFFF"/>
              </a:solidFill>
              <a:effectLst/>
              <a:uLnTx/>
              <a:uFillTx/>
              <a:latin typeface="Verdana"/>
              <a:ea typeface="+mn-ea"/>
            </a:endParaRPr>
          </a:p>
        </p:txBody>
      </p:sp>
      <p:sp>
        <p:nvSpPr>
          <p:cNvPr id="3" name="Text Placeholder 2">
            <a:extLst>
              <a:ext uri="{FF2B5EF4-FFF2-40B4-BE49-F238E27FC236}">
                <a16:creationId xmlns:a16="http://schemas.microsoft.com/office/drawing/2014/main" id="{B4D3FBE8-430C-144A-B505-329FE6BB157D}"/>
              </a:ext>
            </a:extLst>
          </p:cNvPr>
          <p:cNvSpPr>
            <a:spLocks noGrp="1"/>
          </p:cNvSpPr>
          <p:nvPr>
            <p:ph type="body" sz="quarter" idx="10"/>
          </p:nvPr>
        </p:nvSpPr>
        <p:spPr>
          <a:xfrm>
            <a:off x="248535" y="6158473"/>
            <a:ext cx="11817403" cy="572480"/>
          </a:xfrm>
        </p:spPr>
        <p:txBody>
          <a:bodyPr numCol="1"/>
          <a:lstStyle/>
          <a:p>
            <a:pPr marL="228600" indent="-228600" defTabSz="914400">
              <a:buFontTx/>
              <a:buAutoNum type="arabicPeriod"/>
              <a:defRPr/>
            </a:pPr>
            <a:r>
              <a:rPr lang="en-US" kern="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Loriot Y, et al. </a:t>
            </a:r>
            <a:r>
              <a:rPr lang="en-US" i="1" kern="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N Engl J Med</a:t>
            </a:r>
            <a:r>
              <a:rPr lang="en-US" kern="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2019:381:338-348.</a:t>
            </a:r>
          </a:p>
          <a:p>
            <a:pPr marL="228600" indent="-228600" defTabSz="914400">
              <a:buFontTx/>
              <a:buAutoNum type="arabicPeriod"/>
              <a:defRPr/>
            </a:pPr>
            <a:r>
              <a:rPr lang="en-US" kern="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Siefker-Radtke A, et al. Presented at the ASCO Annual Meeting. June 1-5, 2018, Chicago, IL. Abstract 4503.</a:t>
            </a:r>
          </a:p>
          <a:p>
            <a:pPr marL="228600" indent="-228600" defTabSz="914400">
              <a:buFontTx/>
              <a:buAutoNum type="arabicPeriod"/>
              <a:defRPr/>
            </a:pPr>
            <a:r>
              <a:rPr lang="en-US" kern="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Renouf DJ, et al. </a:t>
            </a:r>
            <a:r>
              <a:rPr lang="en-US" i="1" kern="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J Clin Oncol</a:t>
            </a:r>
            <a:r>
              <a:rPr lang="en-US" kern="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2012;30:3277-3286</a:t>
            </a:r>
          </a:p>
          <a:p>
            <a:pPr marL="228600" indent="-228600" defTabSz="914400">
              <a:buFontTx/>
              <a:buAutoNum type="arabicPeriod"/>
              <a:defRPr/>
            </a:pPr>
            <a:r>
              <a:rPr lang="en-US" kern="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Stjepanovic N, et al. </a:t>
            </a:r>
            <a:r>
              <a:rPr lang="en-US" i="1" kern="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Ann Oncol. </a:t>
            </a:r>
            <a:r>
              <a:rPr lang="en-US" kern="0" dirty="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2016;27:998-1005.</a:t>
            </a:r>
          </a:p>
        </p:txBody>
      </p:sp>
      <p:graphicFrame>
        <p:nvGraphicFramePr>
          <p:cNvPr id="12" name="Content Placeholder 2">
            <a:extLst>
              <a:ext uri="{FF2B5EF4-FFF2-40B4-BE49-F238E27FC236}">
                <a16:creationId xmlns:a16="http://schemas.microsoft.com/office/drawing/2014/main" id="{480987DC-FCFA-4FC8-8A7C-022F3E485B33}"/>
              </a:ext>
            </a:extLst>
          </p:cNvPr>
          <p:cNvGraphicFramePr>
            <a:graphicFrameLocks/>
          </p:cNvGraphicFramePr>
          <p:nvPr/>
        </p:nvGraphicFramePr>
        <p:xfrm>
          <a:off x="664208" y="1588158"/>
          <a:ext cx="7238066" cy="4032736"/>
        </p:xfrm>
        <a:graphic>
          <a:graphicData uri="http://schemas.openxmlformats.org/drawingml/2006/table">
            <a:tbl>
              <a:tblPr firstRow="1" bandRow="1">
                <a:tableStyleId>{C083E6E3-FA7D-4D7B-A595-EF9225AFEA82}</a:tableStyleId>
              </a:tblPr>
              <a:tblGrid>
                <a:gridCol w="4055744">
                  <a:extLst>
                    <a:ext uri="{9D8B030D-6E8A-4147-A177-3AD203B41FA5}">
                      <a16:colId xmlns:a16="http://schemas.microsoft.com/office/drawing/2014/main" val="20000"/>
                    </a:ext>
                  </a:extLst>
                </a:gridCol>
                <a:gridCol w="1400242">
                  <a:extLst>
                    <a:ext uri="{9D8B030D-6E8A-4147-A177-3AD203B41FA5}">
                      <a16:colId xmlns:a16="http://schemas.microsoft.com/office/drawing/2014/main" val="20005"/>
                    </a:ext>
                  </a:extLst>
                </a:gridCol>
                <a:gridCol w="1782080">
                  <a:extLst>
                    <a:ext uri="{9D8B030D-6E8A-4147-A177-3AD203B41FA5}">
                      <a16:colId xmlns:a16="http://schemas.microsoft.com/office/drawing/2014/main" val="20002"/>
                    </a:ext>
                  </a:extLst>
                </a:gridCol>
              </a:tblGrid>
              <a:tr h="688915">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nchor="b">
                    <a:solidFill>
                      <a:schemeClr val="accent1"/>
                    </a:solidFill>
                  </a:tcPr>
                </a:tc>
                <a:tc gridSpan="2">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pPr algn="ctr"/>
                      <a:r>
                        <a:rPr lang="pt-BR" sz="1600" dirty="0">
                          <a:solidFill>
                            <a:schemeClr val="bg1"/>
                          </a:solidFill>
                          <a:latin typeface="Verdana" panose="020B0604030504040204" pitchFamily="34" charset="0"/>
                          <a:ea typeface="Verdana" panose="020B0604030504040204" pitchFamily="34" charset="0"/>
                          <a:cs typeface="Verdana" panose="020B0604030504040204" pitchFamily="34" charset="0"/>
                        </a:rPr>
                        <a:t>8-mg continuous dose </a:t>
                      </a:r>
                      <a:br>
                        <a:rPr lang="pt-BR" sz="16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pt-BR" sz="1600" dirty="0">
                          <a:solidFill>
                            <a:schemeClr val="bg1"/>
                          </a:solidFill>
                          <a:latin typeface="Verdana" panose="020B0604030504040204" pitchFamily="34" charset="0"/>
                          <a:ea typeface="Verdana" panose="020B0604030504040204" pitchFamily="34" charset="0"/>
                          <a:cs typeface="Verdana" panose="020B0604030504040204" pitchFamily="34" charset="0"/>
                        </a:rPr>
                        <a:t>(n = 99)</a:t>
                      </a:r>
                    </a:p>
                  </a:txBody>
                  <a:tcPr anchor="b">
                    <a:solidFill>
                      <a:schemeClr val="accent1"/>
                    </a:solidFill>
                  </a:tcPr>
                </a:tc>
                <a:tc hMerge="1">
                  <a:txBody>
                    <a:bodyPr/>
                    <a:lstStyle/>
                    <a:p>
                      <a:endParaRPr lang="en-US"/>
                    </a:p>
                  </a:txBody>
                  <a:tcPr/>
                </a:tc>
                <a:extLst>
                  <a:ext uri="{0D108BD9-81ED-4DB2-BD59-A6C34878D82A}">
                    <a16:rowId xmlns:a16="http://schemas.microsoft.com/office/drawing/2014/main" val="10000"/>
                  </a:ext>
                </a:extLst>
              </a:tr>
              <a:tr h="393666">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Patients with AEs, n (%)</a:t>
                      </a:r>
                      <a:r>
                        <a:rPr lang="en-US" sz="16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1</a:t>
                      </a:r>
                      <a:endParaRPr 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accent1"/>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125000"/>
                        </a:lnSpc>
                        <a:spcBef>
                          <a:spcPts val="600"/>
                        </a:spcBef>
                        <a:spcAft>
                          <a:spcPts val="600"/>
                        </a:spcAft>
                      </a:pPr>
                      <a:r>
                        <a:rPr lang="en-GB" sz="16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Any grade</a:t>
                      </a:r>
                      <a:endParaRPr lang="en-US" sz="16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solidFill>
                      <a:schemeClr val="accent1"/>
                    </a:solidFill>
                  </a:tcP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125000"/>
                        </a:lnSpc>
                        <a:spcBef>
                          <a:spcPts val="600"/>
                        </a:spcBef>
                        <a:spcAft>
                          <a:spcPts val="600"/>
                        </a:spcAft>
                      </a:pPr>
                      <a:r>
                        <a:rPr lang="en-GB" sz="16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Grade </a:t>
                      </a:r>
                      <a:r>
                        <a:rPr lang="en-GB" sz="1600" u="none" baseline="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t>
                      </a:r>
                      <a:r>
                        <a:rPr lang="en-GB" sz="16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endParaRPr lang="en-US" sz="1600" b="1"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solidFill>
                      <a:schemeClr val="accent1"/>
                    </a:solidFill>
                  </a:tcPr>
                </a:tc>
                <a:extLst>
                  <a:ext uri="{0D108BD9-81ED-4DB2-BD59-A6C34878D82A}">
                    <a16:rowId xmlns:a16="http://schemas.microsoft.com/office/drawing/2014/main" val="10001"/>
                  </a:ext>
                </a:extLst>
              </a:tr>
              <a:tr h="296276">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l">
                        <a:lnSpc>
                          <a:spcPct val="125000"/>
                        </a:lnSpc>
                        <a:spcBef>
                          <a:spcPts val="600"/>
                        </a:spcBef>
                        <a:spcAft>
                          <a:spcPts val="600"/>
                        </a:spcAft>
                      </a:pPr>
                      <a:r>
                        <a:rPr lang="en-US" sz="1400" dirty="0">
                          <a:effectLst/>
                          <a:latin typeface="Verdana" panose="020B0604030504040204" pitchFamily="34" charset="0"/>
                          <a:ea typeface="Verdana" panose="020B0604030504040204" pitchFamily="34" charset="0"/>
                          <a:cs typeface="Verdana" panose="020B0604030504040204" pitchFamily="34" charset="0"/>
                        </a:rPr>
                        <a:t>Hyperphosphatemia</a:t>
                      </a:r>
                      <a:endParaRPr lang="en-US" sz="14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125000"/>
                        </a:lnSpc>
                        <a:spcBef>
                          <a:spcPts val="600"/>
                        </a:spcBef>
                        <a:spcAft>
                          <a:spcPts val="600"/>
                        </a:spcAft>
                      </a:pPr>
                      <a:r>
                        <a:rPr lang="en-US" sz="1400" dirty="0">
                          <a:effectLst/>
                          <a:latin typeface="Verdana" panose="020B0604030504040204" pitchFamily="34" charset="0"/>
                          <a:ea typeface="Verdana" panose="020B0604030504040204" pitchFamily="34" charset="0"/>
                          <a:cs typeface="Verdana" panose="020B0604030504040204" pitchFamily="34" charset="0"/>
                        </a:rPr>
                        <a:t>72 (73)</a:t>
                      </a:r>
                      <a:endParaRPr lang="en-US" sz="14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125000"/>
                        </a:lnSpc>
                        <a:spcBef>
                          <a:spcPts val="600"/>
                        </a:spcBef>
                        <a:spcAft>
                          <a:spcPts val="600"/>
                        </a:spcAft>
                      </a:pPr>
                      <a:r>
                        <a:rPr lang="en-US" sz="1400" dirty="0">
                          <a:effectLst/>
                          <a:latin typeface="Verdana" panose="020B0604030504040204" pitchFamily="34" charset="0"/>
                          <a:ea typeface="Verdana" panose="020B0604030504040204" pitchFamily="34" charset="0"/>
                          <a:cs typeface="Verdana" panose="020B0604030504040204" pitchFamily="34" charset="0"/>
                        </a:rPr>
                        <a:t>2 (2)</a:t>
                      </a:r>
                      <a:endParaRPr lang="en-US" sz="14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extLst>
                  <a:ext uri="{0D108BD9-81ED-4DB2-BD59-A6C34878D82A}">
                    <a16:rowId xmlns:a16="http://schemas.microsoft.com/office/drawing/2014/main" val="10003"/>
                  </a:ext>
                </a:extLst>
              </a:tr>
              <a:tr h="296276">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l">
                        <a:lnSpc>
                          <a:spcPct val="125000"/>
                        </a:lnSpc>
                        <a:spcBef>
                          <a:spcPts val="600"/>
                        </a:spcBef>
                        <a:spcAft>
                          <a:spcPts val="600"/>
                        </a:spcAft>
                      </a:pPr>
                      <a:r>
                        <a:rPr lang="en-US" sz="1400" dirty="0">
                          <a:effectLst/>
                          <a:latin typeface="Verdana" panose="020B0604030504040204" pitchFamily="34" charset="0"/>
                          <a:ea typeface="Verdana" panose="020B0604030504040204" pitchFamily="34" charset="0"/>
                          <a:cs typeface="Verdana" panose="020B0604030504040204" pitchFamily="34" charset="0"/>
                        </a:rPr>
                        <a:t>Skin events</a:t>
                      </a:r>
                      <a:endParaRPr lang="en-US" sz="14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125000"/>
                        </a:lnSpc>
                        <a:spcBef>
                          <a:spcPts val="600"/>
                        </a:spcBef>
                        <a:spcAft>
                          <a:spcPts val="600"/>
                        </a:spcAft>
                      </a:pPr>
                      <a:r>
                        <a:rPr lang="en-US" sz="1400" dirty="0">
                          <a:effectLst/>
                          <a:latin typeface="Verdana" panose="020B0604030504040204" pitchFamily="34" charset="0"/>
                          <a:ea typeface="Verdana" panose="020B0604030504040204" pitchFamily="34" charset="0"/>
                          <a:cs typeface="Verdana" panose="020B0604030504040204" pitchFamily="34" charset="0"/>
                        </a:rPr>
                        <a:t>48 (49)</a:t>
                      </a:r>
                      <a:endParaRPr lang="en-US" sz="14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125000"/>
                        </a:lnSpc>
                        <a:spcBef>
                          <a:spcPts val="600"/>
                        </a:spcBef>
                        <a:spcAft>
                          <a:spcPts val="600"/>
                        </a:spcAft>
                      </a:pPr>
                      <a:r>
                        <a:rPr lang="en-US" sz="1400" dirty="0">
                          <a:effectLst/>
                          <a:latin typeface="Verdana" panose="020B0604030504040204" pitchFamily="34" charset="0"/>
                          <a:ea typeface="Verdana" panose="020B0604030504040204" pitchFamily="34" charset="0"/>
                          <a:cs typeface="Verdana" panose="020B0604030504040204" pitchFamily="34" charset="0"/>
                        </a:rPr>
                        <a:t>6 (6)</a:t>
                      </a:r>
                      <a:endParaRPr lang="en-US" sz="14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extLst>
                  <a:ext uri="{0D108BD9-81ED-4DB2-BD59-A6C34878D82A}">
                    <a16:rowId xmlns:a16="http://schemas.microsoft.com/office/drawing/2014/main" val="10005"/>
                  </a:ext>
                </a:extLst>
              </a:tr>
              <a:tr h="459277">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l">
                        <a:lnSpc>
                          <a:spcPct val="100000"/>
                        </a:lnSpc>
                        <a:spcBef>
                          <a:spcPts val="0"/>
                        </a:spcBef>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     Dry skin</a:t>
                      </a:r>
                    </a:p>
                    <a:p>
                      <a:pPr marL="0" marR="0" algn="l">
                        <a:lnSpc>
                          <a:spcPct val="100000"/>
                        </a:lnSpc>
                        <a:spcBef>
                          <a:spcPts val="0"/>
                        </a:spcBef>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     Hand-foot</a:t>
                      </a:r>
                      <a:r>
                        <a:rPr lang="en-US" sz="1200" baseline="0" dirty="0">
                          <a:effectLst/>
                          <a:latin typeface="Verdana" panose="020B0604030504040204" pitchFamily="34" charset="0"/>
                          <a:ea typeface="Verdana" panose="020B0604030504040204" pitchFamily="34" charset="0"/>
                          <a:cs typeface="Verdana" panose="020B0604030504040204" pitchFamily="34" charset="0"/>
                        </a:rPr>
                        <a:t> syndrome</a:t>
                      </a:r>
                      <a:endParaRPr lang="en-US" sz="12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100000"/>
                        </a:lnSpc>
                        <a:spcBef>
                          <a:spcPts val="0"/>
                        </a:spcBef>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32 (32)</a:t>
                      </a:r>
                    </a:p>
                    <a:p>
                      <a:pPr marL="0" marR="0" algn="ctr">
                        <a:lnSpc>
                          <a:spcPct val="100000"/>
                        </a:lnSpc>
                        <a:spcBef>
                          <a:spcPts val="0"/>
                        </a:spcBef>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22 (22)</a:t>
                      </a:r>
                      <a:endParaRPr lang="en-US" sz="12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100000"/>
                        </a:lnSpc>
                        <a:spcBef>
                          <a:spcPts val="0"/>
                        </a:spcBef>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0 (0)</a:t>
                      </a:r>
                    </a:p>
                    <a:p>
                      <a:pPr marL="0" marR="0" algn="ctr">
                        <a:lnSpc>
                          <a:spcPct val="100000"/>
                        </a:lnSpc>
                        <a:spcBef>
                          <a:spcPts val="0"/>
                        </a:spcBef>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5 (5)</a:t>
                      </a:r>
                      <a:endParaRPr lang="en-US" sz="12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extLst>
                  <a:ext uri="{0D108BD9-81ED-4DB2-BD59-A6C34878D82A}">
                    <a16:rowId xmlns:a16="http://schemas.microsoft.com/office/drawing/2014/main" val="2431165326"/>
                  </a:ext>
                </a:extLst>
              </a:tr>
              <a:tr h="323710">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l">
                        <a:lnSpc>
                          <a:spcPct val="125000"/>
                        </a:lnSpc>
                        <a:spcBef>
                          <a:spcPts val="600"/>
                        </a:spcBef>
                        <a:spcAft>
                          <a:spcPts val="600"/>
                        </a:spcAft>
                      </a:pPr>
                      <a:r>
                        <a:rPr lang="en-US" sz="1400" dirty="0">
                          <a:effectLst/>
                          <a:latin typeface="Verdana" panose="020B0604030504040204" pitchFamily="34" charset="0"/>
                          <a:ea typeface="Verdana" panose="020B0604030504040204" pitchFamily="34" charset="0"/>
                          <a:cs typeface="Verdana" panose="020B0604030504040204" pitchFamily="34" charset="0"/>
                        </a:rPr>
                        <a:t>Nail events</a:t>
                      </a:r>
                      <a:endParaRPr lang="en-US" sz="14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125000"/>
                        </a:lnSpc>
                        <a:spcBef>
                          <a:spcPts val="600"/>
                        </a:spcBef>
                        <a:spcAft>
                          <a:spcPts val="600"/>
                        </a:spcAft>
                      </a:pPr>
                      <a:r>
                        <a:rPr lang="en-US" sz="1400" dirty="0">
                          <a:effectLst/>
                          <a:latin typeface="Verdana" panose="020B0604030504040204" pitchFamily="34" charset="0"/>
                          <a:ea typeface="Verdana" panose="020B0604030504040204" pitchFamily="34" charset="0"/>
                          <a:cs typeface="Verdana" panose="020B0604030504040204" pitchFamily="34" charset="0"/>
                        </a:rPr>
                        <a:t>51 (52)</a:t>
                      </a:r>
                      <a:endParaRPr lang="en-US" sz="14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125000"/>
                        </a:lnSpc>
                        <a:spcBef>
                          <a:spcPts val="600"/>
                        </a:spcBef>
                        <a:spcAft>
                          <a:spcPts val="600"/>
                        </a:spcAft>
                      </a:pPr>
                      <a:r>
                        <a:rPr lang="en-US" sz="1400" dirty="0">
                          <a:effectLst/>
                          <a:latin typeface="Verdana" panose="020B0604030504040204" pitchFamily="34" charset="0"/>
                          <a:ea typeface="Verdana" panose="020B0604030504040204" pitchFamily="34" charset="0"/>
                          <a:cs typeface="Verdana" panose="020B0604030504040204" pitchFamily="34" charset="0"/>
                        </a:rPr>
                        <a:t>14 (14)</a:t>
                      </a:r>
                      <a:endParaRPr lang="en-US" sz="14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extLst>
                  <a:ext uri="{0D108BD9-81ED-4DB2-BD59-A6C34878D82A}">
                    <a16:rowId xmlns:a16="http://schemas.microsoft.com/office/drawing/2014/main" val="10006"/>
                  </a:ext>
                </a:extLst>
              </a:tr>
              <a:tr h="700089">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l">
                        <a:lnSpc>
                          <a:spcPct val="100000"/>
                        </a:lnSpc>
                        <a:spcBef>
                          <a:spcPts val="0"/>
                        </a:spcBef>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     Onycholysis</a:t>
                      </a:r>
                    </a:p>
                    <a:p>
                      <a:pPr marL="0" marR="0" algn="l">
                        <a:lnSpc>
                          <a:spcPct val="100000"/>
                        </a:lnSpc>
                        <a:spcBef>
                          <a:spcPts val="0"/>
                        </a:spcBef>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     Paronychia</a:t>
                      </a:r>
                    </a:p>
                    <a:p>
                      <a:pPr marL="0" marR="0" algn="l">
                        <a:lnSpc>
                          <a:spcPct val="100000"/>
                        </a:lnSpc>
                        <a:spcBef>
                          <a:spcPts val="0"/>
                        </a:spcBef>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     Nail dystrophy</a:t>
                      </a:r>
                      <a:endParaRPr lang="en-US" sz="12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effectLst/>
                          <a:latin typeface="Verdana" panose="020B0604030504040204" pitchFamily="34" charset="0"/>
                          <a:ea typeface="Verdana" panose="020B0604030504040204" pitchFamily="34" charset="0"/>
                          <a:cs typeface="Verdana" panose="020B0604030504040204" pitchFamily="34" charset="0"/>
                        </a:rPr>
                        <a:t>16 (16)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effectLst/>
                          <a:latin typeface="Verdana" panose="020B0604030504040204" pitchFamily="34" charset="0"/>
                          <a:ea typeface="Verdana" panose="020B0604030504040204" pitchFamily="34" charset="0"/>
                          <a:cs typeface="Verdana" panose="020B0604030504040204" pitchFamily="34" charset="0"/>
                        </a:rPr>
                        <a:t>14 (14)</a:t>
                      </a:r>
                    </a:p>
                    <a:p>
                      <a:pPr marL="0" marR="0" algn="ctr">
                        <a:lnSpc>
                          <a:spcPct val="100000"/>
                        </a:lnSpc>
                        <a:spcBef>
                          <a:spcPts val="0"/>
                        </a:spcBef>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16 (16)</a:t>
                      </a:r>
                      <a:endParaRPr lang="en-US" sz="12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100000"/>
                        </a:lnSpc>
                        <a:spcBef>
                          <a:spcPts val="0"/>
                        </a:spcBef>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2 (2)</a:t>
                      </a:r>
                    </a:p>
                    <a:p>
                      <a:pPr marL="0" marR="0" algn="ctr">
                        <a:lnSpc>
                          <a:spcPct val="100000"/>
                        </a:lnSpc>
                        <a:spcBef>
                          <a:spcPts val="0"/>
                        </a:spcBef>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3 (3)</a:t>
                      </a:r>
                    </a:p>
                    <a:p>
                      <a:pPr marL="0" marR="0" algn="ctr">
                        <a:lnSpc>
                          <a:spcPct val="100000"/>
                        </a:lnSpc>
                        <a:spcBef>
                          <a:spcPts val="0"/>
                        </a:spcBef>
                        <a:spcAft>
                          <a:spcPts val="0"/>
                        </a:spcAft>
                      </a:pPr>
                      <a:r>
                        <a:rPr lang="en-US" sz="1200" dirty="0">
                          <a:effectLst/>
                          <a:latin typeface="Verdana" panose="020B0604030504040204" pitchFamily="34" charset="0"/>
                          <a:ea typeface="Verdana" panose="020B0604030504040204" pitchFamily="34" charset="0"/>
                          <a:cs typeface="Verdana" panose="020B0604030504040204" pitchFamily="34" charset="0"/>
                        </a:rPr>
                        <a:t>6 (6)</a:t>
                      </a:r>
                      <a:endParaRPr lang="en-US" sz="12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extLst>
                  <a:ext uri="{0D108BD9-81ED-4DB2-BD59-A6C34878D82A}">
                    <a16:rowId xmlns:a16="http://schemas.microsoft.com/office/drawing/2014/main" val="2404874683"/>
                  </a:ext>
                </a:extLst>
              </a:tr>
              <a:tr h="418085">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l">
                        <a:lnSpc>
                          <a:spcPct val="100000"/>
                        </a:lnSpc>
                        <a:spcBef>
                          <a:spcPts val="0"/>
                        </a:spcBef>
                        <a:spcAft>
                          <a:spcPts val="0"/>
                        </a:spcAft>
                      </a:pPr>
                      <a:r>
                        <a:rPr lang="en-US" sz="1400" dirty="0">
                          <a:effectLst/>
                          <a:latin typeface="Verdana" panose="020B0604030504040204" pitchFamily="34" charset="0"/>
                          <a:ea typeface="Verdana" panose="020B0604030504040204" pitchFamily="34" charset="0"/>
                          <a:cs typeface="Verdana" panose="020B0604030504040204" pitchFamily="34" charset="0"/>
                        </a:rPr>
                        <a:t>Central serous retinopathy (CSR)</a:t>
                      </a:r>
                    </a:p>
                    <a:p>
                      <a:pPr marL="0" marR="0" algn="l">
                        <a:lnSpc>
                          <a:spcPct val="100000"/>
                        </a:lnSpc>
                        <a:spcBef>
                          <a:spcPts val="0"/>
                        </a:spcBef>
                        <a:spcAft>
                          <a:spcPts val="0"/>
                        </a:spcAft>
                      </a:pPr>
                      <a:r>
                        <a:rPr lang="en-US" sz="1400" dirty="0">
                          <a:effectLst/>
                          <a:latin typeface="Verdana" panose="020B0604030504040204" pitchFamily="34" charset="0"/>
                          <a:ea typeface="Verdana" panose="020B0604030504040204" pitchFamily="34" charset="0"/>
                          <a:cs typeface="Verdana" panose="020B0604030504040204" pitchFamily="34" charset="0"/>
                        </a:rPr>
                        <a:t>Non-CSR</a:t>
                      </a:r>
                      <a:r>
                        <a:rPr lang="en-US" sz="1400" baseline="0" dirty="0">
                          <a:effectLst/>
                          <a:latin typeface="Verdana" panose="020B0604030504040204" pitchFamily="34" charset="0"/>
                          <a:ea typeface="Verdana" panose="020B0604030504040204" pitchFamily="34" charset="0"/>
                          <a:cs typeface="Verdana" panose="020B0604030504040204" pitchFamily="34" charset="0"/>
                        </a:rPr>
                        <a:t> ocular events</a:t>
                      </a:r>
                      <a:r>
                        <a:rPr lang="en-US" sz="1400" baseline="30000" dirty="0">
                          <a:effectLst/>
                          <a:latin typeface="Verdana" panose="020B0604030504040204" pitchFamily="34" charset="0"/>
                          <a:ea typeface="Verdana" panose="020B0604030504040204" pitchFamily="34" charset="0"/>
                          <a:cs typeface="Verdana" panose="020B0604030504040204" pitchFamily="34" charset="0"/>
                        </a:rPr>
                        <a:t>a</a:t>
                      </a:r>
                      <a:endParaRPr lang="en-US" sz="1400" b="1" baseline="300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100000"/>
                        </a:lnSpc>
                        <a:spcBef>
                          <a:spcPts val="0"/>
                        </a:spcBef>
                        <a:spcAft>
                          <a:spcPts val="0"/>
                        </a:spcAft>
                      </a:pPr>
                      <a:r>
                        <a:rPr lang="en-US" sz="1400" dirty="0">
                          <a:effectLst/>
                          <a:latin typeface="Verdana" panose="020B0604030504040204" pitchFamily="34" charset="0"/>
                          <a:ea typeface="Verdana" panose="020B0604030504040204" pitchFamily="34" charset="0"/>
                          <a:cs typeface="Verdana" panose="020B0604030504040204" pitchFamily="34" charset="0"/>
                        </a:rPr>
                        <a:t>21 (21)</a:t>
                      </a:r>
                    </a:p>
                    <a:p>
                      <a:pPr marL="0" marR="0" algn="ctr">
                        <a:lnSpc>
                          <a:spcPct val="100000"/>
                        </a:lnSpc>
                        <a:spcBef>
                          <a:spcPts val="0"/>
                        </a:spcBef>
                        <a:spcAft>
                          <a:spcPts val="0"/>
                        </a:spcAft>
                      </a:pPr>
                      <a:r>
                        <a:rPr lang="en-US" sz="1400" dirty="0">
                          <a:effectLst/>
                          <a:latin typeface="Verdana" panose="020B0604030504040204" pitchFamily="34" charset="0"/>
                          <a:ea typeface="Verdana" panose="020B0604030504040204" pitchFamily="34" charset="0"/>
                          <a:cs typeface="Verdana" panose="020B0604030504040204" pitchFamily="34" charset="0"/>
                        </a:rPr>
                        <a:t>51</a:t>
                      </a:r>
                      <a:r>
                        <a:rPr lang="en-US" sz="1400" baseline="0" dirty="0">
                          <a:effectLst/>
                          <a:latin typeface="Verdana" panose="020B0604030504040204" pitchFamily="34" charset="0"/>
                          <a:ea typeface="Verdana" panose="020B0604030504040204" pitchFamily="34" charset="0"/>
                          <a:cs typeface="Verdana" panose="020B0604030504040204" pitchFamily="34" charset="0"/>
                        </a:rPr>
                        <a:t> (52)</a:t>
                      </a:r>
                      <a:endParaRPr lang="en-US" sz="14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ctr">
                        <a:lnSpc>
                          <a:spcPct val="100000"/>
                        </a:lnSpc>
                        <a:spcBef>
                          <a:spcPts val="0"/>
                        </a:spcBef>
                        <a:spcAft>
                          <a:spcPts val="0"/>
                        </a:spcAft>
                      </a:pPr>
                      <a:r>
                        <a:rPr lang="en-US" sz="1400" dirty="0">
                          <a:effectLst/>
                          <a:latin typeface="Verdana" panose="020B0604030504040204" pitchFamily="34" charset="0"/>
                          <a:ea typeface="Verdana" panose="020B0604030504040204" pitchFamily="34" charset="0"/>
                          <a:cs typeface="Verdana" panose="020B0604030504040204" pitchFamily="34" charset="0"/>
                        </a:rPr>
                        <a:t>3 (3)</a:t>
                      </a:r>
                    </a:p>
                    <a:p>
                      <a:pPr marL="0" marR="0" algn="ctr">
                        <a:lnSpc>
                          <a:spcPct val="100000"/>
                        </a:lnSpc>
                        <a:spcBef>
                          <a:spcPts val="0"/>
                        </a:spcBef>
                        <a:spcAft>
                          <a:spcPts val="0"/>
                        </a:spcAft>
                      </a:pPr>
                      <a:r>
                        <a:rPr lang="en-US" sz="1400" dirty="0">
                          <a:effectLst/>
                          <a:latin typeface="Verdana" panose="020B0604030504040204" pitchFamily="34" charset="0"/>
                          <a:ea typeface="Verdana" panose="020B0604030504040204" pitchFamily="34" charset="0"/>
                          <a:cs typeface="Verdana" panose="020B0604030504040204" pitchFamily="34" charset="0"/>
                        </a:rPr>
                        <a:t>5 (5)</a:t>
                      </a:r>
                      <a:endParaRPr lang="en-US" sz="14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extLst>
                  <a:ext uri="{0D108BD9-81ED-4DB2-BD59-A6C34878D82A}">
                    <a16:rowId xmlns:a16="http://schemas.microsoft.com/office/drawing/2014/main" val="10007"/>
                  </a:ext>
                </a:extLst>
              </a:tr>
              <a:tr h="447807">
                <a:tc gridSpan="3">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algn="l">
                        <a:lnSpc>
                          <a:spcPct val="100000"/>
                        </a:lnSpc>
                        <a:spcBef>
                          <a:spcPts val="0"/>
                        </a:spcBef>
                        <a:spcAft>
                          <a:spcPts val="0"/>
                        </a:spcAft>
                      </a:pPr>
                      <a:r>
                        <a:rPr lang="en-US" sz="900" baseline="30000" dirty="0">
                          <a:effectLst/>
                          <a:latin typeface="Verdana" panose="020B0604030504040204" pitchFamily="34" charset="0"/>
                          <a:ea typeface="Verdana" panose="020B0604030504040204" pitchFamily="34" charset="0"/>
                          <a:cs typeface="Verdana" panose="020B0604030504040204" pitchFamily="34" charset="0"/>
                        </a:rPr>
                        <a:t>a</a:t>
                      </a:r>
                      <a:r>
                        <a:rPr lang="en-US" sz="900" dirty="0">
                          <a:effectLst/>
                          <a:latin typeface="Verdana" panose="020B0604030504040204" pitchFamily="34" charset="0"/>
                          <a:ea typeface="Verdana" panose="020B0604030504040204" pitchFamily="34" charset="0"/>
                          <a:cs typeface="Verdana" panose="020B0604030504040204" pitchFamily="34" charset="0"/>
                        </a:rPr>
                        <a:t>Most common non-CSR ocular events included dry eye (19%), blurry vision (16%), increased lacrimation (11%), and conjunctivitis (9%).</a:t>
                      </a:r>
                      <a:endParaRPr lang="en-US" sz="900" b="1"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nchor="ctr"/>
                </a:tc>
                <a:tc hMerge="1">
                  <a:txBody>
                    <a:bodyPr/>
                    <a:lstStyle/>
                    <a:p>
                      <a:pPr marL="0" marR="0" algn="ctr">
                        <a:lnSpc>
                          <a:spcPct val="100000"/>
                        </a:lnSpc>
                        <a:spcBef>
                          <a:spcPts val="0"/>
                        </a:spcBef>
                        <a:spcAft>
                          <a:spcPts val="0"/>
                        </a:spcAft>
                      </a:pPr>
                      <a:endParaRPr lang="en-US" sz="16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solidFill>
                      <a:prstDash val="solid"/>
                      <a:round/>
                      <a:headEnd type="none" w="med" len="med"/>
                      <a:tailEnd type="none" w="med" len="med"/>
                    </a:lnR>
                  </a:tcPr>
                </a:tc>
                <a:tc hMerge="1">
                  <a:txBody>
                    <a:bodyPr/>
                    <a:lstStyle/>
                    <a:p>
                      <a:pPr marL="0" marR="0" algn="ctr">
                        <a:lnSpc>
                          <a:spcPct val="100000"/>
                        </a:lnSpc>
                        <a:spcBef>
                          <a:spcPts val="0"/>
                        </a:spcBef>
                        <a:spcAft>
                          <a:spcPts val="0"/>
                        </a:spcAft>
                      </a:pPr>
                      <a:endParaRPr lang="en-US" sz="16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8"/>
                  </a:ext>
                </a:extLst>
              </a:tr>
            </a:tbl>
          </a:graphicData>
        </a:graphic>
      </p:graphicFrame>
      <p:grpSp>
        <p:nvGrpSpPr>
          <p:cNvPr id="5" name="Group 4">
            <a:extLst>
              <a:ext uri="{FF2B5EF4-FFF2-40B4-BE49-F238E27FC236}">
                <a16:creationId xmlns:a16="http://schemas.microsoft.com/office/drawing/2014/main" id="{7AD4B04E-30D2-644C-BCBF-A209764A4C89}"/>
              </a:ext>
            </a:extLst>
          </p:cNvPr>
          <p:cNvGrpSpPr/>
          <p:nvPr/>
        </p:nvGrpSpPr>
        <p:grpSpPr>
          <a:xfrm>
            <a:off x="8217691" y="1726509"/>
            <a:ext cx="3392470" cy="3894385"/>
            <a:chOff x="8338380" y="1076135"/>
            <a:chExt cx="2583118" cy="4575398"/>
          </a:xfrm>
        </p:grpSpPr>
        <p:sp>
          <p:nvSpPr>
            <p:cNvPr id="8" name="Rectangle 7">
              <a:extLst>
                <a:ext uri="{FF2B5EF4-FFF2-40B4-BE49-F238E27FC236}">
                  <a16:creationId xmlns:a16="http://schemas.microsoft.com/office/drawing/2014/main" id="{53FD5E98-A957-5049-903C-B72DDB8E2B14}"/>
                </a:ext>
              </a:extLst>
            </p:cNvPr>
            <p:cNvSpPr/>
            <p:nvPr/>
          </p:nvSpPr>
          <p:spPr>
            <a:xfrm>
              <a:off x="8338380" y="1206466"/>
              <a:ext cx="2447806" cy="4445067"/>
            </a:xfrm>
            <a:prstGeom prst="rect">
              <a:avLst/>
            </a:prstGeom>
            <a:solidFill>
              <a:schemeClr val="accent4"/>
            </a:solidFill>
            <a:ln w="76200">
              <a:noFill/>
            </a:ln>
            <a:effectLst/>
          </p:spPr>
          <p:style>
            <a:lnRef idx="1">
              <a:schemeClr val="accent1"/>
            </a:lnRef>
            <a:fillRef idx="3">
              <a:schemeClr val="accent1"/>
            </a:fillRef>
            <a:effectRef idx="2">
              <a:schemeClr val="accent1"/>
            </a:effectRef>
            <a:fontRef idx="minor">
              <a:schemeClr val="lt1"/>
            </a:fontRef>
          </p:style>
          <p:txBody>
            <a:bodyPr lIns="640080"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05050">
                    <a:lumMod val="50000"/>
                  </a:srgb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a:extLst>
                <a:ext uri="{FF2B5EF4-FFF2-40B4-BE49-F238E27FC236}">
                  <a16:creationId xmlns:a16="http://schemas.microsoft.com/office/drawing/2014/main" id="{115A5BF7-3B00-AE40-8998-9E5A05E8916A}"/>
                </a:ext>
              </a:extLst>
            </p:cNvPr>
            <p:cNvSpPr/>
            <p:nvPr/>
          </p:nvSpPr>
          <p:spPr>
            <a:xfrm>
              <a:off x="8410690" y="1076135"/>
              <a:ext cx="2510808" cy="4445067"/>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lstStyle/>
            <a:p>
              <a:pPr marL="285750" marR="0" lvl="0" indent="-285750" algn="l" defTabSz="914400" rtl="0" eaLnBrk="1" fontAlgn="auto" latinLnBrk="0" hangingPunct="1">
                <a:lnSpc>
                  <a:spcPct val="100000"/>
                </a:lnSpc>
                <a:spcBef>
                  <a:spcPts val="600"/>
                </a:spcBef>
                <a:spcAft>
                  <a:spcPts val="600"/>
                </a:spcAft>
                <a:buClrTx/>
                <a:buSzTx/>
                <a:buFont typeface="Wingdings" pitchFamily="2" charset="2"/>
                <a:buChar char="§"/>
                <a:tabLst/>
                <a:defRPr/>
              </a:pPr>
              <a:r>
                <a:rPr kumimoji="0" lang="en-US" sz="1100" b="0" i="0" u="none" strike="noStrike" kern="0" cap="none" spc="0" normalizeH="0" baseline="0" noProof="0" dirty="0">
                  <a:ln>
                    <a:noFill/>
                  </a:ln>
                  <a:solidFill>
                    <a:srgbClr val="505050">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Majority of events were grade 1/2</a:t>
              </a:r>
            </a:p>
            <a:p>
              <a:pPr marL="285750" marR="0" lvl="0" indent="-285750" algn="l" defTabSz="914400" rtl="0" eaLnBrk="1" fontAlgn="auto" latinLnBrk="0" hangingPunct="1">
                <a:lnSpc>
                  <a:spcPct val="100000"/>
                </a:lnSpc>
                <a:spcBef>
                  <a:spcPts val="600"/>
                </a:spcBef>
                <a:spcAft>
                  <a:spcPts val="600"/>
                </a:spcAft>
                <a:buClrTx/>
                <a:buSzTx/>
                <a:buFont typeface="Wingdings" pitchFamily="2" charset="2"/>
                <a:buChar char="§"/>
                <a:tabLst/>
                <a:defRPr/>
              </a:pPr>
              <a:r>
                <a:rPr kumimoji="0" lang="en-US" sz="1100" b="0" i="0" u="none" strike="noStrike" kern="0" cap="none" spc="0" normalizeH="0" baseline="0" noProof="0" dirty="0">
                  <a:ln>
                    <a:noFill/>
                  </a:ln>
                  <a:solidFill>
                    <a:srgbClr val="505050">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Few patients (n=7) discontinued because of AEs of special interest</a:t>
              </a:r>
            </a:p>
            <a:p>
              <a:pPr marL="285750" marR="0" lvl="0" indent="-285750" algn="l" defTabSz="914400" rtl="0" eaLnBrk="1" fontAlgn="auto" latinLnBrk="0" hangingPunct="1">
                <a:lnSpc>
                  <a:spcPct val="100000"/>
                </a:lnSpc>
                <a:spcBef>
                  <a:spcPts val="600"/>
                </a:spcBef>
                <a:spcAft>
                  <a:spcPts val="600"/>
                </a:spcAft>
                <a:buClrTx/>
                <a:buSzTx/>
                <a:buFont typeface="Wingdings" pitchFamily="2" charset="2"/>
                <a:buChar char="§"/>
                <a:tabLst/>
                <a:defRPr/>
              </a:pPr>
              <a:r>
                <a:rPr kumimoji="0" lang="en-US" sz="1100" b="0" i="0" u="none" strike="noStrike" kern="0" cap="none" spc="0" normalizeH="0" baseline="0" noProof="0" dirty="0">
                  <a:ln>
                    <a:noFill/>
                  </a:ln>
                  <a:solidFill>
                    <a:srgbClr val="505050">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All AEs of special interest were managed with supportive therapies, dose interruption, and/or modification</a:t>
              </a:r>
            </a:p>
            <a:p>
              <a:pPr marL="285750" marR="0" lvl="0" indent="-285750" algn="l" defTabSz="914400" rtl="0" eaLnBrk="1" fontAlgn="auto" latinLnBrk="0" hangingPunct="1">
                <a:lnSpc>
                  <a:spcPct val="100000"/>
                </a:lnSpc>
                <a:spcBef>
                  <a:spcPts val="600"/>
                </a:spcBef>
                <a:spcAft>
                  <a:spcPts val="600"/>
                </a:spcAft>
                <a:buClrTx/>
                <a:buSzTx/>
                <a:buFont typeface="Wingdings" pitchFamily="2" charset="2"/>
                <a:buChar char="§"/>
                <a:tabLst/>
                <a:defRPr/>
              </a:pPr>
              <a:r>
                <a:rPr kumimoji="0" lang="en-US" sz="1100" b="0" i="0" u="none" strike="noStrike" kern="0" cap="none" spc="0" normalizeH="0" baseline="0" noProof="0" dirty="0">
                  <a:ln>
                    <a:noFill/>
                  </a:ln>
                  <a:solidFill>
                    <a:srgbClr val="505050">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CSR is a known class effect of inhibitors of the MAPK pathway</a:t>
              </a:r>
              <a:r>
                <a:rPr kumimoji="0" lang="en-US" sz="1100" b="0" i="0" u="none" strike="noStrike" kern="0" cap="none" spc="0" normalizeH="0" baseline="30000" noProof="0" dirty="0">
                  <a:ln>
                    <a:noFill/>
                  </a:ln>
                  <a:solidFill>
                    <a:srgbClr val="505050">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2,3 </a:t>
              </a:r>
            </a:p>
            <a:p>
              <a:pPr marL="285750" marR="0" lvl="0" indent="-285750" algn="l" defTabSz="914400" rtl="0" eaLnBrk="1" fontAlgn="auto" latinLnBrk="0" hangingPunct="1">
                <a:lnSpc>
                  <a:spcPct val="100000"/>
                </a:lnSpc>
                <a:spcBef>
                  <a:spcPts val="600"/>
                </a:spcBef>
                <a:spcAft>
                  <a:spcPts val="600"/>
                </a:spcAft>
                <a:buClrTx/>
                <a:buSzTx/>
                <a:buFont typeface="Wingdings" pitchFamily="2" charset="2"/>
                <a:buChar char="§"/>
                <a:tabLst/>
                <a:defRPr/>
              </a:pPr>
              <a:r>
                <a:rPr kumimoji="0" lang="en-US" sz="1100" b="0" i="0" u="none" strike="noStrike" kern="0" cap="none" spc="0" normalizeH="0" baseline="0" noProof="0" dirty="0">
                  <a:ln>
                    <a:noFill/>
                  </a:ln>
                  <a:solidFill>
                    <a:srgbClr val="505050">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Patients were routinely monitored</a:t>
              </a:r>
            </a:p>
            <a:p>
              <a:pPr marL="285750" marR="0" lvl="0" indent="-285750" algn="l" defTabSz="914400" rtl="0" eaLnBrk="1" fontAlgn="auto" latinLnBrk="0" hangingPunct="1">
                <a:lnSpc>
                  <a:spcPct val="100000"/>
                </a:lnSpc>
                <a:spcBef>
                  <a:spcPts val="600"/>
                </a:spcBef>
                <a:spcAft>
                  <a:spcPts val="600"/>
                </a:spcAft>
                <a:buClrTx/>
                <a:buSzTx/>
                <a:buFont typeface="Wingdings" pitchFamily="2" charset="2"/>
                <a:buChar char="§"/>
                <a:tabLst/>
                <a:defRPr/>
              </a:pPr>
              <a:r>
                <a:rPr kumimoji="0" lang="en-US" sz="1100" b="0" i="0" u="none" strike="noStrike" kern="0" cap="none" spc="0" normalizeH="0" baseline="0" noProof="0" dirty="0">
                  <a:ln>
                    <a:noFill/>
                  </a:ln>
                  <a:solidFill>
                    <a:srgbClr val="505050">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CSR rarely led to discontinuation (n=3), and no patient had retinal vein or artery occlusion</a:t>
              </a:r>
            </a:p>
            <a:p>
              <a:pPr marL="285750" marR="0" lvl="0" indent="-285750" algn="l" defTabSz="914400" rtl="0" eaLnBrk="1" fontAlgn="auto" latinLnBrk="0" hangingPunct="1">
                <a:lnSpc>
                  <a:spcPct val="100000"/>
                </a:lnSpc>
                <a:spcBef>
                  <a:spcPts val="600"/>
                </a:spcBef>
                <a:spcAft>
                  <a:spcPts val="600"/>
                </a:spcAft>
                <a:buClrTx/>
                <a:buSzTx/>
                <a:buFont typeface="Wingdings" pitchFamily="2" charset="2"/>
                <a:buChar char="§"/>
                <a:tabLst/>
                <a:defRPr/>
              </a:pPr>
              <a:r>
                <a:rPr kumimoji="0" lang="en-US" sz="1100" b="0" i="0" u="none" strike="noStrike" kern="0" cap="none" spc="0" normalizeH="0" baseline="0" noProof="0" dirty="0">
                  <a:ln>
                    <a:noFill/>
                  </a:ln>
                  <a:solidFill>
                    <a:srgbClr val="505050">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There were no treatment-related deaths on-study</a:t>
              </a:r>
              <a:r>
                <a:rPr kumimoji="0" lang="en-US" sz="1100" b="0" i="0" u="none" strike="noStrike" kern="0" cap="none" spc="0" normalizeH="0" baseline="30000" noProof="0" dirty="0">
                  <a:ln>
                    <a:noFill/>
                  </a:ln>
                  <a:solidFill>
                    <a:srgbClr val="505050">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1</a:t>
              </a:r>
            </a:p>
          </p:txBody>
        </p:sp>
      </p:grpSp>
    </p:spTree>
    <p:extLst>
      <p:ext uri="{BB962C8B-B14F-4D97-AF65-F5344CB8AC3E}">
        <p14:creationId xmlns:p14="http://schemas.microsoft.com/office/powerpoint/2010/main" val="134115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71551465-A288-2D4E-A2CF-0EDF4C985452}"/>
              </a:ext>
            </a:extLst>
          </p:cNvPr>
          <p:cNvPicPr>
            <a:picLocks noChangeAspect="1"/>
          </p:cNvPicPr>
          <p:nvPr/>
        </p:nvPicPr>
        <p:blipFill rotWithShape="1">
          <a:blip r:embed="rId2">
            <a:extLst>
              <a:ext uri="{28A0092B-C50C-407E-A947-70E740481C1C}">
                <a14:useLocalDpi xmlns:a14="http://schemas.microsoft.com/office/drawing/2010/main" val="0"/>
              </a:ext>
            </a:extLst>
          </a:blip>
          <a:srcRect l="50903" t="38534" b="1248"/>
          <a:stretch/>
        </p:blipFill>
        <p:spPr>
          <a:xfrm>
            <a:off x="8382000" y="2807066"/>
            <a:ext cx="3773249" cy="3327034"/>
          </a:xfrm>
          <a:prstGeom prst="rect">
            <a:avLst/>
          </a:prstGeom>
        </p:spPr>
      </p:pic>
      <p:pic>
        <p:nvPicPr>
          <p:cNvPr id="5" name="Picture 4">
            <a:extLst>
              <a:ext uri="{FF2B5EF4-FFF2-40B4-BE49-F238E27FC236}">
                <a16:creationId xmlns:a16="http://schemas.microsoft.com/office/drawing/2014/main" id="{6B442E52-0B1B-462C-856A-3FBBF5C04440}"/>
              </a:ext>
            </a:extLst>
          </p:cNvPr>
          <p:cNvPicPr>
            <a:picLocks noChangeAspect="1"/>
          </p:cNvPicPr>
          <p:nvPr/>
        </p:nvPicPr>
        <p:blipFill>
          <a:blip r:embed="rId3"/>
          <a:stretch>
            <a:fillRect/>
          </a:stretch>
        </p:blipFill>
        <p:spPr>
          <a:xfrm>
            <a:off x="36751" y="0"/>
            <a:ext cx="5081349" cy="6778394"/>
          </a:xfrm>
          <a:prstGeom prst="rect">
            <a:avLst/>
          </a:prstGeom>
        </p:spPr>
      </p:pic>
      <p:sp>
        <p:nvSpPr>
          <p:cNvPr id="10" name="TextBox 9">
            <a:extLst>
              <a:ext uri="{FF2B5EF4-FFF2-40B4-BE49-F238E27FC236}">
                <a16:creationId xmlns:a16="http://schemas.microsoft.com/office/drawing/2014/main" id="{5027E79B-65BC-4420-ABBA-78D6F09FF689}"/>
              </a:ext>
            </a:extLst>
          </p:cNvPr>
          <p:cNvSpPr txBox="1"/>
          <p:nvPr/>
        </p:nvSpPr>
        <p:spPr>
          <a:xfrm>
            <a:off x="8061821" y="6546817"/>
            <a:ext cx="40934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Siefker-Radtke et al. Lancet Oncol 2022 23(2) 248-258</a:t>
            </a:r>
          </a:p>
        </p:txBody>
      </p:sp>
      <p:sp>
        <p:nvSpPr>
          <p:cNvPr id="11" name="Title 1">
            <a:extLst>
              <a:ext uri="{FF2B5EF4-FFF2-40B4-BE49-F238E27FC236}">
                <a16:creationId xmlns:a16="http://schemas.microsoft.com/office/drawing/2014/main" id="{6937D119-1ACF-44F6-8321-B26665BB4A52}"/>
              </a:ext>
            </a:extLst>
          </p:cNvPr>
          <p:cNvSpPr txBox="1">
            <a:spLocks/>
          </p:cNvSpPr>
          <p:nvPr/>
        </p:nvSpPr>
        <p:spPr>
          <a:xfrm>
            <a:off x="5523704" y="79606"/>
            <a:ext cx="6804204" cy="5984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SG" sz="36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BLC2001 Long-term Follow up</a:t>
            </a:r>
          </a:p>
        </p:txBody>
      </p:sp>
      <p:sp>
        <p:nvSpPr>
          <p:cNvPr id="13" name="TextBox 12">
            <a:extLst>
              <a:ext uri="{FF2B5EF4-FFF2-40B4-BE49-F238E27FC236}">
                <a16:creationId xmlns:a16="http://schemas.microsoft.com/office/drawing/2014/main" id="{2AD6A895-4976-4902-A695-9844CA4CBBF1}"/>
              </a:ext>
            </a:extLst>
          </p:cNvPr>
          <p:cNvSpPr txBox="1"/>
          <p:nvPr/>
        </p:nvSpPr>
        <p:spPr>
          <a:xfrm>
            <a:off x="10186723" y="3224321"/>
            <a:ext cx="144783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mOS 11.3 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[9.7 – 15.2]</a:t>
            </a:r>
          </a:p>
        </p:txBody>
      </p:sp>
      <p:pic>
        <p:nvPicPr>
          <p:cNvPr id="15" name="Picture 14" descr="Chart, line chart&#10;&#10;Description automatically generated">
            <a:extLst>
              <a:ext uri="{FF2B5EF4-FFF2-40B4-BE49-F238E27FC236}">
                <a16:creationId xmlns:a16="http://schemas.microsoft.com/office/drawing/2014/main" id="{4BB21A27-3FA6-2146-B520-10FEBCF3B8D5}"/>
              </a:ext>
            </a:extLst>
          </p:cNvPr>
          <p:cNvPicPr>
            <a:picLocks noChangeAspect="1"/>
          </p:cNvPicPr>
          <p:nvPr/>
        </p:nvPicPr>
        <p:blipFill rotWithShape="1">
          <a:blip r:embed="rId2">
            <a:extLst>
              <a:ext uri="{28A0092B-C50C-407E-A947-70E740481C1C}">
                <a14:useLocalDpi xmlns:a14="http://schemas.microsoft.com/office/drawing/2010/main" val="0"/>
              </a:ext>
            </a:extLst>
          </a:blip>
          <a:srcRect l="336" t="-1" r="49494" b="38027"/>
          <a:stretch/>
        </p:blipFill>
        <p:spPr>
          <a:xfrm>
            <a:off x="4437450" y="855540"/>
            <a:ext cx="3855650" cy="3424045"/>
          </a:xfrm>
          <a:prstGeom prst="rect">
            <a:avLst/>
          </a:prstGeom>
        </p:spPr>
      </p:pic>
      <p:sp>
        <p:nvSpPr>
          <p:cNvPr id="2" name="TextBox 1">
            <a:extLst>
              <a:ext uri="{FF2B5EF4-FFF2-40B4-BE49-F238E27FC236}">
                <a16:creationId xmlns:a16="http://schemas.microsoft.com/office/drawing/2014/main" id="{D9AF4911-2753-687E-2501-59DAD6AE402B}"/>
              </a:ext>
            </a:extLst>
          </p:cNvPr>
          <p:cNvSpPr txBox="1"/>
          <p:nvPr/>
        </p:nvSpPr>
        <p:spPr>
          <a:xfrm>
            <a:off x="2032245" y="2901155"/>
            <a:ext cx="2521331" cy="646331"/>
          </a:xfrm>
          <a:prstGeom prst="rect">
            <a:avLst/>
          </a:prstGeom>
          <a:noFill/>
        </p:spPr>
        <p:txBody>
          <a:bodyPr wrap="none" rtlCol="0">
            <a:spAutoFit/>
          </a:bodyPr>
          <a:lstStyle/>
          <a:p>
            <a:r>
              <a:rPr lang="en-US" dirty="0"/>
              <a:t>ORR: 40%</a:t>
            </a:r>
          </a:p>
          <a:p>
            <a:r>
              <a:rPr lang="en-US" dirty="0"/>
              <a:t>Median DoR: 6.0 months</a:t>
            </a:r>
          </a:p>
        </p:txBody>
      </p:sp>
      <p:sp>
        <p:nvSpPr>
          <p:cNvPr id="3" name="Rectangle 2">
            <a:extLst>
              <a:ext uri="{FF2B5EF4-FFF2-40B4-BE49-F238E27FC236}">
                <a16:creationId xmlns:a16="http://schemas.microsoft.com/office/drawing/2014/main" id="{F73104E4-16F7-61E8-3E61-7662717BEE70}"/>
              </a:ext>
            </a:extLst>
          </p:cNvPr>
          <p:cNvSpPr/>
          <p:nvPr/>
        </p:nvSpPr>
        <p:spPr>
          <a:xfrm>
            <a:off x="1946667" y="2857866"/>
            <a:ext cx="2650733" cy="7066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ADA41D4-D390-4394-9E5B-619EA745A99E}"/>
              </a:ext>
            </a:extLst>
          </p:cNvPr>
          <p:cNvSpPr txBox="1"/>
          <p:nvPr/>
        </p:nvSpPr>
        <p:spPr>
          <a:xfrm>
            <a:off x="6096000" y="1185949"/>
            <a:ext cx="139967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mPFS 5.5 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[4.3 – 6.0]</a:t>
            </a:r>
          </a:p>
        </p:txBody>
      </p:sp>
    </p:spTree>
    <p:extLst>
      <p:ext uri="{BB962C8B-B14F-4D97-AF65-F5344CB8AC3E}">
        <p14:creationId xmlns:p14="http://schemas.microsoft.com/office/powerpoint/2010/main" val="3221641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62E7982-2225-D64D-A610-1E9EAA230D42}"/>
              </a:ext>
            </a:extLst>
          </p:cNvPr>
          <p:cNvSpPr>
            <a:spLocks noGrp="1"/>
          </p:cNvSpPr>
          <p:nvPr>
            <p:ph type="title"/>
          </p:nvPr>
        </p:nvSpPr>
        <p:spPr>
          <a:xfrm>
            <a:off x="1" y="313610"/>
            <a:ext cx="12192000" cy="941295"/>
          </a:xfrm>
        </p:spPr>
        <p:txBody>
          <a:bodyPr>
            <a:noAutofit/>
          </a:bodyPr>
          <a:lstStyle/>
          <a:p>
            <a:pPr algn="ctr"/>
            <a:r>
              <a:rPr lang="en-US" sz="3600" dirty="0">
                <a:latin typeface="Arial" panose="020B0604020202020204" pitchFamily="34" charset="0"/>
                <a:cs typeface="Arial" panose="020B0604020202020204" pitchFamily="34" charset="0"/>
              </a:rPr>
              <a:t>Serum Phosphate Levels Are a Proxy for FGFR Target Engagement by Erdafitinib</a:t>
            </a:r>
          </a:p>
        </p:txBody>
      </p:sp>
      <p:sp>
        <p:nvSpPr>
          <p:cNvPr id="2" name="TextBox 1">
            <a:extLst>
              <a:ext uri="{FF2B5EF4-FFF2-40B4-BE49-F238E27FC236}">
                <a16:creationId xmlns:a16="http://schemas.microsoft.com/office/drawing/2014/main" id="{80F9DA13-132B-5D48-A30F-71C8290AB227}"/>
              </a:ext>
            </a:extLst>
          </p:cNvPr>
          <p:cNvSpPr txBox="1"/>
          <p:nvPr/>
        </p:nvSpPr>
        <p:spPr>
          <a:xfrm>
            <a:off x="218474" y="6365828"/>
            <a:ext cx="11792907" cy="246221"/>
          </a:xfrm>
          <a:prstGeom prst="rect">
            <a:avLst/>
          </a:prstGeom>
          <a:noFill/>
        </p:spPr>
        <p:txBody>
          <a:bodyPr wrap="square" rtlCol="0">
            <a:spAutoFit/>
          </a:bodyPr>
          <a:lstStyle/>
          <a:p>
            <a:pPr marL="0" marR="0" lvl="0" indent="0" algn="l" defTabSz="914291"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1. Loriot Y, et al. </a:t>
            </a:r>
            <a:r>
              <a:rPr kumimoji="0" lang="en-US" sz="1000" b="0" i="1" u="none" strike="noStrike" kern="1200" cap="none" spc="0" normalizeH="0" baseline="0" noProof="0" dirty="0">
                <a:ln>
                  <a:noFill/>
                </a:ln>
                <a:solidFill>
                  <a:prstClr val="black"/>
                </a:solidFill>
                <a:effectLst/>
                <a:uLnTx/>
                <a:uFillTx/>
                <a:latin typeface="Calibri"/>
                <a:ea typeface="+mn-ea"/>
                <a:cs typeface="+mn-cs"/>
              </a:rPr>
              <a:t>N Engl J Med</a:t>
            </a:r>
            <a:r>
              <a:rPr kumimoji="0" lang="en-US" sz="1000" b="0" i="0" u="none" strike="noStrike" kern="1200" cap="none" spc="0" normalizeH="0" baseline="0" noProof="0" dirty="0">
                <a:ln>
                  <a:noFill/>
                </a:ln>
                <a:solidFill>
                  <a:prstClr val="black"/>
                </a:solidFill>
                <a:effectLst/>
                <a:uLnTx/>
                <a:uFillTx/>
                <a:latin typeface="Calibri"/>
                <a:ea typeface="+mn-ea"/>
                <a:cs typeface="+mn-cs"/>
              </a:rPr>
              <a:t>. 2019;381(4):338-348. 2. Tagawa S, et al. </a:t>
            </a:r>
            <a:r>
              <a:rPr kumimoji="0" lang="en-US" sz="1000" b="0" i="1" u="none" strike="noStrike" kern="1200" cap="none" spc="0" normalizeH="0" baseline="0" noProof="0" dirty="0">
                <a:ln>
                  <a:noFill/>
                </a:ln>
                <a:solidFill>
                  <a:prstClr val="black"/>
                </a:solidFill>
                <a:effectLst/>
                <a:uLnTx/>
                <a:uFillTx/>
                <a:latin typeface="Calibri"/>
                <a:ea typeface="+mn-ea"/>
                <a:cs typeface="+mn-cs"/>
              </a:rPr>
              <a:t>Ann Oncol</a:t>
            </a:r>
            <a:r>
              <a:rPr kumimoji="0" lang="en-US" sz="1000" b="0" i="0" u="none" strike="noStrike" kern="1200" cap="none" spc="0" normalizeH="0" baseline="0" noProof="0" dirty="0">
                <a:ln>
                  <a:noFill/>
                </a:ln>
                <a:solidFill>
                  <a:prstClr val="black"/>
                </a:solidFill>
                <a:effectLst/>
                <a:uLnTx/>
                <a:uFillTx/>
                <a:latin typeface="Calibri"/>
                <a:ea typeface="+mn-ea"/>
                <a:cs typeface="+mn-cs"/>
              </a:rPr>
              <a:t>. 2019; 3206 [abstract].</a:t>
            </a:r>
          </a:p>
        </p:txBody>
      </p:sp>
      <p:grpSp>
        <p:nvGrpSpPr>
          <p:cNvPr id="19" name="Group 18">
            <a:extLst>
              <a:ext uri="{FF2B5EF4-FFF2-40B4-BE49-F238E27FC236}">
                <a16:creationId xmlns:a16="http://schemas.microsoft.com/office/drawing/2014/main" id="{81F01DE5-4701-43BB-B81A-9B7B9527B184}"/>
              </a:ext>
            </a:extLst>
          </p:cNvPr>
          <p:cNvGrpSpPr/>
          <p:nvPr/>
        </p:nvGrpSpPr>
        <p:grpSpPr>
          <a:xfrm>
            <a:off x="1145026" y="1633326"/>
            <a:ext cx="9938460" cy="3255874"/>
            <a:chOff x="1145026" y="1092150"/>
            <a:chExt cx="9938460" cy="3255874"/>
          </a:xfrm>
        </p:grpSpPr>
        <p:sp>
          <p:nvSpPr>
            <p:cNvPr id="21" name="Rounded Rectangle 5">
              <a:extLst>
                <a:ext uri="{FF2B5EF4-FFF2-40B4-BE49-F238E27FC236}">
                  <a16:creationId xmlns:a16="http://schemas.microsoft.com/office/drawing/2014/main" id="{D0129542-B4BC-4D9E-8C28-17A0B62AA5ED}"/>
                </a:ext>
              </a:extLst>
            </p:cNvPr>
            <p:cNvSpPr/>
            <p:nvPr/>
          </p:nvSpPr>
          <p:spPr>
            <a:xfrm>
              <a:off x="1145026" y="1092150"/>
              <a:ext cx="1004899" cy="1004899"/>
            </a:xfrm>
            <a:prstGeom prst="roundRect">
              <a:avLst>
                <a:gd name="adj" fmla="val 1667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3" name="Freeform 8">
              <a:extLst>
                <a:ext uri="{FF2B5EF4-FFF2-40B4-BE49-F238E27FC236}">
                  <a16:creationId xmlns:a16="http://schemas.microsoft.com/office/drawing/2014/main" id="{C2065891-D331-4AC8-B57C-C2E584342CC4}"/>
                </a:ext>
              </a:extLst>
            </p:cNvPr>
            <p:cNvSpPr/>
            <p:nvPr/>
          </p:nvSpPr>
          <p:spPr>
            <a:xfrm>
              <a:off x="2210220" y="1092150"/>
              <a:ext cx="8873266" cy="1004899"/>
            </a:xfrm>
            <a:custGeom>
              <a:avLst/>
              <a:gdLst>
                <a:gd name="connsiteX0" fmla="*/ 0 w 8873266"/>
                <a:gd name="connsiteY0" fmla="*/ 167517 h 1004899"/>
                <a:gd name="connsiteX1" fmla="*/ 167517 w 8873266"/>
                <a:gd name="connsiteY1" fmla="*/ 0 h 1004899"/>
                <a:gd name="connsiteX2" fmla="*/ 8705749 w 8873266"/>
                <a:gd name="connsiteY2" fmla="*/ 0 h 1004899"/>
                <a:gd name="connsiteX3" fmla="*/ 8873266 w 8873266"/>
                <a:gd name="connsiteY3" fmla="*/ 167517 h 1004899"/>
                <a:gd name="connsiteX4" fmla="*/ 8873266 w 8873266"/>
                <a:gd name="connsiteY4" fmla="*/ 837382 h 1004899"/>
                <a:gd name="connsiteX5" fmla="*/ 8705749 w 8873266"/>
                <a:gd name="connsiteY5" fmla="*/ 1004899 h 1004899"/>
                <a:gd name="connsiteX6" fmla="*/ 167517 w 8873266"/>
                <a:gd name="connsiteY6" fmla="*/ 1004899 h 1004899"/>
                <a:gd name="connsiteX7" fmla="*/ 0 w 8873266"/>
                <a:gd name="connsiteY7" fmla="*/ 837382 h 1004899"/>
                <a:gd name="connsiteX8" fmla="*/ 0 w 8873266"/>
                <a:gd name="connsiteY8" fmla="*/ 167517 h 10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3266" h="1004899">
                  <a:moveTo>
                    <a:pt x="0" y="167517"/>
                  </a:moveTo>
                  <a:cubicBezTo>
                    <a:pt x="0" y="75000"/>
                    <a:pt x="75000" y="0"/>
                    <a:pt x="167517" y="0"/>
                  </a:cubicBezTo>
                  <a:lnTo>
                    <a:pt x="8705749" y="0"/>
                  </a:lnTo>
                  <a:cubicBezTo>
                    <a:pt x="8798266" y="0"/>
                    <a:pt x="8873266" y="75000"/>
                    <a:pt x="8873266" y="167517"/>
                  </a:cubicBezTo>
                  <a:lnTo>
                    <a:pt x="8873266" y="837382"/>
                  </a:lnTo>
                  <a:cubicBezTo>
                    <a:pt x="8873266" y="929899"/>
                    <a:pt x="8798266" y="1004899"/>
                    <a:pt x="8705749" y="1004899"/>
                  </a:cubicBezTo>
                  <a:lnTo>
                    <a:pt x="167517" y="1004899"/>
                  </a:lnTo>
                  <a:cubicBezTo>
                    <a:pt x="75000" y="1004899"/>
                    <a:pt x="0" y="929899"/>
                    <a:pt x="0" y="837382"/>
                  </a:cubicBezTo>
                  <a:lnTo>
                    <a:pt x="0" y="16751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080" tIns="177080" rIns="177080" bIns="17708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Erdafitinib induces dose-dependent hyperphosphatemia via inhibition of phosphate excretion</a:t>
              </a:r>
              <a:r>
                <a:rPr kumimoji="0" lang="en-US" sz="1800" b="0" i="0" u="none" strike="noStrike" kern="1200" cap="none" spc="0" normalizeH="0" baseline="3000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a:t>
              </a:r>
            </a:p>
          </p:txBody>
        </p:sp>
        <p:sp>
          <p:nvSpPr>
            <p:cNvPr id="24" name="Rounded Rectangle 9">
              <a:extLst>
                <a:ext uri="{FF2B5EF4-FFF2-40B4-BE49-F238E27FC236}">
                  <a16:creationId xmlns:a16="http://schemas.microsoft.com/office/drawing/2014/main" id="{A3A00804-DB8F-43B0-9549-825597AF9EDB}"/>
                </a:ext>
              </a:extLst>
            </p:cNvPr>
            <p:cNvSpPr/>
            <p:nvPr/>
          </p:nvSpPr>
          <p:spPr>
            <a:xfrm>
              <a:off x="1145026" y="2217637"/>
              <a:ext cx="1004899" cy="1004899"/>
            </a:xfrm>
            <a:prstGeom prst="roundRect">
              <a:avLst>
                <a:gd name="adj" fmla="val 16670"/>
              </a:avLst>
            </a:prstGeom>
          </p:spPr>
          <p:style>
            <a:lnRef idx="2">
              <a:schemeClr val="lt1">
                <a:hueOff val="0"/>
                <a:satOff val="0"/>
                <a:lumOff val="0"/>
                <a:alphaOff val="0"/>
              </a:schemeClr>
            </a:lnRef>
            <a:fillRef idx="1">
              <a:schemeClr val="accent2">
                <a:hueOff val="-5991932"/>
                <a:satOff val="-31975"/>
                <a:lumOff val="14608"/>
                <a:alphaOff val="0"/>
              </a:schemeClr>
            </a:fillRef>
            <a:effectRef idx="0">
              <a:schemeClr val="accent2">
                <a:hueOff val="-5991932"/>
                <a:satOff val="-31975"/>
                <a:lumOff val="14608"/>
                <a:alphaOff val="0"/>
              </a:schemeClr>
            </a:effectRef>
            <a:fontRef idx="minor">
              <a:schemeClr val="lt1"/>
            </a:fontRef>
          </p:style>
        </p:sp>
        <p:sp>
          <p:nvSpPr>
            <p:cNvPr id="25" name="Freeform 10">
              <a:extLst>
                <a:ext uri="{FF2B5EF4-FFF2-40B4-BE49-F238E27FC236}">
                  <a16:creationId xmlns:a16="http://schemas.microsoft.com/office/drawing/2014/main" id="{4F0555EC-8988-48C3-9529-24AA9931787C}"/>
                </a:ext>
              </a:extLst>
            </p:cNvPr>
            <p:cNvSpPr/>
            <p:nvPr/>
          </p:nvSpPr>
          <p:spPr>
            <a:xfrm>
              <a:off x="2210220" y="2217637"/>
              <a:ext cx="8873266" cy="1004899"/>
            </a:xfrm>
            <a:custGeom>
              <a:avLst/>
              <a:gdLst>
                <a:gd name="connsiteX0" fmla="*/ 0 w 8873266"/>
                <a:gd name="connsiteY0" fmla="*/ 167517 h 1004899"/>
                <a:gd name="connsiteX1" fmla="*/ 167517 w 8873266"/>
                <a:gd name="connsiteY1" fmla="*/ 0 h 1004899"/>
                <a:gd name="connsiteX2" fmla="*/ 8705749 w 8873266"/>
                <a:gd name="connsiteY2" fmla="*/ 0 h 1004899"/>
                <a:gd name="connsiteX3" fmla="*/ 8873266 w 8873266"/>
                <a:gd name="connsiteY3" fmla="*/ 167517 h 1004899"/>
                <a:gd name="connsiteX4" fmla="*/ 8873266 w 8873266"/>
                <a:gd name="connsiteY4" fmla="*/ 837382 h 1004899"/>
                <a:gd name="connsiteX5" fmla="*/ 8705749 w 8873266"/>
                <a:gd name="connsiteY5" fmla="*/ 1004899 h 1004899"/>
                <a:gd name="connsiteX6" fmla="*/ 167517 w 8873266"/>
                <a:gd name="connsiteY6" fmla="*/ 1004899 h 1004899"/>
                <a:gd name="connsiteX7" fmla="*/ 0 w 8873266"/>
                <a:gd name="connsiteY7" fmla="*/ 837382 h 1004899"/>
                <a:gd name="connsiteX8" fmla="*/ 0 w 8873266"/>
                <a:gd name="connsiteY8" fmla="*/ 167517 h 10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3266" h="1004899">
                  <a:moveTo>
                    <a:pt x="0" y="167517"/>
                  </a:moveTo>
                  <a:cubicBezTo>
                    <a:pt x="0" y="75000"/>
                    <a:pt x="75000" y="0"/>
                    <a:pt x="167517" y="0"/>
                  </a:cubicBezTo>
                  <a:lnTo>
                    <a:pt x="8705749" y="0"/>
                  </a:lnTo>
                  <a:cubicBezTo>
                    <a:pt x="8798266" y="0"/>
                    <a:pt x="8873266" y="75000"/>
                    <a:pt x="8873266" y="167517"/>
                  </a:cubicBezTo>
                  <a:lnTo>
                    <a:pt x="8873266" y="837382"/>
                  </a:lnTo>
                  <a:cubicBezTo>
                    <a:pt x="8873266" y="929899"/>
                    <a:pt x="8798266" y="1004899"/>
                    <a:pt x="8705749" y="1004899"/>
                  </a:cubicBezTo>
                  <a:lnTo>
                    <a:pt x="167517" y="1004899"/>
                  </a:lnTo>
                  <a:cubicBezTo>
                    <a:pt x="75000" y="1004899"/>
                    <a:pt x="0" y="929899"/>
                    <a:pt x="0" y="837382"/>
                  </a:cubicBezTo>
                  <a:lnTo>
                    <a:pt x="0" y="167517"/>
                  </a:lnTo>
                  <a:close/>
                </a:path>
              </a:pathLst>
            </a:custGeom>
          </p:spPr>
          <p:style>
            <a:lnRef idx="2">
              <a:schemeClr val="lt1">
                <a:hueOff val="0"/>
                <a:satOff val="0"/>
                <a:lumOff val="0"/>
                <a:alphaOff val="0"/>
              </a:schemeClr>
            </a:lnRef>
            <a:fillRef idx="1">
              <a:schemeClr val="accent2">
                <a:hueOff val="-5991932"/>
                <a:satOff val="-31975"/>
                <a:lumOff val="14608"/>
                <a:alphaOff val="0"/>
              </a:schemeClr>
            </a:fillRef>
            <a:effectRef idx="0">
              <a:schemeClr val="accent2">
                <a:hueOff val="-5991932"/>
                <a:satOff val="-31975"/>
                <a:lumOff val="14608"/>
                <a:alphaOff val="0"/>
              </a:schemeClr>
            </a:effectRef>
            <a:fontRef idx="minor">
              <a:schemeClr val="lt1"/>
            </a:fontRef>
          </p:style>
          <p:txBody>
            <a:bodyPr spcFirstLastPara="0" vert="horz" wrap="square" lIns="177080" tIns="177080" rIns="177080" bIns="17708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Hyperphosphatemia is expected in all patients, is transient, and normalizes by Cycle 5 of erdafitinib treatment</a:t>
              </a:r>
              <a:r>
                <a:rPr kumimoji="0" lang="en-US" sz="1800" b="0" i="0" u="none" strike="noStrike" kern="1200" cap="none" spc="0" normalizeH="0" baseline="3000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 </a:t>
              </a:r>
            </a:p>
          </p:txBody>
        </p:sp>
        <p:sp>
          <p:nvSpPr>
            <p:cNvPr id="26" name="Rounded Rectangle 11">
              <a:extLst>
                <a:ext uri="{FF2B5EF4-FFF2-40B4-BE49-F238E27FC236}">
                  <a16:creationId xmlns:a16="http://schemas.microsoft.com/office/drawing/2014/main" id="{69DF76FB-9C85-414A-B67F-0D44C4B4F1E1}"/>
                </a:ext>
              </a:extLst>
            </p:cNvPr>
            <p:cNvSpPr/>
            <p:nvPr/>
          </p:nvSpPr>
          <p:spPr>
            <a:xfrm>
              <a:off x="1145026" y="3343125"/>
              <a:ext cx="1004899" cy="1004899"/>
            </a:xfrm>
            <a:prstGeom prst="roundRect">
              <a:avLst>
                <a:gd name="adj" fmla="val 16670"/>
              </a:avLst>
            </a:prstGeom>
            <a:solidFill>
              <a:schemeClr val="bg2">
                <a:lumMod val="75000"/>
              </a:schemeClr>
            </a:solidFill>
          </p:spPr>
          <p:style>
            <a:lnRef idx="2">
              <a:schemeClr val="lt1">
                <a:hueOff val="0"/>
                <a:satOff val="0"/>
                <a:lumOff val="0"/>
                <a:alphaOff val="0"/>
              </a:schemeClr>
            </a:lnRef>
            <a:fillRef idx="1">
              <a:schemeClr val="accent2">
                <a:hueOff val="-11983865"/>
                <a:satOff val="-63951"/>
                <a:lumOff val="29216"/>
                <a:alphaOff val="0"/>
              </a:schemeClr>
            </a:fillRef>
            <a:effectRef idx="0">
              <a:schemeClr val="accent2">
                <a:hueOff val="-11983865"/>
                <a:satOff val="-63951"/>
                <a:lumOff val="29216"/>
                <a:alphaOff val="0"/>
              </a:schemeClr>
            </a:effectRef>
            <a:fontRef idx="minor">
              <a:schemeClr val="lt1"/>
            </a:fontRef>
          </p:style>
        </p:sp>
        <p:sp>
          <p:nvSpPr>
            <p:cNvPr id="27" name="Freeform 12">
              <a:extLst>
                <a:ext uri="{FF2B5EF4-FFF2-40B4-BE49-F238E27FC236}">
                  <a16:creationId xmlns:a16="http://schemas.microsoft.com/office/drawing/2014/main" id="{F376B142-A66E-4163-9004-B31F333542FF}"/>
                </a:ext>
              </a:extLst>
            </p:cNvPr>
            <p:cNvSpPr/>
            <p:nvPr/>
          </p:nvSpPr>
          <p:spPr>
            <a:xfrm>
              <a:off x="2210220" y="3343125"/>
              <a:ext cx="8873266" cy="1004899"/>
            </a:xfrm>
            <a:custGeom>
              <a:avLst/>
              <a:gdLst>
                <a:gd name="connsiteX0" fmla="*/ 0 w 8873266"/>
                <a:gd name="connsiteY0" fmla="*/ 167517 h 1004899"/>
                <a:gd name="connsiteX1" fmla="*/ 167517 w 8873266"/>
                <a:gd name="connsiteY1" fmla="*/ 0 h 1004899"/>
                <a:gd name="connsiteX2" fmla="*/ 8705749 w 8873266"/>
                <a:gd name="connsiteY2" fmla="*/ 0 h 1004899"/>
                <a:gd name="connsiteX3" fmla="*/ 8873266 w 8873266"/>
                <a:gd name="connsiteY3" fmla="*/ 167517 h 1004899"/>
                <a:gd name="connsiteX4" fmla="*/ 8873266 w 8873266"/>
                <a:gd name="connsiteY4" fmla="*/ 837382 h 1004899"/>
                <a:gd name="connsiteX5" fmla="*/ 8705749 w 8873266"/>
                <a:gd name="connsiteY5" fmla="*/ 1004899 h 1004899"/>
                <a:gd name="connsiteX6" fmla="*/ 167517 w 8873266"/>
                <a:gd name="connsiteY6" fmla="*/ 1004899 h 1004899"/>
                <a:gd name="connsiteX7" fmla="*/ 0 w 8873266"/>
                <a:gd name="connsiteY7" fmla="*/ 837382 h 1004899"/>
                <a:gd name="connsiteX8" fmla="*/ 0 w 8873266"/>
                <a:gd name="connsiteY8" fmla="*/ 167517 h 1004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3266" h="1004899">
                  <a:moveTo>
                    <a:pt x="0" y="167517"/>
                  </a:moveTo>
                  <a:cubicBezTo>
                    <a:pt x="0" y="75000"/>
                    <a:pt x="75000" y="0"/>
                    <a:pt x="167517" y="0"/>
                  </a:cubicBezTo>
                  <a:lnTo>
                    <a:pt x="8705749" y="0"/>
                  </a:lnTo>
                  <a:cubicBezTo>
                    <a:pt x="8798266" y="0"/>
                    <a:pt x="8873266" y="75000"/>
                    <a:pt x="8873266" y="167517"/>
                  </a:cubicBezTo>
                  <a:lnTo>
                    <a:pt x="8873266" y="837382"/>
                  </a:lnTo>
                  <a:cubicBezTo>
                    <a:pt x="8873266" y="929899"/>
                    <a:pt x="8798266" y="1004899"/>
                    <a:pt x="8705749" y="1004899"/>
                  </a:cubicBezTo>
                  <a:lnTo>
                    <a:pt x="167517" y="1004899"/>
                  </a:lnTo>
                  <a:cubicBezTo>
                    <a:pt x="75000" y="1004899"/>
                    <a:pt x="0" y="929899"/>
                    <a:pt x="0" y="837382"/>
                  </a:cubicBezTo>
                  <a:lnTo>
                    <a:pt x="0" y="167517"/>
                  </a:lnTo>
                  <a:close/>
                </a:path>
              </a:pathLst>
            </a:custGeom>
            <a:solidFill>
              <a:schemeClr val="bg2">
                <a:lumMod val="75000"/>
              </a:schemeClr>
            </a:solidFill>
          </p:spPr>
          <p:style>
            <a:lnRef idx="2">
              <a:schemeClr val="lt1">
                <a:hueOff val="0"/>
                <a:satOff val="0"/>
                <a:lumOff val="0"/>
                <a:alphaOff val="0"/>
              </a:schemeClr>
            </a:lnRef>
            <a:fillRef idx="1">
              <a:schemeClr val="accent2">
                <a:hueOff val="-11983865"/>
                <a:satOff val="-63951"/>
                <a:lumOff val="29216"/>
                <a:alphaOff val="0"/>
              </a:schemeClr>
            </a:fillRef>
            <a:effectRef idx="0">
              <a:schemeClr val="accent2">
                <a:hueOff val="-11983865"/>
                <a:satOff val="-63951"/>
                <a:lumOff val="29216"/>
                <a:alphaOff val="0"/>
              </a:schemeClr>
            </a:effectRef>
            <a:fontRef idx="minor">
              <a:schemeClr val="lt1"/>
            </a:fontRef>
          </p:style>
          <p:txBody>
            <a:bodyPr spcFirstLastPara="0" vert="horz" wrap="square" lIns="177080" tIns="177080" rIns="177080" bIns="17708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Phase 1 data and PK/PD modeling identified a serum phosphate level of ≥5.5 mg/dL as a PD target with acceptable tolerability</a:t>
              </a:r>
              <a:r>
                <a:rPr kumimoji="0" lang="en-US" sz="1800" b="0" i="0" u="none" strike="noStrike" kern="1200" cap="none" spc="0" normalizeH="0" baseline="3000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2</a:t>
              </a:r>
            </a:p>
          </p:txBody>
        </p:sp>
      </p:grpSp>
      <p:grpSp>
        <p:nvGrpSpPr>
          <p:cNvPr id="28" name="Group 27">
            <a:extLst>
              <a:ext uri="{FF2B5EF4-FFF2-40B4-BE49-F238E27FC236}">
                <a16:creationId xmlns:a16="http://schemas.microsoft.com/office/drawing/2014/main" id="{D48ABA3E-A407-486C-8A7D-6BA6D7717661}"/>
              </a:ext>
            </a:extLst>
          </p:cNvPr>
          <p:cNvGrpSpPr/>
          <p:nvPr/>
        </p:nvGrpSpPr>
        <p:grpSpPr>
          <a:xfrm>
            <a:off x="1303449" y="1817779"/>
            <a:ext cx="749011" cy="635991"/>
            <a:chOff x="81280" y="1766100"/>
            <a:chExt cx="749011" cy="635991"/>
          </a:xfrm>
        </p:grpSpPr>
        <p:cxnSp>
          <p:nvCxnSpPr>
            <p:cNvPr id="29" name="Straight Arrow Connector 28">
              <a:extLst>
                <a:ext uri="{FF2B5EF4-FFF2-40B4-BE49-F238E27FC236}">
                  <a16:creationId xmlns:a16="http://schemas.microsoft.com/office/drawing/2014/main" id="{C6A56D78-BBE0-43FF-B7EB-8DCAF6B56B66}"/>
                </a:ext>
              </a:extLst>
            </p:cNvPr>
            <p:cNvCxnSpPr/>
            <p:nvPr/>
          </p:nvCxnSpPr>
          <p:spPr>
            <a:xfrm flipV="1">
              <a:off x="81280" y="1802196"/>
              <a:ext cx="0" cy="541496"/>
            </a:xfrm>
            <a:prstGeom prst="straightConnector1">
              <a:avLst/>
            </a:prstGeom>
            <a:ln>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Rounded Rectangle 15">
              <a:extLst>
                <a:ext uri="{FF2B5EF4-FFF2-40B4-BE49-F238E27FC236}">
                  <a16:creationId xmlns:a16="http://schemas.microsoft.com/office/drawing/2014/main" id="{29D75308-9E96-4606-940F-562F233E56DB}"/>
                </a:ext>
              </a:extLst>
            </p:cNvPr>
            <p:cNvSpPr/>
            <p:nvPr/>
          </p:nvSpPr>
          <p:spPr>
            <a:xfrm>
              <a:off x="179559" y="1766100"/>
              <a:ext cx="635991" cy="635991"/>
            </a:xfrm>
            <a:prstGeom prst="roundRect">
              <a:avLst/>
            </a:prstGeom>
            <a:solidFill>
              <a:schemeClr val="bg1"/>
            </a:solid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1DEDD72-ECB9-4549-8FF4-740D9B3BB8C0}"/>
                </a:ext>
              </a:extLst>
            </p:cNvPr>
            <p:cNvSpPr txBox="1"/>
            <p:nvPr/>
          </p:nvSpPr>
          <p:spPr>
            <a:xfrm>
              <a:off x="169533" y="1868949"/>
              <a:ext cx="660758" cy="461665"/>
            </a:xfrm>
            <a:prstGeom prst="rect">
              <a:avLst/>
            </a:prstGeom>
            <a:noFill/>
          </p:spPr>
          <p:txBody>
            <a:bodyPr wrap="none" rtlCol="0">
              <a:spAutoFit/>
            </a:bodyPr>
            <a:lstStyle/>
            <a:p>
              <a:pPr marL="0" marR="0" lvl="0" indent="0" algn="l" defTabSz="91429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05050"/>
                  </a:solidFill>
                  <a:effectLst/>
                  <a:uLnTx/>
                  <a:uFillTx/>
                  <a:latin typeface="Calibri"/>
                  <a:ea typeface="+mn-ea"/>
                  <a:cs typeface="+mn-cs"/>
                </a:rPr>
                <a:t>PO</a:t>
              </a:r>
              <a:r>
                <a:rPr kumimoji="0" lang="en-US" sz="2400" b="1" i="0" u="none" strike="noStrike" kern="1200" cap="none" spc="0" normalizeH="0" baseline="-25000" noProof="0" dirty="0">
                  <a:ln>
                    <a:noFill/>
                  </a:ln>
                  <a:solidFill>
                    <a:srgbClr val="505050"/>
                  </a:solidFill>
                  <a:effectLst/>
                  <a:uLnTx/>
                  <a:uFillTx/>
                  <a:latin typeface="Calibri"/>
                  <a:ea typeface="+mn-ea"/>
                  <a:cs typeface="+mn-cs"/>
                </a:rPr>
                <a:t>4</a:t>
              </a:r>
            </a:p>
          </p:txBody>
        </p:sp>
      </p:grpSp>
      <p:pic>
        <p:nvPicPr>
          <p:cNvPr id="32" name="Graphic 19" descr="Bulls-eye">
            <a:extLst>
              <a:ext uri="{FF2B5EF4-FFF2-40B4-BE49-F238E27FC236}">
                <a16:creationId xmlns:a16="http://schemas.microsoft.com/office/drawing/2014/main" id="{84FD82B4-327C-4BC5-978A-556CA5F46A1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6140" y="3945389"/>
            <a:ext cx="914400" cy="914400"/>
          </a:xfrm>
          <a:prstGeom prst="rect">
            <a:avLst/>
          </a:prstGeom>
        </p:spPr>
      </p:pic>
      <p:pic>
        <p:nvPicPr>
          <p:cNvPr id="33" name="Graphic 21" descr="Upward trend">
            <a:extLst>
              <a:ext uri="{FF2B5EF4-FFF2-40B4-BE49-F238E27FC236}">
                <a16:creationId xmlns:a16="http://schemas.microsoft.com/office/drawing/2014/main" id="{1503009F-6A15-427D-B88B-2C6319068B4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90275" y="2804063"/>
            <a:ext cx="914400" cy="914400"/>
          </a:xfrm>
          <a:prstGeom prst="rect">
            <a:avLst/>
          </a:prstGeom>
        </p:spPr>
      </p:pic>
    </p:spTree>
    <p:extLst>
      <p:ext uri="{BB962C8B-B14F-4D97-AF65-F5344CB8AC3E}">
        <p14:creationId xmlns:p14="http://schemas.microsoft.com/office/powerpoint/2010/main" val="1275581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A32374-E38A-419F-9C23-541FFDD63B62}"/>
              </a:ext>
            </a:extLst>
          </p:cNvPr>
          <p:cNvSpPr>
            <a:spLocks noGrp="1"/>
          </p:cNvSpPr>
          <p:nvPr>
            <p:ph type="title"/>
          </p:nvPr>
        </p:nvSpPr>
        <p:spPr>
          <a:xfrm>
            <a:off x="0" y="50302"/>
            <a:ext cx="12192000" cy="1325563"/>
          </a:xfrm>
        </p:spPr>
        <p:txBody>
          <a:bodyPr>
            <a:noAutofit/>
          </a:bodyPr>
          <a:lstStyle/>
          <a:p>
            <a:pPr algn="ctr"/>
            <a:r>
              <a:rPr lang="en-US" sz="3600" dirty="0">
                <a:solidFill>
                  <a:schemeClr val="tx1"/>
                </a:solidFill>
                <a:latin typeface="Arial" panose="020B0604020202020204" pitchFamily="34" charset="0"/>
                <a:cs typeface="Arial" panose="020B0604020202020204" pitchFamily="34" charset="0"/>
              </a:rPr>
              <a:t>Patients Achieving Target Serum Phosphate Levels </a:t>
            </a:r>
            <a:br>
              <a:rPr lang="en-US" sz="3600" dirty="0">
                <a:solidFill>
                  <a:schemeClr val="tx1"/>
                </a:solidFill>
                <a:latin typeface="Arial" panose="020B0604020202020204" pitchFamily="34" charset="0"/>
                <a:cs typeface="Arial" panose="020B0604020202020204" pitchFamily="34" charset="0"/>
              </a:rPr>
            </a:br>
            <a:r>
              <a:rPr lang="en-US" sz="3600" dirty="0">
                <a:solidFill>
                  <a:schemeClr val="tx1"/>
                </a:solidFill>
                <a:latin typeface="Arial" panose="020B0604020202020204" pitchFamily="34" charset="0"/>
                <a:cs typeface="Arial" panose="020B0604020202020204" pitchFamily="34" charset="0"/>
              </a:rPr>
              <a:t>During Erdafitinib Treatment on the BLC2001 Trial</a:t>
            </a:r>
          </a:p>
        </p:txBody>
      </p:sp>
      <p:sp>
        <p:nvSpPr>
          <p:cNvPr id="4" name="Slide Number Placeholder 3">
            <a:extLst>
              <a:ext uri="{FF2B5EF4-FFF2-40B4-BE49-F238E27FC236}">
                <a16:creationId xmlns:a16="http://schemas.microsoft.com/office/drawing/2014/main" id="{708F6D93-7B70-4401-A7FE-91548F44334E}"/>
              </a:ext>
            </a:extLst>
          </p:cNvPr>
          <p:cNvSpPr>
            <a:spLocks noGrp="1"/>
          </p:cNvSpPr>
          <p:nvPr>
            <p:ph type="sldNum" sz="quarter" idx="4"/>
          </p:nvPr>
        </p:nvSpPr>
        <p:spPr/>
        <p:txBody>
          <a:bodyPr/>
          <a:lstStyle/>
          <a:p>
            <a:pPr marL="0" marR="0" lvl="0" indent="0" algn="r" defTabSz="914291" rtl="0" eaLnBrk="1" fontAlgn="auto" latinLnBrk="0" hangingPunct="1">
              <a:lnSpc>
                <a:spcPct val="100000"/>
              </a:lnSpc>
              <a:spcBef>
                <a:spcPts val="0"/>
              </a:spcBef>
              <a:spcAft>
                <a:spcPts val="0"/>
              </a:spcAft>
              <a:buClrTx/>
              <a:buSzTx/>
              <a:buFontTx/>
              <a:buNone/>
              <a:tabLst/>
              <a:defRPr/>
            </a:pPr>
            <a:fld id="{81BF0B4E-CE60-AB48-9D7E-4434414A7C38}" type="slidenum">
              <a:rPr kumimoji="0" lang="en-US" sz="900" b="0" i="0" u="none" strike="noStrike" kern="1200" cap="none" spc="0" normalizeH="0" baseline="0" noProof="0">
                <a:ln>
                  <a:noFill/>
                </a:ln>
                <a:solidFill>
                  <a:srgbClr val="FFFFFF"/>
                </a:solidFill>
                <a:effectLst/>
                <a:uLnTx/>
                <a:uFillTx/>
                <a:latin typeface="Verdana"/>
                <a:ea typeface="+mn-ea"/>
              </a:rPr>
              <a:pPr marL="0" marR="0" lvl="0" indent="0" algn="r" defTabSz="914291"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FFFFFF"/>
              </a:solidFill>
              <a:effectLst/>
              <a:uLnTx/>
              <a:uFillTx/>
              <a:latin typeface="Verdana"/>
              <a:ea typeface="+mn-ea"/>
            </a:endParaRPr>
          </a:p>
        </p:txBody>
      </p:sp>
      <p:sp>
        <p:nvSpPr>
          <p:cNvPr id="9" name="Text Placeholder 8">
            <a:extLst>
              <a:ext uri="{FF2B5EF4-FFF2-40B4-BE49-F238E27FC236}">
                <a16:creationId xmlns:a16="http://schemas.microsoft.com/office/drawing/2014/main" id="{B5D23012-F285-B44D-AA62-5E8BA44A921A}"/>
              </a:ext>
            </a:extLst>
          </p:cNvPr>
          <p:cNvSpPr>
            <a:spLocks noGrp="1"/>
          </p:cNvSpPr>
          <p:nvPr>
            <p:ph type="body" sz="quarter" idx="10"/>
          </p:nvPr>
        </p:nvSpPr>
        <p:spPr>
          <a:xfrm>
            <a:off x="90164" y="5705896"/>
            <a:ext cx="11817403" cy="941295"/>
          </a:xfrm>
        </p:spPr>
        <p:txBody>
          <a:bodyPr/>
          <a:lstStyle/>
          <a:p>
            <a:br>
              <a:rPr lang="en-US" kern="0" dirty="0">
                <a:latin typeface="Verdana" panose="020B0604030504040204" pitchFamily="34" charset="0"/>
                <a:ea typeface="Verdana" panose="020B0604030504040204" pitchFamily="34" charset="0"/>
                <a:cs typeface="Verdana" panose="020B0604030504040204" pitchFamily="34" charset="0"/>
              </a:rPr>
            </a:br>
            <a:r>
              <a:rPr lang="en-US" kern="0" dirty="0">
                <a:latin typeface="Verdana" panose="020B0604030504040204" pitchFamily="34" charset="0"/>
                <a:ea typeface="Verdana" panose="020B0604030504040204" pitchFamily="34" charset="0"/>
                <a:cs typeface="Verdana" panose="020B0604030504040204" pitchFamily="34" charset="0"/>
              </a:rPr>
              <a:t>Tagawa ST, et al. Abstract presented at the 2019 ESMO Congress; Barcelona, Spain. September 27-October 1, 2019. Abstract 932P..</a:t>
            </a:r>
          </a:p>
        </p:txBody>
      </p:sp>
      <p:graphicFrame>
        <p:nvGraphicFramePr>
          <p:cNvPr id="8" name="Content Placeholder 3">
            <a:extLst>
              <a:ext uri="{FF2B5EF4-FFF2-40B4-BE49-F238E27FC236}">
                <a16:creationId xmlns:a16="http://schemas.microsoft.com/office/drawing/2014/main" id="{4BB9C5F4-0A91-446C-8570-3A9892DD1637}"/>
              </a:ext>
            </a:extLst>
          </p:cNvPr>
          <p:cNvGraphicFramePr>
            <a:graphicFrameLocks/>
          </p:cNvGraphicFramePr>
          <p:nvPr/>
        </p:nvGraphicFramePr>
        <p:xfrm>
          <a:off x="6419669" y="2545592"/>
          <a:ext cx="5436263" cy="2081329"/>
        </p:xfrm>
        <a:graphic>
          <a:graphicData uri="http://schemas.openxmlformats.org/drawingml/2006/table">
            <a:tbl>
              <a:tblPr firstRow="1" bandRow="1">
                <a:tableStyleId>{C083E6E3-FA7D-4D7B-A595-EF9225AFEA82}</a:tableStyleId>
              </a:tblPr>
              <a:tblGrid>
                <a:gridCol w="1503426">
                  <a:extLst>
                    <a:ext uri="{9D8B030D-6E8A-4147-A177-3AD203B41FA5}">
                      <a16:colId xmlns:a16="http://schemas.microsoft.com/office/drawing/2014/main" val="20000"/>
                    </a:ext>
                  </a:extLst>
                </a:gridCol>
                <a:gridCol w="1300541">
                  <a:extLst>
                    <a:ext uri="{9D8B030D-6E8A-4147-A177-3AD203B41FA5}">
                      <a16:colId xmlns:a16="http://schemas.microsoft.com/office/drawing/2014/main" val="20001"/>
                    </a:ext>
                  </a:extLst>
                </a:gridCol>
                <a:gridCol w="1316148">
                  <a:extLst>
                    <a:ext uri="{9D8B030D-6E8A-4147-A177-3AD203B41FA5}">
                      <a16:colId xmlns:a16="http://schemas.microsoft.com/office/drawing/2014/main" val="3896087503"/>
                    </a:ext>
                  </a:extLst>
                </a:gridCol>
                <a:gridCol w="1316148">
                  <a:extLst>
                    <a:ext uri="{9D8B030D-6E8A-4147-A177-3AD203B41FA5}">
                      <a16:colId xmlns:a16="http://schemas.microsoft.com/office/drawing/2014/main" val="2309924125"/>
                    </a:ext>
                  </a:extLst>
                </a:gridCol>
              </a:tblGrid>
              <a:tr h="957900">
                <a:tc>
                  <a:txBody>
                    <a:bodyPr/>
                    <a:lstStyle/>
                    <a:p>
                      <a:pPr algn="l"/>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Outcome</a:t>
                      </a:r>
                    </a:p>
                  </a:txBody>
                  <a:tcPr marL="119990" marR="119990" anchor="ctr">
                    <a:solidFill>
                      <a:schemeClr val="accent1"/>
                    </a:solidFill>
                  </a:tcPr>
                </a:tc>
                <a:tc>
                  <a:txBody>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Max PO4 &lt;5.5 mg/dL, no uptitration</a:t>
                      </a:r>
                    </a:p>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(n=9)</a:t>
                      </a:r>
                    </a:p>
                  </a:txBody>
                  <a:tcPr marL="119990" marR="119990" anchor="ctr">
                    <a:solidFill>
                      <a:schemeClr val="accent1"/>
                    </a:solidFill>
                  </a:tcPr>
                </a:tc>
                <a:tc>
                  <a:txBody>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Max PO4 ≥5.5 mg/dL, no uptitration</a:t>
                      </a:r>
                    </a:p>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(n=48)</a:t>
                      </a:r>
                    </a:p>
                  </a:txBody>
                  <a:tcPr marL="119990" marR="119990" anchor="ctr">
                    <a:solidFill>
                      <a:schemeClr val="accent1"/>
                    </a:solidFill>
                  </a:tcPr>
                </a:tc>
                <a:tc>
                  <a:txBody>
                    <a:bodyPr/>
                    <a:lstStyle/>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Patients uptitrated to 9 mg QD</a:t>
                      </a:r>
                    </a:p>
                    <a:p>
                      <a:pPr algn="ct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(n=41)</a:t>
                      </a:r>
                    </a:p>
                  </a:txBody>
                  <a:tcPr marL="119990" marR="119990" anchor="ctr">
                    <a:solidFill>
                      <a:schemeClr val="accent1"/>
                    </a:solidFill>
                  </a:tcPr>
                </a:tc>
                <a:extLst>
                  <a:ext uri="{0D108BD9-81ED-4DB2-BD59-A6C34878D82A}">
                    <a16:rowId xmlns:a16="http://schemas.microsoft.com/office/drawing/2014/main" val="10001"/>
                  </a:ext>
                </a:extLst>
              </a:tr>
              <a:tr h="435409">
                <a:tc>
                  <a:txBody>
                    <a:bodyPr/>
                    <a:lstStyle/>
                    <a:p>
                      <a:pPr algn="l"/>
                      <a:r>
                        <a:rPr lang="en-US" sz="1200" dirty="0">
                          <a:latin typeface="Verdana" panose="020B0604030504040204" pitchFamily="34" charset="0"/>
                          <a:ea typeface="Verdana" panose="020B0604030504040204" pitchFamily="34" charset="0"/>
                          <a:cs typeface="Verdana" panose="020B0604030504040204" pitchFamily="34" charset="0"/>
                        </a:rPr>
                        <a:t>ORR, n (%)</a:t>
                      </a:r>
                    </a:p>
                  </a:txBody>
                  <a:tcPr marL="119990" marR="119990"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 (22.2)</a:t>
                      </a:r>
                    </a:p>
                  </a:txBody>
                  <a:tcPr marL="119990" marR="119990"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18 (37.5)</a:t>
                      </a:r>
                    </a:p>
                  </a:txBody>
                  <a:tcPr marL="119990" marR="119990"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20 (48.8)</a:t>
                      </a:r>
                    </a:p>
                  </a:txBody>
                  <a:tcPr marL="119990" marR="119990" anchor="ctr"/>
                </a:tc>
                <a:extLst>
                  <a:ext uri="{0D108BD9-81ED-4DB2-BD59-A6C34878D82A}">
                    <a16:rowId xmlns:a16="http://schemas.microsoft.com/office/drawing/2014/main" val="10002"/>
                  </a:ext>
                </a:extLst>
              </a:tr>
              <a:tr h="435929">
                <a:tc>
                  <a:txBody>
                    <a:bodyPr/>
                    <a:lstStyle/>
                    <a:p>
                      <a:pPr algn="l"/>
                      <a:r>
                        <a:rPr lang="en-US" sz="1200" dirty="0">
                          <a:latin typeface="Verdana" panose="020B0604030504040204" pitchFamily="34" charset="0"/>
                          <a:ea typeface="Verdana" panose="020B0604030504040204" pitchFamily="34" charset="0"/>
                          <a:cs typeface="Verdana" panose="020B0604030504040204" pitchFamily="34" charset="0"/>
                        </a:rPr>
                        <a:t>Median DOR, months (95% CI)</a:t>
                      </a:r>
                    </a:p>
                  </a:txBody>
                  <a:tcPr marL="119990" marR="119990"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4.1 (2.8, 5.4)</a:t>
                      </a:r>
                    </a:p>
                  </a:txBody>
                  <a:tcPr marL="119990" marR="119990"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6.0 (4.4, NE)</a:t>
                      </a:r>
                    </a:p>
                  </a:txBody>
                  <a:tcPr marL="119990" marR="119990" anchor="ct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6.0 (4.2 (13.4)</a:t>
                      </a:r>
                    </a:p>
                  </a:txBody>
                  <a:tcPr marL="119990" marR="119990" anchor="ct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A98D823D-A7C2-4384-88AF-7CDBF1E3BE9D}"/>
              </a:ext>
            </a:extLst>
          </p:cNvPr>
          <p:cNvPicPr>
            <a:picLocks noChangeAspect="1"/>
          </p:cNvPicPr>
          <p:nvPr/>
        </p:nvPicPr>
        <p:blipFill>
          <a:blip r:embed="rId3"/>
          <a:stretch>
            <a:fillRect/>
          </a:stretch>
        </p:blipFill>
        <p:spPr>
          <a:xfrm>
            <a:off x="378752" y="2530716"/>
            <a:ext cx="5843758" cy="2580932"/>
          </a:xfrm>
          <a:prstGeom prst="rect">
            <a:avLst/>
          </a:prstGeom>
        </p:spPr>
      </p:pic>
      <p:sp>
        <p:nvSpPr>
          <p:cNvPr id="5" name="Rectangle 4">
            <a:extLst>
              <a:ext uri="{FF2B5EF4-FFF2-40B4-BE49-F238E27FC236}">
                <a16:creationId xmlns:a16="http://schemas.microsoft.com/office/drawing/2014/main" id="{388FF944-EEE6-4E26-BF23-B2E1BFCF77D0}"/>
              </a:ext>
            </a:extLst>
          </p:cNvPr>
          <p:cNvSpPr/>
          <p:nvPr/>
        </p:nvSpPr>
        <p:spPr>
          <a:xfrm>
            <a:off x="378752" y="1890748"/>
            <a:ext cx="5738590" cy="59684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05050"/>
                </a:solidFill>
                <a:effectLst/>
                <a:uLnTx/>
                <a:uFillTx/>
                <a:latin typeface="Calibri"/>
                <a:ea typeface="+mn-ea"/>
                <a:cs typeface="+mn-cs"/>
              </a:rPr>
              <a:t>Proportion of Patients Achieving Target Serum PO4 Level on  </a:t>
            </a:r>
          </a:p>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05050"/>
                </a:solidFill>
                <a:effectLst/>
                <a:uLnTx/>
                <a:uFillTx/>
                <a:latin typeface="Calibri"/>
                <a:ea typeface="+mn-ea"/>
                <a:cs typeface="+mn-cs"/>
              </a:rPr>
              <a:t>Day 14 and Day 28 on BLC2001 Trial</a:t>
            </a:r>
            <a:endParaRPr kumimoji="0" lang="en-US" sz="1600" b="1" i="0" u="none" strike="noStrike" kern="1200" cap="none" spc="0" normalizeH="0" baseline="0" noProof="0" dirty="0">
              <a:ln>
                <a:noFill/>
              </a:ln>
              <a:noFill/>
              <a:effectLst/>
              <a:uLnTx/>
              <a:uFillTx/>
              <a:latin typeface="Calibri"/>
              <a:ea typeface="+mn-ea"/>
              <a:cs typeface="+mn-cs"/>
            </a:endParaRPr>
          </a:p>
        </p:txBody>
      </p:sp>
      <p:sp>
        <p:nvSpPr>
          <p:cNvPr id="12" name="Rectangle 11">
            <a:extLst>
              <a:ext uri="{FF2B5EF4-FFF2-40B4-BE49-F238E27FC236}">
                <a16:creationId xmlns:a16="http://schemas.microsoft.com/office/drawing/2014/main" id="{288DA6E9-CDC7-4329-ACF5-2E7A967CD4A2}"/>
              </a:ext>
            </a:extLst>
          </p:cNvPr>
          <p:cNvSpPr/>
          <p:nvPr/>
        </p:nvSpPr>
        <p:spPr>
          <a:xfrm>
            <a:off x="6419669" y="1890748"/>
            <a:ext cx="5487898" cy="596843"/>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9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05050"/>
                </a:solidFill>
                <a:effectLst/>
                <a:uLnTx/>
                <a:uFillTx/>
                <a:latin typeface="Calibri"/>
                <a:ea typeface="+mn-ea"/>
                <a:cs typeface="+mn-cs"/>
              </a:rPr>
              <a:t>Outcomes of Patients According to Maximum Serum PO4 Within First 3 Months of Treatment and Uptitration</a:t>
            </a:r>
          </a:p>
        </p:txBody>
      </p:sp>
      <p:sp>
        <p:nvSpPr>
          <p:cNvPr id="13" name="TextBox 12">
            <a:extLst>
              <a:ext uri="{FF2B5EF4-FFF2-40B4-BE49-F238E27FC236}">
                <a16:creationId xmlns:a16="http://schemas.microsoft.com/office/drawing/2014/main" id="{EA714C1D-2F30-44C9-AA10-23B16137036C}"/>
              </a:ext>
            </a:extLst>
          </p:cNvPr>
          <p:cNvSpPr txBox="1"/>
          <p:nvPr/>
        </p:nvSpPr>
        <p:spPr>
          <a:xfrm>
            <a:off x="378752" y="5111648"/>
            <a:ext cx="5641456" cy="369332"/>
          </a:xfrm>
          <a:prstGeom prst="rect">
            <a:avLst/>
          </a:prstGeom>
          <a:noFill/>
        </p:spPr>
        <p:txBody>
          <a:bodyPr wrap="square" rtlCol="0">
            <a:spAutoFit/>
          </a:bodyPr>
          <a:lstStyle/>
          <a:p>
            <a:pPr marL="0" marR="0" lvl="0" indent="0" algn="l" defTabSz="91429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05050"/>
                </a:solidFill>
                <a:effectLst/>
                <a:uLnTx/>
                <a:uFillTx/>
                <a:latin typeface="Calibri"/>
                <a:ea typeface="+mn-ea"/>
                <a:cs typeface="+mn-cs"/>
              </a:rPr>
              <a:t>*1 patient with a baseline PO4 measurement did not have a Day 14 or </a:t>
            </a:r>
            <a:r>
              <a:rPr lang="en-US" sz="900" dirty="0">
                <a:solidFill>
                  <a:srgbClr val="505050"/>
                </a:solidFill>
                <a:latin typeface="Calibri"/>
              </a:rPr>
              <a:t>Day</a:t>
            </a:r>
            <a:r>
              <a:rPr kumimoji="0" lang="en-US" sz="900" b="0" i="0" u="none" strike="noStrike" kern="1200" cap="none" spc="0" normalizeH="0" baseline="0" noProof="0" dirty="0">
                <a:ln>
                  <a:noFill/>
                </a:ln>
                <a:solidFill>
                  <a:srgbClr val="505050"/>
                </a:solidFill>
                <a:effectLst/>
                <a:uLnTx/>
                <a:uFillTx/>
                <a:latin typeface="Calibri"/>
                <a:ea typeface="+mn-ea"/>
                <a:cs typeface="+mn-cs"/>
              </a:rPr>
              <a:t> 28 measurement; 1 patient with a baseline PO4 measurement did not have a Day 28 measurement. Neither patient received uptitration.</a:t>
            </a:r>
          </a:p>
        </p:txBody>
      </p:sp>
    </p:spTree>
    <p:extLst>
      <p:ext uri="{BB962C8B-B14F-4D97-AF65-F5344CB8AC3E}">
        <p14:creationId xmlns:p14="http://schemas.microsoft.com/office/powerpoint/2010/main" val="354454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ontent slide – cool palette">
  <a:themeElements>
    <a:clrScheme name="Janssen Erdafitinib">
      <a:dk1>
        <a:srgbClr val="505050"/>
      </a:dk1>
      <a:lt1>
        <a:srgbClr val="FFFFFF"/>
      </a:lt1>
      <a:dk2>
        <a:srgbClr val="505050"/>
      </a:dk2>
      <a:lt2>
        <a:srgbClr val="FFFFFF"/>
      </a:lt2>
      <a:accent1>
        <a:srgbClr val="254D82"/>
      </a:accent1>
      <a:accent2>
        <a:srgbClr val="2A8EBF"/>
      </a:accent2>
      <a:accent3>
        <a:srgbClr val="BFBFBF"/>
      </a:accent3>
      <a:accent4>
        <a:srgbClr val="237D26"/>
      </a:accent4>
      <a:accent5>
        <a:srgbClr val="7FC31C"/>
      </a:accent5>
      <a:accent6>
        <a:srgbClr val="BFE18D"/>
      </a:accent6>
      <a:hlink>
        <a:srgbClr val="2A8EBF"/>
      </a:hlink>
      <a:folHlink>
        <a:srgbClr val="94C6D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60609 ESMO 2016 Pfizer RCC template 16 by 9">
  <a:themeElements>
    <a:clrScheme name="Pfizer RCC ECC 2015 template">
      <a:dk1>
        <a:srgbClr val="595959"/>
      </a:dk1>
      <a:lt1>
        <a:srgbClr val="FFFFFF"/>
      </a:lt1>
      <a:dk2>
        <a:srgbClr val="595959"/>
      </a:dk2>
      <a:lt2>
        <a:srgbClr val="FFFFFF"/>
      </a:lt2>
      <a:accent1>
        <a:srgbClr val="128F2C"/>
      </a:accent1>
      <a:accent2>
        <a:srgbClr val="5AAC32"/>
      </a:accent2>
      <a:accent3>
        <a:srgbClr val="7FC072"/>
      </a:accent3>
      <a:accent4>
        <a:srgbClr val="216D7C"/>
      </a:accent4>
      <a:accent5>
        <a:srgbClr val="3FACA8"/>
      </a:accent5>
      <a:accent6>
        <a:srgbClr val="A1CBDB"/>
      </a:accent6>
      <a:hlink>
        <a:srgbClr val="128F2C"/>
      </a:hlink>
      <a:folHlink>
        <a:srgbClr val="216D7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chor="t">
        <a:noAutofit/>
      </a:bodyPr>
      <a:lstStyle>
        <a:defPPr>
          <a:defRPr dirty="0">
            <a:latin typeface="Arial" pitchFamily="34" charset="0"/>
            <a:cs typeface="Arial" pitchFamily="34" charset="0"/>
          </a:defRPr>
        </a:defPPr>
      </a:lstStyle>
    </a:tx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a:defPPr>
      </a:lstStyle>
    </a:txDef>
  </a:objectDefaults>
  <a:extraClrSchemeLst/>
</a:theme>
</file>

<file path=ppt/theme/theme8.xml><?xml version="1.0" encoding="utf-8"?>
<a:theme xmlns:a="http://schemas.openxmlformats.org/drawingml/2006/main" name="Content slide – cool palette">
  <a:themeElements>
    <a:clrScheme name="Janssen Erdafitinib">
      <a:dk1>
        <a:srgbClr val="505050"/>
      </a:dk1>
      <a:lt1>
        <a:srgbClr val="FFFFFF"/>
      </a:lt1>
      <a:dk2>
        <a:srgbClr val="505050"/>
      </a:dk2>
      <a:lt2>
        <a:srgbClr val="FFFFFF"/>
      </a:lt2>
      <a:accent1>
        <a:srgbClr val="254D82"/>
      </a:accent1>
      <a:accent2>
        <a:srgbClr val="2A8EBF"/>
      </a:accent2>
      <a:accent3>
        <a:srgbClr val="BFBFBF"/>
      </a:accent3>
      <a:accent4>
        <a:srgbClr val="237D26"/>
      </a:accent4>
      <a:accent5>
        <a:srgbClr val="7FC31C"/>
      </a:accent5>
      <a:accent6>
        <a:srgbClr val="BFE18D"/>
      </a:accent6>
      <a:hlink>
        <a:srgbClr val="2A8EBF"/>
      </a:hlink>
      <a:folHlink>
        <a:srgbClr val="94C6D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72BAB8F5-9263-4DA2-9DFC-D1715D810C99}"/>
</file>

<file path=customXml/itemProps2.xml><?xml version="1.0" encoding="utf-8"?>
<ds:datastoreItem xmlns:ds="http://schemas.openxmlformats.org/officeDocument/2006/customXml" ds:itemID="{D6A621EC-077D-48A6-B5A0-972EA53ADF5B}">
  <ds:schemaRefs>
    <ds:schemaRef ds:uri="http://schemas.microsoft.com/sharepoint/v3/contenttype/forms"/>
  </ds:schemaRefs>
</ds:datastoreItem>
</file>

<file path=customXml/itemProps3.xml><?xml version="1.0" encoding="utf-8"?>
<ds:datastoreItem xmlns:ds="http://schemas.openxmlformats.org/officeDocument/2006/customXml" ds:itemID="{3971B735-68D3-4239-A2B6-5F0D6D7E6A61}">
  <ds:schemaRefs>
    <ds:schemaRef ds:uri="http://schemas.openxmlformats.org/package/2006/metadata/core-properties"/>
    <ds:schemaRef ds:uri="http://schemas.microsoft.com/office/infopath/2007/PartnerControls"/>
    <ds:schemaRef ds:uri="c358cfc3-f71e-41a5-9d77-25d9b3a30863"/>
    <ds:schemaRef ds:uri="http://schemas.microsoft.com/office/2006/documentManagement/types"/>
    <ds:schemaRef ds:uri="http://purl.org/dc/elements/1.1/"/>
    <ds:schemaRef ds:uri="7c3013fe-70f9-4ff4-8610-8d1cdb634c0d"/>
    <ds:schemaRef ds:uri="http://purl.org/dc/term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1626</TotalTime>
  <Words>6831</Words>
  <Application>Microsoft Macintosh PowerPoint</Application>
  <PresentationFormat>Widescreen</PresentationFormat>
  <Paragraphs>1039</Paragraphs>
  <Slides>39</Slides>
  <Notes>22</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39</vt:i4>
      </vt:variant>
    </vt:vector>
  </HeadingPairs>
  <TitlesOfParts>
    <vt:vector size="62" baseType="lpstr">
      <vt:lpstr>Apple Symbols</vt:lpstr>
      <vt:lpstr>Arial</vt:lpstr>
      <vt:lpstr>Arial Narrow</vt:lpstr>
      <vt:lpstr>Calibri</vt:lpstr>
      <vt:lpstr>Calibri Light</vt:lpstr>
      <vt:lpstr>Courier New</vt:lpstr>
      <vt:lpstr>Helvetica</vt:lpstr>
      <vt:lpstr>Noto Sans Symbols</vt:lpstr>
      <vt:lpstr>System Font Regular</vt:lpstr>
      <vt:lpstr>Times New Roman</vt:lpstr>
      <vt:lpstr>Trebuchet MS</vt:lpstr>
      <vt:lpstr>Verdana</vt:lpstr>
      <vt:lpstr>Wingdings</vt:lpstr>
      <vt:lpstr>Office Theme</vt:lpstr>
      <vt:lpstr>5_Office Theme</vt:lpstr>
      <vt:lpstr>2_Office Theme</vt:lpstr>
      <vt:lpstr>3_Office Theme</vt:lpstr>
      <vt:lpstr>160609 ESMO 2016 Pfizer RCC template 16 by 9</vt:lpstr>
      <vt:lpstr>4_Office Theme</vt:lpstr>
      <vt:lpstr>6_Office Theme</vt:lpstr>
      <vt:lpstr>Content slide – cool palette</vt:lpstr>
      <vt:lpstr>8_Office Theme</vt:lpstr>
      <vt:lpstr>1_Content slide – cool palette</vt:lpstr>
      <vt:lpstr>Update in management of advanced urothelial carcinoma after platinum chemotherapy and IO:  Focus on FGFR-targeting and antibody-drug conjugates</vt:lpstr>
      <vt:lpstr>Landscape of Oncogenic FGFR Alterations</vt:lpstr>
      <vt:lpstr>Selective FGFR Inhibitors</vt:lpstr>
      <vt:lpstr>BLC2001: Phase 2 Trial of Erdafitinib</vt:lpstr>
      <vt:lpstr>BLC2001: Baseline Demographic and Clinical Characteristics</vt:lpstr>
      <vt:lpstr>TRAEs of Clinical Importance or Special Interest</vt:lpstr>
      <vt:lpstr>PowerPoint Presentation</vt:lpstr>
      <vt:lpstr>Serum Phosphate Levels Are a Proxy for FGFR Target Engagement by Erdafitinib</vt:lpstr>
      <vt:lpstr>Patients Achieving Target Serum Phosphate Levels  During Erdafitinib Treatment on the BLC2001 Trial</vt:lpstr>
      <vt:lpstr>Phosphate Levels Are Associated With Improved Survival for Patients Treated With Erdafitinib on the BLC2001 Trial</vt:lpstr>
      <vt:lpstr>Serum PO4 Levels Correlate With Grade ≥3 TEAEs</vt:lpstr>
      <vt:lpstr>Enfortumab Vedotin (ASG-22ME  EV) Proposed Mechanism of Action </vt:lpstr>
      <vt:lpstr>PowerPoint Presentation</vt:lpstr>
      <vt:lpstr>PowerPoint Presentation</vt:lpstr>
      <vt:lpstr>PowerPoint Presentation</vt:lpstr>
      <vt:lpstr>EV-103 Cohort A:  EV + pembro in Cisplatin Unfit 1st Line mUC</vt:lpstr>
      <vt:lpstr>EV-103 Cohort K</vt:lpstr>
      <vt:lpstr>Overall Response Rate by BICR</vt:lpstr>
      <vt:lpstr>EV+P: Maximum Percent Reduction from Baseline  of Target Lesion by BICR</vt:lpstr>
      <vt:lpstr>Sacituzumab Govitecan (SG) is a Trop-2–Directed Antibody-Drug Conjugate (ADC)</vt:lpstr>
      <vt:lpstr>Sacituzumab govitecan: Ph I/II basket trial urothelial cohort3</vt:lpstr>
      <vt:lpstr>TROPHY-U-01 Study Design</vt:lpstr>
      <vt:lpstr>TROPHY-U-01 Cohort 1: Baseline Characteristics</vt:lpstr>
      <vt:lpstr>TROPHY-U-01 Cohort 1: Response Assessmentsa</vt:lpstr>
      <vt:lpstr>TROPHY-U-01 Cohort 1: Efficacya</vt:lpstr>
      <vt:lpstr>TROPHY-U-01 Cohort 1: Treatment-Related AEs (≥20% Any Grade or ≥5% Grade ≥3 [n=113])</vt:lpstr>
      <vt:lpstr>TROPiCS-04: A Randomized, Open-Label, Phase 3 Study of Sacituzumab Govitecan Versus Treatment of Physician’s Choice in Patients With mUC</vt:lpstr>
      <vt:lpstr>TROPHY-U-01 Is a Registrational, Open-Label, Multicohort Phase 2 Trial in Patients With mUC</vt:lpstr>
      <vt:lpstr>PowerPoint Presentation</vt:lpstr>
      <vt:lpstr>Overall Response and Best % Change From Baseline in Tumor Size</vt:lpstr>
      <vt:lpstr>ORR by Subgroup and Individual Response Assessment</vt:lpstr>
      <vt:lpstr>Most Common Treatment-Related Adverse Events for All Patients</vt:lpstr>
      <vt:lpstr>ADC’s for UC Summary</vt:lpstr>
      <vt:lpstr>Systemic therapy for advanced UC: Summary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Wailoon Chan</dc:creator>
  <cp:lastModifiedBy>Silvana Izquierdo</cp:lastModifiedBy>
  <cp:revision>191</cp:revision>
  <dcterms:created xsi:type="dcterms:W3CDTF">2020-09-03T18:56:05Z</dcterms:created>
  <dcterms:modified xsi:type="dcterms:W3CDTF">2022-12-23T19:23:10Z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