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4.xml" ContentType="application/vnd.openxmlformats-officedocument.presentationml.notesSlide+xml"/>
  <Override PartName="/ppt/tags/tag18.xml" ContentType="application/vnd.openxmlformats-officedocument.presentationml.tags+xml"/>
  <Override PartName="/ppt/notesSlides/notesSlide5.xml" ContentType="application/vnd.openxmlformats-officedocument.presentationml.notesSlide+xml"/>
  <Override PartName="/ppt/tags/tag19.xml" ContentType="application/vnd.openxmlformats-officedocument.presentationml.tags+xml"/>
  <Override PartName="/ppt/notesSlides/notesSlide6.xml" ContentType="application/vnd.openxmlformats-officedocument.presentationml.notesSlide+xml"/>
  <Override PartName="/ppt/tags/tag2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1.xml" ContentType="application/vnd.openxmlformats-officedocument.presentationml.tags+xml"/>
  <Override PartName="/ppt/notesSlides/notesSlide9.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5.xml" ContentType="application/vnd.openxmlformats-officedocument.presentationml.notesSlide+xml"/>
  <Override PartName="/ppt/tags/tag2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8.xml" ContentType="application/vnd.openxmlformats-officedocument.presentationml.tags+xml"/>
  <Override PartName="/ppt/notesSlides/notesSlide18.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9.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20.xml" ContentType="application/vnd.openxmlformats-officedocument.presentationml.notesSlide+xml"/>
  <Override PartName="/ppt/tags/tag37.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38.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4"/>
    <p:sldMasterId id="2147485127" r:id="rId5"/>
    <p:sldMasterId id="2147485170" r:id="rId6"/>
    <p:sldMasterId id="2147485196" r:id="rId7"/>
    <p:sldMasterId id="2147485205" r:id="rId8"/>
  </p:sldMasterIdLst>
  <p:notesMasterIdLst>
    <p:notesMasterId r:id="rId82"/>
  </p:notesMasterIdLst>
  <p:handoutMasterIdLst>
    <p:handoutMasterId r:id="rId83"/>
  </p:handoutMasterIdLst>
  <p:sldIdLst>
    <p:sldId id="2147480100" r:id="rId9"/>
    <p:sldId id="2147480079" r:id="rId10"/>
    <p:sldId id="2147472026" r:id="rId11"/>
    <p:sldId id="2147479895" r:id="rId12"/>
    <p:sldId id="2147480097" r:id="rId13"/>
    <p:sldId id="2147480007" r:id="rId14"/>
    <p:sldId id="2147480086" r:id="rId15"/>
    <p:sldId id="2147480087" r:id="rId16"/>
    <p:sldId id="2147480088" r:id="rId17"/>
    <p:sldId id="2147480089" r:id="rId18"/>
    <p:sldId id="2147480090" r:id="rId19"/>
    <p:sldId id="2147480106" r:id="rId20"/>
    <p:sldId id="2147480084" r:id="rId21"/>
    <p:sldId id="2147480091" r:id="rId22"/>
    <p:sldId id="2147480093" r:id="rId23"/>
    <p:sldId id="2147480107" r:id="rId24"/>
    <p:sldId id="5209" r:id="rId25"/>
    <p:sldId id="2147480117" r:id="rId26"/>
    <p:sldId id="2147480118" r:id="rId27"/>
    <p:sldId id="2147480119" r:id="rId28"/>
    <p:sldId id="2147480124" r:id="rId29"/>
    <p:sldId id="2147480096" r:id="rId30"/>
    <p:sldId id="2147480120" r:id="rId31"/>
    <p:sldId id="257" r:id="rId32"/>
    <p:sldId id="2147480123" r:id="rId33"/>
    <p:sldId id="2147480108" r:id="rId34"/>
    <p:sldId id="14087" r:id="rId35"/>
    <p:sldId id="1471" r:id="rId36"/>
    <p:sldId id="2147480109" r:id="rId37"/>
    <p:sldId id="14089" r:id="rId38"/>
    <p:sldId id="14090" r:id="rId39"/>
    <p:sldId id="2147480110" r:id="rId40"/>
    <p:sldId id="2147480094" r:id="rId41"/>
    <p:sldId id="2147480111" r:id="rId42"/>
    <p:sldId id="345" r:id="rId43"/>
    <p:sldId id="7143" r:id="rId44"/>
    <p:sldId id="2147480112" r:id="rId45"/>
    <p:sldId id="2147480125" r:id="rId46"/>
    <p:sldId id="2147480122" r:id="rId47"/>
    <p:sldId id="2147480092" r:id="rId48"/>
    <p:sldId id="2147480113" r:id="rId49"/>
    <p:sldId id="7145" r:id="rId50"/>
    <p:sldId id="7147" r:id="rId51"/>
    <p:sldId id="2147480114" r:id="rId52"/>
    <p:sldId id="7148" r:id="rId53"/>
    <p:sldId id="2147480115" r:id="rId54"/>
    <p:sldId id="7149" r:id="rId55"/>
    <p:sldId id="2147480116" r:id="rId56"/>
    <p:sldId id="2147480095" r:id="rId57"/>
    <p:sldId id="2147480104" r:id="rId58"/>
    <p:sldId id="1044" r:id="rId59"/>
    <p:sldId id="14065" r:id="rId60"/>
    <p:sldId id="7223" r:id="rId61"/>
    <p:sldId id="14086" r:id="rId62"/>
    <p:sldId id="14088" r:id="rId63"/>
    <p:sldId id="14091" r:id="rId64"/>
    <p:sldId id="14092" r:id="rId65"/>
    <p:sldId id="14093" r:id="rId66"/>
    <p:sldId id="7135" r:id="rId67"/>
    <p:sldId id="7137" r:id="rId68"/>
    <p:sldId id="14030" r:id="rId69"/>
    <p:sldId id="7243" r:id="rId70"/>
    <p:sldId id="2147480105" r:id="rId71"/>
    <p:sldId id="7138" r:id="rId72"/>
    <p:sldId id="7140" r:id="rId73"/>
    <p:sldId id="7141" r:id="rId74"/>
    <p:sldId id="7142" r:id="rId75"/>
    <p:sldId id="7144" r:id="rId76"/>
    <p:sldId id="7150" r:id="rId77"/>
    <p:sldId id="7146" r:id="rId78"/>
    <p:sldId id="2147471280" r:id="rId79"/>
    <p:sldId id="2147470463" r:id="rId80"/>
    <p:sldId id="2147471070" r:id="rId81"/>
  </p:sldIdLst>
  <p:sldSz cx="12192000" cy="6858000"/>
  <p:notesSz cx="7772400" cy="10058400"/>
  <p:custDataLst>
    <p:tags r:id="rId84"/>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559EAAA-D8B5-9EE3-F47F-8E81AF0BAAD5}" name="Payal Patel" initials="PP" userId="S::ppl@genmab.com::925e465c-4675-4761-ba74-17fc41e2cdb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2A68AF"/>
    <a:srgbClr val="2767AE"/>
    <a:srgbClr val="FF2900"/>
    <a:srgbClr val="00A3E6"/>
    <a:srgbClr val="023FCE"/>
    <a:srgbClr val="323399"/>
    <a:srgbClr val="F2F2F2"/>
    <a:srgbClr val="0068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53" autoAdjust="0"/>
    <p:restoredTop sz="93787" autoAdjust="0"/>
  </p:normalViewPr>
  <p:slideViewPr>
    <p:cSldViewPr>
      <p:cViewPr varScale="1">
        <p:scale>
          <a:sx n="104" d="100"/>
          <a:sy n="104" d="100"/>
        </p:scale>
        <p:origin x="520" y="192"/>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90" d="100"/>
        <a:sy n="190"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tags" Target="tags/tag1.xml"/><Relationship Id="rId89" Type="http://schemas.openxmlformats.org/officeDocument/2006/relationships/tableStyles" Target="tableStyle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90" Type="http://schemas.microsoft.com/office/2018/10/relationships/authors" Target="authors.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handoutMaster" Target="handoutMasters/handoutMaster1.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viewProps" Target="viewProps.xml"/><Relationship Id="rId61" Type="http://schemas.openxmlformats.org/officeDocument/2006/relationships/slide" Target="slides/slide53.xml"/><Relationship Id="rId82" Type="http://schemas.openxmlformats.org/officeDocument/2006/relationships/notesMaster" Target="notesMasters/notesMaster1.xml"/><Relationship Id="rId19"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5/19/2023</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4150105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07411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EFA7E-2897-C04B-93DB-D37DEF8571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5832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458788" y="719138"/>
            <a:ext cx="6400800" cy="3600450"/>
          </a:xfrm>
          <a:ln/>
        </p:spPr>
      </p:sp>
      <p:sp>
        <p:nvSpPr>
          <p:cNvPr id="54275" name="Rectangle 3"/>
          <p:cNvSpPr>
            <a:spLocks noGrp="1" noChangeArrowheads="1"/>
          </p:cNvSpPr>
          <p:nvPr>
            <p:ph type="body" idx="1"/>
          </p:nvPr>
        </p:nvSpPr>
        <p:spPr>
          <a:xfrm>
            <a:off x="855663" y="4470400"/>
            <a:ext cx="5484812" cy="4322763"/>
          </a:xfrm>
        </p:spPr>
        <p:txBody>
          <a:bodyPr/>
          <a:lstStyle/>
          <a:p>
            <a:endParaRPr lang="en-US"/>
          </a:p>
        </p:txBody>
      </p:sp>
    </p:spTree>
    <p:extLst>
      <p:ext uri="{BB962C8B-B14F-4D97-AF65-F5344CB8AC3E}">
        <p14:creationId xmlns:p14="http://schemas.microsoft.com/office/powerpoint/2010/main" val="1528945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458788" y="719138"/>
            <a:ext cx="6400800" cy="3600450"/>
          </a:xfrm>
          <a:ln/>
        </p:spPr>
      </p:sp>
      <p:sp>
        <p:nvSpPr>
          <p:cNvPr id="54275" name="Rectangle 3"/>
          <p:cNvSpPr>
            <a:spLocks noGrp="1" noChangeArrowheads="1"/>
          </p:cNvSpPr>
          <p:nvPr>
            <p:ph type="body" idx="1"/>
          </p:nvPr>
        </p:nvSpPr>
        <p:spPr>
          <a:xfrm>
            <a:off x="855663" y="4470400"/>
            <a:ext cx="5484812" cy="4322763"/>
          </a:xfrm>
        </p:spPr>
        <p:txBody>
          <a:bodyPr/>
          <a:lstStyle/>
          <a:p>
            <a:endParaRPr lang="en-US" dirty="0"/>
          </a:p>
        </p:txBody>
      </p:sp>
    </p:spTree>
    <p:extLst>
      <p:ext uri="{BB962C8B-B14F-4D97-AF65-F5344CB8AC3E}">
        <p14:creationId xmlns:p14="http://schemas.microsoft.com/office/powerpoint/2010/main" val="332717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458788" y="719138"/>
            <a:ext cx="6400800" cy="3600450"/>
          </a:xfrm>
          <a:ln/>
        </p:spPr>
      </p:sp>
      <p:sp>
        <p:nvSpPr>
          <p:cNvPr id="54275" name="Rectangle 3"/>
          <p:cNvSpPr>
            <a:spLocks noGrp="1" noChangeArrowheads="1"/>
          </p:cNvSpPr>
          <p:nvPr>
            <p:ph type="body" idx="1"/>
          </p:nvPr>
        </p:nvSpPr>
        <p:spPr>
          <a:xfrm>
            <a:off x="855663" y="4470400"/>
            <a:ext cx="5484812" cy="4322763"/>
          </a:xfrm>
        </p:spPr>
        <p:txBody>
          <a:bodyPr/>
          <a:lstStyle/>
          <a:p>
            <a:endParaRPr lang="en-US" dirty="0"/>
          </a:p>
        </p:txBody>
      </p:sp>
    </p:spTree>
    <p:extLst>
      <p:ext uri="{BB962C8B-B14F-4D97-AF65-F5344CB8AC3E}">
        <p14:creationId xmlns:p14="http://schemas.microsoft.com/office/powerpoint/2010/main" val="1268500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8363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2518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160FB3-B966-4D80-A668-76B56D0C9D1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8739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73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5612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97005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4293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9813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7554" name="Rectangle 2"/>
          <p:cNvSpPr>
            <a:spLocks noGrp="1" noRot="1" noChangeAspect="1" noChangeArrowheads="1" noTextEdit="1"/>
          </p:cNvSpPr>
          <p:nvPr>
            <p:ph type="sldImg"/>
          </p:nvPr>
        </p:nvSpPr>
        <p:spPr>
          <a:xfrm>
            <a:off x="730250" y="960438"/>
            <a:ext cx="5853113" cy="3292475"/>
          </a:xfrm>
          <a:solidFill>
            <a:srgbClr val="FFFFFF"/>
          </a:solidFill>
          <a:ln/>
          <a:extLst>
            <a:ext uri="{FAA26D3D-D897-4be2-8F04-BA451C77F1D7}">
              <ma14:placeholderFlag xmlns:ma14="http://schemas.microsoft.com/office/mac/drawingml/2011/main" xmlns="" val="1"/>
            </a:ext>
          </a:extLst>
        </p:spPr>
      </p:sp>
      <p:sp>
        <p:nvSpPr>
          <p:cNvPr id="2967555" name="Text Box 3"/>
          <p:cNvSpPr txBox="1">
            <a:spLocks noGrp="1" noChangeArrowheads="1"/>
          </p:cNvSpPr>
          <p:nvPr>
            <p:ph type="body" idx="1"/>
          </p:nvPr>
        </p:nvSpPr>
        <p:spPr>
          <a:xfrm>
            <a:off x="1116013" y="4568825"/>
            <a:ext cx="5089525" cy="2128838"/>
          </a:xfrm>
          <a:noFill/>
          <a:ln/>
          <a:extLst>
            <a:ext uri="{91240B29-F687-4f45-9708-019B960494DF}">
              <a14:hiddenLine xmlns="" xmlns:a14="http://schemas.microsoft.com/office/drawing/2010/main" w="12700">
                <a:solidFill>
                  <a:srgbClr val="000000"/>
                </a:solidFill>
                <a:miter lim="800000"/>
                <a:headEnd/>
                <a:tailEnd/>
              </a14:hiddenLine>
            </a:ext>
          </a:extLst>
        </p:spPr>
        <p:txBody>
          <a:bodyPr lIns="0" tIns="0" rIns="0" bIns="0">
            <a:spAutoFit/>
          </a:bodyPr>
          <a:lstStyle>
            <a:lvl1pPr marL="215900" indent="-215900" defTabSz="457200">
              <a:tabLst>
                <a:tab pos="723900" algn="l"/>
                <a:tab pos="1447800" algn="l"/>
                <a:tab pos="2171700" algn="l"/>
                <a:tab pos="2895600" algn="l"/>
                <a:tab pos="3619500" algn="l"/>
                <a:tab pos="4343400" algn="l"/>
                <a:tab pos="5067300" algn="l"/>
              </a:tabLst>
              <a:defRPr sz="1200">
                <a:solidFill>
                  <a:schemeClr val="tx1"/>
                </a:solidFill>
                <a:latin typeface="Times New Roman" charset="0"/>
                <a:ea typeface="ＭＳ Ｐゴシック" charset="0"/>
                <a:cs typeface="Arial" charset="0"/>
              </a:defRPr>
            </a:lvl1pPr>
            <a:lvl2pPr marL="742950" indent="-285750" defTabSz="457200">
              <a:tabLst>
                <a:tab pos="723900" algn="l"/>
                <a:tab pos="1447800" algn="l"/>
                <a:tab pos="2171700" algn="l"/>
                <a:tab pos="2895600" algn="l"/>
                <a:tab pos="3619500" algn="l"/>
                <a:tab pos="4343400" algn="l"/>
                <a:tab pos="5067300" algn="l"/>
              </a:tabLst>
              <a:defRPr sz="1200">
                <a:solidFill>
                  <a:schemeClr val="tx1"/>
                </a:solidFill>
                <a:latin typeface="Times New Roman" charset="0"/>
                <a:ea typeface="Arial" charset="0"/>
                <a:cs typeface="Arial" charset="0"/>
              </a:defRPr>
            </a:lvl2pPr>
            <a:lvl3pPr marL="1143000" indent="-228600" defTabSz="457200">
              <a:tabLst>
                <a:tab pos="723900" algn="l"/>
                <a:tab pos="1447800" algn="l"/>
                <a:tab pos="2171700" algn="l"/>
                <a:tab pos="2895600" algn="l"/>
                <a:tab pos="3619500" algn="l"/>
                <a:tab pos="4343400" algn="l"/>
                <a:tab pos="5067300" algn="l"/>
              </a:tabLst>
              <a:defRPr sz="1200">
                <a:solidFill>
                  <a:schemeClr val="tx1"/>
                </a:solidFill>
                <a:latin typeface="Times New Roman" charset="0"/>
                <a:ea typeface="Arial" charset="0"/>
                <a:cs typeface="Arial" charset="0"/>
              </a:defRPr>
            </a:lvl3pPr>
            <a:lvl4pPr marL="1600200" indent="-228600" defTabSz="457200">
              <a:tabLst>
                <a:tab pos="723900" algn="l"/>
                <a:tab pos="1447800" algn="l"/>
                <a:tab pos="2171700" algn="l"/>
                <a:tab pos="2895600" algn="l"/>
                <a:tab pos="3619500" algn="l"/>
                <a:tab pos="4343400" algn="l"/>
                <a:tab pos="5067300" algn="l"/>
              </a:tabLst>
              <a:defRPr sz="1200">
                <a:solidFill>
                  <a:schemeClr val="tx1"/>
                </a:solidFill>
                <a:latin typeface="Times New Roman" charset="0"/>
                <a:ea typeface="Arial" charset="0"/>
                <a:cs typeface="Arial" charset="0"/>
              </a:defRPr>
            </a:lvl4pPr>
            <a:lvl5pPr marL="2057400" indent="-228600" defTabSz="457200">
              <a:tabLst>
                <a:tab pos="723900" algn="l"/>
                <a:tab pos="1447800" algn="l"/>
                <a:tab pos="2171700" algn="l"/>
                <a:tab pos="2895600" algn="l"/>
                <a:tab pos="3619500" algn="l"/>
                <a:tab pos="4343400" algn="l"/>
                <a:tab pos="5067300" algn="l"/>
              </a:tabLst>
              <a:defRPr sz="1200">
                <a:solidFill>
                  <a:schemeClr val="tx1"/>
                </a:solidFill>
                <a:latin typeface="Times New Roman" charset="0"/>
                <a:ea typeface="Arial" charset="0"/>
                <a:cs typeface="Arial" charset="0"/>
              </a:defRPr>
            </a:lvl5pPr>
            <a:lvl6pPr marL="2514600" indent="-228600" fontAlgn="base">
              <a:spcBef>
                <a:spcPct val="30000"/>
              </a:spcBef>
              <a:spcAft>
                <a:spcPct val="0"/>
              </a:spcAft>
              <a:tabLst>
                <a:tab pos="723900" algn="l"/>
                <a:tab pos="1447800" algn="l"/>
                <a:tab pos="2171700" algn="l"/>
                <a:tab pos="2895600" algn="l"/>
                <a:tab pos="3619500" algn="l"/>
                <a:tab pos="4343400" algn="l"/>
                <a:tab pos="5067300" algn="l"/>
              </a:tabLst>
              <a:defRPr sz="1200">
                <a:solidFill>
                  <a:schemeClr val="tx1"/>
                </a:solidFill>
                <a:latin typeface="Times New Roman" charset="0"/>
                <a:ea typeface="Arial" charset="0"/>
                <a:cs typeface="Arial" charset="0"/>
              </a:defRPr>
            </a:lvl6pPr>
            <a:lvl7pPr marL="2971800" indent="-228600" fontAlgn="base">
              <a:spcBef>
                <a:spcPct val="30000"/>
              </a:spcBef>
              <a:spcAft>
                <a:spcPct val="0"/>
              </a:spcAft>
              <a:tabLst>
                <a:tab pos="723900" algn="l"/>
                <a:tab pos="1447800" algn="l"/>
                <a:tab pos="2171700" algn="l"/>
                <a:tab pos="2895600" algn="l"/>
                <a:tab pos="3619500" algn="l"/>
                <a:tab pos="4343400" algn="l"/>
                <a:tab pos="5067300" algn="l"/>
              </a:tabLst>
              <a:defRPr sz="1200">
                <a:solidFill>
                  <a:schemeClr val="tx1"/>
                </a:solidFill>
                <a:latin typeface="Times New Roman" charset="0"/>
                <a:ea typeface="Arial" charset="0"/>
                <a:cs typeface="Arial" charset="0"/>
              </a:defRPr>
            </a:lvl7pPr>
            <a:lvl8pPr marL="3429000" indent="-228600" fontAlgn="base">
              <a:spcBef>
                <a:spcPct val="30000"/>
              </a:spcBef>
              <a:spcAft>
                <a:spcPct val="0"/>
              </a:spcAft>
              <a:tabLst>
                <a:tab pos="723900" algn="l"/>
                <a:tab pos="1447800" algn="l"/>
                <a:tab pos="2171700" algn="l"/>
                <a:tab pos="2895600" algn="l"/>
                <a:tab pos="3619500" algn="l"/>
                <a:tab pos="4343400" algn="l"/>
                <a:tab pos="5067300" algn="l"/>
              </a:tabLst>
              <a:defRPr sz="1200">
                <a:solidFill>
                  <a:schemeClr val="tx1"/>
                </a:solidFill>
                <a:latin typeface="Times New Roman" charset="0"/>
                <a:ea typeface="Arial" charset="0"/>
                <a:cs typeface="Arial" charset="0"/>
              </a:defRPr>
            </a:lvl8pPr>
            <a:lvl9pPr marL="3886200" indent="-228600" fontAlgn="base">
              <a:spcBef>
                <a:spcPct val="30000"/>
              </a:spcBef>
              <a:spcAft>
                <a:spcPct val="0"/>
              </a:spcAft>
              <a:tabLst>
                <a:tab pos="723900" algn="l"/>
                <a:tab pos="1447800" algn="l"/>
                <a:tab pos="2171700" algn="l"/>
                <a:tab pos="2895600" algn="l"/>
                <a:tab pos="3619500" algn="l"/>
                <a:tab pos="4343400" algn="l"/>
                <a:tab pos="5067300" algn="l"/>
              </a:tabLst>
              <a:defRPr sz="1200">
                <a:solidFill>
                  <a:schemeClr val="tx1"/>
                </a:solidFill>
                <a:latin typeface="Times New Roman" charset="0"/>
                <a:ea typeface="Arial" charset="0"/>
                <a:cs typeface="Arial" charset="0"/>
              </a:defRPr>
            </a:lvl9pPr>
          </a:lstStyle>
          <a:p>
            <a:pPr>
              <a:lnSpc>
                <a:spcPct val="97000"/>
              </a:lnSpc>
              <a:spcBef>
                <a:spcPct val="0"/>
              </a:spcBef>
              <a:buSzPct val="45000"/>
              <a:buFont typeface="StarSymbol" charset="0"/>
              <a:buNone/>
            </a:pPr>
            <a:endParaRPr lang="en-GB" sz="1600" dirty="0">
              <a:cs typeface="Lucida Sans Unicode" charset="0"/>
            </a:endParaRPr>
          </a:p>
        </p:txBody>
      </p:sp>
    </p:spTree>
    <p:extLst>
      <p:ext uri="{BB962C8B-B14F-4D97-AF65-F5344CB8AC3E}">
        <p14:creationId xmlns:p14="http://schemas.microsoft.com/office/powerpoint/2010/main" val="145764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EFA7E-2897-C04B-93DB-D37DEF8571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620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458788" y="719138"/>
            <a:ext cx="6400800" cy="3600450"/>
          </a:xfrm>
          <a:ln/>
        </p:spPr>
      </p:sp>
      <p:sp>
        <p:nvSpPr>
          <p:cNvPr id="54275" name="Rectangle 3"/>
          <p:cNvSpPr>
            <a:spLocks noGrp="1" noChangeArrowheads="1"/>
          </p:cNvSpPr>
          <p:nvPr>
            <p:ph type="body" idx="1"/>
          </p:nvPr>
        </p:nvSpPr>
        <p:spPr>
          <a:xfrm>
            <a:off x="855663" y="4470400"/>
            <a:ext cx="5484812" cy="4322763"/>
          </a:xfrm>
        </p:spPr>
        <p:txBody>
          <a:bodyPr/>
          <a:lstStyle/>
          <a:p>
            <a:endParaRPr lang="en-US" dirty="0"/>
          </a:p>
        </p:txBody>
      </p:sp>
    </p:spTree>
    <p:extLst>
      <p:ext uri="{BB962C8B-B14F-4D97-AF65-F5344CB8AC3E}">
        <p14:creationId xmlns:p14="http://schemas.microsoft.com/office/powerpoint/2010/main" val="3856201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EFA7E-2897-C04B-93DB-D37DEF8571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4354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EFA7E-2897-C04B-93DB-D37DEF8571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749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EFA7E-2897-C04B-93DB-D37DEF8571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1274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9986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id="{40E5F2DE-A04F-DC4D-922E-BC84F9C1451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a:extLst>
              <a:ext uri="{FF2B5EF4-FFF2-40B4-BE49-F238E27FC236}">
                <a16:creationId xmlns:a16="http://schemas.microsoft.com/office/drawing/2014/main" id="{82FA8D58-9D0E-4049-88F6-E7FD8CD4182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71203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8C30D-26A8-F641-BA1B-B14A79D977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755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13946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26070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167463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0584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5349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8363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5666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8C30D-26A8-F641-BA1B-B14A79D977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676251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PlaceHolder 1"/>
          <p:cNvSpPr>
            <a:spLocks noGrp="1" noRot="1" noChangeAspect="1"/>
          </p:cNvSpPr>
          <p:nvPr>
            <p:ph type="sldImg"/>
          </p:nvPr>
        </p:nvSpPr>
        <p:spPr>
          <a:xfrm>
            <a:off x="533400" y="763588"/>
            <a:ext cx="6705600" cy="3771900"/>
          </a:xfrm>
          <a:prstGeom prst="rect">
            <a:avLst/>
          </a:prstGeom>
        </p:spPr>
      </p:sp>
      <p:sp>
        <p:nvSpPr>
          <p:cNvPr id="61" name="PlaceHolder 2"/>
          <p:cNvSpPr>
            <a:spLocks noGrp="1"/>
          </p:cNvSpPr>
          <p:nvPr>
            <p:ph type="body"/>
          </p:nvPr>
        </p:nvSpPr>
        <p:spPr>
          <a:xfrm>
            <a:off x="777960" y="4776840"/>
            <a:ext cx="6216480" cy="4525200"/>
          </a:xfrm>
          <a:prstGeom prst="rect">
            <a:avLst/>
          </a:prstGeom>
        </p:spPr>
        <p:txBody>
          <a:bodyPr lIns="0" tIns="0" rIns="0" bIns="0"/>
          <a:lstStyle/>
          <a:p>
            <a:endParaRPr lang="en-US" sz="900" b="0" strike="noStrike" spc="-1" dirty="0">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5/19/2023</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2282029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866308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88692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9672813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8345625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000960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1025196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4664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592335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3366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0992146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93534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77980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68127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2332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199257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3573321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72418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76137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47508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0919216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9050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544378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467232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82167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Content (n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p:nvPr>
        </p:nvSpPr>
        <p:spPr>
          <a:xfrm>
            <a:off x="719667" y="1604435"/>
            <a:ext cx="11089217" cy="4512733"/>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2">
            <a:extLst>
              <a:ext uri="{FF2B5EF4-FFF2-40B4-BE49-F238E27FC236}">
                <a16:creationId xmlns:a16="http://schemas.microsoft.com/office/drawing/2014/main" id="{008D0EE8-6479-4001-8D42-625239B19F2E}"/>
              </a:ext>
            </a:extLst>
          </p:cNvPr>
          <p:cNvSpPr>
            <a:spLocks noGrp="1"/>
          </p:cNvSpPr>
          <p:nvPr>
            <p:ph type="body" sz="quarter" idx="10" hasCustomPrompt="1"/>
          </p:nvPr>
        </p:nvSpPr>
        <p:spPr>
          <a:xfrm>
            <a:off x="10450080" y="6605285"/>
            <a:ext cx="1368965" cy="138499"/>
          </a:xfrm>
        </p:spPr>
        <p:txBody>
          <a:bodyPr wrap="none" lIns="0" tIns="0" rIns="0" bIns="0" anchor="b" anchorCtr="0">
            <a:spAutoFit/>
          </a:bodyPr>
          <a:lstStyle>
            <a:lvl1pPr algn="r">
              <a:lnSpc>
                <a:spcPct val="90000"/>
              </a:lnSpc>
              <a:spcBef>
                <a:spcPts val="0"/>
              </a:spcBef>
              <a:defRPr sz="1000"/>
            </a:lvl1pPr>
          </a:lstStyle>
          <a:p>
            <a:pPr lvl="0"/>
            <a:r>
              <a:rPr lang="en-US" dirty="0"/>
              <a:t>Click to add reference</a:t>
            </a:r>
            <a:endParaRPr lang="en-GB" dirty="0"/>
          </a:p>
        </p:txBody>
      </p:sp>
    </p:spTree>
    <p:extLst>
      <p:ext uri="{BB962C8B-B14F-4D97-AF65-F5344CB8AC3E}">
        <p14:creationId xmlns:p14="http://schemas.microsoft.com/office/powerpoint/2010/main" val="5968808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9714107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89084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434346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71415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54217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47219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02539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0255244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577685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95619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6988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20957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300582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9859579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1007321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4892026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187928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5/19/2023</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542601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144216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4033404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3843181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8101905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3819791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42855596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0969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366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r>
              <a:rPr lang="en-US"/>
              <a:t>Ghassan Abou-Alfa, M.D.</a:t>
            </a:r>
          </a:p>
        </p:txBody>
      </p:sp>
      <p:sp>
        <p:nvSpPr>
          <p:cNvPr id="5" name="Slide Number Placeholder 4"/>
          <p:cNvSpPr>
            <a:spLocks noGrp="1"/>
          </p:cNvSpPr>
          <p:nvPr>
            <p:ph type="sldNum" sz="quarter" idx="12"/>
          </p:nvPr>
        </p:nvSpPr>
        <p:spPr/>
        <p:txBody>
          <a:bodyPr/>
          <a:lstStyle>
            <a:lvl1pPr>
              <a:defRPr/>
            </a:lvl1pPr>
          </a:lstStyle>
          <a:p>
            <a:fld id="{FF7374E9-5FF2-40ED-BE05-42B1E3E60080}" type="slidenum">
              <a:rPr lang="x-none"/>
              <a:pPr/>
              <a:t>‹#›</a:t>
            </a:fld>
            <a:r>
              <a:rPr lang="en-US"/>
              <a:t>Ghassan Abou-Alfa, M.D.</a:t>
            </a:r>
          </a:p>
        </p:txBody>
      </p:sp>
    </p:spTree>
    <p:extLst>
      <p:ext uri="{BB962C8B-B14F-4D97-AF65-F5344CB8AC3E}">
        <p14:creationId xmlns:p14="http://schemas.microsoft.com/office/powerpoint/2010/main" val="208106677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6B9D80-ABB7-4EAA-A767-F82FF7FDEF07}" type="datetime1">
              <a:rPr lang="en-US" smtClean="0"/>
              <a:t>5/19/2023</a:t>
            </a:fld>
            <a:endParaRPr lang="en-US"/>
          </a:p>
        </p:txBody>
      </p:sp>
      <p:sp>
        <p:nvSpPr>
          <p:cNvPr id="3" name="Footer Placeholder 2"/>
          <p:cNvSpPr>
            <a:spLocks noGrp="1"/>
          </p:cNvSpPr>
          <p:nvPr>
            <p:ph type="ftr" sz="quarter" idx="11"/>
          </p:nvPr>
        </p:nvSpPr>
        <p:spPr/>
        <p:txBody>
          <a:bodyPr/>
          <a:lstStyle/>
          <a:p>
            <a:pPr>
              <a:defRPr/>
            </a:pPr>
            <a:r>
              <a:rPr lang="en-US"/>
              <a:t>Presented by:</a:t>
            </a:r>
          </a:p>
        </p:txBody>
      </p:sp>
      <p:sp>
        <p:nvSpPr>
          <p:cNvPr id="4" name="Slide Number Placeholder 3"/>
          <p:cNvSpPr>
            <a:spLocks noGrp="1"/>
          </p:cNvSpPr>
          <p:nvPr>
            <p:ph type="sldNum" sz="quarter" idx="12"/>
          </p:nvPr>
        </p:nvSpPr>
        <p:spPr/>
        <p:txBody>
          <a:bodyPr/>
          <a:lstStyle/>
          <a:p>
            <a:fld id="{52BCF41E-77EA-9A47-B91C-E9F39E925244}" type="slidenum">
              <a:rPr lang="en-US" smtClean="0"/>
              <a:pPr/>
              <a:t>‹#›</a:t>
            </a:fld>
            <a:endParaRPr lang="en-US"/>
          </a:p>
        </p:txBody>
      </p:sp>
    </p:spTree>
    <p:extLst>
      <p:ext uri="{BB962C8B-B14F-4D97-AF65-F5344CB8AC3E}">
        <p14:creationId xmlns:p14="http://schemas.microsoft.com/office/powerpoint/2010/main" val="14212735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4F32E-498C-A04D-AA1C-76012015285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A0364AD-FB4E-CA4F-A9A4-4594A8BDDC7B}"/>
              </a:ext>
            </a:extLst>
          </p:cNvPr>
          <p:cNvSpPr>
            <a:spLocks noGrp="1"/>
          </p:cNvSpPr>
          <p:nvPr>
            <p:ph type="ftr" sz="quarter" idx="11"/>
          </p:nvPr>
        </p:nvSpPr>
        <p:spPr/>
        <p:txBody>
          <a:bodyPr/>
          <a:lstStyle>
            <a:lvl1pPr>
              <a:defRPr/>
            </a:lvl1pPr>
          </a:lstStyle>
          <a:p>
            <a:r>
              <a:rPr lang="en-US" altLang="en-US"/>
              <a:t>Ghassan Abou-Alfa, M.D.</a:t>
            </a:r>
          </a:p>
        </p:txBody>
      </p:sp>
      <p:sp>
        <p:nvSpPr>
          <p:cNvPr id="6" name="Slide Number Placeholder 5">
            <a:extLst>
              <a:ext uri="{FF2B5EF4-FFF2-40B4-BE49-F238E27FC236}">
                <a16:creationId xmlns:a16="http://schemas.microsoft.com/office/drawing/2014/main" id="{6FA59A84-A13D-BD42-A0A0-207FCE04BE3D}"/>
              </a:ext>
            </a:extLst>
          </p:cNvPr>
          <p:cNvSpPr>
            <a:spLocks noGrp="1"/>
          </p:cNvSpPr>
          <p:nvPr>
            <p:ph type="sldNum" sz="quarter" idx="12"/>
          </p:nvPr>
        </p:nvSpPr>
        <p:spPr/>
        <p:txBody>
          <a:bodyPr/>
          <a:lstStyle>
            <a:lvl1pPr>
              <a:defRPr/>
            </a:lvl1pPr>
          </a:lstStyle>
          <a:p>
            <a:fld id="{646FBD97-39FA-B34F-BEEC-27147AF9A7EC}" type="slidenum">
              <a:rPr lang="en-US" altLang="en-US"/>
              <a:pPr/>
              <a:t>‹#›</a:t>
            </a:fld>
            <a:r>
              <a:rPr lang="en-US" altLang="en-US"/>
              <a:t>Ghassan Abou-Alfa, M.D.</a:t>
            </a:r>
          </a:p>
        </p:txBody>
      </p:sp>
    </p:spTree>
    <p:extLst>
      <p:ext uri="{BB962C8B-B14F-4D97-AF65-F5344CB8AC3E}">
        <p14:creationId xmlns:p14="http://schemas.microsoft.com/office/powerpoint/2010/main" val="3810091211"/>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Click to edit Master title style</a:t>
            </a:r>
          </a:p>
        </p:txBody>
      </p:sp>
      <p:sp>
        <p:nvSpPr>
          <p:cNvPr id="3" name="Content Placeholder 2"/>
          <p:cNvSpPr>
            <a:spLocks noGrp="1"/>
          </p:cNvSpPr>
          <p:nvPr>
            <p:ph idx="1"/>
          </p:nvPr>
        </p:nvSpPr>
        <p:spPr>
          <a:xfrm>
            <a:off x="378462" y="1397000"/>
            <a:ext cx="11435077" cy="4622800"/>
          </a:xfrm>
        </p:spPr>
        <p:txBody>
          <a:bodyPr/>
          <a:lstStyle>
            <a:lvl1pPr marL="0" indent="0">
              <a:buNone/>
              <a:defRPr b="1">
                <a:solidFill>
                  <a:schemeClr val="tx2"/>
                </a:solidFill>
              </a:defRPr>
            </a:lvl1pPr>
            <a:lvl2pPr marL="256026" indent="-256026">
              <a:buFont typeface="Arial" panose="020B0604020202020204" pitchFamily="34" charset="0"/>
              <a:buChar char="•"/>
              <a:defRPr/>
            </a:lvl2pPr>
            <a:lvl3pPr marL="755885" indent="-341367">
              <a:buFont typeface="Arial" panose="020B0604020202020204" pitchFamily="34" charset="0"/>
              <a:buChar char="–"/>
              <a:defRPr/>
            </a:lvl3pPr>
            <a:lvl4pPr marL="1182594" indent="-268217">
              <a:buFont typeface="Arial" panose="020B0604020202020204" pitchFamily="34" charset="0"/>
              <a:buChar char="•"/>
              <a:defRPr/>
            </a:lvl4pPr>
            <a:lvl5pPr marL="1609304" indent="-304792">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11334443" y="6413120"/>
            <a:ext cx="662940" cy="365125"/>
          </a:xfrm>
          <a:prstGeom prst="rect">
            <a:avLst/>
          </a:prstGeom>
        </p:spPr>
        <p:txBody>
          <a:bodyPr vert="horz" lIns="91440" tIns="45720" rIns="91440" bIns="45720" rtlCol="0" anchor="ctr"/>
          <a:lstStyle>
            <a:lvl1pPr algn="r">
              <a:defRPr lang="en-US" sz="1467" smtClean="0"/>
            </a:lvl1pPr>
          </a:lstStyle>
          <a:p>
            <a:fld id="{AF1AFCDA-ABCC-4704-AB71-48FDE4F2FA4C}" type="slidenum">
              <a:rPr lang="en-US" smtClean="0"/>
              <a:pPr/>
              <a:t>‹#›</a:t>
            </a:fld>
            <a:endParaRPr lang="en-US" dirty="0"/>
          </a:p>
        </p:txBody>
      </p:sp>
      <p:sp>
        <p:nvSpPr>
          <p:cNvPr id="5" name="Text Placeholder 4"/>
          <p:cNvSpPr>
            <a:spLocks noGrp="1"/>
          </p:cNvSpPr>
          <p:nvPr>
            <p:ph type="body" sz="quarter" idx="10" hasCustomPrompt="1"/>
          </p:nvPr>
        </p:nvSpPr>
        <p:spPr>
          <a:xfrm>
            <a:off x="9665818" y="0"/>
            <a:ext cx="2526183" cy="249283"/>
          </a:xfrm>
        </p:spPr>
        <p:txBody>
          <a:bodyPr/>
          <a:lstStyle>
            <a:lvl1pPr algn="r">
              <a:defRPr sz="1067"/>
            </a:lvl1pPr>
          </a:lstStyle>
          <a:p>
            <a:r>
              <a:rPr lang="en-US" dirty="0" err="1"/>
              <a:t>CheckMate</a:t>
            </a:r>
            <a:r>
              <a:rPr lang="en-US" dirty="0"/>
              <a:t> 459</a:t>
            </a:r>
          </a:p>
        </p:txBody>
      </p:sp>
    </p:spTree>
    <p:extLst>
      <p:ext uri="{BB962C8B-B14F-4D97-AF65-F5344CB8AC3E}">
        <p14:creationId xmlns:p14="http://schemas.microsoft.com/office/powerpoint/2010/main" val="4230639138"/>
      </p:ext>
    </p:extLst>
  </p:cSld>
  <p:clrMapOvr>
    <a:masterClrMapping/>
  </p:clrMapOvr>
  <p:extLst>
    <p:ext uri="{DCECCB84-F9BA-43D5-87BE-67443E8EF086}">
      <p15:sldGuideLst xmlns:p15="http://schemas.microsoft.com/office/powerpoint/2012/main">
        <p15:guide id="1" orient="horz" pos="66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Content Slide 4">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4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20019136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Slide 04">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D079CF5-B64D-CEAC-718C-1353ACD71FDF}"/>
              </a:ext>
            </a:extLst>
          </p:cNvPr>
          <p:cNvPicPr>
            <a:picLocks noChangeAspect="1"/>
          </p:cNvPicPr>
          <p:nvPr userDrawn="1"/>
        </p:nvPicPr>
        <p:blipFill>
          <a:blip/>
          <a:stretch>
            <a:fillRect/>
          </a:stretch>
        </p:blipFill>
        <p:spPr>
          <a:xfrm>
            <a:off x="0" y="0"/>
            <a:ext cx="12192000" cy="6858000"/>
          </a:xfrm>
          <a:prstGeom prst="rect">
            <a:avLst/>
          </a:prstGeom>
        </p:spPr>
      </p:pic>
      <p:sp>
        <p:nvSpPr>
          <p:cNvPr id="8" name="Inhaltsplatzhalter 2">
            <a:extLst>
              <a:ext uri="{FF2B5EF4-FFF2-40B4-BE49-F238E27FC236}">
                <a16:creationId xmlns:a16="http://schemas.microsoft.com/office/drawing/2014/main" id="{0083CF3F-8515-9F46-9A9A-BC9405E4FB77}"/>
              </a:ext>
            </a:extLst>
          </p:cNvPr>
          <p:cNvSpPr>
            <a:spLocks noGrp="1"/>
          </p:cNvSpPr>
          <p:nvPr>
            <p:ph idx="1" hasCustomPrompt="1"/>
          </p:nvPr>
        </p:nvSpPr>
        <p:spPr>
          <a:xfrm>
            <a:off x="609599" y="1641988"/>
            <a:ext cx="4645305" cy="3942736"/>
          </a:xfrm>
          <a:prstGeom prst="rect">
            <a:avLst/>
          </a:prstGeom>
        </p:spPr>
        <p:txBody>
          <a:bodyPr/>
          <a:lstStyle>
            <a:lvl1pPr marL="0" indent="0">
              <a:buNone/>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de-DE" dirty="0"/>
              <a:t> </a:t>
            </a:r>
          </a:p>
        </p:txBody>
      </p:sp>
      <p:sp>
        <p:nvSpPr>
          <p:cNvPr id="10" name="Foliennummernplatzhalter 5">
            <a:extLst>
              <a:ext uri="{FF2B5EF4-FFF2-40B4-BE49-F238E27FC236}">
                <a16:creationId xmlns:a16="http://schemas.microsoft.com/office/drawing/2014/main" id="{EE395E8E-D312-AE44-9C15-6547BB32334E}"/>
              </a:ext>
            </a:extLst>
          </p:cNvPr>
          <p:cNvSpPr txBox="1">
            <a:spLocks/>
          </p:cNvSpPr>
          <p:nvPr userDrawn="1"/>
        </p:nvSpPr>
        <p:spPr>
          <a:xfrm>
            <a:off x="11246361" y="6302595"/>
            <a:ext cx="651343" cy="365125"/>
          </a:xfrm>
          <a:prstGeom prst="rect">
            <a:avLst/>
          </a:prstGeom>
        </p:spPr>
        <p:txBody>
          <a:bodyPr vert="horz" lIns="91440" tIns="45720" rIns="0" bIns="45720" rtlCol="0" anchor="ctr"/>
          <a:lstStyle>
            <a:defPPr>
              <a:defRPr lang="en-NL"/>
            </a:defPPr>
            <a:lvl1pPr marL="0" algn="r" defTabSz="914400" rtl="0" eaLnBrk="1" latinLnBrk="0" hangingPunct="1">
              <a:defRPr sz="900" b="1" i="0" kern="1200" baseline="0">
                <a:solidFill>
                  <a:srgbClr val="C8102E"/>
                </a:solidFill>
                <a:latin typeface="Circular Std Bold" panose="020B0604020101020102" pitchFamily="34" charset="77"/>
                <a:ea typeface="+mn-ea"/>
                <a:cs typeface="Circular Std Bold" panose="020B0604020101020102" pitchFamily="34"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713C78-E193-8E46-B239-FEB774DE49A4}" type="slidenum">
              <a:rPr lang="de-DE" smtClean="0">
                <a:solidFill>
                  <a:schemeClr val="bg1"/>
                </a:solidFill>
                <a:latin typeface="Arial" panose="020B0604020202020204" pitchFamily="34" charset="0"/>
                <a:cs typeface="Arial" panose="020B0604020202020204" pitchFamily="34" charset="0"/>
              </a:rPr>
              <a:pPr/>
              <a:t>‹#›</a:t>
            </a:fld>
            <a:endParaRPr lang="de-DE" dirty="0">
              <a:solidFill>
                <a:schemeClr val="bg1"/>
              </a:solidFill>
              <a:latin typeface="Arial" panose="020B0604020202020204" pitchFamily="34" charset="0"/>
              <a:cs typeface="Arial" panose="020B0604020202020204" pitchFamily="34" charset="0"/>
            </a:endParaRPr>
          </a:p>
        </p:txBody>
      </p:sp>
      <p:sp>
        <p:nvSpPr>
          <p:cNvPr id="11" name="Titel 1">
            <a:extLst>
              <a:ext uri="{FF2B5EF4-FFF2-40B4-BE49-F238E27FC236}">
                <a16:creationId xmlns:a16="http://schemas.microsoft.com/office/drawing/2014/main" id="{5C8E084E-5D03-264A-96E5-79135D7CC76C}"/>
              </a:ext>
            </a:extLst>
          </p:cNvPr>
          <p:cNvSpPr>
            <a:spLocks noGrp="1"/>
          </p:cNvSpPr>
          <p:nvPr>
            <p:ph type="ctrTitle" hasCustomPrompt="1"/>
          </p:nvPr>
        </p:nvSpPr>
        <p:spPr>
          <a:xfrm>
            <a:off x="482757" y="619432"/>
            <a:ext cx="5964935" cy="885902"/>
          </a:xfrm>
          <a:prstGeom prst="rect">
            <a:avLst/>
          </a:prstGeom>
        </p:spPr>
        <p:txBody>
          <a:bodyPr anchor="t">
            <a:normAutofit/>
          </a:bodyPr>
          <a:lstStyle>
            <a:lvl1pPr algn="l">
              <a:defRPr sz="3600" b="1" i="0" baseline="0">
                <a:solidFill>
                  <a:schemeClr val="bg1"/>
                </a:solidFill>
                <a:latin typeface="Arial" panose="020B0604020202020204" pitchFamily="34" charset="0"/>
                <a:cs typeface="Arial" panose="020B0604020202020204" pitchFamily="34" charset="0"/>
              </a:defRPr>
            </a:lvl1pPr>
          </a:lstStyle>
          <a:p>
            <a:r>
              <a:rPr lang="de-DE" dirty="0"/>
              <a:t>Place </a:t>
            </a:r>
            <a:r>
              <a:rPr lang="de-DE" dirty="0" err="1"/>
              <a:t>your</a:t>
            </a:r>
            <a:r>
              <a:rPr lang="de-DE" dirty="0"/>
              <a:t> title </a:t>
            </a:r>
            <a:r>
              <a:rPr lang="de-DE" dirty="0" err="1"/>
              <a:t>text</a:t>
            </a:r>
            <a:r>
              <a:rPr lang="de-DE" dirty="0"/>
              <a:t> </a:t>
            </a:r>
            <a:r>
              <a:rPr lang="de-DE" dirty="0" err="1"/>
              <a:t>here</a:t>
            </a:r>
            <a:endParaRPr lang="de-DE" dirty="0"/>
          </a:p>
        </p:txBody>
      </p:sp>
    </p:spTree>
    <p:extLst>
      <p:ext uri="{BB962C8B-B14F-4D97-AF65-F5344CB8AC3E}">
        <p14:creationId xmlns:p14="http://schemas.microsoft.com/office/powerpoint/2010/main" val="20114496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layout_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488951" y="349250"/>
            <a:ext cx="11216216" cy="1022351"/>
          </a:xfrm>
        </p:spPr>
        <p:txBody>
          <a:bodyPr/>
          <a:lstStyle>
            <a:lvl1pPr>
              <a:defRPr>
                <a:solidFill>
                  <a:srgbClr val="0D94D4"/>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dirty="0" err="1"/>
              <a:t>Date</a:t>
            </a:r>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stStyle>
          <a:p>
            <a:fld id="{63DCA5C9-2E11-4C67-86EB-AE1DE127DC64}" type="slidenum">
              <a:rPr lang="en-US" smtClean="0"/>
              <a:pPr/>
              <a:t>‹#›</a:t>
            </a:fld>
            <a:endParaRPr lang="en-US" dirty="0"/>
          </a:p>
        </p:txBody>
      </p:sp>
      <p:sp>
        <p:nvSpPr>
          <p:cNvPr id="8" name="Content Placeholder 7">
            <a:extLst>
              <a:ext uri="{FF2B5EF4-FFF2-40B4-BE49-F238E27FC236}">
                <a16:creationId xmlns:a16="http://schemas.microsoft.com/office/drawing/2014/main" id="{89460896-BBD5-4265-B217-9DE153A9B618}"/>
              </a:ext>
            </a:extLst>
          </p:cNvPr>
          <p:cNvSpPr>
            <a:spLocks noGrp="1"/>
          </p:cNvSpPr>
          <p:nvPr>
            <p:ph sz="quarter" idx="14"/>
          </p:nvPr>
        </p:nvSpPr>
        <p:spPr>
          <a:xfrm>
            <a:off x="491067" y="1600201"/>
            <a:ext cx="10351104"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3">
            <a:extLst>
              <a:ext uri="{FF2B5EF4-FFF2-40B4-BE49-F238E27FC236}">
                <a16:creationId xmlns:a16="http://schemas.microsoft.com/office/drawing/2014/main" id="{868B56D2-9291-8145-B467-CF3AFF5A71C1}"/>
              </a:ext>
            </a:extLst>
          </p:cNvPr>
          <p:cNvSpPr>
            <a:spLocks noGrp="1"/>
          </p:cNvSpPr>
          <p:nvPr>
            <p:ph type="ftr" sz="quarter" idx="11"/>
          </p:nvPr>
        </p:nvSpPr>
        <p:spPr>
          <a:xfrm>
            <a:off x="491069" y="6496842"/>
            <a:ext cx="4815417" cy="208759"/>
          </a:xfrm>
        </p:spPr>
        <p:txBody>
          <a:bodyPr/>
          <a:lstStyle>
            <a:lvl1pPr>
              <a:defRPr b="1">
                <a:solidFill>
                  <a:schemeClr val="bg1"/>
                </a:solidFill>
              </a:defRPr>
            </a:lvl1pPr>
            <a:lvl2pPr>
              <a:defRPr b="1"/>
            </a:lvl2pPr>
            <a:lvl3pPr>
              <a:defRPr b="1"/>
            </a:lvl3pPr>
            <a:lvl4pPr>
              <a:defRPr b="1"/>
            </a:lvl4pPr>
            <a:lvl5pPr>
              <a:defRPr b="1"/>
            </a:lvl5pPr>
            <a:lvl6pPr>
              <a:defRPr b="1"/>
            </a:lvl6pPr>
            <a:lvl7pPr>
              <a:defRPr b="1"/>
            </a:lvl7pPr>
            <a:lvl8pPr>
              <a:defRPr b="1"/>
            </a:lvl8pPr>
            <a:lvl9pPr>
              <a:defRPr b="1"/>
            </a:lvl9pPr>
          </a:lstStyle>
          <a:p>
            <a:pPr indent="-2743131"/>
            <a:r>
              <a:rPr lang="en-US"/>
              <a:t>Modify with Insert &gt; Header &amp; Footer</a:t>
            </a:r>
            <a:endParaRPr lang="en-US" dirty="0"/>
          </a:p>
        </p:txBody>
      </p:sp>
    </p:spTree>
    <p:extLst>
      <p:ext uri="{BB962C8B-B14F-4D97-AF65-F5344CB8AC3E}">
        <p14:creationId xmlns:p14="http://schemas.microsoft.com/office/powerpoint/2010/main" val="1627437695"/>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F29E0D-93D3-4EFF-A6FC-D91DB05DD3D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883180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9DA1B2-EE7F-4F41-A199-E3F65120BEC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712093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B8AB5E-91A4-4696-A3E9-ABBE82B0132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2890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C1DDF3-2A62-4FD4-A837-474D677CFF3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802944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64E34C-3B06-4796-BB91-DDF5CCBDB64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940500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82FBB8A-EDBE-40F3-8A51-19C7BE7217A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011757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E0D193D-3B32-4C99-9739-17C52991738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243125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4"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4"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E460DE-109D-4AA6-BB6C-FE0BD5CFA1E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159838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44"/>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9A3E4C-45B8-4053-BDF8-0C7F70920CA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979338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DBDD0B-14EC-429A-BA8E-B728074FAB8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898124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D23C0E-6F1B-46FC-A1B9-197E270BA46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528902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C47459-4BE1-4C39-AF29-BFA55E5500F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113502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227AA7F-F424-4408-982E-994AD7C0197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62894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image" Target="../media/image3.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theme" Target="../theme/theme2.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theme" Target="../theme/theme3.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10" Type="http://schemas.openxmlformats.org/officeDocument/2006/relationships/image" Target="../media/image5.jpg"/><Relationship Id="rId4" Type="http://schemas.openxmlformats.org/officeDocument/2006/relationships/slideLayout" Target="../slideLayouts/slideLayout72.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47125302-5F8B-1E48-8B53-B80353F88A2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34" r:id="rId18"/>
    <p:sldLayoutId id="2147484712" r:id="rId19"/>
    <p:sldLayoutId id="2147484713" r:id="rId20"/>
    <p:sldLayoutId id="2147484714" r:id="rId21"/>
    <p:sldLayoutId id="2147484715" r:id="rId22"/>
    <p:sldLayoutId id="2147484716" r:id="rId23"/>
    <p:sldLayoutId id="2147484717" r:id="rId24"/>
    <p:sldLayoutId id="2147484718" r:id="rId25"/>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847259827"/>
      </p:ext>
    </p:extLst>
  </p:cSld>
  <p:clrMap bg1="lt1" tx1="dk1" bg2="lt2" tx2="dk2" accent1="accent1" accent2="accent2" accent3="accent3" accent4="accent4" accent5="accent5" accent6="accent6" hlink="hlink" folHlink="folHlink"/>
  <p:sldLayoutIdLst>
    <p:sldLayoutId id="2147485128" r:id="rId1"/>
    <p:sldLayoutId id="2147485129" r:id="rId2"/>
    <p:sldLayoutId id="2147485130" r:id="rId3"/>
    <p:sldLayoutId id="2147485131" r:id="rId4"/>
    <p:sldLayoutId id="2147485132" r:id="rId5"/>
    <p:sldLayoutId id="2147485133" r:id="rId6"/>
    <p:sldLayoutId id="2147485134" r:id="rId7"/>
    <p:sldLayoutId id="2147485135" r:id="rId8"/>
    <p:sldLayoutId id="2147485136" r:id="rId9"/>
    <p:sldLayoutId id="2147485137" r:id="rId10"/>
    <p:sldLayoutId id="2147485138" r:id="rId11"/>
    <p:sldLayoutId id="2147485139" r:id="rId12"/>
    <p:sldLayoutId id="2147485140" r:id="rId13"/>
    <p:sldLayoutId id="2147485141" r:id="rId14"/>
    <p:sldLayoutId id="2147485142" r:id="rId15"/>
    <p:sldLayoutId id="2147485143" r:id="rId16"/>
    <p:sldLayoutId id="2147485144" r:id="rId17"/>
    <p:sldLayoutId id="2147485219" r:id="rId18"/>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71825" y="6134301"/>
            <a:ext cx="2416757"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4223898592"/>
      </p:ext>
    </p:extLst>
  </p:cSld>
  <p:clrMap bg1="lt1" tx1="dk1" bg2="lt2" tx2="dk2" accent1="accent1" accent2="accent2" accent3="accent3" accent4="accent4" accent5="accent5" accent6="accent6" hlink="hlink" folHlink="folHlink"/>
  <p:sldLayoutIdLst>
    <p:sldLayoutId id="2147485171" r:id="rId1"/>
    <p:sldLayoutId id="2147485172" r:id="rId2"/>
    <p:sldLayoutId id="2147485173" r:id="rId3"/>
    <p:sldLayoutId id="2147485174" r:id="rId4"/>
    <p:sldLayoutId id="2147485175" r:id="rId5"/>
    <p:sldLayoutId id="2147485176" r:id="rId6"/>
    <p:sldLayoutId id="2147485177" r:id="rId7"/>
    <p:sldLayoutId id="2147485178" r:id="rId8"/>
    <p:sldLayoutId id="2147485179" r:id="rId9"/>
    <p:sldLayoutId id="2147485180" r:id="rId10"/>
    <p:sldLayoutId id="2147485181" r:id="rId11"/>
    <p:sldLayoutId id="2147485182" r:id="rId12"/>
    <p:sldLayoutId id="2147485183" r:id="rId13"/>
    <p:sldLayoutId id="2147485184" r:id="rId14"/>
    <p:sldLayoutId id="2147485185" r:id="rId15"/>
    <p:sldLayoutId id="2147485186" r:id="rId16"/>
    <p:sldLayoutId id="2147485187" r:id="rId17"/>
    <p:sldLayoutId id="2147485188" r:id="rId18"/>
    <p:sldLayoutId id="2147485189" r:id="rId19"/>
    <p:sldLayoutId id="2147485190" r:id="rId20"/>
    <p:sldLayoutId id="2147485191" r:id="rId21"/>
    <p:sldLayoutId id="2147485192" r:id="rId22"/>
    <p:sldLayoutId id="2147485193" r:id="rId23"/>
    <p:sldLayoutId id="2147485194" r:id="rId24"/>
    <p:sldLayoutId id="2147485195" r:id="rId25"/>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65EFD8-555A-7842-9804-945C33B64D47}"/>
              </a:ext>
            </a:extLst>
          </p:cNvPr>
          <p:cNvPicPr>
            <a:picLocks noChangeAspect="1"/>
          </p:cNvPicPr>
          <p:nvPr userDrawn="1"/>
        </p:nvPicPr>
        <p:blipFill>
          <a:blip r:embed="rId10"/>
          <a:stretch>
            <a:fillRect/>
          </a:stretch>
        </p:blipFill>
        <p:spPr>
          <a:xfrm>
            <a:off x="0" y="0"/>
            <a:ext cx="12192000" cy="6858000"/>
          </a:xfrm>
          <a:prstGeom prst="rect">
            <a:avLst/>
          </a:prstGeom>
        </p:spPr>
      </p:pic>
    </p:spTree>
    <p:extLst>
      <p:ext uri="{BB962C8B-B14F-4D97-AF65-F5344CB8AC3E}">
        <p14:creationId xmlns:p14="http://schemas.microsoft.com/office/powerpoint/2010/main" val="1163941722"/>
      </p:ext>
    </p:extLst>
  </p:cSld>
  <p:clrMap bg1="lt1" tx1="dk1" bg2="lt2" tx2="dk2" accent1="accent1" accent2="accent2" accent3="accent3" accent4="accent4" accent5="accent5" accent6="accent6" hlink="hlink" folHlink="folHlink"/>
  <p:sldLayoutIdLst>
    <p:sldLayoutId id="2147485197" r:id="rId1"/>
    <p:sldLayoutId id="2147485198" r:id="rId2"/>
    <p:sldLayoutId id="2147485199" r:id="rId3"/>
    <p:sldLayoutId id="2147485200" r:id="rId4"/>
    <p:sldLayoutId id="2147485201" r:id="rId5"/>
    <p:sldLayoutId id="2147485202" r:id="rId6"/>
    <p:sldLayoutId id="2147485203" r:id="rId7"/>
    <p:sldLayoutId id="2147485204"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1E"/>
            </a:gs>
            <a:gs pos="100000">
              <a:srgbClr val="000040"/>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dirty="0"/>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dirty="0"/>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D669C0A3-6C44-419B-ACE2-A9843DEEFDE9}" type="slidenum">
              <a:rPr lang="en-US">
                <a:solidFill>
                  <a:srgbClr val="000000"/>
                </a:solidFill>
              </a:rPr>
              <a:pPr eaLnBrk="0" fontAlgn="base" hangingPunct="0">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1597112476"/>
      </p:ext>
    </p:extLst>
  </p:cSld>
  <p:clrMap bg1="lt1" tx1="dk1" bg2="lt2" tx2="dk2" accent1="accent1" accent2="accent2" accent3="accent3" accent4="accent4" accent5="accent5" accent6="accent6" hlink="hlink" folHlink="folHlink"/>
  <p:sldLayoutIdLst>
    <p:sldLayoutId id="2147485206" r:id="rId1"/>
    <p:sldLayoutId id="2147485207" r:id="rId2"/>
    <p:sldLayoutId id="2147485208" r:id="rId3"/>
    <p:sldLayoutId id="2147485209" r:id="rId4"/>
    <p:sldLayoutId id="2147485210" r:id="rId5"/>
    <p:sldLayoutId id="2147485211" r:id="rId6"/>
    <p:sldLayoutId id="2147485212" r:id="rId7"/>
    <p:sldLayoutId id="2147485213" r:id="rId8"/>
    <p:sldLayoutId id="2147485214" r:id="rId9"/>
    <p:sldLayoutId id="2147485215" r:id="rId10"/>
    <p:sldLayoutId id="2147485216" r:id="rId11"/>
    <p:sldLayoutId id="2147485217" r:id="rId12"/>
    <p:sldLayoutId id="2147485218" r:id="rId13"/>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9.xml"/><Relationship Id="rId1" Type="http://schemas.openxmlformats.org/officeDocument/2006/relationships/tags" Target="../tags/tag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0.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0.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0.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83.xml"/><Relationship Id="rId4" Type="http://schemas.openxmlformats.org/officeDocument/2006/relationships/image" Target="http://www.anes.ucla.edu/dept/Geffen-med-logo(cmyk).gif"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3.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2.xml"/><Relationship Id="rId1" Type="http://schemas.openxmlformats.org/officeDocument/2006/relationships/tags" Target="../tags/tag29.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0.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3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5.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36.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37.xml"/></Relationships>
</file>

<file path=ppt/slides/_rels/slide5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7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53.xml.rels><?xml version="1.0" encoding="UTF-8" standalone="yes"?>
<Relationships xmlns="http://schemas.openxmlformats.org/package/2006/relationships"><Relationship Id="rId3" Type="http://schemas.openxmlformats.org/officeDocument/2006/relationships/hyperlink" Target="https://doi.org/10.1056/EVIDoa2100070" TargetMode="External"/><Relationship Id="rId2" Type="http://schemas.openxmlformats.org/officeDocument/2006/relationships/image" Target="../media/image27.png"/><Relationship Id="rId1" Type="http://schemas.openxmlformats.org/officeDocument/2006/relationships/slideLayout" Target="../slideLayouts/slideLayout71.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0.xml"/></Relationships>
</file>

<file path=ppt/slides/_rels/slide5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0.xml"/></Relationships>
</file>

<file path=ppt/slides/_rels/slide5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70.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0.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70.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10.jpg"/></Relationships>
</file>

<file path=ppt/slides/_rels/slide6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9.xml"/><Relationship Id="rId1" Type="http://schemas.openxmlformats.org/officeDocument/2006/relationships/slideLayout" Target="../slideLayouts/slideLayout73.xml"/><Relationship Id="rId5" Type="http://schemas.openxmlformats.org/officeDocument/2006/relationships/image" Target="../media/image36.emf"/><Relationship Id="rId4" Type="http://schemas.openxmlformats.org/officeDocument/2006/relationships/image" Target="../media/image35.emf"/></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5.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74.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3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6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8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7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4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0" y="1524000"/>
            <a:ext cx="12192000" cy="1143000"/>
          </a:xfrm>
        </p:spPr>
        <p:txBody>
          <a:bodyPr wrap="square" anchor="ctr">
            <a:noAutofit/>
          </a:bodyPr>
          <a:lstStyle/>
          <a:p>
            <a:pPr>
              <a:spcBef>
                <a:spcPts val="1800"/>
              </a:spcBef>
            </a:pPr>
            <a:r>
              <a:rPr lang="en-US" sz="3800" dirty="0">
                <a:solidFill>
                  <a:srgbClr val="0331FF"/>
                </a:solidFill>
                <a:latin typeface="Calibri" panose="020F0502020204030204" pitchFamily="34" charset="0"/>
                <a:cs typeface="Calibri" panose="020F0502020204030204" pitchFamily="34" charset="0"/>
              </a:rPr>
              <a:t>Year in Review: Clinical Investigator </a:t>
            </a:r>
            <a:br>
              <a:rPr lang="en-US" sz="3800" dirty="0">
                <a:solidFill>
                  <a:srgbClr val="0331FF"/>
                </a:solidFill>
                <a:latin typeface="Calibri" panose="020F0502020204030204" pitchFamily="34" charset="0"/>
                <a:cs typeface="Calibri" panose="020F0502020204030204" pitchFamily="34" charset="0"/>
              </a:rPr>
            </a:br>
            <a:r>
              <a:rPr lang="en-US" sz="3800" dirty="0">
                <a:solidFill>
                  <a:srgbClr val="0331FF"/>
                </a:solidFill>
                <a:latin typeface="Calibri" panose="020F0502020204030204" pitchFamily="34" charset="0"/>
                <a:cs typeface="Calibri" panose="020F0502020204030204" pitchFamily="34" charset="0"/>
              </a:rPr>
              <a:t>Perspectives on the Most Relevant New Data Sets </a:t>
            </a:r>
            <a:br>
              <a:rPr lang="en-US" sz="3800" dirty="0">
                <a:solidFill>
                  <a:srgbClr val="0331FF"/>
                </a:solidFill>
                <a:latin typeface="Calibri" panose="020F0502020204030204" pitchFamily="34" charset="0"/>
                <a:cs typeface="Calibri" panose="020F0502020204030204" pitchFamily="34" charset="0"/>
              </a:rPr>
            </a:br>
            <a:r>
              <a:rPr lang="en-US" sz="3800" dirty="0">
                <a:solidFill>
                  <a:srgbClr val="0331FF"/>
                </a:solidFill>
                <a:latin typeface="Calibri" panose="020F0502020204030204" pitchFamily="34" charset="0"/>
                <a:cs typeface="Calibri" panose="020F0502020204030204" pitchFamily="34" charset="0"/>
              </a:rPr>
              <a:t>and Advances in Oncology </a:t>
            </a:r>
            <a:br>
              <a:rPr lang="en-US" sz="1400" dirty="0">
                <a:solidFill>
                  <a:srgbClr val="0331FF"/>
                </a:solidFill>
                <a:latin typeface="Calibri" panose="020F0502020204030204" pitchFamily="34" charset="0"/>
                <a:cs typeface="Calibri" panose="020F0502020204030204" pitchFamily="34" charset="0"/>
              </a:rPr>
            </a:br>
            <a:br>
              <a:rPr lang="en-US" sz="1000" dirty="0">
                <a:solidFill>
                  <a:srgbClr val="0331FF"/>
                </a:solidFill>
                <a:latin typeface="Calibri" panose="020F0502020204030204" pitchFamily="34" charset="0"/>
                <a:cs typeface="Calibri" panose="020F0502020204030204" pitchFamily="34" charset="0"/>
              </a:rPr>
            </a:br>
            <a:r>
              <a:rPr lang="en-US" sz="4400" dirty="0">
                <a:solidFill>
                  <a:srgbClr val="0331FF"/>
                </a:solidFill>
                <a:latin typeface="Calibri" panose="020F0502020204030204" pitchFamily="34" charset="0"/>
                <a:cs typeface="Calibri" panose="020F0502020204030204" pitchFamily="34" charset="0"/>
              </a:rPr>
              <a:t>Hepatobiliary Cancers</a:t>
            </a:r>
            <a:br>
              <a:rPr lang="en-US" sz="4200" i="1" dirty="0">
                <a:solidFill>
                  <a:srgbClr val="0331FF"/>
                </a:solidFill>
                <a:latin typeface="Calibri" panose="020F0502020204030204" pitchFamily="34" charset="0"/>
                <a:cs typeface="Calibri" panose="020F0502020204030204" pitchFamily="34" charset="0"/>
              </a:rPr>
            </a:br>
            <a:br>
              <a:rPr lang="en-US" sz="800" i="1" dirty="0">
                <a:solidFill>
                  <a:srgbClr val="0331FF"/>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Thursday, May 4, 2023</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5:00 PM – 6:00 PM ET</a:t>
            </a:r>
          </a:p>
        </p:txBody>
      </p:sp>
      <p:sp>
        <p:nvSpPr>
          <p:cNvPr id="8" name="Text Box 6">
            <a:extLst>
              <a:ext uri="{FF2B5EF4-FFF2-40B4-BE49-F238E27FC236}">
                <a16:creationId xmlns:a16="http://schemas.microsoft.com/office/drawing/2014/main" id="{1AE719E2-CC57-9D4F-A735-FFC2EFEB6443}"/>
              </a:ext>
            </a:extLst>
          </p:cNvPr>
          <p:cNvSpPr txBox="1">
            <a:spLocks noChangeArrowheads="1"/>
          </p:cNvSpPr>
          <p:nvPr/>
        </p:nvSpPr>
        <p:spPr bwMode="auto">
          <a:xfrm>
            <a:off x="2438400" y="4428881"/>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Ghassan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Abou</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-Alfa, MD, MBA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Richard S Finn, MD</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7365ECFC-443D-6247-ACA2-100CD22FACA6}"/>
              </a:ext>
            </a:extLst>
          </p:cNvPr>
          <p:cNvSpPr txBox="1">
            <a:spLocks noChangeArrowheads="1"/>
          </p:cNvSpPr>
          <p:nvPr/>
        </p:nvSpPr>
        <p:spPr bwMode="auto">
          <a:xfrm>
            <a:off x="3827749" y="5733256"/>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0CA88C90-91EF-1746-B7A6-8107A574D196}"/>
              </a:ext>
            </a:extLst>
          </p:cNvPr>
          <p:cNvSpPr txBox="1">
            <a:spLocks noChangeArrowheads="1"/>
          </p:cNvSpPr>
          <p:nvPr/>
        </p:nvSpPr>
        <p:spPr bwMode="auto">
          <a:xfrm>
            <a:off x="4647392" y="395056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Tree>
    <p:custDataLst>
      <p:tags r:id="rId1"/>
    </p:custDataLst>
    <p:extLst>
      <p:ext uri="{BB962C8B-B14F-4D97-AF65-F5344CB8AC3E}">
        <p14:creationId xmlns:p14="http://schemas.microsoft.com/office/powerpoint/2010/main" val="4172111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3E8DC6-9430-956F-F866-F89684157BCE}"/>
              </a:ext>
            </a:extLst>
          </p:cNvPr>
          <p:cNvSpPr txBox="1"/>
          <p:nvPr/>
        </p:nvSpPr>
        <p:spPr>
          <a:xfrm>
            <a:off x="623392" y="612844"/>
            <a:ext cx="10441160" cy="5816977"/>
          </a:xfrm>
          <a:prstGeom prst="rect">
            <a:avLst/>
          </a:prstGeom>
          <a:noFill/>
        </p:spPr>
        <p:txBody>
          <a:bodyPr wrap="square">
            <a:spAutoFit/>
          </a:bodyPr>
          <a:lstStyle/>
          <a:p>
            <a:pPr marL="98425" marR="0" lvl="0" indent="0" algn="l" defTabSz="455613" rtl="0" eaLnBrk="1" fontAlgn="base" latinLnBrk="0" hangingPunct="1">
              <a:lnSpc>
                <a:spcPct val="100000"/>
              </a:lnSpc>
              <a:spcBef>
                <a:spcPts val="600"/>
              </a:spcBef>
              <a:spcAft>
                <a:spcPts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cs typeface="Calibri" panose="020F0502020204030204" pitchFamily="34" charset="0"/>
              </a:rPr>
              <a:t>Richard S Finn, MD</a:t>
            </a:r>
            <a:endPar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285750" marR="0" indent="-285750">
              <a:spcBef>
                <a:spcPts val="600"/>
              </a:spcBef>
              <a:spcAft>
                <a:spcPts val="0"/>
              </a:spcAft>
              <a:buFont typeface="Arial" panose="020B0604020202020204" pitchFamily="34" charset="0"/>
              <a:buChar char="•"/>
            </a:pP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Oh D-Y et al.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Durvalumab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plus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gemcitabine</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and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cisplatin</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in advanced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biliary tract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cancer. </a:t>
            </a:r>
            <a:r>
              <a:rPr lang="en-US" sz="20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NEJM Evid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2022;1(8). </a:t>
            </a:r>
          </a:p>
          <a:p>
            <a:pPr marL="285750" marR="0" indent="-285750">
              <a:spcBef>
                <a:spcPts val="600"/>
              </a:spcBef>
              <a:spcAft>
                <a:spcPts val="0"/>
              </a:spcAft>
              <a:buFont typeface="Arial" panose="020B0604020202020204" pitchFamily="34" charset="0"/>
              <a:buChar char="•"/>
            </a:pP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Oh D et al. Updated overall survival (OS) from the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phase III TOPAZ-1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study of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durvalumab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(D) or placebo (PBO) plus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gemcitabine and cisplatin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GC) in patients (pts) with advanced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biliary tract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cancer (BTC). ESMO 2022;Abstract 56P. </a:t>
            </a:r>
          </a:p>
          <a:p>
            <a:pPr marL="285750" indent="-285750">
              <a:spcBef>
                <a:spcPts val="600"/>
              </a:spcBef>
              <a:spcAft>
                <a:spcPts val="0"/>
              </a:spcAft>
              <a:buFont typeface="Arial" panose="020B0604020202020204" pitchFamily="34" charset="0"/>
              <a:buChar char="•"/>
            </a:pP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He AR et al. Outcomes by primary </a:t>
            </a:r>
            <a:r>
              <a:rPr lang="en-US" sz="20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tumour</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location in patients with advanced biliary tract cancer treated with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durvalumab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or placebo plus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gemcitabine and cisplatin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in the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phase 3 TOPAZ-1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study. ESMO World Congress on Gastrointestinal Cancer 2022;Abstract O-1.</a:t>
            </a:r>
          </a:p>
          <a:p>
            <a:pPr marL="285750" marR="0" indent="-285750">
              <a:spcBef>
                <a:spcPts val="600"/>
              </a:spcBef>
              <a:spcAft>
                <a:spcPts val="0"/>
              </a:spcAft>
              <a:buFont typeface="Arial" panose="020B0604020202020204" pitchFamily="34" charset="0"/>
              <a:buChar char="•"/>
            </a:pP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Kelley RK et al.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Pembrolizumab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in combination with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gemcitabine and cisplatin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compared with gemcitabine and cisplatin alone for patients with advanced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biliary tract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cancer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KEYNOTE-966</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 </a:t>
            </a:r>
            <a:r>
              <a:rPr lang="en-US" sz="20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randomised</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double-blind, placebo-controlled,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phase 3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trial. </a:t>
            </a:r>
            <a:r>
              <a:rPr lang="en-US" sz="20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Lancet</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2023 April 16;[Online ahead of print].</a:t>
            </a:r>
          </a:p>
          <a:p>
            <a:pPr marL="285750" marR="0" indent="-285750">
              <a:spcBef>
                <a:spcPts val="600"/>
              </a:spcBef>
              <a:spcAft>
                <a:spcPts val="0"/>
              </a:spcAft>
              <a:buFont typeface="Arial" panose="020B0604020202020204" pitchFamily="34" charset="0"/>
              <a:buChar char="•"/>
            </a:pP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Vogel A et al. </a:t>
            </a:r>
            <a:r>
              <a:rPr lang="en-US"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Pemigatinib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for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previously treated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locally advanced or metastatic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cholangiocarcinoma</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Final results from</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FIGHT-202</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ESMO World Congress on Gastrointestinal Cancer 2022;Abstract O-2. </a:t>
            </a:r>
          </a:p>
          <a:p>
            <a:pPr marL="285750" indent="-285750">
              <a:spcBef>
                <a:spcPts val="600"/>
              </a:spcBef>
              <a:spcAft>
                <a:spcPts val="0"/>
              </a:spcAft>
              <a:buFont typeface="Arial" panose="020B0604020202020204" pitchFamily="34" charset="0"/>
              <a:buChar char="•"/>
            </a:pPr>
            <a:endPar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9B23CB7-F985-0143-8AD6-DBCAB8C8F527}"/>
              </a:ext>
            </a:extLst>
          </p:cNvPr>
          <p:cNvSpPr txBox="1"/>
          <p:nvPr/>
        </p:nvSpPr>
        <p:spPr>
          <a:xfrm>
            <a:off x="0" y="0"/>
            <a:ext cx="12192000" cy="764704"/>
          </a:xfrm>
          <a:prstGeom prst="rect">
            <a:avLst/>
          </a:prstGeom>
          <a:noFill/>
        </p:spPr>
        <p:txBody>
          <a:bodyPr wrap="square" anchor="ctr">
            <a:noAutofit/>
          </a:bodyPr>
          <a:lstStyle/>
          <a:p>
            <a:pPr algn="ctr"/>
            <a:r>
              <a:rPr lang="en-US" sz="3200" dirty="0">
                <a:solidFill>
                  <a:srgbClr val="0432FF"/>
                </a:solidFill>
                <a:latin typeface="Calibri" panose="020F0502020204030204" pitchFamily="34" charset="0"/>
                <a:cs typeface="Calibri" panose="020F0502020204030204" pitchFamily="34" charset="0"/>
              </a:rPr>
              <a:t>Key Data Sets</a:t>
            </a:r>
          </a:p>
        </p:txBody>
      </p:sp>
    </p:spTree>
    <p:custDataLst>
      <p:tags r:id="rId1"/>
    </p:custDataLst>
    <p:extLst>
      <p:ext uri="{BB962C8B-B14F-4D97-AF65-F5344CB8AC3E}">
        <p14:creationId xmlns:p14="http://schemas.microsoft.com/office/powerpoint/2010/main" val="3047691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3E8DC6-9430-956F-F866-F89684157BCE}"/>
              </a:ext>
            </a:extLst>
          </p:cNvPr>
          <p:cNvSpPr txBox="1"/>
          <p:nvPr/>
        </p:nvSpPr>
        <p:spPr>
          <a:xfrm>
            <a:off x="763786" y="908720"/>
            <a:ext cx="10363522" cy="5816977"/>
          </a:xfrm>
          <a:prstGeom prst="rect">
            <a:avLst/>
          </a:prstGeom>
          <a:noFill/>
        </p:spPr>
        <p:txBody>
          <a:bodyPr wrap="square">
            <a:spAutoFit/>
          </a:bodyPr>
          <a:lstStyle/>
          <a:p>
            <a:pPr marL="98425" marR="0" lvl="0" indent="0" algn="l" defTabSz="455613" rtl="0" eaLnBrk="1" fontAlgn="base" latinLnBrk="0" hangingPunct="1">
              <a:lnSpc>
                <a:spcPct val="100000"/>
              </a:lnSpc>
              <a:spcBef>
                <a:spcPts val="600"/>
              </a:spcBef>
              <a:spcAft>
                <a:spcPts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cs typeface="Calibri" panose="020F0502020204030204" pitchFamily="34" charset="0"/>
              </a:rPr>
              <a:t>Richard S Finn, MD </a:t>
            </a:r>
            <a:r>
              <a:rPr lang="en-US" sz="2200" dirty="0">
                <a:solidFill>
                  <a:srgbClr val="0432FF"/>
                </a:solidFill>
                <a:latin typeface="Calibri" panose="020F0502020204030204" pitchFamily="34" charset="0"/>
                <a:cs typeface="Calibri" panose="020F0502020204030204" pitchFamily="34" charset="0"/>
              </a:rPr>
              <a:t>(Continued)</a:t>
            </a:r>
            <a:endParaRPr lang="en-US"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285750" marR="0" indent="-285750">
              <a:spcBef>
                <a:spcPts val="600"/>
              </a:spcBef>
              <a:spcAft>
                <a:spcPts val="0"/>
              </a:spcAft>
              <a:buFont typeface="Arial" panose="020B0604020202020204" pitchFamily="34" charset="0"/>
              <a:buChar char="•"/>
            </a:pP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Bibeau K et al. Progression-free survival in patients with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cholangiocarcinoma</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with or without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FGF/FGFR alterations</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FIGHT-202 post hoc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analysis of prior systemic therapy response. </a:t>
            </a:r>
            <a:r>
              <a:rPr lang="en-US" sz="20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JCO Precis Oncol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2022;6:e2100414.</a:t>
            </a:r>
          </a:p>
          <a:p>
            <a:pPr marL="285750" indent="-285750">
              <a:spcBef>
                <a:spcPts val="600"/>
              </a:spcBef>
              <a:spcAft>
                <a:spcPts val="0"/>
              </a:spcAft>
              <a:buFont typeface="Arial" panose="020B0604020202020204" pitchFamily="34" charset="0"/>
              <a:buChar char="•"/>
            </a:pP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Goyal L et al. </a:t>
            </a:r>
            <a:r>
              <a:rPr lang="en-US"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Futibatinib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for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FGFR2-rearranged intrahepatic cholangiocarcinoma</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0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 </a:t>
            </a:r>
            <a:r>
              <a:rPr lang="en-US" sz="2000" b="0" i="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Engl</a:t>
            </a:r>
            <a:r>
              <a:rPr lang="en-US" sz="20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J Med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2023;388(3):228-39.</a:t>
            </a:r>
          </a:p>
          <a:p>
            <a:pPr marL="285750" indent="-285750">
              <a:spcBef>
                <a:spcPts val="600"/>
              </a:spcBef>
              <a:spcAft>
                <a:spcPts val="0"/>
              </a:spcAft>
              <a:buFont typeface="Arial" panose="020B0604020202020204" pitchFamily="34" charset="0"/>
              <a:buChar char="•"/>
            </a:pP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Goyal L et al. Updated results of the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FOENIX-CCA2 trial</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Efficacy and safety of </a:t>
            </a:r>
            <a:r>
              <a:rPr lang="en-US"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futibatinib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in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intrahepatic cholangiocarcinoma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lang="en-US" sz="20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iCCA</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harboring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FGFR2</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fusions/rearrangements. ASCO 2022;Abstract 4009.</a:t>
            </a:r>
          </a:p>
          <a:p>
            <a:pPr marL="285750" indent="-285750">
              <a:spcBef>
                <a:spcPts val="600"/>
              </a:spcBef>
              <a:spcAft>
                <a:spcPts val="0"/>
              </a:spcAft>
              <a:buFont typeface="Arial" panose="020B0604020202020204" pitchFamily="34" charset="0"/>
              <a:buChar char="•"/>
            </a:pPr>
            <a:r>
              <a:rPr lang="en-US" sz="20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Zymeworks</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announces positive topline data in the pivotal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HERIZON-BTC-01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trial of </a:t>
            </a:r>
            <a:r>
              <a:rPr lang="en-US"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zanidatamab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[press release]. December 19, 2022. Available at https://</a:t>
            </a:r>
            <a:r>
              <a:rPr lang="en-US" sz="20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ir.zymeworks.com</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/news-releases/news-release-details/</a:t>
            </a:r>
            <a:r>
              <a:rPr lang="en-US" sz="20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zymeworks</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-announces-positive-topline-data-pivotal-</a:t>
            </a:r>
            <a:b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b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herizon-btc-01. </a:t>
            </a:r>
          </a:p>
          <a:p>
            <a:pPr marL="285750" indent="-285750">
              <a:spcBef>
                <a:spcPts val="600"/>
              </a:spcBef>
              <a:spcAft>
                <a:spcPts val="0"/>
              </a:spcAft>
              <a:buFont typeface="Arial" panose="020B0604020202020204" pitchFamily="34" charset="0"/>
              <a:buChar char="•"/>
            </a:pPr>
            <a:r>
              <a:rPr lang="en-US" sz="20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Ohba</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 et al.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Trastuzumab </a:t>
            </a:r>
            <a:r>
              <a:rPr lang="en-US"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deruxtecan</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t>
            </a:r>
            <a:r>
              <a:rPr lang="en-US" sz="20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DXd</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DS-8201) in patients (pts) with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HER2-expressing</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unresectable or recurrent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biliary tract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cancer (BTC): An investigator-initiated multicenter phase 2 study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HERB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trial). ASCO 2022;Abstract 4006.</a:t>
            </a:r>
          </a:p>
          <a:p>
            <a:pPr marL="285750" marR="0" indent="-285750">
              <a:spcBef>
                <a:spcPts val="600"/>
              </a:spcBef>
              <a:spcAft>
                <a:spcPts val="0"/>
              </a:spcAft>
              <a:buFont typeface="Arial" panose="020B0604020202020204" pitchFamily="34" charset="0"/>
              <a:buChar char="•"/>
            </a:pPr>
            <a:endPar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00EEBCB-068A-5845-9CAC-68819D4768E3}"/>
              </a:ext>
            </a:extLst>
          </p:cNvPr>
          <p:cNvSpPr txBox="1"/>
          <p:nvPr/>
        </p:nvSpPr>
        <p:spPr>
          <a:xfrm>
            <a:off x="0" y="0"/>
            <a:ext cx="12192000" cy="764704"/>
          </a:xfrm>
          <a:prstGeom prst="rect">
            <a:avLst/>
          </a:prstGeom>
          <a:noFill/>
        </p:spPr>
        <p:txBody>
          <a:bodyPr wrap="square" anchor="ctr">
            <a:noAutofit/>
          </a:bodyPr>
          <a:lstStyle/>
          <a:p>
            <a:pPr algn="ctr"/>
            <a:r>
              <a:rPr lang="en-US" sz="3200" dirty="0">
                <a:solidFill>
                  <a:srgbClr val="0432FF"/>
                </a:solidFill>
                <a:latin typeface="Calibri" panose="020F0502020204030204" pitchFamily="34" charset="0"/>
                <a:cs typeface="Calibri" panose="020F0502020204030204" pitchFamily="34" charset="0"/>
              </a:rPr>
              <a:t>Key Data Sets</a:t>
            </a:r>
          </a:p>
        </p:txBody>
      </p:sp>
    </p:spTree>
    <p:custDataLst>
      <p:tags r:id="rId1"/>
    </p:custDataLst>
    <p:extLst>
      <p:ext uri="{BB962C8B-B14F-4D97-AF65-F5344CB8AC3E}">
        <p14:creationId xmlns:p14="http://schemas.microsoft.com/office/powerpoint/2010/main" val="382012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3E8DC6-9430-956F-F866-F89684157BCE}"/>
              </a:ext>
            </a:extLst>
          </p:cNvPr>
          <p:cNvSpPr txBox="1"/>
          <p:nvPr/>
        </p:nvSpPr>
        <p:spPr>
          <a:xfrm>
            <a:off x="763786" y="908720"/>
            <a:ext cx="10363522" cy="4201150"/>
          </a:xfrm>
          <a:prstGeom prst="rect">
            <a:avLst/>
          </a:prstGeom>
          <a:noFill/>
        </p:spPr>
        <p:txBody>
          <a:bodyPr wrap="square">
            <a:spAutoFit/>
          </a:bodyPr>
          <a:lstStyle/>
          <a:p>
            <a:pPr marL="98425" marR="0" lvl="0" indent="0" algn="l" defTabSz="455613" rtl="0" eaLnBrk="1" fontAlgn="base" latinLnBrk="0" hangingPunct="1">
              <a:lnSpc>
                <a:spcPct val="100000"/>
              </a:lnSpc>
              <a:spcBef>
                <a:spcPts val="600"/>
              </a:spcBef>
              <a:spcAft>
                <a:spcPts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cs typeface="Calibri" panose="020F0502020204030204" pitchFamily="34" charset="0"/>
              </a:rPr>
              <a:t>Richard S Finn, MD </a:t>
            </a:r>
            <a:r>
              <a:rPr lang="en-US" sz="2200" dirty="0">
                <a:solidFill>
                  <a:srgbClr val="0432FF"/>
                </a:solidFill>
                <a:latin typeface="Calibri" panose="020F0502020204030204" pitchFamily="34" charset="0"/>
                <a:cs typeface="Calibri" panose="020F0502020204030204" pitchFamily="34" charset="0"/>
              </a:rPr>
              <a:t>(Continued)</a:t>
            </a:r>
            <a:endParaRPr lang="en-US"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600"/>
              </a:spcBef>
              <a:spcAft>
                <a:spcPts val="0"/>
              </a:spcAft>
              <a:buFont typeface="Arial" panose="020B0604020202020204" pitchFamily="34" charset="0"/>
              <a:buChar char="•"/>
            </a:pP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Carrizosa DR et al.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CRESTONE</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Initial efficacy and safety of </a:t>
            </a:r>
            <a:r>
              <a:rPr lang="en-US"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seribantumab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in solid tumors harboring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NRG1 fusions</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ASCO 2022;Abstract 3006.</a:t>
            </a:r>
          </a:p>
          <a:p>
            <a:pPr marL="285750" indent="-285750">
              <a:spcBef>
                <a:spcPts val="600"/>
              </a:spcBef>
              <a:spcAft>
                <a:spcPts val="0"/>
              </a:spcAft>
              <a:buFont typeface="Arial" panose="020B0604020202020204" pitchFamily="34" charset="0"/>
              <a:buChar char="•"/>
            </a:pP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El-</a:t>
            </a:r>
            <a:r>
              <a:rPr lang="en-US" sz="20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Khoueiry</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AB et al.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IMbrave151</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 phase 2, randomized, double-blind, placebo-controlled study of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atezolizumab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with or without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bevacizumab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in combination with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cisplatin plus gemcitabine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in patients with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untreated</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advanced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biliary tract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cancer. Gastrointestinal Cancers Symposium 2023;Abstract 491.</a:t>
            </a:r>
          </a:p>
          <a:p>
            <a:pPr marL="285750" indent="-285750">
              <a:spcBef>
                <a:spcPts val="600"/>
              </a:spcBef>
              <a:spcAft>
                <a:spcPts val="0"/>
              </a:spcAft>
              <a:buFont typeface="Arial" panose="020B0604020202020204" pitchFamily="34" charset="0"/>
              <a:buChar char="•"/>
            </a:pPr>
            <a:r>
              <a:rPr lang="en-US" sz="20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Yoo</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C et al. Final results from the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NIFTY</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trial, a phase IIb, randomized, open-label study of liposomal irinotecan (</a:t>
            </a:r>
            <a:r>
              <a:rPr lang="en-US"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nal</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-IRI</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plus fluorouracil (5-FU)/leucovorin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(LV)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in patients (pts) with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previously treated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metastatic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biliary tract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cancer (BTC). ESMO 2022;Abstract 55P.</a:t>
            </a:r>
          </a:p>
          <a:p>
            <a:pPr marL="285750" indent="-285750">
              <a:spcBef>
                <a:spcPts val="600"/>
              </a:spcBef>
              <a:spcAft>
                <a:spcPts val="0"/>
              </a:spcAft>
              <a:buFont typeface="Arial" panose="020B0604020202020204" pitchFamily="34" charset="0"/>
              <a:buChar char="•"/>
            </a:pPr>
            <a:endPar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285750" marR="0" indent="-285750">
              <a:spcBef>
                <a:spcPts val="600"/>
              </a:spcBef>
              <a:spcAft>
                <a:spcPts val="0"/>
              </a:spcAft>
              <a:buFont typeface="Arial" panose="020B0604020202020204" pitchFamily="34" charset="0"/>
              <a:buChar char="•"/>
            </a:pPr>
            <a:endPar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00EEBCB-068A-5845-9CAC-68819D4768E3}"/>
              </a:ext>
            </a:extLst>
          </p:cNvPr>
          <p:cNvSpPr txBox="1"/>
          <p:nvPr/>
        </p:nvSpPr>
        <p:spPr>
          <a:xfrm>
            <a:off x="0" y="0"/>
            <a:ext cx="12192000" cy="764704"/>
          </a:xfrm>
          <a:prstGeom prst="rect">
            <a:avLst/>
          </a:prstGeom>
          <a:noFill/>
        </p:spPr>
        <p:txBody>
          <a:bodyPr wrap="square" anchor="ctr">
            <a:noAutofit/>
          </a:bodyPr>
          <a:lstStyle/>
          <a:p>
            <a:pPr algn="ctr"/>
            <a:r>
              <a:rPr lang="en-US" sz="3200" dirty="0">
                <a:solidFill>
                  <a:srgbClr val="0432FF"/>
                </a:solidFill>
                <a:latin typeface="Calibri" panose="020F0502020204030204" pitchFamily="34" charset="0"/>
                <a:cs typeface="Calibri" panose="020F0502020204030204" pitchFamily="34" charset="0"/>
              </a:rPr>
              <a:t>Key Data Sets</a:t>
            </a:r>
          </a:p>
        </p:txBody>
      </p:sp>
    </p:spTree>
    <p:custDataLst>
      <p:tags r:id="rId1"/>
    </p:custDataLst>
    <p:extLst>
      <p:ext uri="{BB962C8B-B14F-4D97-AF65-F5344CB8AC3E}">
        <p14:creationId xmlns:p14="http://schemas.microsoft.com/office/powerpoint/2010/main" val="2010495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0"/>
            <a:ext cx="10358967" cy="1143000"/>
          </a:xfrm>
        </p:spPr>
        <p:txBody>
          <a:bodyPr/>
          <a:lstStyle/>
          <a:p>
            <a:r>
              <a:rPr lang="en-US" sz="3200" dirty="0"/>
              <a:t>Agenda</a:t>
            </a:r>
            <a:endParaRPr lang="en-US" sz="3200" dirty="0">
              <a:solidFill>
                <a:srgbClr val="0432FF"/>
              </a:solidFill>
            </a:endParaRPr>
          </a:p>
        </p:txBody>
      </p:sp>
      <p:sp>
        <p:nvSpPr>
          <p:cNvPr id="5" name="TextBox 4">
            <a:extLst>
              <a:ext uri="{FF2B5EF4-FFF2-40B4-BE49-F238E27FC236}">
                <a16:creationId xmlns:a16="http://schemas.microsoft.com/office/drawing/2014/main" id="{3C7510BE-60BC-BF05-9B00-7936D3CFAB0A}"/>
              </a:ext>
            </a:extLst>
          </p:cNvPr>
          <p:cNvSpPr txBox="1"/>
          <p:nvPr/>
        </p:nvSpPr>
        <p:spPr>
          <a:xfrm>
            <a:off x="912286" y="1380696"/>
            <a:ext cx="10350506" cy="2262158"/>
          </a:xfrm>
          <a:prstGeom prst="rect">
            <a:avLst/>
          </a:prstGeom>
          <a:noFill/>
        </p:spPr>
        <p:txBody>
          <a:bodyPr wrap="square">
            <a:spAutoFit/>
          </a:bodyPr>
          <a:lstStyle/>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Prologue: Last Week </a:t>
            </a:r>
          </a:p>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MODULE 1: Hepatocellular Carcinoma</a:t>
            </a:r>
            <a:endPar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endParaRPr>
          </a:p>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MODULE 2: Biliary Tract Cancers</a:t>
            </a:r>
          </a:p>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MODULE 3: Appendix</a:t>
            </a:r>
          </a:p>
        </p:txBody>
      </p:sp>
    </p:spTree>
    <p:custDataLst>
      <p:tags r:id="rId1"/>
    </p:custDataLst>
    <p:extLst>
      <p:ext uri="{BB962C8B-B14F-4D97-AF65-F5344CB8AC3E}">
        <p14:creationId xmlns:p14="http://schemas.microsoft.com/office/powerpoint/2010/main" val="613532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0"/>
            <a:ext cx="10358967" cy="1143000"/>
          </a:xfrm>
        </p:spPr>
        <p:txBody>
          <a:bodyPr/>
          <a:lstStyle/>
          <a:p>
            <a:r>
              <a:rPr lang="en-US" sz="3200" dirty="0"/>
              <a:t>Agenda</a:t>
            </a:r>
            <a:endParaRPr lang="en-US" sz="3200" dirty="0">
              <a:solidFill>
                <a:srgbClr val="0432FF"/>
              </a:solidFill>
            </a:endParaRPr>
          </a:p>
        </p:txBody>
      </p:sp>
      <p:sp>
        <p:nvSpPr>
          <p:cNvPr id="3" name="Rectangle 2">
            <a:extLst>
              <a:ext uri="{FF2B5EF4-FFF2-40B4-BE49-F238E27FC236}">
                <a16:creationId xmlns:a16="http://schemas.microsoft.com/office/drawing/2014/main" id="{ABF260BD-B660-C281-91BD-436667109EFF}"/>
              </a:ext>
            </a:extLst>
          </p:cNvPr>
          <p:cNvSpPr/>
          <p:nvPr/>
        </p:nvSpPr>
        <p:spPr bwMode="auto">
          <a:xfrm>
            <a:off x="830955" y="1412776"/>
            <a:ext cx="10513168" cy="36004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endParaRPr>
          </a:p>
        </p:txBody>
      </p:sp>
      <p:sp>
        <p:nvSpPr>
          <p:cNvPr id="5" name="TextBox 4">
            <a:extLst>
              <a:ext uri="{FF2B5EF4-FFF2-40B4-BE49-F238E27FC236}">
                <a16:creationId xmlns:a16="http://schemas.microsoft.com/office/drawing/2014/main" id="{3C7510BE-60BC-BF05-9B00-7936D3CFAB0A}"/>
              </a:ext>
            </a:extLst>
          </p:cNvPr>
          <p:cNvSpPr txBox="1"/>
          <p:nvPr/>
        </p:nvSpPr>
        <p:spPr>
          <a:xfrm>
            <a:off x="912286" y="1380696"/>
            <a:ext cx="10350506" cy="2262158"/>
          </a:xfrm>
          <a:prstGeom prst="rect">
            <a:avLst/>
          </a:prstGeom>
          <a:noFill/>
        </p:spPr>
        <p:txBody>
          <a:bodyPr wrap="square">
            <a:spAutoFit/>
          </a:bodyPr>
          <a:lstStyle/>
          <a:p>
            <a:pPr marL="98425">
              <a:spcBef>
                <a:spcPts val="1800"/>
              </a:spcBef>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MS PGothic" charset="0"/>
                <a:cs typeface="Calibri" panose="020F0502020204030204" pitchFamily="34" charset="0"/>
              </a:rPr>
              <a:t>Prologue: Last Week</a:t>
            </a:r>
          </a:p>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MODULE 1: Hepatocellular Carcinoma</a:t>
            </a:r>
            <a:endPar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endParaRPr>
          </a:p>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MODULE 2: Biliary Tract Cancers</a:t>
            </a:r>
          </a:p>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MODULE 3: Appendix</a:t>
            </a:r>
          </a:p>
        </p:txBody>
      </p:sp>
    </p:spTree>
    <p:custDataLst>
      <p:tags r:id="rId1"/>
    </p:custDataLst>
    <p:extLst>
      <p:ext uri="{BB962C8B-B14F-4D97-AF65-F5344CB8AC3E}">
        <p14:creationId xmlns:p14="http://schemas.microsoft.com/office/powerpoint/2010/main" val="2245711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0"/>
            <a:ext cx="10358967" cy="1143000"/>
          </a:xfrm>
        </p:spPr>
        <p:txBody>
          <a:bodyPr/>
          <a:lstStyle/>
          <a:p>
            <a:r>
              <a:rPr lang="en-US" sz="3200" dirty="0"/>
              <a:t>Agenda</a:t>
            </a:r>
            <a:endParaRPr lang="en-US" sz="3200" dirty="0">
              <a:solidFill>
                <a:srgbClr val="0432FF"/>
              </a:solidFill>
            </a:endParaRPr>
          </a:p>
        </p:txBody>
      </p:sp>
      <p:sp>
        <p:nvSpPr>
          <p:cNvPr id="3" name="Rectangle 2">
            <a:extLst>
              <a:ext uri="{FF2B5EF4-FFF2-40B4-BE49-F238E27FC236}">
                <a16:creationId xmlns:a16="http://schemas.microsoft.com/office/drawing/2014/main" id="{ABF260BD-B660-C281-91BD-436667109EFF}"/>
              </a:ext>
            </a:extLst>
          </p:cNvPr>
          <p:cNvSpPr/>
          <p:nvPr/>
        </p:nvSpPr>
        <p:spPr bwMode="auto">
          <a:xfrm>
            <a:off x="830955" y="2060848"/>
            <a:ext cx="10513168" cy="36004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endParaRPr>
          </a:p>
        </p:txBody>
      </p:sp>
      <p:sp>
        <p:nvSpPr>
          <p:cNvPr id="5" name="TextBox 4">
            <a:extLst>
              <a:ext uri="{FF2B5EF4-FFF2-40B4-BE49-F238E27FC236}">
                <a16:creationId xmlns:a16="http://schemas.microsoft.com/office/drawing/2014/main" id="{3C7510BE-60BC-BF05-9B00-7936D3CFAB0A}"/>
              </a:ext>
            </a:extLst>
          </p:cNvPr>
          <p:cNvSpPr txBox="1"/>
          <p:nvPr/>
        </p:nvSpPr>
        <p:spPr>
          <a:xfrm>
            <a:off x="912286" y="1412776"/>
            <a:ext cx="10350506" cy="3747180"/>
          </a:xfrm>
          <a:prstGeom prst="rect">
            <a:avLst/>
          </a:prstGeom>
          <a:noFill/>
        </p:spPr>
        <p:txBody>
          <a:bodyPr wrap="square">
            <a:spAutoFit/>
          </a:bodyPr>
          <a:lstStyle/>
          <a:p>
            <a:pPr marL="98425">
              <a:spcBef>
                <a:spcPts val="1800"/>
              </a:spcBef>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Prologue: Last Week</a:t>
            </a:r>
            <a:endParaRPr kumimoji="0" lang="en-US" sz="2400" b="1" i="0" u="none" strike="noStrike" kern="1200" cap="none" spc="0" normalizeH="0" baseline="0" noProof="0" dirty="0">
              <a:ln>
                <a:noFill/>
              </a:ln>
              <a:solidFill>
                <a:schemeClr val="tx1"/>
              </a:solidFill>
              <a:effectLst/>
              <a:uLnTx/>
              <a:uFillTx/>
              <a:latin typeface="Calibri" panose="020F0502020204030204" pitchFamily="34" charset="0"/>
              <a:ea typeface="MS PGothic" charset="0"/>
              <a:cs typeface="Calibri" panose="020F0502020204030204" pitchFamily="34" charset="0"/>
            </a:endParaRPr>
          </a:p>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MS PGothic" charset="0"/>
                <a:cs typeface="Calibri" panose="020F0502020204030204" pitchFamily="34" charset="0"/>
              </a:rPr>
              <a:t>MODULE 1: Hepatocellular Carcinoma</a:t>
            </a:r>
          </a:p>
          <a:p>
            <a:pPr marL="342900" marR="0" lvl="0" indent="-342900" algn="l" defTabSz="412750" rtl="0" eaLnBrk="0" fontAlgn="base" latinLnBrk="0" hangingPunct="0">
              <a:lnSpc>
                <a:spcPct val="105000"/>
              </a:lnSpc>
              <a:spcBef>
                <a:spcPts val="500"/>
              </a:spcBef>
              <a:spcAft>
                <a:spcPts val="0"/>
              </a:spcAft>
              <a:buClr>
                <a:srgbClr val="000000"/>
              </a:buClr>
              <a:buSzPct val="100000"/>
              <a:buFont typeface="Arial" panose="020B0604020202020204" pitchFamily="34" charset="0"/>
              <a:buChar char="•"/>
              <a:tabLst>
                <a:tab pos="457200" algn="l"/>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IMbrave050: Adjuvant atezolizumab/bevacizumab; BCLC revisions</a:t>
            </a:r>
          </a:p>
          <a:p>
            <a:pPr marL="342900" marR="0" lvl="0" indent="-342900" algn="l" defTabSz="412750" rtl="0" eaLnBrk="0" fontAlgn="base" latinLnBrk="0" hangingPunct="0">
              <a:lnSpc>
                <a:spcPct val="105000"/>
              </a:lnSpc>
              <a:spcBef>
                <a:spcPts val="500"/>
              </a:spcBef>
              <a:spcAft>
                <a:spcPts val="0"/>
              </a:spcAft>
              <a:buClr>
                <a:srgbClr val="000000"/>
              </a:buClr>
              <a:buSzPct val="100000"/>
              <a:buFont typeface="Arial" panose="020B0604020202020204" pitchFamily="34" charset="0"/>
              <a:buChar char="•"/>
              <a:tabLst>
                <a:tab pos="457200" algn="l"/>
              </a:tabLst>
              <a:defRPr/>
            </a:pPr>
            <a:r>
              <a:rPr lang="en-US" sz="2000" b="0"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Immuno-oncology combinations as first-line systemic treatment for advanced hepatocellular carcinoma (HCC)</a:t>
            </a:r>
          </a:p>
          <a:p>
            <a:pPr marL="342900" marR="0" lvl="0" indent="-342900" algn="l" defTabSz="412750" rtl="0" eaLnBrk="0" fontAlgn="base" latinLnBrk="0" hangingPunct="0">
              <a:lnSpc>
                <a:spcPct val="105000"/>
              </a:lnSpc>
              <a:spcBef>
                <a:spcPts val="500"/>
              </a:spcBef>
              <a:spcAft>
                <a:spcPts val="0"/>
              </a:spcAft>
              <a:buClr>
                <a:srgbClr val="000000"/>
              </a:buClr>
              <a:buSzPct val="100000"/>
              <a:buFont typeface="Arial" panose="020B0604020202020204" pitchFamily="34" charset="0"/>
              <a:buChar char="•"/>
              <a:tabLst>
                <a:tab pos="457200" algn="l"/>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Safety and efficacy of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cabozantinib</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in HCC</a:t>
            </a:r>
          </a:p>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MODULE 2: Biliary Tract Cancers</a:t>
            </a:r>
          </a:p>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MODULE 3: Appendix</a:t>
            </a:r>
          </a:p>
        </p:txBody>
      </p:sp>
    </p:spTree>
    <p:custDataLst>
      <p:tags r:id="rId1"/>
    </p:custDataLst>
    <p:extLst>
      <p:ext uri="{BB962C8B-B14F-4D97-AF65-F5344CB8AC3E}">
        <p14:creationId xmlns:p14="http://schemas.microsoft.com/office/powerpoint/2010/main" val="3972044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3059F-360E-BC86-D9FC-1E47204BA5B1}"/>
              </a:ext>
            </a:extLst>
          </p:cNvPr>
          <p:cNvSpPr txBox="1"/>
          <p:nvPr/>
        </p:nvSpPr>
        <p:spPr>
          <a:xfrm>
            <a:off x="0" y="144016"/>
            <a:ext cx="12192000" cy="764704"/>
          </a:xfrm>
          <a:prstGeom prst="rect">
            <a:avLst/>
          </a:prstGeom>
          <a:noFill/>
        </p:spPr>
        <p:txBody>
          <a:bodyPr wrap="square" anchor="ctr">
            <a:noAutofit/>
          </a:bodyPr>
          <a:lstStyle/>
          <a:p>
            <a:pPr algn="ctr"/>
            <a:r>
              <a:rPr lang="en-US" sz="3200" dirty="0">
                <a:solidFill>
                  <a:srgbClr val="0432FF"/>
                </a:solidFill>
                <a:latin typeface="Calibri" panose="020F0502020204030204" pitchFamily="34" charset="0"/>
                <a:cs typeface="Calibri" panose="020F0502020204030204" pitchFamily="34" charset="0"/>
              </a:rPr>
              <a:t>IMbrave050: Adjuvant Atezolizumab/Bevacizumab; BCLC Revisions</a:t>
            </a:r>
          </a:p>
        </p:txBody>
      </p:sp>
      <p:sp>
        <p:nvSpPr>
          <p:cNvPr id="7" name="TextBox 6">
            <a:extLst>
              <a:ext uri="{FF2B5EF4-FFF2-40B4-BE49-F238E27FC236}">
                <a16:creationId xmlns:a16="http://schemas.microsoft.com/office/drawing/2014/main" id="{9B3E8DC6-9430-956F-F866-F89684157BCE}"/>
              </a:ext>
            </a:extLst>
          </p:cNvPr>
          <p:cNvSpPr txBox="1"/>
          <p:nvPr/>
        </p:nvSpPr>
        <p:spPr>
          <a:xfrm>
            <a:off x="763786" y="1244367"/>
            <a:ext cx="10876830" cy="2708434"/>
          </a:xfrm>
          <a:prstGeom prst="rect">
            <a:avLst/>
          </a:prstGeom>
          <a:noFill/>
        </p:spPr>
        <p:txBody>
          <a:bodyPr wrap="square">
            <a:spAutoFit/>
          </a:bodyPr>
          <a:lstStyle/>
          <a:p>
            <a:pPr marL="285750" indent="-285750">
              <a:spcBef>
                <a:spcPts val="600"/>
              </a:spcBef>
              <a:spcAft>
                <a:spcPts val="0"/>
              </a:spcAft>
              <a:buFont typeface="Arial" panose="020B0604020202020204" pitchFamily="34" charset="0"/>
              <a:buChar char="•"/>
            </a:pP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Chow et al.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IMbrave050</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Phase 3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study of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adjuvant atezolizumab + bevacizumab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versus active surveillance in patients with hepatocellular carcinoma (HCC) at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high risk of disease recurrence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following resection or ablation. AACR 2023;Abstract CT003.</a:t>
            </a:r>
          </a:p>
          <a:p>
            <a:pPr marL="285750" marR="0" indent="-285750">
              <a:spcBef>
                <a:spcPts val="600"/>
              </a:spcBef>
              <a:spcAft>
                <a:spcPts val="0"/>
              </a:spcAft>
              <a:buFont typeface="Arial" panose="020B0604020202020204" pitchFamily="34" charset="0"/>
              <a:buChar char="•"/>
            </a:pPr>
            <a:r>
              <a:rPr lang="en-US" sz="20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Reig</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M et al.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BCLC</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strategy for prognosis prediction and treatment recommendation: The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2022 update</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0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J Hepatol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2022;76(3):681-93.</a:t>
            </a:r>
          </a:p>
          <a:p>
            <a:pPr marL="285750" indent="-285750">
              <a:spcBef>
                <a:spcPts val="600"/>
              </a:spcBef>
              <a:spcAft>
                <a:spcPts val="0"/>
              </a:spcAft>
              <a:buFont typeface="Arial" panose="020B0604020202020204" pitchFamily="34" charset="0"/>
              <a:buChar char="•"/>
            </a:pPr>
            <a:r>
              <a:rPr lang="en-US" sz="20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Fulgenzi</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CAM et al.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Effect of early antibiotic exposure on survival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of patients receiving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atezolizumab plus bevacizumab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but not sorafenib for unresectable HCC: A sub-analysis of the phase III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IMbrave150</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study. Gastrointestinal Cancers Symposium 2023;Abstract 597. </a:t>
            </a:r>
          </a:p>
        </p:txBody>
      </p:sp>
    </p:spTree>
    <p:custDataLst>
      <p:tags r:id="rId1"/>
    </p:custDataLst>
    <p:extLst>
      <p:ext uri="{BB962C8B-B14F-4D97-AF65-F5344CB8AC3E}">
        <p14:creationId xmlns:p14="http://schemas.microsoft.com/office/powerpoint/2010/main" val="1643293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D90DB55-7EFA-E342-AF99-9A45CD950454}"/>
              </a:ext>
            </a:extLst>
          </p:cNvPr>
          <p:cNvSpPr txBox="1">
            <a:spLocks noChangeArrowheads="1"/>
          </p:cNvSpPr>
          <p:nvPr/>
        </p:nvSpPr>
        <p:spPr>
          <a:xfrm>
            <a:off x="682234" y="596105"/>
            <a:ext cx="10972800" cy="1139825"/>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600" b="0" i="0" u="none" strike="noStrike" kern="1200" cap="none" spc="0" normalizeH="0" baseline="0" noProof="0" dirty="0">
                <a:ln>
                  <a:noFill/>
                </a:ln>
                <a:solidFill>
                  <a:srgbClr val="C00000"/>
                </a:solidFill>
                <a:effectLst/>
                <a:uLnTx/>
                <a:uFillTx/>
                <a:latin typeface="Calibri Light" panose="020F0302020204030204"/>
                <a:ea typeface="+mj-ea"/>
                <a:cs typeface="+mj-cs"/>
              </a:rPr>
              <a:t>Hepatocellular Carcinoma</a:t>
            </a:r>
          </a:p>
        </p:txBody>
      </p:sp>
      <p:sp>
        <p:nvSpPr>
          <p:cNvPr id="3" name="Rectangle 3">
            <a:extLst>
              <a:ext uri="{FF2B5EF4-FFF2-40B4-BE49-F238E27FC236}">
                <a16:creationId xmlns:a16="http://schemas.microsoft.com/office/drawing/2014/main" id="{194FA313-2239-8042-8B27-93B2E941D85F}"/>
              </a:ext>
            </a:extLst>
          </p:cNvPr>
          <p:cNvSpPr txBox="1">
            <a:spLocks noChangeArrowheads="1"/>
          </p:cNvSpPr>
          <p:nvPr/>
        </p:nvSpPr>
        <p:spPr>
          <a:xfrm>
            <a:off x="609600" y="1166018"/>
            <a:ext cx="12666133" cy="4525963"/>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E63EEBC-4E21-B547-A787-AEDCC1870D8A}"/>
              </a:ext>
            </a:extLst>
          </p:cNvPr>
          <p:cNvSpPr txBox="1"/>
          <p:nvPr/>
        </p:nvSpPr>
        <p:spPr>
          <a:xfrm>
            <a:off x="498438" y="3084661"/>
            <a:ext cx="11195123"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Ghassan </a:t>
            </a:r>
            <a:r>
              <a:rPr kumimoji="0" lang="en-US" sz="3800" b="0" i="0" u="none" strike="noStrike" kern="1200" cap="none" spc="0" normalizeH="0" baseline="0" noProof="0" dirty="0" err="1">
                <a:ln>
                  <a:noFill/>
                </a:ln>
                <a:solidFill>
                  <a:prstClr val="black"/>
                </a:solidFill>
                <a:effectLst/>
                <a:uLnTx/>
                <a:uFillTx/>
                <a:latin typeface="Calibri" panose="020F0502020204030204"/>
                <a:ea typeface="MS PGothic" charset="0"/>
                <a:cs typeface="+mn-cs"/>
              </a:rPr>
              <a:t>Abou</a:t>
            </a:r>
            <a:r>
              <a:rPr kumimoji="0" lang="en-US" sz="3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-Alfa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Memorial Sloan Kettering Cancer Center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8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8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RTP Year In Review Live Webinar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8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Hepatobiliary Cancers Edition</a:t>
            </a:r>
            <a:br>
              <a:rPr kumimoji="0" lang="en-US" sz="2800" b="0" i="0" u="none" strike="noStrike" kern="18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May 4, 2023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325240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00EEBCB-068A-5845-9CAC-68819D4768E3}"/>
              </a:ext>
            </a:extLst>
          </p:cNvPr>
          <p:cNvSpPr txBox="1"/>
          <p:nvPr/>
        </p:nvSpPr>
        <p:spPr>
          <a:xfrm>
            <a:off x="695400" y="2852936"/>
            <a:ext cx="11305256" cy="764704"/>
          </a:xfrm>
          <a:prstGeom prst="rect">
            <a:avLst/>
          </a:prstGeom>
          <a:noFill/>
        </p:spPr>
        <p:txBody>
          <a:bodyPr wrap="square" anchor="ctr">
            <a:no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231F20"/>
              </a:solidFill>
              <a:effectLst/>
              <a:uLnTx/>
              <a:uFillTx/>
              <a:latin typeface="Helvetica" pitchFamily="2" charset="0"/>
              <a:ea typeface="MS PGothic" charset="0"/>
            </a:endParaRPr>
          </a:p>
        </p:txBody>
      </p:sp>
      <p:pic>
        <p:nvPicPr>
          <p:cNvPr id="3" name="Picture 2" descr="Graphical user interface, text&#10;&#10;Description automatically generated">
            <a:extLst>
              <a:ext uri="{FF2B5EF4-FFF2-40B4-BE49-F238E27FC236}">
                <a16:creationId xmlns:a16="http://schemas.microsoft.com/office/drawing/2014/main" id="{9776B250-FC96-7AC6-C11F-61C1BD0BA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99" y="0"/>
            <a:ext cx="12222999" cy="6877957"/>
          </a:xfrm>
          <a:prstGeom prst="rect">
            <a:avLst/>
          </a:prstGeom>
        </p:spPr>
      </p:pic>
    </p:spTree>
    <p:custDataLst>
      <p:tags r:id="rId1"/>
    </p:custDataLst>
    <p:extLst>
      <p:ext uri="{BB962C8B-B14F-4D97-AF65-F5344CB8AC3E}">
        <p14:creationId xmlns:p14="http://schemas.microsoft.com/office/powerpoint/2010/main" val="134991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89694-C40A-6555-2AEA-FCAAE19AAA76}"/>
              </a:ext>
            </a:extLst>
          </p:cNvPr>
          <p:cNvSpPr>
            <a:spLocks noGrp="1"/>
          </p:cNvSpPr>
          <p:nvPr>
            <p:ph type="title"/>
          </p:nvPr>
        </p:nvSpPr>
        <p:spPr/>
        <p:txBody>
          <a:bodyPr/>
          <a:lstStyle/>
          <a:p>
            <a:endParaRPr lang="en-US"/>
          </a:p>
        </p:txBody>
      </p:sp>
      <p:pic>
        <p:nvPicPr>
          <p:cNvPr id="4" name="Picture 3" descr="Chart, line chart&#10;&#10;Description automatically generated">
            <a:extLst>
              <a:ext uri="{FF2B5EF4-FFF2-40B4-BE49-F238E27FC236}">
                <a16:creationId xmlns:a16="http://schemas.microsoft.com/office/drawing/2014/main" id="{6360EE02-C36D-AEB0-2C5B-3D65B7834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583"/>
            <a:ext cx="12192000" cy="6915166"/>
          </a:xfrm>
          <a:prstGeom prst="rect">
            <a:avLst/>
          </a:prstGeom>
        </p:spPr>
      </p:pic>
    </p:spTree>
    <p:extLst>
      <p:ext uri="{BB962C8B-B14F-4D97-AF65-F5344CB8AC3E}">
        <p14:creationId xmlns:p14="http://schemas.microsoft.com/office/powerpoint/2010/main" val="41596991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p:txBody>
          <a:bodyPr/>
          <a:lstStyle/>
          <a:p>
            <a:r>
              <a:rPr lang="en-US" dirty="0"/>
              <a:t>Faculty</a:t>
            </a:r>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2063552" y="3463900"/>
            <a:ext cx="4968552"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Richard S Finn,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Department of Medicine, Division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of Hematology/Oncology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David Geffen School of Medicine at UCLA</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Signal Transduction and Therapeutics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Jonsson Comprehensive Cancer Center at UCLA</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Los Angeles, California</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51384" y="3463900"/>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9552384" y="1370013"/>
            <a:ext cx="22229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40216" y="1370013"/>
            <a:ext cx="1443490" cy="1443490"/>
          </a:xfrm>
          <a:prstGeom prst="rect">
            <a:avLst/>
          </a:prstGeom>
        </p:spPr>
      </p:pic>
      <p:sp>
        <p:nvSpPr>
          <p:cNvPr id="9" name="Text Box 7">
            <a:extLst>
              <a:ext uri="{FF2B5EF4-FFF2-40B4-BE49-F238E27FC236}">
                <a16:creationId xmlns:a16="http://schemas.microsoft.com/office/drawing/2014/main" id="{49AFF456-FAD7-BC4D-8309-A0B03186BBDE}"/>
              </a:ext>
            </a:extLst>
          </p:cNvPr>
          <p:cNvSpPr txBox="1">
            <a:spLocks noChangeArrowheads="1"/>
          </p:cNvSpPr>
          <p:nvPr/>
        </p:nvSpPr>
        <p:spPr bwMode="auto">
          <a:xfrm>
            <a:off x="2063552" y="1370013"/>
            <a:ext cx="561662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Ghassan </a:t>
            </a:r>
            <a:r>
              <a:rPr kumimoji="0" lang="en-US" sz="1600" b="1" i="0" u="none" strike="noStrike" kern="1200" cap="none" spc="0" normalizeH="0" baseline="0" noProof="0" dirty="0" err="1">
                <a:ln>
                  <a:noFill/>
                </a:ln>
                <a:solidFill>
                  <a:srgbClr val="000000"/>
                </a:solidFill>
                <a:effectLst/>
                <a:uLnTx/>
                <a:uFillTx/>
                <a:latin typeface="Calibri"/>
                <a:ea typeface="MS PGothic" charset="0"/>
              </a:rPr>
              <a:t>Abou</a:t>
            </a:r>
            <a:r>
              <a:rPr kumimoji="0" lang="en-US" sz="1600" b="1" i="0" u="none" strike="noStrike" kern="1200" cap="none" spc="0" normalizeH="0" baseline="0" noProof="0" dirty="0">
                <a:ln>
                  <a:noFill/>
                </a:ln>
                <a:solidFill>
                  <a:srgbClr val="000000"/>
                </a:solidFill>
                <a:effectLst/>
                <a:uLnTx/>
                <a:uFillTx/>
                <a:latin typeface="Calibri"/>
                <a:ea typeface="MS PGothic" charset="0"/>
              </a:rPr>
              <a:t>-Alfa, MD, MBA</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Memorial Sloan Kettering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0" name="Picture 9">
            <a:extLst>
              <a:ext uri="{FF2B5EF4-FFF2-40B4-BE49-F238E27FC236}">
                <a16:creationId xmlns:a16="http://schemas.microsoft.com/office/drawing/2014/main" id="{42B1D383-0873-0145-A56B-89C9C51DC5C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1384" y="1370013"/>
            <a:ext cx="1443490" cy="1443490"/>
          </a:xfrm>
          <a:prstGeom prst="rect">
            <a:avLst/>
          </a:prstGeom>
        </p:spPr>
      </p:pic>
    </p:spTree>
    <p:extLst>
      <p:ext uri="{BB962C8B-B14F-4D97-AF65-F5344CB8AC3E}">
        <p14:creationId xmlns:p14="http://schemas.microsoft.com/office/powerpoint/2010/main" val="1610375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89694-C40A-6555-2AEA-FCAAE19AAA76}"/>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5C63821E-FA76-91E9-9B42-6F93C6BF6E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3609"/>
          </a:xfrm>
          <a:prstGeom prst="rect">
            <a:avLst/>
          </a:prstGeom>
        </p:spPr>
      </p:pic>
    </p:spTree>
    <p:extLst>
      <p:ext uri="{BB962C8B-B14F-4D97-AF65-F5344CB8AC3E}">
        <p14:creationId xmlns:p14="http://schemas.microsoft.com/office/powerpoint/2010/main" val="16038801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A742C-C0BC-07D6-C19F-6005C3A6BEEF}"/>
              </a:ext>
            </a:extLst>
          </p:cNvPr>
          <p:cNvSpPr>
            <a:spLocks noGrp="1"/>
          </p:cNvSpPr>
          <p:nvPr>
            <p:ph type="title"/>
          </p:nvPr>
        </p:nvSpPr>
        <p:spPr/>
        <p:txBody>
          <a:bodyPr/>
          <a:lstStyle/>
          <a:p>
            <a:endParaRPr lang="en-US"/>
          </a:p>
        </p:txBody>
      </p:sp>
      <p:pic>
        <p:nvPicPr>
          <p:cNvPr id="5" name="Picture 4" descr="Chart&#10;&#10;Description automatically generated">
            <a:extLst>
              <a:ext uri="{FF2B5EF4-FFF2-40B4-BE49-F238E27FC236}">
                <a16:creationId xmlns:a16="http://schemas.microsoft.com/office/drawing/2014/main" id="{0EC7FE3D-0F20-6475-9097-D2897DBA92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28"/>
            <a:ext cx="12198460" cy="6854372"/>
          </a:xfrm>
          <a:prstGeom prst="rect">
            <a:avLst/>
          </a:prstGeom>
        </p:spPr>
      </p:pic>
    </p:spTree>
    <p:extLst>
      <p:ext uri="{BB962C8B-B14F-4D97-AF65-F5344CB8AC3E}">
        <p14:creationId xmlns:p14="http://schemas.microsoft.com/office/powerpoint/2010/main" val="1974889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A742C-C0BC-07D6-C19F-6005C3A6BEE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2255D2A-8D23-7AB3-56C8-8E3B7954F8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 y="0"/>
            <a:ext cx="12190885" cy="6858628"/>
          </a:xfrm>
          <a:prstGeom prst="rect">
            <a:avLst/>
          </a:prstGeom>
        </p:spPr>
      </p:pic>
      <p:sp>
        <p:nvSpPr>
          <p:cNvPr id="5" name="TextBox 4">
            <a:extLst>
              <a:ext uri="{FF2B5EF4-FFF2-40B4-BE49-F238E27FC236}">
                <a16:creationId xmlns:a16="http://schemas.microsoft.com/office/drawing/2014/main" id="{7A5C683A-5347-9045-BB8B-DA616F300610}"/>
              </a:ext>
            </a:extLst>
          </p:cNvPr>
          <p:cNvSpPr txBox="1"/>
          <p:nvPr/>
        </p:nvSpPr>
        <p:spPr>
          <a:xfrm>
            <a:off x="4943872" y="6323210"/>
            <a:ext cx="6117770" cy="307777"/>
          </a:xfrm>
          <a:prstGeom prst="rect">
            <a:avLst/>
          </a:prstGeom>
          <a:noFill/>
        </p:spPr>
        <p:txBody>
          <a:bodyPr wrap="square">
            <a:spAutoFit/>
          </a:bodyPr>
          <a:lstStyle/>
          <a:p>
            <a:r>
              <a:rPr lang="en-US" sz="1400" b="0" dirty="0">
                <a:solidFill>
                  <a:srgbClr val="000000"/>
                </a:solidFill>
                <a:effectLst/>
                <a:latin typeface="Arial" panose="020B0604020202020204" pitchFamily="34" charset="0"/>
                <a:cs typeface="Arial" panose="020B0604020202020204" pitchFamily="34" charset="0"/>
              </a:rPr>
              <a:t>IRF = independent review facility; RFS = relapse-free survival</a:t>
            </a:r>
          </a:p>
        </p:txBody>
      </p:sp>
    </p:spTree>
    <p:extLst>
      <p:ext uri="{BB962C8B-B14F-4D97-AF65-F5344CB8AC3E}">
        <p14:creationId xmlns:p14="http://schemas.microsoft.com/office/powerpoint/2010/main" val="5486994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40949-E779-4C7D-E43D-2AF298B80ECF}"/>
              </a:ext>
            </a:extLst>
          </p:cNvPr>
          <p:cNvSpPr>
            <a:spLocks noGrp="1"/>
          </p:cNvSpPr>
          <p:nvPr>
            <p:ph type="title"/>
          </p:nvPr>
        </p:nvSpPr>
        <p:spPr/>
        <p:txBody>
          <a:bodyPr/>
          <a:lstStyle/>
          <a:p>
            <a:endParaRPr lang="en-US"/>
          </a:p>
        </p:txBody>
      </p:sp>
      <p:pic>
        <p:nvPicPr>
          <p:cNvPr id="4" name="Picture 3" descr="A picture containing chart&#10;&#10;Description automatically generated">
            <a:extLst>
              <a:ext uri="{FF2B5EF4-FFF2-40B4-BE49-F238E27FC236}">
                <a16:creationId xmlns:a16="http://schemas.microsoft.com/office/drawing/2014/main" id="{119B11E9-655C-3D60-9905-CFDB2EB228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826"/>
            <a:ext cx="12205947" cy="6850174"/>
          </a:xfrm>
          <a:prstGeom prst="rect">
            <a:avLst/>
          </a:prstGeom>
        </p:spPr>
      </p:pic>
    </p:spTree>
    <p:extLst>
      <p:ext uri="{BB962C8B-B14F-4D97-AF65-F5344CB8AC3E}">
        <p14:creationId xmlns:p14="http://schemas.microsoft.com/office/powerpoint/2010/main" val="12314742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CustomShape 1"/>
          <p:cNvSpPr/>
          <p:nvPr/>
        </p:nvSpPr>
        <p:spPr>
          <a:xfrm>
            <a:off x="5757240" y="79200"/>
            <a:ext cx="67752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 normalizeH="0" baseline="0" noProof="0">
                <a:ln>
                  <a:noFill/>
                </a:ln>
                <a:solidFill>
                  <a:srgbClr val="FFFFFF"/>
                </a:solidFill>
                <a:effectLst/>
                <a:uLnTx/>
                <a:uFillTx/>
                <a:latin typeface="Arial"/>
                <a:ea typeface="+mn-ea"/>
                <a:cs typeface="+mn-cs"/>
              </a:rPr>
              <a:t>Fig. 1 </a:t>
            </a:r>
          </a:p>
        </p:txBody>
      </p:sp>
      <p:pic>
        <p:nvPicPr>
          <p:cNvPr id="49" name="Main graphic"/>
          <p:cNvPicPr/>
          <p:nvPr/>
        </p:nvPicPr>
        <p:blipFill>
          <a:blip r:embed="rId3"/>
          <a:stretch/>
        </p:blipFill>
        <p:spPr>
          <a:xfrm>
            <a:off x="579294" y="785446"/>
            <a:ext cx="10783251" cy="5742266"/>
          </a:xfrm>
          <a:prstGeom prst="rect">
            <a:avLst/>
          </a:prstGeom>
          <a:ln>
            <a:noFill/>
          </a:ln>
        </p:spPr>
      </p:pic>
      <p:sp>
        <p:nvSpPr>
          <p:cNvPr id="2" name="TextBox 1">
            <a:extLst>
              <a:ext uri="{FF2B5EF4-FFF2-40B4-BE49-F238E27FC236}">
                <a16:creationId xmlns:a16="http://schemas.microsoft.com/office/drawing/2014/main" id="{ABEDE9FA-A494-1C7B-9DAB-86C287031324}"/>
              </a:ext>
            </a:extLst>
          </p:cNvPr>
          <p:cNvSpPr txBox="1"/>
          <p:nvPr/>
        </p:nvSpPr>
        <p:spPr>
          <a:xfrm>
            <a:off x="3803577" y="-82889"/>
            <a:ext cx="4584845"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400" b="0" i="0" u="none" strike="noStrike" kern="1200" cap="none" spc="0" normalizeH="0" baseline="0" noProof="0" dirty="0">
                <a:ln>
                  <a:noFill/>
                </a:ln>
                <a:solidFill>
                  <a:srgbClr val="C00000"/>
                </a:solidFill>
                <a:effectLst/>
                <a:uLnTx/>
                <a:uFillTx/>
                <a:latin typeface="Calibri" panose="020F0502020204030204"/>
                <a:ea typeface="+mn-ea"/>
                <a:cs typeface="+mn-cs"/>
              </a:rPr>
              <a:t>BCLC Revised</a:t>
            </a:r>
          </a:p>
        </p:txBody>
      </p:sp>
      <p:sp>
        <p:nvSpPr>
          <p:cNvPr id="3" name="TextBox 2">
            <a:extLst>
              <a:ext uri="{FF2B5EF4-FFF2-40B4-BE49-F238E27FC236}">
                <a16:creationId xmlns:a16="http://schemas.microsoft.com/office/drawing/2014/main" id="{969BFE12-1A57-A3A5-ABAE-8C1CC855DED3}"/>
              </a:ext>
            </a:extLst>
          </p:cNvPr>
          <p:cNvSpPr txBox="1"/>
          <p:nvPr/>
        </p:nvSpPr>
        <p:spPr>
          <a:xfrm>
            <a:off x="149901" y="6527712"/>
            <a:ext cx="406393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Reig</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M et al. </a:t>
            </a:r>
            <a:r>
              <a:rPr kumimoji="0" lang="en-US" sz="1600" b="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J Hepatol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2022;76(3):681-93.</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E5ADA24-3432-EE41-943B-A71D14E8A353}"/>
              </a:ext>
            </a:extLst>
          </p:cNvPr>
          <p:cNvSpPr txBox="1"/>
          <p:nvPr/>
        </p:nvSpPr>
        <p:spPr>
          <a:xfrm>
            <a:off x="6598425" y="6488668"/>
            <a:ext cx="5593575" cy="35394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Courtesy of Ghassan </a:t>
            </a:r>
            <a:r>
              <a:rPr kumimoji="0" lang="en-US" sz="17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Abou</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-Alfa, MD, MBA</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00EEBCB-068A-5845-9CAC-68819D4768E3}"/>
              </a:ext>
            </a:extLst>
          </p:cNvPr>
          <p:cNvSpPr txBox="1"/>
          <p:nvPr/>
        </p:nvSpPr>
        <p:spPr>
          <a:xfrm>
            <a:off x="1415480" y="2132856"/>
            <a:ext cx="8928992" cy="2160240"/>
          </a:xfrm>
          <a:prstGeom prst="rect">
            <a:avLst/>
          </a:prstGeom>
          <a:noFill/>
        </p:spPr>
        <p:txBody>
          <a:bodyPr wrap="square" anchor="ctr">
            <a:no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231F20"/>
                </a:solidFill>
                <a:effectLst/>
                <a:uLnTx/>
                <a:uFillTx/>
                <a:latin typeface="Calibri" panose="020F0502020204030204" pitchFamily="34" charset="0"/>
                <a:ea typeface="MS PGothic" charset="0"/>
                <a:cs typeface="Calibri" panose="020F0502020204030204" pitchFamily="34" charset="0"/>
              </a:rPr>
              <a:t>“Prospective translational studies</a:t>
            </a:r>
            <a:r>
              <a:rPr kumimoji="0" lang="en-US" sz="3200" b="0" i="0" u="none" strike="noStrike" kern="1200" cap="none" spc="0" normalizeH="0" baseline="0" noProof="0" dirty="0">
                <a:ln>
                  <a:noFill/>
                </a:ln>
                <a:solidFill>
                  <a:srgbClr val="231F20"/>
                </a:solidFill>
                <a:effectLst/>
                <a:uLnTx/>
                <a:uFillTx/>
                <a:latin typeface="Calibri" panose="020F0502020204030204" pitchFamily="34" charset="0"/>
                <a:ea typeface="MS PGothic" charset="0"/>
                <a:cs typeface="Calibri" panose="020F0502020204030204" pitchFamily="34" charset="0"/>
              </a:rPr>
              <a:t> </a:t>
            </a:r>
            <a:r>
              <a:rPr kumimoji="0" lang="en-US" sz="3200" b="0" i="1" u="none" strike="noStrike" kern="1200" cap="none" spc="0" normalizeH="0" baseline="0" noProof="0" dirty="0">
                <a:ln>
                  <a:noFill/>
                </a:ln>
                <a:solidFill>
                  <a:srgbClr val="231F20"/>
                </a:solidFill>
                <a:effectLst/>
                <a:uLnTx/>
                <a:uFillTx/>
                <a:latin typeface="Calibri" panose="020F0502020204030204" pitchFamily="34" charset="0"/>
                <a:ea typeface="MS PGothic" charset="0"/>
                <a:cs typeface="Calibri" panose="020F0502020204030204" pitchFamily="34" charset="0"/>
              </a:rPr>
              <a:t>should evaluate the role of ATB-mediated gut dysbiosis as a proposed mechanism underlying the</a:t>
            </a:r>
            <a:r>
              <a:rPr kumimoji="0" lang="en-US" sz="3200" b="0" i="0" u="none" strike="noStrike" kern="1200" cap="none" spc="0" normalizeH="0" baseline="0" noProof="0" dirty="0">
                <a:ln>
                  <a:noFill/>
                </a:ln>
                <a:solidFill>
                  <a:srgbClr val="231F20"/>
                </a:solidFill>
                <a:effectLst/>
                <a:uLnTx/>
                <a:uFillTx/>
                <a:latin typeface="Calibri" panose="020F0502020204030204" pitchFamily="34" charset="0"/>
                <a:ea typeface="MS PGothic" charset="0"/>
                <a:cs typeface="Calibri" panose="020F0502020204030204" pitchFamily="34" charset="0"/>
              </a:rPr>
              <a:t> </a:t>
            </a:r>
            <a:r>
              <a:rPr kumimoji="0" lang="en-US" sz="3200" b="0" i="1" u="none" strike="noStrike" kern="1200" cap="none" spc="0" normalizeH="0" baseline="0" noProof="0" dirty="0">
                <a:ln>
                  <a:noFill/>
                </a:ln>
                <a:solidFill>
                  <a:srgbClr val="231F20"/>
                </a:solidFill>
                <a:effectLst/>
                <a:uLnTx/>
                <a:uFillTx/>
                <a:latin typeface="Calibri" panose="020F0502020204030204" pitchFamily="34" charset="0"/>
                <a:ea typeface="MS PGothic" charset="0"/>
                <a:cs typeface="Calibri" panose="020F0502020204030204" pitchFamily="34" charset="0"/>
              </a:rPr>
              <a:t>adverse outcome in immunotherapy recipients.”</a:t>
            </a:r>
            <a:endParaRPr kumimoji="0" lang="en-US" sz="3200" b="0" i="0" u="none" strike="noStrike" kern="1200" cap="none" spc="0" normalizeH="0" baseline="0" noProof="0" dirty="0">
              <a:ln>
                <a:noFill/>
              </a:ln>
              <a:solidFill>
                <a:srgbClr val="231F20"/>
              </a:solidFill>
              <a:effectLst/>
              <a:uLnTx/>
              <a:uFillTx/>
              <a:latin typeface="Calibri" panose="020F0502020204030204" pitchFamily="34" charset="0"/>
              <a:ea typeface="MS PGothic" charset="0"/>
              <a:cs typeface="Calibri" panose="020F0502020204030204" pitchFamily="34" charset="0"/>
            </a:endParaRPr>
          </a:p>
        </p:txBody>
      </p:sp>
      <p:sp>
        <p:nvSpPr>
          <p:cNvPr id="2" name="TextBox 1">
            <a:extLst>
              <a:ext uri="{FF2B5EF4-FFF2-40B4-BE49-F238E27FC236}">
                <a16:creationId xmlns:a16="http://schemas.microsoft.com/office/drawing/2014/main" id="{86EFD0A5-5274-8CB8-A5D5-53EBB27C111C}"/>
              </a:ext>
            </a:extLst>
          </p:cNvPr>
          <p:cNvSpPr txBox="1"/>
          <p:nvPr/>
        </p:nvSpPr>
        <p:spPr bwMode="auto">
          <a:xfrm>
            <a:off x="119336" y="6311379"/>
            <a:ext cx="6432378" cy="470421"/>
          </a:xfrm>
          <a:prstGeom prst="rect">
            <a:avLst/>
          </a:prstGeom>
          <a:noFill/>
          <a:ln w="9525">
            <a:noFill/>
            <a:miter lim="800000"/>
            <a:headEnd/>
            <a:tailEnd/>
          </a:ln>
        </p:spPr>
        <p:txBody>
          <a:bodyPr vert="horz" wrap="none" lIns="0" tIns="0" rIns="0" bIns="0" numCol="1" rtlCol="0" anchor="b" anchorCtr="0" compatLnSpc="1">
            <a:prstTxWarp prst="textNoShape">
              <a:avLst/>
            </a:prstTxWarp>
            <a:noAutofit/>
          </a:bodyPr>
          <a:lstStyle/>
          <a:p>
            <a:pPr>
              <a:spcBef>
                <a:spcPts val="600"/>
              </a:spcBef>
              <a:spcAft>
                <a:spcPts val="0"/>
              </a:spcAft>
            </a:pPr>
            <a:r>
              <a:rPr lang="en-US" sz="16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Fulgenzi</a:t>
            </a:r>
            <a:r>
              <a:rPr lang="en-US"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CAM et al. Gastrointestinal Cancers Symposium 2023;Abstract 597. </a:t>
            </a:r>
          </a:p>
        </p:txBody>
      </p:sp>
    </p:spTree>
    <p:custDataLst>
      <p:tags r:id="rId1"/>
    </p:custDataLst>
    <p:extLst>
      <p:ext uri="{BB962C8B-B14F-4D97-AF65-F5344CB8AC3E}">
        <p14:creationId xmlns:p14="http://schemas.microsoft.com/office/powerpoint/2010/main" val="3810804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3059F-360E-BC86-D9FC-1E47204BA5B1}"/>
              </a:ext>
            </a:extLst>
          </p:cNvPr>
          <p:cNvSpPr txBox="1"/>
          <p:nvPr/>
        </p:nvSpPr>
        <p:spPr>
          <a:xfrm>
            <a:off x="407368" y="360040"/>
            <a:ext cx="11017224" cy="764704"/>
          </a:xfrm>
          <a:prstGeom prst="rect">
            <a:avLst/>
          </a:prstGeom>
          <a:noFill/>
        </p:spPr>
        <p:txBody>
          <a:bodyPr wrap="square" anchor="ctr">
            <a:noAutofit/>
          </a:bodyPr>
          <a:lstStyle/>
          <a:p>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Immuno-Oncology Combinations as First-Line Systemic Treatment for Advanced HCC</a:t>
            </a:r>
          </a:p>
        </p:txBody>
      </p:sp>
      <p:sp>
        <p:nvSpPr>
          <p:cNvPr id="7" name="TextBox 6">
            <a:extLst>
              <a:ext uri="{FF2B5EF4-FFF2-40B4-BE49-F238E27FC236}">
                <a16:creationId xmlns:a16="http://schemas.microsoft.com/office/drawing/2014/main" id="{9B3E8DC6-9430-956F-F866-F89684157BCE}"/>
              </a:ext>
            </a:extLst>
          </p:cNvPr>
          <p:cNvSpPr txBox="1"/>
          <p:nvPr/>
        </p:nvSpPr>
        <p:spPr>
          <a:xfrm>
            <a:off x="477565" y="1451386"/>
            <a:ext cx="11236870" cy="4785926"/>
          </a:xfrm>
          <a:prstGeom prst="rect">
            <a:avLst/>
          </a:prstGeom>
          <a:noFill/>
        </p:spPr>
        <p:txBody>
          <a:bodyPr wrap="square">
            <a:spAutoFit/>
          </a:bodyPr>
          <a:lstStyle/>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Cheng A-L et al. Updated efficacy and safety data from</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IMbrave150</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Atezolizumab</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plus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bevacizumab</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vs sorafenib for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unresectable</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hepatocellular carcinoma. </a:t>
            </a: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 Hepatol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2022;76(4):862-73.</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Abou-Alfa GK et al.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Tremelimumab</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plus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durvalumab</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unresectable</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hepatocellular carcinoma. </a:t>
            </a: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NEJM Evid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2022;1(8).</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Qin S et al. Final analysis of</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RATIONALE-301</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Randomized,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phase III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study of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tislelizumab</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versus sorafenib as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first-line</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treatment for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unresectable</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hepatocellular carcinoma. ESMO 2022;Abstract LBA36.</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Kelley RK et al.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Cabozantinib</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plus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atezolizumab</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versus sorafenib for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advanced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hepatocellular carcinoma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COSMIC-312</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multicentre</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open-label,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randomised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phase 3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trial. </a:t>
            </a: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Lancet Oncol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2022;23(8):995-1008.</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Finn RS et al. Primary results from the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phase III LEAP-002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study: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Lenvatinib</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plus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pembrolizumab</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b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versus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lenvatinib</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as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first-line (1L)</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therapy for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advanced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hepatocellular carcinoma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aHCC</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ESMO 2022;Abstract LBA34.</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Rimini M et al.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Atezolizumab</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plus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bevacizumab</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versus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lenvatinib</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or sorafenib in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non-viral unresectable</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hepatocellular carcinoma: An international propensity score matching </a:t>
            </a:r>
            <a:b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analysis. </a:t>
            </a: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ESMO Open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2022;7(6):100591.</a:t>
            </a:r>
          </a:p>
        </p:txBody>
      </p:sp>
    </p:spTree>
    <p:custDataLst>
      <p:tags r:id="rId1"/>
    </p:custDataLst>
    <p:extLst>
      <p:ext uri="{BB962C8B-B14F-4D97-AF65-F5344CB8AC3E}">
        <p14:creationId xmlns:p14="http://schemas.microsoft.com/office/powerpoint/2010/main" val="19517165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892" y="6419209"/>
            <a:ext cx="10603567" cy="573261"/>
          </a:xfrm>
        </p:spPr>
        <p:txBody>
          <a:bodyPr/>
          <a:lstStyle/>
          <a:p>
            <a:r>
              <a:rPr lang="en-US" sz="1800" dirty="0">
                <a:effectLst/>
                <a:latin typeface="Arial" panose="020B0604020202020204" pitchFamily="34" charset="0"/>
                <a:ea typeface="Calibri" panose="020F0502020204030204" pitchFamily="34" charset="0"/>
                <a:cs typeface="Times New Roman" panose="02020603050405020304" pitchFamily="18" charset="0"/>
              </a:rPr>
              <a:t>Kelley RK et al. Lancet Oncol 2022;23(8):995-</a:t>
            </a:r>
            <a:r>
              <a:rPr lang="en-US" sz="1800" dirty="0">
                <a:effectLst/>
                <a:latin typeface="Arial" panose="020B0604020202020204" pitchFamily="34" charset="0"/>
                <a:ea typeface="Calibri" panose="020F0502020204030204" pitchFamily="34" charset="0"/>
              </a:rPr>
              <a:t>1008</a:t>
            </a:r>
            <a:r>
              <a:rPr lang="en-US" sz="1600" dirty="0">
                <a:latin typeface="Arial" panose="020B0604020202020204" pitchFamily="34" charset="0"/>
                <a:ea typeface="Calibri" panose="020F0502020204030204" pitchFamily="34" charset="0"/>
              </a:rPr>
              <a:t>.</a:t>
            </a:r>
            <a:endParaRPr lang="en-US" sz="4000" dirty="0">
              <a:solidFill>
                <a:srgbClr val="C00000"/>
              </a:solidFill>
            </a:endParaRPr>
          </a:p>
        </p:txBody>
      </p:sp>
      <p:pic>
        <p:nvPicPr>
          <p:cNvPr id="3" name="Picture 2">
            <a:extLst>
              <a:ext uri="{FF2B5EF4-FFF2-40B4-BE49-F238E27FC236}">
                <a16:creationId xmlns:a16="http://schemas.microsoft.com/office/drawing/2014/main" id="{1AED54E6-D952-6DB7-AE21-3D66D27037E8}"/>
              </a:ext>
            </a:extLst>
          </p:cNvPr>
          <p:cNvPicPr>
            <a:picLocks noChangeAspect="1"/>
          </p:cNvPicPr>
          <p:nvPr/>
        </p:nvPicPr>
        <p:blipFill>
          <a:blip r:embed="rId3"/>
          <a:stretch>
            <a:fillRect/>
          </a:stretch>
        </p:blipFill>
        <p:spPr>
          <a:xfrm>
            <a:off x="6096000" y="62468"/>
            <a:ext cx="5219700" cy="6426200"/>
          </a:xfrm>
          <a:prstGeom prst="rect">
            <a:avLst/>
          </a:prstGeom>
        </p:spPr>
      </p:pic>
      <p:sp>
        <p:nvSpPr>
          <p:cNvPr id="5" name="TextBox 4">
            <a:extLst>
              <a:ext uri="{FF2B5EF4-FFF2-40B4-BE49-F238E27FC236}">
                <a16:creationId xmlns:a16="http://schemas.microsoft.com/office/drawing/2014/main" id="{2551D0AE-D8CB-27E6-2EDE-969D30F78981}"/>
              </a:ext>
            </a:extLst>
          </p:cNvPr>
          <p:cNvSpPr txBox="1"/>
          <p:nvPr/>
        </p:nvSpPr>
        <p:spPr>
          <a:xfrm>
            <a:off x="221316" y="618564"/>
            <a:ext cx="6479659" cy="113877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mn-cs"/>
              </a:rPr>
              <a:t>Cabozantinib plus Atezolizumab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mn-cs"/>
              </a:rPr>
              <a:t>versus Sorafenib </a:t>
            </a:r>
            <a:endParaRPr kumimoji="0" lang="en-US" sz="3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E238ECA-F017-A949-BE13-A60F5B321972}"/>
              </a:ext>
            </a:extLst>
          </p:cNvPr>
          <p:cNvSpPr txBox="1"/>
          <p:nvPr/>
        </p:nvSpPr>
        <p:spPr>
          <a:xfrm>
            <a:off x="6598425" y="6488668"/>
            <a:ext cx="5593575" cy="35394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Courtesy of Ghassan </a:t>
            </a:r>
            <a:r>
              <a:rPr kumimoji="0" lang="en-US" sz="17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Abou</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-Alfa, MD, MBA</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13895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322" name="Rectangle 74"/>
          <p:cNvSpPr>
            <a:spLocks noGrp="1" noChangeArrowheads="1"/>
          </p:cNvSpPr>
          <p:nvPr>
            <p:ph type="title"/>
          </p:nvPr>
        </p:nvSpPr>
        <p:spPr>
          <a:xfrm>
            <a:off x="318248" y="193046"/>
            <a:ext cx="10972800" cy="1139825"/>
          </a:xfrm>
        </p:spPr>
        <p:txBody>
          <a:bodyPr/>
          <a:lstStyle/>
          <a:p>
            <a:pPr algn="ctr"/>
            <a:r>
              <a:rPr lang="en-US" sz="5333" dirty="0">
                <a:solidFill>
                  <a:srgbClr val="C00000"/>
                </a:solidFill>
              </a:rPr>
              <a:t>LEAP-002</a:t>
            </a:r>
          </a:p>
        </p:txBody>
      </p:sp>
      <p:sp>
        <p:nvSpPr>
          <p:cNvPr id="53324" name="Text Box 76"/>
          <p:cNvSpPr txBox="1">
            <a:spLocks noChangeArrowheads="1"/>
          </p:cNvSpPr>
          <p:nvPr/>
        </p:nvSpPr>
        <p:spPr bwMode="auto">
          <a:xfrm>
            <a:off x="203201" y="6320406"/>
            <a:ext cx="10991849" cy="403018"/>
          </a:xfrm>
          <a:prstGeom prst="rect">
            <a:avLst/>
          </a:prstGeom>
          <a:noFill/>
          <a:ln w="12700" algn="ctr">
            <a:noFill/>
            <a:miter lim="800000"/>
            <a:headEnd/>
            <a:tailEnd/>
          </a:ln>
          <a:effectLst/>
        </p:spPr>
        <p:txBody>
          <a:bodyPr lIns="120000" tIns="62400" rIns="120000" bIns="624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Finn RS et al. ESMO 2022;Abstract LBA34.</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E0D20EB3-31DC-B570-5898-7F2476AF89F1}"/>
              </a:ext>
            </a:extLst>
          </p:cNvPr>
          <p:cNvPicPr>
            <a:picLocks noChangeAspect="1"/>
          </p:cNvPicPr>
          <p:nvPr/>
        </p:nvPicPr>
        <p:blipFill>
          <a:blip r:embed="rId3"/>
          <a:stretch>
            <a:fillRect/>
          </a:stretch>
        </p:blipFill>
        <p:spPr>
          <a:xfrm>
            <a:off x="649942" y="1007328"/>
            <a:ext cx="10309412" cy="5068709"/>
          </a:xfrm>
          <a:prstGeom prst="rect">
            <a:avLst/>
          </a:prstGeom>
        </p:spPr>
      </p:pic>
      <p:sp>
        <p:nvSpPr>
          <p:cNvPr id="6" name="TextBox 5">
            <a:extLst>
              <a:ext uri="{FF2B5EF4-FFF2-40B4-BE49-F238E27FC236}">
                <a16:creationId xmlns:a16="http://schemas.microsoft.com/office/drawing/2014/main" id="{55A59568-39A7-A941-8A64-81D3BB228D59}"/>
              </a:ext>
            </a:extLst>
          </p:cNvPr>
          <p:cNvSpPr txBox="1"/>
          <p:nvPr/>
        </p:nvSpPr>
        <p:spPr>
          <a:xfrm>
            <a:off x="6598425" y="6488668"/>
            <a:ext cx="5593575" cy="35394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Courtesy of Ghassan </a:t>
            </a:r>
            <a:r>
              <a:rPr kumimoji="0" lang="en-US" sz="17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Abou</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-Alfa, MD, MBA</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496035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3E8DC6-9430-956F-F866-F89684157BCE}"/>
              </a:ext>
            </a:extLst>
          </p:cNvPr>
          <p:cNvSpPr txBox="1"/>
          <p:nvPr/>
        </p:nvSpPr>
        <p:spPr>
          <a:xfrm>
            <a:off x="765597" y="1147440"/>
            <a:ext cx="10660806" cy="1708160"/>
          </a:xfrm>
          <a:prstGeom prst="rect">
            <a:avLst/>
          </a:prstGeom>
          <a:noFill/>
        </p:spPr>
        <p:txBody>
          <a:bodyPr wrap="square">
            <a:spAutoFit/>
          </a:bodyPr>
          <a:lstStyle/>
          <a:p>
            <a:pPr marL="285750" marR="0" indent="-285750">
              <a:spcBef>
                <a:spcPts val="600"/>
              </a:spcBef>
              <a:spcAft>
                <a:spcPts val="0"/>
              </a:spcAft>
              <a:buFont typeface="Arial" panose="020B0604020202020204" pitchFamily="34" charset="0"/>
              <a:buChar char="•"/>
            </a:pP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El-</a:t>
            </a:r>
            <a:r>
              <a:rPr lang="en-US" sz="20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Khoueiry</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AB et al. Safety and efficacy of </a:t>
            </a:r>
            <a:r>
              <a:rPr lang="en-US"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cabozantinib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for patients with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advanced</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hepatocellular carcinoma who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advanced to Child-Pugh 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liver function at study week 8: A retrospective analysis of the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CELESTIAL</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0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randomised</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controlled trial. </a:t>
            </a:r>
            <a:r>
              <a:rPr lang="en-US" sz="20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BMC Cancer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2022;22(1):377.</a:t>
            </a:r>
          </a:p>
          <a:p>
            <a:pPr marL="285750" marR="0" indent="-285750">
              <a:spcBef>
                <a:spcPts val="600"/>
              </a:spcBef>
              <a:spcAft>
                <a:spcPts val="0"/>
              </a:spcAft>
              <a:buFont typeface="Arial" panose="020B0604020202020204" pitchFamily="34" charset="0"/>
              <a:buChar char="•"/>
            </a:pP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Freemantle N et al.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Quality of life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assessment of </a:t>
            </a:r>
            <a:r>
              <a:rPr lang="en-US"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cabozantinib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in patients with advanced hepatocellular carcinoma in the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CELESTIAL</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trial. </a:t>
            </a:r>
            <a:r>
              <a:rPr lang="en-US" sz="2000" b="0" i="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Eur</a:t>
            </a:r>
            <a:r>
              <a:rPr lang="en-US" sz="20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J Cancer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2022;168:91-8.</a:t>
            </a:r>
          </a:p>
        </p:txBody>
      </p:sp>
      <p:sp>
        <p:nvSpPr>
          <p:cNvPr id="5" name="TextBox 4">
            <a:extLst>
              <a:ext uri="{FF2B5EF4-FFF2-40B4-BE49-F238E27FC236}">
                <a16:creationId xmlns:a16="http://schemas.microsoft.com/office/drawing/2014/main" id="{02927E6C-0591-7D43-8503-4F9C51124960}"/>
              </a:ext>
            </a:extLst>
          </p:cNvPr>
          <p:cNvSpPr txBox="1"/>
          <p:nvPr/>
        </p:nvSpPr>
        <p:spPr>
          <a:xfrm>
            <a:off x="0" y="0"/>
            <a:ext cx="12192000" cy="1000760"/>
          </a:xfrm>
          <a:prstGeom prst="rect">
            <a:avLst/>
          </a:prstGeom>
          <a:noFill/>
        </p:spPr>
        <p:txBody>
          <a:bodyPr wrap="square" anchor="ctr">
            <a:noAutofit/>
          </a:bodyPr>
          <a:lstStyle/>
          <a:p>
            <a:pPr algn="ctr"/>
            <a:r>
              <a:rPr lang="en-US" sz="3200" dirty="0">
                <a:solidFill>
                  <a:srgbClr val="0432FF"/>
                </a:solidFill>
                <a:latin typeface="Calibri" panose="020F0502020204030204" pitchFamily="34" charset="0"/>
                <a:cs typeface="Calibri" panose="020F0502020204030204" pitchFamily="34" charset="0"/>
              </a:rPr>
              <a:t>Safety and Efficacy of </a:t>
            </a:r>
            <a:r>
              <a:rPr lang="en-US" sz="3200" dirty="0" err="1">
                <a:solidFill>
                  <a:srgbClr val="0432FF"/>
                </a:solidFill>
                <a:latin typeface="Calibri" panose="020F0502020204030204" pitchFamily="34" charset="0"/>
                <a:cs typeface="Calibri" panose="020F0502020204030204" pitchFamily="34" charset="0"/>
              </a:rPr>
              <a:t>Cabozantinib</a:t>
            </a:r>
            <a:r>
              <a:rPr lang="en-US" sz="3200" dirty="0">
                <a:solidFill>
                  <a:srgbClr val="0432FF"/>
                </a:solidFill>
                <a:latin typeface="Calibri" panose="020F0502020204030204" pitchFamily="34" charset="0"/>
                <a:cs typeface="Calibri" panose="020F0502020204030204" pitchFamily="34" charset="0"/>
              </a:rPr>
              <a:t> in HCC</a:t>
            </a:r>
          </a:p>
        </p:txBody>
      </p:sp>
    </p:spTree>
    <p:custDataLst>
      <p:tags r:id="rId1"/>
    </p:custDataLst>
    <p:extLst>
      <p:ext uri="{BB962C8B-B14F-4D97-AF65-F5344CB8AC3E}">
        <p14:creationId xmlns:p14="http://schemas.microsoft.com/office/powerpoint/2010/main" val="3668182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10012912" cy="1323951"/>
          </a:xfrm>
        </p:spPr>
        <p:txBody>
          <a:bodyPr/>
          <a:lstStyle/>
          <a:p>
            <a:pPr marL="98425" indent="0">
              <a:buNone/>
            </a:pPr>
            <a:r>
              <a:rPr lang="en-US" sz="2500" b="0" dirty="0"/>
              <a:t>This activity is supported by educational grants from Elevation Oncology Inc, </a:t>
            </a:r>
            <a:r>
              <a:rPr lang="en-US" sz="2500" b="0" dirty="0" err="1"/>
              <a:t>Exelixis</a:t>
            </a:r>
            <a:r>
              <a:rPr lang="en-US" sz="2500" b="0" dirty="0"/>
              <a:t> Inc, Incyte Corporation, and Taiho Oncology Inc.</a:t>
            </a:r>
          </a:p>
        </p:txBody>
      </p:sp>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a:t>Research To Practice CME Planning Committee Members, </a:t>
            </a:r>
            <a:br>
              <a:rPr lang="en-US" kern="0"/>
            </a:br>
            <a:r>
              <a:rPr lang="en-US" kern="0"/>
              <a:t>Staff and Reviewers</a:t>
            </a:r>
            <a:endParaRPr lang="en-US" kern="0" dirty="0"/>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Font typeface="Arial" pitchFamily="-72" charset="0"/>
              <a:buNone/>
            </a:pPr>
            <a:r>
              <a:rPr lang="en-US" sz="2500" b="0" kern="0" dirty="0"/>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1784939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324" name="Text Box 76"/>
          <p:cNvSpPr txBox="1">
            <a:spLocks noChangeArrowheads="1"/>
          </p:cNvSpPr>
          <p:nvPr/>
        </p:nvSpPr>
        <p:spPr bwMode="auto">
          <a:xfrm>
            <a:off x="125882" y="6431965"/>
            <a:ext cx="10991849" cy="403018"/>
          </a:xfrm>
          <a:prstGeom prst="rect">
            <a:avLst/>
          </a:prstGeom>
          <a:noFill/>
          <a:ln w="12700" algn="ctr">
            <a:noFill/>
            <a:miter lim="800000"/>
            <a:headEnd/>
            <a:tailEnd/>
          </a:ln>
          <a:effectLst/>
        </p:spPr>
        <p:txBody>
          <a:bodyPr lIns="120000" tIns="62400" rIns="120000" bIns="624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El-</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Khoueiry</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AB et al. BMC Cancer 2022;22(1):377.</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3322" name="Rectangle 74"/>
          <p:cNvSpPr>
            <a:spLocks noGrp="1" noChangeArrowheads="1"/>
          </p:cNvSpPr>
          <p:nvPr>
            <p:ph type="title"/>
          </p:nvPr>
        </p:nvSpPr>
        <p:spPr>
          <a:xfrm>
            <a:off x="125882" y="709928"/>
            <a:ext cx="6323104" cy="2501244"/>
          </a:xfrm>
        </p:spPr>
        <p:txBody>
          <a:bodyPr/>
          <a:lstStyle/>
          <a:p>
            <a:pPr algn="l"/>
            <a:r>
              <a:rPr lang="en-US" sz="3200" b="0" i="0" dirty="0">
                <a:solidFill>
                  <a:srgbClr val="C00000"/>
                </a:solidFill>
                <a:effectLst/>
                <a:latin typeface="Helvetica" pitchFamily="2" charset="0"/>
              </a:rPr>
              <a:t>Cabozantinib and Worsening Child Pugh Score</a:t>
            </a:r>
          </a:p>
        </p:txBody>
      </p:sp>
      <p:pic>
        <p:nvPicPr>
          <p:cNvPr id="3" name="Picture 2">
            <a:extLst>
              <a:ext uri="{FF2B5EF4-FFF2-40B4-BE49-F238E27FC236}">
                <a16:creationId xmlns:a16="http://schemas.microsoft.com/office/drawing/2014/main" id="{AA647EB2-22D5-37EA-8194-226D1A3185DD}"/>
              </a:ext>
            </a:extLst>
          </p:cNvPr>
          <p:cNvPicPr>
            <a:picLocks noChangeAspect="1"/>
          </p:cNvPicPr>
          <p:nvPr/>
        </p:nvPicPr>
        <p:blipFill>
          <a:blip r:embed="rId3"/>
          <a:stretch>
            <a:fillRect/>
          </a:stretch>
        </p:blipFill>
        <p:spPr>
          <a:xfrm>
            <a:off x="5661212" y="563404"/>
            <a:ext cx="6404905" cy="4652425"/>
          </a:xfrm>
          <a:prstGeom prst="rect">
            <a:avLst/>
          </a:prstGeom>
        </p:spPr>
      </p:pic>
      <p:pic>
        <p:nvPicPr>
          <p:cNvPr id="4" name="Picture 3">
            <a:extLst>
              <a:ext uri="{FF2B5EF4-FFF2-40B4-BE49-F238E27FC236}">
                <a16:creationId xmlns:a16="http://schemas.microsoft.com/office/drawing/2014/main" id="{DD52911B-2B1F-34F8-CABA-56FDE637C75B}"/>
              </a:ext>
            </a:extLst>
          </p:cNvPr>
          <p:cNvPicPr>
            <a:picLocks noChangeAspect="1"/>
          </p:cNvPicPr>
          <p:nvPr/>
        </p:nvPicPr>
        <p:blipFill>
          <a:blip r:embed="rId4"/>
          <a:stretch>
            <a:fillRect/>
          </a:stretch>
        </p:blipFill>
        <p:spPr>
          <a:xfrm>
            <a:off x="271182" y="5186588"/>
            <a:ext cx="11649635" cy="1274618"/>
          </a:xfrm>
          <a:prstGeom prst="rect">
            <a:avLst/>
          </a:prstGeom>
        </p:spPr>
      </p:pic>
      <p:sp>
        <p:nvSpPr>
          <p:cNvPr id="7" name="TextBox 6">
            <a:extLst>
              <a:ext uri="{FF2B5EF4-FFF2-40B4-BE49-F238E27FC236}">
                <a16:creationId xmlns:a16="http://schemas.microsoft.com/office/drawing/2014/main" id="{1C11B68B-DB75-E34C-A40E-ECEFAB8D22A4}"/>
              </a:ext>
            </a:extLst>
          </p:cNvPr>
          <p:cNvSpPr txBox="1"/>
          <p:nvPr/>
        </p:nvSpPr>
        <p:spPr>
          <a:xfrm>
            <a:off x="6598425" y="6488668"/>
            <a:ext cx="5593575" cy="35394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Courtesy of Ghassan </a:t>
            </a:r>
            <a:r>
              <a:rPr kumimoji="0" lang="en-US" sz="17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Abou</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-Alfa, MD, MBA</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71425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324" name="Text Box 76"/>
          <p:cNvSpPr txBox="1">
            <a:spLocks noChangeArrowheads="1"/>
          </p:cNvSpPr>
          <p:nvPr/>
        </p:nvSpPr>
        <p:spPr bwMode="auto">
          <a:xfrm>
            <a:off x="125882" y="6431965"/>
            <a:ext cx="10991849" cy="403018"/>
          </a:xfrm>
          <a:prstGeom prst="rect">
            <a:avLst/>
          </a:prstGeom>
          <a:noFill/>
          <a:ln w="12700" algn="ctr">
            <a:noFill/>
            <a:miter lim="800000"/>
            <a:headEnd/>
            <a:tailEnd/>
          </a:ln>
          <a:effectLst/>
        </p:spPr>
        <p:txBody>
          <a:bodyPr lIns="120000" tIns="62400" rIns="120000" bIns="624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Freemantle N et al.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Eur</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J Cancer 2022;168:91-8.</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3322" name="Rectangle 74"/>
          <p:cNvSpPr>
            <a:spLocks noGrp="1" noChangeArrowheads="1"/>
          </p:cNvSpPr>
          <p:nvPr>
            <p:ph type="title"/>
          </p:nvPr>
        </p:nvSpPr>
        <p:spPr>
          <a:xfrm>
            <a:off x="-429929" y="132780"/>
            <a:ext cx="12621929" cy="2501244"/>
          </a:xfrm>
        </p:spPr>
        <p:txBody>
          <a:bodyPr/>
          <a:lstStyle/>
          <a:p>
            <a:pPr algn="ctr"/>
            <a:r>
              <a:rPr lang="en-US" sz="4500" b="0" i="0" dirty="0">
                <a:solidFill>
                  <a:srgbClr val="C00000"/>
                </a:solidFill>
                <a:effectLst/>
                <a:latin typeface="Arial" panose="020B0604020202020204" pitchFamily="34" charset="0"/>
                <a:cs typeface="Arial" panose="020B0604020202020204" pitchFamily="34" charset="0"/>
              </a:rPr>
              <a:t>Cabozantinib and </a:t>
            </a:r>
            <a:r>
              <a:rPr lang="en-US" sz="4500" dirty="0">
                <a:solidFill>
                  <a:srgbClr val="C00000"/>
                </a:solidFill>
                <a:effectLst/>
                <a:latin typeface="Arial" panose="020B0604020202020204" pitchFamily="34" charset="0"/>
                <a:ea typeface="Calibri" panose="020F0502020204030204" pitchFamily="34" charset="0"/>
                <a:cs typeface="Arial" panose="020B0604020202020204" pitchFamily="34" charset="0"/>
              </a:rPr>
              <a:t>Quality of life </a:t>
            </a:r>
            <a:br>
              <a:rPr lang="en-US" sz="4500" dirty="0">
                <a:solidFill>
                  <a:srgbClr val="C00000"/>
                </a:solidFill>
                <a:effectLst/>
                <a:latin typeface="Arial" panose="020B0604020202020204" pitchFamily="34" charset="0"/>
                <a:ea typeface="Calibri" panose="020F0502020204030204" pitchFamily="34" charset="0"/>
                <a:cs typeface="Arial" panose="020B0604020202020204" pitchFamily="34" charset="0"/>
              </a:rPr>
            </a:br>
            <a:r>
              <a:rPr lang="en-US" sz="4500" dirty="0">
                <a:solidFill>
                  <a:srgbClr val="C00000"/>
                </a:solidFill>
                <a:effectLst/>
                <a:latin typeface="Arial" panose="020B0604020202020204" pitchFamily="34" charset="0"/>
                <a:ea typeface="Calibri" panose="020F0502020204030204" pitchFamily="34" charset="0"/>
                <a:cs typeface="Arial" panose="020B0604020202020204" pitchFamily="34" charset="0"/>
              </a:rPr>
              <a:t>in Patients with Advanced HCC</a:t>
            </a:r>
            <a:endParaRPr lang="en-US" sz="4500" b="0" i="0" dirty="0">
              <a:solidFill>
                <a:srgbClr val="C00000"/>
              </a:solidFill>
              <a:effectLst/>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F2EF7A49-50ED-5391-8EA1-34D381CFACD6}"/>
              </a:ext>
            </a:extLst>
          </p:cNvPr>
          <p:cNvPicPr>
            <a:picLocks noChangeAspect="1"/>
          </p:cNvPicPr>
          <p:nvPr/>
        </p:nvPicPr>
        <p:blipFill>
          <a:blip r:embed="rId3"/>
          <a:stretch>
            <a:fillRect/>
          </a:stretch>
        </p:blipFill>
        <p:spPr>
          <a:xfrm>
            <a:off x="95478" y="1641031"/>
            <a:ext cx="12001043" cy="4275675"/>
          </a:xfrm>
          <a:prstGeom prst="rect">
            <a:avLst/>
          </a:prstGeom>
        </p:spPr>
      </p:pic>
      <p:sp>
        <p:nvSpPr>
          <p:cNvPr id="6" name="TextBox 5">
            <a:extLst>
              <a:ext uri="{FF2B5EF4-FFF2-40B4-BE49-F238E27FC236}">
                <a16:creationId xmlns:a16="http://schemas.microsoft.com/office/drawing/2014/main" id="{EC17716C-54F0-EB4C-8332-D07360E3B6AC}"/>
              </a:ext>
            </a:extLst>
          </p:cNvPr>
          <p:cNvSpPr txBox="1"/>
          <p:nvPr/>
        </p:nvSpPr>
        <p:spPr>
          <a:xfrm>
            <a:off x="6598425" y="6488668"/>
            <a:ext cx="5593575" cy="35394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Courtesy of Ghassan </a:t>
            </a:r>
            <a:r>
              <a:rPr kumimoji="0" lang="en-US" sz="17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Abou</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-Alfa, MD, MBA</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467395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3E8DC6-9430-956F-F866-F89684157BCE}"/>
              </a:ext>
            </a:extLst>
          </p:cNvPr>
          <p:cNvSpPr txBox="1"/>
          <p:nvPr/>
        </p:nvSpPr>
        <p:spPr>
          <a:xfrm>
            <a:off x="763786" y="907841"/>
            <a:ext cx="10363522" cy="5401479"/>
          </a:xfrm>
          <a:prstGeom prst="rect">
            <a:avLst/>
          </a:prstGeom>
          <a:noFill/>
        </p:spPr>
        <p:txBody>
          <a:bodyPr wrap="square">
            <a:spAutoFit/>
          </a:bodyPr>
          <a:lstStyle/>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Qin S et al.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Pembrolizumab</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versus placebo as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second-line</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therapy in patients from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Asia</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with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advanced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hepatocellular carcinoma: A randomized, double-blind, phase III trial. </a:t>
            </a: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 Clin Oncol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2023;41(7):1434-43.</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Melero</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 et al.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Nivolumab</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(NIVO)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plus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ipilimumab (IPI)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combination therapy in patients with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advanced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hepatocellular carcinoma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aHCC</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5-year</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results from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CheckMate</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040</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ESMO World Congress on Gastrointestinal Cancer 2022;Abstract SO-12.</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Yau</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 et al.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Nivolumab</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plus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cabozantinib</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with or without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ipilimumab</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for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advanced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hepatocellular carcinoma: Results from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cohort 6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of the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CheckMate</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040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trial. </a:t>
            </a: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 Clin Oncol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2023;41(9):1747-57.</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Qin S et al.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Camrelizumab</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(C) plus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rivoceranib</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(R) vs. sorafenib (S) as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first-line</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therapy for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unresectable</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hepatocellular carcinoma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uHCC</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 randomized, phase III trial. ESMO 2022; Abstract LBA35.</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NCT05301842: A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phase III</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randomized, open-label, sponsor-blinded, multicenter study of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durvalumab</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 combination with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tremelimumab</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lenvatinib</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given concurrently with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TACE</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compared to TACE alone in patients with locoregional </a:t>
            </a:r>
            <a:r>
              <a:rPr lang="en-US" sz="2000" b="0" dirty="0">
                <a:solidFill>
                  <a:srgbClr val="000000"/>
                </a:solidFill>
                <a:latin typeface="Calibri" panose="020F0502020204030204" pitchFamily="34" charset="0"/>
                <a:ea typeface="Calibri" panose="020F0502020204030204" pitchFamily="34" charset="0"/>
                <a:cs typeface="Calibri" panose="020F0502020204030204" pitchFamily="34" charset="0"/>
              </a:rPr>
              <a:t>h</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epatocellular</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carcinoma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EMERALD-3</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E831838-3E5A-D543-BE8E-173DE5C04E2B}"/>
              </a:ext>
            </a:extLst>
          </p:cNvPr>
          <p:cNvSpPr txBox="1"/>
          <p:nvPr/>
        </p:nvSpPr>
        <p:spPr>
          <a:xfrm>
            <a:off x="0" y="-1"/>
            <a:ext cx="12192000" cy="907841"/>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Other Important Papers</a:t>
            </a:r>
          </a:p>
        </p:txBody>
      </p:sp>
    </p:spTree>
    <p:custDataLst>
      <p:tags r:id="rId1"/>
    </p:custDataLst>
    <p:extLst>
      <p:ext uri="{BB962C8B-B14F-4D97-AF65-F5344CB8AC3E}">
        <p14:creationId xmlns:p14="http://schemas.microsoft.com/office/powerpoint/2010/main" val="1352216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0"/>
            <a:ext cx="10358967" cy="1143000"/>
          </a:xfrm>
        </p:spPr>
        <p:txBody>
          <a:bodyPr/>
          <a:lstStyle/>
          <a:p>
            <a:r>
              <a:rPr lang="en-US" sz="3200" dirty="0"/>
              <a:t>Agenda</a:t>
            </a:r>
            <a:endParaRPr lang="en-US" sz="3200" dirty="0">
              <a:solidFill>
                <a:srgbClr val="0432FF"/>
              </a:solidFill>
            </a:endParaRPr>
          </a:p>
        </p:txBody>
      </p:sp>
      <p:sp>
        <p:nvSpPr>
          <p:cNvPr id="3" name="Rectangle 2">
            <a:extLst>
              <a:ext uri="{FF2B5EF4-FFF2-40B4-BE49-F238E27FC236}">
                <a16:creationId xmlns:a16="http://schemas.microsoft.com/office/drawing/2014/main" id="{ABF260BD-B660-C281-91BD-436667109EFF}"/>
              </a:ext>
            </a:extLst>
          </p:cNvPr>
          <p:cNvSpPr/>
          <p:nvPr/>
        </p:nvSpPr>
        <p:spPr bwMode="auto">
          <a:xfrm>
            <a:off x="839416" y="2636912"/>
            <a:ext cx="10513168" cy="36004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endParaRPr>
          </a:p>
        </p:txBody>
      </p:sp>
      <p:sp>
        <p:nvSpPr>
          <p:cNvPr id="5" name="TextBox 4">
            <a:extLst>
              <a:ext uri="{FF2B5EF4-FFF2-40B4-BE49-F238E27FC236}">
                <a16:creationId xmlns:a16="http://schemas.microsoft.com/office/drawing/2014/main" id="{3C7510BE-60BC-BF05-9B00-7936D3CFAB0A}"/>
              </a:ext>
            </a:extLst>
          </p:cNvPr>
          <p:cNvSpPr txBox="1"/>
          <p:nvPr/>
        </p:nvSpPr>
        <p:spPr>
          <a:xfrm>
            <a:off x="912286" y="1380696"/>
            <a:ext cx="10350506" cy="4908523"/>
          </a:xfrm>
          <a:prstGeom prst="rect">
            <a:avLst/>
          </a:prstGeom>
          <a:noFill/>
        </p:spPr>
        <p:txBody>
          <a:bodyPr wrap="square">
            <a:spAutoFit/>
          </a:bodyPr>
          <a:lstStyle/>
          <a:p>
            <a:pPr marL="98425">
              <a:spcBef>
                <a:spcPts val="1800"/>
              </a:spcBef>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Prologue: Last Week</a:t>
            </a:r>
          </a:p>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Calibri" panose="020F0502020204030204" pitchFamily="34" charset="0"/>
                <a:ea typeface="MS PGothic" charset="0"/>
                <a:cs typeface="Calibri" panose="020F0502020204030204" pitchFamily="34" charset="0"/>
              </a:rPr>
              <a:t>MODULE 1: Hepatocellular Carcinoma</a:t>
            </a:r>
          </a:p>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MS PGothic" charset="0"/>
                <a:cs typeface="Calibri" panose="020F0502020204030204" pitchFamily="34" charset="0"/>
              </a:rPr>
              <a:t>MODULE 2: Biliary Tract Cancers</a:t>
            </a:r>
          </a:p>
          <a:p>
            <a:pPr marL="342900" marR="0" lvl="0" indent="-342900" algn="l" defTabSz="412750" rtl="0" eaLnBrk="0" fontAlgn="base" latinLnBrk="0" hangingPunct="0">
              <a:lnSpc>
                <a:spcPct val="105000"/>
              </a:lnSpc>
              <a:spcBef>
                <a:spcPts val="500"/>
              </a:spcBef>
              <a:spcAft>
                <a:spcPts val="0"/>
              </a:spcAft>
              <a:buClr>
                <a:srgbClr val="000000"/>
              </a:buClr>
              <a:buSzPct val="100000"/>
              <a:buFont typeface="Arial" panose="020B0604020202020204" pitchFamily="34" charset="0"/>
              <a:buChar char="•"/>
              <a:tabLst>
                <a:tab pos="457200" algn="l"/>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Prologue: Anatomic biology of biliary tract cancers (BTC)</a:t>
            </a:r>
          </a:p>
          <a:p>
            <a:pPr marL="342900" marR="0" lvl="0" indent="-342900" algn="l" defTabSz="412750" rtl="0" eaLnBrk="0" fontAlgn="base" latinLnBrk="0" hangingPunct="0">
              <a:lnSpc>
                <a:spcPct val="105000"/>
              </a:lnSpc>
              <a:spcBef>
                <a:spcPts val="500"/>
              </a:spcBef>
              <a:spcAft>
                <a:spcPts val="0"/>
              </a:spcAft>
              <a:buClr>
                <a:srgbClr val="000000"/>
              </a:buClr>
              <a:buSzPct val="100000"/>
              <a:buFont typeface="Arial" panose="020B0604020202020204" pitchFamily="34" charset="0"/>
              <a:buChar char="•"/>
              <a:tabLst>
                <a:tab pos="457200" algn="l"/>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IOs with chemotherapy as first-line systemic treatment for metastatic BTC</a:t>
            </a:r>
          </a:p>
          <a:p>
            <a:pPr marL="342900" marR="0" lvl="0" indent="-342900" algn="l" defTabSz="412750" rtl="0" eaLnBrk="0" fontAlgn="base" latinLnBrk="0" hangingPunct="0">
              <a:lnSpc>
                <a:spcPct val="105000"/>
              </a:lnSpc>
              <a:spcBef>
                <a:spcPts val="500"/>
              </a:spcBef>
              <a:spcAft>
                <a:spcPts val="0"/>
              </a:spcAft>
              <a:buClr>
                <a:srgbClr val="000000"/>
              </a:buClr>
              <a:buSzPct val="100000"/>
              <a:buFont typeface="Arial" panose="020B0604020202020204" pitchFamily="34" charset="0"/>
              <a:buChar char="•"/>
              <a:tabLst>
                <a:tab pos="457200" algn="l"/>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Overview of targeted therapies for BTC</a:t>
            </a:r>
          </a:p>
          <a:p>
            <a:pPr marL="342900" marR="0" lvl="0" indent="-342900" algn="l" defTabSz="412750" rtl="0" eaLnBrk="0" fontAlgn="base" latinLnBrk="0" hangingPunct="0">
              <a:lnSpc>
                <a:spcPct val="105000"/>
              </a:lnSpc>
              <a:spcBef>
                <a:spcPts val="500"/>
              </a:spcBef>
              <a:spcAft>
                <a:spcPts val="0"/>
              </a:spcAft>
              <a:buClr>
                <a:srgbClr val="000000"/>
              </a:buClr>
              <a:buSzPct val="100000"/>
              <a:buFont typeface="Arial" panose="020B0604020202020204" pitchFamily="34" charset="0"/>
              <a:buChar char="•"/>
              <a:tabLst>
                <a:tab pos="457200" algn="l"/>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Times New Roman" panose="02020603050405020304" pitchFamily="18" charset="0"/>
              </a:rPr>
              <a:t>FGFR inhibitors in BTC</a:t>
            </a:r>
          </a:p>
          <a:p>
            <a:pPr marL="342900" marR="0" lvl="0" indent="-342900" algn="l" defTabSz="412750" rtl="0" eaLnBrk="0" fontAlgn="base" latinLnBrk="0" hangingPunct="0">
              <a:lnSpc>
                <a:spcPct val="105000"/>
              </a:lnSpc>
              <a:spcBef>
                <a:spcPts val="500"/>
              </a:spcBef>
              <a:spcAft>
                <a:spcPts val="0"/>
              </a:spcAft>
              <a:buClr>
                <a:srgbClr val="000000"/>
              </a:buClr>
              <a:buSzPct val="100000"/>
              <a:buFont typeface="Arial" panose="020B0604020202020204" pitchFamily="34" charset="0"/>
              <a:buChar char="•"/>
              <a:tabLst>
                <a:tab pos="457200" algn="l"/>
              </a:tabLst>
              <a:defRPr/>
            </a:pPr>
            <a:r>
              <a:rPr lang="en-US" sz="2000" b="0" kern="0" dirty="0">
                <a:solidFill>
                  <a:srgbClr val="000000"/>
                </a:solidFill>
                <a:latin typeface="Calibri" panose="020F0502020204030204" pitchFamily="34" charset="0"/>
                <a:cs typeface="Times New Roman" panose="02020603050405020304" pitchFamily="18" charset="0"/>
              </a:rPr>
              <a:t>Other targeted therapies</a:t>
            </a:r>
          </a:p>
          <a:p>
            <a:pPr marL="773113" lvl="1" indent="-342900" defTabSz="412750" eaLnBrk="0" hangingPunct="0">
              <a:lnSpc>
                <a:spcPct val="105000"/>
              </a:lnSpc>
              <a:spcBef>
                <a:spcPts val="500"/>
              </a:spcBef>
              <a:spcAft>
                <a:spcPts val="0"/>
              </a:spcAft>
              <a:buClr>
                <a:srgbClr val="000000"/>
              </a:buClr>
              <a:buSzPct val="100000"/>
              <a:buFont typeface="System Font Regular"/>
              <a:buChar char="-"/>
              <a:tabLst>
                <a:tab pos="457200" algn="l"/>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Times New Roman" panose="02020603050405020304" pitchFamily="18" charset="0"/>
              </a:rPr>
              <a:t>Anti-HER2 therapies in BTC</a:t>
            </a:r>
          </a:p>
          <a:p>
            <a:pPr marL="773113" lvl="1" indent="-342900" defTabSz="412750" eaLnBrk="0" hangingPunct="0">
              <a:lnSpc>
                <a:spcPct val="105000"/>
              </a:lnSpc>
              <a:spcBef>
                <a:spcPts val="500"/>
              </a:spcBef>
              <a:spcAft>
                <a:spcPts val="0"/>
              </a:spcAft>
              <a:buClr>
                <a:srgbClr val="000000"/>
              </a:buClr>
              <a:buSzPct val="100000"/>
              <a:buFont typeface="System Font Regular"/>
              <a:buChar char="-"/>
              <a:tabLst>
                <a:tab pos="457200" algn="l"/>
              </a:tabLst>
              <a:defRPr/>
            </a:pPr>
            <a:r>
              <a:rPr lang="en-US" sz="1800" b="0" kern="0" dirty="0" err="1">
                <a:solidFill>
                  <a:srgbClr val="000000"/>
                </a:solidFill>
                <a:latin typeface="Calibri" panose="020F0502020204030204" pitchFamily="34" charset="0"/>
                <a:cs typeface="Times New Roman" panose="02020603050405020304" pitchFamily="18" charset="0"/>
              </a:rPr>
              <a:t>Seribantumab</a:t>
            </a:r>
            <a:endParaRPr kumimoji="0" lang="en-US" sz="1800" b="1" i="0" u="none" strike="noStrike" kern="1200" cap="none" spc="0" normalizeH="0" baseline="0" noProof="0" dirty="0">
              <a:ln>
                <a:noFill/>
              </a:ln>
              <a:solidFill>
                <a:schemeClr val="bg1"/>
              </a:solidFill>
              <a:effectLst/>
              <a:uLnTx/>
              <a:uFillTx/>
              <a:latin typeface="Calibri" panose="020F0502020204030204" pitchFamily="34" charset="0"/>
              <a:ea typeface="MS PGothic" charset="0"/>
              <a:cs typeface="Calibri" panose="020F0502020204030204" pitchFamily="34" charset="0"/>
            </a:endParaRPr>
          </a:p>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MODULE 3: Appendix</a:t>
            </a:r>
          </a:p>
        </p:txBody>
      </p:sp>
    </p:spTree>
    <p:custDataLst>
      <p:tags r:id="rId1"/>
    </p:custDataLst>
    <p:extLst>
      <p:ext uri="{BB962C8B-B14F-4D97-AF65-F5344CB8AC3E}">
        <p14:creationId xmlns:p14="http://schemas.microsoft.com/office/powerpoint/2010/main" val="806340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0"/>
            <a:ext cx="10358967" cy="1143000"/>
          </a:xfrm>
        </p:spPr>
        <p:txBody>
          <a:bodyPr/>
          <a:lstStyle/>
          <a:p>
            <a:r>
              <a:rPr lang="en-US" sz="3200" dirty="0"/>
              <a:t>Agenda</a:t>
            </a:r>
            <a:endParaRPr lang="en-US" sz="3200" dirty="0">
              <a:solidFill>
                <a:srgbClr val="0432FF"/>
              </a:solidFill>
            </a:endParaRPr>
          </a:p>
        </p:txBody>
      </p:sp>
      <p:sp>
        <p:nvSpPr>
          <p:cNvPr id="3" name="Rectangle 2">
            <a:extLst>
              <a:ext uri="{FF2B5EF4-FFF2-40B4-BE49-F238E27FC236}">
                <a16:creationId xmlns:a16="http://schemas.microsoft.com/office/drawing/2014/main" id="{ABF260BD-B660-C281-91BD-436667109EFF}"/>
              </a:ext>
            </a:extLst>
          </p:cNvPr>
          <p:cNvSpPr/>
          <p:nvPr/>
        </p:nvSpPr>
        <p:spPr bwMode="auto">
          <a:xfrm>
            <a:off x="839416" y="2996952"/>
            <a:ext cx="10513168" cy="36004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endParaRPr>
          </a:p>
        </p:txBody>
      </p:sp>
      <p:sp>
        <p:nvSpPr>
          <p:cNvPr id="5" name="TextBox 4">
            <a:extLst>
              <a:ext uri="{FF2B5EF4-FFF2-40B4-BE49-F238E27FC236}">
                <a16:creationId xmlns:a16="http://schemas.microsoft.com/office/drawing/2014/main" id="{3C7510BE-60BC-BF05-9B00-7936D3CFAB0A}"/>
              </a:ext>
            </a:extLst>
          </p:cNvPr>
          <p:cNvSpPr txBox="1"/>
          <p:nvPr/>
        </p:nvSpPr>
        <p:spPr>
          <a:xfrm>
            <a:off x="912286" y="1380696"/>
            <a:ext cx="10350506" cy="4908523"/>
          </a:xfrm>
          <a:prstGeom prst="rect">
            <a:avLst/>
          </a:prstGeom>
          <a:noFill/>
        </p:spPr>
        <p:txBody>
          <a:bodyPr wrap="square">
            <a:spAutoFit/>
          </a:bodyPr>
          <a:lstStyle/>
          <a:p>
            <a:pPr marL="98425">
              <a:spcBef>
                <a:spcPts val="1800"/>
              </a:spcBef>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Prologue: Last Week</a:t>
            </a:r>
          </a:p>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Calibri" panose="020F0502020204030204" pitchFamily="34" charset="0"/>
                <a:ea typeface="MS PGothic" charset="0"/>
                <a:cs typeface="Calibri" panose="020F0502020204030204" pitchFamily="34" charset="0"/>
              </a:rPr>
              <a:t>MODULE 1: Hepatocellular Carcinoma</a:t>
            </a:r>
          </a:p>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Calibri" panose="020F0502020204030204" pitchFamily="34" charset="0"/>
                <a:ea typeface="MS PGothic" charset="0"/>
                <a:cs typeface="Calibri" panose="020F0502020204030204" pitchFamily="34" charset="0"/>
              </a:rPr>
              <a:t>MODULE 2: Biliary Tract Cancers</a:t>
            </a:r>
          </a:p>
          <a:p>
            <a:pPr marL="342900" marR="0" lvl="0" indent="-342900" algn="l" defTabSz="412750" rtl="0" eaLnBrk="0" fontAlgn="base" latinLnBrk="0" hangingPunct="0">
              <a:lnSpc>
                <a:spcPct val="105000"/>
              </a:lnSpc>
              <a:spcBef>
                <a:spcPts val="500"/>
              </a:spcBef>
              <a:spcAft>
                <a:spcPts val="0"/>
              </a:spcAft>
              <a:buClr>
                <a:srgbClr val="000000"/>
              </a:buClr>
              <a:buSzPct val="100000"/>
              <a:buFont typeface="Arial" panose="020B0604020202020204" pitchFamily="34" charset="0"/>
              <a:buChar char="•"/>
              <a:tabLst>
                <a:tab pos="457200" algn="l"/>
              </a:tabLst>
              <a:defRPr/>
            </a:pPr>
            <a:r>
              <a:rPr kumimoji="0" lang="en-US" sz="20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rPr>
              <a:t>Prologue: Anatomic biology of BTC</a:t>
            </a:r>
          </a:p>
          <a:p>
            <a:pPr marL="342900" marR="0" lvl="0" indent="-342900" algn="l" defTabSz="412750" rtl="0" eaLnBrk="0" fontAlgn="base" latinLnBrk="0" hangingPunct="0">
              <a:lnSpc>
                <a:spcPct val="105000"/>
              </a:lnSpc>
              <a:spcBef>
                <a:spcPts val="500"/>
              </a:spcBef>
              <a:spcAft>
                <a:spcPts val="0"/>
              </a:spcAft>
              <a:buClr>
                <a:srgbClr val="000000"/>
              </a:buClr>
              <a:buSzPct val="100000"/>
              <a:buFont typeface="Arial" panose="020B0604020202020204" pitchFamily="34" charset="0"/>
              <a:buChar char="•"/>
              <a:tabLst>
                <a:tab pos="457200" algn="l"/>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IOs with chemotherapy as first-line systemic treatment for metastatic BTC</a:t>
            </a:r>
          </a:p>
          <a:p>
            <a:pPr marL="342900" marR="0" lvl="0" indent="-342900" algn="l" defTabSz="412750" rtl="0" eaLnBrk="0" fontAlgn="base" latinLnBrk="0" hangingPunct="0">
              <a:lnSpc>
                <a:spcPct val="105000"/>
              </a:lnSpc>
              <a:spcBef>
                <a:spcPts val="500"/>
              </a:spcBef>
              <a:spcAft>
                <a:spcPts val="0"/>
              </a:spcAft>
              <a:buClr>
                <a:srgbClr val="000000"/>
              </a:buClr>
              <a:buSzPct val="100000"/>
              <a:buFont typeface="Arial" panose="020B0604020202020204" pitchFamily="34" charset="0"/>
              <a:buChar char="•"/>
              <a:tabLst>
                <a:tab pos="457200" algn="l"/>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Overview of targeted therapies for BTC</a:t>
            </a:r>
          </a:p>
          <a:p>
            <a:pPr marL="342900" marR="0" lvl="0" indent="-342900" algn="l" defTabSz="412750" rtl="0" eaLnBrk="0" fontAlgn="base" latinLnBrk="0" hangingPunct="0">
              <a:lnSpc>
                <a:spcPct val="105000"/>
              </a:lnSpc>
              <a:spcBef>
                <a:spcPts val="500"/>
              </a:spcBef>
              <a:spcAft>
                <a:spcPts val="0"/>
              </a:spcAft>
              <a:buClr>
                <a:srgbClr val="000000"/>
              </a:buClr>
              <a:buSzPct val="100000"/>
              <a:buFont typeface="Arial" panose="020B0604020202020204" pitchFamily="34" charset="0"/>
              <a:buChar char="•"/>
              <a:tabLst>
                <a:tab pos="457200" algn="l"/>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Times New Roman" panose="02020603050405020304" pitchFamily="18" charset="0"/>
              </a:rPr>
              <a:t>FGFR inhibitors in BTC</a:t>
            </a:r>
          </a:p>
          <a:p>
            <a:pPr marL="342900" marR="0" lvl="0" indent="-342900" algn="l" defTabSz="412750" rtl="0" eaLnBrk="0" fontAlgn="base" latinLnBrk="0" hangingPunct="0">
              <a:lnSpc>
                <a:spcPct val="105000"/>
              </a:lnSpc>
              <a:spcBef>
                <a:spcPts val="500"/>
              </a:spcBef>
              <a:spcAft>
                <a:spcPts val="0"/>
              </a:spcAft>
              <a:buClr>
                <a:srgbClr val="000000"/>
              </a:buClr>
              <a:buSzPct val="100000"/>
              <a:buFont typeface="Arial" panose="020B0604020202020204" pitchFamily="34" charset="0"/>
              <a:buChar char="•"/>
              <a:tabLst>
                <a:tab pos="457200" algn="l"/>
              </a:tabLst>
              <a:defRPr/>
            </a:pPr>
            <a:r>
              <a:rPr lang="en-US" sz="2000" b="0" kern="0" dirty="0">
                <a:solidFill>
                  <a:srgbClr val="000000"/>
                </a:solidFill>
                <a:latin typeface="Calibri" panose="020F0502020204030204" pitchFamily="34" charset="0"/>
                <a:cs typeface="Times New Roman" panose="02020603050405020304" pitchFamily="18" charset="0"/>
              </a:rPr>
              <a:t>Other targeted therapies</a:t>
            </a:r>
          </a:p>
          <a:p>
            <a:pPr marL="773113" lvl="1" indent="-342900" defTabSz="412750" eaLnBrk="0" hangingPunct="0">
              <a:lnSpc>
                <a:spcPct val="105000"/>
              </a:lnSpc>
              <a:spcBef>
                <a:spcPts val="500"/>
              </a:spcBef>
              <a:spcAft>
                <a:spcPts val="0"/>
              </a:spcAft>
              <a:buClr>
                <a:srgbClr val="000000"/>
              </a:buClr>
              <a:buSzPct val="100000"/>
              <a:buFont typeface="System Font Regular"/>
              <a:buChar char="-"/>
              <a:tabLst>
                <a:tab pos="457200" algn="l"/>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Times New Roman" panose="02020603050405020304" pitchFamily="18" charset="0"/>
              </a:rPr>
              <a:t>Anti-HER2 therapies in BTC</a:t>
            </a:r>
          </a:p>
          <a:p>
            <a:pPr marL="773113" lvl="1" indent="-342900" defTabSz="412750" eaLnBrk="0" hangingPunct="0">
              <a:lnSpc>
                <a:spcPct val="105000"/>
              </a:lnSpc>
              <a:spcBef>
                <a:spcPts val="500"/>
              </a:spcBef>
              <a:spcAft>
                <a:spcPts val="0"/>
              </a:spcAft>
              <a:buClr>
                <a:srgbClr val="000000"/>
              </a:buClr>
              <a:buSzPct val="100000"/>
              <a:buFont typeface="System Font Regular"/>
              <a:buChar char="-"/>
              <a:tabLst>
                <a:tab pos="457200" algn="l"/>
              </a:tabLst>
              <a:defRPr/>
            </a:pPr>
            <a:r>
              <a:rPr lang="en-US" sz="1800" b="0" kern="0" dirty="0" err="1">
                <a:solidFill>
                  <a:srgbClr val="000000"/>
                </a:solidFill>
                <a:latin typeface="Calibri" panose="020F0502020204030204" pitchFamily="34" charset="0"/>
                <a:cs typeface="Times New Roman" panose="02020603050405020304" pitchFamily="18" charset="0"/>
              </a:rPr>
              <a:t>Seribantumab</a:t>
            </a:r>
            <a:endParaRPr kumimoji="0" lang="en-US" sz="1800" b="1" i="0" u="none" strike="noStrike" kern="1200" cap="none" spc="0" normalizeH="0" baseline="0" noProof="0" dirty="0">
              <a:ln>
                <a:noFill/>
              </a:ln>
              <a:solidFill>
                <a:schemeClr val="bg1"/>
              </a:solidFill>
              <a:effectLst/>
              <a:uLnTx/>
              <a:uFillTx/>
              <a:latin typeface="Calibri" panose="020F0502020204030204" pitchFamily="34" charset="0"/>
              <a:ea typeface="MS PGothic" charset="0"/>
              <a:cs typeface="Calibri" panose="020F0502020204030204" pitchFamily="34" charset="0"/>
            </a:endParaRPr>
          </a:p>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MODULE 3: Appendix</a:t>
            </a:r>
          </a:p>
        </p:txBody>
      </p:sp>
    </p:spTree>
    <p:custDataLst>
      <p:tags r:id="rId1"/>
    </p:custDataLst>
    <p:extLst>
      <p:ext uri="{BB962C8B-B14F-4D97-AF65-F5344CB8AC3E}">
        <p14:creationId xmlns:p14="http://schemas.microsoft.com/office/powerpoint/2010/main" val="3405295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ctrTitle" idx="4294967295"/>
          </p:nvPr>
        </p:nvSpPr>
        <p:spPr>
          <a:xfrm>
            <a:off x="838201" y="1295400"/>
            <a:ext cx="10439400" cy="1470025"/>
          </a:xfrm>
        </p:spPr>
        <p:txBody>
          <a:bodyPr/>
          <a:lstStyle/>
          <a:p>
            <a:pPr eaLnBrk="1" hangingPunct="1"/>
            <a:r>
              <a:rPr lang="en-US" dirty="0">
                <a:solidFill>
                  <a:srgbClr val="FFFF00"/>
                </a:solidFill>
              </a:rPr>
              <a:t>2023 Year in Review: Biliary Cancers</a:t>
            </a:r>
            <a:br>
              <a:rPr lang="en-US" dirty="0">
                <a:solidFill>
                  <a:srgbClr val="FFFF00"/>
                </a:solidFill>
              </a:rPr>
            </a:br>
            <a:endParaRPr lang="en-US" altLang="en-US" sz="3200" dirty="0">
              <a:solidFill>
                <a:srgbClr val="FFFF00"/>
              </a:solidFill>
              <a:latin typeface="+mn-lt"/>
            </a:endParaRPr>
          </a:p>
        </p:txBody>
      </p:sp>
      <p:sp>
        <p:nvSpPr>
          <p:cNvPr id="38915" name="Rectangle 6"/>
          <p:cNvSpPr>
            <a:spLocks noGrp="1" noChangeArrowheads="1"/>
          </p:cNvSpPr>
          <p:nvPr>
            <p:ph type="subTitle" idx="4294967295"/>
          </p:nvPr>
        </p:nvSpPr>
        <p:spPr>
          <a:xfrm>
            <a:off x="2895600" y="3048000"/>
            <a:ext cx="6400800" cy="1752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Lst>
        </p:spPr>
        <p:txBody>
          <a:bodyPr/>
          <a:lstStyle/>
          <a:p>
            <a:pPr marL="0" indent="0" algn="ctr">
              <a:buNone/>
            </a:pPr>
            <a:r>
              <a:rPr lang="en-US" altLang="en-US" sz="2000" dirty="0">
                <a:solidFill>
                  <a:schemeClr val="bg1"/>
                </a:solidFill>
              </a:rPr>
              <a:t>Richard S. Finn, MD</a:t>
            </a:r>
          </a:p>
          <a:p>
            <a:pPr marL="0" indent="0" algn="ctr">
              <a:buNone/>
            </a:pPr>
            <a:r>
              <a:rPr lang="en-US" altLang="en-US" sz="2000" dirty="0">
                <a:solidFill>
                  <a:schemeClr val="bg1"/>
                </a:solidFill>
              </a:rPr>
              <a:t>Professor of Clinical Medicine</a:t>
            </a:r>
          </a:p>
          <a:p>
            <a:pPr marL="0" indent="0" algn="ctr">
              <a:buNone/>
            </a:pPr>
            <a:r>
              <a:rPr lang="en-US" altLang="en-US" sz="2000" dirty="0">
                <a:solidFill>
                  <a:schemeClr val="bg1"/>
                </a:solidFill>
              </a:rPr>
              <a:t>Division of Hematology/Oncology</a:t>
            </a:r>
          </a:p>
          <a:p>
            <a:pPr marL="0" indent="0" algn="ctr">
              <a:buNone/>
            </a:pPr>
            <a:r>
              <a:rPr lang="en-US" altLang="en-US" sz="2000" dirty="0">
                <a:solidFill>
                  <a:schemeClr val="bg1"/>
                </a:solidFill>
              </a:rPr>
              <a:t>Director, Signal Transduction and Therapeutics Program</a:t>
            </a:r>
          </a:p>
          <a:p>
            <a:pPr marL="0" indent="0" algn="ctr">
              <a:buNone/>
            </a:pPr>
            <a:r>
              <a:rPr lang="en-US" altLang="en-US" sz="2000" dirty="0" err="1">
                <a:solidFill>
                  <a:schemeClr val="bg1"/>
                </a:solidFill>
              </a:rPr>
              <a:t>Jonsson</a:t>
            </a:r>
            <a:r>
              <a:rPr lang="en-US" altLang="en-US" sz="2000" dirty="0">
                <a:solidFill>
                  <a:schemeClr val="bg1"/>
                </a:solidFill>
              </a:rPr>
              <a:t> Comprehensive Cancer Center</a:t>
            </a:r>
          </a:p>
          <a:p>
            <a:pPr marL="0" indent="0" algn="ctr">
              <a:buNone/>
            </a:pPr>
            <a:r>
              <a:rPr lang="en-US" altLang="en-US" sz="2000" dirty="0">
                <a:solidFill>
                  <a:schemeClr val="bg1"/>
                </a:solidFill>
              </a:rPr>
              <a:t>Geffen School of Medicine at UCLA</a:t>
            </a:r>
          </a:p>
          <a:p>
            <a:pPr marL="0" indent="0" algn="ctr">
              <a:buNone/>
            </a:pPr>
            <a:endParaRPr lang="en-US" altLang="en-US" sz="2000" dirty="0">
              <a:solidFill>
                <a:schemeClr val="bg1"/>
              </a:solidFill>
            </a:endParaRPr>
          </a:p>
        </p:txBody>
      </p:sp>
      <p:pic>
        <p:nvPicPr>
          <p:cNvPr id="38916" name="Picture 4" descr="http://www.anes.ucla.edu/dept/Geffen-med-logo(cmyk).gif"/>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5449888" y="5526088"/>
            <a:ext cx="1179512"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22133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0AE277-FB62-4550-83BF-6AA674E4EDAA}"/>
              </a:ext>
            </a:extLst>
          </p:cNvPr>
          <p:cNvPicPr>
            <a:picLocks noChangeAspect="1"/>
          </p:cNvPicPr>
          <p:nvPr/>
        </p:nvPicPr>
        <p:blipFill>
          <a:blip r:embed="rId2"/>
          <a:stretch>
            <a:fillRect/>
          </a:stretch>
        </p:blipFill>
        <p:spPr>
          <a:xfrm>
            <a:off x="179319" y="213081"/>
            <a:ext cx="11833362" cy="6431837"/>
          </a:xfrm>
          <a:prstGeom prst="rect">
            <a:avLst/>
          </a:prstGeom>
        </p:spPr>
      </p:pic>
      <p:sp>
        <p:nvSpPr>
          <p:cNvPr id="4" name="TextBox 3">
            <a:extLst>
              <a:ext uri="{FF2B5EF4-FFF2-40B4-BE49-F238E27FC236}">
                <a16:creationId xmlns:a16="http://schemas.microsoft.com/office/drawing/2014/main" id="{265C1465-750D-2344-954F-3DF3B9594872}"/>
              </a:ext>
            </a:extLst>
          </p:cNvPr>
          <p:cNvSpPr txBox="1"/>
          <p:nvPr/>
        </p:nvSpPr>
        <p:spPr>
          <a:xfrm>
            <a:off x="6069496" y="6488668"/>
            <a:ext cx="6122504" cy="35394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Courtesy of Richard S Finn, MD</a:t>
            </a:r>
            <a:endParaRPr kumimoji="0" lang="en-US" sz="17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51470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3E8DC6-9430-956F-F866-F89684157BCE}"/>
              </a:ext>
            </a:extLst>
          </p:cNvPr>
          <p:cNvSpPr txBox="1"/>
          <p:nvPr/>
        </p:nvSpPr>
        <p:spPr>
          <a:xfrm>
            <a:off x="623392" y="1044019"/>
            <a:ext cx="10441160" cy="4401205"/>
          </a:xfrm>
          <a:prstGeom prst="rect">
            <a:avLst/>
          </a:prstGeom>
          <a:noFill/>
        </p:spPr>
        <p:txBody>
          <a:bodyPr wrap="square">
            <a:spAutoFit/>
          </a:bodyPr>
          <a:lstStyle/>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Oh D-Y et al.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Durvalumab</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plus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gemcitabine</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and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cisplatin</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 advanced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biliary tract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cancer. </a:t>
            </a: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NEJM Evid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2022;1(8). </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Oh D et al. Updated overall survival (OS) from the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phase III TOPAZ-1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study of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durvalumab</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(D) or placebo (PBO) plus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gemcitabine and cisplatin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GC) in patients (pts) with advanced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biliary tract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cancer (BTC). ESMO 2022;Abstract 56P. </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He AR et al. Outcomes by primary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tumour</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location in patients with advanced biliary tract cancer treated with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durvalumab</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or placebo plus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gemcitabine and cisplatin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 the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phase 3 TOPAZ-1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study. ESMO World Congress on Gastrointestinal Cancer 2022;Abstract O-1.</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Kelley RK et al.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Pembrolizumab</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 combination with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gemcitabine and cisplatin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compared with gemcitabine and cisplatin alone for patients with advanced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biliary tract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cancer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KEYNOTE-966</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randomised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double-blind, placebo-controlled,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phase 3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trial. </a:t>
            </a: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Lancet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 April 16:[Online ahead of print].</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9B23CB7-F985-0143-8AD6-DBCAB8C8F527}"/>
              </a:ext>
            </a:extLst>
          </p:cNvPr>
          <p:cNvSpPr txBox="1"/>
          <p:nvPr/>
        </p:nvSpPr>
        <p:spPr>
          <a:xfrm>
            <a:off x="0" y="144016"/>
            <a:ext cx="12192000" cy="764704"/>
          </a:xfrm>
          <a:prstGeom prst="rect">
            <a:avLst/>
          </a:prstGeom>
          <a:noFill/>
        </p:spPr>
        <p:txBody>
          <a:bodyPr wrap="square" anchor="ctr">
            <a:noAutofit/>
          </a:bodyPr>
          <a:lstStyle/>
          <a:p>
            <a:pPr algn="ct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IOs with Chemotherapy as First-Line Treatment for Metastatic BTC</a:t>
            </a:r>
          </a:p>
        </p:txBody>
      </p:sp>
    </p:spTree>
    <p:custDataLst>
      <p:tags r:id="rId1"/>
    </p:custDataLst>
    <p:extLst>
      <p:ext uri="{BB962C8B-B14F-4D97-AF65-F5344CB8AC3E}">
        <p14:creationId xmlns:p14="http://schemas.microsoft.com/office/powerpoint/2010/main" val="3952145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0F841CB0-4706-45AF-21CA-5C7EBB8983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081" y="1634338"/>
            <a:ext cx="11485837" cy="3589324"/>
          </a:xfrm>
          <a:prstGeom prst="rect">
            <a:avLst/>
          </a:prstGeom>
          <a:noFill/>
        </p:spPr>
      </p:pic>
      <p:sp>
        <p:nvSpPr>
          <p:cNvPr id="4" name="TextBox 3">
            <a:extLst>
              <a:ext uri="{FF2B5EF4-FFF2-40B4-BE49-F238E27FC236}">
                <a16:creationId xmlns:a16="http://schemas.microsoft.com/office/drawing/2014/main" id="{B4385266-DF94-87D5-0AD9-6FCC18666BDF}"/>
              </a:ext>
            </a:extLst>
          </p:cNvPr>
          <p:cNvSpPr txBox="1"/>
          <p:nvPr/>
        </p:nvSpPr>
        <p:spPr>
          <a:xfrm>
            <a:off x="8827388" y="4900497"/>
            <a:ext cx="301153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Lancet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2023;[Online ahead of print].</a:t>
            </a:r>
          </a:p>
        </p:txBody>
      </p:sp>
    </p:spTree>
    <p:custDataLst>
      <p:tags r:id="rId1"/>
    </p:custDataLst>
    <p:extLst>
      <p:ext uri="{BB962C8B-B14F-4D97-AF65-F5344CB8AC3E}">
        <p14:creationId xmlns:p14="http://schemas.microsoft.com/office/powerpoint/2010/main" val="1341570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3E8DC6-9430-956F-F866-F89684157BCE}"/>
              </a:ext>
            </a:extLst>
          </p:cNvPr>
          <p:cNvSpPr txBox="1"/>
          <p:nvPr/>
        </p:nvSpPr>
        <p:spPr>
          <a:xfrm>
            <a:off x="477565" y="1313036"/>
            <a:ext cx="11091043" cy="4231928"/>
          </a:xfrm>
          <a:prstGeom prst="rect">
            <a:avLst/>
          </a:prstGeom>
          <a:noFill/>
        </p:spPr>
        <p:txBody>
          <a:bodyPr wrap="square">
            <a:spAutoFit/>
          </a:bodyPr>
          <a:lstStyle/>
          <a:p>
            <a:pPr marL="0" marR="0" lvl="0" indent="0" algn="l" defTabSz="455613" rtl="0" eaLnBrk="1" fontAlgn="base" latinLnBrk="0" hangingPunct="1">
              <a:lnSpc>
                <a:spcPct val="100000"/>
              </a:lnSpc>
              <a:spcBef>
                <a:spcPts val="375"/>
              </a:spcBef>
              <a:spcAft>
                <a:spcPts val="0"/>
              </a:spcAft>
              <a:buClrTx/>
              <a:buSzTx/>
              <a:buFontTx/>
              <a:buNone/>
              <a:tabLst/>
              <a:defRPr/>
            </a:pPr>
            <a:r>
              <a:rPr kumimoji="0" lang="en-US" sz="2400" b="1" i="0" u="sng" strike="noStrike" kern="1200" cap="none" spc="0" normalizeH="0" baseline="0" noProof="0" dirty="0">
                <a:ln>
                  <a:noFill/>
                </a:ln>
                <a:solidFill>
                  <a:srgbClr val="0432FF"/>
                </a:solidFill>
                <a:effectLst/>
                <a:uLnTx/>
                <a:uFillTx/>
                <a:latin typeface="Calibri"/>
                <a:ea typeface="MS PGothic" charset="0"/>
              </a:rPr>
              <a:t>Added value of this study </a:t>
            </a:r>
            <a:endParaRPr kumimoji="0" lang="en-US" sz="2400" b="0" i="0" u="sng" strike="noStrike" kern="1200" cap="none" spc="0" normalizeH="0" baseline="0" noProof="0" dirty="0">
              <a:ln>
                <a:noFill/>
              </a:ln>
              <a:solidFill>
                <a:srgbClr val="0432FF"/>
              </a:solidFill>
              <a:effectLst/>
              <a:uLnTx/>
              <a:uFillTx/>
              <a:latin typeface="Calibri"/>
              <a:ea typeface="MS PGothic" charset="0"/>
            </a:endParaRP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11D1E"/>
                </a:solidFill>
                <a:effectLst/>
                <a:uLnTx/>
                <a:uFillTx/>
                <a:latin typeface="Calibri"/>
                <a:ea typeface="MS PGothic" charset="0"/>
              </a:rPr>
              <a:t>“To our knowledge, KEYNOTE-966 is the first placebo-controlled study of a PD-1 inhibitor and the second study of a PD-1 or PD-L1 checkpoint inhibitor to show a statistically significant improvement in overall survival and a manageable safety profile in patients with advanced biliary tract cancer. KEYNOTE-966 offers key findings beyond those of TOPAZ-1, owing to its larger population, enrolment of a greater proportion of participants outside of Asia, the continuation of gemcitabine until disease progression, and more complete ascertainment of important clinical biomarkers such as hepatitis B and C viral status, all of which might affect the generalizability of outcomes to a global patient population.”</a:t>
            </a:r>
          </a:p>
          <a:p>
            <a:pPr marL="98425" marR="0" lvl="0" indent="0" algn="l" defTabSz="455613" rtl="0" eaLnBrk="1" fontAlgn="base"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00EEBCB-068A-5845-9CAC-68819D4768E3}"/>
              </a:ext>
            </a:extLst>
          </p:cNvPr>
          <p:cNvSpPr txBox="1"/>
          <p:nvPr/>
        </p:nvSpPr>
        <p:spPr>
          <a:xfrm>
            <a:off x="0" y="332656"/>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KEYNOTE-966</a:t>
            </a:r>
          </a:p>
        </p:txBody>
      </p:sp>
    </p:spTree>
    <p:custDataLst>
      <p:tags r:id="rId1"/>
    </p:custDataLst>
    <p:extLst>
      <p:ext uri="{BB962C8B-B14F-4D97-AF65-F5344CB8AC3E}">
        <p14:creationId xmlns:p14="http://schemas.microsoft.com/office/powerpoint/2010/main" val="1806829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a:t>
            </a:r>
            <a:r>
              <a:rPr lang="en-US" sz="3200" dirty="0" err="1"/>
              <a:t>Abou</a:t>
            </a:r>
            <a:r>
              <a:rPr lang="en-US" sz="3200" dirty="0"/>
              <a:t>-Alfa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9FA1D6CF-488A-7449-95CE-456E2392856B}"/>
              </a:ext>
            </a:extLst>
          </p:cNvPr>
          <p:cNvGraphicFramePr>
            <a:graphicFrameLocks/>
          </p:cNvGraphicFramePr>
          <p:nvPr>
            <p:extLst>
              <p:ext uri="{D42A27DB-BD31-4B8C-83A1-F6EECF244321}">
                <p14:modId xmlns:p14="http://schemas.microsoft.com/office/powerpoint/2010/main" val="2306983777"/>
              </p:ext>
            </p:extLst>
          </p:nvPr>
        </p:nvGraphicFramePr>
        <p:xfrm>
          <a:off x="946174" y="1552226"/>
          <a:ext cx="10793436" cy="4151503"/>
        </p:xfrm>
        <a:graphic>
          <a:graphicData uri="http://schemas.openxmlformats.org/drawingml/2006/table">
            <a:tbl>
              <a:tblPr firstRow="1" bandRow="1">
                <a:tableStyleId>{F2DE63D5-997A-4646-A377-4702673A728D}</a:tableStyleId>
              </a:tblPr>
              <a:tblGrid>
                <a:gridCol w="3133602">
                  <a:extLst>
                    <a:ext uri="{9D8B030D-6E8A-4147-A177-3AD203B41FA5}">
                      <a16:colId xmlns:a16="http://schemas.microsoft.com/office/drawing/2014/main" val="20000"/>
                    </a:ext>
                  </a:extLst>
                </a:gridCol>
                <a:gridCol w="7659834">
                  <a:extLst>
                    <a:ext uri="{9D8B030D-6E8A-4147-A177-3AD203B41FA5}">
                      <a16:colId xmlns:a16="http://schemas.microsoft.com/office/drawing/2014/main" val="3833924404"/>
                    </a:ext>
                  </a:extLst>
                </a:gridCol>
              </a:tblGrid>
              <a:tr h="202079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Astellas, AstraZeneca Pharmaceuticals LP, </a:t>
                      </a:r>
                      <a:r>
                        <a:rPr lang="en-US" sz="1800" b="0" kern="1200" dirty="0" err="1">
                          <a:solidFill>
                            <a:schemeClr val="tx1"/>
                          </a:solidFill>
                          <a:effectLst/>
                          <a:latin typeface="+mn-lt"/>
                          <a:ea typeface="+mn-ea"/>
                          <a:cs typeface="+mn-cs"/>
                        </a:rPr>
                        <a:t>Autem</a:t>
                      </a:r>
                      <a:r>
                        <a:rPr lang="en-US" sz="1800" b="0" kern="1200" dirty="0">
                          <a:solidFill>
                            <a:schemeClr val="tx1"/>
                          </a:solidFill>
                          <a:effectLst/>
                          <a:latin typeface="+mn-lt"/>
                          <a:ea typeface="+mn-ea"/>
                          <a:cs typeface="+mn-cs"/>
                        </a:rPr>
                        <a:t> Medical, Berry Genomics, BioNTech SE, Boehringer Ingelheim Pharmaceuticals Inc, Bristol Myers Squibb, Eisai Inc, </a:t>
                      </a:r>
                      <a:r>
                        <a:rPr lang="en-US" sz="1800" b="0" kern="1200" dirty="0" err="1">
                          <a:solidFill>
                            <a:schemeClr val="tx1"/>
                          </a:solidFill>
                          <a:effectLst/>
                          <a:latin typeface="+mn-lt"/>
                          <a:ea typeface="+mn-ea"/>
                          <a:cs typeface="+mn-cs"/>
                        </a:rPr>
                        <a:t>Exelixis</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FibroGen</a:t>
                      </a:r>
                      <a:r>
                        <a:rPr lang="en-US" sz="1800" b="0" kern="1200" dirty="0">
                          <a:solidFill>
                            <a:schemeClr val="tx1"/>
                          </a:solidFill>
                          <a:effectLst/>
                          <a:latin typeface="+mn-lt"/>
                          <a:ea typeface="+mn-ea"/>
                          <a:cs typeface="+mn-cs"/>
                        </a:rPr>
                        <a:t> Inc, Genentech, a member of the Roche Group, </a:t>
                      </a:r>
                      <a:r>
                        <a:rPr lang="en-US" sz="1800" b="0" kern="1200" dirty="0" err="1">
                          <a:solidFill>
                            <a:schemeClr val="tx1"/>
                          </a:solidFill>
                          <a:effectLst/>
                          <a:latin typeface="+mn-lt"/>
                          <a:ea typeface="+mn-ea"/>
                          <a:cs typeface="+mn-cs"/>
                        </a:rPr>
                        <a:t>Helio</a:t>
                      </a:r>
                      <a:r>
                        <a:rPr lang="en-US" sz="1800" b="0" kern="1200" dirty="0">
                          <a:solidFill>
                            <a:schemeClr val="tx1"/>
                          </a:solidFill>
                          <a:effectLst/>
                          <a:latin typeface="+mn-lt"/>
                          <a:ea typeface="+mn-ea"/>
                          <a:cs typeface="+mn-cs"/>
                        </a:rPr>
                        <a:t> Health, Incyte Corporation, Ipsen Biopharmaceuticals Inc, Merck, </a:t>
                      </a:r>
                      <a:r>
                        <a:rPr lang="en-US" sz="1800" b="0" kern="1200" dirty="0" err="1">
                          <a:solidFill>
                            <a:schemeClr val="tx1"/>
                          </a:solidFill>
                          <a:effectLst/>
                          <a:latin typeface="+mn-lt"/>
                          <a:ea typeface="+mn-ea"/>
                          <a:cs typeface="+mn-cs"/>
                        </a:rPr>
                        <a:t>Merus</a:t>
                      </a:r>
                      <a:r>
                        <a:rPr lang="en-US" sz="1800" b="0" kern="1200" dirty="0">
                          <a:solidFill>
                            <a:schemeClr val="tx1"/>
                          </a:solidFill>
                          <a:effectLst/>
                          <a:latin typeface="+mn-lt"/>
                          <a:ea typeface="+mn-ea"/>
                          <a:cs typeface="+mn-cs"/>
                        </a:rPr>
                        <a:t> BV, Neogene Therapeutics, </a:t>
                      </a:r>
                      <a:r>
                        <a:rPr lang="en-US" sz="1800" b="0" kern="1200" dirty="0" err="1">
                          <a:solidFill>
                            <a:schemeClr val="tx1"/>
                          </a:solidFill>
                          <a:effectLst/>
                          <a:latin typeface="+mn-lt"/>
                          <a:ea typeface="+mn-ea"/>
                          <a:cs typeface="+mn-cs"/>
                        </a:rPr>
                        <a:t>NewBridge</a:t>
                      </a:r>
                      <a:r>
                        <a:rPr lang="en-US" sz="1800" b="0" kern="1200" dirty="0">
                          <a:solidFill>
                            <a:schemeClr val="tx1"/>
                          </a:solidFill>
                          <a:effectLst/>
                          <a:latin typeface="+mn-lt"/>
                          <a:ea typeface="+mn-ea"/>
                          <a:cs typeface="+mn-cs"/>
                        </a:rPr>
                        <a:t> Pharmaceuticals, Novartis, QED Therapeutics, </a:t>
                      </a:r>
                      <a:r>
                        <a:rPr lang="en-US" sz="1800" b="0" kern="1200" dirty="0" err="1">
                          <a:solidFill>
                            <a:schemeClr val="tx1"/>
                          </a:solidFill>
                          <a:effectLst/>
                          <a:latin typeface="+mn-lt"/>
                          <a:ea typeface="+mn-ea"/>
                          <a:cs typeface="+mn-cs"/>
                        </a:rPr>
                        <a:t>Servier</a:t>
                      </a:r>
                      <a:r>
                        <a:rPr lang="en-US" sz="1800" b="0" kern="1200" dirty="0">
                          <a:solidFill>
                            <a:schemeClr val="tx1"/>
                          </a:solidFill>
                          <a:effectLst/>
                          <a:latin typeface="+mn-lt"/>
                          <a:ea typeface="+mn-ea"/>
                          <a:cs typeface="+mn-cs"/>
                        </a:rPr>
                        <a:t> Pharmaceuticals LLC, Tempus, Thetis Pharmaceuticals, Vector Pharma, </a:t>
                      </a:r>
                      <a:r>
                        <a:rPr lang="en-US" sz="1800" b="0" kern="1200" dirty="0" err="1">
                          <a:solidFill>
                            <a:schemeClr val="tx1"/>
                          </a:solidFill>
                          <a:effectLst/>
                          <a:latin typeface="+mn-lt"/>
                          <a:ea typeface="+mn-ea"/>
                          <a:cs typeface="+mn-cs"/>
                        </a:rPr>
                        <a:t>Yiviva</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64853">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Contracted Research</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Agenus Inc, Arcus Biosciences, AstraZeneca Pharmaceuticals LP, BioNTech SE, Bristol Myers Squibb, Digestive Care Inc, </a:t>
                      </a:r>
                      <a:r>
                        <a:rPr lang="en-US" sz="1800" b="0" kern="1200" dirty="0" err="1">
                          <a:solidFill>
                            <a:schemeClr val="tx1"/>
                          </a:solidFill>
                          <a:effectLst/>
                          <a:latin typeface="+mn-lt"/>
                          <a:ea typeface="+mn-ea"/>
                          <a:cs typeface="+mn-cs"/>
                        </a:rPr>
                        <a:t>Elicio</a:t>
                      </a:r>
                      <a:r>
                        <a:rPr lang="en-US" sz="1800" b="0" kern="1200" dirty="0">
                          <a:solidFill>
                            <a:schemeClr val="tx1"/>
                          </a:solidFill>
                          <a:effectLst/>
                          <a:latin typeface="+mn-lt"/>
                          <a:ea typeface="+mn-ea"/>
                          <a:cs typeface="+mn-cs"/>
                        </a:rPr>
                        <a:t> Therapeutics, Genentech, a member of the Roche Group, </a:t>
                      </a:r>
                      <a:r>
                        <a:rPr lang="en-US" sz="1800" b="0" kern="1200" dirty="0" err="1">
                          <a:solidFill>
                            <a:schemeClr val="tx1"/>
                          </a:solidFill>
                          <a:effectLst/>
                          <a:latin typeface="+mn-lt"/>
                          <a:ea typeface="+mn-ea"/>
                          <a:cs typeface="+mn-cs"/>
                        </a:rPr>
                        <a:t>Helsinn</a:t>
                      </a:r>
                      <a:r>
                        <a:rPr lang="en-US" sz="1800" b="0" kern="1200" dirty="0">
                          <a:solidFill>
                            <a:schemeClr val="tx1"/>
                          </a:solidFill>
                          <a:effectLst/>
                          <a:latin typeface="+mn-lt"/>
                          <a:ea typeface="+mn-ea"/>
                          <a:cs typeface="+mn-cs"/>
                        </a:rPr>
                        <a:t> Healthcare SA, Puma Biotechnology Inc, QED Therapeutics, </a:t>
                      </a:r>
                      <a:r>
                        <a:rPr lang="en-US" sz="1800" b="0" kern="1200" dirty="0" err="1">
                          <a:solidFill>
                            <a:schemeClr val="tx1"/>
                          </a:solidFill>
                          <a:effectLst/>
                          <a:latin typeface="+mn-lt"/>
                          <a:ea typeface="+mn-ea"/>
                          <a:cs typeface="+mn-cs"/>
                        </a:rPr>
                        <a:t>Yiviva</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07838145"/>
                  </a:ext>
                </a:extLst>
              </a:tr>
              <a:tr h="964853">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Nonrelevant Financial Relationship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Parker Institute for Cancer Immunotherapy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9704342"/>
                  </a:ext>
                </a:extLst>
              </a:tr>
            </a:tbl>
          </a:graphicData>
        </a:graphic>
      </p:graphicFrame>
    </p:spTree>
    <p:custDataLst>
      <p:tags r:id="rId1"/>
    </p:custDataLst>
    <p:extLst>
      <p:ext uri="{BB962C8B-B14F-4D97-AF65-F5344CB8AC3E}">
        <p14:creationId xmlns:p14="http://schemas.microsoft.com/office/powerpoint/2010/main" val="1394695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3E8DC6-9430-956F-F866-F89684157BCE}"/>
              </a:ext>
            </a:extLst>
          </p:cNvPr>
          <p:cNvSpPr txBox="1"/>
          <p:nvPr/>
        </p:nvSpPr>
        <p:spPr>
          <a:xfrm>
            <a:off x="477565" y="1124744"/>
            <a:ext cx="11236870" cy="3913892"/>
          </a:xfrm>
          <a:prstGeom prst="rect">
            <a:avLst/>
          </a:prstGeom>
          <a:noFill/>
        </p:spPr>
        <p:txBody>
          <a:bodyPr wrap="square">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12121"/>
              </a:solidFill>
              <a:effectLst/>
              <a:uLnTx/>
              <a:uFillTx/>
              <a:latin typeface="Calibri"/>
              <a:ea typeface="MS PGothic" charset="0"/>
            </a:endParaRPr>
          </a:p>
          <a:p>
            <a:pPr marL="0" marR="0" lvl="0" indent="0" algn="l" defTabSz="455613" rtl="0" eaLnBrk="1" fontAlgn="base" latinLnBrk="0" hangingPunct="1">
              <a:lnSpc>
                <a:spcPct val="100000"/>
              </a:lnSpc>
              <a:spcBef>
                <a:spcPts val="375"/>
              </a:spcBef>
              <a:spcAft>
                <a:spcPts val="0"/>
              </a:spcAft>
              <a:buClrTx/>
              <a:buSzTx/>
              <a:buFontTx/>
              <a:buNone/>
              <a:tabLst/>
              <a:defRPr/>
            </a:pPr>
            <a:r>
              <a:rPr kumimoji="0" lang="en-US" sz="2400" b="1" i="0" u="sng" strike="noStrike" kern="1200" cap="none" spc="0" normalizeH="0" baseline="0" noProof="0" dirty="0">
                <a:ln>
                  <a:noFill/>
                </a:ln>
                <a:solidFill>
                  <a:srgbClr val="0432FF"/>
                </a:solidFill>
                <a:effectLst/>
                <a:uLnTx/>
                <a:uFillTx/>
                <a:latin typeface="Calibri"/>
                <a:ea typeface="MS PGothic" charset="0"/>
              </a:rPr>
              <a:t>Implications of all the available evidence </a:t>
            </a:r>
            <a:endParaRPr kumimoji="0" lang="en-US" sz="2400" b="0" i="0" u="sng" strike="noStrike" kern="1200" cap="none" spc="0" normalizeH="0" baseline="0" noProof="0" dirty="0">
              <a:ln>
                <a:noFill/>
              </a:ln>
              <a:solidFill>
                <a:srgbClr val="0432FF"/>
              </a:solidFill>
              <a:effectLst/>
              <a:uLnTx/>
              <a:uFillTx/>
              <a:latin typeface="Calibri"/>
              <a:ea typeface="MS PGothic" charset="0"/>
            </a:endParaRP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11D1E"/>
                </a:solidFill>
                <a:effectLst/>
                <a:uLnTx/>
                <a:uFillTx/>
                <a:latin typeface="Calibri"/>
                <a:ea typeface="MS PGothic" charset="0"/>
              </a:rPr>
              <a:t>“Results of KEYNOTE-966 add to the body of evidence supporting the efficacy and safety of adding immune checkpoint inhibitors targeting PD-1 and PD-L1 to standard-of-care chemotherapy in the treatment of patients with biliary tract cancer. The statistically significant, clinically meaningful overall survival benefit observed in the absence of new safety signals supports the combination of pembrolizumab, gemcitabine, and cisplatin as a potential new first-line treatment option for patients with unresectable locally advanced or metastatic biliary tract cancer.”</a:t>
            </a:r>
            <a:endParaRPr kumimoji="0" lang="en-US" sz="2400" b="0" i="0" u="none" strike="noStrike" kern="1200" cap="none" spc="0" normalizeH="0" baseline="0" noProof="0" dirty="0">
              <a:ln>
                <a:noFill/>
              </a:ln>
              <a:solidFill>
                <a:srgbClr val="212121"/>
              </a:solidFill>
              <a:effectLst/>
              <a:uLnTx/>
              <a:uFillTx/>
              <a:latin typeface="Calibri"/>
              <a:ea typeface="MS PGothic" charset="0"/>
            </a:endParaRPr>
          </a:p>
          <a:p>
            <a:pPr marL="98425" marR="0" lvl="0" indent="0" algn="l" defTabSz="455613" rtl="0" eaLnBrk="1" fontAlgn="base"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00EEBCB-068A-5845-9CAC-68819D4768E3}"/>
              </a:ext>
            </a:extLst>
          </p:cNvPr>
          <p:cNvSpPr txBox="1"/>
          <p:nvPr/>
        </p:nvSpPr>
        <p:spPr>
          <a:xfrm>
            <a:off x="0" y="476672"/>
            <a:ext cx="12192000" cy="764704"/>
          </a:xfrm>
          <a:prstGeom prst="rect">
            <a:avLst/>
          </a:prstGeom>
          <a:noFill/>
        </p:spPr>
        <p:txBody>
          <a:bodyPr wrap="square" anchor="ctr">
            <a:noAutofit/>
          </a:bodyPr>
          <a:lstStyle/>
          <a:p>
            <a:pPr algn="ctr">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KEYNOTE-966 (continued)</a:t>
            </a:r>
          </a:p>
        </p:txBody>
      </p:sp>
    </p:spTree>
    <p:custDataLst>
      <p:tags r:id="rId1"/>
    </p:custDataLst>
    <p:extLst>
      <p:ext uri="{BB962C8B-B14F-4D97-AF65-F5344CB8AC3E}">
        <p14:creationId xmlns:p14="http://schemas.microsoft.com/office/powerpoint/2010/main" val="1955538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3E8DC6-9430-956F-F866-F89684157BCE}"/>
              </a:ext>
            </a:extLst>
          </p:cNvPr>
          <p:cNvSpPr txBox="1"/>
          <p:nvPr/>
        </p:nvSpPr>
        <p:spPr>
          <a:xfrm>
            <a:off x="623392" y="1196752"/>
            <a:ext cx="10441160" cy="3708708"/>
          </a:xfrm>
          <a:prstGeom prst="rect">
            <a:avLst/>
          </a:prstGeom>
          <a:noFill/>
        </p:spPr>
        <p:txBody>
          <a:bodyPr wrap="square">
            <a:spAutoFit/>
          </a:bodyPr>
          <a:lstStyle/>
          <a:p>
            <a:pPr marL="285750" marR="0" indent="-285750">
              <a:spcBef>
                <a:spcPts val="600"/>
              </a:spcBef>
              <a:spcAft>
                <a:spcPts val="0"/>
              </a:spcAft>
              <a:buFont typeface="Arial" panose="020B0604020202020204" pitchFamily="34" charset="0"/>
              <a:buChar char="•"/>
            </a:pP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Vogel A et al. </a:t>
            </a:r>
            <a:r>
              <a:rPr lang="en-US"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Pemigatinib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for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previously treated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locally advanced or metastatic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cholangiocarcinoma</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Final results from</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FIGHT-202</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ESMO World Congress on Gastrointestinal Cancer 2022;Abstract O-2. </a:t>
            </a:r>
          </a:p>
          <a:p>
            <a:pPr marL="285750" marR="0" indent="-285750">
              <a:spcBef>
                <a:spcPts val="600"/>
              </a:spcBef>
              <a:spcAft>
                <a:spcPts val="0"/>
              </a:spcAft>
              <a:buFont typeface="Arial" panose="020B0604020202020204" pitchFamily="34" charset="0"/>
              <a:buChar char="•"/>
            </a:pP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Bibeau K et al. Progression-free survival in patients with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cholangiocarcinoma</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with or without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FGF/FGFR alterations</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FIGHT-202 post hoc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analysis of prior systemic therapy response. </a:t>
            </a:r>
            <a:r>
              <a:rPr lang="en-US" sz="20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JCO Precis Oncol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2022;6:e2100414.</a:t>
            </a:r>
          </a:p>
          <a:p>
            <a:pPr marL="285750" indent="-285750">
              <a:spcBef>
                <a:spcPts val="600"/>
              </a:spcBef>
              <a:spcAft>
                <a:spcPts val="0"/>
              </a:spcAft>
              <a:buFont typeface="Arial" panose="020B0604020202020204" pitchFamily="34" charset="0"/>
              <a:buChar char="•"/>
            </a:pP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Goyal L et al. </a:t>
            </a:r>
            <a:r>
              <a:rPr lang="en-US"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Futibatinib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for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FGFR2-rearranged intrahepatic cholangiocarcinoma</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0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 </a:t>
            </a:r>
            <a:r>
              <a:rPr lang="en-US" sz="2000" b="0" i="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Engl</a:t>
            </a:r>
            <a:r>
              <a:rPr lang="en-US" sz="20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J Med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2023;388(3):228-39.</a:t>
            </a:r>
          </a:p>
          <a:p>
            <a:pPr marL="285750" indent="-285750">
              <a:spcBef>
                <a:spcPts val="600"/>
              </a:spcBef>
              <a:spcAft>
                <a:spcPts val="0"/>
              </a:spcAft>
              <a:buFont typeface="Arial" panose="020B0604020202020204" pitchFamily="34" charset="0"/>
              <a:buChar char="•"/>
            </a:pP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Goyal L et al. Updated results of the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FOENIX-CCA2 trial</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Efficacy and safety of </a:t>
            </a:r>
            <a:r>
              <a:rPr lang="en-US"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futibatinib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in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intrahepatic cholangiocarcinoma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lang="en-US" sz="20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iCCA</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harboring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FGFR2</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fusions/rearrangements. ASCO 2022;Abstract 4009.</a:t>
            </a:r>
          </a:p>
        </p:txBody>
      </p:sp>
      <p:sp>
        <p:nvSpPr>
          <p:cNvPr id="5" name="TextBox 4">
            <a:extLst>
              <a:ext uri="{FF2B5EF4-FFF2-40B4-BE49-F238E27FC236}">
                <a16:creationId xmlns:a16="http://schemas.microsoft.com/office/drawing/2014/main" id="{B9B23CB7-F985-0143-8AD6-DBCAB8C8F527}"/>
              </a:ext>
            </a:extLst>
          </p:cNvPr>
          <p:cNvSpPr txBox="1"/>
          <p:nvPr/>
        </p:nvSpPr>
        <p:spPr>
          <a:xfrm>
            <a:off x="0" y="144016"/>
            <a:ext cx="12192000" cy="764704"/>
          </a:xfrm>
          <a:prstGeom prst="rect">
            <a:avLst/>
          </a:prstGeom>
          <a:noFill/>
        </p:spPr>
        <p:txBody>
          <a:bodyPr wrap="square" anchor="ctr">
            <a:noAutofit/>
          </a:bodyPr>
          <a:lstStyle/>
          <a:p>
            <a:pPr algn="ctr"/>
            <a:r>
              <a:rPr lang="en-US" sz="3200" dirty="0">
                <a:solidFill>
                  <a:srgbClr val="0432FF"/>
                </a:solidFill>
                <a:latin typeface="Calibri" panose="020F0502020204030204" pitchFamily="34" charset="0"/>
                <a:cs typeface="Calibri" panose="020F0502020204030204" pitchFamily="34" charset="0"/>
              </a:rPr>
              <a:t>FGFR Inhibitors in BTC</a:t>
            </a:r>
          </a:p>
        </p:txBody>
      </p:sp>
    </p:spTree>
    <p:custDataLst>
      <p:tags r:id="rId1"/>
    </p:custDataLst>
    <p:extLst>
      <p:ext uri="{BB962C8B-B14F-4D97-AF65-F5344CB8AC3E}">
        <p14:creationId xmlns:p14="http://schemas.microsoft.com/office/powerpoint/2010/main" val="2774259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48DC1-9EAA-405B-B970-754F39828D94}"/>
              </a:ext>
            </a:extLst>
          </p:cNvPr>
          <p:cNvSpPr>
            <a:spLocks noGrp="1"/>
          </p:cNvSpPr>
          <p:nvPr>
            <p:ph type="title"/>
          </p:nvPr>
        </p:nvSpPr>
        <p:spPr>
          <a:xfrm>
            <a:off x="914400" y="-228600"/>
            <a:ext cx="10363200" cy="1143000"/>
          </a:xfrm>
        </p:spPr>
        <p:txBody>
          <a:bodyPr/>
          <a:lstStyle/>
          <a:p>
            <a:r>
              <a:rPr lang="en-US" dirty="0">
                <a:solidFill>
                  <a:srgbClr val="FFFF00"/>
                </a:solidFill>
              </a:rPr>
              <a:t>FIGHT-202</a:t>
            </a:r>
          </a:p>
        </p:txBody>
      </p:sp>
      <p:sp>
        <p:nvSpPr>
          <p:cNvPr id="3" name="Content Placeholder 2">
            <a:extLst>
              <a:ext uri="{FF2B5EF4-FFF2-40B4-BE49-F238E27FC236}">
                <a16:creationId xmlns:a16="http://schemas.microsoft.com/office/drawing/2014/main" id="{AA5C6DAE-4219-4136-86A1-940A6696CD2C}"/>
              </a:ext>
            </a:extLst>
          </p:cNvPr>
          <p:cNvSpPr>
            <a:spLocks noGrp="1"/>
          </p:cNvSpPr>
          <p:nvPr>
            <p:ph idx="1"/>
          </p:nvPr>
        </p:nvSpPr>
        <p:spPr>
          <a:xfrm>
            <a:off x="914400" y="685800"/>
            <a:ext cx="10820400" cy="4724400"/>
          </a:xfrm>
        </p:spPr>
        <p:txBody>
          <a:bodyPr/>
          <a:lstStyle/>
          <a:p>
            <a:r>
              <a:rPr lang="en-US" sz="2900" dirty="0" err="1">
                <a:solidFill>
                  <a:schemeClr val="bg1"/>
                </a:solidFill>
              </a:rPr>
              <a:t>Pemigatinib</a:t>
            </a:r>
            <a:r>
              <a:rPr lang="en-US" sz="2900" dirty="0">
                <a:solidFill>
                  <a:schemeClr val="bg1"/>
                </a:solidFill>
              </a:rPr>
              <a:t> oral selective FGFR 1,2,3 inhibitor</a:t>
            </a:r>
          </a:p>
          <a:p>
            <a:r>
              <a:rPr lang="en-US" sz="2900" dirty="0">
                <a:solidFill>
                  <a:schemeClr val="bg1"/>
                </a:solidFill>
              </a:rPr>
              <a:t>13.5 mg </a:t>
            </a:r>
            <a:r>
              <a:rPr lang="en-US" sz="2900" dirty="0" err="1">
                <a:solidFill>
                  <a:schemeClr val="bg1"/>
                </a:solidFill>
              </a:rPr>
              <a:t>qD</a:t>
            </a:r>
            <a:r>
              <a:rPr lang="en-US" sz="2900" dirty="0">
                <a:solidFill>
                  <a:schemeClr val="bg1"/>
                </a:solidFill>
              </a:rPr>
              <a:t>, 2 weeks on 1 off</a:t>
            </a:r>
          </a:p>
          <a:p>
            <a:r>
              <a:rPr lang="en-US" sz="2900" dirty="0">
                <a:solidFill>
                  <a:schemeClr val="bg1"/>
                </a:solidFill>
              </a:rPr>
              <a:t>FIGHT-202 open label single arm Phase 2 study in previously treated CCA, primary endpoint ORR</a:t>
            </a:r>
          </a:p>
          <a:p>
            <a:r>
              <a:rPr lang="en-US" sz="2900" dirty="0">
                <a:solidFill>
                  <a:schemeClr val="bg1"/>
                </a:solidFill>
              </a:rPr>
              <a:t>ORR 37% in patients with FGFR2 fusions/gene rearrangements (n=108)</a:t>
            </a:r>
          </a:p>
          <a:p>
            <a:pPr lvl="1"/>
            <a:r>
              <a:rPr lang="en-US" sz="2900" dirty="0">
                <a:solidFill>
                  <a:schemeClr val="bg1"/>
                </a:solidFill>
              </a:rPr>
              <a:t>DOR 9.1 months</a:t>
            </a:r>
          </a:p>
          <a:p>
            <a:pPr lvl="1"/>
            <a:r>
              <a:rPr lang="en-US" sz="2900" dirty="0">
                <a:solidFill>
                  <a:schemeClr val="bg1"/>
                </a:solidFill>
              </a:rPr>
              <a:t>PFS 7.0 </a:t>
            </a:r>
            <a:r>
              <a:rPr lang="en-US" sz="2900" dirty="0" err="1">
                <a:solidFill>
                  <a:schemeClr val="bg1"/>
                </a:solidFill>
              </a:rPr>
              <a:t>mos</a:t>
            </a:r>
            <a:r>
              <a:rPr lang="en-US" sz="2900" dirty="0">
                <a:solidFill>
                  <a:schemeClr val="bg1"/>
                </a:solidFill>
              </a:rPr>
              <a:t>, OS 17.5 </a:t>
            </a:r>
            <a:r>
              <a:rPr lang="en-US" sz="2900" dirty="0" err="1">
                <a:solidFill>
                  <a:schemeClr val="bg1"/>
                </a:solidFill>
              </a:rPr>
              <a:t>mos</a:t>
            </a:r>
            <a:endParaRPr lang="en-US" sz="2900" dirty="0">
              <a:solidFill>
                <a:schemeClr val="bg1"/>
              </a:solidFill>
            </a:endParaRPr>
          </a:p>
          <a:p>
            <a:r>
              <a:rPr lang="en-US" sz="2900" dirty="0">
                <a:solidFill>
                  <a:schemeClr val="bg1"/>
                </a:solidFill>
              </a:rPr>
              <a:t>TEAEs- hyperphosphatemia, alopecia, diarrhea, fatigue</a:t>
            </a:r>
          </a:p>
          <a:p>
            <a:r>
              <a:rPr lang="en-US" sz="2900" dirty="0">
                <a:solidFill>
                  <a:schemeClr val="bg1"/>
                </a:solidFill>
              </a:rPr>
              <a:t>Exploratory analysis for this 108 patients, PFS </a:t>
            </a:r>
            <a:r>
              <a:rPr lang="en-US" sz="2900" u="sng" dirty="0">
                <a:solidFill>
                  <a:schemeClr val="bg1"/>
                </a:solidFill>
              </a:rPr>
              <a:t>to front-line </a:t>
            </a:r>
            <a:r>
              <a:rPr lang="en-US" sz="2900" dirty="0">
                <a:solidFill>
                  <a:schemeClr val="bg1"/>
                </a:solidFill>
              </a:rPr>
              <a:t>was 5.5 </a:t>
            </a:r>
            <a:r>
              <a:rPr lang="en-US" sz="2900" dirty="0" err="1">
                <a:solidFill>
                  <a:schemeClr val="bg1"/>
                </a:solidFill>
              </a:rPr>
              <a:t>mos</a:t>
            </a:r>
            <a:r>
              <a:rPr lang="en-US" sz="2900" dirty="0">
                <a:solidFill>
                  <a:schemeClr val="bg1"/>
                </a:solidFill>
              </a:rPr>
              <a:t> (less than second-line </a:t>
            </a:r>
            <a:r>
              <a:rPr lang="en-US" sz="2900" dirty="0" err="1">
                <a:solidFill>
                  <a:schemeClr val="bg1"/>
                </a:solidFill>
              </a:rPr>
              <a:t>pemigatinib</a:t>
            </a:r>
            <a:r>
              <a:rPr lang="en-US" sz="2900" dirty="0">
                <a:solidFill>
                  <a:schemeClr val="bg1"/>
                </a:solidFill>
              </a:rPr>
              <a:t>)</a:t>
            </a:r>
          </a:p>
        </p:txBody>
      </p:sp>
      <p:sp>
        <p:nvSpPr>
          <p:cNvPr id="4" name="TextBox 3">
            <a:extLst>
              <a:ext uri="{FF2B5EF4-FFF2-40B4-BE49-F238E27FC236}">
                <a16:creationId xmlns:a16="http://schemas.microsoft.com/office/drawing/2014/main" id="{85289820-719B-5468-E2A6-9BE77051D6A0}"/>
              </a:ext>
            </a:extLst>
          </p:cNvPr>
          <p:cNvSpPr txBox="1"/>
          <p:nvPr/>
        </p:nvSpPr>
        <p:spPr>
          <a:xfrm>
            <a:off x="191344" y="6473279"/>
            <a:ext cx="43677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a:ea typeface="+mn-ea"/>
                <a:cs typeface="+mn-cs"/>
              </a:rPr>
              <a:t>Vogel A et al. ESMO GI 2022; Abstract O-2. </a:t>
            </a:r>
          </a:p>
        </p:txBody>
      </p:sp>
      <p:sp>
        <p:nvSpPr>
          <p:cNvPr id="6" name="TextBox 5">
            <a:extLst>
              <a:ext uri="{FF2B5EF4-FFF2-40B4-BE49-F238E27FC236}">
                <a16:creationId xmlns:a16="http://schemas.microsoft.com/office/drawing/2014/main" id="{3341D717-89C1-E540-8127-D0F5F467F953}"/>
              </a:ext>
            </a:extLst>
          </p:cNvPr>
          <p:cNvSpPr txBox="1"/>
          <p:nvPr/>
        </p:nvSpPr>
        <p:spPr>
          <a:xfrm>
            <a:off x="6069496" y="6488668"/>
            <a:ext cx="6122504" cy="35394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Courtesy of Richard S Finn, MD</a:t>
            </a:r>
            <a:endParaRPr kumimoji="0" lang="en-US" sz="17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45451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F003E-71AD-4A74-911D-56C288E21977}"/>
              </a:ext>
            </a:extLst>
          </p:cNvPr>
          <p:cNvSpPr>
            <a:spLocks noGrp="1"/>
          </p:cNvSpPr>
          <p:nvPr>
            <p:ph type="title"/>
          </p:nvPr>
        </p:nvSpPr>
        <p:spPr>
          <a:xfrm>
            <a:off x="914400" y="152400"/>
            <a:ext cx="10363200" cy="1143000"/>
          </a:xfrm>
        </p:spPr>
        <p:txBody>
          <a:bodyPr/>
          <a:lstStyle/>
          <a:p>
            <a:r>
              <a:rPr lang="en-US" dirty="0" err="1">
                <a:solidFill>
                  <a:srgbClr val="FFFF00"/>
                </a:solidFill>
              </a:rPr>
              <a:t>Futibatinib</a:t>
            </a:r>
            <a:endParaRPr lang="en-US" dirty="0">
              <a:solidFill>
                <a:srgbClr val="FFFF00"/>
              </a:solidFill>
            </a:endParaRPr>
          </a:p>
        </p:txBody>
      </p:sp>
      <p:sp>
        <p:nvSpPr>
          <p:cNvPr id="3" name="Content Placeholder 2">
            <a:extLst>
              <a:ext uri="{FF2B5EF4-FFF2-40B4-BE49-F238E27FC236}">
                <a16:creationId xmlns:a16="http://schemas.microsoft.com/office/drawing/2014/main" id="{7DCC540A-C913-4242-A7DF-23B2AFBD72C0}"/>
              </a:ext>
            </a:extLst>
          </p:cNvPr>
          <p:cNvSpPr>
            <a:spLocks noGrp="1"/>
          </p:cNvSpPr>
          <p:nvPr>
            <p:ph idx="1"/>
          </p:nvPr>
        </p:nvSpPr>
        <p:spPr>
          <a:xfrm>
            <a:off x="914400" y="1295400"/>
            <a:ext cx="10363200" cy="4800600"/>
          </a:xfrm>
        </p:spPr>
        <p:txBody>
          <a:bodyPr/>
          <a:lstStyle/>
          <a:p>
            <a:r>
              <a:rPr lang="en-US" dirty="0">
                <a:solidFill>
                  <a:schemeClr val="bg1"/>
                </a:solidFill>
              </a:rPr>
              <a:t>Highly selective FGFR 1-4 inhibitor, irreversible, 20 mg daily</a:t>
            </a:r>
          </a:p>
          <a:p>
            <a:r>
              <a:rPr lang="en-US" dirty="0">
                <a:solidFill>
                  <a:schemeClr val="bg1"/>
                </a:solidFill>
              </a:rPr>
              <a:t>FOENIX-CCA2 study, single arm phase 2 in patients with FGFR2 fusions/ rearrangements (n=103)</a:t>
            </a:r>
          </a:p>
          <a:p>
            <a:r>
              <a:rPr lang="en-US" dirty="0">
                <a:solidFill>
                  <a:schemeClr val="bg1"/>
                </a:solidFill>
              </a:rPr>
              <a:t>ORR 41.7 %, </a:t>
            </a:r>
            <a:r>
              <a:rPr lang="en-US" dirty="0" err="1">
                <a:solidFill>
                  <a:schemeClr val="bg1"/>
                </a:solidFill>
              </a:rPr>
              <a:t>mDOR</a:t>
            </a:r>
            <a:r>
              <a:rPr lang="en-US" dirty="0">
                <a:solidFill>
                  <a:schemeClr val="bg1"/>
                </a:solidFill>
              </a:rPr>
              <a:t> 9.5 </a:t>
            </a:r>
            <a:r>
              <a:rPr lang="en-US" dirty="0" err="1">
                <a:solidFill>
                  <a:schemeClr val="bg1"/>
                </a:solidFill>
              </a:rPr>
              <a:t>mos</a:t>
            </a:r>
            <a:r>
              <a:rPr lang="en-US" dirty="0">
                <a:solidFill>
                  <a:schemeClr val="bg1"/>
                </a:solidFill>
              </a:rPr>
              <a:t>, </a:t>
            </a:r>
            <a:r>
              <a:rPr lang="en-US" dirty="0" err="1">
                <a:solidFill>
                  <a:schemeClr val="bg1"/>
                </a:solidFill>
              </a:rPr>
              <a:t>mPFS</a:t>
            </a:r>
            <a:r>
              <a:rPr lang="en-US" dirty="0">
                <a:solidFill>
                  <a:schemeClr val="bg1"/>
                </a:solidFill>
              </a:rPr>
              <a:t> 8.9 </a:t>
            </a:r>
            <a:r>
              <a:rPr lang="en-US" dirty="0" err="1">
                <a:solidFill>
                  <a:schemeClr val="bg1"/>
                </a:solidFill>
              </a:rPr>
              <a:t>mos</a:t>
            </a:r>
            <a:endParaRPr lang="en-US" dirty="0">
              <a:solidFill>
                <a:schemeClr val="bg1"/>
              </a:solidFill>
            </a:endParaRPr>
          </a:p>
          <a:p>
            <a:r>
              <a:rPr lang="en-US" dirty="0">
                <a:solidFill>
                  <a:schemeClr val="bg1"/>
                </a:solidFill>
              </a:rPr>
              <a:t>Mature </a:t>
            </a:r>
            <a:r>
              <a:rPr lang="en-US" dirty="0" err="1">
                <a:solidFill>
                  <a:schemeClr val="bg1"/>
                </a:solidFill>
              </a:rPr>
              <a:t>mOS</a:t>
            </a:r>
            <a:r>
              <a:rPr lang="en-US" dirty="0">
                <a:solidFill>
                  <a:schemeClr val="bg1"/>
                </a:solidFill>
              </a:rPr>
              <a:t> 20.0 </a:t>
            </a:r>
            <a:r>
              <a:rPr lang="en-US" dirty="0" err="1">
                <a:solidFill>
                  <a:schemeClr val="bg1"/>
                </a:solidFill>
              </a:rPr>
              <a:t>mos</a:t>
            </a:r>
            <a:endParaRPr lang="en-US" dirty="0">
              <a:solidFill>
                <a:schemeClr val="bg1"/>
              </a:solidFill>
            </a:endParaRPr>
          </a:p>
          <a:p>
            <a:r>
              <a:rPr lang="en-US" dirty="0">
                <a:solidFill>
                  <a:schemeClr val="bg1"/>
                </a:solidFill>
              </a:rPr>
              <a:t>TEAEs- hyperphosphatemia, alopecia, dry mouth, diarrhea</a:t>
            </a:r>
          </a:p>
        </p:txBody>
      </p:sp>
      <p:sp>
        <p:nvSpPr>
          <p:cNvPr id="4" name="TextBox 3">
            <a:extLst>
              <a:ext uri="{FF2B5EF4-FFF2-40B4-BE49-F238E27FC236}">
                <a16:creationId xmlns:a16="http://schemas.microsoft.com/office/drawing/2014/main" id="{8D43F53E-2CB1-6697-2D22-82955082E222}"/>
              </a:ext>
            </a:extLst>
          </p:cNvPr>
          <p:cNvSpPr txBox="1"/>
          <p:nvPr/>
        </p:nvSpPr>
        <p:spPr>
          <a:xfrm>
            <a:off x="263352" y="6336268"/>
            <a:ext cx="40489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a:ea typeface="+mn-ea"/>
                <a:cs typeface="+mn-cs"/>
              </a:rPr>
              <a:t>Goyal L et al. ASCO 2022;Abstract 4009.</a:t>
            </a:r>
          </a:p>
        </p:txBody>
      </p:sp>
      <p:sp>
        <p:nvSpPr>
          <p:cNvPr id="6" name="TextBox 5">
            <a:extLst>
              <a:ext uri="{FF2B5EF4-FFF2-40B4-BE49-F238E27FC236}">
                <a16:creationId xmlns:a16="http://schemas.microsoft.com/office/drawing/2014/main" id="{D48BCA3A-146D-BF46-9391-E53BC54D0D22}"/>
              </a:ext>
            </a:extLst>
          </p:cNvPr>
          <p:cNvSpPr txBox="1"/>
          <p:nvPr/>
        </p:nvSpPr>
        <p:spPr>
          <a:xfrm>
            <a:off x="6069496" y="6488668"/>
            <a:ext cx="6122504" cy="35394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Courtesy of Richard S Finn, MD</a:t>
            </a:r>
            <a:endParaRPr kumimoji="0" lang="en-US" sz="17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436064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3E8DC6-9430-956F-F866-F89684157BCE}"/>
              </a:ext>
            </a:extLst>
          </p:cNvPr>
          <p:cNvSpPr txBox="1"/>
          <p:nvPr/>
        </p:nvSpPr>
        <p:spPr>
          <a:xfrm>
            <a:off x="763786" y="1236529"/>
            <a:ext cx="10363522" cy="2708434"/>
          </a:xfrm>
          <a:prstGeom prst="rect">
            <a:avLst/>
          </a:prstGeom>
          <a:noFill/>
        </p:spPr>
        <p:txBody>
          <a:bodyPr wrap="square">
            <a:spAutoFit/>
          </a:bodyPr>
          <a:lstStyle/>
          <a:p>
            <a:pPr marL="285750" indent="-285750">
              <a:spcBef>
                <a:spcPts val="600"/>
              </a:spcBef>
              <a:spcAft>
                <a:spcPts val="0"/>
              </a:spcAft>
              <a:buFont typeface="Arial" panose="020B0604020202020204" pitchFamily="34" charset="0"/>
              <a:buChar char="•"/>
            </a:pPr>
            <a:r>
              <a:rPr lang="en-US" sz="20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Zymeworks</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announces positive topline data in the pivotal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HERIZON-BTC-01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trial of </a:t>
            </a:r>
            <a:r>
              <a:rPr lang="en-US"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zanidatamab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[press release]. December 19, 2022. Available at https://</a:t>
            </a:r>
            <a:r>
              <a:rPr lang="en-US" sz="20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ir.zymeworks.com</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/news-releases/news-release-details/</a:t>
            </a:r>
            <a:r>
              <a:rPr lang="en-US" sz="20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zymeworks</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-announces-positive-topline-data-pivotal-</a:t>
            </a:r>
            <a:b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b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herizon-btc-01. </a:t>
            </a:r>
          </a:p>
          <a:p>
            <a:pPr marL="285750" indent="-285750">
              <a:spcBef>
                <a:spcPts val="600"/>
              </a:spcBef>
              <a:spcAft>
                <a:spcPts val="0"/>
              </a:spcAft>
              <a:buFont typeface="Arial" panose="020B0604020202020204" pitchFamily="34" charset="0"/>
              <a:buChar char="•"/>
            </a:pPr>
            <a:r>
              <a:rPr lang="en-US" sz="20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Ohba</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 et al.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Trastuzumab </a:t>
            </a:r>
            <a:r>
              <a:rPr lang="en-US"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deruxtecan</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t>
            </a:r>
            <a:r>
              <a:rPr lang="en-US" sz="20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DXd</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DS-8201) in patients (pts) with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HER2-expressing</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unresectable or recurrent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biliary tract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cancer (BTC): An investigator-initiated multicenter phase 2 study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HERB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trial). ASCO 2022;Abstract 4006.</a:t>
            </a:r>
          </a:p>
          <a:p>
            <a:pPr marL="285750" marR="0" indent="-285750">
              <a:spcBef>
                <a:spcPts val="600"/>
              </a:spcBef>
              <a:spcAft>
                <a:spcPts val="0"/>
              </a:spcAft>
              <a:buFont typeface="Arial" panose="020B0604020202020204" pitchFamily="34" charset="0"/>
              <a:buChar char="•"/>
            </a:pPr>
            <a:endPar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00EEBCB-068A-5845-9CAC-68819D4768E3}"/>
              </a:ext>
            </a:extLst>
          </p:cNvPr>
          <p:cNvSpPr txBox="1"/>
          <p:nvPr/>
        </p:nvSpPr>
        <p:spPr>
          <a:xfrm>
            <a:off x="0" y="144016"/>
            <a:ext cx="12192000" cy="764704"/>
          </a:xfrm>
          <a:prstGeom prst="rect">
            <a:avLst/>
          </a:prstGeom>
          <a:noFill/>
        </p:spPr>
        <p:txBody>
          <a:bodyPr wrap="square" anchor="ctr">
            <a:noAutofit/>
          </a:bodyPr>
          <a:lstStyle/>
          <a:p>
            <a:pPr algn="ctr"/>
            <a:r>
              <a:rPr lang="en-US" sz="3200" dirty="0">
                <a:solidFill>
                  <a:srgbClr val="0432FF"/>
                </a:solidFill>
                <a:latin typeface="Calibri" panose="020F0502020204030204" pitchFamily="34" charset="0"/>
                <a:cs typeface="Calibri" panose="020F0502020204030204" pitchFamily="34" charset="0"/>
              </a:rPr>
              <a:t>Anti-HER2 Therapies in BTC</a:t>
            </a:r>
          </a:p>
        </p:txBody>
      </p:sp>
    </p:spTree>
    <p:custDataLst>
      <p:tags r:id="rId1"/>
    </p:custDataLst>
    <p:extLst>
      <p:ext uri="{BB962C8B-B14F-4D97-AF65-F5344CB8AC3E}">
        <p14:creationId xmlns:p14="http://schemas.microsoft.com/office/powerpoint/2010/main" val="34326719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23772-DEC5-4106-84EC-8B2EDEBB261C}"/>
              </a:ext>
            </a:extLst>
          </p:cNvPr>
          <p:cNvSpPr>
            <a:spLocks noGrp="1"/>
          </p:cNvSpPr>
          <p:nvPr>
            <p:ph type="title"/>
          </p:nvPr>
        </p:nvSpPr>
        <p:spPr>
          <a:xfrm>
            <a:off x="914400" y="0"/>
            <a:ext cx="10363200" cy="1143000"/>
          </a:xfrm>
        </p:spPr>
        <p:txBody>
          <a:bodyPr/>
          <a:lstStyle/>
          <a:p>
            <a:r>
              <a:rPr lang="en-US" dirty="0">
                <a:solidFill>
                  <a:srgbClr val="FFFF00"/>
                </a:solidFill>
              </a:rPr>
              <a:t>HER2 Targeting: second line studies</a:t>
            </a:r>
          </a:p>
        </p:txBody>
      </p:sp>
      <p:sp>
        <p:nvSpPr>
          <p:cNvPr id="3" name="Content Placeholder 2">
            <a:extLst>
              <a:ext uri="{FF2B5EF4-FFF2-40B4-BE49-F238E27FC236}">
                <a16:creationId xmlns:a16="http://schemas.microsoft.com/office/drawing/2014/main" id="{3EAB3603-AC7D-44C1-BF53-69B57AAF0678}"/>
              </a:ext>
            </a:extLst>
          </p:cNvPr>
          <p:cNvSpPr>
            <a:spLocks noGrp="1"/>
          </p:cNvSpPr>
          <p:nvPr>
            <p:ph idx="1"/>
          </p:nvPr>
        </p:nvSpPr>
        <p:spPr>
          <a:xfrm>
            <a:off x="914400" y="1066800"/>
            <a:ext cx="10363200" cy="5257800"/>
          </a:xfrm>
        </p:spPr>
        <p:txBody>
          <a:bodyPr/>
          <a:lstStyle/>
          <a:p>
            <a:pPr>
              <a:spcBef>
                <a:spcPts val="500"/>
              </a:spcBef>
            </a:pPr>
            <a:r>
              <a:rPr lang="en-US" sz="2600" dirty="0">
                <a:solidFill>
                  <a:schemeClr val="bg1"/>
                </a:solidFill>
              </a:rPr>
              <a:t>HERIZON-BTC-01 trial, phase 2b (n~87), single agent</a:t>
            </a:r>
          </a:p>
          <a:p>
            <a:pPr lvl="1">
              <a:spcBef>
                <a:spcPts val="500"/>
              </a:spcBef>
            </a:pPr>
            <a:r>
              <a:rPr lang="en-US" sz="2600" dirty="0" err="1">
                <a:solidFill>
                  <a:schemeClr val="bg1"/>
                </a:solidFill>
              </a:rPr>
              <a:t>Zanidatamab</a:t>
            </a:r>
            <a:r>
              <a:rPr lang="en-US" sz="2600" dirty="0">
                <a:solidFill>
                  <a:schemeClr val="bg1"/>
                </a:solidFill>
              </a:rPr>
              <a:t>, HER2 bispecific antibody against 2 different domains of HER2</a:t>
            </a:r>
          </a:p>
          <a:p>
            <a:pPr lvl="1">
              <a:spcBef>
                <a:spcPts val="500"/>
              </a:spcBef>
            </a:pPr>
            <a:r>
              <a:rPr lang="en-US" sz="2600" dirty="0">
                <a:solidFill>
                  <a:schemeClr val="bg1"/>
                </a:solidFill>
              </a:rPr>
              <a:t>ORR 41.3%, </a:t>
            </a:r>
            <a:r>
              <a:rPr lang="en-US" sz="2600" dirty="0" err="1">
                <a:solidFill>
                  <a:schemeClr val="bg1"/>
                </a:solidFill>
              </a:rPr>
              <a:t>mDOR</a:t>
            </a:r>
            <a:r>
              <a:rPr lang="en-US" sz="2600" dirty="0">
                <a:solidFill>
                  <a:schemeClr val="bg1"/>
                </a:solidFill>
              </a:rPr>
              <a:t> 12.9 </a:t>
            </a:r>
            <a:r>
              <a:rPr lang="en-US" sz="2600" dirty="0" err="1">
                <a:solidFill>
                  <a:schemeClr val="bg1"/>
                </a:solidFill>
              </a:rPr>
              <a:t>mos</a:t>
            </a:r>
            <a:r>
              <a:rPr lang="en-US" sz="2600" dirty="0">
                <a:solidFill>
                  <a:schemeClr val="bg1"/>
                </a:solidFill>
              </a:rPr>
              <a:t> in second line</a:t>
            </a:r>
          </a:p>
          <a:p>
            <a:pPr lvl="1">
              <a:spcBef>
                <a:spcPts val="500"/>
              </a:spcBef>
            </a:pPr>
            <a:r>
              <a:rPr lang="en-US" sz="2600" dirty="0">
                <a:solidFill>
                  <a:schemeClr val="bg1"/>
                </a:solidFill>
              </a:rPr>
              <a:t>Amplified or IHC 2 and 3+</a:t>
            </a:r>
          </a:p>
          <a:p>
            <a:pPr lvl="1">
              <a:spcBef>
                <a:spcPts val="500"/>
              </a:spcBef>
            </a:pPr>
            <a:r>
              <a:rPr lang="en-US" sz="2600" dirty="0">
                <a:solidFill>
                  <a:schemeClr val="bg1"/>
                </a:solidFill>
              </a:rPr>
              <a:t>No new safety signals (GI and infusion reactions)</a:t>
            </a:r>
          </a:p>
          <a:p>
            <a:pPr>
              <a:spcBef>
                <a:spcPts val="500"/>
              </a:spcBef>
            </a:pPr>
            <a:r>
              <a:rPr lang="en-US" sz="2600" dirty="0">
                <a:solidFill>
                  <a:schemeClr val="bg1"/>
                </a:solidFill>
              </a:rPr>
              <a:t>HERB trial, phase 2, single arm, trastuzumab </a:t>
            </a:r>
            <a:r>
              <a:rPr lang="en-US" sz="2600" dirty="0" err="1">
                <a:solidFill>
                  <a:schemeClr val="bg1"/>
                </a:solidFill>
              </a:rPr>
              <a:t>deruxtecan</a:t>
            </a:r>
            <a:endParaRPr lang="en-US" sz="2600" dirty="0">
              <a:solidFill>
                <a:schemeClr val="bg1"/>
              </a:solidFill>
            </a:endParaRPr>
          </a:p>
          <a:p>
            <a:pPr lvl="1">
              <a:spcBef>
                <a:spcPts val="500"/>
              </a:spcBef>
            </a:pPr>
            <a:r>
              <a:rPr lang="en-US" sz="2600" dirty="0">
                <a:solidFill>
                  <a:schemeClr val="bg1"/>
                </a:solidFill>
              </a:rPr>
              <a:t>30 pts (22 HER2 positive, 8 HER2 low)</a:t>
            </a:r>
          </a:p>
          <a:p>
            <a:pPr lvl="1">
              <a:spcBef>
                <a:spcPts val="500"/>
              </a:spcBef>
            </a:pPr>
            <a:r>
              <a:rPr lang="en-US" sz="2600" dirty="0">
                <a:solidFill>
                  <a:schemeClr val="bg1"/>
                </a:solidFill>
              </a:rPr>
              <a:t>ORR HER2 + 36.4 %, HER2 low 12.5%, All 30%</a:t>
            </a:r>
          </a:p>
          <a:p>
            <a:pPr lvl="1">
              <a:spcBef>
                <a:spcPts val="500"/>
              </a:spcBef>
            </a:pPr>
            <a:r>
              <a:rPr lang="en-US" sz="2600" dirty="0">
                <a:solidFill>
                  <a:schemeClr val="bg1"/>
                </a:solidFill>
              </a:rPr>
              <a:t>PFS HER2+ 5.1 </a:t>
            </a:r>
            <a:r>
              <a:rPr lang="en-US" sz="2600" dirty="0" err="1">
                <a:solidFill>
                  <a:schemeClr val="bg1"/>
                </a:solidFill>
              </a:rPr>
              <a:t>mos</a:t>
            </a:r>
            <a:r>
              <a:rPr lang="en-US" sz="2600" dirty="0">
                <a:solidFill>
                  <a:schemeClr val="bg1"/>
                </a:solidFill>
              </a:rPr>
              <a:t>, HER2 low 3.5 </a:t>
            </a:r>
            <a:r>
              <a:rPr lang="en-US" sz="2600" dirty="0" err="1">
                <a:solidFill>
                  <a:schemeClr val="bg1"/>
                </a:solidFill>
              </a:rPr>
              <a:t>mos</a:t>
            </a:r>
            <a:endParaRPr lang="en-US" sz="2600" dirty="0">
              <a:solidFill>
                <a:schemeClr val="bg1"/>
              </a:solidFill>
            </a:endParaRPr>
          </a:p>
          <a:p>
            <a:pPr lvl="1">
              <a:spcBef>
                <a:spcPts val="500"/>
              </a:spcBef>
            </a:pPr>
            <a:r>
              <a:rPr lang="en-US" sz="2600" dirty="0">
                <a:solidFill>
                  <a:schemeClr val="bg1"/>
                </a:solidFill>
              </a:rPr>
              <a:t>TEAEs – hematologic, pneumonitis</a:t>
            </a:r>
          </a:p>
        </p:txBody>
      </p:sp>
      <p:sp>
        <p:nvSpPr>
          <p:cNvPr id="5" name="TextBox 4">
            <a:extLst>
              <a:ext uri="{FF2B5EF4-FFF2-40B4-BE49-F238E27FC236}">
                <a16:creationId xmlns:a16="http://schemas.microsoft.com/office/drawing/2014/main" id="{731550B1-C45F-AEAE-D140-91166B26F765}"/>
              </a:ext>
            </a:extLst>
          </p:cNvPr>
          <p:cNvSpPr txBox="1"/>
          <p:nvPr/>
        </p:nvSpPr>
        <p:spPr>
          <a:xfrm>
            <a:off x="191344" y="6221968"/>
            <a:ext cx="90782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a:ea typeface="+mn-ea"/>
                <a:cs typeface="+mn-cs"/>
              </a:rPr>
              <a:t>HERIZON-BTC-01 press release, December 19, 2022; </a:t>
            </a:r>
            <a:r>
              <a:rPr kumimoji="0" lang="en-US" sz="1800" b="0" i="0" u="none" strike="noStrike" kern="1200" cap="none" spc="0" normalizeH="0" baseline="0" noProof="0" dirty="0" err="1">
                <a:ln>
                  <a:noFill/>
                </a:ln>
                <a:solidFill>
                  <a:srgbClr val="FFFFFF"/>
                </a:solidFill>
                <a:effectLst/>
                <a:uLnTx/>
                <a:uFillTx/>
                <a:latin typeface="Times New Roman"/>
                <a:ea typeface="+mn-ea"/>
                <a:cs typeface="+mn-cs"/>
              </a:rPr>
              <a:t>Ohba</a:t>
            </a:r>
            <a:r>
              <a:rPr kumimoji="0" lang="en-US" sz="1800" b="0" i="0" u="none" strike="noStrike" kern="1200" cap="none" spc="0" normalizeH="0" baseline="0" noProof="0" dirty="0">
                <a:ln>
                  <a:noFill/>
                </a:ln>
                <a:solidFill>
                  <a:srgbClr val="FFFFFF"/>
                </a:solidFill>
                <a:effectLst/>
                <a:uLnTx/>
                <a:uFillTx/>
                <a:latin typeface="Times New Roman"/>
                <a:ea typeface="+mn-ea"/>
                <a:cs typeface="+mn-cs"/>
              </a:rPr>
              <a:t> A et </a:t>
            </a:r>
            <a:r>
              <a:rPr kumimoji="0" lang="en-US" sz="1800" b="0" i="0" u="none" strike="noStrike" kern="1200" cap="none" spc="0" normalizeH="0" baseline="0" noProof="0" dirty="0" err="1">
                <a:ln>
                  <a:noFill/>
                </a:ln>
                <a:solidFill>
                  <a:srgbClr val="FFFFFF"/>
                </a:solidFill>
                <a:effectLst/>
                <a:uLnTx/>
                <a:uFillTx/>
                <a:latin typeface="Times New Roman"/>
                <a:ea typeface="+mn-ea"/>
                <a:cs typeface="+mn-cs"/>
              </a:rPr>
              <a:t>al.ASCO</a:t>
            </a:r>
            <a:r>
              <a:rPr kumimoji="0" lang="en-US" sz="1800" b="0" i="0" u="none" strike="noStrike" kern="1200" cap="none" spc="0" normalizeH="0" baseline="0" noProof="0" dirty="0">
                <a:ln>
                  <a:noFill/>
                </a:ln>
                <a:solidFill>
                  <a:srgbClr val="FFFFFF"/>
                </a:solidFill>
                <a:effectLst/>
                <a:uLnTx/>
                <a:uFillTx/>
                <a:latin typeface="Times New Roman"/>
                <a:ea typeface="+mn-ea"/>
                <a:cs typeface="+mn-cs"/>
              </a:rPr>
              <a:t> 2022;Abstract 4006.</a:t>
            </a:r>
          </a:p>
        </p:txBody>
      </p:sp>
      <p:sp>
        <p:nvSpPr>
          <p:cNvPr id="6" name="TextBox 5">
            <a:extLst>
              <a:ext uri="{FF2B5EF4-FFF2-40B4-BE49-F238E27FC236}">
                <a16:creationId xmlns:a16="http://schemas.microsoft.com/office/drawing/2014/main" id="{E8CDBF62-0B86-D84A-9B5E-C6CC014B36BF}"/>
              </a:ext>
            </a:extLst>
          </p:cNvPr>
          <p:cNvSpPr txBox="1"/>
          <p:nvPr/>
        </p:nvSpPr>
        <p:spPr>
          <a:xfrm>
            <a:off x="6069496" y="6488668"/>
            <a:ext cx="6122504" cy="35394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Courtesy of Richard S Finn, MD</a:t>
            </a:r>
            <a:endParaRPr kumimoji="0" lang="en-US" sz="17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404578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3E8DC6-9430-956F-F866-F89684157BCE}"/>
              </a:ext>
            </a:extLst>
          </p:cNvPr>
          <p:cNvSpPr txBox="1"/>
          <p:nvPr/>
        </p:nvSpPr>
        <p:spPr>
          <a:xfrm>
            <a:off x="763786" y="1328281"/>
            <a:ext cx="10363522" cy="1092607"/>
          </a:xfrm>
          <a:prstGeom prst="rect">
            <a:avLst/>
          </a:prstGeom>
          <a:noFill/>
        </p:spPr>
        <p:txBody>
          <a:bodyPr wrap="square">
            <a:spAutoFit/>
          </a:bodyPr>
          <a:lstStyle/>
          <a:p>
            <a:pPr marL="285750" indent="-285750">
              <a:spcBef>
                <a:spcPts val="600"/>
              </a:spcBef>
              <a:spcAft>
                <a:spcPts val="0"/>
              </a:spcAft>
              <a:buFont typeface="Arial" panose="020B0604020202020204" pitchFamily="34" charset="0"/>
              <a:buChar char="•"/>
            </a:pP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Carrizosa DR et al.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CRESTONE</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Initial efficacy and safety of </a:t>
            </a:r>
            <a:r>
              <a:rPr lang="en-US"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seribantumab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in solid tumors harboring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NRG1 fusions</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ASCO 2022;Abstract 3006.</a:t>
            </a:r>
          </a:p>
          <a:p>
            <a:pPr>
              <a:spcBef>
                <a:spcPts val="600"/>
              </a:spcBef>
              <a:spcAft>
                <a:spcPts val="0"/>
              </a:spcAft>
            </a:pPr>
            <a:endPar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00EEBCB-068A-5845-9CAC-68819D4768E3}"/>
              </a:ext>
            </a:extLst>
          </p:cNvPr>
          <p:cNvSpPr txBox="1"/>
          <p:nvPr/>
        </p:nvSpPr>
        <p:spPr>
          <a:xfrm>
            <a:off x="0" y="144016"/>
            <a:ext cx="12192000" cy="764704"/>
          </a:xfrm>
          <a:prstGeom prst="rect">
            <a:avLst/>
          </a:prstGeom>
          <a:noFill/>
        </p:spPr>
        <p:txBody>
          <a:bodyPr wrap="square" anchor="ctr">
            <a:noAutofit/>
          </a:bodyPr>
          <a:lstStyle/>
          <a:p>
            <a:pPr algn="ctr"/>
            <a:r>
              <a:rPr lang="en-US" sz="3200" dirty="0" err="1">
                <a:solidFill>
                  <a:srgbClr val="0432FF"/>
                </a:solidFill>
                <a:latin typeface="Calibri" panose="020F0502020204030204" pitchFamily="34" charset="0"/>
                <a:cs typeface="Calibri" panose="020F0502020204030204" pitchFamily="34" charset="0"/>
              </a:rPr>
              <a:t>Seribantumab</a:t>
            </a:r>
            <a:endParaRPr lang="en-US" sz="3200" dirty="0">
              <a:solidFill>
                <a:srgbClr val="0432FF"/>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402329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BBD6B-F06A-4B90-8E4C-CBD5A067B70F}"/>
              </a:ext>
            </a:extLst>
          </p:cNvPr>
          <p:cNvSpPr>
            <a:spLocks noGrp="1"/>
          </p:cNvSpPr>
          <p:nvPr>
            <p:ph type="title"/>
          </p:nvPr>
        </p:nvSpPr>
        <p:spPr>
          <a:xfrm>
            <a:off x="914400" y="304800"/>
            <a:ext cx="10363200" cy="1143000"/>
          </a:xfrm>
        </p:spPr>
        <p:txBody>
          <a:bodyPr/>
          <a:lstStyle/>
          <a:p>
            <a:r>
              <a:rPr lang="en-US" dirty="0" err="1">
                <a:solidFill>
                  <a:srgbClr val="FFFF00"/>
                </a:solidFill>
              </a:rPr>
              <a:t>Seribantumab</a:t>
            </a:r>
            <a:endParaRPr lang="en-US" dirty="0">
              <a:solidFill>
                <a:srgbClr val="FFFF00"/>
              </a:solidFill>
            </a:endParaRPr>
          </a:p>
        </p:txBody>
      </p:sp>
      <p:sp>
        <p:nvSpPr>
          <p:cNvPr id="3" name="Content Placeholder 2">
            <a:extLst>
              <a:ext uri="{FF2B5EF4-FFF2-40B4-BE49-F238E27FC236}">
                <a16:creationId xmlns:a16="http://schemas.microsoft.com/office/drawing/2014/main" id="{1B0549D8-EE0D-4CE7-8F06-8E97FBBD80FF}"/>
              </a:ext>
            </a:extLst>
          </p:cNvPr>
          <p:cNvSpPr>
            <a:spLocks noGrp="1"/>
          </p:cNvSpPr>
          <p:nvPr>
            <p:ph idx="1"/>
          </p:nvPr>
        </p:nvSpPr>
        <p:spPr>
          <a:xfrm>
            <a:off x="914400" y="1676400"/>
            <a:ext cx="10363200" cy="4419600"/>
          </a:xfrm>
        </p:spPr>
        <p:txBody>
          <a:bodyPr/>
          <a:lstStyle/>
          <a:p>
            <a:r>
              <a:rPr lang="en-US" dirty="0">
                <a:solidFill>
                  <a:schemeClr val="bg1"/>
                </a:solidFill>
              </a:rPr>
              <a:t>Fully human anti-HER3 </a:t>
            </a:r>
            <a:r>
              <a:rPr lang="en-US" dirty="0" err="1">
                <a:solidFill>
                  <a:schemeClr val="bg1"/>
                </a:solidFill>
              </a:rPr>
              <a:t>mAb</a:t>
            </a:r>
            <a:r>
              <a:rPr lang="en-US" dirty="0">
                <a:solidFill>
                  <a:schemeClr val="bg1"/>
                </a:solidFill>
              </a:rPr>
              <a:t>, IV q3weeks</a:t>
            </a:r>
          </a:p>
          <a:p>
            <a:r>
              <a:rPr lang="en-US" dirty="0">
                <a:solidFill>
                  <a:schemeClr val="bg1"/>
                </a:solidFill>
              </a:rPr>
              <a:t>Competes with NRG-1 to bind to HER3</a:t>
            </a:r>
          </a:p>
          <a:p>
            <a:r>
              <a:rPr lang="en-US" dirty="0">
                <a:solidFill>
                  <a:schemeClr val="bg1"/>
                </a:solidFill>
              </a:rPr>
              <a:t>NRG fusions, rare, 0.2% of solid tumors</a:t>
            </a:r>
          </a:p>
          <a:p>
            <a:r>
              <a:rPr lang="en-US" dirty="0">
                <a:solidFill>
                  <a:schemeClr val="bg1"/>
                </a:solidFill>
              </a:rPr>
              <a:t>CRESTONE: ph2 study in solid tumors with NRG fusions, n=35</a:t>
            </a:r>
          </a:p>
          <a:p>
            <a:r>
              <a:rPr lang="en-US" dirty="0">
                <a:solidFill>
                  <a:schemeClr val="bg1"/>
                </a:solidFill>
              </a:rPr>
              <a:t>Included 2 patients with CCA</a:t>
            </a:r>
          </a:p>
          <a:p>
            <a:r>
              <a:rPr lang="en-US" dirty="0">
                <a:solidFill>
                  <a:schemeClr val="bg1"/>
                </a:solidFill>
              </a:rPr>
              <a:t>ORR overall study 33%, 36% in NSCLC, </a:t>
            </a:r>
            <a:r>
              <a:rPr lang="en-US" dirty="0" err="1">
                <a:solidFill>
                  <a:schemeClr val="bg1"/>
                </a:solidFill>
              </a:rPr>
              <a:t>mDOR</a:t>
            </a:r>
            <a:r>
              <a:rPr lang="en-US" dirty="0">
                <a:solidFill>
                  <a:schemeClr val="bg1"/>
                </a:solidFill>
              </a:rPr>
              <a:t> not reached</a:t>
            </a:r>
          </a:p>
        </p:txBody>
      </p:sp>
      <p:sp>
        <p:nvSpPr>
          <p:cNvPr id="4" name="TextBox 3">
            <a:extLst>
              <a:ext uri="{FF2B5EF4-FFF2-40B4-BE49-F238E27FC236}">
                <a16:creationId xmlns:a16="http://schemas.microsoft.com/office/drawing/2014/main" id="{8DC7AD24-DE17-8B8A-67A6-0D088BCC1D5B}"/>
              </a:ext>
            </a:extLst>
          </p:cNvPr>
          <p:cNvSpPr txBox="1"/>
          <p:nvPr/>
        </p:nvSpPr>
        <p:spPr>
          <a:xfrm>
            <a:off x="381000" y="6368534"/>
            <a:ext cx="45577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a:ea typeface="+mn-ea"/>
                <a:cs typeface="+mn-cs"/>
              </a:rPr>
              <a:t>Carrizosa DR et al. ASCO 2022;Abstract 3006.</a:t>
            </a:r>
          </a:p>
        </p:txBody>
      </p:sp>
      <p:sp>
        <p:nvSpPr>
          <p:cNvPr id="6" name="TextBox 5">
            <a:extLst>
              <a:ext uri="{FF2B5EF4-FFF2-40B4-BE49-F238E27FC236}">
                <a16:creationId xmlns:a16="http://schemas.microsoft.com/office/drawing/2014/main" id="{D403FC82-3AB8-454B-BA93-1B57F66A82DD}"/>
              </a:ext>
            </a:extLst>
          </p:cNvPr>
          <p:cNvSpPr txBox="1"/>
          <p:nvPr/>
        </p:nvSpPr>
        <p:spPr>
          <a:xfrm>
            <a:off x="6069496" y="6488668"/>
            <a:ext cx="6122504" cy="35394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Courtesy of Richard S Finn, MD</a:t>
            </a:r>
            <a:endParaRPr kumimoji="0" lang="en-US" sz="17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91551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3E8DC6-9430-956F-F866-F89684157BCE}"/>
              </a:ext>
            </a:extLst>
          </p:cNvPr>
          <p:cNvSpPr txBox="1"/>
          <p:nvPr/>
        </p:nvSpPr>
        <p:spPr>
          <a:xfrm>
            <a:off x="763786" y="1008598"/>
            <a:ext cx="10363522" cy="2708434"/>
          </a:xfrm>
          <a:prstGeom prst="rect">
            <a:avLst/>
          </a:prstGeom>
          <a:noFill/>
        </p:spPr>
        <p:txBody>
          <a:bodyPr wrap="square">
            <a:spAutoFit/>
          </a:bodyPr>
          <a:lstStyle/>
          <a:p>
            <a:pPr marL="285750" indent="-285750">
              <a:spcBef>
                <a:spcPts val="600"/>
              </a:spcBef>
              <a:spcAft>
                <a:spcPts val="0"/>
              </a:spcAft>
              <a:buFont typeface="Arial" panose="020B0604020202020204" pitchFamily="34" charset="0"/>
              <a:buChar char="•"/>
            </a:pP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El-</a:t>
            </a:r>
            <a:r>
              <a:rPr lang="en-US" sz="20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Khoueiry</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AB et al.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IMbrave151</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 phase 2, randomized, double-blind, placebo-controlled study of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atezolizumab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with or without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bevacizumab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in combination with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cisplatin plus gemcitabine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in patients with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untreated</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advanced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biliary tract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cancer. Gastrointestinal Cancers Symposium 2023;Abstract 491.</a:t>
            </a:r>
          </a:p>
          <a:p>
            <a:pPr marL="285750" indent="-285750">
              <a:spcBef>
                <a:spcPts val="600"/>
              </a:spcBef>
              <a:spcAft>
                <a:spcPts val="0"/>
              </a:spcAft>
              <a:buFont typeface="Arial" panose="020B0604020202020204" pitchFamily="34" charset="0"/>
              <a:buChar char="•"/>
            </a:pPr>
            <a:r>
              <a:rPr lang="en-US" sz="20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Yoo</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C et al. Final results from the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NIFTY</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trial, a phase IIb, randomized, open-label study of liposomal irinotecan (</a:t>
            </a:r>
            <a:r>
              <a:rPr lang="en-US"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nal</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-IRI</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plus fluorouracil (5-FU)/leucovorin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(LV)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in patients (pts) with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previously treated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metastatic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biliary tract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cancer (BTC). ESMO 2022;Abstract 55P.</a:t>
            </a:r>
          </a:p>
          <a:p>
            <a:pPr marL="285750" indent="-285750">
              <a:spcBef>
                <a:spcPts val="600"/>
              </a:spcBef>
              <a:spcAft>
                <a:spcPts val="0"/>
              </a:spcAft>
              <a:buFont typeface="Arial" panose="020B0604020202020204" pitchFamily="34" charset="0"/>
              <a:buChar char="•"/>
            </a:pPr>
            <a:endPar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00EEBCB-068A-5845-9CAC-68819D4768E3}"/>
              </a:ext>
            </a:extLst>
          </p:cNvPr>
          <p:cNvSpPr txBox="1"/>
          <p:nvPr/>
        </p:nvSpPr>
        <p:spPr>
          <a:xfrm>
            <a:off x="0" y="144016"/>
            <a:ext cx="12192000" cy="764704"/>
          </a:xfrm>
          <a:prstGeom prst="rect">
            <a:avLst/>
          </a:prstGeom>
          <a:noFill/>
        </p:spPr>
        <p:txBody>
          <a:bodyPr wrap="square" anchor="ctr">
            <a:noAutofit/>
          </a:bodyPr>
          <a:lstStyle/>
          <a:p>
            <a:pPr algn="ctr"/>
            <a:r>
              <a:rPr lang="en-US" sz="3200" dirty="0">
                <a:solidFill>
                  <a:srgbClr val="0432FF"/>
                </a:solidFill>
                <a:latin typeface="Calibri" panose="020F0502020204030204" pitchFamily="34" charset="0"/>
                <a:cs typeface="Calibri" panose="020F0502020204030204" pitchFamily="34" charset="0"/>
              </a:rPr>
              <a:t>Other </a:t>
            </a:r>
            <a:r>
              <a:rPr lang="en-US" sz="3200">
                <a:solidFill>
                  <a:srgbClr val="0432FF"/>
                </a:solidFill>
                <a:latin typeface="Calibri" panose="020F0502020204030204" pitchFamily="34" charset="0"/>
                <a:cs typeface="Calibri" panose="020F0502020204030204" pitchFamily="34" charset="0"/>
              </a:rPr>
              <a:t>Important Papers</a:t>
            </a:r>
            <a:endParaRPr lang="en-US" sz="3200" dirty="0">
              <a:solidFill>
                <a:srgbClr val="0432FF"/>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12394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0"/>
            <a:ext cx="10358967" cy="1143000"/>
          </a:xfrm>
        </p:spPr>
        <p:txBody>
          <a:bodyPr/>
          <a:lstStyle/>
          <a:p>
            <a:r>
              <a:rPr lang="en-US" sz="3200" dirty="0"/>
              <a:t>Agenda</a:t>
            </a:r>
            <a:endParaRPr lang="en-US" sz="3200" dirty="0">
              <a:solidFill>
                <a:srgbClr val="0432FF"/>
              </a:solidFill>
            </a:endParaRPr>
          </a:p>
        </p:txBody>
      </p:sp>
      <p:sp>
        <p:nvSpPr>
          <p:cNvPr id="3" name="Rectangle 2">
            <a:extLst>
              <a:ext uri="{FF2B5EF4-FFF2-40B4-BE49-F238E27FC236}">
                <a16:creationId xmlns:a16="http://schemas.microsoft.com/office/drawing/2014/main" id="{ABF260BD-B660-C281-91BD-436667109EFF}"/>
              </a:ext>
            </a:extLst>
          </p:cNvPr>
          <p:cNvSpPr/>
          <p:nvPr/>
        </p:nvSpPr>
        <p:spPr bwMode="auto">
          <a:xfrm>
            <a:off x="839416" y="3212976"/>
            <a:ext cx="10513168" cy="36004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endParaRPr>
          </a:p>
        </p:txBody>
      </p:sp>
      <p:sp>
        <p:nvSpPr>
          <p:cNvPr id="5" name="TextBox 4">
            <a:extLst>
              <a:ext uri="{FF2B5EF4-FFF2-40B4-BE49-F238E27FC236}">
                <a16:creationId xmlns:a16="http://schemas.microsoft.com/office/drawing/2014/main" id="{3C7510BE-60BC-BF05-9B00-7936D3CFAB0A}"/>
              </a:ext>
            </a:extLst>
          </p:cNvPr>
          <p:cNvSpPr txBox="1"/>
          <p:nvPr/>
        </p:nvSpPr>
        <p:spPr>
          <a:xfrm>
            <a:off x="912286" y="1380696"/>
            <a:ext cx="10350506" cy="2262158"/>
          </a:xfrm>
          <a:prstGeom prst="rect">
            <a:avLst/>
          </a:prstGeom>
          <a:noFill/>
        </p:spPr>
        <p:txBody>
          <a:bodyPr wrap="square">
            <a:spAutoFit/>
          </a:bodyPr>
          <a:lstStyle/>
          <a:p>
            <a:pPr marL="98425">
              <a:spcBef>
                <a:spcPts val="1800"/>
              </a:spcBef>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Prologue</a:t>
            </a:r>
            <a:r>
              <a:rPr lang="en-US" sz="2400" dirty="0">
                <a:solidFill>
                  <a:srgbClr val="000000"/>
                </a:solidFill>
                <a:latin typeface="Calibri" panose="020F0502020204030204" pitchFamily="34" charset="0"/>
                <a:cs typeface="Calibri" panose="020F0502020204030204" pitchFamily="34" charset="0"/>
              </a:rPr>
              <a:t>: Last Week</a:t>
            </a: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Calibri" panose="020F0502020204030204" pitchFamily="34" charset="0"/>
                <a:ea typeface="MS PGothic" charset="0"/>
                <a:cs typeface="Calibri" panose="020F0502020204030204" pitchFamily="34" charset="0"/>
              </a:rPr>
              <a:t>MODULE 1: Hepatocellular Carcinoma</a:t>
            </a:r>
          </a:p>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Calibri" panose="020F0502020204030204" pitchFamily="34" charset="0"/>
                <a:ea typeface="MS PGothic" charset="0"/>
                <a:cs typeface="Calibri" panose="020F0502020204030204" pitchFamily="34" charset="0"/>
              </a:rPr>
              <a:t>MODULE 2: Biliary Tract Cancers</a:t>
            </a:r>
          </a:p>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MS PGothic" charset="0"/>
                <a:cs typeface="Calibri" panose="020F0502020204030204" pitchFamily="34" charset="0"/>
              </a:rPr>
              <a:t>MODULE 3: Appendix</a:t>
            </a:r>
          </a:p>
        </p:txBody>
      </p:sp>
    </p:spTree>
    <p:custDataLst>
      <p:tags r:id="rId1"/>
    </p:custDataLst>
    <p:extLst>
      <p:ext uri="{BB962C8B-B14F-4D97-AF65-F5344CB8AC3E}">
        <p14:creationId xmlns:p14="http://schemas.microsoft.com/office/powerpoint/2010/main" val="151851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Finn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9FA1D6CF-488A-7449-95CE-456E2392856B}"/>
              </a:ext>
            </a:extLst>
          </p:cNvPr>
          <p:cNvGraphicFramePr>
            <a:graphicFrameLocks/>
          </p:cNvGraphicFramePr>
          <p:nvPr>
            <p:extLst>
              <p:ext uri="{D42A27DB-BD31-4B8C-83A1-F6EECF244321}">
                <p14:modId xmlns:p14="http://schemas.microsoft.com/office/powerpoint/2010/main" val="2447834469"/>
              </p:ext>
            </p:extLst>
          </p:nvPr>
        </p:nvGraphicFramePr>
        <p:xfrm>
          <a:off x="780552" y="1626517"/>
          <a:ext cx="10622434" cy="4327329"/>
        </p:xfrm>
        <a:graphic>
          <a:graphicData uri="http://schemas.openxmlformats.org/drawingml/2006/table">
            <a:tbl>
              <a:tblPr firstRow="1" bandRow="1">
                <a:tableStyleId>{F2DE63D5-997A-4646-A377-4702673A728D}</a:tableStyleId>
              </a:tblPr>
              <a:tblGrid>
                <a:gridCol w="2997626">
                  <a:extLst>
                    <a:ext uri="{9D8B030D-6E8A-4147-A177-3AD203B41FA5}">
                      <a16:colId xmlns:a16="http://schemas.microsoft.com/office/drawing/2014/main" val="20000"/>
                    </a:ext>
                  </a:extLst>
                </a:gridCol>
                <a:gridCol w="7624808">
                  <a:extLst>
                    <a:ext uri="{9D8B030D-6E8A-4147-A177-3AD203B41FA5}">
                      <a16:colId xmlns:a16="http://schemas.microsoft.com/office/drawing/2014/main" val="3833924404"/>
                    </a:ext>
                  </a:extLst>
                </a:gridCol>
              </a:tblGrid>
              <a:tr h="722363">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Committee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err="1">
                          <a:solidFill>
                            <a:schemeClr val="tx1"/>
                          </a:solidFill>
                          <a:effectLst/>
                          <a:latin typeface="+mn-lt"/>
                          <a:ea typeface="+mn-ea"/>
                          <a:cs typeface="+mn-cs"/>
                        </a:rPr>
                        <a:t>CStone</a:t>
                      </a:r>
                      <a:r>
                        <a:rPr lang="en-US" sz="1800" b="0" kern="1200" dirty="0">
                          <a:solidFill>
                            <a:schemeClr val="tx1"/>
                          </a:solidFill>
                          <a:effectLst/>
                          <a:latin typeface="+mn-lt"/>
                          <a:ea typeface="+mn-ea"/>
                          <a:cs typeface="+mn-cs"/>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408987">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Consulting Agreements</a:t>
                      </a:r>
                      <a:endParaRPr lang="en-US" b="1"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AstraZeneca Pharmaceuticals LP, Bayer HealthCare Pharmaceuticals, Bristol Myers Squibb, </a:t>
                      </a:r>
                      <a:r>
                        <a:rPr lang="en-US" sz="1800" b="0" kern="1200" dirty="0" err="1">
                          <a:solidFill>
                            <a:schemeClr val="tx1"/>
                          </a:solidFill>
                          <a:effectLst/>
                          <a:latin typeface="+mn-lt"/>
                          <a:ea typeface="+mn-ea"/>
                          <a:cs typeface="+mn-cs"/>
                        </a:rPr>
                        <a:t>CStone</a:t>
                      </a:r>
                      <a:r>
                        <a:rPr lang="en-US" sz="1800" b="0" kern="1200" dirty="0">
                          <a:solidFill>
                            <a:schemeClr val="tx1"/>
                          </a:solidFill>
                          <a:effectLst/>
                          <a:latin typeface="+mn-lt"/>
                          <a:ea typeface="+mn-ea"/>
                          <a:cs typeface="+mn-cs"/>
                        </a:rPr>
                        <a:t> Pharmaceuticals, Eisai Inc, </a:t>
                      </a:r>
                      <a:r>
                        <a:rPr lang="en-US" sz="1800" b="0" kern="1200" dirty="0" err="1">
                          <a:solidFill>
                            <a:schemeClr val="tx1"/>
                          </a:solidFill>
                          <a:effectLst/>
                          <a:latin typeface="+mn-lt"/>
                          <a:ea typeface="+mn-ea"/>
                          <a:cs typeface="+mn-cs"/>
                        </a:rPr>
                        <a:t>Exelixis</a:t>
                      </a:r>
                      <a:r>
                        <a:rPr lang="en-US" sz="1800" b="0" kern="1200" dirty="0">
                          <a:solidFill>
                            <a:schemeClr val="tx1"/>
                          </a:solidFill>
                          <a:effectLst/>
                          <a:latin typeface="+mn-lt"/>
                          <a:ea typeface="+mn-ea"/>
                          <a:cs typeface="+mn-cs"/>
                        </a:rPr>
                        <a:t> Inc, Genentech, a member of the Roche Group, </a:t>
                      </a:r>
                      <a:r>
                        <a:rPr lang="en-US" sz="1800" b="0" kern="1200" dirty="0" err="1">
                          <a:solidFill>
                            <a:schemeClr val="tx1"/>
                          </a:solidFill>
                          <a:effectLst/>
                          <a:latin typeface="+mn-lt"/>
                          <a:ea typeface="+mn-ea"/>
                          <a:cs typeface="+mn-cs"/>
                        </a:rPr>
                        <a:t>Hengrui</a:t>
                      </a:r>
                      <a:r>
                        <a:rPr lang="en-US" sz="1800" b="0" kern="1200" dirty="0">
                          <a:solidFill>
                            <a:schemeClr val="tx1"/>
                          </a:solidFill>
                          <a:effectLst/>
                          <a:latin typeface="+mn-lt"/>
                          <a:ea typeface="+mn-ea"/>
                          <a:cs typeface="+mn-cs"/>
                        </a:rPr>
                        <a:t> Therapeutics Inc, Lilly, Merck,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61821165"/>
                  </a:ext>
                </a:extLst>
              </a:tr>
              <a:tr h="76977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Contracted Research </a:t>
                      </a:r>
                      <a:br>
                        <a:rPr lang="en-US" b="1" dirty="0">
                          <a:solidFill>
                            <a:schemeClr val="tx1"/>
                          </a:solidFill>
                        </a:rPr>
                      </a:br>
                      <a:r>
                        <a:rPr lang="en-US" b="1" dirty="0">
                          <a:solidFill>
                            <a:schemeClr val="tx1"/>
                          </a:solidFill>
                        </a:rPr>
                        <a:t>(paid to UCLA)</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err="1">
                          <a:solidFill>
                            <a:schemeClr val="tx1"/>
                          </a:solidFill>
                          <a:effectLst/>
                          <a:latin typeface="+mn-lt"/>
                          <a:ea typeface="+mn-ea"/>
                          <a:cs typeface="+mn-cs"/>
                        </a:rPr>
                        <a:t>Adaptimmune</a:t>
                      </a:r>
                      <a:r>
                        <a:rPr lang="en-US" sz="1800" b="0" kern="1200" dirty="0">
                          <a:solidFill>
                            <a:schemeClr val="tx1"/>
                          </a:solidFill>
                          <a:effectLst/>
                          <a:latin typeface="+mn-lt"/>
                          <a:ea typeface="+mn-ea"/>
                          <a:cs typeface="+mn-cs"/>
                        </a:rPr>
                        <a:t>, Bayer HealthCare Pharmaceuticals, Bristol Myers Squibb, Eisai Inc, Lilly, Merck, Pfizer Inc,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07838145"/>
                  </a:ext>
                </a:extLst>
              </a:tr>
              <a:tr h="80572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Data and Safety Monitoring Board/Committee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AstraZeneca Pharmaceuticals LP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76350058"/>
                  </a:ext>
                </a:extLst>
              </a:tr>
              <a:tr h="620487">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Speakers Bureau</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22830806"/>
                  </a:ext>
                </a:extLst>
              </a:tr>
            </a:tbl>
          </a:graphicData>
        </a:graphic>
      </p:graphicFrame>
    </p:spTree>
    <p:custDataLst>
      <p:tags r:id="rId1"/>
    </p:custDataLst>
    <p:extLst>
      <p:ext uri="{BB962C8B-B14F-4D97-AF65-F5344CB8AC3E}">
        <p14:creationId xmlns:p14="http://schemas.microsoft.com/office/powerpoint/2010/main" val="3116114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7510BE-60BC-BF05-9B00-7936D3CFAB0A}"/>
              </a:ext>
            </a:extLst>
          </p:cNvPr>
          <p:cNvSpPr txBox="1"/>
          <p:nvPr/>
        </p:nvSpPr>
        <p:spPr>
          <a:xfrm>
            <a:off x="3143672" y="2721114"/>
            <a:ext cx="6047810" cy="707886"/>
          </a:xfrm>
          <a:prstGeom prst="rect">
            <a:avLst/>
          </a:prstGeom>
          <a:noFill/>
        </p:spPr>
        <p:txBody>
          <a:bodyPr wrap="square">
            <a:spAutoFit/>
          </a:bodyPr>
          <a:lstStyle/>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40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Hepatocellular Carcinoma</a:t>
            </a:r>
          </a:p>
        </p:txBody>
      </p:sp>
    </p:spTree>
    <p:custDataLst>
      <p:tags r:id="rId1"/>
    </p:custDataLst>
    <p:extLst>
      <p:ext uri="{BB962C8B-B14F-4D97-AF65-F5344CB8AC3E}">
        <p14:creationId xmlns:p14="http://schemas.microsoft.com/office/powerpoint/2010/main" val="138953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6531" name="Text Box 3"/>
          <p:cNvSpPr txBox="1">
            <a:spLocks noChangeArrowheads="1"/>
          </p:cNvSpPr>
          <p:nvPr/>
        </p:nvSpPr>
        <p:spPr bwMode="auto">
          <a:xfrm>
            <a:off x="218030" y="6542528"/>
            <a:ext cx="8815917"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lgn="l" defTabSz="828675">
              <a:tabLst>
                <a:tab pos="657225" algn="l"/>
                <a:tab pos="1312863" algn="l"/>
                <a:tab pos="1970088" algn="l"/>
                <a:tab pos="2627313" algn="l"/>
                <a:tab pos="3282950" algn="l"/>
                <a:tab pos="3940175" algn="l"/>
                <a:tab pos="4595813" algn="l"/>
                <a:tab pos="5253038" algn="l"/>
                <a:tab pos="5910263" algn="l"/>
                <a:tab pos="6565900" algn="l"/>
              </a:tabLst>
              <a:defRPr sz="2400">
                <a:solidFill>
                  <a:schemeClr val="tx1"/>
                </a:solidFill>
                <a:latin typeface="Times New Roman" charset="0"/>
                <a:ea typeface="ＭＳ Ｐゴシック" charset="0"/>
              </a:defRPr>
            </a:lvl1pPr>
            <a:lvl2pPr marL="414338" algn="l" defTabSz="828675">
              <a:tabLst>
                <a:tab pos="657225" algn="l"/>
                <a:tab pos="1312863" algn="l"/>
                <a:tab pos="1970088" algn="l"/>
                <a:tab pos="2627313" algn="l"/>
                <a:tab pos="3282950" algn="l"/>
                <a:tab pos="3940175" algn="l"/>
                <a:tab pos="4595813" algn="l"/>
                <a:tab pos="5253038" algn="l"/>
                <a:tab pos="5910263" algn="l"/>
                <a:tab pos="6565900" algn="l"/>
              </a:tabLst>
              <a:defRPr sz="2400">
                <a:solidFill>
                  <a:schemeClr val="tx1"/>
                </a:solidFill>
                <a:latin typeface="Times New Roman" charset="0"/>
                <a:ea typeface="ＭＳ Ｐゴシック" charset="0"/>
              </a:defRPr>
            </a:lvl2pPr>
            <a:lvl3pPr marL="828675" algn="l" defTabSz="828675">
              <a:tabLst>
                <a:tab pos="657225" algn="l"/>
                <a:tab pos="1312863" algn="l"/>
                <a:tab pos="1970088" algn="l"/>
                <a:tab pos="2627313" algn="l"/>
                <a:tab pos="3282950" algn="l"/>
                <a:tab pos="3940175" algn="l"/>
                <a:tab pos="4595813" algn="l"/>
                <a:tab pos="5253038" algn="l"/>
                <a:tab pos="5910263" algn="l"/>
                <a:tab pos="6565900" algn="l"/>
              </a:tabLst>
              <a:defRPr sz="2400">
                <a:solidFill>
                  <a:schemeClr val="tx1"/>
                </a:solidFill>
                <a:latin typeface="Times New Roman" charset="0"/>
                <a:ea typeface="ＭＳ Ｐゴシック" charset="0"/>
              </a:defRPr>
            </a:lvl3pPr>
            <a:lvl4pPr marL="1244600" algn="l" defTabSz="828675">
              <a:tabLst>
                <a:tab pos="657225" algn="l"/>
                <a:tab pos="1312863" algn="l"/>
                <a:tab pos="1970088" algn="l"/>
                <a:tab pos="2627313" algn="l"/>
                <a:tab pos="3282950" algn="l"/>
                <a:tab pos="3940175" algn="l"/>
                <a:tab pos="4595813" algn="l"/>
                <a:tab pos="5253038" algn="l"/>
                <a:tab pos="5910263" algn="l"/>
                <a:tab pos="6565900" algn="l"/>
              </a:tabLst>
              <a:defRPr sz="2400">
                <a:solidFill>
                  <a:schemeClr val="tx1"/>
                </a:solidFill>
                <a:latin typeface="Times New Roman" charset="0"/>
                <a:ea typeface="ＭＳ Ｐゴシック" charset="0"/>
              </a:defRPr>
            </a:lvl4pPr>
            <a:lvl5pPr marL="1658938" algn="l" defTabSz="828675">
              <a:tabLst>
                <a:tab pos="657225" algn="l"/>
                <a:tab pos="1312863" algn="l"/>
                <a:tab pos="1970088" algn="l"/>
                <a:tab pos="2627313" algn="l"/>
                <a:tab pos="3282950" algn="l"/>
                <a:tab pos="3940175" algn="l"/>
                <a:tab pos="4595813" algn="l"/>
                <a:tab pos="5253038" algn="l"/>
                <a:tab pos="5910263" algn="l"/>
                <a:tab pos="6565900" algn="l"/>
              </a:tabLst>
              <a:defRPr sz="2400">
                <a:solidFill>
                  <a:schemeClr val="tx1"/>
                </a:solidFill>
                <a:latin typeface="Times New Roman" charset="0"/>
                <a:ea typeface="ＭＳ Ｐゴシック" charset="0"/>
              </a:defRPr>
            </a:lvl5pPr>
            <a:lvl6pPr marL="2116138"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Lst>
              <a:defRPr sz="2400">
                <a:solidFill>
                  <a:schemeClr val="tx1"/>
                </a:solidFill>
                <a:latin typeface="Times New Roman" charset="0"/>
                <a:ea typeface="ＭＳ Ｐゴシック" charset="0"/>
              </a:defRPr>
            </a:lvl6pPr>
            <a:lvl7pPr marL="2573338"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Lst>
              <a:defRPr sz="2400">
                <a:solidFill>
                  <a:schemeClr val="tx1"/>
                </a:solidFill>
                <a:latin typeface="Times New Roman" charset="0"/>
                <a:ea typeface="ＭＳ Ｐゴシック" charset="0"/>
              </a:defRPr>
            </a:lvl7pPr>
            <a:lvl8pPr marL="3030538"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Lst>
              <a:defRPr sz="2400">
                <a:solidFill>
                  <a:schemeClr val="tx1"/>
                </a:solidFill>
                <a:latin typeface="Times New Roman" charset="0"/>
                <a:ea typeface="ＭＳ Ｐゴシック" charset="0"/>
              </a:defRPr>
            </a:lvl8pPr>
            <a:lvl9pPr marL="3487738"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Lst>
              <a:defRPr sz="2400">
                <a:solidFill>
                  <a:schemeClr val="tx1"/>
                </a:solidFill>
                <a:latin typeface="Times New Roman" charset="0"/>
                <a:ea typeface="ＭＳ Ｐゴシック" charset="0"/>
              </a:defRPr>
            </a:lvl9pPr>
          </a:lstStyle>
          <a:p>
            <a:pPr marL="0" marR="0" lvl="0" indent="0" algn="l" defTabSz="828675" rtl="0" eaLnBrk="1" fontAlgn="auto" latinLnBrk="0" hangingPunct="1">
              <a:lnSpc>
                <a:spcPct val="100000"/>
              </a:lnSpc>
              <a:spcBef>
                <a:spcPts val="0"/>
              </a:spcBef>
              <a:spcAft>
                <a:spcPts val="0"/>
              </a:spcAft>
              <a:buClrTx/>
              <a:buSzTx/>
              <a:buFontTx/>
              <a:buNone/>
              <a:tabLst>
                <a:tab pos="657225" algn="l"/>
                <a:tab pos="1312863" algn="l"/>
                <a:tab pos="1970088" algn="l"/>
                <a:tab pos="2627313" algn="l"/>
                <a:tab pos="3282950" algn="l"/>
                <a:tab pos="3940175" algn="l"/>
                <a:tab pos="4595813" algn="l"/>
                <a:tab pos="5253038" algn="l"/>
                <a:tab pos="5910263" algn="l"/>
                <a:tab pos="6565900" algn="l"/>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Cheng A-L et al. J Hepatol 2022;76(4):862-73.</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966532" name="Text Box 4"/>
          <p:cNvSpPr txBox="1">
            <a:spLocks noChangeArrowheads="1"/>
          </p:cNvSpPr>
          <p:nvPr/>
        </p:nvSpPr>
        <p:spPr bwMode="auto">
          <a:xfrm>
            <a:off x="218030" y="124900"/>
            <a:ext cx="11755967" cy="7164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lvl1pPr algn="l"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charset="0"/>
                <a:ea typeface="ＭＳ Ｐゴシック" charset="0"/>
              </a:defRPr>
            </a:lvl1pPr>
            <a:lvl2pPr marL="414338" algn="l"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charset="0"/>
                <a:ea typeface="ＭＳ Ｐゴシック" charset="0"/>
              </a:defRPr>
            </a:lvl2pPr>
            <a:lvl3pPr marL="828675" algn="l"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charset="0"/>
                <a:ea typeface="ＭＳ Ｐゴシック" charset="0"/>
              </a:defRPr>
            </a:lvl3pPr>
            <a:lvl4pPr marL="1244600" algn="l"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charset="0"/>
                <a:ea typeface="ＭＳ Ｐゴシック" charset="0"/>
              </a:defRPr>
            </a:lvl4pPr>
            <a:lvl5pPr marL="1658938" algn="l"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charset="0"/>
                <a:ea typeface="ＭＳ Ｐゴシック" charset="0"/>
              </a:defRPr>
            </a:lvl5pPr>
            <a:lvl6pPr marL="2116138"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charset="0"/>
                <a:ea typeface="ＭＳ Ｐゴシック" charset="0"/>
              </a:defRPr>
            </a:lvl6pPr>
            <a:lvl7pPr marL="2573338"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charset="0"/>
                <a:ea typeface="ＭＳ Ｐゴシック" charset="0"/>
              </a:defRPr>
            </a:lvl7pPr>
            <a:lvl8pPr marL="3030538"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charset="0"/>
                <a:ea typeface="ＭＳ Ｐゴシック" charset="0"/>
              </a:defRPr>
            </a:lvl8pPr>
            <a:lvl9pPr marL="3487738"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charset="0"/>
                <a:ea typeface="ＭＳ Ｐゴシック" charset="0"/>
              </a:defRPr>
            </a:lvl9pPr>
          </a:lstStyle>
          <a:p>
            <a:pPr marL="0" marR="0" lvl="0" indent="0" algn="ctr" defTabSz="828675" rtl="0" eaLnBrk="1" fontAlgn="auto" latinLnBrk="0" hangingPunct="1">
              <a:lnSpc>
                <a:spcPct val="97000"/>
              </a:lnSpc>
              <a:spcBef>
                <a:spcPts val="0"/>
              </a:spcBef>
              <a:spcAft>
                <a:spcPts val="0"/>
              </a:spcAft>
              <a:buClr>
                <a:srgbClr val="FFFFFF"/>
              </a:buClr>
              <a:buSzPct val="45000"/>
              <a:buFont typeface="StarSymbol" charset="0"/>
              <a:buNone/>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pPr>
            <a:r>
              <a:rPr kumimoji="0" lang="en-GB" sz="4800" b="0" i="0" u="none" strike="noStrike" kern="1200" cap="none" spc="0" normalizeH="0" baseline="0" noProof="0" dirty="0">
                <a:ln>
                  <a:noFill/>
                </a:ln>
                <a:solidFill>
                  <a:srgbClr val="C00000"/>
                </a:solidFill>
                <a:effectLst/>
                <a:uLnTx/>
                <a:uFillTx/>
                <a:latin typeface="Arial" charset="0"/>
                <a:ea typeface="ＭＳ Ｐゴシック" charset="0"/>
                <a:cs typeface="+mn-cs"/>
              </a:rPr>
              <a:t>IMbrave150 One Year Update</a:t>
            </a:r>
          </a:p>
        </p:txBody>
      </p:sp>
      <p:pic>
        <p:nvPicPr>
          <p:cNvPr id="2" name="Main graphic">
            <a:extLst>
              <a:ext uri="{FF2B5EF4-FFF2-40B4-BE49-F238E27FC236}">
                <a16:creationId xmlns:a16="http://schemas.microsoft.com/office/drawing/2014/main" id="{B4B5D2C2-B56F-386A-2401-EBA54AA682DF}"/>
              </a:ext>
            </a:extLst>
          </p:cNvPr>
          <p:cNvPicPr/>
          <p:nvPr/>
        </p:nvPicPr>
        <p:blipFill>
          <a:blip r:embed="rId3"/>
          <a:stretch/>
        </p:blipFill>
        <p:spPr>
          <a:xfrm>
            <a:off x="1189161" y="841378"/>
            <a:ext cx="9423421" cy="5462440"/>
          </a:xfrm>
          <a:prstGeom prst="rect">
            <a:avLst/>
          </a:prstGeom>
          <a:ln>
            <a:noFill/>
          </a:ln>
        </p:spPr>
      </p:pic>
      <p:sp>
        <p:nvSpPr>
          <p:cNvPr id="6" name="TextBox 5">
            <a:extLst>
              <a:ext uri="{FF2B5EF4-FFF2-40B4-BE49-F238E27FC236}">
                <a16:creationId xmlns:a16="http://schemas.microsoft.com/office/drawing/2014/main" id="{70CAC9B2-9A45-6C45-8286-1C59E343894C}"/>
              </a:ext>
            </a:extLst>
          </p:cNvPr>
          <p:cNvSpPr txBox="1"/>
          <p:nvPr/>
        </p:nvSpPr>
        <p:spPr>
          <a:xfrm>
            <a:off x="6598425" y="6488668"/>
            <a:ext cx="5593575" cy="35394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Courtesy of Ghassan </a:t>
            </a:r>
            <a:r>
              <a:rPr kumimoji="0" lang="en-US" sz="17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Abou</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-Alfa, MD, MBA</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3958518"/>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a:spLocks noChangeArrowheads="1"/>
          </p:cNvSpPr>
          <p:nvPr/>
        </p:nvSpPr>
        <p:spPr bwMode="hidden">
          <a:xfrm>
            <a:off x="11381259" y="37905"/>
            <a:ext cx="353483" cy="24288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84176DF-EE01-B1F8-DEA7-089B132CFC07}"/>
              </a:ext>
            </a:extLst>
          </p:cNvPr>
          <p:cNvSpPr>
            <a:spLocks noGrp="1"/>
          </p:cNvSpPr>
          <p:nvPr>
            <p:ph type="title"/>
          </p:nvPr>
        </p:nvSpPr>
        <p:spPr>
          <a:xfrm>
            <a:off x="-12389" y="127072"/>
            <a:ext cx="12192000" cy="1069680"/>
          </a:xfrm>
        </p:spPr>
        <p:txBody>
          <a:bodyPr/>
          <a:lstStyle/>
          <a:p>
            <a:pPr algn="ctr"/>
            <a:r>
              <a:rPr lang="en-US" sz="6500" b="1" dirty="0">
                <a:solidFill>
                  <a:srgbClr val="C00000"/>
                </a:solidFill>
              </a:rPr>
              <a:t>IMbrave050</a:t>
            </a:r>
          </a:p>
        </p:txBody>
      </p:sp>
      <p:sp>
        <p:nvSpPr>
          <p:cNvPr id="3" name="Text Placeholder 6">
            <a:extLst>
              <a:ext uri="{FF2B5EF4-FFF2-40B4-BE49-F238E27FC236}">
                <a16:creationId xmlns:a16="http://schemas.microsoft.com/office/drawing/2014/main" id="{A27DF7CA-8E71-EABC-D86F-73AF1ADF4219}"/>
              </a:ext>
            </a:extLst>
          </p:cNvPr>
          <p:cNvSpPr txBox="1">
            <a:spLocks/>
          </p:cNvSpPr>
          <p:nvPr/>
        </p:nvSpPr>
        <p:spPr>
          <a:xfrm>
            <a:off x="307848" y="6279574"/>
            <a:ext cx="12192000" cy="533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www.gene.com</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/media/press-releases/14981/2023-01-18/</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genentechs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tecentriq</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-plus-</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avastin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-is-the</a:t>
            </a:r>
          </a:p>
        </p:txBody>
      </p:sp>
      <p:sp>
        <p:nvSpPr>
          <p:cNvPr id="6" name="TextBox 5">
            <a:extLst>
              <a:ext uri="{FF2B5EF4-FFF2-40B4-BE49-F238E27FC236}">
                <a16:creationId xmlns:a16="http://schemas.microsoft.com/office/drawing/2014/main" id="{2F97CE56-0C4C-A1FD-129B-DFA35D8D4113}"/>
              </a:ext>
            </a:extLst>
          </p:cNvPr>
          <p:cNvSpPr txBox="1"/>
          <p:nvPr/>
        </p:nvSpPr>
        <p:spPr>
          <a:xfrm>
            <a:off x="432480" y="1200809"/>
            <a:ext cx="11302261" cy="53245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505050"/>
                </a:solidFill>
                <a:effectLst/>
                <a:uLnTx/>
                <a:uFillTx/>
                <a:latin typeface="Arial" panose="020B0604020202020204" pitchFamily="34" charset="0"/>
                <a:ea typeface="+mn-ea"/>
                <a:cs typeface="Arial" panose="020B0604020202020204" pitchFamily="34" charset="0"/>
              </a:rPr>
              <a:t>Phase III global, multicenter, open-label, randomized study evaluating the efficacy and safety of adjuvant atezolizumab plus bevacizumab, compared with active surveillance, in people with HCC at high risk of recurrence (determined by the size and number of cancerous lesions and the histopathology results, if available) after surgical resection or ablation with curative intent.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50505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505050"/>
                </a:solidFill>
                <a:effectLst/>
                <a:uLnTx/>
                <a:uFillTx/>
                <a:latin typeface="Arial" panose="020B0604020202020204" pitchFamily="34" charset="0"/>
                <a:ea typeface="+mn-ea"/>
                <a:cs typeface="Arial" panose="020B0604020202020204" pitchFamily="34" charset="0"/>
              </a:rPr>
              <a:t>Overall survival data were immature at the time of interim analysis and follow-up will continue to the next analysis. Safety was consistent with the known safety profile of each therapeutic agent and with the underlying disease.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50505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505050"/>
                </a:solidFill>
                <a:effectLst/>
                <a:uLnTx/>
                <a:uFillTx/>
                <a:latin typeface="Arial" panose="020B0604020202020204" pitchFamily="34" charset="0"/>
                <a:ea typeface="+mn-ea"/>
                <a:cs typeface="Arial" panose="020B0604020202020204" pitchFamily="34" charset="0"/>
              </a:rPr>
              <a:t>Results from the IMbrave050 study will be discussed with health authorities, including the U.S. Food and Drug Administration and the European Medicines Agency, and presented at an upcoming medical meeting.</a:t>
            </a:r>
            <a:br>
              <a:rPr kumimoji="0" lang="en-US" sz="2300" b="0" i="0" u="none" strike="noStrike" kern="1200" cap="none" spc="0" normalizeH="0" baseline="0" noProof="0" dirty="0">
                <a:ln>
                  <a:noFill/>
                </a:ln>
                <a:solidFill>
                  <a:srgbClr val="30373D"/>
                </a:solidFill>
                <a:effectLst/>
                <a:uLnTx/>
                <a:uFillTx/>
                <a:latin typeface="Arial" panose="020B0604020202020204" pitchFamily="34" charset="0"/>
                <a:ea typeface="+mn-ea"/>
                <a:cs typeface="Arial" panose="020B0604020202020204" pitchFamily="34" charset="0"/>
              </a:rPr>
            </a:br>
            <a:endParaRPr kumimoji="0" lang="en-US" sz="2300" b="0" i="0" u="none" strike="noStrike" kern="1200" cap="none" spc="0" normalizeH="0" baseline="0" noProof="0" dirty="0">
              <a:ln>
                <a:noFill/>
              </a:ln>
              <a:solidFill>
                <a:srgbClr val="30373D"/>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2669A9B-69D6-E244-A5B8-DACD4F75C8E8}"/>
              </a:ext>
            </a:extLst>
          </p:cNvPr>
          <p:cNvSpPr txBox="1"/>
          <p:nvPr/>
        </p:nvSpPr>
        <p:spPr>
          <a:xfrm>
            <a:off x="6598425" y="6488668"/>
            <a:ext cx="5593575" cy="35394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Courtesy of Ghassan </a:t>
            </a:r>
            <a:r>
              <a:rPr kumimoji="0" lang="en-US" sz="17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Abou</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-Alfa, MD, MBA</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67119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05DD55-8876-E6B4-DD7D-A02E91BCDF99}"/>
              </a:ext>
            </a:extLst>
          </p:cNvPr>
          <p:cNvSpPr txBox="1"/>
          <p:nvPr/>
        </p:nvSpPr>
        <p:spPr>
          <a:xfrm>
            <a:off x="551385" y="0"/>
            <a:ext cx="11016054"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C00000"/>
                </a:solidFill>
                <a:effectLst/>
                <a:uLnTx/>
                <a:uFillTx/>
                <a:latin typeface="Calibri" panose="020F0502020204030204"/>
                <a:ea typeface="+mn-ea"/>
                <a:cs typeface="+mn-cs"/>
              </a:rPr>
              <a:t>HIMALAYA OS for Durvalumab + </a:t>
            </a:r>
            <a:r>
              <a:rPr kumimoji="0" lang="en-US" sz="3000" b="0" i="0" u="none" strike="noStrike" kern="1200" cap="none" spc="0" normalizeH="0" baseline="0" noProof="0" dirty="0" err="1">
                <a:ln>
                  <a:noFill/>
                </a:ln>
                <a:solidFill>
                  <a:srgbClr val="C00000"/>
                </a:solidFill>
                <a:effectLst/>
                <a:uLnTx/>
                <a:uFillTx/>
                <a:latin typeface="Calibri" panose="020F0502020204030204"/>
                <a:ea typeface="+mn-ea"/>
                <a:cs typeface="+mn-cs"/>
              </a:rPr>
              <a:t>Tremelimumab</a:t>
            </a:r>
            <a:r>
              <a:rPr kumimoji="0" lang="en-US" sz="3000" b="0" i="0" u="none" strike="noStrike" kern="1200" cap="none" spc="0" normalizeH="0" baseline="0" noProof="0" dirty="0">
                <a:ln>
                  <a:noFill/>
                </a:ln>
                <a:solidFill>
                  <a:srgbClr val="C00000"/>
                </a:solidFill>
                <a:effectLst/>
                <a:uLnTx/>
                <a:uFillTx/>
                <a:latin typeface="Calibri" panose="020F0502020204030204"/>
                <a:ea typeface="+mn-ea"/>
                <a:cs typeface="+mn-cs"/>
              </a:rPr>
              <a:t> 300 mg vs Sorafenib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C00000"/>
                </a:solidFill>
                <a:effectLst/>
                <a:uLnTx/>
                <a:uFillTx/>
                <a:latin typeface="Calibri" panose="020F0502020204030204"/>
                <a:ea typeface="+mn-ea"/>
                <a:cs typeface="+mn-cs"/>
              </a:rPr>
              <a:t>and Durvalumab vs Sorafenib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3" name="Picture 2">
            <a:extLst>
              <a:ext uri="{FF2B5EF4-FFF2-40B4-BE49-F238E27FC236}">
                <a16:creationId xmlns:a16="http://schemas.microsoft.com/office/drawing/2014/main" id="{557D92F3-28C1-1D67-E590-71B3ED9F1584}"/>
              </a:ext>
            </a:extLst>
          </p:cNvPr>
          <p:cNvPicPr>
            <a:picLocks noChangeAspect="1"/>
          </p:cNvPicPr>
          <p:nvPr/>
        </p:nvPicPr>
        <p:blipFill>
          <a:blip r:embed="rId2"/>
          <a:stretch>
            <a:fillRect/>
          </a:stretch>
        </p:blipFill>
        <p:spPr>
          <a:xfrm>
            <a:off x="1108710" y="871751"/>
            <a:ext cx="9620250" cy="5365561"/>
          </a:xfrm>
          <a:prstGeom prst="rect">
            <a:avLst/>
          </a:prstGeom>
        </p:spPr>
      </p:pic>
      <p:sp>
        <p:nvSpPr>
          <p:cNvPr id="4" name="Rectangle 3">
            <a:extLst>
              <a:ext uri="{FF2B5EF4-FFF2-40B4-BE49-F238E27FC236}">
                <a16:creationId xmlns:a16="http://schemas.microsoft.com/office/drawing/2014/main" id="{2DF49FA3-F39E-0D14-EA18-F6B9546B6776}"/>
              </a:ext>
            </a:extLst>
          </p:cNvPr>
          <p:cNvSpPr/>
          <p:nvPr/>
        </p:nvSpPr>
        <p:spPr>
          <a:xfrm>
            <a:off x="1108710" y="976121"/>
            <a:ext cx="311277" cy="340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D0153533-1FD2-C577-182F-EA412BC4ABA3}"/>
              </a:ext>
            </a:extLst>
          </p:cNvPr>
          <p:cNvSpPr/>
          <p:nvPr/>
        </p:nvSpPr>
        <p:spPr>
          <a:xfrm>
            <a:off x="252471" y="6237312"/>
            <a:ext cx="1033604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Abou-Alfa GK et al. NEJM Evidence. Published June 6, 2022.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DOI:</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3" tooltip="DOI"/>
              </a:rPr>
              <a:t>https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tooltip="DOI"/>
              </a:rPr>
              <a:t>://doi.org/10.1056/EVIDoa2100070</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91A12AB-A7AD-D446-8303-07EA9F825140}"/>
              </a:ext>
            </a:extLst>
          </p:cNvPr>
          <p:cNvSpPr txBox="1"/>
          <p:nvPr/>
        </p:nvSpPr>
        <p:spPr>
          <a:xfrm>
            <a:off x="6598425" y="6488668"/>
            <a:ext cx="5593575" cy="35394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Courtesy of Ghassan </a:t>
            </a:r>
            <a:r>
              <a:rPr kumimoji="0" lang="en-US" sz="17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Abou</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-Alfa, MD, MBA</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7127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976" y="137698"/>
            <a:ext cx="10972800" cy="1139825"/>
          </a:xfrm>
        </p:spPr>
        <p:txBody>
          <a:bodyPr/>
          <a:lstStyle/>
          <a:p>
            <a:r>
              <a:rPr lang="en-US" sz="4000" dirty="0">
                <a:solidFill>
                  <a:srgbClr val="C00000"/>
                </a:solidFill>
              </a:rPr>
              <a:t>Tislelizumab vs Sorafenib Primary Endpoint: OS</a:t>
            </a:r>
          </a:p>
        </p:txBody>
      </p:sp>
      <p:sp>
        <p:nvSpPr>
          <p:cNvPr id="9" name="Text Box 3">
            <a:extLst>
              <a:ext uri="{FF2B5EF4-FFF2-40B4-BE49-F238E27FC236}">
                <a16:creationId xmlns:a16="http://schemas.microsoft.com/office/drawing/2014/main" id="{86300336-94A6-904D-AE59-3200843773AC}"/>
              </a:ext>
            </a:extLst>
          </p:cNvPr>
          <p:cNvSpPr txBox="1">
            <a:spLocks noChangeArrowheads="1"/>
          </p:cNvSpPr>
          <p:nvPr/>
        </p:nvSpPr>
        <p:spPr bwMode="auto">
          <a:xfrm>
            <a:off x="199866" y="6322601"/>
            <a:ext cx="8255000"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Qin S et al. ESMO 2022;Abstract LBA36.</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C401CA65-6DB3-C468-3E35-0D29D7C92E84}"/>
              </a:ext>
            </a:extLst>
          </p:cNvPr>
          <p:cNvPicPr>
            <a:picLocks noChangeAspect="1"/>
          </p:cNvPicPr>
          <p:nvPr/>
        </p:nvPicPr>
        <p:blipFill>
          <a:blip r:embed="rId3"/>
          <a:stretch>
            <a:fillRect/>
          </a:stretch>
        </p:blipFill>
        <p:spPr>
          <a:xfrm>
            <a:off x="134112" y="1201334"/>
            <a:ext cx="11923776" cy="4769510"/>
          </a:xfrm>
          <a:prstGeom prst="rect">
            <a:avLst/>
          </a:prstGeom>
        </p:spPr>
      </p:pic>
      <p:sp>
        <p:nvSpPr>
          <p:cNvPr id="6" name="TextBox 5">
            <a:extLst>
              <a:ext uri="{FF2B5EF4-FFF2-40B4-BE49-F238E27FC236}">
                <a16:creationId xmlns:a16="http://schemas.microsoft.com/office/drawing/2014/main" id="{063A4580-99E1-454E-8A96-8763244556CF}"/>
              </a:ext>
            </a:extLst>
          </p:cNvPr>
          <p:cNvSpPr txBox="1"/>
          <p:nvPr/>
        </p:nvSpPr>
        <p:spPr>
          <a:xfrm>
            <a:off x="6598425" y="6488668"/>
            <a:ext cx="5593575" cy="35394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Courtesy of Ghassan </a:t>
            </a:r>
            <a:r>
              <a:rPr kumimoji="0" lang="en-US" sz="17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Abou</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-Alfa, MD, MBA</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4661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324" name="Text Box 76"/>
          <p:cNvSpPr txBox="1">
            <a:spLocks noChangeArrowheads="1"/>
          </p:cNvSpPr>
          <p:nvPr/>
        </p:nvSpPr>
        <p:spPr bwMode="auto">
          <a:xfrm>
            <a:off x="125882" y="6431965"/>
            <a:ext cx="10991849" cy="403018"/>
          </a:xfrm>
          <a:prstGeom prst="rect">
            <a:avLst/>
          </a:prstGeom>
          <a:noFill/>
          <a:ln w="12700" algn="ctr">
            <a:noFill/>
            <a:miter lim="800000"/>
            <a:headEnd/>
            <a:tailEnd/>
          </a:ln>
          <a:effectLst/>
        </p:spPr>
        <p:txBody>
          <a:bodyPr lIns="120000" tIns="62400" rIns="120000" bIns="624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Rimini M et al. ESMO Open 2022;7(6):100591.</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Main graphic">
            <a:extLst>
              <a:ext uri="{FF2B5EF4-FFF2-40B4-BE49-F238E27FC236}">
                <a16:creationId xmlns:a16="http://schemas.microsoft.com/office/drawing/2014/main" id="{357232FC-BFB7-82AB-660B-A9024F4EB681}"/>
              </a:ext>
            </a:extLst>
          </p:cNvPr>
          <p:cNvPicPr/>
          <p:nvPr/>
        </p:nvPicPr>
        <p:blipFill>
          <a:blip r:embed="rId3"/>
          <a:stretch/>
        </p:blipFill>
        <p:spPr>
          <a:xfrm>
            <a:off x="4580352" y="224526"/>
            <a:ext cx="7386035" cy="6095880"/>
          </a:xfrm>
          <a:prstGeom prst="rect">
            <a:avLst/>
          </a:prstGeom>
          <a:ln>
            <a:noFill/>
          </a:ln>
        </p:spPr>
      </p:pic>
      <p:sp>
        <p:nvSpPr>
          <p:cNvPr id="53322" name="Rectangle 74"/>
          <p:cNvSpPr>
            <a:spLocks noGrp="1" noChangeArrowheads="1"/>
          </p:cNvSpPr>
          <p:nvPr>
            <p:ph type="title"/>
          </p:nvPr>
        </p:nvSpPr>
        <p:spPr>
          <a:xfrm>
            <a:off x="144931" y="739497"/>
            <a:ext cx="10972800" cy="1139825"/>
          </a:xfrm>
        </p:spPr>
        <p:txBody>
          <a:bodyPr/>
          <a:lstStyle/>
          <a:p>
            <a:pPr algn="l"/>
            <a:r>
              <a:rPr lang="en-US" sz="2600" b="0" i="0" dirty="0">
                <a:solidFill>
                  <a:srgbClr val="C00000"/>
                </a:solidFill>
                <a:effectLst/>
                <a:latin typeface="Helvetica" pitchFamily="2" charset="0"/>
              </a:rPr>
              <a:t>Atezolizumab plus Bevacizumab </a:t>
            </a:r>
            <a:br>
              <a:rPr lang="en-US" sz="2600" b="0" i="0" dirty="0">
                <a:solidFill>
                  <a:srgbClr val="C00000"/>
                </a:solidFill>
                <a:effectLst/>
                <a:latin typeface="Helvetica" pitchFamily="2" charset="0"/>
              </a:rPr>
            </a:br>
            <a:r>
              <a:rPr lang="en-US" sz="2600" b="0" i="0" dirty="0">
                <a:solidFill>
                  <a:srgbClr val="C00000"/>
                </a:solidFill>
                <a:effectLst/>
                <a:latin typeface="Helvetica" pitchFamily="2" charset="0"/>
              </a:rPr>
              <a:t>versus </a:t>
            </a:r>
            <a:r>
              <a:rPr lang="en-US" sz="2600" dirty="0">
                <a:solidFill>
                  <a:srgbClr val="C00000"/>
                </a:solidFill>
                <a:latin typeface="Helvetica" pitchFamily="2" charset="0"/>
              </a:rPr>
              <a:t>L</a:t>
            </a:r>
            <a:r>
              <a:rPr lang="en-US" sz="2600" b="0" i="0" dirty="0">
                <a:solidFill>
                  <a:srgbClr val="C00000"/>
                </a:solidFill>
                <a:effectLst/>
                <a:latin typeface="Helvetica" pitchFamily="2" charset="0"/>
              </a:rPr>
              <a:t>envatinib or Sorafenib</a:t>
            </a:r>
          </a:p>
        </p:txBody>
      </p:sp>
      <p:sp>
        <p:nvSpPr>
          <p:cNvPr id="6" name="TextBox 5">
            <a:extLst>
              <a:ext uri="{FF2B5EF4-FFF2-40B4-BE49-F238E27FC236}">
                <a16:creationId xmlns:a16="http://schemas.microsoft.com/office/drawing/2014/main" id="{54D07D87-32B7-9348-92C7-C2973654FEE0}"/>
              </a:ext>
            </a:extLst>
          </p:cNvPr>
          <p:cNvSpPr txBox="1"/>
          <p:nvPr/>
        </p:nvSpPr>
        <p:spPr>
          <a:xfrm>
            <a:off x="6598425" y="6488668"/>
            <a:ext cx="5593575" cy="35394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Courtesy of Ghassan </a:t>
            </a:r>
            <a:r>
              <a:rPr kumimoji="0" lang="en-US" sz="17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Abou</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-Alfa, MD, MBA</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0276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86300336-94A6-904D-AE59-3200843773AC}"/>
              </a:ext>
            </a:extLst>
          </p:cNvPr>
          <p:cNvSpPr txBox="1">
            <a:spLocks noChangeArrowheads="1"/>
          </p:cNvSpPr>
          <p:nvPr/>
        </p:nvSpPr>
        <p:spPr bwMode="auto">
          <a:xfrm>
            <a:off x="119184" y="6514584"/>
            <a:ext cx="8255000"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Qin S et al. J Clin Oncol 2023;41(7):1434-43.</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Main graphic">
            <a:extLst>
              <a:ext uri="{FF2B5EF4-FFF2-40B4-BE49-F238E27FC236}">
                <a16:creationId xmlns:a16="http://schemas.microsoft.com/office/drawing/2014/main" id="{5697BEA8-3ECB-141B-9EBE-7A521F19C26C}"/>
              </a:ext>
            </a:extLst>
          </p:cNvPr>
          <p:cNvPicPr/>
          <p:nvPr/>
        </p:nvPicPr>
        <p:blipFill>
          <a:blip r:embed="rId3"/>
          <a:stretch/>
        </p:blipFill>
        <p:spPr>
          <a:xfrm>
            <a:off x="2797945" y="950347"/>
            <a:ext cx="6256885" cy="5564237"/>
          </a:xfrm>
          <a:prstGeom prst="rect">
            <a:avLst/>
          </a:prstGeom>
          <a:ln>
            <a:noFill/>
          </a:ln>
        </p:spPr>
      </p:pic>
      <p:sp>
        <p:nvSpPr>
          <p:cNvPr id="2" name="Title 1"/>
          <p:cNvSpPr>
            <a:spLocks noGrp="1"/>
          </p:cNvSpPr>
          <p:nvPr>
            <p:ph type="title"/>
          </p:nvPr>
        </p:nvSpPr>
        <p:spPr>
          <a:xfrm>
            <a:off x="439988" y="24190"/>
            <a:ext cx="10972800" cy="1139825"/>
          </a:xfrm>
        </p:spPr>
        <p:txBody>
          <a:bodyPr/>
          <a:lstStyle/>
          <a:p>
            <a:pPr algn="ctr"/>
            <a:r>
              <a:rPr lang="en-US" sz="3200" dirty="0">
                <a:solidFill>
                  <a:srgbClr val="C00000"/>
                </a:solidFill>
                <a:latin typeface="Arial" panose="020B0604020202020204" pitchFamily="34" charset="0"/>
                <a:ea typeface="Calibri" panose="020F0502020204030204" pitchFamily="34" charset="0"/>
                <a:cs typeface="Times New Roman" panose="02020603050405020304" pitchFamily="18" charset="0"/>
              </a:rPr>
              <a:t>S</a:t>
            </a:r>
            <a:r>
              <a:rPr lang="en-US" sz="3200"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econd-line Pembrolizumab versus Placebo in Patients from Asia with Advanced HCC</a:t>
            </a:r>
            <a:endParaRPr lang="en-US" sz="3200" dirty="0">
              <a:solidFill>
                <a:srgbClr val="C00000"/>
              </a:solidFill>
            </a:endParaRPr>
          </a:p>
        </p:txBody>
      </p:sp>
      <p:sp>
        <p:nvSpPr>
          <p:cNvPr id="6" name="TextBox 5">
            <a:extLst>
              <a:ext uri="{FF2B5EF4-FFF2-40B4-BE49-F238E27FC236}">
                <a16:creationId xmlns:a16="http://schemas.microsoft.com/office/drawing/2014/main" id="{082F4C77-EE78-514F-BFAA-7A7978BBAFE8}"/>
              </a:ext>
            </a:extLst>
          </p:cNvPr>
          <p:cNvSpPr txBox="1"/>
          <p:nvPr/>
        </p:nvSpPr>
        <p:spPr>
          <a:xfrm>
            <a:off x="6598425" y="6488668"/>
            <a:ext cx="5593575" cy="35394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Courtesy of Ghassan </a:t>
            </a:r>
            <a:r>
              <a:rPr kumimoji="0" lang="en-US" sz="17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Abou</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-Alfa, MD, MBA</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66036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86300336-94A6-904D-AE59-3200843773AC}"/>
              </a:ext>
            </a:extLst>
          </p:cNvPr>
          <p:cNvSpPr txBox="1">
            <a:spLocks noChangeArrowheads="1"/>
          </p:cNvSpPr>
          <p:nvPr/>
        </p:nvSpPr>
        <p:spPr bwMode="auto">
          <a:xfrm>
            <a:off x="80443" y="6520792"/>
            <a:ext cx="8255000"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Melero</a:t>
            </a:r>
            <a:r>
              <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I et al. ESMO World Congress on Gastrointestinal Cancer 2022;Abstract SO-12.</a:t>
            </a:r>
          </a:p>
        </p:txBody>
      </p:sp>
      <p:sp>
        <p:nvSpPr>
          <p:cNvPr id="2" name="Title 1"/>
          <p:cNvSpPr>
            <a:spLocks noGrp="1"/>
          </p:cNvSpPr>
          <p:nvPr>
            <p:ph type="title"/>
          </p:nvPr>
        </p:nvSpPr>
        <p:spPr>
          <a:xfrm>
            <a:off x="0" y="207265"/>
            <a:ext cx="11412788" cy="1053820"/>
          </a:xfrm>
        </p:spPr>
        <p:txBody>
          <a:bodyPr/>
          <a:lstStyle/>
          <a:p>
            <a:pPr algn="ctr"/>
            <a:r>
              <a:rPr lang="en-US" sz="3400" b="0" i="0" dirty="0">
                <a:solidFill>
                  <a:srgbClr val="C00000"/>
                </a:solidFill>
                <a:effectLst/>
                <a:latin typeface="+mn-lt"/>
              </a:rPr>
              <a:t>NIVO 1 mg/kg + IPI 3 mg/kg Q3W (4 doses) </a:t>
            </a:r>
            <a:r>
              <a:rPr lang="en-US" sz="3400" b="0" i="0" dirty="0">
                <a:solidFill>
                  <a:srgbClr val="C00000"/>
                </a:solidFill>
                <a:effectLst/>
                <a:latin typeface="+mn-lt"/>
                <a:cs typeface="Times New Roman" panose="02020603050405020304" pitchFamily="18" charset="0"/>
              </a:rPr>
              <a:t> 5 years Follow-Up</a:t>
            </a:r>
            <a:endParaRPr lang="en-US" sz="3400" dirty="0">
              <a:solidFill>
                <a:srgbClr val="C00000"/>
              </a:solidFill>
              <a:latin typeface="+mn-lt"/>
            </a:endParaRPr>
          </a:p>
        </p:txBody>
      </p:sp>
      <p:pic>
        <p:nvPicPr>
          <p:cNvPr id="4" name="Picture 3">
            <a:extLst>
              <a:ext uri="{FF2B5EF4-FFF2-40B4-BE49-F238E27FC236}">
                <a16:creationId xmlns:a16="http://schemas.microsoft.com/office/drawing/2014/main" id="{281C68D1-D50A-B8D3-0EBE-CD573F26FC3C}"/>
              </a:ext>
            </a:extLst>
          </p:cNvPr>
          <p:cNvPicPr>
            <a:picLocks noChangeAspect="1"/>
          </p:cNvPicPr>
          <p:nvPr/>
        </p:nvPicPr>
        <p:blipFill>
          <a:blip r:embed="rId3"/>
          <a:stretch>
            <a:fillRect/>
          </a:stretch>
        </p:blipFill>
        <p:spPr>
          <a:xfrm>
            <a:off x="150159" y="867895"/>
            <a:ext cx="12041841" cy="5519177"/>
          </a:xfrm>
          <a:prstGeom prst="rect">
            <a:avLst/>
          </a:prstGeom>
        </p:spPr>
      </p:pic>
      <p:sp>
        <p:nvSpPr>
          <p:cNvPr id="6" name="TextBox 5">
            <a:extLst>
              <a:ext uri="{FF2B5EF4-FFF2-40B4-BE49-F238E27FC236}">
                <a16:creationId xmlns:a16="http://schemas.microsoft.com/office/drawing/2014/main" id="{660ADFDB-C510-6747-BC98-6F7D8B684B1A}"/>
              </a:ext>
            </a:extLst>
          </p:cNvPr>
          <p:cNvSpPr txBox="1"/>
          <p:nvPr/>
        </p:nvSpPr>
        <p:spPr>
          <a:xfrm>
            <a:off x="6598425" y="6488668"/>
            <a:ext cx="5593575" cy="35394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Courtesy of Ghassan </a:t>
            </a:r>
            <a:r>
              <a:rPr kumimoji="0" lang="en-US" sz="17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Abou</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-Alfa, MD, MBA</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18068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86300336-94A6-904D-AE59-3200843773AC}"/>
              </a:ext>
            </a:extLst>
          </p:cNvPr>
          <p:cNvSpPr txBox="1">
            <a:spLocks noChangeArrowheads="1"/>
          </p:cNvSpPr>
          <p:nvPr/>
        </p:nvSpPr>
        <p:spPr bwMode="auto">
          <a:xfrm>
            <a:off x="119184" y="6514584"/>
            <a:ext cx="8255000"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Yau</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T et al. J Clin Oncol 2023;41(9):1747-57.</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p:cNvSpPr>
            <a:spLocks noGrp="1"/>
          </p:cNvSpPr>
          <p:nvPr>
            <p:ph type="title"/>
          </p:nvPr>
        </p:nvSpPr>
        <p:spPr>
          <a:xfrm>
            <a:off x="439988" y="277014"/>
            <a:ext cx="10972800" cy="1139825"/>
          </a:xfrm>
        </p:spPr>
        <p:txBody>
          <a:bodyPr/>
          <a:lstStyle/>
          <a:p>
            <a:pPr algn="ctr"/>
            <a:r>
              <a:rPr lang="en-US" sz="3200"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Nivolumab plus </a:t>
            </a:r>
            <a:r>
              <a:rPr lang="en-US" sz="3200" dirty="0" err="1">
                <a:solidFill>
                  <a:srgbClr val="C00000"/>
                </a:solidFill>
                <a:latin typeface="Arial" panose="020B0604020202020204" pitchFamily="34" charset="0"/>
                <a:ea typeface="Calibri" panose="020F0502020204030204" pitchFamily="34" charset="0"/>
                <a:cs typeface="Times New Roman" panose="02020603050405020304" pitchFamily="18" charset="0"/>
              </a:rPr>
              <a:t>C</a:t>
            </a:r>
            <a:r>
              <a:rPr lang="en-US" sz="3200" dirty="0" err="1">
                <a:solidFill>
                  <a:srgbClr val="C00000"/>
                </a:solidFill>
                <a:effectLst/>
                <a:latin typeface="Arial" panose="020B0604020202020204" pitchFamily="34" charset="0"/>
                <a:ea typeface="Calibri" panose="020F0502020204030204" pitchFamily="34" charset="0"/>
                <a:cs typeface="Times New Roman" panose="02020603050405020304" pitchFamily="18" charset="0"/>
              </a:rPr>
              <a:t>abozantinib</a:t>
            </a:r>
            <a:r>
              <a:rPr lang="en-US" sz="3200"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 +/- Ipilimumab</a:t>
            </a:r>
            <a:endParaRPr lang="en-US" sz="3200" dirty="0">
              <a:solidFill>
                <a:srgbClr val="C00000"/>
              </a:solidFill>
            </a:endParaRPr>
          </a:p>
        </p:txBody>
      </p:sp>
      <p:pic>
        <p:nvPicPr>
          <p:cNvPr id="4" name="Main graphic">
            <a:extLst>
              <a:ext uri="{FF2B5EF4-FFF2-40B4-BE49-F238E27FC236}">
                <a16:creationId xmlns:a16="http://schemas.microsoft.com/office/drawing/2014/main" id="{C69EA957-B1F3-0AAB-F8E9-F2D2B699F01D}"/>
              </a:ext>
            </a:extLst>
          </p:cNvPr>
          <p:cNvPicPr/>
          <p:nvPr/>
        </p:nvPicPr>
        <p:blipFill>
          <a:blip r:embed="rId3"/>
          <a:stretch/>
        </p:blipFill>
        <p:spPr>
          <a:xfrm>
            <a:off x="247066" y="987605"/>
            <a:ext cx="11697867" cy="5155288"/>
          </a:xfrm>
          <a:prstGeom prst="rect">
            <a:avLst/>
          </a:prstGeom>
          <a:ln>
            <a:noFill/>
          </a:ln>
        </p:spPr>
      </p:pic>
      <p:sp>
        <p:nvSpPr>
          <p:cNvPr id="6" name="TextBox 5">
            <a:extLst>
              <a:ext uri="{FF2B5EF4-FFF2-40B4-BE49-F238E27FC236}">
                <a16:creationId xmlns:a16="http://schemas.microsoft.com/office/drawing/2014/main" id="{798A48E7-424E-9341-A089-70CDD374DD82}"/>
              </a:ext>
            </a:extLst>
          </p:cNvPr>
          <p:cNvSpPr txBox="1"/>
          <p:nvPr/>
        </p:nvSpPr>
        <p:spPr>
          <a:xfrm>
            <a:off x="6598425" y="6488668"/>
            <a:ext cx="5593575" cy="35394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Courtesy of Ghassan </a:t>
            </a:r>
            <a:r>
              <a:rPr kumimoji="0" lang="en-US" sz="17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Abou</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-Alfa, MD, MBA</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948095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4C8A9-194A-8740-9E38-9158C1EC98E0}"/>
              </a:ext>
            </a:extLst>
          </p:cNvPr>
          <p:cNvSpPr>
            <a:spLocks noGrp="1"/>
          </p:cNvSpPr>
          <p:nvPr>
            <p:ph type="title"/>
          </p:nvPr>
        </p:nvSpPr>
        <p:spPr/>
        <p:txBody>
          <a:bodyPr/>
          <a:lstStyle/>
          <a:p>
            <a:r>
              <a:rPr lang="en-US" dirty="0">
                <a:solidFill>
                  <a:srgbClr val="D22054"/>
                </a:solidFill>
              </a:rPr>
              <a:t> </a:t>
            </a:r>
            <a:br>
              <a:rPr lang="en-US" dirty="0">
                <a:solidFill>
                  <a:srgbClr val="D22054"/>
                </a:solidFill>
              </a:rPr>
            </a:br>
            <a:endParaRPr lang="en-US" dirty="0"/>
          </a:p>
        </p:txBody>
      </p:sp>
      <p:sp>
        <p:nvSpPr>
          <p:cNvPr id="7" name="Title 1">
            <a:extLst>
              <a:ext uri="{FF2B5EF4-FFF2-40B4-BE49-F238E27FC236}">
                <a16:creationId xmlns:a16="http://schemas.microsoft.com/office/drawing/2014/main" id="{4AA412A0-833C-48FB-BEA3-3A088BACBCA4}"/>
              </a:ext>
            </a:extLst>
          </p:cNvPr>
          <p:cNvSpPr txBox="1">
            <a:spLocks/>
          </p:cNvSpPr>
          <p:nvPr/>
        </p:nvSpPr>
        <p:spPr>
          <a:xfrm>
            <a:off x="406400" y="222042"/>
            <a:ext cx="10972800" cy="1139825"/>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5000" b="0" i="0" u="none" strike="noStrike" kern="1200" cap="none" spc="0" normalizeH="0" baseline="0" noProof="0" dirty="0">
              <a:ln>
                <a:noFill/>
              </a:ln>
              <a:solidFill>
                <a:srgbClr val="D22054"/>
              </a:solidFill>
              <a:effectLst/>
              <a:uLnTx/>
              <a:uFillTx/>
              <a:latin typeface="Calibri Light" panose="020F0302020204030204"/>
              <a:ea typeface="+mj-ea"/>
              <a:cs typeface="+mj-cs"/>
            </a:endParaRPr>
          </a:p>
        </p:txBody>
      </p:sp>
      <p:sp>
        <p:nvSpPr>
          <p:cNvPr id="12" name="Rectangle 2">
            <a:extLst>
              <a:ext uri="{FF2B5EF4-FFF2-40B4-BE49-F238E27FC236}">
                <a16:creationId xmlns:a16="http://schemas.microsoft.com/office/drawing/2014/main" id="{AC492F31-F711-944B-A5A2-6FF5B48BD078}"/>
              </a:ext>
            </a:extLst>
          </p:cNvPr>
          <p:cNvSpPr txBox="1">
            <a:spLocks noChangeArrowheads="1"/>
          </p:cNvSpPr>
          <p:nvPr/>
        </p:nvSpPr>
        <p:spPr>
          <a:xfrm>
            <a:off x="1005106" y="349250"/>
            <a:ext cx="12547005" cy="1139825"/>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err="1">
                <a:ln>
                  <a:noFill/>
                </a:ln>
                <a:solidFill>
                  <a:srgbClr val="C00000"/>
                </a:solidFill>
                <a:effectLst/>
                <a:uLnTx/>
                <a:uFillTx/>
                <a:latin typeface="Calibri Light" panose="020F0302020204030204"/>
                <a:ea typeface="+mj-ea"/>
                <a:cs typeface="+mj-cs"/>
              </a:rPr>
              <a:t>Camrelizumab</a:t>
            </a:r>
            <a:r>
              <a:rPr kumimoji="0" lang="en-US" sz="4400" b="0" i="0" u="none" strike="noStrike" kern="1200" cap="none" spc="0" normalizeH="0" baseline="0" noProof="0" dirty="0">
                <a:ln>
                  <a:noFill/>
                </a:ln>
                <a:solidFill>
                  <a:srgbClr val="C00000"/>
                </a:solidFill>
                <a:effectLst/>
                <a:uLnTx/>
                <a:uFillTx/>
                <a:latin typeface="Calibri Light" panose="020F0302020204030204"/>
                <a:ea typeface="+mj-ea"/>
                <a:cs typeface="+mj-cs"/>
              </a:rPr>
              <a:t> plus </a:t>
            </a:r>
            <a:r>
              <a:rPr kumimoji="0" lang="en-US" sz="4400" b="0" i="0" u="none" strike="noStrike" kern="1200" cap="none" spc="0" normalizeH="0" baseline="0" noProof="0" dirty="0" err="1">
                <a:ln>
                  <a:noFill/>
                </a:ln>
                <a:solidFill>
                  <a:srgbClr val="C00000"/>
                </a:solidFill>
                <a:effectLst/>
                <a:uLnTx/>
                <a:uFillTx/>
                <a:latin typeface="Calibri Light" panose="020F0302020204030204"/>
                <a:ea typeface="+mj-ea"/>
                <a:cs typeface="+mj-cs"/>
              </a:rPr>
              <a:t>Rivoceranib</a:t>
            </a:r>
            <a:r>
              <a:rPr kumimoji="0" lang="en-US" sz="4400" b="0" i="0" u="none" strike="noStrike" kern="1200" cap="none" spc="0" normalizeH="0" baseline="0" noProof="0" dirty="0">
                <a:ln>
                  <a:noFill/>
                </a:ln>
                <a:solidFill>
                  <a:srgbClr val="C00000"/>
                </a:solidFill>
                <a:effectLst/>
                <a:uLnTx/>
                <a:uFillTx/>
                <a:latin typeface="Calibri Light" panose="020F0302020204030204"/>
                <a:ea typeface="+mj-ea"/>
                <a:cs typeface="+mj-cs"/>
              </a:rPr>
              <a:t> v Sorafenib </a:t>
            </a:r>
          </a:p>
        </p:txBody>
      </p:sp>
      <p:sp>
        <p:nvSpPr>
          <p:cNvPr id="13" name="TextBox 12">
            <a:extLst>
              <a:ext uri="{FF2B5EF4-FFF2-40B4-BE49-F238E27FC236}">
                <a16:creationId xmlns:a16="http://schemas.microsoft.com/office/drawing/2014/main" id="{9753784B-1DC6-F046-BD99-6D93AE0BC1C4}"/>
              </a:ext>
            </a:extLst>
          </p:cNvPr>
          <p:cNvSpPr txBox="1"/>
          <p:nvPr/>
        </p:nvSpPr>
        <p:spPr>
          <a:xfrm>
            <a:off x="119336" y="6380946"/>
            <a:ext cx="80342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Qin S, et al., ESMO Paris 2022</a:t>
            </a:r>
          </a:p>
        </p:txBody>
      </p:sp>
      <p:sp>
        <p:nvSpPr>
          <p:cNvPr id="10" name="Rectangle 9">
            <a:extLst>
              <a:ext uri="{FF2B5EF4-FFF2-40B4-BE49-F238E27FC236}">
                <a16:creationId xmlns:a16="http://schemas.microsoft.com/office/drawing/2014/main" id="{D3F7DC66-52CE-3146-9DCB-D5E127D4ADFD}"/>
              </a:ext>
            </a:extLst>
          </p:cNvPr>
          <p:cNvSpPr/>
          <p:nvPr/>
        </p:nvSpPr>
        <p:spPr bwMode="auto">
          <a:xfrm>
            <a:off x="237010" y="1431436"/>
            <a:ext cx="519129" cy="555627"/>
          </a:xfrm>
          <a:prstGeom prst="rect">
            <a:avLst/>
          </a:prstGeom>
          <a:solidFill>
            <a:schemeClr val="bg1"/>
          </a:solidFill>
          <a:ln>
            <a:solidFill>
              <a:schemeClr val="bg1"/>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B7CCC9C-B92F-41D5-F54B-F4068B72E440}"/>
              </a:ext>
            </a:extLst>
          </p:cNvPr>
          <p:cNvPicPr>
            <a:picLocks noChangeAspect="1"/>
          </p:cNvPicPr>
          <p:nvPr/>
        </p:nvPicPr>
        <p:blipFill>
          <a:blip r:embed="rId3"/>
          <a:stretch>
            <a:fillRect/>
          </a:stretch>
        </p:blipFill>
        <p:spPr>
          <a:xfrm>
            <a:off x="743249" y="1096383"/>
            <a:ext cx="10635951" cy="5090278"/>
          </a:xfrm>
          <a:prstGeom prst="rect">
            <a:avLst/>
          </a:prstGeom>
        </p:spPr>
      </p:pic>
      <p:sp>
        <p:nvSpPr>
          <p:cNvPr id="9" name="TextBox 8">
            <a:extLst>
              <a:ext uri="{FF2B5EF4-FFF2-40B4-BE49-F238E27FC236}">
                <a16:creationId xmlns:a16="http://schemas.microsoft.com/office/drawing/2014/main" id="{DAC3E914-5F5B-AF46-AE93-E79609F93F6B}"/>
              </a:ext>
            </a:extLst>
          </p:cNvPr>
          <p:cNvSpPr txBox="1"/>
          <p:nvPr/>
        </p:nvSpPr>
        <p:spPr>
          <a:xfrm>
            <a:off x="6598425" y="6488668"/>
            <a:ext cx="5593575" cy="35394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Courtesy of Ghassan </a:t>
            </a:r>
            <a:r>
              <a:rPr kumimoji="0" lang="en-US" sz="17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Abou</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-Alfa, MD, MBA</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268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72B5B082-F24B-1DD0-BAE3-9633770A7A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5920" y="2780928"/>
            <a:ext cx="5628326" cy="3171941"/>
          </a:xfrm>
          <a:prstGeom prst="rect">
            <a:avLst/>
          </a:prstGeom>
          <a:effectLst>
            <a:outerShdw blurRad="50800" dist="38100" dir="2700000" sx="101000" sy="101000" algn="tl" rotWithShape="0">
              <a:prstClr val="black">
                <a:alpha val="40000"/>
              </a:prstClr>
            </a:outerShdw>
          </a:effectLst>
        </p:spPr>
      </p:pic>
      <p:pic>
        <p:nvPicPr>
          <p:cNvPr id="3" name="Picture 2">
            <a:extLst>
              <a:ext uri="{FF2B5EF4-FFF2-40B4-BE49-F238E27FC236}">
                <a16:creationId xmlns:a16="http://schemas.microsoft.com/office/drawing/2014/main" id="{7C2C085A-C9C6-D7A3-6020-C95FAA20966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624481"/>
            <a:ext cx="5496011" cy="3088758"/>
          </a:xfrm>
          <a:prstGeom prst="rect">
            <a:avLst/>
          </a:prstGeom>
          <a:effectLst>
            <a:outerShdw blurRad="50800" dist="38100" dir="2700000" sx="101000" sy="101000" algn="tl" rotWithShape="0">
              <a:prstClr val="black">
                <a:alpha val="40000"/>
              </a:prstClr>
            </a:outerShdw>
          </a:effectLst>
        </p:spPr>
      </p:pic>
    </p:spTree>
    <p:custDataLst>
      <p:tags r:id="rId1"/>
    </p:custDataLst>
    <p:extLst>
      <p:ext uri="{BB962C8B-B14F-4D97-AF65-F5344CB8AC3E}">
        <p14:creationId xmlns:p14="http://schemas.microsoft.com/office/powerpoint/2010/main" val="3259815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3">
            <a:extLst>
              <a:ext uri="{FF2B5EF4-FFF2-40B4-BE49-F238E27FC236}">
                <a16:creationId xmlns:a16="http://schemas.microsoft.com/office/drawing/2014/main" id="{C2008A57-5937-6A44-B2AF-4D71E70423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198"/>
          <a:stretch>
            <a:fillRect/>
          </a:stretch>
        </p:blipFill>
        <p:spPr bwMode="auto">
          <a:xfrm>
            <a:off x="77789" y="61914"/>
            <a:ext cx="2344737"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4" name="Picture 7">
            <a:extLst>
              <a:ext uri="{FF2B5EF4-FFF2-40B4-BE49-F238E27FC236}">
                <a16:creationId xmlns:a16="http://schemas.microsoft.com/office/drawing/2014/main" id="{8570B768-BB9C-3147-8823-64E7E4A9A1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5538"/>
            <a:ext cx="2198688"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9">
            <a:extLst>
              <a:ext uri="{FF2B5EF4-FFF2-40B4-BE49-F238E27FC236}">
                <a16:creationId xmlns:a16="http://schemas.microsoft.com/office/drawing/2014/main" id="{9146E51A-B840-094E-AEED-BF911E0629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41076" y="1"/>
            <a:ext cx="969963"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1048B26-D4A4-5740-960F-4DAEA8B018B3}"/>
              </a:ext>
            </a:extLst>
          </p:cNvPr>
          <p:cNvSpPr txBox="1"/>
          <p:nvPr/>
        </p:nvSpPr>
        <p:spPr>
          <a:xfrm>
            <a:off x="2157412" y="408824"/>
            <a:ext cx="7877175"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C00000"/>
                </a:solidFill>
                <a:effectLst/>
                <a:uLnTx/>
                <a:uFillTx/>
                <a:latin typeface="Calibri" panose="020F0502020204030204"/>
                <a:ea typeface="+mn-ea"/>
                <a:cs typeface="+mn-cs"/>
              </a:rPr>
              <a:t>First Line Systemic Therapy</a:t>
            </a:r>
          </a:p>
        </p:txBody>
      </p:sp>
      <p:graphicFrame>
        <p:nvGraphicFramePr>
          <p:cNvPr id="9" name="Table 9">
            <a:extLst>
              <a:ext uri="{FF2B5EF4-FFF2-40B4-BE49-F238E27FC236}">
                <a16:creationId xmlns:a16="http://schemas.microsoft.com/office/drawing/2014/main" id="{67D2E477-2447-0E4F-AFA7-8B3FFA947905}"/>
              </a:ext>
            </a:extLst>
          </p:cNvPr>
          <p:cNvGraphicFramePr>
            <a:graphicFrameLocks noGrp="1"/>
          </p:cNvGraphicFramePr>
          <p:nvPr/>
        </p:nvGraphicFramePr>
        <p:xfrm>
          <a:off x="127001" y="1560514"/>
          <a:ext cx="11938001" cy="4461150"/>
        </p:xfrm>
        <a:graphic>
          <a:graphicData uri="http://schemas.openxmlformats.org/drawingml/2006/table">
            <a:tbl>
              <a:tblPr firstRow="1" bandRow="1">
                <a:tableStyleId>{5940675A-B579-460E-94D1-54222C63F5DA}</a:tableStyleId>
              </a:tblPr>
              <a:tblGrid>
                <a:gridCol w="1480531">
                  <a:extLst>
                    <a:ext uri="{9D8B030D-6E8A-4147-A177-3AD203B41FA5}">
                      <a16:colId xmlns:a16="http://schemas.microsoft.com/office/drawing/2014/main" val="20000"/>
                    </a:ext>
                  </a:extLst>
                </a:gridCol>
                <a:gridCol w="627669">
                  <a:extLst>
                    <a:ext uri="{9D8B030D-6E8A-4147-A177-3AD203B41FA5}">
                      <a16:colId xmlns:a16="http://schemas.microsoft.com/office/drawing/2014/main" val="20001"/>
                    </a:ext>
                  </a:extLst>
                </a:gridCol>
                <a:gridCol w="1358049">
                  <a:extLst>
                    <a:ext uri="{9D8B030D-6E8A-4147-A177-3AD203B41FA5}">
                      <a16:colId xmlns:a16="http://schemas.microsoft.com/office/drawing/2014/main" val="20002"/>
                    </a:ext>
                  </a:extLst>
                </a:gridCol>
                <a:gridCol w="1365137">
                  <a:extLst>
                    <a:ext uri="{9D8B030D-6E8A-4147-A177-3AD203B41FA5}">
                      <a16:colId xmlns:a16="http://schemas.microsoft.com/office/drawing/2014/main" val="20003"/>
                    </a:ext>
                  </a:extLst>
                </a:gridCol>
                <a:gridCol w="2382552">
                  <a:extLst>
                    <a:ext uri="{9D8B030D-6E8A-4147-A177-3AD203B41FA5}">
                      <a16:colId xmlns:a16="http://schemas.microsoft.com/office/drawing/2014/main" val="20004"/>
                    </a:ext>
                  </a:extLst>
                </a:gridCol>
                <a:gridCol w="1571195">
                  <a:extLst>
                    <a:ext uri="{9D8B030D-6E8A-4147-A177-3AD203B41FA5}">
                      <a16:colId xmlns:a16="http://schemas.microsoft.com/office/drawing/2014/main" val="20005"/>
                    </a:ext>
                  </a:extLst>
                </a:gridCol>
                <a:gridCol w="1300744">
                  <a:extLst>
                    <a:ext uri="{9D8B030D-6E8A-4147-A177-3AD203B41FA5}">
                      <a16:colId xmlns:a16="http://schemas.microsoft.com/office/drawing/2014/main" val="20006"/>
                    </a:ext>
                  </a:extLst>
                </a:gridCol>
                <a:gridCol w="1852124">
                  <a:extLst>
                    <a:ext uri="{9D8B030D-6E8A-4147-A177-3AD203B41FA5}">
                      <a16:colId xmlns:a16="http://schemas.microsoft.com/office/drawing/2014/main" val="20007"/>
                    </a:ext>
                  </a:extLst>
                </a:gridCol>
              </a:tblGrid>
              <a:tr h="1432515">
                <a:tc>
                  <a:txBody>
                    <a:bodyPr/>
                    <a:lstStyle/>
                    <a:p>
                      <a:pPr algn="ctr"/>
                      <a:r>
                        <a:rPr lang="en-US" sz="2000" b="0" dirty="0">
                          <a:solidFill>
                            <a:schemeClr val="bg1"/>
                          </a:solidFill>
                        </a:rPr>
                        <a:t>Regions</a:t>
                      </a:r>
                    </a:p>
                  </a:txBody>
                  <a:tcPr marL="91443" marR="91443" marT="45697" marB="45697" anchor="ctr">
                    <a:solidFill>
                      <a:schemeClr val="accent1"/>
                    </a:solidFill>
                  </a:tcPr>
                </a:tc>
                <a:tc>
                  <a:txBody>
                    <a:bodyPr/>
                    <a:lstStyle/>
                    <a:p>
                      <a:pPr algn="ctr"/>
                      <a:r>
                        <a:rPr lang="en-US" sz="2000" b="0" dirty="0">
                          <a:solidFill>
                            <a:schemeClr val="bg1"/>
                          </a:solidFill>
                        </a:rPr>
                        <a:t>n</a:t>
                      </a:r>
                    </a:p>
                  </a:txBody>
                  <a:tcPr marL="91443" marR="91443" marT="45697" marB="45697" anchor="ctr">
                    <a:solidFill>
                      <a:schemeClr val="accent1"/>
                    </a:solidFill>
                  </a:tcPr>
                </a:tc>
                <a:tc>
                  <a:txBody>
                    <a:bodyPr/>
                    <a:lstStyle/>
                    <a:p>
                      <a:pPr algn="ctr"/>
                      <a:r>
                        <a:rPr lang="en-US" sz="2000" b="0" dirty="0">
                          <a:solidFill>
                            <a:schemeClr val="bg1"/>
                          </a:solidFill>
                        </a:rPr>
                        <a:t>Sorafenib</a:t>
                      </a:r>
                    </a:p>
                  </a:txBody>
                  <a:tcPr marL="91443" marR="91443" marT="45697" marB="45697" anchor="ctr">
                    <a:solidFill>
                      <a:schemeClr val="accent1"/>
                    </a:solidFill>
                  </a:tcPr>
                </a:tc>
                <a:tc>
                  <a:txBody>
                    <a:bodyPr/>
                    <a:lstStyle/>
                    <a:p>
                      <a:pPr algn="ctr"/>
                      <a:r>
                        <a:rPr lang="en-US" sz="2000" b="0" dirty="0">
                          <a:solidFill>
                            <a:schemeClr val="bg1"/>
                          </a:solidFill>
                        </a:rPr>
                        <a:t>Lenvatinib</a:t>
                      </a:r>
                    </a:p>
                  </a:txBody>
                  <a:tcPr marL="91443" marR="91443" marT="45697" marB="45697" anchor="ctr">
                    <a:solidFill>
                      <a:schemeClr val="accent1"/>
                    </a:solidFill>
                  </a:tcPr>
                </a:tc>
                <a:tc>
                  <a:txBody>
                    <a:bodyPr/>
                    <a:lstStyle/>
                    <a:p>
                      <a:pPr algn="ctr"/>
                      <a:r>
                        <a:rPr lang="en-US" sz="2000" b="0" dirty="0">
                          <a:solidFill>
                            <a:schemeClr val="bg1"/>
                          </a:solidFill>
                        </a:rPr>
                        <a:t>Atezolizumab plus bevacizumab</a:t>
                      </a:r>
                    </a:p>
                  </a:txBody>
                  <a:tcPr marL="91443" marR="91443" marT="45697" marB="45697" anchor="ctr">
                    <a:solidFill>
                      <a:schemeClr val="accent1"/>
                    </a:solidFill>
                  </a:tcPr>
                </a:tc>
                <a:tc>
                  <a:txBody>
                    <a:bodyPr/>
                    <a:lstStyle/>
                    <a:p>
                      <a:pPr algn="ctr"/>
                      <a:r>
                        <a:rPr lang="en-US" sz="2000" b="0" dirty="0">
                          <a:solidFill>
                            <a:schemeClr val="bg1"/>
                          </a:solidFill>
                        </a:rPr>
                        <a:t>Doxorubicin</a:t>
                      </a:r>
                    </a:p>
                  </a:txBody>
                  <a:tcPr marL="91443" marR="91443" marT="45697" marB="45697" anchor="ctr">
                    <a:solidFill>
                      <a:schemeClr val="accent1"/>
                    </a:solidFill>
                  </a:tcPr>
                </a:tc>
                <a:tc>
                  <a:txBody>
                    <a:bodyPr/>
                    <a:lstStyle/>
                    <a:p>
                      <a:pPr algn="ctr"/>
                      <a:r>
                        <a:rPr lang="en-US" sz="2000" b="0" dirty="0">
                          <a:solidFill>
                            <a:schemeClr val="bg1"/>
                          </a:solidFill>
                        </a:rPr>
                        <a:t>FOLFOX</a:t>
                      </a:r>
                    </a:p>
                  </a:txBody>
                  <a:tcPr marL="91443" marR="91443" marT="45697" marB="45697"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bg1"/>
                          </a:solidFill>
                        </a:rPr>
                        <a:t>Don’t use any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bg1"/>
                          </a:solidFill>
                        </a:rPr>
                        <a:t>(availability, cost)</a:t>
                      </a:r>
                    </a:p>
                  </a:txBody>
                  <a:tcPr marL="91443" marR="91443" marT="45697" marB="45697" anchor="ctr">
                    <a:solidFill>
                      <a:schemeClr val="accent1"/>
                    </a:solidFill>
                  </a:tcPr>
                </a:tc>
                <a:extLst>
                  <a:ext uri="{0D108BD9-81ED-4DB2-BD59-A6C34878D82A}">
                    <a16:rowId xmlns:a16="http://schemas.microsoft.com/office/drawing/2014/main" val="10000"/>
                  </a:ext>
                </a:extLst>
              </a:tr>
              <a:tr h="12512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bg1"/>
                          </a:solidFill>
                        </a:rPr>
                        <a:t>North South </a:t>
                      </a:r>
                    </a:p>
                  </a:txBody>
                  <a:tcPr marL="91443" marR="91443" marT="45697" marB="45697" anchor="ct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bg1"/>
                          </a:solidFill>
                        </a:rPr>
                        <a:t>167</a:t>
                      </a:r>
                    </a:p>
                  </a:txBody>
                  <a:tcPr marL="91443" marR="91443" marT="45697" marB="45697" anchor="ctr">
                    <a:solidFill>
                      <a:srgbClr val="00B0F0"/>
                    </a:solidFill>
                  </a:tcPr>
                </a:tc>
                <a:tc>
                  <a:txBody>
                    <a:bodyPr/>
                    <a:lstStyle/>
                    <a:p>
                      <a:pPr algn="ctr"/>
                      <a:r>
                        <a:rPr lang="en-US" sz="2000" b="0" dirty="0">
                          <a:solidFill>
                            <a:schemeClr val="bg1"/>
                          </a:solidFill>
                        </a:rPr>
                        <a:t>84%</a:t>
                      </a:r>
                    </a:p>
                  </a:txBody>
                  <a:tcPr marL="91443" marR="91443" marT="45697" marB="45697" anchor="ctr">
                    <a:solidFill>
                      <a:srgbClr val="00B0F0"/>
                    </a:solidFill>
                  </a:tcPr>
                </a:tc>
                <a:tc>
                  <a:txBody>
                    <a:bodyPr/>
                    <a:lstStyle/>
                    <a:p>
                      <a:pPr algn="ctr"/>
                      <a:r>
                        <a:rPr lang="en-US" sz="2000" b="0" dirty="0">
                          <a:solidFill>
                            <a:schemeClr val="bg1"/>
                          </a:solidFill>
                        </a:rPr>
                        <a:t>11%</a:t>
                      </a:r>
                    </a:p>
                  </a:txBody>
                  <a:tcPr marL="91443" marR="91443" marT="45697" marB="45697" anchor="ctr">
                    <a:solidFill>
                      <a:srgbClr val="00B0F0"/>
                    </a:solidFill>
                  </a:tcPr>
                </a:tc>
                <a:tc>
                  <a:txBody>
                    <a:bodyPr/>
                    <a:lstStyle/>
                    <a:p>
                      <a:pPr algn="ctr"/>
                      <a:r>
                        <a:rPr lang="en-US" sz="2000" b="0" dirty="0">
                          <a:solidFill>
                            <a:schemeClr val="bg1"/>
                          </a:solidFill>
                        </a:rPr>
                        <a:t>11%</a:t>
                      </a:r>
                    </a:p>
                  </a:txBody>
                  <a:tcPr marL="91443" marR="91443" marT="45697" marB="45697" anchor="ctr">
                    <a:solidFill>
                      <a:srgbClr val="00B0F0"/>
                    </a:solidFill>
                  </a:tcPr>
                </a:tc>
                <a:tc>
                  <a:txBody>
                    <a:bodyPr/>
                    <a:lstStyle/>
                    <a:p>
                      <a:pPr algn="ctr"/>
                      <a:r>
                        <a:rPr lang="en-US" sz="2000" b="0" dirty="0">
                          <a:solidFill>
                            <a:schemeClr val="bg1"/>
                          </a:solidFill>
                        </a:rPr>
                        <a:t>5%</a:t>
                      </a:r>
                    </a:p>
                  </a:txBody>
                  <a:tcPr marL="91443" marR="91443" marT="45697" marB="45697" anchor="ctr">
                    <a:solidFill>
                      <a:srgbClr val="00B0F0"/>
                    </a:solidFill>
                  </a:tcPr>
                </a:tc>
                <a:tc>
                  <a:txBody>
                    <a:bodyPr/>
                    <a:lstStyle/>
                    <a:p>
                      <a:pPr algn="ctr"/>
                      <a:r>
                        <a:rPr lang="en-US" sz="2000" b="0" dirty="0">
                          <a:solidFill>
                            <a:schemeClr val="bg1"/>
                          </a:solidFill>
                        </a:rPr>
                        <a:t>2%</a:t>
                      </a:r>
                    </a:p>
                  </a:txBody>
                  <a:tcPr marL="91443" marR="91443" marT="45697" marB="45697" anchor="ctr">
                    <a:solidFill>
                      <a:srgbClr val="00B0F0"/>
                    </a:solidFill>
                  </a:tcPr>
                </a:tc>
                <a:tc>
                  <a:txBody>
                    <a:bodyPr/>
                    <a:lstStyle/>
                    <a:p>
                      <a:pPr algn="ctr"/>
                      <a:r>
                        <a:rPr lang="en-US" sz="2000" b="0" dirty="0">
                          <a:solidFill>
                            <a:schemeClr val="bg1"/>
                          </a:solidFill>
                        </a:rPr>
                        <a:t>3%</a:t>
                      </a:r>
                    </a:p>
                  </a:txBody>
                  <a:tcPr marL="91443" marR="91443" marT="45697" marB="45697" anchor="ctr">
                    <a:solidFill>
                      <a:srgbClr val="00B0F0"/>
                    </a:solidFill>
                  </a:tcPr>
                </a:tc>
                <a:extLst>
                  <a:ext uri="{0D108BD9-81ED-4DB2-BD59-A6C34878D82A}">
                    <a16:rowId xmlns:a16="http://schemas.microsoft.com/office/drawing/2014/main" val="10001"/>
                  </a:ext>
                </a:extLst>
              </a:tr>
              <a:tr h="943363">
                <a:tc>
                  <a:txBody>
                    <a:bodyPr/>
                    <a:lstStyle/>
                    <a:p>
                      <a:pPr algn="ctr"/>
                      <a:r>
                        <a:rPr lang="en-US" sz="2000" b="0" dirty="0">
                          <a:solidFill>
                            <a:schemeClr val="bg1"/>
                          </a:solidFill>
                        </a:rPr>
                        <a:t>East West</a:t>
                      </a:r>
                    </a:p>
                  </a:txBody>
                  <a:tcPr marL="91443" marR="91443" marT="45697" marB="45697" anchor="ctr">
                    <a:solidFill>
                      <a:srgbClr val="00B0F0"/>
                    </a:solidFill>
                  </a:tcPr>
                </a:tc>
                <a:tc>
                  <a:txBody>
                    <a:bodyPr/>
                    <a:lstStyle/>
                    <a:p>
                      <a:pPr algn="ctr"/>
                      <a:r>
                        <a:rPr lang="en-US" sz="2000" b="0" dirty="0">
                          <a:solidFill>
                            <a:schemeClr val="bg1"/>
                          </a:solidFill>
                        </a:rPr>
                        <a:t>127</a:t>
                      </a:r>
                    </a:p>
                  </a:txBody>
                  <a:tcPr marL="91443" marR="91443" marT="45697" marB="45697" anchor="ctr">
                    <a:solidFill>
                      <a:srgbClr val="00B0F0"/>
                    </a:solidFill>
                  </a:tcPr>
                </a:tc>
                <a:tc>
                  <a:txBody>
                    <a:bodyPr/>
                    <a:lstStyle/>
                    <a:p>
                      <a:pPr algn="ctr"/>
                      <a:r>
                        <a:rPr lang="en-US" sz="2000" b="0" dirty="0">
                          <a:solidFill>
                            <a:schemeClr val="bg1"/>
                          </a:solidFill>
                        </a:rPr>
                        <a:t>66%</a:t>
                      </a:r>
                    </a:p>
                  </a:txBody>
                  <a:tcPr marL="91443" marR="91443" marT="45697" marB="45697" anchor="ctr">
                    <a:solidFill>
                      <a:srgbClr val="00B0F0"/>
                    </a:solidFill>
                  </a:tcPr>
                </a:tc>
                <a:tc>
                  <a:txBody>
                    <a:bodyPr/>
                    <a:lstStyle/>
                    <a:p>
                      <a:pPr algn="ctr"/>
                      <a:r>
                        <a:rPr lang="en-US" sz="2000" b="0" dirty="0">
                          <a:solidFill>
                            <a:schemeClr val="bg1"/>
                          </a:solidFill>
                        </a:rPr>
                        <a:t>2%</a:t>
                      </a:r>
                    </a:p>
                  </a:txBody>
                  <a:tcPr marL="91443" marR="91443" marT="45697" marB="45697" anchor="ctr">
                    <a:solidFill>
                      <a:srgbClr val="00B0F0"/>
                    </a:solidFill>
                  </a:tcPr>
                </a:tc>
                <a:tc>
                  <a:txBody>
                    <a:bodyPr/>
                    <a:lstStyle/>
                    <a:p>
                      <a:pPr algn="ctr"/>
                      <a:r>
                        <a:rPr lang="en-US" sz="2000" b="0" dirty="0">
                          <a:solidFill>
                            <a:schemeClr val="bg1"/>
                          </a:solidFill>
                        </a:rPr>
                        <a:t>4%</a:t>
                      </a:r>
                    </a:p>
                  </a:txBody>
                  <a:tcPr marL="91443" marR="91443" marT="45697" marB="45697" anchor="ctr">
                    <a:solidFill>
                      <a:srgbClr val="00B0F0"/>
                    </a:solidFill>
                  </a:tcPr>
                </a:tc>
                <a:tc>
                  <a:txBody>
                    <a:bodyPr/>
                    <a:lstStyle/>
                    <a:p>
                      <a:pPr algn="ctr"/>
                      <a:r>
                        <a:rPr lang="en-US" sz="2000" b="0" dirty="0">
                          <a:solidFill>
                            <a:schemeClr val="bg1"/>
                          </a:solidFill>
                        </a:rPr>
                        <a:t>13%</a:t>
                      </a:r>
                    </a:p>
                  </a:txBody>
                  <a:tcPr marL="91443" marR="91443" marT="45697" marB="45697" anchor="ctr">
                    <a:solidFill>
                      <a:srgbClr val="00B0F0"/>
                    </a:solidFill>
                  </a:tcPr>
                </a:tc>
                <a:tc>
                  <a:txBody>
                    <a:bodyPr/>
                    <a:lstStyle/>
                    <a:p>
                      <a:pPr algn="ctr"/>
                      <a:r>
                        <a:rPr lang="en-US" sz="2000" b="0" dirty="0">
                          <a:solidFill>
                            <a:schemeClr val="bg1"/>
                          </a:solidFill>
                        </a:rPr>
                        <a:t>1%</a:t>
                      </a:r>
                    </a:p>
                  </a:txBody>
                  <a:tcPr marL="91443" marR="91443" marT="45697" marB="45697" anchor="ctr">
                    <a:solidFill>
                      <a:srgbClr val="00B0F0"/>
                    </a:solidFill>
                  </a:tcPr>
                </a:tc>
                <a:tc>
                  <a:txBody>
                    <a:bodyPr/>
                    <a:lstStyle/>
                    <a:p>
                      <a:pPr algn="ctr"/>
                      <a:r>
                        <a:rPr lang="en-US" sz="2000" b="0" dirty="0">
                          <a:solidFill>
                            <a:schemeClr val="bg1"/>
                          </a:solidFill>
                        </a:rPr>
                        <a:t>8%</a:t>
                      </a:r>
                    </a:p>
                  </a:txBody>
                  <a:tcPr marL="91443" marR="91443" marT="45697" marB="45697" anchor="ctr">
                    <a:solidFill>
                      <a:srgbClr val="00B0F0"/>
                    </a:solidFill>
                  </a:tcPr>
                </a:tc>
                <a:extLst>
                  <a:ext uri="{0D108BD9-81ED-4DB2-BD59-A6C34878D82A}">
                    <a16:rowId xmlns:a16="http://schemas.microsoft.com/office/drawing/2014/main" val="10002"/>
                  </a:ext>
                </a:extLst>
              </a:tr>
              <a:tr h="833999">
                <a:tc>
                  <a:txBody>
                    <a:bodyPr/>
                    <a:lstStyle/>
                    <a:p>
                      <a:pPr algn="ctr"/>
                      <a:r>
                        <a:rPr lang="en-US" sz="2300" b="0" dirty="0">
                          <a:solidFill>
                            <a:schemeClr val="bg1"/>
                          </a:solidFill>
                        </a:rPr>
                        <a:t>Central</a:t>
                      </a:r>
                    </a:p>
                  </a:txBody>
                  <a:tcPr marL="91443" marR="91443" marT="45697" marB="45697" anchor="ctr">
                    <a:solidFill>
                      <a:srgbClr val="00B0F0"/>
                    </a:solidFill>
                  </a:tcPr>
                </a:tc>
                <a:tc>
                  <a:txBody>
                    <a:bodyPr/>
                    <a:lstStyle/>
                    <a:p>
                      <a:pPr algn="ctr"/>
                      <a:r>
                        <a:rPr lang="en-US" sz="2300" b="0" dirty="0">
                          <a:solidFill>
                            <a:schemeClr val="bg1"/>
                          </a:solidFill>
                        </a:rPr>
                        <a:t>30</a:t>
                      </a:r>
                    </a:p>
                  </a:txBody>
                  <a:tcPr marL="91443" marR="91443" marT="45697" marB="45697" anchor="ctr">
                    <a:solidFill>
                      <a:srgbClr val="00B0F0"/>
                    </a:solidFill>
                  </a:tcPr>
                </a:tc>
                <a:tc>
                  <a:txBody>
                    <a:bodyPr/>
                    <a:lstStyle/>
                    <a:p>
                      <a:pPr algn="ctr"/>
                      <a:r>
                        <a:rPr lang="en-US" sz="2300" b="0" dirty="0">
                          <a:solidFill>
                            <a:schemeClr val="bg1"/>
                          </a:solidFill>
                        </a:rPr>
                        <a:t>27%</a:t>
                      </a:r>
                    </a:p>
                  </a:txBody>
                  <a:tcPr marL="91443" marR="91443" marT="45697" marB="45697" anchor="ctr">
                    <a:solidFill>
                      <a:srgbClr val="00B0F0"/>
                    </a:solidFill>
                  </a:tcPr>
                </a:tc>
                <a:tc>
                  <a:txBody>
                    <a:bodyPr/>
                    <a:lstStyle/>
                    <a:p>
                      <a:pPr algn="ctr"/>
                      <a:r>
                        <a:rPr lang="en-US" sz="2300" b="0" dirty="0">
                          <a:solidFill>
                            <a:schemeClr val="bg1"/>
                          </a:solidFill>
                        </a:rPr>
                        <a:t>0</a:t>
                      </a:r>
                    </a:p>
                  </a:txBody>
                  <a:tcPr marL="91443" marR="91443" marT="45697" marB="45697" anchor="ctr">
                    <a:solidFill>
                      <a:srgbClr val="00B0F0"/>
                    </a:solidFill>
                  </a:tcPr>
                </a:tc>
                <a:tc>
                  <a:txBody>
                    <a:bodyPr/>
                    <a:lstStyle/>
                    <a:p>
                      <a:pPr algn="ctr"/>
                      <a:r>
                        <a:rPr lang="en-US" sz="2300" b="0" dirty="0">
                          <a:solidFill>
                            <a:schemeClr val="bg1"/>
                          </a:solidFill>
                        </a:rPr>
                        <a:t>7%</a:t>
                      </a:r>
                    </a:p>
                  </a:txBody>
                  <a:tcPr marL="91443" marR="91443" marT="45697" marB="45697" anchor="ctr">
                    <a:solidFill>
                      <a:srgbClr val="00B0F0"/>
                    </a:solidFill>
                  </a:tcPr>
                </a:tc>
                <a:tc>
                  <a:txBody>
                    <a:bodyPr/>
                    <a:lstStyle/>
                    <a:p>
                      <a:pPr algn="ctr"/>
                      <a:r>
                        <a:rPr lang="en-US" sz="2300" b="0" dirty="0">
                          <a:solidFill>
                            <a:schemeClr val="bg1"/>
                          </a:solidFill>
                        </a:rPr>
                        <a:t>10%</a:t>
                      </a:r>
                    </a:p>
                  </a:txBody>
                  <a:tcPr marL="91443" marR="91443" marT="45697" marB="45697" anchor="ctr">
                    <a:solidFill>
                      <a:srgbClr val="00B0F0"/>
                    </a:solidFill>
                  </a:tcPr>
                </a:tc>
                <a:tc>
                  <a:txBody>
                    <a:bodyPr/>
                    <a:lstStyle/>
                    <a:p>
                      <a:pPr algn="ctr"/>
                      <a:r>
                        <a:rPr lang="en-US" sz="2300" b="0" dirty="0">
                          <a:solidFill>
                            <a:schemeClr val="bg1"/>
                          </a:solidFill>
                        </a:rPr>
                        <a:t>10%</a:t>
                      </a:r>
                    </a:p>
                  </a:txBody>
                  <a:tcPr marL="91443" marR="91443" marT="45697" marB="45697" anchor="ctr">
                    <a:solidFill>
                      <a:srgbClr val="00B0F0"/>
                    </a:solidFill>
                  </a:tcPr>
                </a:tc>
                <a:tc>
                  <a:txBody>
                    <a:bodyPr/>
                    <a:lstStyle/>
                    <a:p>
                      <a:pPr algn="ctr"/>
                      <a:r>
                        <a:rPr lang="en-US" sz="2300" b="0" dirty="0">
                          <a:solidFill>
                            <a:schemeClr val="bg1"/>
                          </a:solidFill>
                        </a:rPr>
                        <a:t>47%</a:t>
                      </a:r>
                    </a:p>
                  </a:txBody>
                  <a:tcPr marL="91443" marR="91443" marT="45697" marB="45697" anchor="ctr">
                    <a:solidFill>
                      <a:srgbClr val="00B0F0"/>
                    </a:solidFill>
                  </a:tcPr>
                </a:tc>
                <a:extLst>
                  <a:ext uri="{0D108BD9-81ED-4DB2-BD59-A6C34878D82A}">
                    <a16:rowId xmlns:a16="http://schemas.microsoft.com/office/drawing/2014/main" val="10003"/>
                  </a:ext>
                </a:extLst>
              </a:tr>
            </a:tbl>
          </a:graphicData>
        </a:graphic>
      </p:graphicFrame>
      <p:sp>
        <p:nvSpPr>
          <p:cNvPr id="7" name="TextBox 6">
            <a:extLst>
              <a:ext uri="{FF2B5EF4-FFF2-40B4-BE49-F238E27FC236}">
                <a16:creationId xmlns:a16="http://schemas.microsoft.com/office/drawing/2014/main" id="{D04D0FF3-D906-1942-B211-80E5F0C368D9}"/>
              </a:ext>
            </a:extLst>
          </p:cNvPr>
          <p:cNvSpPr txBox="1"/>
          <p:nvPr/>
        </p:nvSpPr>
        <p:spPr>
          <a:xfrm>
            <a:off x="6428650" y="6079844"/>
            <a:ext cx="56823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Abou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-Alfa, GK , et al. AORTIC, Senegal,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Dakkar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Nov 7, 2021</a:t>
            </a:r>
          </a:p>
        </p:txBody>
      </p:sp>
      <p:sp>
        <p:nvSpPr>
          <p:cNvPr id="11" name="TextBox 10">
            <a:extLst>
              <a:ext uri="{FF2B5EF4-FFF2-40B4-BE49-F238E27FC236}">
                <a16:creationId xmlns:a16="http://schemas.microsoft.com/office/drawing/2014/main" id="{7416D308-23E1-DF42-B0E2-BE3CF7851632}"/>
              </a:ext>
            </a:extLst>
          </p:cNvPr>
          <p:cNvSpPr txBox="1"/>
          <p:nvPr/>
        </p:nvSpPr>
        <p:spPr>
          <a:xfrm>
            <a:off x="6598425" y="6488668"/>
            <a:ext cx="5593575" cy="35394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Courtesy of Ghassan </a:t>
            </a:r>
            <a:r>
              <a:rPr kumimoji="0" lang="en-US" sz="17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Abou</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-Alfa, MD, MBA</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341C736-D251-4340-897C-0F33B189E365}"/>
              </a:ext>
            </a:extLst>
          </p:cNvPr>
          <p:cNvSpPr>
            <a:spLocks noGrp="1"/>
          </p:cNvSpPr>
          <p:nvPr>
            <p:ph type="ctrTitle"/>
          </p:nvPr>
        </p:nvSpPr>
        <p:spPr>
          <a:xfrm>
            <a:off x="544091" y="86370"/>
            <a:ext cx="11103819" cy="885903"/>
          </a:xfrm>
        </p:spPr>
        <p:txBody>
          <a:bodyPr>
            <a:noAutofit/>
          </a:bodyPr>
          <a:lstStyle/>
          <a:p>
            <a:pPr algn="ctr"/>
            <a:r>
              <a:rPr lang="nl-NL" sz="4200" b="0" dirty="0" err="1">
                <a:solidFill>
                  <a:srgbClr val="C00000"/>
                </a:solidFill>
              </a:rPr>
              <a:t>Atezolizumab</a:t>
            </a:r>
            <a:r>
              <a:rPr lang="nl-NL" sz="4200" b="0" dirty="0">
                <a:solidFill>
                  <a:srgbClr val="C00000"/>
                </a:solidFill>
              </a:rPr>
              <a:t> plus </a:t>
            </a:r>
            <a:r>
              <a:rPr lang="nl-NL" sz="4200" b="0" dirty="0" err="1">
                <a:solidFill>
                  <a:srgbClr val="C00000"/>
                </a:solidFill>
              </a:rPr>
              <a:t>Bevacizumab</a:t>
            </a:r>
            <a:r>
              <a:rPr lang="nl-NL" sz="4200" b="0" dirty="0">
                <a:solidFill>
                  <a:srgbClr val="C00000"/>
                </a:solidFill>
              </a:rPr>
              <a:t> AB-Real International </a:t>
            </a:r>
            <a:r>
              <a:rPr lang="nl-NL" sz="4200" b="0" dirty="0" err="1">
                <a:solidFill>
                  <a:srgbClr val="C00000"/>
                </a:solidFill>
              </a:rPr>
              <a:t>Study</a:t>
            </a:r>
            <a:endParaRPr lang="nl-NL" sz="4200" b="0" u="sng" dirty="0">
              <a:solidFill>
                <a:srgbClr val="C00000"/>
              </a:solidFill>
            </a:endParaRPr>
          </a:p>
        </p:txBody>
      </p:sp>
      <p:sp>
        <p:nvSpPr>
          <p:cNvPr id="4" name="TextBox 3">
            <a:extLst>
              <a:ext uri="{FF2B5EF4-FFF2-40B4-BE49-F238E27FC236}">
                <a16:creationId xmlns:a16="http://schemas.microsoft.com/office/drawing/2014/main" id="{036637F8-9537-7443-94AC-5509C6A963F8}"/>
              </a:ext>
            </a:extLst>
          </p:cNvPr>
          <p:cNvSpPr txBox="1"/>
          <p:nvPr/>
        </p:nvSpPr>
        <p:spPr>
          <a:xfrm>
            <a:off x="239291" y="6470625"/>
            <a:ext cx="47398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Fulgenzi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 et al. ILCA Madrid September 4, 2022</a:t>
            </a:r>
          </a:p>
        </p:txBody>
      </p:sp>
      <p:pic>
        <p:nvPicPr>
          <p:cNvPr id="5" name="Immagine 4">
            <a:extLst>
              <a:ext uri="{FF2B5EF4-FFF2-40B4-BE49-F238E27FC236}">
                <a16:creationId xmlns:a16="http://schemas.microsoft.com/office/drawing/2014/main" id="{038B6563-FE88-9245-E1D0-807D7EE3E84D}"/>
              </a:ext>
            </a:extLst>
          </p:cNvPr>
          <p:cNvPicPr>
            <a:picLocks noChangeAspect="1"/>
          </p:cNvPicPr>
          <p:nvPr/>
        </p:nvPicPr>
        <p:blipFill>
          <a:blip r:embed="rId2"/>
          <a:stretch>
            <a:fillRect/>
          </a:stretch>
        </p:blipFill>
        <p:spPr>
          <a:xfrm>
            <a:off x="609833" y="1246977"/>
            <a:ext cx="5089857" cy="3262528"/>
          </a:xfrm>
          <a:prstGeom prst="rect">
            <a:avLst/>
          </a:prstGeom>
        </p:spPr>
      </p:pic>
      <p:graphicFrame>
        <p:nvGraphicFramePr>
          <p:cNvPr id="6" name="Google Shape;1146;p152">
            <a:extLst>
              <a:ext uri="{FF2B5EF4-FFF2-40B4-BE49-F238E27FC236}">
                <a16:creationId xmlns:a16="http://schemas.microsoft.com/office/drawing/2014/main" id="{52317E3C-548A-B343-6948-93B4C9A39ED2}"/>
              </a:ext>
            </a:extLst>
          </p:cNvPr>
          <p:cNvGraphicFramePr/>
          <p:nvPr/>
        </p:nvGraphicFramePr>
        <p:xfrm>
          <a:off x="609833" y="4940923"/>
          <a:ext cx="5089858" cy="1529704"/>
        </p:xfrm>
        <a:graphic>
          <a:graphicData uri="http://schemas.openxmlformats.org/drawingml/2006/table">
            <a:tbl>
              <a:tblPr firstRow="1" bandRow="1">
                <a:noFill/>
              </a:tblPr>
              <a:tblGrid>
                <a:gridCol w="2132215">
                  <a:extLst>
                    <a:ext uri="{9D8B030D-6E8A-4147-A177-3AD203B41FA5}">
                      <a16:colId xmlns:a16="http://schemas.microsoft.com/office/drawing/2014/main" val="20000"/>
                    </a:ext>
                  </a:extLst>
                </a:gridCol>
                <a:gridCol w="2957643">
                  <a:extLst>
                    <a:ext uri="{9D8B030D-6E8A-4147-A177-3AD203B41FA5}">
                      <a16:colId xmlns:a16="http://schemas.microsoft.com/office/drawing/2014/main" val="20001"/>
                    </a:ext>
                  </a:extLst>
                </a:gridCol>
              </a:tblGrid>
              <a:tr h="312440">
                <a:tc>
                  <a:txBody>
                    <a:bodyPr/>
                    <a:lstStyle/>
                    <a:p>
                      <a:pPr marL="0" marR="0" lvl="0" indent="0" algn="ctr" rtl="0">
                        <a:lnSpc>
                          <a:spcPct val="100000"/>
                        </a:lnSpc>
                        <a:spcBef>
                          <a:spcPts val="0"/>
                        </a:spcBef>
                        <a:spcAft>
                          <a:spcPts val="0"/>
                        </a:spcAft>
                        <a:buClr>
                          <a:srgbClr val="000000"/>
                        </a:buClr>
                        <a:buSzPts val="800"/>
                        <a:buFont typeface="Arial"/>
                        <a:buNone/>
                      </a:pPr>
                      <a:r>
                        <a:rPr lang="it-IT" sz="1600" b="1" u="sng" strike="noStrike" cap="none" dirty="0">
                          <a:latin typeface="Arial"/>
                          <a:ea typeface="Arial"/>
                          <a:cs typeface="Arial"/>
                          <a:sym typeface="Arial"/>
                        </a:rPr>
                        <a:t>AB-Real</a:t>
                      </a:r>
                    </a:p>
                  </a:txBody>
                  <a:tcPr marL="68575" marR="68575" marT="34300" marB="34300" anchor="ctr">
                    <a:solidFill>
                      <a:schemeClr val="lt1"/>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1600" b="1" u="sng" strike="noStrike" cap="none" dirty="0">
                          <a:solidFill>
                            <a:schemeClr val="bg1"/>
                          </a:solidFill>
                        </a:rPr>
                        <a:t>IMbrave150</a:t>
                      </a:r>
                      <a:endParaRPr sz="1600" b="1" u="sng" strike="noStrike" cap="none" dirty="0">
                        <a:solidFill>
                          <a:schemeClr val="bg1"/>
                        </a:solidFill>
                      </a:endParaRPr>
                    </a:p>
                  </a:txBody>
                  <a:tcPr marL="68575" marR="68575" marT="34300" marB="34300" anchor="ctr">
                    <a:solidFill>
                      <a:srgbClr val="FE2121"/>
                    </a:solidFill>
                  </a:tcPr>
                </a:tc>
                <a:extLst>
                  <a:ext uri="{0D108BD9-81ED-4DB2-BD59-A6C34878D82A}">
                    <a16:rowId xmlns:a16="http://schemas.microsoft.com/office/drawing/2014/main" val="10000"/>
                  </a:ext>
                </a:extLst>
              </a:tr>
              <a:tr h="608632">
                <a:tc>
                  <a:txBody>
                    <a:bodyPr/>
                    <a:lstStyle/>
                    <a:p>
                      <a:pPr algn="ctr"/>
                      <a:r>
                        <a:rPr lang="en-CA" sz="1600" dirty="0" err="1">
                          <a:solidFill>
                            <a:schemeClr val="tx1"/>
                          </a:solidFill>
                          <a:latin typeface="Arial" panose="020B0604020202020204" pitchFamily="34" charset="0"/>
                          <a:cs typeface="Arial" panose="020B0604020202020204" pitchFamily="34" charset="0"/>
                        </a:rPr>
                        <a:t>mOS</a:t>
                      </a:r>
                      <a:r>
                        <a:rPr lang="en-CA" sz="1600" dirty="0">
                          <a:solidFill>
                            <a:schemeClr val="tx1"/>
                          </a:solidFill>
                          <a:latin typeface="Arial" panose="020B0604020202020204" pitchFamily="34" charset="0"/>
                          <a:cs typeface="Arial" panose="020B0604020202020204" pitchFamily="34" charset="0"/>
                        </a:rPr>
                        <a:t>: 15.74 months </a:t>
                      </a:r>
                    </a:p>
                    <a:p>
                      <a:pPr algn="ctr"/>
                      <a:r>
                        <a:rPr lang="en-CA" sz="1600" dirty="0">
                          <a:solidFill>
                            <a:schemeClr val="tx1"/>
                          </a:solidFill>
                          <a:latin typeface="Arial" panose="020B0604020202020204" pitchFamily="34" charset="0"/>
                          <a:cs typeface="Arial" panose="020B0604020202020204" pitchFamily="34" charset="0"/>
                        </a:rPr>
                        <a:t>(95%CI: 14.4-NA)</a:t>
                      </a:r>
                    </a:p>
                  </a:txBody>
                  <a:tcPr marL="68575" marR="68575" marT="34300" marB="34300" anchor="ctr">
                    <a:solidFill>
                      <a:srgbClr val="D8D8D8"/>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it-IT" sz="1600" u="none" strike="noStrike" cap="none" dirty="0" err="1">
                          <a:latin typeface="Arial"/>
                          <a:ea typeface="Arial"/>
                          <a:cs typeface="Arial"/>
                          <a:sym typeface="Arial"/>
                        </a:rPr>
                        <a:t>mOS</a:t>
                      </a:r>
                      <a:r>
                        <a:rPr lang="it-IT" sz="1600" u="none" strike="noStrike" cap="none" dirty="0">
                          <a:latin typeface="Arial"/>
                          <a:ea typeface="Arial"/>
                          <a:cs typeface="Arial"/>
                          <a:sym typeface="Arial"/>
                        </a:rPr>
                        <a:t>: 19.20 </a:t>
                      </a:r>
                      <a:r>
                        <a:rPr lang="it-IT" sz="1600" u="none" strike="noStrike" cap="none" dirty="0" err="1">
                          <a:latin typeface="Arial"/>
                          <a:ea typeface="Arial"/>
                          <a:cs typeface="Arial"/>
                          <a:sym typeface="Arial"/>
                        </a:rPr>
                        <a:t>months</a:t>
                      </a:r>
                      <a:r>
                        <a:rPr lang="it-IT" sz="1600" u="none" strike="noStrike" cap="none" dirty="0">
                          <a:latin typeface="Arial"/>
                          <a:ea typeface="Arial"/>
                          <a:cs typeface="Arial"/>
                          <a:sym typeface="Arial"/>
                        </a:rPr>
                        <a:t> </a:t>
                      </a:r>
                    </a:p>
                    <a:p>
                      <a:pPr marL="0" marR="0" lvl="0" indent="0" algn="ctr" rtl="0">
                        <a:lnSpc>
                          <a:spcPct val="100000"/>
                        </a:lnSpc>
                        <a:spcBef>
                          <a:spcPts val="0"/>
                        </a:spcBef>
                        <a:spcAft>
                          <a:spcPts val="0"/>
                        </a:spcAft>
                        <a:buClr>
                          <a:srgbClr val="000000"/>
                        </a:buClr>
                        <a:buSzPts val="800"/>
                        <a:buFont typeface="Arial"/>
                        <a:buNone/>
                      </a:pPr>
                      <a:r>
                        <a:rPr lang="it-IT" sz="1600" u="none" strike="noStrike" cap="none" dirty="0">
                          <a:latin typeface="Arial"/>
                          <a:ea typeface="Arial"/>
                          <a:cs typeface="Arial"/>
                          <a:sym typeface="Arial"/>
                        </a:rPr>
                        <a:t>(95%CI: 17.0-23.7) </a:t>
                      </a:r>
                      <a:endParaRPr sz="1600" u="none" strike="noStrike" cap="none" dirty="0"/>
                    </a:p>
                  </a:txBody>
                  <a:tcPr marL="68575" marR="68575" marT="34300" marB="34300" anchor="ctr">
                    <a:solidFill>
                      <a:srgbClr val="FFB5B5"/>
                    </a:solidFill>
                  </a:tcPr>
                </a:tc>
                <a:extLst>
                  <a:ext uri="{0D108BD9-81ED-4DB2-BD59-A6C34878D82A}">
                    <a16:rowId xmlns:a16="http://schemas.microsoft.com/office/drawing/2014/main" val="10001"/>
                  </a:ext>
                </a:extLst>
              </a:tr>
              <a:tr h="60863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600" b="1" dirty="0">
                          <a:solidFill>
                            <a:schemeClr val="tx1"/>
                          </a:solidFill>
                          <a:latin typeface="Arial" panose="020B0604020202020204" pitchFamily="34" charset="0"/>
                          <a:cs typeface="Arial" panose="020B0604020202020204" pitchFamily="34" charset="0"/>
                        </a:rPr>
                        <a:t>HR: 0.87 (95%CI: 0.67-1.13; p=0.3) </a:t>
                      </a:r>
                    </a:p>
                  </a:txBody>
                  <a:tcPr marL="68575" marR="68575" marT="34300" marB="34300" anchor="ctr">
                    <a:solidFill>
                      <a:srgbClr val="D8D8D8"/>
                    </a:solidFill>
                  </a:tcPr>
                </a:tc>
                <a:tc hMerge="1">
                  <a:txBody>
                    <a:bodyPr/>
                    <a:lstStyle/>
                    <a:p>
                      <a:pPr marL="0" marR="0" lvl="0" indent="0" algn="ctr" rtl="0">
                        <a:lnSpc>
                          <a:spcPct val="100000"/>
                        </a:lnSpc>
                        <a:spcBef>
                          <a:spcPts val="0"/>
                        </a:spcBef>
                        <a:spcAft>
                          <a:spcPts val="0"/>
                        </a:spcAft>
                        <a:buClr>
                          <a:srgbClr val="000000"/>
                        </a:buClr>
                        <a:buSzPts val="800"/>
                        <a:buFont typeface="Arial"/>
                        <a:buNone/>
                      </a:pPr>
                      <a:endParaRPr sz="1600" u="none" strike="noStrike" cap="none" dirty="0"/>
                    </a:p>
                  </a:txBody>
                  <a:tcPr marL="68575" marR="68575" marT="34300" marB="34300" anchor="ctr">
                    <a:solidFill>
                      <a:srgbClr val="FFB5B5"/>
                    </a:solidFill>
                  </a:tcPr>
                </a:tc>
                <a:extLst>
                  <a:ext uri="{0D108BD9-81ED-4DB2-BD59-A6C34878D82A}">
                    <a16:rowId xmlns:a16="http://schemas.microsoft.com/office/drawing/2014/main" val="841008154"/>
                  </a:ext>
                </a:extLst>
              </a:tr>
            </a:tbl>
          </a:graphicData>
        </a:graphic>
      </p:graphicFrame>
      <p:pic>
        <p:nvPicPr>
          <p:cNvPr id="8" name="Immagine 2">
            <a:extLst>
              <a:ext uri="{FF2B5EF4-FFF2-40B4-BE49-F238E27FC236}">
                <a16:creationId xmlns:a16="http://schemas.microsoft.com/office/drawing/2014/main" id="{0D0AF4AE-8CF1-2D8E-E5D1-9C31BA34E421}"/>
              </a:ext>
            </a:extLst>
          </p:cNvPr>
          <p:cNvPicPr>
            <a:picLocks noChangeAspect="1"/>
          </p:cNvPicPr>
          <p:nvPr/>
        </p:nvPicPr>
        <p:blipFill>
          <a:blip r:embed="rId3"/>
          <a:stretch>
            <a:fillRect/>
          </a:stretch>
        </p:blipFill>
        <p:spPr>
          <a:xfrm>
            <a:off x="6094977" y="1606912"/>
            <a:ext cx="5089857" cy="3275067"/>
          </a:xfrm>
          <a:prstGeom prst="rect">
            <a:avLst/>
          </a:prstGeom>
        </p:spPr>
      </p:pic>
      <p:graphicFrame>
        <p:nvGraphicFramePr>
          <p:cNvPr id="9" name="Google Shape;1146;p152">
            <a:extLst>
              <a:ext uri="{FF2B5EF4-FFF2-40B4-BE49-F238E27FC236}">
                <a16:creationId xmlns:a16="http://schemas.microsoft.com/office/drawing/2014/main" id="{DC2130F4-3CA2-2517-4085-9CCB87327C29}"/>
              </a:ext>
            </a:extLst>
          </p:cNvPr>
          <p:cNvGraphicFramePr/>
          <p:nvPr/>
        </p:nvGraphicFramePr>
        <p:xfrm>
          <a:off x="6094977" y="4940923"/>
          <a:ext cx="5089858" cy="1529704"/>
        </p:xfrm>
        <a:graphic>
          <a:graphicData uri="http://schemas.openxmlformats.org/drawingml/2006/table">
            <a:tbl>
              <a:tblPr firstRow="1" bandRow="1">
                <a:noFill/>
              </a:tblPr>
              <a:tblGrid>
                <a:gridCol w="2132215">
                  <a:extLst>
                    <a:ext uri="{9D8B030D-6E8A-4147-A177-3AD203B41FA5}">
                      <a16:colId xmlns:a16="http://schemas.microsoft.com/office/drawing/2014/main" val="20000"/>
                    </a:ext>
                  </a:extLst>
                </a:gridCol>
                <a:gridCol w="2957643">
                  <a:extLst>
                    <a:ext uri="{9D8B030D-6E8A-4147-A177-3AD203B41FA5}">
                      <a16:colId xmlns:a16="http://schemas.microsoft.com/office/drawing/2014/main" val="20001"/>
                    </a:ext>
                  </a:extLst>
                </a:gridCol>
              </a:tblGrid>
              <a:tr h="312440">
                <a:tc>
                  <a:txBody>
                    <a:bodyPr/>
                    <a:lstStyle/>
                    <a:p>
                      <a:pPr marL="0" marR="0" lvl="0" indent="0" algn="ctr" rtl="0">
                        <a:lnSpc>
                          <a:spcPct val="100000"/>
                        </a:lnSpc>
                        <a:spcBef>
                          <a:spcPts val="0"/>
                        </a:spcBef>
                        <a:spcAft>
                          <a:spcPts val="0"/>
                        </a:spcAft>
                        <a:buClr>
                          <a:srgbClr val="000000"/>
                        </a:buClr>
                        <a:buSzPts val="800"/>
                        <a:buFont typeface="Arial"/>
                        <a:buNone/>
                      </a:pPr>
                      <a:r>
                        <a:rPr lang="it-IT" sz="1600" b="1" u="sng" strike="noStrike" cap="none" dirty="0">
                          <a:latin typeface="Arial"/>
                          <a:ea typeface="Arial"/>
                          <a:cs typeface="Arial"/>
                          <a:sym typeface="Arial"/>
                        </a:rPr>
                        <a:t>AB-Real</a:t>
                      </a:r>
                    </a:p>
                  </a:txBody>
                  <a:tcPr marL="68575" marR="68575" marT="34300" marB="34300" anchor="ctr">
                    <a:solidFill>
                      <a:schemeClr val="lt1"/>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1600" b="1" u="sng" strike="noStrike" cap="none" dirty="0">
                          <a:solidFill>
                            <a:schemeClr val="bg1"/>
                          </a:solidFill>
                        </a:rPr>
                        <a:t>IMbrave150</a:t>
                      </a:r>
                      <a:endParaRPr sz="1600" b="1" u="sng" strike="noStrike" cap="none" dirty="0">
                        <a:solidFill>
                          <a:schemeClr val="bg1"/>
                        </a:solidFill>
                      </a:endParaRPr>
                    </a:p>
                  </a:txBody>
                  <a:tcPr marL="68575" marR="68575" marT="34300" marB="34300" anchor="ctr">
                    <a:solidFill>
                      <a:srgbClr val="FE2121"/>
                    </a:solidFill>
                  </a:tcPr>
                </a:tc>
                <a:extLst>
                  <a:ext uri="{0D108BD9-81ED-4DB2-BD59-A6C34878D82A}">
                    <a16:rowId xmlns:a16="http://schemas.microsoft.com/office/drawing/2014/main" val="10000"/>
                  </a:ext>
                </a:extLst>
              </a:tr>
              <a:tr h="608632">
                <a:tc>
                  <a:txBody>
                    <a:bodyPr/>
                    <a:lstStyle/>
                    <a:p>
                      <a:pPr algn="ctr"/>
                      <a:r>
                        <a:rPr lang="en-CA" sz="1600" dirty="0" err="1">
                          <a:solidFill>
                            <a:schemeClr val="tx1"/>
                          </a:solidFill>
                          <a:latin typeface="Arial" panose="020B0604020202020204" pitchFamily="34" charset="0"/>
                          <a:cs typeface="Arial" panose="020B0604020202020204" pitchFamily="34" charset="0"/>
                        </a:rPr>
                        <a:t>mPFS</a:t>
                      </a:r>
                      <a:r>
                        <a:rPr lang="en-CA" sz="1600" dirty="0">
                          <a:solidFill>
                            <a:schemeClr val="tx1"/>
                          </a:solidFill>
                          <a:latin typeface="Arial" panose="020B0604020202020204" pitchFamily="34" charset="0"/>
                          <a:cs typeface="Arial" panose="020B0604020202020204" pitchFamily="34" charset="0"/>
                        </a:rPr>
                        <a:t>: 6.91 </a:t>
                      </a:r>
                    </a:p>
                    <a:p>
                      <a:pPr algn="ctr"/>
                      <a:r>
                        <a:rPr lang="en-CA" sz="1600" dirty="0">
                          <a:solidFill>
                            <a:schemeClr val="tx1"/>
                          </a:solidFill>
                          <a:latin typeface="Arial" panose="020B0604020202020204" pitchFamily="34" charset="0"/>
                          <a:cs typeface="Arial" panose="020B0604020202020204" pitchFamily="34" charset="0"/>
                        </a:rPr>
                        <a:t>(95%CI: 6.1-8.3)</a:t>
                      </a:r>
                    </a:p>
                  </a:txBody>
                  <a:tcPr marL="68575" marR="68575" marT="34300" marB="34300" anchor="ctr">
                    <a:solidFill>
                      <a:srgbClr val="D8D8D8"/>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it-IT" sz="1600" u="none" strike="noStrike" cap="none" dirty="0" err="1">
                          <a:latin typeface="Arial"/>
                          <a:ea typeface="Arial"/>
                          <a:cs typeface="Arial"/>
                          <a:sym typeface="Arial"/>
                        </a:rPr>
                        <a:t>mPFS</a:t>
                      </a:r>
                      <a:r>
                        <a:rPr lang="it-IT" sz="1600" u="none" strike="noStrike" cap="none" dirty="0">
                          <a:latin typeface="Arial"/>
                          <a:ea typeface="Arial"/>
                          <a:cs typeface="Arial"/>
                          <a:sym typeface="Arial"/>
                        </a:rPr>
                        <a:t>: 6.91 </a:t>
                      </a:r>
                      <a:r>
                        <a:rPr lang="it-IT" sz="1600" u="none" strike="noStrike" cap="none" dirty="0" err="1">
                          <a:latin typeface="Arial"/>
                          <a:ea typeface="Arial"/>
                          <a:cs typeface="Arial"/>
                          <a:sym typeface="Arial"/>
                        </a:rPr>
                        <a:t>months</a:t>
                      </a:r>
                      <a:endParaRPr lang="it-IT" sz="1600" u="none" strike="noStrike" cap="none" dirty="0">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it-IT" sz="1600" u="none" strike="noStrike" cap="none" dirty="0">
                          <a:latin typeface="Arial"/>
                          <a:ea typeface="Arial"/>
                          <a:cs typeface="Arial"/>
                          <a:sym typeface="Arial"/>
                        </a:rPr>
                        <a:t> (95%CI:  5.7- 8.6)</a:t>
                      </a:r>
                      <a:endParaRPr sz="1600" u="none" strike="noStrike" cap="none" dirty="0"/>
                    </a:p>
                  </a:txBody>
                  <a:tcPr marL="68575" marR="68575" marT="34300" marB="34300" anchor="ctr">
                    <a:solidFill>
                      <a:srgbClr val="FFB5B5"/>
                    </a:solidFill>
                  </a:tcPr>
                </a:tc>
                <a:extLst>
                  <a:ext uri="{0D108BD9-81ED-4DB2-BD59-A6C34878D82A}">
                    <a16:rowId xmlns:a16="http://schemas.microsoft.com/office/drawing/2014/main" val="10001"/>
                  </a:ext>
                </a:extLst>
              </a:tr>
              <a:tr h="60863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600" b="1" dirty="0">
                          <a:solidFill>
                            <a:schemeClr val="tx1"/>
                          </a:solidFill>
                          <a:latin typeface="Arial" panose="020B0604020202020204" pitchFamily="34" charset="0"/>
                          <a:cs typeface="Arial" panose="020B0604020202020204" pitchFamily="34" charset="0"/>
                        </a:rPr>
                        <a:t>HR: 0.90 (95%CI: 0.74-1.10; p=0.3)</a:t>
                      </a:r>
                    </a:p>
                  </a:txBody>
                  <a:tcPr marL="68575" marR="68575" marT="34300" marB="34300" anchor="ctr">
                    <a:solidFill>
                      <a:srgbClr val="D8D8D8"/>
                    </a:solidFill>
                  </a:tcPr>
                </a:tc>
                <a:tc hMerge="1">
                  <a:txBody>
                    <a:bodyPr/>
                    <a:lstStyle/>
                    <a:p>
                      <a:pPr marL="0" marR="0" lvl="0" indent="0" algn="ctr" rtl="0">
                        <a:lnSpc>
                          <a:spcPct val="100000"/>
                        </a:lnSpc>
                        <a:spcBef>
                          <a:spcPts val="0"/>
                        </a:spcBef>
                        <a:spcAft>
                          <a:spcPts val="0"/>
                        </a:spcAft>
                        <a:buClr>
                          <a:srgbClr val="000000"/>
                        </a:buClr>
                        <a:buSzPts val="800"/>
                        <a:buFont typeface="Arial"/>
                        <a:buNone/>
                      </a:pPr>
                      <a:endParaRPr sz="1600" u="none" strike="noStrike" cap="none" dirty="0"/>
                    </a:p>
                  </a:txBody>
                  <a:tcPr marL="68575" marR="68575" marT="34300" marB="34300" anchor="ctr">
                    <a:solidFill>
                      <a:srgbClr val="FFB5B5"/>
                    </a:solidFill>
                  </a:tcPr>
                </a:tc>
                <a:extLst>
                  <a:ext uri="{0D108BD9-81ED-4DB2-BD59-A6C34878D82A}">
                    <a16:rowId xmlns:a16="http://schemas.microsoft.com/office/drawing/2014/main" val="841008154"/>
                  </a:ext>
                </a:extLst>
              </a:tr>
            </a:tbl>
          </a:graphicData>
        </a:graphic>
      </p:graphicFrame>
      <p:sp>
        <p:nvSpPr>
          <p:cNvPr id="11" name="TextBox 10">
            <a:extLst>
              <a:ext uri="{FF2B5EF4-FFF2-40B4-BE49-F238E27FC236}">
                <a16:creationId xmlns:a16="http://schemas.microsoft.com/office/drawing/2014/main" id="{C50C0407-7458-024E-A4F0-2B0A5812003D}"/>
              </a:ext>
            </a:extLst>
          </p:cNvPr>
          <p:cNvSpPr txBox="1"/>
          <p:nvPr/>
        </p:nvSpPr>
        <p:spPr>
          <a:xfrm>
            <a:off x="6598425" y="6488668"/>
            <a:ext cx="5593575" cy="35394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Courtesy of Ghassan </a:t>
            </a:r>
            <a:r>
              <a:rPr kumimoji="0" lang="en-US" sz="17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Abou</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-Alfa, MD, MBA</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2913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69680"/>
          </a:xfrm>
        </p:spPr>
        <p:txBody>
          <a:bodyPr/>
          <a:lstStyle/>
          <a:p>
            <a:r>
              <a:rPr lang="en-US" sz="4267" b="1" dirty="0">
                <a:solidFill>
                  <a:srgbClr val="C00000"/>
                </a:solidFill>
              </a:rPr>
              <a:t>EMERALD-3</a:t>
            </a:r>
          </a:p>
        </p:txBody>
      </p:sp>
      <p:sp>
        <p:nvSpPr>
          <p:cNvPr id="7" name="Text Placeholder 6">
            <a:extLst>
              <a:ext uri="{FF2B5EF4-FFF2-40B4-BE49-F238E27FC236}">
                <a16:creationId xmlns:a16="http://schemas.microsoft.com/office/drawing/2014/main" id="{3FDA830E-7794-7E4B-8182-80D789278362}"/>
              </a:ext>
            </a:extLst>
          </p:cNvPr>
          <p:cNvSpPr>
            <a:spLocks noGrp="1"/>
          </p:cNvSpPr>
          <p:nvPr>
            <p:ph type="body" sz="quarter" idx="13"/>
          </p:nvPr>
        </p:nvSpPr>
        <p:spPr/>
        <p:txBody>
          <a:bodyPr/>
          <a:lstStyle/>
          <a:p>
            <a:endParaRPr lang="en-US" dirty="0"/>
          </a:p>
        </p:txBody>
      </p:sp>
      <p:pic>
        <p:nvPicPr>
          <p:cNvPr id="3" name="Picture 2">
            <a:extLst>
              <a:ext uri="{FF2B5EF4-FFF2-40B4-BE49-F238E27FC236}">
                <a16:creationId xmlns:a16="http://schemas.microsoft.com/office/drawing/2014/main" id="{96A423DB-B5BC-844B-A61F-F1194A7BF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401" y="1194817"/>
            <a:ext cx="10106251" cy="4801552"/>
          </a:xfrm>
          <a:prstGeom prst="rect">
            <a:avLst/>
          </a:prstGeom>
        </p:spPr>
      </p:pic>
      <p:sp>
        <p:nvSpPr>
          <p:cNvPr id="8" name="TextBox 7">
            <a:extLst>
              <a:ext uri="{FF2B5EF4-FFF2-40B4-BE49-F238E27FC236}">
                <a16:creationId xmlns:a16="http://schemas.microsoft.com/office/drawing/2014/main" id="{90184F38-C9B5-2148-BC7F-9416B2A50853}"/>
              </a:ext>
            </a:extLst>
          </p:cNvPr>
          <p:cNvSpPr txBox="1"/>
          <p:nvPr/>
        </p:nvSpPr>
        <p:spPr>
          <a:xfrm>
            <a:off x="8940901" y="3090659"/>
            <a:ext cx="1825228" cy="191811"/>
          </a:xfrm>
          <a:prstGeom prst="rect">
            <a:avLst/>
          </a:prstGeom>
          <a:solidFill>
            <a:srgbClr val="F2F2F2"/>
          </a:solid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Secondary Endpoints:</a:t>
            </a:r>
          </a:p>
        </p:txBody>
      </p:sp>
      <p:sp>
        <p:nvSpPr>
          <p:cNvPr id="9" name="TextBox 8">
            <a:extLst>
              <a:ext uri="{FF2B5EF4-FFF2-40B4-BE49-F238E27FC236}">
                <a16:creationId xmlns:a16="http://schemas.microsoft.com/office/drawing/2014/main" id="{50CC3739-53A4-1144-9ED2-5CEDB3C8FF73}"/>
              </a:ext>
            </a:extLst>
          </p:cNvPr>
          <p:cNvSpPr txBox="1"/>
          <p:nvPr/>
        </p:nvSpPr>
        <p:spPr>
          <a:xfrm>
            <a:off x="6598425" y="6488668"/>
            <a:ext cx="5593575" cy="35394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Courtesy of Ghassan </a:t>
            </a:r>
            <a:r>
              <a:rPr kumimoji="0" lang="en-US" sz="17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Abou</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-Alfa, MD, MBA</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2799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7510BE-60BC-BF05-9B00-7936D3CFAB0A}"/>
              </a:ext>
            </a:extLst>
          </p:cNvPr>
          <p:cNvSpPr txBox="1"/>
          <p:nvPr/>
        </p:nvSpPr>
        <p:spPr>
          <a:xfrm>
            <a:off x="3215680" y="3075057"/>
            <a:ext cx="6047810" cy="707886"/>
          </a:xfrm>
          <a:prstGeom prst="rect">
            <a:avLst/>
          </a:prstGeom>
          <a:noFill/>
        </p:spPr>
        <p:txBody>
          <a:bodyPr wrap="square">
            <a:spAutoFit/>
          </a:bodyPr>
          <a:lstStyle/>
          <a:p>
            <a:pPr marL="98425" algn="ctr">
              <a:spcBef>
                <a:spcPts val="1800"/>
              </a:spcBef>
              <a:defRPr/>
            </a:pPr>
            <a:r>
              <a:rPr kumimoji="0" lang="en-US" sz="40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Biliary Tract Cancers</a:t>
            </a:r>
          </a:p>
        </p:txBody>
      </p:sp>
    </p:spTree>
    <p:custDataLst>
      <p:tags r:id="rId1"/>
    </p:custDataLst>
    <p:extLst>
      <p:ext uri="{BB962C8B-B14F-4D97-AF65-F5344CB8AC3E}">
        <p14:creationId xmlns:p14="http://schemas.microsoft.com/office/powerpoint/2010/main" val="1869059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C3670-0823-41FF-A170-21FBFA4A96CE}"/>
              </a:ext>
            </a:extLst>
          </p:cNvPr>
          <p:cNvSpPr>
            <a:spLocks noGrp="1"/>
          </p:cNvSpPr>
          <p:nvPr>
            <p:ph type="title"/>
          </p:nvPr>
        </p:nvSpPr>
        <p:spPr>
          <a:xfrm>
            <a:off x="914400" y="76200"/>
            <a:ext cx="10363200" cy="1143000"/>
          </a:xfrm>
        </p:spPr>
        <p:txBody>
          <a:bodyPr/>
          <a:lstStyle/>
          <a:p>
            <a:r>
              <a:rPr lang="en-US" dirty="0">
                <a:solidFill>
                  <a:srgbClr val="FFFF00"/>
                </a:solidFill>
              </a:rPr>
              <a:t>Overview</a:t>
            </a:r>
          </a:p>
        </p:txBody>
      </p:sp>
      <p:sp>
        <p:nvSpPr>
          <p:cNvPr id="3" name="Content Placeholder 2">
            <a:extLst>
              <a:ext uri="{FF2B5EF4-FFF2-40B4-BE49-F238E27FC236}">
                <a16:creationId xmlns:a16="http://schemas.microsoft.com/office/drawing/2014/main" id="{0CEC99C3-172D-4423-8139-C34A79CDC6E9}"/>
              </a:ext>
            </a:extLst>
          </p:cNvPr>
          <p:cNvSpPr>
            <a:spLocks noGrp="1"/>
          </p:cNvSpPr>
          <p:nvPr>
            <p:ph idx="1"/>
          </p:nvPr>
        </p:nvSpPr>
        <p:spPr>
          <a:xfrm>
            <a:off x="914400" y="1219200"/>
            <a:ext cx="10363200" cy="4876800"/>
          </a:xfrm>
        </p:spPr>
        <p:txBody>
          <a:bodyPr/>
          <a:lstStyle/>
          <a:p>
            <a:r>
              <a:rPr lang="en-US" dirty="0">
                <a:solidFill>
                  <a:schemeClr val="bg1"/>
                </a:solidFill>
              </a:rPr>
              <a:t>IO</a:t>
            </a:r>
          </a:p>
          <a:p>
            <a:pPr lvl="1"/>
            <a:r>
              <a:rPr lang="en-US" dirty="0">
                <a:solidFill>
                  <a:schemeClr val="bg1"/>
                </a:solidFill>
              </a:rPr>
              <a:t>Practice changing: TOPAZ and KEYNOTE-966</a:t>
            </a:r>
          </a:p>
          <a:p>
            <a:pPr lvl="1"/>
            <a:r>
              <a:rPr lang="en-US" dirty="0">
                <a:solidFill>
                  <a:schemeClr val="bg1"/>
                </a:solidFill>
              </a:rPr>
              <a:t>Of interest: IMbrave151</a:t>
            </a:r>
          </a:p>
          <a:p>
            <a:r>
              <a:rPr lang="en-US" dirty="0">
                <a:solidFill>
                  <a:schemeClr val="bg1"/>
                </a:solidFill>
              </a:rPr>
              <a:t>Molecular Targeted Therapy</a:t>
            </a:r>
          </a:p>
          <a:p>
            <a:pPr lvl="1"/>
            <a:r>
              <a:rPr lang="en-US" dirty="0">
                <a:solidFill>
                  <a:schemeClr val="bg1"/>
                </a:solidFill>
              </a:rPr>
              <a:t>FGFR2 targeting: FIGHT-202, </a:t>
            </a:r>
            <a:r>
              <a:rPr lang="en-US" dirty="0" err="1">
                <a:solidFill>
                  <a:schemeClr val="bg1"/>
                </a:solidFill>
              </a:rPr>
              <a:t>Futibatinib</a:t>
            </a:r>
            <a:endParaRPr lang="en-US" dirty="0">
              <a:solidFill>
                <a:schemeClr val="bg1"/>
              </a:solidFill>
            </a:endParaRPr>
          </a:p>
          <a:p>
            <a:pPr lvl="1"/>
            <a:r>
              <a:rPr lang="en-US" dirty="0">
                <a:solidFill>
                  <a:schemeClr val="bg1"/>
                </a:solidFill>
              </a:rPr>
              <a:t>HER2 targeting: HERIZON-BTC-01, Trastuzumab </a:t>
            </a:r>
            <a:r>
              <a:rPr lang="en-US" dirty="0" err="1">
                <a:solidFill>
                  <a:schemeClr val="bg1"/>
                </a:solidFill>
              </a:rPr>
              <a:t>deruxtecan</a:t>
            </a:r>
            <a:endParaRPr lang="en-US" dirty="0">
              <a:solidFill>
                <a:schemeClr val="bg1"/>
              </a:solidFill>
            </a:endParaRPr>
          </a:p>
          <a:p>
            <a:pPr lvl="1"/>
            <a:r>
              <a:rPr lang="en-US" dirty="0">
                <a:solidFill>
                  <a:schemeClr val="bg1"/>
                </a:solidFill>
              </a:rPr>
              <a:t>NRG1 fusions</a:t>
            </a:r>
          </a:p>
          <a:p>
            <a:r>
              <a:rPr lang="en-US" dirty="0">
                <a:solidFill>
                  <a:schemeClr val="bg1"/>
                </a:solidFill>
              </a:rPr>
              <a:t>Second line chemotherapy update: NIFTY trial</a:t>
            </a:r>
          </a:p>
          <a:p>
            <a:endParaRPr lang="en-US" dirty="0">
              <a:solidFill>
                <a:schemeClr val="bg1"/>
              </a:solidFill>
            </a:endParaRPr>
          </a:p>
        </p:txBody>
      </p:sp>
      <p:sp>
        <p:nvSpPr>
          <p:cNvPr id="4" name="TextBox 3">
            <a:extLst>
              <a:ext uri="{FF2B5EF4-FFF2-40B4-BE49-F238E27FC236}">
                <a16:creationId xmlns:a16="http://schemas.microsoft.com/office/drawing/2014/main" id="{D879F9FB-DEB3-B359-D683-2715EAADB26F}"/>
              </a:ext>
            </a:extLst>
          </p:cNvPr>
          <p:cNvSpPr txBox="1"/>
          <p:nvPr/>
        </p:nvSpPr>
        <p:spPr>
          <a:xfrm>
            <a:off x="6069496" y="6488668"/>
            <a:ext cx="6122504" cy="35394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Courtesy of Richard S Finn, MD</a:t>
            </a:r>
            <a:endParaRPr kumimoji="0" lang="en-US" sz="17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49116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0D238-4880-42B6-A0C3-FBC903ED43C7}"/>
              </a:ext>
            </a:extLst>
          </p:cNvPr>
          <p:cNvSpPr>
            <a:spLocks noGrp="1"/>
          </p:cNvSpPr>
          <p:nvPr>
            <p:ph type="title"/>
          </p:nvPr>
        </p:nvSpPr>
        <p:spPr>
          <a:xfrm>
            <a:off x="304800" y="228600"/>
            <a:ext cx="11430000" cy="1143000"/>
          </a:xfrm>
        </p:spPr>
        <p:txBody>
          <a:bodyPr/>
          <a:lstStyle/>
          <a:p>
            <a:r>
              <a:rPr lang="en-US" dirty="0">
                <a:solidFill>
                  <a:srgbClr val="FFFF00"/>
                </a:solidFill>
              </a:rPr>
              <a:t>Gemcitabine and cisplatin the SOC for &gt;10 years</a:t>
            </a:r>
          </a:p>
        </p:txBody>
      </p:sp>
      <p:pic>
        <p:nvPicPr>
          <p:cNvPr id="3" name="Picture 2">
            <a:extLst>
              <a:ext uri="{FF2B5EF4-FFF2-40B4-BE49-F238E27FC236}">
                <a16:creationId xmlns:a16="http://schemas.microsoft.com/office/drawing/2014/main" id="{941D0202-F9CC-483F-98C4-E3E6400C072B}"/>
              </a:ext>
            </a:extLst>
          </p:cNvPr>
          <p:cNvPicPr>
            <a:picLocks noChangeAspect="1"/>
          </p:cNvPicPr>
          <p:nvPr/>
        </p:nvPicPr>
        <p:blipFill>
          <a:blip r:embed="rId2"/>
          <a:stretch>
            <a:fillRect/>
          </a:stretch>
        </p:blipFill>
        <p:spPr>
          <a:xfrm>
            <a:off x="609600" y="1401907"/>
            <a:ext cx="4800599" cy="3982313"/>
          </a:xfrm>
          <a:prstGeom prst="rect">
            <a:avLst/>
          </a:prstGeom>
        </p:spPr>
      </p:pic>
      <p:pic>
        <p:nvPicPr>
          <p:cNvPr id="4" name="Picture 3">
            <a:extLst>
              <a:ext uri="{FF2B5EF4-FFF2-40B4-BE49-F238E27FC236}">
                <a16:creationId xmlns:a16="http://schemas.microsoft.com/office/drawing/2014/main" id="{17372919-C946-470B-ABCB-9D8556317C42}"/>
              </a:ext>
            </a:extLst>
          </p:cNvPr>
          <p:cNvPicPr>
            <a:picLocks noChangeAspect="1"/>
          </p:cNvPicPr>
          <p:nvPr/>
        </p:nvPicPr>
        <p:blipFill>
          <a:blip r:embed="rId3"/>
          <a:stretch>
            <a:fillRect/>
          </a:stretch>
        </p:blipFill>
        <p:spPr>
          <a:xfrm>
            <a:off x="6244320" y="1368960"/>
            <a:ext cx="4670812" cy="4015260"/>
          </a:xfrm>
          <a:prstGeom prst="rect">
            <a:avLst/>
          </a:prstGeom>
        </p:spPr>
      </p:pic>
      <p:sp>
        <p:nvSpPr>
          <p:cNvPr id="5" name="TextBox 4">
            <a:extLst>
              <a:ext uri="{FF2B5EF4-FFF2-40B4-BE49-F238E27FC236}">
                <a16:creationId xmlns:a16="http://schemas.microsoft.com/office/drawing/2014/main" id="{06EA7927-AC2B-403F-9358-F27A114AEC2E}"/>
              </a:ext>
            </a:extLst>
          </p:cNvPr>
          <p:cNvSpPr txBox="1"/>
          <p:nvPr/>
        </p:nvSpPr>
        <p:spPr>
          <a:xfrm flipH="1">
            <a:off x="1263289" y="5423787"/>
            <a:ext cx="39078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imes New Roman"/>
                <a:ea typeface="+mn-ea"/>
                <a:cs typeface="+mn-cs"/>
              </a:rPr>
              <a:t>OS:  11.7 v 8.1 </a:t>
            </a:r>
            <a:r>
              <a:rPr kumimoji="0" lang="en-US" sz="3200" b="0" i="0" u="none" strike="noStrike" kern="1200" cap="none" spc="0" normalizeH="0" baseline="0" noProof="0" dirty="0" err="1">
                <a:ln>
                  <a:noFill/>
                </a:ln>
                <a:solidFill>
                  <a:srgbClr val="FFFFFF"/>
                </a:solidFill>
                <a:effectLst/>
                <a:uLnTx/>
                <a:uFillTx/>
                <a:latin typeface="Times New Roman"/>
                <a:ea typeface="+mn-ea"/>
                <a:cs typeface="+mn-cs"/>
              </a:rPr>
              <a:t>mos</a:t>
            </a:r>
            <a:endParaRPr kumimoji="0" lang="en-US" sz="32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6" name="TextBox 5">
            <a:extLst>
              <a:ext uri="{FF2B5EF4-FFF2-40B4-BE49-F238E27FC236}">
                <a16:creationId xmlns:a16="http://schemas.microsoft.com/office/drawing/2014/main" id="{3FE5EB84-86FA-4B2B-BE50-C8E451F65CEE}"/>
              </a:ext>
            </a:extLst>
          </p:cNvPr>
          <p:cNvSpPr txBox="1"/>
          <p:nvPr/>
        </p:nvSpPr>
        <p:spPr>
          <a:xfrm flipH="1">
            <a:off x="7133980" y="5423787"/>
            <a:ext cx="35340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imes New Roman"/>
                <a:ea typeface="+mn-ea"/>
                <a:cs typeface="+mn-cs"/>
              </a:rPr>
              <a:t>PFS: 8.0 v 5.0 </a:t>
            </a:r>
            <a:r>
              <a:rPr kumimoji="0" lang="en-US" sz="3200" b="0" i="0" u="none" strike="noStrike" kern="1200" cap="none" spc="0" normalizeH="0" baseline="0" noProof="0" dirty="0" err="1">
                <a:ln>
                  <a:noFill/>
                </a:ln>
                <a:solidFill>
                  <a:srgbClr val="FFFFFF"/>
                </a:solidFill>
                <a:effectLst/>
                <a:uLnTx/>
                <a:uFillTx/>
                <a:latin typeface="Times New Roman"/>
                <a:ea typeface="+mn-ea"/>
                <a:cs typeface="+mn-cs"/>
              </a:rPr>
              <a:t>mos</a:t>
            </a:r>
            <a:endParaRPr kumimoji="0" lang="en-US" sz="32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7" name="TextBox 6">
            <a:extLst>
              <a:ext uri="{FF2B5EF4-FFF2-40B4-BE49-F238E27FC236}">
                <a16:creationId xmlns:a16="http://schemas.microsoft.com/office/drawing/2014/main" id="{B720CC2B-8859-4853-B1B6-474F014A3333}"/>
              </a:ext>
            </a:extLst>
          </p:cNvPr>
          <p:cNvSpPr txBox="1"/>
          <p:nvPr/>
        </p:nvSpPr>
        <p:spPr>
          <a:xfrm>
            <a:off x="1143000" y="6400800"/>
            <a:ext cx="18967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a:ea typeface="+mn-ea"/>
                <a:cs typeface="+mn-cs"/>
              </a:rPr>
              <a:t>Valle NEJM 2010 </a:t>
            </a:r>
          </a:p>
        </p:txBody>
      </p:sp>
      <p:sp>
        <p:nvSpPr>
          <p:cNvPr id="8" name="TextBox 7">
            <a:extLst>
              <a:ext uri="{FF2B5EF4-FFF2-40B4-BE49-F238E27FC236}">
                <a16:creationId xmlns:a16="http://schemas.microsoft.com/office/drawing/2014/main" id="{E549E20F-C8A1-4E9E-BFFE-F54C08ACE62D}"/>
              </a:ext>
            </a:extLst>
          </p:cNvPr>
          <p:cNvSpPr txBox="1"/>
          <p:nvPr/>
        </p:nvSpPr>
        <p:spPr>
          <a:xfrm>
            <a:off x="7122272" y="5988660"/>
            <a:ext cx="341632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a:ea typeface="+mn-ea"/>
                <a:cs typeface="+mn-cs"/>
              </a:rPr>
              <a:t>ORR: 26.1% v 15.5% </a:t>
            </a:r>
          </a:p>
        </p:txBody>
      </p:sp>
      <p:sp>
        <p:nvSpPr>
          <p:cNvPr id="10" name="TextBox 9">
            <a:extLst>
              <a:ext uri="{FF2B5EF4-FFF2-40B4-BE49-F238E27FC236}">
                <a16:creationId xmlns:a16="http://schemas.microsoft.com/office/drawing/2014/main" id="{B8A0DEEA-E364-2E4D-8441-69053EECB4EA}"/>
              </a:ext>
            </a:extLst>
          </p:cNvPr>
          <p:cNvSpPr txBox="1"/>
          <p:nvPr/>
        </p:nvSpPr>
        <p:spPr>
          <a:xfrm>
            <a:off x="6069496" y="6488668"/>
            <a:ext cx="6122504" cy="35394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Courtesy of Richard S Finn, MD</a:t>
            </a:r>
            <a:endParaRPr kumimoji="0" lang="en-US" sz="17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97237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95030-FEE4-416A-94AB-039E1187BBC9}"/>
              </a:ext>
            </a:extLst>
          </p:cNvPr>
          <p:cNvSpPr>
            <a:spLocks noGrp="1"/>
          </p:cNvSpPr>
          <p:nvPr>
            <p:ph type="title"/>
          </p:nvPr>
        </p:nvSpPr>
        <p:spPr>
          <a:xfrm>
            <a:off x="914400" y="304800"/>
            <a:ext cx="10363200" cy="1143000"/>
          </a:xfrm>
        </p:spPr>
        <p:txBody>
          <a:bodyPr/>
          <a:lstStyle/>
          <a:p>
            <a:r>
              <a:rPr lang="en-US" dirty="0">
                <a:solidFill>
                  <a:srgbClr val="FFFF00"/>
                </a:solidFill>
              </a:rPr>
              <a:t>TOPAZ-1:</a:t>
            </a:r>
          </a:p>
        </p:txBody>
      </p:sp>
      <p:sp>
        <p:nvSpPr>
          <p:cNvPr id="3" name="Content Placeholder 2">
            <a:extLst>
              <a:ext uri="{FF2B5EF4-FFF2-40B4-BE49-F238E27FC236}">
                <a16:creationId xmlns:a16="http://schemas.microsoft.com/office/drawing/2014/main" id="{3DE9F835-2ED4-4B09-8CA2-6CE0C4633F98}"/>
              </a:ext>
            </a:extLst>
          </p:cNvPr>
          <p:cNvSpPr>
            <a:spLocks noGrp="1"/>
          </p:cNvSpPr>
          <p:nvPr>
            <p:ph idx="1"/>
          </p:nvPr>
        </p:nvSpPr>
        <p:spPr>
          <a:xfrm>
            <a:off x="914400" y="1295400"/>
            <a:ext cx="10363200" cy="4800600"/>
          </a:xfrm>
        </p:spPr>
        <p:txBody>
          <a:bodyPr/>
          <a:lstStyle/>
          <a:p>
            <a:r>
              <a:rPr lang="en-US" dirty="0">
                <a:solidFill>
                  <a:schemeClr val="bg1"/>
                </a:solidFill>
              </a:rPr>
              <a:t>Randomized placebo-controlled Phase 3 study:</a:t>
            </a:r>
          </a:p>
          <a:p>
            <a:pPr lvl="1"/>
            <a:r>
              <a:rPr lang="en-US" dirty="0">
                <a:solidFill>
                  <a:schemeClr val="bg1"/>
                </a:solidFill>
              </a:rPr>
              <a:t>Gem cis </a:t>
            </a:r>
            <a:r>
              <a:rPr lang="en-US" dirty="0" err="1">
                <a:solidFill>
                  <a:schemeClr val="bg1"/>
                </a:solidFill>
              </a:rPr>
              <a:t>durvalumab</a:t>
            </a:r>
            <a:r>
              <a:rPr lang="en-US" dirty="0">
                <a:solidFill>
                  <a:schemeClr val="bg1"/>
                </a:solidFill>
              </a:rPr>
              <a:t> vs gem cis placebo (n=685)</a:t>
            </a:r>
          </a:p>
          <a:p>
            <a:pPr lvl="1"/>
            <a:r>
              <a:rPr lang="en-US" dirty="0">
                <a:solidFill>
                  <a:schemeClr val="bg1"/>
                </a:solidFill>
              </a:rPr>
              <a:t>Primary endpoint: Improved OS:  11.5 to 12.8 </a:t>
            </a:r>
            <a:r>
              <a:rPr lang="en-US" dirty="0" err="1">
                <a:solidFill>
                  <a:schemeClr val="bg1"/>
                </a:solidFill>
              </a:rPr>
              <a:t>mos</a:t>
            </a:r>
            <a:r>
              <a:rPr lang="en-US" dirty="0">
                <a:solidFill>
                  <a:schemeClr val="bg1"/>
                </a:solidFill>
              </a:rPr>
              <a:t> (HR: 0.80)</a:t>
            </a:r>
          </a:p>
          <a:p>
            <a:pPr lvl="1"/>
            <a:r>
              <a:rPr lang="en-US" dirty="0">
                <a:solidFill>
                  <a:schemeClr val="bg1"/>
                </a:solidFill>
              </a:rPr>
              <a:t>Secondary endpoints: PFS 5.7 to 7.2 </a:t>
            </a:r>
            <a:r>
              <a:rPr lang="en-US" dirty="0" err="1">
                <a:solidFill>
                  <a:schemeClr val="bg1"/>
                </a:solidFill>
              </a:rPr>
              <a:t>mos</a:t>
            </a:r>
            <a:r>
              <a:rPr lang="en-US" dirty="0">
                <a:solidFill>
                  <a:schemeClr val="bg1"/>
                </a:solidFill>
              </a:rPr>
              <a:t> (HR: 0.75)</a:t>
            </a:r>
          </a:p>
          <a:p>
            <a:pPr lvl="1"/>
            <a:r>
              <a:rPr lang="en-US" dirty="0">
                <a:solidFill>
                  <a:schemeClr val="bg1"/>
                </a:solidFill>
              </a:rPr>
              <a:t>ORR 26.7% vs 18.7%, </a:t>
            </a:r>
            <a:r>
              <a:rPr lang="en-US" dirty="0" err="1">
                <a:solidFill>
                  <a:schemeClr val="bg1"/>
                </a:solidFill>
              </a:rPr>
              <a:t>mDOR</a:t>
            </a:r>
            <a:r>
              <a:rPr lang="en-US" dirty="0">
                <a:solidFill>
                  <a:schemeClr val="bg1"/>
                </a:solidFill>
              </a:rPr>
              <a:t> similar (6.6 v 6.2 </a:t>
            </a:r>
            <a:r>
              <a:rPr lang="en-US" dirty="0" err="1">
                <a:solidFill>
                  <a:schemeClr val="bg1"/>
                </a:solidFill>
              </a:rPr>
              <a:t>mos</a:t>
            </a:r>
            <a:r>
              <a:rPr lang="en-US" dirty="0">
                <a:solidFill>
                  <a:schemeClr val="bg1"/>
                </a:solidFill>
              </a:rPr>
              <a:t>) but tail</a:t>
            </a:r>
          </a:p>
          <a:p>
            <a:pPr lvl="1"/>
            <a:r>
              <a:rPr lang="en-US" dirty="0">
                <a:solidFill>
                  <a:schemeClr val="bg1"/>
                </a:solidFill>
              </a:rPr>
              <a:t>No new AEs</a:t>
            </a:r>
          </a:p>
          <a:p>
            <a:pPr lvl="1"/>
            <a:r>
              <a:rPr lang="en-US" dirty="0">
                <a:solidFill>
                  <a:schemeClr val="bg1"/>
                </a:solidFill>
              </a:rPr>
              <a:t>Max chemo cycles of 8, mostly Asian population</a:t>
            </a:r>
          </a:p>
          <a:p>
            <a:pPr lvl="1"/>
            <a:r>
              <a:rPr lang="en-US" dirty="0">
                <a:solidFill>
                  <a:schemeClr val="bg1"/>
                </a:solidFill>
              </a:rPr>
              <a:t>Updates: at 24 </a:t>
            </a:r>
            <a:r>
              <a:rPr lang="en-US" dirty="0" err="1">
                <a:solidFill>
                  <a:schemeClr val="bg1"/>
                </a:solidFill>
              </a:rPr>
              <a:t>mos</a:t>
            </a:r>
            <a:r>
              <a:rPr lang="en-US" dirty="0">
                <a:solidFill>
                  <a:schemeClr val="bg1"/>
                </a:solidFill>
              </a:rPr>
              <a:t>: 23.6 % alive vs 11.5%, benefit regardless of ORR, primary tumor location</a:t>
            </a:r>
          </a:p>
          <a:p>
            <a:pPr lvl="1"/>
            <a:endParaRPr lang="en-US" dirty="0">
              <a:solidFill>
                <a:schemeClr val="bg1"/>
              </a:solidFill>
            </a:endParaRPr>
          </a:p>
        </p:txBody>
      </p:sp>
      <p:sp>
        <p:nvSpPr>
          <p:cNvPr id="5" name="TextBox 4">
            <a:extLst>
              <a:ext uri="{FF2B5EF4-FFF2-40B4-BE49-F238E27FC236}">
                <a16:creationId xmlns:a16="http://schemas.microsoft.com/office/drawing/2014/main" id="{61D32194-82A2-A07B-470E-60D9AC559A19}"/>
              </a:ext>
            </a:extLst>
          </p:cNvPr>
          <p:cNvSpPr txBox="1"/>
          <p:nvPr/>
        </p:nvSpPr>
        <p:spPr>
          <a:xfrm>
            <a:off x="335360" y="6117679"/>
            <a:ext cx="104953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a:ea typeface="+mn-ea"/>
                <a:cs typeface="+mn-cs"/>
              </a:rPr>
              <a:t>Oh D et al. </a:t>
            </a:r>
            <a:r>
              <a:rPr kumimoji="0" lang="en-US" sz="18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mn-cs"/>
              </a:rPr>
              <a:t>NEJM Evid 2022;1(8); Oh D et al. ESMO 2022; Abstract 56P; He AR at al. ESMO GI Abstract 0-1. </a:t>
            </a:r>
            <a:endParaRPr kumimoji="0" lang="en-US"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6" name="TextBox 5">
            <a:extLst>
              <a:ext uri="{FF2B5EF4-FFF2-40B4-BE49-F238E27FC236}">
                <a16:creationId xmlns:a16="http://schemas.microsoft.com/office/drawing/2014/main" id="{0E680141-6D70-BF46-B209-44112D488601}"/>
              </a:ext>
            </a:extLst>
          </p:cNvPr>
          <p:cNvSpPr txBox="1"/>
          <p:nvPr/>
        </p:nvSpPr>
        <p:spPr>
          <a:xfrm>
            <a:off x="6069496" y="6488668"/>
            <a:ext cx="6122504" cy="35394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Courtesy of Richard S Finn, MD</a:t>
            </a:r>
            <a:endParaRPr kumimoji="0" lang="en-US" sz="17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404530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3EC2A-B58A-43A2-B904-6AD51FD59DEA}"/>
              </a:ext>
            </a:extLst>
          </p:cNvPr>
          <p:cNvSpPr>
            <a:spLocks noGrp="1"/>
          </p:cNvSpPr>
          <p:nvPr>
            <p:ph type="title"/>
          </p:nvPr>
        </p:nvSpPr>
        <p:spPr>
          <a:xfrm>
            <a:off x="914400" y="304800"/>
            <a:ext cx="10363200" cy="1143000"/>
          </a:xfrm>
        </p:spPr>
        <p:txBody>
          <a:bodyPr/>
          <a:lstStyle/>
          <a:p>
            <a:r>
              <a:rPr lang="en-US" dirty="0">
                <a:solidFill>
                  <a:srgbClr val="FFFF00"/>
                </a:solidFill>
              </a:rPr>
              <a:t>KEYNOTE-966</a:t>
            </a:r>
          </a:p>
        </p:txBody>
      </p:sp>
      <p:sp>
        <p:nvSpPr>
          <p:cNvPr id="3" name="Content Placeholder 2">
            <a:extLst>
              <a:ext uri="{FF2B5EF4-FFF2-40B4-BE49-F238E27FC236}">
                <a16:creationId xmlns:a16="http://schemas.microsoft.com/office/drawing/2014/main" id="{EDA57A02-ED66-41D2-8E8F-126E8487C722}"/>
              </a:ext>
            </a:extLst>
          </p:cNvPr>
          <p:cNvSpPr>
            <a:spLocks noGrp="1"/>
          </p:cNvSpPr>
          <p:nvPr>
            <p:ph idx="1"/>
          </p:nvPr>
        </p:nvSpPr>
        <p:spPr>
          <a:xfrm>
            <a:off x="914400" y="1219200"/>
            <a:ext cx="10363200" cy="5181600"/>
          </a:xfrm>
        </p:spPr>
        <p:txBody>
          <a:bodyPr/>
          <a:lstStyle/>
          <a:p>
            <a:r>
              <a:rPr lang="en-US" dirty="0">
                <a:solidFill>
                  <a:schemeClr val="bg1"/>
                </a:solidFill>
              </a:rPr>
              <a:t>Randomized placebo-controlled Phase 3 study:</a:t>
            </a:r>
          </a:p>
          <a:p>
            <a:pPr lvl="1"/>
            <a:r>
              <a:rPr lang="en-US" dirty="0">
                <a:solidFill>
                  <a:schemeClr val="bg1"/>
                </a:solidFill>
              </a:rPr>
              <a:t>Gem cis </a:t>
            </a:r>
            <a:r>
              <a:rPr lang="en-US" dirty="0" err="1">
                <a:solidFill>
                  <a:schemeClr val="bg1"/>
                </a:solidFill>
              </a:rPr>
              <a:t>pembro</a:t>
            </a:r>
            <a:r>
              <a:rPr lang="en-US" dirty="0">
                <a:solidFill>
                  <a:schemeClr val="bg1"/>
                </a:solidFill>
              </a:rPr>
              <a:t> vs gem cis placebo (n&gt;1000)</a:t>
            </a:r>
          </a:p>
          <a:p>
            <a:pPr lvl="1"/>
            <a:r>
              <a:rPr lang="en-US" dirty="0">
                <a:solidFill>
                  <a:schemeClr val="bg1"/>
                </a:solidFill>
              </a:rPr>
              <a:t>Primary endpoint: Improved OS: 10.9  to 12.7 </a:t>
            </a:r>
            <a:r>
              <a:rPr lang="en-US" dirty="0" err="1">
                <a:solidFill>
                  <a:schemeClr val="bg1"/>
                </a:solidFill>
              </a:rPr>
              <a:t>mos</a:t>
            </a:r>
            <a:r>
              <a:rPr lang="en-US" dirty="0">
                <a:solidFill>
                  <a:schemeClr val="bg1"/>
                </a:solidFill>
              </a:rPr>
              <a:t> (HR 0.83)</a:t>
            </a:r>
          </a:p>
          <a:p>
            <a:pPr lvl="1"/>
            <a:r>
              <a:rPr lang="en-US" dirty="0">
                <a:solidFill>
                  <a:schemeClr val="bg1"/>
                </a:solidFill>
              </a:rPr>
              <a:t>Secondary endpoints: PFS 5.6 to 6.5 (HR 0.86 NS)</a:t>
            </a:r>
          </a:p>
          <a:p>
            <a:pPr lvl="1"/>
            <a:r>
              <a:rPr lang="en-US" dirty="0">
                <a:solidFill>
                  <a:schemeClr val="bg1"/>
                </a:solidFill>
              </a:rPr>
              <a:t>ORR  28% and 29%, DOR longer with </a:t>
            </a:r>
            <a:r>
              <a:rPr lang="en-US" dirty="0" err="1">
                <a:solidFill>
                  <a:schemeClr val="bg1"/>
                </a:solidFill>
              </a:rPr>
              <a:t>pembro</a:t>
            </a:r>
            <a:r>
              <a:rPr lang="en-US" dirty="0">
                <a:solidFill>
                  <a:schemeClr val="bg1"/>
                </a:solidFill>
              </a:rPr>
              <a:t> 6.8 to 8.3 </a:t>
            </a:r>
            <a:r>
              <a:rPr lang="en-US" dirty="0" err="1">
                <a:solidFill>
                  <a:schemeClr val="bg1"/>
                </a:solidFill>
              </a:rPr>
              <a:t>mos</a:t>
            </a:r>
            <a:r>
              <a:rPr lang="en-US" dirty="0">
                <a:solidFill>
                  <a:schemeClr val="bg1"/>
                </a:solidFill>
              </a:rPr>
              <a:t> with tail</a:t>
            </a:r>
          </a:p>
          <a:p>
            <a:pPr lvl="1"/>
            <a:r>
              <a:rPr lang="en-US" dirty="0">
                <a:solidFill>
                  <a:schemeClr val="bg1"/>
                </a:solidFill>
              </a:rPr>
              <a:t>No new AEs</a:t>
            </a:r>
          </a:p>
          <a:p>
            <a:pPr lvl="1"/>
            <a:r>
              <a:rPr lang="en-US" dirty="0">
                <a:solidFill>
                  <a:schemeClr val="bg1"/>
                </a:solidFill>
              </a:rPr>
              <a:t>Max number of cycles cis 8, </a:t>
            </a:r>
            <a:r>
              <a:rPr lang="en-US" dirty="0" err="1">
                <a:solidFill>
                  <a:schemeClr val="bg1"/>
                </a:solidFill>
              </a:rPr>
              <a:t>pembro</a:t>
            </a:r>
            <a:r>
              <a:rPr lang="en-US" dirty="0">
                <a:solidFill>
                  <a:schemeClr val="bg1"/>
                </a:solidFill>
              </a:rPr>
              <a:t> 35, gem up to MD</a:t>
            </a:r>
          </a:p>
          <a:p>
            <a:pPr lvl="1"/>
            <a:r>
              <a:rPr lang="en-US" dirty="0">
                <a:solidFill>
                  <a:schemeClr val="bg1"/>
                </a:solidFill>
              </a:rPr>
              <a:t>Asian 45%, non-Asian 55%</a:t>
            </a:r>
          </a:p>
        </p:txBody>
      </p:sp>
      <p:sp>
        <p:nvSpPr>
          <p:cNvPr id="4" name="TextBox 3">
            <a:extLst>
              <a:ext uri="{FF2B5EF4-FFF2-40B4-BE49-F238E27FC236}">
                <a16:creationId xmlns:a16="http://schemas.microsoft.com/office/drawing/2014/main" id="{F0855BCD-D9EF-C9AF-B9DC-2B18C6A706EA}"/>
              </a:ext>
            </a:extLst>
          </p:cNvPr>
          <p:cNvSpPr txBox="1"/>
          <p:nvPr/>
        </p:nvSpPr>
        <p:spPr>
          <a:xfrm>
            <a:off x="350148" y="6368534"/>
            <a:ext cx="57182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a:ea typeface="+mn-ea"/>
                <a:cs typeface="+mn-cs"/>
              </a:rPr>
              <a:t>Kelley RK et al. </a:t>
            </a:r>
            <a:r>
              <a:rPr kumimoji="0" lang="en-US" sz="18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mn-cs"/>
              </a:rPr>
              <a:t>Lancet 2023;Apr 16 [</a:t>
            </a:r>
            <a:r>
              <a:rPr kumimoji="0" lang="en-US" sz="1800" b="0" i="0" u="none" strike="noStrike" kern="1200" cap="none" spc="0" normalizeH="0" baseline="0" noProof="0" dirty="0" err="1">
                <a:ln>
                  <a:noFill/>
                </a:ln>
                <a:solidFill>
                  <a:srgbClr val="FFFFFF"/>
                </a:solidFill>
                <a:effectLst/>
                <a:uLnTx/>
                <a:uFillTx/>
                <a:latin typeface="Times New Roman"/>
                <a:ea typeface="Calibri" panose="020F0502020204030204" pitchFamily="34" charset="0"/>
                <a:cs typeface="+mn-cs"/>
              </a:rPr>
              <a:t>epub</a:t>
            </a:r>
            <a:r>
              <a:rPr kumimoji="0" lang="en-US" sz="18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mn-cs"/>
              </a:rPr>
              <a:t> ahead of print]. </a:t>
            </a:r>
            <a:endParaRPr kumimoji="0" lang="en-US"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6" name="TextBox 5">
            <a:extLst>
              <a:ext uri="{FF2B5EF4-FFF2-40B4-BE49-F238E27FC236}">
                <a16:creationId xmlns:a16="http://schemas.microsoft.com/office/drawing/2014/main" id="{C5B42F4F-176D-7A4A-AC26-1F64F537789D}"/>
              </a:ext>
            </a:extLst>
          </p:cNvPr>
          <p:cNvSpPr txBox="1"/>
          <p:nvPr/>
        </p:nvSpPr>
        <p:spPr>
          <a:xfrm>
            <a:off x="6069496" y="6488668"/>
            <a:ext cx="6122504" cy="35394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Courtesy of Richard S Finn, MD</a:t>
            </a:r>
            <a:endParaRPr kumimoji="0" lang="en-US" sz="17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37282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3901B-648B-4DD6-ADE4-4A92A3848C96}"/>
              </a:ext>
            </a:extLst>
          </p:cNvPr>
          <p:cNvSpPr>
            <a:spLocks noGrp="1"/>
          </p:cNvSpPr>
          <p:nvPr>
            <p:ph type="title"/>
          </p:nvPr>
        </p:nvSpPr>
        <p:spPr>
          <a:xfrm>
            <a:off x="914400" y="228600"/>
            <a:ext cx="10363200" cy="1143000"/>
          </a:xfrm>
        </p:spPr>
        <p:txBody>
          <a:bodyPr/>
          <a:lstStyle/>
          <a:p>
            <a:r>
              <a:rPr lang="en-US" dirty="0">
                <a:solidFill>
                  <a:srgbClr val="FFFF00"/>
                </a:solidFill>
              </a:rPr>
              <a:t>IMbrave151</a:t>
            </a:r>
          </a:p>
        </p:txBody>
      </p:sp>
      <p:sp>
        <p:nvSpPr>
          <p:cNvPr id="3" name="Content Placeholder 2">
            <a:extLst>
              <a:ext uri="{FF2B5EF4-FFF2-40B4-BE49-F238E27FC236}">
                <a16:creationId xmlns:a16="http://schemas.microsoft.com/office/drawing/2014/main" id="{79CE0776-952F-4493-AE5A-DA88575F6062}"/>
              </a:ext>
            </a:extLst>
          </p:cNvPr>
          <p:cNvSpPr>
            <a:spLocks noGrp="1"/>
          </p:cNvSpPr>
          <p:nvPr>
            <p:ph idx="1"/>
          </p:nvPr>
        </p:nvSpPr>
        <p:spPr>
          <a:xfrm>
            <a:off x="914400" y="1371600"/>
            <a:ext cx="10363200" cy="4724400"/>
          </a:xfrm>
        </p:spPr>
        <p:txBody>
          <a:bodyPr/>
          <a:lstStyle/>
          <a:p>
            <a:r>
              <a:rPr lang="en-US" dirty="0">
                <a:solidFill>
                  <a:schemeClr val="bg1"/>
                </a:solidFill>
              </a:rPr>
              <a:t>Placebo controlled, blinded, randomized phase 2</a:t>
            </a:r>
          </a:p>
          <a:p>
            <a:pPr lvl="1"/>
            <a:r>
              <a:rPr lang="en-US" dirty="0" err="1">
                <a:solidFill>
                  <a:schemeClr val="bg1"/>
                </a:solidFill>
              </a:rPr>
              <a:t>Atezo</a:t>
            </a:r>
            <a:r>
              <a:rPr lang="en-US" dirty="0">
                <a:solidFill>
                  <a:schemeClr val="bg1"/>
                </a:solidFill>
              </a:rPr>
              <a:t> </a:t>
            </a:r>
            <a:r>
              <a:rPr lang="en-US" dirty="0" err="1">
                <a:solidFill>
                  <a:schemeClr val="bg1"/>
                </a:solidFill>
              </a:rPr>
              <a:t>bev</a:t>
            </a:r>
            <a:r>
              <a:rPr lang="en-US" dirty="0">
                <a:solidFill>
                  <a:schemeClr val="bg1"/>
                </a:solidFill>
              </a:rPr>
              <a:t> + gem cis vs </a:t>
            </a:r>
            <a:r>
              <a:rPr lang="en-US" dirty="0" err="1">
                <a:solidFill>
                  <a:schemeClr val="bg1"/>
                </a:solidFill>
              </a:rPr>
              <a:t>Atezo</a:t>
            </a:r>
            <a:r>
              <a:rPr lang="en-US" dirty="0">
                <a:solidFill>
                  <a:schemeClr val="bg1"/>
                </a:solidFill>
              </a:rPr>
              <a:t>-placebo +gem cis</a:t>
            </a:r>
          </a:p>
          <a:p>
            <a:pPr lvl="1"/>
            <a:r>
              <a:rPr lang="en-US" dirty="0">
                <a:solidFill>
                  <a:schemeClr val="bg1"/>
                </a:solidFill>
              </a:rPr>
              <a:t>Primary endpoint: PFS  7.9 to 8.3 </a:t>
            </a:r>
            <a:r>
              <a:rPr lang="en-US" dirty="0" err="1">
                <a:solidFill>
                  <a:schemeClr val="bg1"/>
                </a:solidFill>
              </a:rPr>
              <a:t>mos</a:t>
            </a:r>
            <a:r>
              <a:rPr lang="en-US" dirty="0">
                <a:solidFill>
                  <a:schemeClr val="bg1"/>
                </a:solidFill>
              </a:rPr>
              <a:t> HR 0.76 NS</a:t>
            </a:r>
          </a:p>
          <a:p>
            <a:pPr lvl="1"/>
            <a:r>
              <a:rPr lang="en-US" dirty="0">
                <a:solidFill>
                  <a:schemeClr val="bg1"/>
                </a:solidFill>
              </a:rPr>
              <a:t>Secondary endpoints: ORR 24.1 vs 25.3</a:t>
            </a:r>
          </a:p>
          <a:p>
            <a:pPr lvl="1"/>
            <a:r>
              <a:rPr lang="en-US" dirty="0">
                <a:solidFill>
                  <a:schemeClr val="bg1"/>
                </a:solidFill>
              </a:rPr>
              <a:t>DOR longer with </a:t>
            </a:r>
            <a:r>
              <a:rPr lang="en-US" dirty="0" err="1">
                <a:solidFill>
                  <a:schemeClr val="bg1"/>
                </a:solidFill>
              </a:rPr>
              <a:t>atezo-bev</a:t>
            </a:r>
            <a:r>
              <a:rPr lang="en-US" dirty="0">
                <a:solidFill>
                  <a:schemeClr val="bg1"/>
                </a:solidFill>
              </a:rPr>
              <a:t>  NE vs 5.8 </a:t>
            </a:r>
            <a:r>
              <a:rPr lang="en-US" dirty="0" err="1">
                <a:solidFill>
                  <a:schemeClr val="bg1"/>
                </a:solidFill>
              </a:rPr>
              <a:t>mos</a:t>
            </a:r>
            <a:r>
              <a:rPr lang="en-US" dirty="0">
                <a:solidFill>
                  <a:schemeClr val="bg1"/>
                </a:solidFill>
              </a:rPr>
              <a:t> HR 0.22</a:t>
            </a:r>
          </a:p>
          <a:p>
            <a:pPr lvl="1"/>
            <a:r>
              <a:rPr lang="en-US" dirty="0" err="1">
                <a:solidFill>
                  <a:schemeClr val="bg1"/>
                </a:solidFill>
              </a:rPr>
              <a:t>mOS</a:t>
            </a:r>
            <a:r>
              <a:rPr lang="en-US" dirty="0">
                <a:solidFill>
                  <a:schemeClr val="bg1"/>
                </a:solidFill>
              </a:rPr>
              <a:t> NE vs 11.4 HR 0.74 NS</a:t>
            </a:r>
          </a:p>
          <a:p>
            <a:pPr lvl="1"/>
            <a:r>
              <a:rPr lang="en-US" dirty="0">
                <a:solidFill>
                  <a:schemeClr val="bg1"/>
                </a:solidFill>
              </a:rPr>
              <a:t>No new safety signals</a:t>
            </a:r>
          </a:p>
        </p:txBody>
      </p:sp>
      <p:sp>
        <p:nvSpPr>
          <p:cNvPr id="4" name="TextBox 3">
            <a:extLst>
              <a:ext uri="{FF2B5EF4-FFF2-40B4-BE49-F238E27FC236}">
                <a16:creationId xmlns:a16="http://schemas.microsoft.com/office/drawing/2014/main" id="{BE492A4B-A042-8940-D212-84B9ECBBB676}"/>
              </a:ext>
            </a:extLst>
          </p:cNvPr>
          <p:cNvSpPr txBox="1"/>
          <p:nvPr/>
        </p:nvSpPr>
        <p:spPr>
          <a:xfrm>
            <a:off x="263352" y="6304002"/>
            <a:ext cx="49362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a:ea typeface="+mn-ea"/>
                <a:cs typeface="+mn-cs"/>
              </a:rPr>
              <a:t>El-</a:t>
            </a:r>
            <a:r>
              <a:rPr kumimoji="0" lang="en-US" sz="1800" b="0" i="0" u="none" strike="noStrike" kern="1200" cap="none" spc="0" normalizeH="0" baseline="0" noProof="0" dirty="0" err="1">
                <a:ln>
                  <a:noFill/>
                </a:ln>
                <a:solidFill>
                  <a:srgbClr val="FFFFFF"/>
                </a:solidFill>
                <a:effectLst/>
                <a:uLnTx/>
                <a:uFillTx/>
                <a:latin typeface="Times New Roman"/>
                <a:ea typeface="+mn-ea"/>
                <a:cs typeface="+mn-cs"/>
              </a:rPr>
              <a:t>Khoueiry</a:t>
            </a:r>
            <a:r>
              <a:rPr kumimoji="0" lang="en-US" sz="1800" b="0" i="0" u="none" strike="noStrike" kern="1200" cap="none" spc="0" normalizeH="0" baseline="0" noProof="0" dirty="0">
                <a:ln>
                  <a:noFill/>
                </a:ln>
                <a:solidFill>
                  <a:srgbClr val="FFFFFF"/>
                </a:solidFill>
                <a:effectLst/>
                <a:uLnTx/>
                <a:uFillTx/>
                <a:latin typeface="Times New Roman"/>
                <a:ea typeface="+mn-ea"/>
                <a:cs typeface="+mn-cs"/>
              </a:rPr>
              <a:t> A et al.  ASCO GI 2023; Abstract 491.</a:t>
            </a:r>
          </a:p>
        </p:txBody>
      </p:sp>
      <p:sp>
        <p:nvSpPr>
          <p:cNvPr id="6" name="TextBox 5">
            <a:extLst>
              <a:ext uri="{FF2B5EF4-FFF2-40B4-BE49-F238E27FC236}">
                <a16:creationId xmlns:a16="http://schemas.microsoft.com/office/drawing/2014/main" id="{B237F82C-5DE8-354F-A7D6-9D67000936EC}"/>
              </a:ext>
            </a:extLst>
          </p:cNvPr>
          <p:cNvSpPr txBox="1"/>
          <p:nvPr/>
        </p:nvSpPr>
        <p:spPr>
          <a:xfrm>
            <a:off x="6069496" y="6488668"/>
            <a:ext cx="6122504" cy="35394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Courtesy of Richard S Finn, MD</a:t>
            </a:r>
            <a:endParaRPr kumimoji="0" lang="en-US" sz="17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68820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602BE-0FBC-4D9B-881B-DDC080F929C8}"/>
              </a:ext>
            </a:extLst>
          </p:cNvPr>
          <p:cNvSpPr>
            <a:spLocks noGrp="1"/>
          </p:cNvSpPr>
          <p:nvPr>
            <p:ph type="title"/>
          </p:nvPr>
        </p:nvSpPr>
        <p:spPr>
          <a:xfrm>
            <a:off x="914400" y="304800"/>
            <a:ext cx="10363200" cy="1143000"/>
          </a:xfrm>
        </p:spPr>
        <p:txBody>
          <a:bodyPr/>
          <a:lstStyle/>
          <a:p>
            <a:r>
              <a:rPr lang="en-US" dirty="0">
                <a:solidFill>
                  <a:srgbClr val="FFFF00"/>
                </a:solidFill>
              </a:rPr>
              <a:t>NIFTY trial: Phase 2b open-label study</a:t>
            </a:r>
          </a:p>
        </p:txBody>
      </p:sp>
      <p:sp>
        <p:nvSpPr>
          <p:cNvPr id="3" name="Content Placeholder 2">
            <a:extLst>
              <a:ext uri="{FF2B5EF4-FFF2-40B4-BE49-F238E27FC236}">
                <a16:creationId xmlns:a16="http://schemas.microsoft.com/office/drawing/2014/main" id="{117A495E-2EEC-4A64-A4F0-C573A5EFBEE0}"/>
              </a:ext>
            </a:extLst>
          </p:cNvPr>
          <p:cNvSpPr>
            <a:spLocks noGrp="1"/>
          </p:cNvSpPr>
          <p:nvPr>
            <p:ph idx="1"/>
          </p:nvPr>
        </p:nvSpPr>
        <p:spPr>
          <a:xfrm>
            <a:off x="914400" y="1465729"/>
            <a:ext cx="10363200" cy="4800600"/>
          </a:xfrm>
        </p:spPr>
        <p:txBody>
          <a:bodyPr/>
          <a:lstStyle/>
          <a:p>
            <a:r>
              <a:rPr lang="en-US" dirty="0">
                <a:solidFill>
                  <a:schemeClr val="bg1"/>
                </a:solidFill>
              </a:rPr>
              <a:t>Liposomal irinotecan (</a:t>
            </a:r>
            <a:r>
              <a:rPr lang="en-US" dirty="0" err="1">
                <a:solidFill>
                  <a:schemeClr val="bg1"/>
                </a:solidFill>
              </a:rPr>
              <a:t>nal</a:t>
            </a:r>
            <a:r>
              <a:rPr lang="en-US" dirty="0">
                <a:solidFill>
                  <a:schemeClr val="bg1"/>
                </a:solidFill>
              </a:rPr>
              <a:t>-IRI) plus 5FU/LV vs 5fu lv alone after cis-gem (second line)</a:t>
            </a:r>
          </a:p>
          <a:p>
            <a:r>
              <a:rPr lang="en-US" dirty="0">
                <a:solidFill>
                  <a:schemeClr val="bg1"/>
                </a:solidFill>
              </a:rPr>
              <a:t>Primary endpoint: PFS BICR 1.7 to 4.2 </a:t>
            </a:r>
            <a:r>
              <a:rPr lang="en-US" dirty="0" err="1">
                <a:solidFill>
                  <a:schemeClr val="bg1"/>
                </a:solidFill>
              </a:rPr>
              <a:t>mos</a:t>
            </a:r>
            <a:r>
              <a:rPr lang="en-US" dirty="0">
                <a:solidFill>
                  <a:schemeClr val="bg1"/>
                </a:solidFill>
              </a:rPr>
              <a:t> HR 0.61</a:t>
            </a:r>
          </a:p>
          <a:p>
            <a:r>
              <a:rPr lang="en-US" dirty="0">
                <a:solidFill>
                  <a:schemeClr val="bg1"/>
                </a:solidFill>
              </a:rPr>
              <a:t>ORR: 2.3% vs 19.3%</a:t>
            </a:r>
          </a:p>
          <a:p>
            <a:r>
              <a:rPr lang="en-US" dirty="0" err="1">
                <a:solidFill>
                  <a:schemeClr val="bg1"/>
                </a:solidFill>
              </a:rPr>
              <a:t>mOS</a:t>
            </a:r>
            <a:r>
              <a:rPr lang="en-US" dirty="0">
                <a:solidFill>
                  <a:schemeClr val="bg1"/>
                </a:solidFill>
              </a:rPr>
              <a:t> 5.3 to 8.6 </a:t>
            </a:r>
            <a:r>
              <a:rPr lang="en-US" dirty="0" err="1">
                <a:solidFill>
                  <a:schemeClr val="bg1"/>
                </a:solidFill>
              </a:rPr>
              <a:t>mos</a:t>
            </a:r>
            <a:r>
              <a:rPr lang="en-US" dirty="0">
                <a:solidFill>
                  <a:schemeClr val="bg1"/>
                </a:solidFill>
              </a:rPr>
              <a:t> HR 0.68</a:t>
            </a:r>
          </a:p>
          <a:p>
            <a:r>
              <a:rPr lang="en-US" dirty="0">
                <a:solidFill>
                  <a:schemeClr val="bg1"/>
                </a:solidFill>
              </a:rPr>
              <a:t>Typical chemotherapy AEs</a:t>
            </a:r>
          </a:p>
          <a:p>
            <a:endParaRPr lang="en-US" dirty="0">
              <a:solidFill>
                <a:schemeClr val="bg1"/>
              </a:solidFill>
            </a:endParaRPr>
          </a:p>
        </p:txBody>
      </p:sp>
      <p:sp>
        <p:nvSpPr>
          <p:cNvPr id="4" name="TextBox 3">
            <a:extLst>
              <a:ext uri="{FF2B5EF4-FFF2-40B4-BE49-F238E27FC236}">
                <a16:creationId xmlns:a16="http://schemas.microsoft.com/office/drawing/2014/main" id="{F5C9369B-7A15-C876-6834-E279D7058847}"/>
              </a:ext>
            </a:extLst>
          </p:cNvPr>
          <p:cNvSpPr txBox="1"/>
          <p:nvPr/>
        </p:nvSpPr>
        <p:spPr>
          <a:xfrm>
            <a:off x="1030778" y="6334298"/>
            <a:ext cx="37395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Times New Roman"/>
                <a:ea typeface="+mn-ea"/>
                <a:cs typeface="+mn-cs"/>
              </a:rPr>
              <a:t>Yoo</a:t>
            </a:r>
            <a:r>
              <a:rPr kumimoji="0" lang="en-US" sz="1800" b="0" i="0" u="none" strike="noStrike" kern="1200" cap="none" spc="0" normalizeH="0" baseline="0" noProof="0" dirty="0">
                <a:ln>
                  <a:noFill/>
                </a:ln>
                <a:solidFill>
                  <a:srgbClr val="FFFFFF"/>
                </a:solidFill>
                <a:effectLst/>
                <a:uLnTx/>
                <a:uFillTx/>
                <a:latin typeface="Times New Roman"/>
                <a:ea typeface="+mn-ea"/>
                <a:cs typeface="+mn-cs"/>
              </a:rPr>
              <a:t> C et al. ESMO 2022 Abstract 55P.</a:t>
            </a:r>
          </a:p>
        </p:txBody>
      </p:sp>
      <p:sp>
        <p:nvSpPr>
          <p:cNvPr id="6" name="TextBox 5">
            <a:extLst>
              <a:ext uri="{FF2B5EF4-FFF2-40B4-BE49-F238E27FC236}">
                <a16:creationId xmlns:a16="http://schemas.microsoft.com/office/drawing/2014/main" id="{C08A14E9-922D-8749-8D91-5A65C5108B27}"/>
              </a:ext>
            </a:extLst>
          </p:cNvPr>
          <p:cNvSpPr txBox="1"/>
          <p:nvPr/>
        </p:nvSpPr>
        <p:spPr>
          <a:xfrm>
            <a:off x="6069496" y="6488668"/>
            <a:ext cx="6122504" cy="35394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Courtesy of Richard S Finn, MD</a:t>
            </a:r>
            <a:endParaRPr kumimoji="0" lang="en-US" sz="17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8495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3059F-360E-BC86-D9FC-1E47204BA5B1}"/>
              </a:ext>
            </a:extLst>
          </p:cNvPr>
          <p:cNvSpPr txBox="1"/>
          <p:nvPr/>
        </p:nvSpPr>
        <p:spPr>
          <a:xfrm>
            <a:off x="0" y="0"/>
            <a:ext cx="12192000" cy="764704"/>
          </a:xfrm>
          <a:prstGeom prst="rect">
            <a:avLst/>
          </a:prstGeom>
          <a:noFill/>
        </p:spPr>
        <p:txBody>
          <a:bodyPr wrap="square" anchor="ctr">
            <a:noAutofit/>
          </a:bodyPr>
          <a:lstStyle/>
          <a:p>
            <a:pPr algn="ctr"/>
            <a:r>
              <a:rPr lang="en-US" sz="3200" dirty="0">
                <a:solidFill>
                  <a:srgbClr val="0432FF"/>
                </a:solidFill>
                <a:latin typeface="Calibri" panose="020F0502020204030204" pitchFamily="34" charset="0"/>
                <a:cs typeface="Calibri" panose="020F0502020204030204" pitchFamily="34" charset="0"/>
              </a:rPr>
              <a:t>Key Data Sets</a:t>
            </a:r>
          </a:p>
        </p:txBody>
      </p:sp>
      <p:sp>
        <p:nvSpPr>
          <p:cNvPr id="7" name="TextBox 6">
            <a:extLst>
              <a:ext uri="{FF2B5EF4-FFF2-40B4-BE49-F238E27FC236}">
                <a16:creationId xmlns:a16="http://schemas.microsoft.com/office/drawing/2014/main" id="{9B3E8DC6-9430-956F-F866-F89684157BCE}"/>
              </a:ext>
            </a:extLst>
          </p:cNvPr>
          <p:cNvSpPr txBox="1"/>
          <p:nvPr/>
        </p:nvSpPr>
        <p:spPr>
          <a:xfrm>
            <a:off x="763786" y="764704"/>
            <a:ext cx="10876830" cy="5509200"/>
          </a:xfrm>
          <a:prstGeom prst="rect">
            <a:avLst/>
          </a:prstGeom>
          <a:noFill/>
        </p:spPr>
        <p:txBody>
          <a:bodyPr wrap="square">
            <a:spAutoFit/>
          </a:bodyPr>
          <a:lstStyle/>
          <a:p>
            <a:pPr marL="98425">
              <a:spcBef>
                <a:spcPts val="1800"/>
              </a:spcBef>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cs typeface="Calibri" panose="020F0502020204030204" pitchFamily="34" charset="0"/>
              </a:rPr>
              <a:t>Ghassan Abou-Alfa, MD, MBA</a:t>
            </a:r>
            <a:endPar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600"/>
              </a:spcBef>
              <a:spcAft>
                <a:spcPts val="0"/>
              </a:spcAft>
              <a:buFont typeface="Arial" panose="020B0604020202020204" pitchFamily="34" charset="0"/>
              <a:buChar char="•"/>
            </a:pP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Chow et al.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IMbrave050</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Phase 3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study of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adjuvant atezolizumab + bevacizumab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versus active surveillance in patients with hepatocellular carcinoma (HCC) at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high risk of disease recurrence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following resection or ablation. AACR 2023;Abstract CT003.</a:t>
            </a:r>
          </a:p>
          <a:p>
            <a:pPr marL="285750" marR="0" indent="-285750">
              <a:spcBef>
                <a:spcPts val="600"/>
              </a:spcBef>
              <a:spcAft>
                <a:spcPts val="0"/>
              </a:spcAft>
              <a:buFont typeface="Arial" panose="020B0604020202020204" pitchFamily="34" charset="0"/>
              <a:buChar char="•"/>
            </a:pPr>
            <a:r>
              <a:rPr lang="en-US" sz="20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Reig</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M et al.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BCLC</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strategy for prognosis prediction and treatment recommendation: The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2022 update</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0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J Hepatol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2022;76(3):681-93.</a:t>
            </a:r>
          </a:p>
          <a:p>
            <a:pPr marL="285750" indent="-285750">
              <a:spcBef>
                <a:spcPts val="600"/>
              </a:spcBef>
              <a:spcAft>
                <a:spcPts val="0"/>
              </a:spcAft>
              <a:buFont typeface="Arial" panose="020B0604020202020204" pitchFamily="34" charset="0"/>
              <a:buChar char="•"/>
            </a:pPr>
            <a:r>
              <a:rPr lang="en-US" sz="20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Fulgenzi</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CAM et al.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Effect of early antibiotic exposure on survival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of patients receiving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atezolizumab plus bevacizumab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but not sorafenib for unresectable HCC: A sub-analysis of the phase III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IMbrave150</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study. Gastrointestinal Cancers Symposium 2023;Abstract 597. </a:t>
            </a:r>
          </a:p>
          <a:p>
            <a:pPr marL="285750" marR="0" indent="-285750">
              <a:spcBef>
                <a:spcPts val="600"/>
              </a:spcBef>
              <a:spcAft>
                <a:spcPts val="0"/>
              </a:spcAft>
              <a:buFont typeface="Arial" panose="020B0604020202020204" pitchFamily="34" charset="0"/>
              <a:buChar char="•"/>
            </a:pP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Cheng A-L et al. Updated efficacy and safety data from</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IMbrave150</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Atezolizumab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plus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bevacizumab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vs sorafenib for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unresectable</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hepatocellular carcinoma. </a:t>
            </a:r>
            <a:r>
              <a:rPr lang="en-US" sz="20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J Hepatol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2022;76(4):862-73.</a:t>
            </a:r>
          </a:p>
          <a:p>
            <a:pPr marL="285750" marR="0" indent="-285750">
              <a:spcBef>
                <a:spcPts val="600"/>
              </a:spcBef>
              <a:spcAft>
                <a:spcPts val="0"/>
              </a:spcAft>
              <a:buFont typeface="Arial" panose="020B0604020202020204" pitchFamily="34" charset="0"/>
              <a:buChar char="•"/>
            </a:pP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Abou-Alfa GK et al. </a:t>
            </a:r>
            <a:r>
              <a:rPr lang="en-US"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Tremelimumab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plus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durvalumab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in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unresectable</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hepatocellular carcinoma. </a:t>
            </a:r>
            <a:r>
              <a:rPr lang="en-US" sz="20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NEJM Evid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2022;1(8).</a:t>
            </a:r>
          </a:p>
          <a:p>
            <a:pPr marL="285750" marR="0" indent="-285750">
              <a:spcBef>
                <a:spcPts val="600"/>
              </a:spcBef>
              <a:spcAft>
                <a:spcPts val="0"/>
              </a:spcAft>
              <a:buFont typeface="Arial" panose="020B0604020202020204" pitchFamily="34" charset="0"/>
              <a:buChar char="•"/>
            </a:pP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Qin S et al. Final analysis of</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RATIONALE-301</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Randomized,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phase III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study of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tislelizumab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versus sorafenib as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first-line</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treatment for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unresectable</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hepatocellular carcinoma. ESMO 2022;Abstract LBA36.</a:t>
            </a:r>
          </a:p>
        </p:txBody>
      </p:sp>
    </p:spTree>
    <p:custDataLst>
      <p:tags r:id="rId1"/>
    </p:custDataLst>
    <p:extLst>
      <p:ext uri="{BB962C8B-B14F-4D97-AF65-F5344CB8AC3E}">
        <p14:creationId xmlns:p14="http://schemas.microsoft.com/office/powerpoint/2010/main" val="3512184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20954-4D06-453B-A0EA-F74FBD1F9FDD}"/>
              </a:ext>
            </a:extLst>
          </p:cNvPr>
          <p:cNvSpPr>
            <a:spLocks noGrp="1"/>
          </p:cNvSpPr>
          <p:nvPr>
            <p:ph type="title"/>
          </p:nvPr>
        </p:nvSpPr>
        <p:spPr>
          <a:xfrm>
            <a:off x="914400" y="228600"/>
            <a:ext cx="10363200" cy="1143000"/>
          </a:xfrm>
        </p:spPr>
        <p:txBody>
          <a:bodyPr/>
          <a:lstStyle/>
          <a:p>
            <a:r>
              <a:rPr lang="en-US" dirty="0">
                <a:solidFill>
                  <a:srgbClr val="FFFF00"/>
                </a:solidFill>
              </a:rPr>
              <a:t>Conclusions</a:t>
            </a:r>
          </a:p>
        </p:txBody>
      </p:sp>
      <p:sp>
        <p:nvSpPr>
          <p:cNvPr id="3" name="Content Placeholder 2">
            <a:extLst>
              <a:ext uri="{FF2B5EF4-FFF2-40B4-BE49-F238E27FC236}">
                <a16:creationId xmlns:a16="http://schemas.microsoft.com/office/drawing/2014/main" id="{91634158-6938-4F42-AFC5-B894362772FC}"/>
              </a:ext>
            </a:extLst>
          </p:cNvPr>
          <p:cNvSpPr>
            <a:spLocks noGrp="1"/>
          </p:cNvSpPr>
          <p:nvPr>
            <p:ph idx="1"/>
          </p:nvPr>
        </p:nvSpPr>
        <p:spPr>
          <a:xfrm>
            <a:off x="914400" y="1447800"/>
            <a:ext cx="10363200" cy="4800600"/>
          </a:xfrm>
        </p:spPr>
        <p:txBody>
          <a:bodyPr/>
          <a:lstStyle/>
          <a:p>
            <a:r>
              <a:rPr lang="en-US" dirty="0">
                <a:solidFill>
                  <a:schemeClr val="bg1"/>
                </a:solidFill>
              </a:rPr>
              <a:t>Front-line gem-cis +IO is standard of care based on 2 phase 3 studies (</a:t>
            </a:r>
            <a:r>
              <a:rPr lang="en-US" dirty="0" err="1">
                <a:solidFill>
                  <a:schemeClr val="bg1"/>
                </a:solidFill>
              </a:rPr>
              <a:t>durva</a:t>
            </a:r>
            <a:r>
              <a:rPr lang="en-US" dirty="0">
                <a:solidFill>
                  <a:schemeClr val="bg1"/>
                </a:solidFill>
              </a:rPr>
              <a:t> or </a:t>
            </a:r>
            <a:r>
              <a:rPr lang="en-US" dirty="0" err="1">
                <a:solidFill>
                  <a:schemeClr val="bg1"/>
                </a:solidFill>
              </a:rPr>
              <a:t>pembro</a:t>
            </a:r>
            <a:r>
              <a:rPr lang="en-US" dirty="0">
                <a:solidFill>
                  <a:schemeClr val="bg1"/>
                </a:solidFill>
              </a:rPr>
              <a:t>)</a:t>
            </a:r>
          </a:p>
          <a:p>
            <a:r>
              <a:rPr lang="en-US" dirty="0">
                <a:solidFill>
                  <a:schemeClr val="bg1"/>
                </a:solidFill>
              </a:rPr>
              <a:t>Molecular profiling is a must for all patients</a:t>
            </a:r>
          </a:p>
          <a:p>
            <a:pPr lvl="1"/>
            <a:r>
              <a:rPr lang="en-US" dirty="0">
                <a:solidFill>
                  <a:schemeClr val="bg1"/>
                </a:solidFill>
              </a:rPr>
              <a:t>FDA approved agents for FGFR2 alterations, IDH mutations, and BRAF mutations</a:t>
            </a:r>
          </a:p>
          <a:p>
            <a:pPr lvl="1"/>
            <a:r>
              <a:rPr lang="en-US" dirty="0">
                <a:solidFill>
                  <a:schemeClr val="bg1"/>
                </a:solidFill>
              </a:rPr>
              <a:t>Early signals of activity for new HER2 directed therapies</a:t>
            </a:r>
          </a:p>
          <a:p>
            <a:r>
              <a:rPr lang="en-US" dirty="0">
                <a:solidFill>
                  <a:schemeClr val="bg1"/>
                </a:solidFill>
              </a:rPr>
              <a:t>For patients without genomic alterations, second-line chemotherapy appropriate</a:t>
            </a:r>
          </a:p>
          <a:p>
            <a:pPr lvl="1"/>
            <a:r>
              <a:rPr lang="en-US" dirty="0">
                <a:solidFill>
                  <a:schemeClr val="bg1"/>
                </a:solidFill>
              </a:rPr>
              <a:t>FOLFOX or </a:t>
            </a:r>
            <a:r>
              <a:rPr lang="en-US" dirty="0" err="1">
                <a:solidFill>
                  <a:schemeClr val="bg1"/>
                </a:solidFill>
              </a:rPr>
              <a:t>nal</a:t>
            </a:r>
            <a:r>
              <a:rPr lang="en-US" dirty="0">
                <a:solidFill>
                  <a:schemeClr val="bg1"/>
                </a:solidFill>
              </a:rPr>
              <a:t>-IRI</a:t>
            </a:r>
          </a:p>
        </p:txBody>
      </p:sp>
      <p:sp>
        <p:nvSpPr>
          <p:cNvPr id="5" name="TextBox 4">
            <a:extLst>
              <a:ext uri="{FF2B5EF4-FFF2-40B4-BE49-F238E27FC236}">
                <a16:creationId xmlns:a16="http://schemas.microsoft.com/office/drawing/2014/main" id="{F4DFB930-8FAA-F041-AA77-2AF98BC5AAA6}"/>
              </a:ext>
            </a:extLst>
          </p:cNvPr>
          <p:cNvSpPr txBox="1"/>
          <p:nvPr/>
        </p:nvSpPr>
        <p:spPr>
          <a:xfrm>
            <a:off x="6069496" y="6488668"/>
            <a:ext cx="6122504" cy="35394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Courtesy of Richard S Finn, MD</a:t>
            </a:r>
            <a:endParaRPr kumimoji="0" lang="en-US" sz="17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94152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B9160-F146-8C9D-7333-1767790E18AD}"/>
              </a:ext>
            </a:extLst>
          </p:cNvPr>
          <p:cNvSpPr>
            <a:spLocks noGrp="1"/>
          </p:cNvSpPr>
          <p:nvPr>
            <p:ph type="title"/>
          </p:nvPr>
        </p:nvSpPr>
        <p:spPr/>
        <p:txBody>
          <a:bodyPr/>
          <a:lstStyle/>
          <a:p>
            <a:pPr algn="l"/>
            <a:r>
              <a:rPr lang="en-US" dirty="0"/>
              <a:t>FIGHT-202: </a:t>
            </a:r>
            <a:r>
              <a:rPr lang="en-US"/>
              <a:t>A Post Hoc </a:t>
            </a:r>
            <a:r>
              <a:rPr lang="en-US" dirty="0"/>
              <a:t>Analysis of PFS in Patients with Cholangiocarcinoma with or without FGF or FGFR Alterations</a:t>
            </a:r>
          </a:p>
        </p:txBody>
      </p:sp>
      <p:sp>
        <p:nvSpPr>
          <p:cNvPr id="4" name="TextBox 3">
            <a:extLst>
              <a:ext uri="{FF2B5EF4-FFF2-40B4-BE49-F238E27FC236}">
                <a16:creationId xmlns:a16="http://schemas.microsoft.com/office/drawing/2014/main" id="{853F31FD-C25E-629A-051E-F83AB6ABCBBA}"/>
              </a:ext>
            </a:extLst>
          </p:cNvPr>
          <p:cNvSpPr txBox="1"/>
          <p:nvPr/>
        </p:nvSpPr>
        <p:spPr>
          <a:xfrm>
            <a:off x="163104" y="6477098"/>
            <a:ext cx="4228593"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Bibeau K et al.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JCO Precis Oncol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2022;6:e2100414.</a:t>
            </a:r>
          </a:p>
        </p:txBody>
      </p:sp>
      <p:pic>
        <p:nvPicPr>
          <p:cNvPr id="7" name="Picture 6" descr="Table&#10;&#10;Description automatically generated">
            <a:extLst>
              <a:ext uri="{FF2B5EF4-FFF2-40B4-BE49-F238E27FC236}">
                <a16:creationId xmlns:a16="http://schemas.microsoft.com/office/drawing/2014/main" id="{8B84BE6E-A1EA-1705-EE52-E4B3467B88D7}"/>
              </a:ext>
            </a:extLst>
          </p:cNvPr>
          <p:cNvPicPr>
            <a:picLocks noChangeAspect="1"/>
          </p:cNvPicPr>
          <p:nvPr/>
        </p:nvPicPr>
        <p:blipFill>
          <a:blip r:embed="rId2"/>
          <a:stretch>
            <a:fillRect/>
          </a:stretch>
        </p:blipFill>
        <p:spPr>
          <a:xfrm>
            <a:off x="787907" y="1370013"/>
            <a:ext cx="10771131" cy="4652835"/>
          </a:xfrm>
          <a:prstGeom prst="rect">
            <a:avLst/>
          </a:prstGeom>
        </p:spPr>
      </p:pic>
    </p:spTree>
    <p:extLst>
      <p:ext uri="{BB962C8B-B14F-4D97-AF65-F5344CB8AC3E}">
        <p14:creationId xmlns:p14="http://schemas.microsoft.com/office/powerpoint/2010/main" val="841936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4AD70E-1B68-304E-92F9-A63509DDBE1C}"/>
              </a:ext>
            </a:extLst>
          </p:cNvPr>
          <p:cNvSpPr>
            <a:spLocks noGrp="1"/>
          </p:cNvSpPr>
          <p:nvPr>
            <p:ph type="title"/>
          </p:nvPr>
        </p:nvSpPr>
        <p:spPr>
          <a:xfrm>
            <a:off x="912286" y="227013"/>
            <a:ext cx="10358967" cy="1143000"/>
          </a:xfrm>
        </p:spPr>
        <p:txBody>
          <a:bodyPr vert="horz" wrap="square" lIns="0" tIns="0" rIns="0" bIns="0" numCol="1" anchor="ctr" anchorCtr="0" compatLnSpc="1">
            <a:prstTxWarp prst="textNoShape">
              <a:avLst/>
            </a:prstTxWarp>
            <a:normAutofit/>
          </a:bodyPr>
          <a:lstStyle/>
          <a:p>
            <a:pPr algn="l">
              <a:defRPr/>
            </a:pPr>
            <a:r>
              <a:rPr lang="en-US" altLang="en-US" dirty="0"/>
              <a:t>FOENIX-CCA2: A Phase II Study of </a:t>
            </a:r>
            <a:r>
              <a:rPr lang="en-US" altLang="en-US" dirty="0" err="1"/>
              <a:t>Futibatinib</a:t>
            </a:r>
            <a:r>
              <a:rPr lang="en-US" altLang="en-US" dirty="0"/>
              <a:t> for Intrahepatic Cholangiocarcinoma with FGFR2 Fusions or Rearrangements</a:t>
            </a:r>
          </a:p>
        </p:txBody>
      </p:sp>
      <p:sp>
        <p:nvSpPr>
          <p:cNvPr id="5" name="TextBox 4">
            <a:extLst>
              <a:ext uri="{FF2B5EF4-FFF2-40B4-BE49-F238E27FC236}">
                <a16:creationId xmlns:a16="http://schemas.microsoft.com/office/drawing/2014/main" id="{E13A5858-95EF-C581-F19B-5F51D439FE5B}"/>
              </a:ext>
            </a:extLst>
          </p:cNvPr>
          <p:cNvSpPr txBox="1"/>
          <p:nvPr/>
        </p:nvSpPr>
        <p:spPr bwMode="auto">
          <a:xfrm>
            <a:off x="119336" y="6311379"/>
            <a:ext cx="6432378" cy="470421"/>
          </a:xfrm>
          <a:prstGeom prst="rect">
            <a:avLst/>
          </a:prstGeom>
          <a:noFill/>
          <a:ln w="9525">
            <a:noFill/>
            <a:miter lim="800000"/>
            <a:headEnd/>
            <a:tailEnd/>
          </a:ln>
        </p:spPr>
        <p:txBody>
          <a:bodyPr vert="horz" wrap="none" lIns="0" tIns="0" rIns="0" bIns="0" numCol="1" rtlCol="0" anchor="b" anchorCtr="0" compatLnSpc="1">
            <a:prstTxWarp prst="textNoShape">
              <a:avLst/>
            </a:prstTxWarp>
            <a:noAutofit/>
          </a:bodyPr>
          <a:lstStyle/>
          <a:p>
            <a:pPr marL="98425" marR="0" lvl="0" indent="0" algn="l" defTabSz="412750" rtl="0" eaLnBrk="0" fontAlgn="auto" latinLnBrk="0" hangingPunct="0">
              <a:lnSpc>
                <a:spcPct val="90000"/>
              </a:lnSpc>
              <a:spcBef>
                <a:spcPts val="0"/>
              </a:spcBef>
              <a:spcAft>
                <a:spcPts val="800"/>
              </a:spcAft>
              <a:buClr>
                <a:srgbClr val="000000"/>
              </a:buClr>
              <a:buSzPct val="100000"/>
              <a:buFontTx/>
              <a:buNone/>
              <a:tabLst/>
              <a:defRPr/>
            </a:pPr>
            <a:r>
              <a:rPr kumimoji="0" lang="en-US" sz="1500" b="0" i="0" u="none" strike="noStrike" kern="1200" cap="none" spc="0" normalizeH="0" baseline="0" noProof="0" dirty="0">
                <a:ln>
                  <a:noFill/>
                </a:ln>
                <a:solidFill>
                  <a:srgbClr val="000000"/>
                </a:solidFill>
                <a:effectLst/>
                <a:uLnTx/>
                <a:uFillTx/>
                <a:latin typeface="Calibri" charset="0"/>
                <a:ea typeface="MS PGothic" pitchFamily="34" charset="-128"/>
                <a:cs typeface="+mn-cs"/>
              </a:rPr>
              <a:t>Goyal L et al. </a:t>
            </a:r>
            <a:r>
              <a:rPr kumimoji="0" lang="en-US" sz="1500" b="0" i="1" u="none" strike="noStrike" kern="1200" cap="none" spc="0" normalizeH="0" baseline="0" noProof="0" dirty="0">
                <a:ln>
                  <a:noFill/>
                </a:ln>
                <a:solidFill>
                  <a:srgbClr val="000000"/>
                </a:solidFill>
                <a:effectLst/>
                <a:uLnTx/>
                <a:uFillTx/>
                <a:latin typeface="Calibri" charset="0"/>
                <a:ea typeface="MS PGothic" pitchFamily="34" charset="-128"/>
                <a:cs typeface="+mn-cs"/>
              </a:rPr>
              <a:t>N </a:t>
            </a:r>
            <a:r>
              <a:rPr kumimoji="0" lang="en-US" sz="1500" b="0" i="1" u="none" strike="noStrike" kern="1200" cap="none" spc="0" normalizeH="0" baseline="0" noProof="0" dirty="0" err="1">
                <a:ln>
                  <a:noFill/>
                </a:ln>
                <a:solidFill>
                  <a:srgbClr val="000000"/>
                </a:solidFill>
                <a:effectLst/>
                <a:uLnTx/>
                <a:uFillTx/>
                <a:latin typeface="Calibri" charset="0"/>
                <a:ea typeface="MS PGothic" pitchFamily="34" charset="-128"/>
                <a:cs typeface="+mn-cs"/>
              </a:rPr>
              <a:t>Engl</a:t>
            </a:r>
            <a:r>
              <a:rPr kumimoji="0" lang="en-US" sz="1500" b="0" i="1" u="none" strike="noStrike" kern="1200" cap="none" spc="0" normalizeH="0" baseline="0" noProof="0" dirty="0">
                <a:ln>
                  <a:noFill/>
                </a:ln>
                <a:solidFill>
                  <a:srgbClr val="000000"/>
                </a:solidFill>
                <a:effectLst/>
                <a:uLnTx/>
                <a:uFillTx/>
                <a:latin typeface="Calibri" charset="0"/>
                <a:ea typeface="MS PGothic" pitchFamily="34" charset="-128"/>
                <a:cs typeface="+mn-cs"/>
              </a:rPr>
              <a:t> J Med </a:t>
            </a:r>
            <a:r>
              <a:rPr kumimoji="0" lang="en-US" sz="1500" b="0" i="0" u="none" strike="noStrike" kern="1200" cap="none" spc="0" normalizeH="0" baseline="0" noProof="0" dirty="0">
                <a:ln>
                  <a:noFill/>
                </a:ln>
                <a:solidFill>
                  <a:srgbClr val="000000"/>
                </a:solidFill>
                <a:effectLst/>
                <a:uLnTx/>
                <a:uFillTx/>
                <a:latin typeface="Calibri" charset="0"/>
                <a:ea typeface="MS PGothic" pitchFamily="34" charset="-128"/>
                <a:cs typeface="+mn-cs"/>
              </a:rPr>
              <a:t>2023;388(3):228-39. </a:t>
            </a:r>
          </a:p>
        </p:txBody>
      </p:sp>
      <p:sp>
        <p:nvSpPr>
          <p:cNvPr id="7" name="TextBox 6">
            <a:extLst>
              <a:ext uri="{FF2B5EF4-FFF2-40B4-BE49-F238E27FC236}">
                <a16:creationId xmlns:a16="http://schemas.microsoft.com/office/drawing/2014/main" id="{DD2EB67D-5293-7720-A0A3-8AC6279BEE99}"/>
              </a:ext>
            </a:extLst>
          </p:cNvPr>
          <p:cNvSpPr txBox="1"/>
          <p:nvPr/>
        </p:nvSpPr>
        <p:spPr>
          <a:xfrm>
            <a:off x="4838862" y="5685164"/>
            <a:ext cx="209865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Median PFS: 9.0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mo</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Median OS: 21.7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mo</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4" name="Picture 3" descr="Timeline&#10;&#10;Description automatically generated">
            <a:extLst>
              <a:ext uri="{FF2B5EF4-FFF2-40B4-BE49-F238E27FC236}">
                <a16:creationId xmlns:a16="http://schemas.microsoft.com/office/drawing/2014/main" id="{2B280CF3-213F-32BE-F77A-D613D3AA2B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999243" y="-2230642"/>
            <a:ext cx="4185052" cy="11646559"/>
          </a:xfrm>
          <a:prstGeom prst="rect">
            <a:avLst/>
          </a:prstGeom>
        </p:spPr>
      </p:pic>
    </p:spTree>
    <p:extLst>
      <p:ext uri="{BB962C8B-B14F-4D97-AF65-F5344CB8AC3E}">
        <p14:creationId xmlns:p14="http://schemas.microsoft.com/office/powerpoint/2010/main" val="2049002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4AD70E-1B68-304E-92F9-A63509DDBE1C}"/>
              </a:ext>
            </a:extLst>
          </p:cNvPr>
          <p:cNvSpPr>
            <a:spLocks noGrp="1"/>
          </p:cNvSpPr>
          <p:nvPr>
            <p:ph type="title"/>
          </p:nvPr>
        </p:nvSpPr>
        <p:spPr>
          <a:xfrm>
            <a:off x="912286" y="227013"/>
            <a:ext cx="10358967" cy="1143000"/>
          </a:xfrm>
        </p:spPr>
        <p:txBody>
          <a:bodyPr vert="horz" wrap="square" lIns="0" tIns="0" rIns="0" bIns="0" numCol="1" anchor="ctr" anchorCtr="0" compatLnSpc="1">
            <a:prstTxWarp prst="textNoShape">
              <a:avLst/>
            </a:prstTxWarp>
            <a:normAutofit/>
          </a:bodyPr>
          <a:lstStyle/>
          <a:p>
            <a:pPr algn="l">
              <a:defRPr/>
            </a:pPr>
            <a:r>
              <a:rPr lang="en-US" altLang="en-US" dirty="0"/>
              <a:t>FOENIX-CCA2: Select Treatment-Related Adverse Events with </a:t>
            </a:r>
            <a:r>
              <a:rPr lang="en-US" altLang="en-US" dirty="0" err="1"/>
              <a:t>Futibatinib</a:t>
            </a:r>
            <a:r>
              <a:rPr lang="en-US" altLang="en-US" dirty="0"/>
              <a:t> for Intrahepatic Cholangiocarcinoma</a:t>
            </a:r>
          </a:p>
        </p:txBody>
      </p:sp>
      <p:sp>
        <p:nvSpPr>
          <p:cNvPr id="2" name="TextBox 1">
            <a:extLst>
              <a:ext uri="{FF2B5EF4-FFF2-40B4-BE49-F238E27FC236}">
                <a16:creationId xmlns:a16="http://schemas.microsoft.com/office/drawing/2014/main" id="{E86C101E-6D9F-707B-C746-48D63853D8B9}"/>
              </a:ext>
            </a:extLst>
          </p:cNvPr>
          <p:cNvSpPr txBox="1"/>
          <p:nvPr/>
        </p:nvSpPr>
        <p:spPr bwMode="auto">
          <a:xfrm>
            <a:off x="119336" y="6311379"/>
            <a:ext cx="6432378" cy="470421"/>
          </a:xfrm>
          <a:prstGeom prst="rect">
            <a:avLst/>
          </a:prstGeom>
          <a:noFill/>
          <a:ln w="9525">
            <a:noFill/>
            <a:miter lim="800000"/>
            <a:headEnd/>
            <a:tailEnd/>
          </a:ln>
        </p:spPr>
        <p:txBody>
          <a:bodyPr vert="horz" wrap="none" lIns="0" tIns="0" rIns="0" bIns="0" numCol="1" rtlCol="0" anchor="b" anchorCtr="0" compatLnSpc="1">
            <a:prstTxWarp prst="textNoShape">
              <a:avLst/>
            </a:prstTxWarp>
            <a:noAutofit/>
          </a:bodyPr>
          <a:lstStyle/>
          <a:p>
            <a:pPr marL="98425" marR="0" lvl="0" indent="0" algn="l" defTabSz="412750" rtl="0" eaLnBrk="0" fontAlgn="auto" latinLnBrk="0" hangingPunct="0">
              <a:lnSpc>
                <a:spcPct val="90000"/>
              </a:lnSpc>
              <a:spcBef>
                <a:spcPts val="0"/>
              </a:spcBef>
              <a:spcAft>
                <a:spcPts val="800"/>
              </a:spcAft>
              <a:buClr>
                <a:srgbClr val="000000"/>
              </a:buClr>
              <a:buSzPct val="100000"/>
              <a:buFontTx/>
              <a:buNone/>
              <a:tabLst/>
              <a:defRPr/>
            </a:pPr>
            <a:r>
              <a:rPr kumimoji="0" lang="en-US" sz="1500" b="0" i="0" u="none" strike="noStrike" kern="1200" cap="none" spc="0" normalizeH="0" baseline="0" noProof="0" dirty="0">
                <a:ln>
                  <a:noFill/>
                </a:ln>
                <a:solidFill>
                  <a:srgbClr val="000000"/>
                </a:solidFill>
                <a:effectLst/>
                <a:uLnTx/>
                <a:uFillTx/>
                <a:latin typeface="Calibri" charset="0"/>
                <a:ea typeface="MS PGothic" pitchFamily="34" charset="-128"/>
                <a:cs typeface="+mn-cs"/>
              </a:rPr>
              <a:t>Goyal L et al. </a:t>
            </a:r>
            <a:r>
              <a:rPr kumimoji="0" lang="en-US" sz="1500" b="0" i="1" u="none" strike="noStrike" kern="1200" cap="none" spc="0" normalizeH="0" baseline="0" noProof="0" dirty="0">
                <a:ln>
                  <a:noFill/>
                </a:ln>
                <a:solidFill>
                  <a:srgbClr val="000000"/>
                </a:solidFill>
                <a:effectLst/>
                <a:uLnTx/>
                <a:uFillTx/>
                <a:latin typeface="Calibri" charset="0"/>
                <a:ea typeface="MS PGothic" pitchFamily="34" charset="-128"/>
                <a:cs typeface="+mn-cs"/>
              </a:rPr>
              <a:t>N </a:t>
            </a:r>
            <a:r>
              <a:rPr kumimoji="0" lang="en-US" sz="1500" b="0" i="1" u="none" strike="noStrike" kern="1200" cap="none" spc="0" normalizeH="0" baseline="0" noProof="0" dirty="0" err="1">
                <a:ln>
                  <a:noFill/>
                </a:ln>
                <a:solidFill>
                  <a:srgbClr val="000000"/>
                </a:solidFill>
                <a:effectLst/>
                <a:uLnTx/>
                <a:uFillTx/>
                <a:latin typeface="Calibri" charset="0"/>
                <a:ea typeface="MS PGothic" pitchFamily="34" charset="-128"/>
                <a:cs typeface="+mn-cs"/>
              </a:rPr>
              <a:t>Engl</a:t>
            </a:r>
            <a:r>
              <a:rPr kumimoji="0" lang="en-US" sz="1500" b="0" i="1" u="none" strike="noStrike" kern="1200" cap="none" spc="0" normalizeH="0" baseline="0" noProof="0">
                <a:ln>
                  <a:noFill/>
                </a:ln>
                <a:solidFill>
                  <a:srgbClr val="000000"/>
                </a:solidFill>
                <a:effectLst/>
                <a:uLnTx/>
                <a:uFillTx/>
                <a:latin typeface="Calibri" charset="0"/>
                <a:ea typeface="MS PGothic" pitchFamily="34" charset="-128"/>
                <a:cs typeface="+mn-cs"/>
              </a:rPr>
              <a:t> J Med </a:t>
            </a:r>
            <a:r>
              <a:rPr kumimoji="0" lang="en-US" sz="1500" b="0" i="0" u="none" strike="noStrike" kern="1200" cap="none" spc="0" normalizeH="0" baseline="0" noProof="0">
                <a:ln>
                  <a:noFill/>
                </a:ln>
                <a:solidFill>
                  <a:srgbClr val="000000"/>
                </a:solidFill>
                <a:effectLst/>
                <a:uLnTx/>
                <a:uFillTx/>
                <a:latin typeface="Calibri" charset="0"/>
                <a:ea typeface="MS PGothic" pitchFamily="34" charset="-128"/>
                <a:cs typeface="+mn-cs"/>
              </a:rPr>
              <a:t>2023;388(3):228-39. </a:t>
            </a:r>
            <a:endParaRPr kumimoji="0" lang="en-US" sz="1500" b="0" i="0" u="none" strike="noStrike" kern="1200" cap="none" spc="0" normalizeH="0" baseline="0" noProof="0" dirty="0">
              <a:ln>
                <a:noFill/>
              </a:ln>
              <a:solidFill>
                <a:srgbClr val="000000"/>
              </a:solidFill>
              <a:effectLst/>
              <a:uLnTx/>
              <a:uFillTx/>
              <a:latin typeface="Calibri" charset="0"/>
              <a:ea typeface="MS PGothic" pitchFamily="34" charset="-128"/>
              <a:cs typeface="+mn-cs"/>
            </a:endParaRPr>
          </a:p>
        </p:txBody>
      </p:sp>
      <p:graphicFrame>
        <p:nvGraphicFramePr>
          <p:cNvPr id="4" name="Table 5">
            <a:extLst>
              <a:ext uri="{FF2B5EF4-FFF2-40B4-BE49-F238E27FC236}">
                <a16:creationId xmlns:a16="http://schemas.microsoft.com/office/drawing/2014/main" id="{8414E1A7-81E1-F954-9520-6A09DAB26B21}"/>
              </a:ext>
            </a:extLst>
          </p:cNvPr>
          <p:cNvGraphicFramePr>
            <a:graphicFrameLocks noGrp="1"/>
          </p:cNvGraphicFramePr>
          <p:nvPr>
            <p:ph sz="quarter" idx="11"/>
          </p:nvPr>
        </p:nvGraphicFramePr>
        <p:xfrm>
          <a:off x="546631" y="1391784"/>
          <a:ext cx="10724622" cy="4498816"/>
        </p:xfrm>
        <a:graphic>
          <a:graphicData uri="http://schemas.openxmlformats.org/drawingml/2006/table">
            <a:tbl>
              <a:tblPr firstRow="1" bandRow="1">
                <a:tableStyleId>{21E4AEA4-8DFA-4A89-87EB-49C32662AFE0}</a:tableStyleId>
              </a:tblPr>
              <a:tblGrid>
                <a:gridCol w="2815191">
                  <a:extLst>
                    <a:ext uri="{9D8B030D-6E8A-4147-A177-3AD203B41FA5}">
                      <a16:colId xmlns:a16="http://schemas.microsoft.com/office/drawing/2014/main" val="1545466924"/>
                    </a:ext>
                  </a:extLst>
                </a:gridCol>
                <a:gridCol w="1582050">
                  <a:extLst>
                    <a:ext uri="{9D8B030D-6E8A-4147-A177-3AD203B41FA5}">
                      <a16:colId xmlns:a16="http://schemas.microsoft.com/office/drawing/2014/main" val="1232821015"/>
                    </a:ext>
                  </a:extLst>
                </a:gridCol>
                <a:gridCol w="1656184">
                  <a:extLst>
                    <a:ext uri="{9D8B030D-6E8A-4147-A177-3AD203B41FA5}">
                      <a16:colId xmlns:a16="http://schemas.microsoft.com/office/drawing/2014/main" val="1334393071"/>
                    </a:ext>
                  </a:extLst>
                </a:gridCol>
                <a:gridCol w="1584176">
                  <a:extLst>
                    <a:ext uri="{9D8B030D-6E8A-4147-A177-3AD203B41FA5}">
                      <a16:colId xmlns:a16="http://schemas.microsoft.com/office/drawing/2014/main" val="557056823"/>
                    </a:ext>
                  </a:extLst>
                </a:gridCol>
                <a:gridCol w="1512168">
                  <a:extLst>
                    <a:ext uri="{9D8B030D-6E8A-4147-A177-3AD203B41FA5}">
                      <a16:colId xmlns:a16="http://schemas.microsoft.com/office/drawing/2014/main" val="473139390"/>
                    </a:ext>
                  </a:extLst>
                </a:gridCol>
                <a:gridCol w="1574853">
                  <a:extLst>
                    <a:ext uri="{9D8B030D-6E8A-4147-A177-3AD203B41FA5}">
                      <a16:colId xmlns:a16="http://schemas.microsoft.com/office/drawing/2014/main" val="168864972"/>
                    </a:ext>
                  </a:extLst>
                </a:gridCol>
              </a:tblGrid>
              <a:tr h="397326">
                <a:tc rowSpan="2">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bg1"/>
                          </a:solidFill>
                        </a:rPr>
                        <a:t>Event (%) </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gridSpan="5">
                  <a:txBody>
                    <a:bodyPr/>
                    <a:lstStyle/>
                    <a:p>
                      <a:pPr algn="ctr"/>
                      <a:r>
                        <a:rPr lang="en-US" dirty="0"/>
                        <a:t>All patients (N = 103)</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hMerge="1">
                  <a:txBody>
                    <a:bodyPr/>
                    <a:lstStyle/>
                    <a:p>
                      <a:pPr algn="ctr"/>
                      <a:endParaRPr lang="en-US" dirty="0"/>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hMerge="1">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endParaRPr lang="en-US" dirty="0"/>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hMerge="1">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endParaRPr lang="en-US" dirty="0"/>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hMerge="1">
                  <a:txBody>
                    <a:bodyPr/>
                    <a:lstStyle/>
                    <a:p>
                      <a:pPr algn="ctr"/>
                      <a:endParaRPr lang="en-US" dirty="0"/>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407474272"/>
                  </a:ext>
                </a:extLst>
              </a:tr>
              <a:tr h="397326">
                <a:tc v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bg1"/>
                          </a:solidFill>
                        </a:rPr>
                        <a:t>Event (%) </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b="1" dirty="0">
                          <a:solidFill>
                            <a:schemeClr val="bg1"/>
                          </a:solidFill>
                        </a:rPr>
                        <a:t>Any grade</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b="1" dirty="0">
                          <a:solidFill>
                            <a:schemeClr val="bg1"/>
                          </a:solidFill>
                        </a:rPr>
                        <a:t>Grade 1</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b="1" dirty="0">
                          <a:solidFill>
                            <a:schemeClr val="bg1"/>
                          </a:solidFill>
                        </a:rPr>
                        <a:t>Grade 2</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b="1" dirty="0">
                          <a:solidFill>
                            <a:schemeClr val="bg1"/>
                          </a:solidFill>
                        </a:rPr>
                        <a:t>Grade 3</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b="1" dirty="0">
                          <a:solidFill>
                            <a:schemeClr val="bg1"/>
                          </a:solidFill>
                        </a:rPr>
                        <a:t>Grade 4</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583284064"/>
                  </a:ext>
                </a:extLst>
              </a:tr>
              <a:tr h="501492">
                <a:tc>
                  <a:txBody>
                    <a:bodyPr/>
                    <a:lstStyle/>
                    <a:p>
                      <a:r>
                        <a:rPr lang="en-US" dirty="0"/>
                        <a:t>Any adverse event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marL="0" indent="0" algn="ctr">
                        <a:buFont typeface="Arial" panose="020B0604020202020204" pitchFamily="34" charset="0"/>
                        <a:buNone/>
                      </a:pPr>
                      <a:r>
                        <a:rPr lang="en-US" dirty="0"/>
                        <a:t>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marL="0" indent="0" algn="ctr">
                        <a:buFont typeface="Arial" panose="020B0604020202020204" pitchFamily="34" charset="0"/>
                        <a:buNone/>
                      </a:pPr>
                      <a:r>
                        <a:rPr lang="en-US" dirty="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marL="0" indent="0" algn="ctr">
                        <a:buFont typeface="Arial" panose="020B0604020202020204" pitchFamily="34" charset="0"/>
                        <a:buNone/>
                      </a:pPr>
                      <a:r>
                        <a:rPr lang="en-US" dirty="0"/>
                        <a:t>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marL="0" indent="0" algn="ctr">
                        <a:buFont typeface="Arial" panose="020B0604020202020204" pitchFamily="34" charset="0"/>
                        <a:buNone/>
                      </a:pPr>
                      <a:r>
                        <a:rPr lang="en-US" dirty="0"/>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extLst>
                  <a:ext uri="{0D108BD9-81ED-4DB2-BD59-A6C34878D82A}">
                    <a16:rowId xmlns:a16="http://schemas.microsoft.com/office/drawing/2014/main" val="931211757"/>
                  </a:ext>
                </a:extLst>
              </a:tr>
              <a:tr h="504056">
                <a:tc>
                  <a:txBody>
                    <a:bodyPr/>
                    <a:lstStyle/>
                    <a:p>
                      <a:r>
                        <a:rPr lang="en-US" dirty="0"/>
                        <a:t>Hyperphosphatemia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n-US" dirty="0"/>
                        <a:t>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n-US" dirty="0"/>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n-US" dirty="0"/>
                        <a:t>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n-US" dirty="0"/>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2245498"/>
                  </a:ext>
                </a:extLst>
              </a:tr>
              <a:tr h="504056">
                <a:tc>
                  <a:txBody>
                    <a:bodyPr/>
                    <a:lstStyle/>
                    <a:p>
                      <a:r>
                        <a:rPr lang="en-US" dirty="0"/>
                        <a:t>Dry mouth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marL="0" indent="0" algn="ctr">
                        <a:buFont typeface="Arial" panose="020B0604020202020204" pitchFamily="34" charset="0"/>
                        <a:buNone/>
                      </a:pPr>
                      <a:r>
                        <a:rPr lang="en-US" dirty="0"/>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marL="0" indent="0" algn="ctr">
                        <a:buFont typeface="Arial" panose="020B0604020202020204" pitchFamily="34" charset="0"/>
                        <a:buNone/>
                      </a:pPr>
                      <a:r>
                        <a:rPr lang="en-US" dirty="0"/>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marL="0" indent="0" algn="ctr">
                        <a:buFont typeface="Arial" panose="020B0604020202020204" pitchFamily="34" charset="0"/>
                        <a:buNone/>
                      </a:pPr>
                      <a:r>
                        <a:rPr lang="en-US"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marL="0" indent="0" algn="ctr">
                        <a:buFont typeface="Arial" panose="020B0604020202020204" pitchFamily="34" charset="0"/>
                        <a:buNone/>
                      </a:pPr>
                      <a:r>
                        <a:rPr lang="en-US"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extLst>
                  <a:ext uri="{0D108BD9-81ED-4DB2-BD59-A6C34878D82A}">
                    <a16:rowId xmlns:a16="http://schemas.microsoft.com/office/drawing/2014/main" val="532045373"/>
                  </a:ext>
                </a:extLst>
              </a:tr>
              <a:tr h="504056">
                <a:tc>
                  <a:txBody>
                    <a:bodyPr/>
                    <a:lstStyle/>
                    <a:p>
                      <a:r>
                        <a:rPr lang="en-US" dirty="0"/>
                        <a:t>Palmar-plantar </a:t>
                      </a:r>
                      <a:r>
                        <a:rPr lang="en-US" dirty="0" err="1"/>
                        <a:t>erythrodysesthesia</a:t>
                      </a:r>
                      <a:r>
                        <a:rPr lang="en-US" dirty="0"/>
                        <a:t> syndrome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n-US" dirty="0"/>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n-US"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n-US" dirty="0"/>
                        <a: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n-US"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04742360"/>
                  </a:ext>
                </a:extLst>
              </a:tr>
              <a:tr h="504056">
                <a:tc>
                  <a:txBody>
                    <a:bodyPr/>
                    <a:lstStyle/>
                    <a:p>
                      <a:r>
                        <a:rPr lang="en-US" dirty="0"/>
                        <a:t>Increased aspartate aminotransferase level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marL="0" indent="0" algn="ctr">
                        <a:buFont typeface="Arial" panose="020B0604020202020204" pitchFamily="34" charset="0"/>
                        <a:buNone/>
                      </a:pPr>
                      <a:r>
                        <a:rPr lang="en-US" dirty="0"/>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marL="0" indent="0" algn="ctr">
                        <a:buFont typeface="Arial" panose="020B0604020202020204" pitchFamily="34" charset="0"/>
                        <a:buNone/>
                      </a:pPr>
                      <a:r>
                        <a:rPr lang="en-US" dirty="0"/>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marL="0" indent="0" algn="ctr">
                        <a:buFont typeface="Arial" panose="020B0604020202020204" pitchFamily="34" charset="0"/>
                        <a:buNone/>
                      </a:pP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marL="0" indent="0" algn="ctr">
                        <a:buFont typeface="Arial" panose="020B0604020202020204" pitchFamily="34" charset="0"/>
                        <a:buNone/>
                      </a:pPr>
                      <a:r>
                        <a:rPr lang="en-US" dirty="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extLst>
                  <a:ext uri="{0D108BD9-81ED-4DB2-BD59-A6C34878D82A}">
                    <a16:rowId xmlns:a16="http://schemas.microsoft.com/office/drawing/2014/main" val="1310167348"/>
                  </a:ext>
                </a:extLst>
              </a:tr>
              <a:tr h="50405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dirty="0"/>
                        <a:t>Increased alanine aminotransferase level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n-US" dirty="0"/>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n-US"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n-US"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n-US"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08426164"/>
                  </a:ext>
                </a:extLst>
              </a:tr>
            </a:tbl>
          </a:graphicData>
        </a:graphic>
      </p:graphicFrame>
    </p:spTree>
    <p:extLst>
      <p:ext uri="{BB962C8B-B14F-4D97-AF65-F5344CB8AC3E}">
        <p14:creationId xmlns:p14="http://schemas.microsoft.com/office/powerpoint/2010/main" val="4096352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3E8DC6-9430-956F-F866-F89684157BCE}"/>
              </a:ext>
            </a:extLst>
          </p:cNvPr>
          <p:cNvSpPr txBox="1"/>
          <p:nvPr/>
        </p:nvSpPr>
        <p:spPr>
          <a:xfrm>
            <a:off x="763786" y="766732"/>
            <a:ext cx="10660806" cy="5124480"/>
          </a:xfrm>
          <a:prstGeom prst="rect">
            <a:avLst/>
          </a:prstGeom>
          <a:noFill/>
        </p:spPr>
        <p:txBody>
          <a:bodyPr wrap="square">
            <a:spAutoFit/>
          </a:bodyPr>
          <a:lstStyle/>
          <a:p>
            <a:pPr marL="98425">
              <a:spcBef>
                <a:spcPts val="600"/>
              </a:spcBef>
              <a:spcAft>
                <a:spcPts val="0"/>
              </a:spcAf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cs typeface="Calibri" panose="020F0502020204030204" pitchFamily="34" charset="0"/>
              </a:rPr>
              <a:t>Ghassan </a:t>
            </a:r>
            <a:r>
              <a:rPr kumimoji="0" lang="en-US" sz="2200" b="1" i="0" u="none" strike="noStrike" kern="1200" cap="none" spc="0" normalizeH="0" baseline="0" noProof="0" dirty="0" err="1">
                <a:ln>
                  <a:noFill/>
                </a:ln>
                <a:solidFill>
                  <a:srgbClr val="0432FF"/>
                </a:solidFill>
                <a:effectLst/>
                <a:uLnTx/>
                <a:uFillTx/>
                <a:latin typeface="Calibri" panose="020F0502020204030204" pitchFamily="34" charset="0"/>
                <a:cs typeface="Calibri" panose="020F0502020204030204" pitchFamily="34" charset="0"/>
              </a:rPr>
              <a:t>Abou</a:t>
            </a: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cs typeface="Calibri" panose="020F0502020204030204" pitchFamily="34" charset="0"/>
              </a:rPr>
              <a:t>-Alfa, MD, MBA</a:t>
            </a:r>
            <a:r>
              <a:rPr lang="en-US" sz="1800" noProof="0" dirty="0">
                <a:solidFill>
                  <a:schemeClr val="tx1"/>
                </a:solidFill>
                <a:latin typeface="Calibri" panose="020F0502020204030204" pitchFamily="34" charset="0"/>
                <a:cs typeface="Calibri" panose="020F0502020204030204" pitchFamily="34" charset="0"/>
              </a:rPr>
              <a:t> </a:t>
            </a: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cs typeface="Calibri" panose="020F0502020204030204" pitchFamily="34" charset="0"/>
              </a:rPr>
              <a:t>(Continued)</a:t>
            </a:r>
            <a:endPar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600"/>
              </a:spcBef>
              <a:spcAft>
                <a:spcPts val="0"/>
              </a:spcAft>
              <a:buFont typeface="Arial" panose="020B0604020202020204" pitchFamily="34" charset="0"/>
              <a:buChar char="•"/>
            </a:pP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Kelley RK et al. </a:t>
            </a:r>
            <a:r>
              <a:rPr lang="en-US"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Cabozantinib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plus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atezolizumab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versus sorafenib for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advanced</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hepatocellular carcinoma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COSMIC-312</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 </a:t>
            </a:r>
            <a:r>
              <a:rPr lang="en-US" sz="20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multicentre</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open-label, </a:t>
            </a:r>
            <a:r>
              <a:rPr lang="en-US" sz="20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randomised</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phase 3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trial. </a:t>
            </a:r>
            <a:r>
              <a:rPr lang="en-US" sz="20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Lancet Oncol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2022;23(8):995-1008.</a:t>
            </a:r>
          </a:p>
          <a:p>
            <a:pPr marL="285750" marR="0" indent="-285750">
              <a:spcBef>
                <a:spcPts val="600"/>
              </a:spcBef>
              <a:spcAft>
                <a:spcPts val="0"/>
              </a:spcAft>
              <a:buFont typeface="Arial" panose="020B0604020202020204" pitchFamily="34" charset="0"/>
              <a:buChar char="•"/>
            </a:pP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Finn RS et al. Primary results from the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phase III LEAP-002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study: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Lenvatinib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plus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pembrolizumab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versus </a:t>
            </a:r>
            <a:r>
              <a:rPr lang="en-US" sz="20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lenvatinib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as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first-line (1L)</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therapy for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advanced</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hepatocellular carcinoma (</a:t>
            </a:r>
            <a:r>
              <a:rPr lang="en-US" sz="20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aHCC</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ESMO 2022;Abstract LBA34.</a:t>
            </a:r>
          </a:p>
          <a:p>
            <a:pPr marL="285750" marR="0" indent="-285750">
              <a:spcBef>
                <a:spcPts val="600"/>
              </a:spcBef>
              <a:spcAft>
                <a:spcPts val="0"/>
              </a:spcAft>
              <a:buFont typeface="Arial" panose="020B0604020202020204" pitchFamily="34" charset="0"/>
              <a:buChar char="•"/>
            </a:pP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Rimini M et al.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Atezolizumab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plus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bevacizumab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versus </a:t>
            </a:r>
            <a:r>
              <a:rPr lang="en-US" sz="20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lenvatinib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or sorafenib in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non-viral unresectable</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hepatocellular carcinoma: An international propensity score matching analysis. </a:t>
            </a:r>
            <a:r>
              <a:rPr lang="en-US" sz="20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ESMO Open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2022;7(6):100591.</a:t>
            </a:r>
          </a:p>
          <a:p>
            <a:pPr marL="285750" marR="0" indent="-285750">
              <a:spcBef>
                <a:spcPts val="600"/>
              </a:spcBef>
              <a:spcAft>
                <a:spcPts val="0"/>
              </a:spcAft>
              <a:buFont typeface="Arial" panose="020B0604020202020204" pitchFamily="34" charset="0"/>
              <a:buChar char="•"/>
            </a:pP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El-</a:t>
            </a:r>
            <a:r>
              <a:rPr lang="en-US" sz="20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Khoueiry</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AB et al. Safety and efficacy of </a:t>
            </a:r>
            <a:r>
              <a:rPr lang="en-US"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cabozantinib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for patients with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advanced</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hepatocellular carcinoma who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advanced to Child-Pugh 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liver function at study week 8: A retrospective analysis of the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CELESTIAL</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0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randomised</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controlled trial. </a:t>
            </a:r>
            <a:r>
              <a:rPr lang="en-US" sz="20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BMC Cancer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2022;22(1):377.</a:t>
            </a:r>
          </a:p>
          <a:p>
            <a:pPr marL="285750" marR="0" indent="-285750">
              <a:spcBef>
                <a:spcPts val="600"/>
              </a:spcBef>
              <a:spcAft>
                <a:spcPts val="0"/>
              </a:spcAft>
              <a:buFont typeface="Arial" panose="020B0604020202020204" pitchFamily="34" charset="0"/>
              <a:buChar char="•"/>
            </a:pP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Freemantle N et al.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Quality of life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assessment of </a:t>
            </a:r>
            <a:r>
              <a:rPr lang="en-US"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cabozantinib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in patients with advanced hepatocellular carcinoma in the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CELESTIAL</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trial. </a:t>
            </a:r>
            <a:r>
              <a:rPr lang="en-US" sz="2000" b="0" i="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Eur</a:t>
            </a:r>
            <a:r>
              <a:rPr lang="en-US" sz="20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J Cancer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2022;168:91-8.</a:t>
            </a:r>
          </a:p>
        </p:txBody>
      </p:sp>
      <p:sp>
        <p:nvSpPr>
          <p:cNvPr id="5" name="TextBox 4">
            <a:extLst>
              <a:ext uri="{FF2B5EF4-FFF2-40B4-BE49-F238E27FC236}">
                <a16:creationId xmlns:a16="http://schemas.microsoft.com/office/drawing/2014/main" id="{02927E6C-0591-7D43-8503-4F9C51124960}"/>
              </a:ext>
            </a:extLst>
          </p:cNvPr>
          <p:cNvSpPr txBox="1"/>
          <p:nvPr/>
        </p:nvSpPr>
        <p:spPr>
          <a:xfrm>
            <a:off x="0" y="0"/>
            <a:ext cx="12192000" cy="764704"/>
          </a:xfrm>
          <a:prstGeom prst="rect">
            <a:avLst/>
          </a:prstGeom>
          <a:noFill/>
        </p:spPr>
        <p:txBody>
          <a:bodyPr wrap="square" anchor="ctr">
            <a:noAutofit/>
          </a:bodyPr>
          <a:lstStyle/>
          <a:p>
            <a:pPr algn="ctr"/>
            <a:r>
              <a:rPr lang="en-US" sz="3200" dirty="0">
                <a:solidFill>
                  <a:srgbClr val="0432FF"/>
                </a:solidFill>
                <a:latin typeface="Calibri" panose="020F0502020204030204" pitchFamily="34" charset="0"/>
                <a:cs typeface="Calibri" panose="020F0502020204030204" pitchFamily="34" charset="0"/>
              </a:rPr>
              <a:t>Key Data Sets</a:t>
            </a:r>
          </a:p>
        </p:txBody>
      </p:sp>
    </p:spTree>
    <p:custDataLst>
      <p:tags r:id="rId1"/>
    </p:custDataLst>
    <p:extLst>
      <p:ext uri="{BB962C8B-B14F-4D97-AF65-F5344CB8AC3E}">
        <p14:creationId xmlns:p14="http://schemas.microsoft.com/office/powerpoint/2010/main" val="201388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3E8DC6-9430-956F-F866-F89684157BCE}"/>
              </a:ext>
            </a:extLst>
          </p:cNvPr>
          <p:cNvSpPr txBox="1"/>
          <p:nvPr/>
        </p:nvSpPr>
        <p:spPr>
          <a:xfrm>
            <a:off x="763786" y="692696"/>
            <a:ext cx="10363522" cy="5816977"/>
          </a:xfrm>
          <a:prstGeom prst="rect">
            <a:avLst/>
          </a:prstGeom>
          <a:noFill/>
        </p:spPr>
        <p:txBody>
          <a:bodyPr wrap="square">
            <a:spAutoFit/>
          </a:bodyPr>
          <a:lstStyle/>
          <a:p>
            <a:pPr marL="98425">
              <a:spcBef>
                <a:spcPts val="600"/>
              </a:spcBef>
              <a:spcAft>
                <a:spcPts val="0"/>
              </a:spcAf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cs typeface="Calibri" panose="020F0502020204030204" pitchFamily="34" charset="0"/>
              </a:rPr>
              <a:t>Ghassan </a:t>
            </a:r>
            <a:r>
              <a:rPr kumimoji="0" lang="en-US" sz="2200" b="1" i="0" u="none" strike="noStrike" kern="1200" cap="none" spc="0" normalizeH="0" baseline="0" noProof="0" dirty="0" err="1">
                <a:ln>
                  <a:noFill/>
                </a:ln>
                <a:solidFill>
                  <a:srgbClr val="0432FF"/>
                </a:solidFill>
                <a:effectLst/>
                <a:uLnTx/>
                <a:uFillTx/>
                <a:latin typeface="Calibri" panose="020F0502020204030204" pitchFamily="34" charset="0"/>
                <a:cs typeface="Calibri" panose="020F0502020204030204" pitchFamily="34" charset="0"/>
              </a:rPr>
              <a:t>Abou</a:t>
            </a: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cs typeface="Calibri" panose="020F0502020204030204" pitchFamily="34" charset="0"/>
              </a:rPr>
              <a:t>-Alfa, MD, MBA</a:t>
            </a:r>
            <a:r>
              <a:rPr lang="en-US" sz="1800" noProof="0" dirty="0">
                <a:solidFill>
                  <a:schemeClr val="tx1"/>
                </a:solidFill>
                <a:latin typeface="Calibri" panose="020F0502020204030204" pitchFamily="34" charset="0"/>
                <a:cs typeface="Calibri" panose="020F0502020204030204" pitchFamily="34" charset="0"/>
              </a:rPr>
              <a:t> </a:t>
            </a: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cs typeface="Calibri" panose="020F0502020204030204" pitchFamily="34" charset="0"/>
              </a:rPr>
              <a:t>(Continued)</a:t>
            </a:r>
            <a:endPar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600"/>
              </a:spcBef>
              <a:spcAft>
                <a:spcPts val="0"/>
              </a:spcAft>
              <a:buFont typeface="Arial" panose="020B0604020202020204" pitchFamily="34" charset="0"/>
              <a:buChar char="•"/>
            </a:pP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Qin S et al.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Pembrolizumab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versus placebo as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second-line</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therapy in patients from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Asia</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with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advanced</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hepatocellular carcinoma: A randomized, double-blind, phase III trial. </a:t>
            </a:r>
            <a:r>
              <a:rPr lang="en-US" sz="20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J Clin Oncol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2023;41(7):1434-43.</a:t>
            </a:r>
          </a:p>
          <a:p>
            <a:pPr marL="285750" marR="0" indent="-285750">
              <a:spcBef>
                <a:spcPts val="600"/>
              </a:spcBef>
              <a:spcAft>
                <a:spcPts val="0"/>
              </a:spcAft>
              <a:buFont typeface="Arial" panose="020B0604020202020204" pitchFamily="34" charset="0"/>
              <a:buChar char="•"/>
            </a:pPr>
            <a:r>
              <a:rPr lang="en-US" sz="20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Melero</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I et al.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Nivolumab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(NIVO)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plus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ipilimumab (IPI)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combination therapy in patients with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advanced</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hepatocellular carcinoma (</a:t>
            </a:r>
            <a:r>
              <a:rPr lang="en-US" sz="20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aHCC</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5-year</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results from </a:t>
            </a:r>
            <a:r>
              <a:rPr lang="en-US"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CheckMate</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040</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lang="en-US" sz="2000" b="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ESMO World Congress on Gastrointestinal Cancer 2022;Abstract SO-12.</a:t>
            </a:r>
          </a:p>
          <a:p>
            <a:pPr marL="285750" indent="-285750">
              <a:spcBef>
                <a:spcPts val="600"/>
              </a:spcBef>
              <a:spcAft>
                <a:spcPts val="0"/>
              </a:spcAft>
              <a:buFont typeface="Arial" panose="020B0604020202020204" pitchFamily="34" charset="0"/>
              <a:buChar char="•"/>
            </a:pPr>
            <a:r>
              <a:rPr lang="en-US" sz="20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Yau</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T et al.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Nivolumab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plus </a:t>
            </a:r>
            <a:r>
              <a:rPr lang="en-US"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cabozantinib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with or without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ipilimumab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for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advanced</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hepatocellular carcinoma: Results from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cohort 6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of the </a:t>
            </a:r>
            <a:r>
              <a:rPr lang="en-US"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CheckMate</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040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trial. </a:t>
            </a:r>
            <a:r>
              <a:rPr lang="en-US" sz="20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J Clin Oncol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2023;41(9):1747-57.</a:t>
            </a:r>
          </a:p>
          <a:p>
            <a:pPr marL="285750" indent="-285750">
              <a:spcBef>
                <a:spcPts val="600"/>
              </a:spcBef>
              <a:spcAft>
                <a:spcPts val="0"/>
              </a:spcAft>
              <a:buFont typeface="Arial" panose="020B0604020202020204" pitchFamily="34" charset="0"/>
              <a:buChar char="•"/>
            </a:pP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Qin S et al. </a:t>
            </a:r>
            <a:r>
              <a:rPr lang="en-US"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Camrelizumab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(C) plus </a:t>
            </a:r>
            <a:r>
              <a:rPr lang="en-US"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rivoceranib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(R) vs. sorafenib (S) as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first-line</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therapy for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unresectable</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hepatocellular carcinoma (</a:t>
            </a:r>
            <a:r>
              <a:rPr lang="en-US" sz="20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uHCC</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 randomized, phase III trial. ESMO 2022; Abstract LBA35.</a:t>
            </a:r>
          </a:p>
          <a:p>
            <a:pPr marL="285750" indent="-285750">
              <a:spcBef>
                <a:spcPts val="600"/>
              </a:spcBef>
              <a:spcAft>
                <a:spcPts val="0"/>
              </a:spcAft>
              <a:buFont typeface="Arial" panose="020B0604020202020204" pitchFamily="34" charset="0"/>
              <a:buChar char="•"/>
            </a:pP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NCT05301842: A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phase III</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randomized, open-label, sponsor-blinded, multicenter study of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durvalumab</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in combination with </a:t>
            </a:r>
            <a:r>
              <a:rPr lang="en-US"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tremelimumab</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 </a:t>
            </a:r>
            <a:r>
              <a:rPr lang="en-US"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lenvatinib</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given concurrently with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TACE</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compared to TACE alone in patients with locoregional hepatocellular carcinoma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EMERALD-3</a:t>
            </a: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p>
          <a:p>
            <a:pPr marL="285750" indent="-285750">
              <a:spcBef>
                <a:spcPts val="600"/>
              </a:spcBef>
              <a:spcAft>
                <a:spcPts val="0"/>
              </a:spcAft>
              <a:buFont typeface="Arial" panose="020B0604020202020204" pitchFamily="34" charset="0"/>
              <a:buChar char="•"/>
            </a:pPr>
            <a:endPar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E831838-3E5A-D543-BE8E-173DE5C04E2B}"/>
              </a:ext>
            </a:extLst>
          </p:cNvPr>
          <p:cNvSpPr txBox="1"/>
          <p:nvPr/>
        </p:nvSpPr>
        <p:spPr>
          <a:xfrm>
            <a:off x="0" y="0"/>
            <a:ext cx="12192000" cy="764704"/>
          </a:xfrm>
          <a:prstGeom prst="rect">
            <a:avLst/>
          </a:prstGeom>
          <a:noFill/>
        </p:spPr>
        <p:txBody>
          <a:bodyPr wrap="square" anchor="ctr">
            <a:noAutofit/>
          </a:bodyPr>
          <a:lstStyle/>
          <a:p>
            <a:pPr algn="ctr"/>
            <a:r>
              <a:rPr lang="en-US" sz="3200" dirty="0">
                <a:solidFill>
                  <a:srgbClr val="0432FF"/>
                </a:solidFill>
                <a:latin typeface="Calibri" panose="020F0502020204030204" pitchFamily="34" charset="0"/>
                <a:cs typeface="Calibri" panose="020F0502020204030204" pitchFamily="34" charset="0"/>
              </a:rPr>
              <a:t>Key Data Sets</a:t>
            </a:r>
          </a:p>
        </p:txBody>
      </p:sp>
    </p:spTree>
    <p:custDataLst>
      <p:tags r:id="rId1"/>
    </p:custDataLst>
    <p:extLst>
      <p:ext uri="{BB962C8B-B14F-4D97-AF65-F5344CB8AC3E}">
        <p14:creationId xmlns:p14="http://schemas.microsoft.com/office/powerpoint/2010/main" val="3153288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38.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GI Faculty template" id="{B7496C55-C1F5-0E48-92E2-01F4B5104580}" vid="{0D97D397-0D9C-5B47-A275-66A4BCB8B700}"/>
    </a:ext>
  </a:ext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lcf76f155ced4ddcb4097134ff3c332f xmlns="96f1686b-f877-4eb8-89ab-3a67a5dc2612">
      <Terms xmlns="http://schemas.microsoft.com/office/infopath/2007/PartnerControls"/>
    </lcf76f155ced4ddcb4097134ff3c332f>
    <TaxKeywordTaxHTField xmlns="b4104d5b-b872-4636-a728-507be7308f43">
      <Terms xmlns="http://schemas.microsoft.com/office/infopath/2007/PartnerControls"/>
    </TaxKeywordTaxHTField>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9" ma:contentTypeDescription="Create a new document." ma:contentTypeScope="" ma:versionID="83bf1051954f228ef3dccc82cfc58357">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1f103e14bcb636125a88c7b57b71e20"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B9AE5D-014C-4622-9DE9-13979AD2C6A5}">
  <ds:schemaRefs>
    <ds:schemaRef ds:uri="http://schemas.microsoft.com/sharepoint/v3/contenttype/forms"/>
  </ds:schemaRefs>
</ds:datastoreItem>
</file>

<file path=customXml/itemProps2.xml><?xml version="1.0" encoding="utf-8"?>
<ds:datastoreItem xmlns:ds="http://schemas.openxmlformats.org/officeDocument/2006/customXml" ds:itemID="{8AE4BABF-ED6E-4393-8BC5-0E70A883740B}">
  <ds:schemaRefs>
    <ds:schemaRef ds:uri="http://schemas.microsoft.com/office/2006/metadata/properties"/>
    <ds:schemaRef ds:uri="http://schemas.microsoft.com/office/infopath/2007/PartnerControls"/>
    <ds:schemaRef ds:uri="96f1686b-f877-4eb8-89ab-3a67a5dc2612"/>
    <ds:schemaRef ds:uri="b4104d5b-b872-4636-a728-507be7308f43"/>
  </ds:schemaRefs>
</ds:datastoreItem>
</file>

<file path=customXml/itemProps3.xml><?xml version="1.0" encoding="utf-8"?>
<ds:datastoreItem xmlns:ds="http://schemas.openxmlformats.org/officeDocument/2006/customXml" ds:itemID="{4BC3CBA3-6EE0-4E96-A445-CD45766E24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f1686b-f877-4eb8-89ab-3a67a5dc2612"/>
    <ds:schemaRef ds:uri="b4104d5b-b872-4636-a728-507be7308f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8969</TotalTime>
  <Words>5043</Words>
  <Application>Microsoft Office PowerPoint</Application>
  <PresentationFormat>Widescreen</PresentationFormat>
  <Paragraphs>470</Paragraphs>
  <Slides>73</Slides>
  <Notes>33</Notes>
  <HiddenSlides>0</HiddenSlides>
  <MMClips>0</MMClips>
  <ScaleCrop>false</ScaleCrop>
  <HeadingPairs>
    <vt:vector size="4" baseType="variant">
      <vt:variant>
        <vt:lpstr>Theme</vt:lpstr>
      </vt:variant>
      <vt:variant>
        <vt:i4>5</vt:i4>
      </vt:variant>
      <vt:variant>
        <vt:lpstr>Slide Titles</vt:lpstr>
      </vt:variant>
      <vt:variant>
        <vt:i4>73</vt:i4>
      </vt:variant>
    </vt:vector>
  </HeadingPairs>
  <TitlesOfParts>
    <vt:vector size="78" baseType="lpstr">
      <vt:lpstr>1_Default Design</vt:lpstr>
      <vt:lpstr>3_Default Design</vt:lpstr>
      <vt:lpstr>4_Default Design</vt:lpstr>
      <vt:lpstr>Office Theme</vt:lpstr>
      <vt:lpstr>Blank Presentation</vt:lpstr>
      <vt:lpstr>Year in Review: Clinical Investigator  Perspectives on the Most Relevant New Data Sets  and Advances in Oncology   Hepatobiliary Cancers  Thursday, May 4, 2023 5:00 PM – 6:00 PM ET</vt:lpstr>
      <vt:lpstr>Faculty</vt:lpstr>
      <vt:lpstr>Commercial Support</vt:lpstr>
      <vt:lpstr>Dr Abou-Alfa — Disclosures</vt:lpstr>
      <vt:lpstr>Dr Finn — Disclosures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Agenda</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Kelley RK et al. Lancet Oncol 2022;23(8):995-1008.</vt:lpstr>
      <vt:lpstr>LEAP-002</vt:lpstr>
      <vt:lpstr>PowerPoint Presentation</vt:lpstr>
      <vt:lpstr>Cabozantinib and Worsening Child Pugh Score</vt:lpstr>
      <vt:lpstr>Cabozantinib and Quality of life  in Patients with Advanced HCC</vt:lpstr>
      <vt:lpstr>PowerPoint Presentation</vt:lpstr>
      <vt:lpstr>Agenda</vt:lpstr>
      <vt:lpstr>Agenda</vt:lpstr>
      <vt:lpstr>2023 Year in Review: Biliary Cancers </vt:lpstr>
      <vt:lpstr>PowerPoint Presentation</vt:lpstr>
      <vt:lpstr>PowerPoint Presentation</vt:lpstr>
      <vt:lpstr>PowerPoint Presentation</vt:lpstr>
      <vt:lpstr>PowerPoint Presentation</vt:lpstr>
      <vt:lpstr>PowerPoint Presentation</vt:lpstr>
      <vt:lpstr>PowerPoint Presentation</vt:lpstr>
      <vt:lpstr>FIGHT-202</vt:lpstr>
      <vt:lpstr>Futibatinib</vt:lpstr>
      <vt:lpstr>PowerPoint Presentation</vt:lpstr>
      <vt:lpstr>HER2 Targeting: second line studies</vt:lpstr>
      <vt:lpstr>PowerPoint Presentation</vt:lpstr>
      <vt:lpstr>Seribantumab</vt:lpstr>
      <vt:lpstr>PowerPoint Presentation</vt:lpstr>
      <vt:lpstr>Agenda</vt:lpstr>
      <vt:lpstr>PowerPoint Presentation</vt:lpstr>
      <vt:lpstr>PowerPoint Presentation</vt:lpstr>
      <vt:lpstr>IMbrave050</vt:lpstr>
      <vt:lpstr>PowerPoint Presentation</vt:lpstr>
      <vt:lpstr>Tislelizumab vs Sorafenib Primary Endpoint: OS</vt:lpstr>
      <vt:lpstr>Atezolizumab plus Bevacizumab  versus Lenvatinib or Sorafenib</vt:lpstr>
      <vt:lpstr>Second-line Pembrolizumab versus Placebo in Patients from Asia with Advanced HCC</vt:lpstr>
      <vt:lpstr>NIVO 1 mg/kg + IPI 3 mg/kg Q3W (4 doses)  5 years Follow-Up</vt:lpstr>
      <vt:lpstr>Nivolumab plus Cabozantinib +/- Ipilimumab</vt:lpstr>
      <vt:lpstr>  </vt:lpstr>
      <vt:lpstr>PowerPoint Presentation</vt:lpstr>
      <vt:lpstr>Atezolizumab plus Bevacizumab AB-Real International Study</vt:lpstr>
      <vt:lpstr>EMERALD-3</vt:lpstr>
      <vt:lpstr>PowerPoint Presentation</vt:lpstr>
      <vt:lpstr>Overview</vt:lpstr>
      <vt:lpstr>Gemcitabine and cisplatin the SOC for &gt;10 years</vt:lpstr>
      <vt:lpstr>TOPAZ-1:</vt:lpstr>
      <vt:lpstr>KEYNOTE-966</vt:lpstr>
      <vt:lpstr>IMbrave151</vt:lpstr>
      <vt:lpstr>NIFTY trial: Phase 2b open-label study</vt:lpstr>
      <vt:lpstr>Conclusions</vt:lpstr>
      <vt:lpstr>FIGHT-202: A Post Hoc Analysis of PFS in Patients with Cholangiocarcinoma with or without FGF or FGFR Alterations</vt:lpstr>
      <vt:lpstr>FOENIX-CCA2: A Phase II Study of Futibatinib for Intrahepatic Cholangiocarcinoma with FGFR2 Fusions or Rearrangements</vt:lpstr>
      <vt:lpstr>FOENIX-CCA2: Select Treatment-Related Adverse Events with Futibatinib for Intrahepatic Cholangiocarcinoma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1032</cp:revision>
  <cp:lastPrinted>2020-12-08T02:40:56Z</cp:lastPrinted>
  <dcterms:created xsi:type="dcterms:W3CDTF">2020-11-13T19:02:13Z</dcterms:created>
  <dcterms:modified xsi:type="dcterms:W3CDTF">2023-05-19T20:00:19Z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ies>
</file>