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2.xml" ContentType="application/vnd.openxmlformats-officedocument.presentationml.tag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34" r:id="rId2"/>
    <p:sldMasterId id="2147484478" r:id="rId3"/>
    <p:sldMasterId id="2147484600" r:id="rId4"/>
    <p:sldMasterId id="2147484818" r:id="rId5"/>
    <p:sldMasterId id="2147484846" r:id="rId6"/>
    <p:sldMasterId id="2147484890" r:id="rId7"/>
    <p:sldMasterId id="2147484925" r:id="rId8"/>
    <p:sldMasterId id="2147484927" r:id="rId9"/>
  </p:sldMasterIdLst>
  <p:notesMasterIdLst>
    <p:notesMasterId r:id="rId27"/>
  </p:notesMasterIdLst>
  <p:sldIdLst>
    <p:sldId id="345" r:id="rId10"/>
    <p:sldId id="7138" r:id="rId11"/>
    <p:sldId id="7143" r:id="rId12"/>
    <p:sldId id="7140" r:id="rId13"/>
    <p:sldId id="7141" r:id="rId14"/>
    <p:sldId id="7142" r:id="rId15"/>
    <p:sldId id="7144" r:id="rId16"/>
    <p:sldId id="7145" r:id="rId17"/>
    <p:sldId id="7147" r:id="rId18"/>
    <p:sldId id="7148" r:id="rId19"/>
    <p:sldId id="7149" r:id="rId20"/>
    <p:sldId id="7150" r:id="rId21"/>
    <p:sldId id="7146" r:id="rId22"/>
    <p:sldId id="2147471279" r:id="rId23"/>
    <p:sldId id="2147471280" r:id="rId24"/>
    <p:sldId id="2147470463" r:id="rId25"/>
    <p:sldId id="2147471070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4D161B8-824A-43FA-BD0F-C423E4E824F6}">
          <p14:sldIdLst>
            <p14:sldId id="345"/>
            <p14:sldId id="7138"/>
            <p14:sldId id="7143"/>
          </p14:sldIdLst>
        </p14:section>
        <p14:section name="Untitled Section" id="{E065AEC2-857B-4707-8D46-D4AC37C8A3B5}">
          <p14:sldIdLst>
            <p14:sldId id="7140"/>
            <p14:sldId id="7141"/>
            <p14:sldId id="7142"/>
            <p14:sldId id="7144"/>
            <p14:sldId id="7145"/>
            <p14:sldId id="7147"/>
            <p14:sldId id="7148"/>
            <p14:sldId id="7149"/>
            <p14:sldId id="7150"/>
            <p14:sldId id="7146"/>
            <p14:sldId id="2147471279"/>
            <p14:sldId id="2147471280"/>
            <p14:sldId id="2147470463"/>
            <p14:sldId id="21474710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anda Perkerson, ELS" initials="APE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66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86377" autoAdjust="0"/>
  </p:normalViewPr>
  <p:slideViewPr>
    <p:cSldViewPr>
      <p:cViewPr varScale="1">
        <p:scale>
          <a:sx n="95" d="100"/>
          <a:sy n="95" d="100"/>
        </p:scale>
        <p:origin x="536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customXml" Target="../customXml/item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gs" Target="tags/tag1.xml"/><Relationship Id="rId36" Type="http://schemas.openxmlformats.org/officeDocument/2006/relationships/customXml" Target="../customXml/item3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09956-FA80-4F68-A5C3-38303A5CC1FA}" type="datetimeFigureOut">
              <a:rPr lang="en-US" smtClean="0"/>
              <a:t>4/20/23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60FB3-B966-4D80-A668-76B56D0C9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4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60FB3-B966-4D80-A668-76B56D0C9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739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607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46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jp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jpg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7FCB-22E8-4BFD-9F2B-E49A8131573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6381-6223-4A19-A144-E4EFA1FE3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64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7FCB-22E8-4BFD-9F2B-E49A8131573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6381-6223-4A19-A144-E4EFA1FE3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56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7FCB-22E8-4BFD-9F2B-E49A8131573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6381-6223-4A19-A144-E4EFA1FE3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42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29E0D-93D3-4EFF-A6FC-D91DB05DD3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18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DA1B2-EE7F-4F41-A199-E3F65120BE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5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8AB5E-91A4-4696-A3E9-ABBE82B013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22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1DDF3-2A62-4FD4-A837-474D677CFF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700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4E34C-3B06-4796-BB91-DDF5CCBDB6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02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FBB8A-EDBE-40F3-8A51-19C7BE721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57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D193D-3B32-4C99-9739-17C5299173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22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4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4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460DE-109D-4AA6-BB6C-FE0BD5CFA1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95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7FCB-22E8-4BFD-9F2B-E49A8131573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6381-6223-4A19-A144-E4EFA1FE3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59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A3E4C-45B8-4053-BDF8-0C7F70920C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55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BDD0B-14EC-429A-BA8E-B728074FAB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69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23C0E-6F1B-46FC-A1B9-197E270BA4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630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47459-4BE1-4C39-AF29-BFA55E5500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33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7AA7F-F424-4408-982E-994AD7C019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80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1629" y="1122363"/>
            <a:ext cx="960874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1629" y="3602038"/>
            <a:ext cx="960874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ED7CB-E35F-9C48-BAF1-8AA8EEFEFD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88660" y="6257925"/>
            <a:ext cx="3393439" cy="6000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PRESENTED BY:</a:t>
            </a:r>
            <a:r>
              <a:rPr lang="en-US" sz="1400" b="0"/>
              <a:t> Insert Name  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13286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-No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1629" y="1122363"/>
            <a:ext cx="960874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1629" y="3602038"/>
            <a:ext cx="960874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0FBCB8-B387-8644-B29D-360E10DB21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88660" y="6257925"/>
            <a:ext cx="3393439" cy="6000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PRESENTED BY:</a:t>
            </a:r>
            <a:r>
              <a:rPr lang="en-US" sz="1400" b="0" dirty="0"/>
              <a:t> Insert Name  </a:t>
            </a:r>
          </a:p>
        </p:txBody>
      </p:sp>
    </p:spTree>
    <p:extLst>
      <p:ext uri="{BB962C8B-B14F-4D97-AF65-F5344CB8AC3E}">
        <p14:creationId xmlns:p14="http://schemas.microsoft.com/office/powerpoint/2010/main" val="1136514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9186"/>
            <a:ext cx="10515600" cy="65744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2597"/>
            <a:ext cx="10515600" cy="4264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DC35CA-FFC9-9D4D-BD5B-70F18E22CE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88660" y="6257925"/>
            <a:ext cx="3393439" cy="6000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PRESENTED BY:</a:t>
            </a:r>
            <a:r>
              <a:rPr lang="en-US" sz="1400" b="0" dirty="0"/>
              <a:t> Insert Name  </a:t>
            </a:r>
          </a:p>
        </p:txBody>
      </p:sp>
    </p:spTree>
    <p:extLst>
      <p:ext uri="{BB962C8B-B14F-4D97-AF65-F5344CB8AC3E}">
        <p14:creationId xmlns:p14="http://schemas.microsoft.com/office/powerpoint/2010/main" val="2528933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0790" y="699186"/>
            <a:ext cx="11470420" cy="65744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0790" y="1522597"/>
            <a:ext cx="11470420" cy="426459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31FEA8-A643-D043-9FCF-E682BF8B1B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88660" y="6257925"/>
            <a:ext cx="3393439" cy="6000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PRESENTED BY:</a:t>
            </a:r>
            <a:r>
              <a:rPr lang="en-US" sz="1400" b="0"/>
              <a:t> Insert Name  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1609495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6359" y="699186"/>
            <a:ext cx="11007441" cy="65744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8DDA48-6780-FF49-A170-2B322CF1C3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88660" y="6257925"/>
            <a:ext cx="3393439" cy="6000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PRESENTED BY:</a:t>
            </a:r>
            <a:r>
              <a:rPr lang="en-US" sz="1400" b="0"/>
              <a:t> Insert Name  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419591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7FCB-22E8-4BFD-9F2B-E49A8131573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6381-6223-4A19-A144-E4EFA1FE3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132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4728" y="1544245"/>
            <a:ext cx="6128544" cy="4242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8728" y="1544245"/>
            <a:ext cx="6128544" cy="4242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4728" y="699186"/>
            <a:ext cx="11462544" cy="65744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7E314-990D-7347-9DEB-0BD09106D7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88660" y="6257925"/>
            <a:ext cx="3393439" cy="6000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PRESENTED BY:</a:t>
            </a:r>
            <a:r>
              <a:rPr lang="en-US" sz="1400" b="0"/>
              <a:t> Insert Name  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137242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FF9711-F2C9-884A-9AC3-9C84FD278C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88660" y="6257925"/>
            <a:ext cx="3393439" cy="6000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PRESENTED BY:</a:t>
            </a:r>
            <a:r>
              <a:rPr lang="en-US" sz="1400" b="0"/>
              <a:t> Insert Name  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824250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1BCA6F-555F-BD4A-88E5-30D267622B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88660" y="6257925"/>
            <a:ext cx="3393439" cy="6000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PRESENTED BY:</a:t>
            </a:r>
            <a:r>
              <a:rPr lang="en-US" sz="1400" b="0"/>
              <a:t> Insert Name  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270533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Presentation" preserve="1" userDrawn="1">
  <p:cSld name="1_Title Presentation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3"/>
          <p:cNvSpPr txBox="1">
            <a:spLocks noGrp="1"/>
          </p:cNvSpPr>
          <p:nvPr>
            <p:ph type="ctrTitle"/>
          </p:nvPr>
        </p:nvSpPr>
        <p:spPr>
          <a:xfrm>
            <a:off x="480001" y="2494536"/>
            <a:ext cx="6582823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5186"/>
              </a:buClr>
              <a:buSzPts val="1400"/>
              <a:buFont typeface="Arial Narrow"/>
              <a:buNone/>
              <a:defRPr sz="3733" b="1" i="0" u="none" strike="noStrike" cap="none">
                <a:solidFill>
                  <a:srgbClr val="41518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/>
          </a:p>
        </p:txBody>
      </p:sp>
      <p:sp>
        <p:nvSpPr>
          <p:cNvPr id="12" name="Google Shape;12;p13"/>
          <p:cNvSpPr txBox="1">
            <a:spLocks noGrp="1"/>
          </p:cNvSpPr>
          <p:nvPr>
            <p:ph type="subTitle" idx="1"/>
          </p:nvPr>
        </p:nvSpPr>
        <p:spPr>
          <a:xfrm>
            <a:off x="480001" y="3694536"/>
            <a:ext cx="6582823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415186"/>
              </a:buClr>
              <a:buSzPts val="700"/>
              <a:buFont typeface="Noto Sans Symbols"/>
              <a:buNone/>
              <a:defRPr sz="2667" b="0" i="0" u="none" strike="noStrike" cap="none">
                <a:solidFill>
                  <a:srgbClr val="41518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560"/>
              <a:buFont typeface="Noto Sans Symbols"/>
              <a:buNone/>
              <a:defRPr sz="2133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560"/>
              <a:buFont typeface="Noto Sans Symbols"/>
              <a:buNone/>
              <a:defRPr sz="2133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pic>
        <p:nvPicPr>
          <p:cNvPr id="16" name="Image 15" descr="Une image contenant texte, clipart, signe&#10;&#10;Description générée automatiquement">
            <a:extLst>
              <a:ext uri="{FF2B5EF4-FFF2-40B4-BE49-F238E27FC236}">
                <a16:creationId xmlns:a16="http://schemas.microsoft.com/office/drawing/2014/main" id="{ABEA9307-DD3F-244F-9D74-EC4BF2054C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018" y="600968"/>
            <a:ext cx="4185693" cy="92331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698C0AD-633D-FB44-887D-13AFD46BBA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7841"/>
          <a:stretch/>
        </p:blipFill>
        <p:spPr>
          <a:xfrm>
            <a:off x="6190055" y="0"/>
            <a:ext cx="6001947" cy="6858000"/>
          </a:xfrm>
          <a:prstGeom prst="rect">
            <a:avLst/>
          </a:prstGeom>
        </p:spPr>
      </p:pic>
      <p:sp>
        <p:nvSpPr>
          <p:cNvPr id="7" name="Google Shape;14;p13">
            <a:extLst>
              <a:ext uri="{FF2B5EF4-FFF2-40B4-BE49-F238E27FC236}">
                <a16:creationId xmlns:a16="http://schemas.microsoft.com/office/drawing/2014/main" id="{46541DDF-F52A-42C8-93D2-B8C93886E26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89667" y="4580800"/>
            <a:ext cx="65828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69329" marR="0" lvl="0" indent="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415186"/>
              </a:buClr>
              <a:buSzPts val="1600"/>
              <a:buFont typeface="Noto Sans Symbols"/>
              <a:buNone/>
              <a:defRPr sz="2133" b="0" i="0" u="none" strike="noStrike" cap="none">
                <a:solidFill>
                  <a:srgbClr val="007A8A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219170" marR="0" lvl="1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○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828754" marR="0" lvl="2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■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438339" marR="0" lvl="3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3047924" marR="0" lvl="4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○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3657509" marR="0" lvl="5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■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4267093" marR="0" lvl="6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76678" marR="0" lvl="7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○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5486263" marR="0" lvl="8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■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7AF5B8F-9FB1-4018-AD18-97104BB323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9018" y="6257032"/>
            <a:ext cx="1275228" cy="3314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021495-283D-424A-A366-2EAF02CB0758}"/>
              </a:ext>
            </a:extLst>
          </p:cNvPr>
          <p:cNvSpPr txBox="1"/>
          <p:nvPr userDrawn="1"/>
        </p:nvSpPr>
        <p:spPr>
          <a:xfrm>
            <a:off x="489666" y="1641036"/>
            <a:ext cx="4682308" cy="742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H" sz="2113" b="0" i="0" u="none" strike="noStrike" kern="0" cap="none" spc="587" normalizeH="0" baseline="0" noProof="0" dirty="0">
                <a:ln>
                  <a:noFill/>
                </a:ln>
                <a:solidFill>
                  <a:srgbClr val="007A8A"/>
                </a:solidFill>
                <a:effectLst/>
                <a:uLnTx/>
                <a:uFillTx/>
                <a:latin typeface="Helvetica LT Std Cond" panose="020B0506020202030204" pitchFamily="34" charset="0"/>
                <a:cs typeface="Arial"/>
                <a:sym typeface="Arial"/>
              </a:rPr>
              <a:t>ESMO VIRTUAL PLENARY</a:t>
            </a:r>
          </a:p>
        </p:txBody>
      </p:sp>
    </p:spTree>
    <p:extLst>
      <p:ext uri="{BB962C8B-B14F-4D97-AF65-F5344CB8AC3E}">
        <p14:creationId xmlns:p14="http://schemas.microsoft.com/office/powerpoint/2010/main" val="2758912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>
          <p15:clr>
            <a:srgbClr val="FBAE40"/>
          </p15:clr>
        </p15:guide>
        <p15:guide id="2" pos="295">
          <p15:clr>
            <a:srgbClr val="FBAE40"/>
          </p15:clr>
        </p15:guide>
        <p15:guide id="3" pos="226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Text" preserve="1" userDrawn="1">
  <p:cSld name="3_Title and 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>
            <a:spLocks noGrp="1"/>
          </p:cNvSpPr>
          <p:nvPr>
            <p:ph type="subTitle" idx="2"/>
          </p:nvPr>
        </p:nvSpPr>
        <p:spPr>
          <a:xfrm>
            <a:off x="479999" y="1222992"/>
            <a:ext cx="112132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700"/>
              <a:buFont typeface="Noto Sans Symbols"/>
              <a:buNone/>
              <a:defRPr sz="2667" b="0" i="0" u="none" strike="noStrike" cap="none">
                <a:solidFill>
                  <a:srgbClr val="007A8A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560"/>
              <a:buFont typeface="Noto Sans Symbols"/>
              <a:buNone/>
              <a:defRPr sz="2133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560"/>
              <a:buFont typeface="Noto Sans Symbols"/>
              <a:buNone/>
              <a:defRPr sz="2133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3" name="Google Shape;18;p14">
            <a:extLst>
              <a:ext uri="{FF2B5EF4-FFF2-40B4-BE49-F238E27FC236}">
                <a16:creationId xmlns:a16="http://schemas.microsoft.com/office/drawing/2014/main" id="{329DFE97-3C37-2843-919B-76136B9C955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79999" y="646992"/>
            <a:ext cx="1121302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5416B"/>
              </a:buClr>
              <a:buSzPts val="1400"/>
              <a:buFont typeface="Arial"/>
              <a:buNone/>
              <a:defRPr sz="3733" b="1" i="0" u="none" strike="noStrike" cap="none">
                <a:solidFill>
                  <a:srgbClr val="41518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4" name="Google Shape;17;p14">
            <a:extLst>
              <a:ext uri="{FF2B5EF4-FFF2-40B4-BE49-F238E27FC236}">
                <a16:creationId xmlns:a16="http://schemas.microsoft.com/office/drawing/2014/main" id="{57D9B4DA-E208-4D4F-A1E1-2BB4BA0AFE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9667" y="2152434"/>
            <a:ext cx="11213200" cy="2992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2133" b="0" i="0" u="none" strike="noStrike" cap="none">
                <a:solidFill>
                  <a:srgbClr val="41518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219170" marR="0" lvl="1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828754" marR="0" lvl="2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438339" marR="0" lvl="3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3047924" marR="0" lvl="4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3657509" marR="0" lvl="5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4267093" marR="0" lvl="6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76678" marR="0" lvl="7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5486263" marR="0" lvl="8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pic>
        <p:nvPicPr>
          <p:cNvPr id="8" name="Image 7" descr="Une image contenant texte, clipart, signe&#10;&#10;Description générée automatiquement">
            <a:extLst>
              <a:ext uri="{FF2B5EF4-FFF2-40B4-BE49-F238E27FC236}">
                <a16:creationId xmlns:a16="http://schemas.microsoft.com/office/drawing/2014/main" id="{33306276-1400-C540-B452-925601F18E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669" y="6103837"/>
            <a:ext cx="1560627" cy="3442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A83801-3FAB-478D-A624-49A7D4F7C2CF}"/>
              </a:ext>
            </a:extLst>
          </p:cNvPr>
          <p:cNvSpPr txBox="1"/>
          <p:nvPr userDrawn="1"/>
        </p:nvSpPr>
        <p:spPr>
          <a:xfrm>
            <a:off x="348496" y="6474173"/>
            <a:ext cx="2025736" cy="216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807" b="0" i="0" u="none" strike="noStrike" kern="0" cap="none" spc="213" normalizeH="0" baseline="0" noProof="0">
                <a:ln>
                  <a:noFill/>
                </a:ln>
                <a:solidFill>
                  <a:srgbClr val="007A8A"/>
                </a:solidFill>
                <a:effectLst/>
                <a:uLnTx/>
                <a:uFillTx/>
                <a:latin typeface="Helvetica LT Std Cond" panose="020B0506020202030204" pitchFamily="34" charset="0"/>
                <a:cs typeface="Arial"/>
                <a:sym typeface="Arial"/>
              </a:rPr>
              <a:t>ESMO VIRTUAL PLENARY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57760051-C9BF-4B1B-8D90-94B0FC01D3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9666" y="5655153"/>
            <a:ext cx="11223967" cy="36618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70B238-B73D-47A9-9A67-9663BE431BD0}"/>
              </a:ext>
            </a:extLst>
          </p:cNvPr>
          <p:cNvSpPr txBox="1"/>
          <p:nvPr userDrawn="1"/>
        </p:nvSpPr>
        <p:spPr>
          <a:xfrm>
            <a:off x="5816601" y="6608490"/>
            <a:ext cx="6005160" cy="164212"/>
          </a:xfrm>
          <a:prstGeom prst="rect">
            <a:avLst/>
          </a:prstGeom>
          <a:noFill/>
        </p:spPr>
        <p:txBody>
          <a:bodyPr wrap="square" lIns="0" tIns="0" rIns="120000" bIns="0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7A8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Content of this presentation is copyright</a:t>
            </a:r>
            <a:r>
              <a:rPr kumimoji="0" lang="en-CH" sz="1067" b="0" i="0" u="none" strike="noStrike" kern="0" cap="none" spc="0" normalizeH="0" baseline="0" noProof="0" dirty="0">
                <a:ln>
                  <a:noFill/>
                </a:ln>
                <a:solidFill>
                  <a:srgbClr val="007A8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7A8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and responsibility of the author. Permission is required for re-use</a:t>
            </a:r>
            <a:r>
              <a:rPr kumimoji="0" lang="en-CH" sz="1067" b="0" i="0" u="none" strike="noStrike" kern="0" cap="none" spc="0" normalizeH="0" baseline="0" noProof="0" dirty="0">
                <a:ln>
                  <a:noFill/>
                </a:ln>
                <a:solidFill>
                  <a:srgbClr val="007A8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7A8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7" name="Google Shape;17;p14">
            <a:extLst>
              <a:ext uri="{FF2B5EF4-FFF2-40B4-BE49-F238E27FC236}">
                <a16:creationId xmlns:a16="http://schemas.microsoft.com/office/drawing/2014/main" id="{BFABD8E4-392B-4695-94EC-2D20908A546E}"/>
              </a:ext>
            </a:extLst>
          </p:cNvPr>
          <p:cNvSpPr txBox="1">
            <a:spLocks noGrp="1"/>
          </p:cNvSpPr>
          <p:nvPr>
            <p:ph type="body" idx="12" hasCustomPrompt="1"/>
          </p:nvPr>
        </p:nvSpPr>
        <p:spPr>
          <a:xfrm>
            <a:off x="2522431" y="6557194"/>
            <a:ext cx="3201037" cy="2154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ctr" anchorCtr="0">
            <a:sp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1067" b="1" i="0" u="none" strike="noStrike" cap="none">
                <a:solidFill>
                  <a:srgbClr val="007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 Narrow"/>
              </a:defRPr>
            </a:lvl1pPr>
            <a:lvl2pPr marL="1219170" marR="0" lvl="1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828754" marR="0" lvl="2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438339" marR="0" lvl="3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3047924" marR="0" lvl="4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3657509" marR="0" lvl="5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4267093" marR="0" lvl="6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76678" marR="0" lvl="7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5486263" marR="0" lvl="8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r>
              <a:rPr lang="fr-CH" dirty="0" err="1"/>
              <a:t>Add</a:t>
            </a:r>
            <a:r>
              <a:rPr lang="fr-CH" dirty="0"/>
              <a:t> </a:t>
            </a:r>
            <a:r>
              <a:rPr lang="fr-CH" dirty="0" err="1"/>
              <a:t>name</a:t>
            </a:r>
            <a:r>
              <a:rPr lang="fr-CH" dirty="0"/>
              <a:t> of </a:t>
            </a:r>
            <a:r>
              <a:rPr lang="fr-CH" dirty="0" err="1"/>
              <a:t>presenter</a:t>
            </a:r>
            <a:r>
              <a:rPr lang="fr-CH" dirty="0"/>
              <a:t> </a:t>
            </a:r>
            <a:r>
              <a:rPr lang="fr-CH" dirty="0" err="1"/>
              <a:t>here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498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  <p15:guide id="2" orient="horz" pos="2890">
          <p15:clr>
            <a:srgbClr val="FBAE40"/>
          </p15:clr>
        </p15:guide>
        <p15:guide id="3" orient="horz" pos="3140">
          <p15:clr>
            <a:srgbClr val="FBAE40"/>
          </p15:clr>
        </p15:guide>
        <p15:guide id="4" pos="975">
          <p15:clr>
            <a:srgbClr val="FBAE40"/>
          </p15:clr>
        </p15:guide>
        <p15:guide id="5" pos="22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Chapter" preserve="1" userDrawn="1">
  <p:cSld name="2_Title Chapt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ctrTitle"/>
          </p:nvPr>
        </p:nvSpPr>
        <p:spPr>
          <a:xfrm>
            <a:off x="480000" y="2494536"/>
            <a:ext cx="89688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5416B"/>
              </a:buClr>
              <a:buSzPts val="1400"/>
              <a:buFont typeface="Arial"/>
              <a:buNone/>
              <a:defRPr sz="3733" b="1" i="0" u="none" strike="noStrike" cap="none">
                <a:solidFill>
                  <a:srgbClr val="41518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/>
          </a:p>
        </p:txBody>
      </p:sp>
      <p:sp>
        <p:nvSpPr>
          <p:cNvPr id="23" name="Google Shape;23;p15"/>
          <p:cNvSpPr txBox="1">
            <a:spLocks noGrp="1"/>
          </p:cNvSpPr>
          <p:nvPr>
            <p:ph type="subTitle" idx="1"/>
          </p:nvPr>
        </p:nvSpPr>
        <p:spPr>
          <a:xfrm>
            <a:off x="480000" y="3694533"/>
            <a:ext cx="89688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700"/>
              <a:buFont typeface="Noto Sans Symbols"/>
              <a:buNone/>
              <a:defRPr sz="2667" b="0" i="0" u="none" strike="noStrike" cap="none">
                <a:solidFill>
                  <a:srgbClr val="007A8A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560"/>
              <a:buFont typeface="Noto Sans Symbols"/>
              <a:buNone/>
              <a:defRPr sz="2133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560"/>
              <a:buFont typeface="Noto Sans Symbols"/>
              <a:buNone/>
              <a:defRPr sz="2133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4" name="Google Shape;24;p15"/>
          <p:cNvSpPr/>
          <p:nvPr/>
        </p:nvSpPr>
        <p:spPr>
          <a:xfrm>
            <a:off x="11712000" y="3208342"/>
            <a:ext cx="0" cy="492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60933" rIns="121900" bIns="60933" anchor="ctr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255FBEE-0B00-3C4B-990A-B33082E4B0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t="5224" r="30354"/>
          <a:stretch/>
        </p:blipFill>
        <p:spPr>
          <a:xfrm>
            <a:off x="8496333" y="-1"/>
            <a:ext cx="3695667" cy="4146551"/>
          </a:xfrm>
          <a:prstGeom prst="rect">
            <a:avLst/>
          </a:prstGeom>
        </p:spPr>
      </p:pic>
      <p:pic>
        <p:nvPicPr>
          <p:cNvPr id="17" name="Image 7" descr="Une image contenant texte, clipart, signe&#10;&#10;Description générée automatiquement">
            <a:extLst>
              <a:ext uri="{FF2B5EF4-FFF2-40B4-BE49-F238E27FC236}">
                <a16:creationId xmlns:a16="http://schemas.microsoft.com/office/drawing/2014/main" id="{77855A38-80BD-4441-B543-F9A1F14EB0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4669" y="6103837"/>
            <a:ext cx="1560627" cy="3442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873AA4-0DC4-4F63-ADBD-C0FA38EC2363}"/>
              </a:ext>
            </a:extLst>
          </p:cNvPr>
          <p:cNvSpPr txBox="1"/>
          <p:nvPr userDrawn="1"/>
        </p:nvSpPr>
        <p:spPr>
          <a:xfrm>
            <a:off x="348496" y="6474173"/>
            <a:ext cx="2025736" cy="216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807" b="0" i="0" u="none" strike="noStrike" kern="0" cap="none" spc="213" normalizeH="0" baseline="0" noProof="0" dirty="0">
                <a:ln>
                  <a:noFill/>
                </a:ln>
                <a:solidFill>
                  <a:srgbClr val="007A8A"/>
                </a:solidFill>
                <a:effectLst/>
                <a:uLnTx/>
                <a:uFillTx/>
                <a:latin typeface="Helvetica LT Std Cond" panose="020B0506020202030204" pitchFamily="34" charset="0"/>
                <a:cs typeface="Arial"/>
                <a:sym typeface="Arial"/>
              </a:rPr>
              <a:t>ESMO VIRTUAL PLENARY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4ECA1D-0E7A-4F1A-8EB0-0EC8478F5E8F}"/>
              </a:ext>
            </a:extLst>
          </p:cNvPr>
          <p:cNvSpPr txBox="1"/>
          <p:nvPr userDrawn="1"/>
        </p:nvSpPr>
        <p:spPr>
          <a:xfrm>
            <a:off x="5816601" y="6608490"/>
            <a:ext cx="6005160" cy="164212"/>
          </a:xfrm>
          <a:prstGeom prst="rect">
            <a:avLst/>
          </a:prstGeom>
          <a:noFill/>
        </p:spPr>
        <p:txBody>
          <a:bodyPr wrap="square" lIns="0" tIns="0" rIns="120000" bIns="0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7A8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Content of this presentation is copyright</a:t>
            </a:r>
            <a:r>
              <a:rPr kumimoji="0" lang="en-CH" sz="1067" b="0" i="0" u="none" strike="noStrike" kern="0" cap="none" spc="0" normalizeH="0" baseline="0" noProof="0" dirty="0">
                <a:ln>
                  <a:noFill/>
                </a:ln>
                <a:solidFill>
                  <a:srgbClr val="007A8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7A8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and responsibility of the author. Permission is required for re-use</a:t>
            </a:r>
            <a:r>
              <a:rPr kumimoji="0" lang="en-CH" sz="1067" b="0" i="0" u="none" strike="noStrike" kern="0" cap="none" spc="0" normalizeH="0" baseline="0" noProof="0" dirty="0">
                <a:ln>
                  <a:noFill/>
                </a:ln>
                <a:solidFill>
                  <a:srgbClr val="007A8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7A8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8" name="Google Shape;17;p14">
            <a:extLst>
              <a:ext uri="{FF2B5EF4-FFF2-40B4-BE49-F238E27FC236}">
                <a16:creationId xmlns:a16="http://schemas.microsoft.com/office/drawing/2014/main" id="{995AC9B0-B00E-4BF6-A442-AAC35DA6976A}"/>
              </a:ext>
            </a:extLst>
          </p:cNvPr>
          <p:cNvSpPr txBox="1">
            <a:spLocks noGrp="1"/>
          </p:cNvSpPr>
          <p:nvPr>
            <p:ph type="body" idx="12" hasCustomPrompt="1"/>
          </p:nvPr>
        </p:nvSpPr>
        <p:spPr>
          <a:xfrm>
            <a:off x="2522431" y="6557194"/>
            <a:ext cx="3201037" cy="2154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ctr" anchorCtr="0">
            <a:sp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1067" b="1" i="0" u="none" strike="noStrike" cap="none">
                <a:solidFill>
                  <a:srgbClr val="007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 Narrow"/>
              </a:defRPr>
            </a:lvl1pPr>
            <a:lvl2pPr marL="1219170" marR="0" lvl="1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828754" marR="0" lvl="2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438339" marR="0" lvl="3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3047924" marR="0" lvl="4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3657509" marR="0" lvl="5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4267093" marR="0" lvl="6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76678" marR="0" lvl="7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5486263" marR="0" lvl="8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r>
              <a:rPr lang="fr-CH" dirty="0" err="1"/>
              <a:t>Add</a:t>
            </a:r>
            <a:r>
              <a:rPr lang="fr-CH" dirty="0"/>
              <a:t> </a:t>
            </a:r>
            <a:r>
              <a:rPr lang="fr-CH" dirty="0" err="1"/>
              <a:t>name</a:t>
            </a:r>
            <a:r>
              <a:rPr lang="fr-CH" dirty="0"/>
              <a:t> of </a:t>
            </a:r>
            <a:r>
              <a:rPr lang="fr-CH" dirty="0" err="1"/>
              <a:t>presenter</a:t>
            </a:r>
            <a:r>
              <a:rPr lang="fr-CH" dirty="0"/>
              <a:t> </a:t>
            </a:r>
            <a:r>
              <a:rPr lang="fr-CH" dirty="0" err="1"/>
              <a:t>here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5234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>
          <p15:clr>
            <a:srgbClr val="FBAE40"/>
          </p15:clr>
        </p15:guide>
        <p15:guide id="2" pos="22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, Content and Text" preserve="1" userDrawn="1">
  <p:cSld name="4_Title, Content and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body" idx="1"/>
          </p:nvPr>
        </p:nvSpPr>
        <p:spPr>
          <a:xfrm>
            <a:off x="489500" y="2151400"/>
            <a:ext cx="5606400" cy="36012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2133" b="0" i="0" u="none" strike="noStrike" cap="none">
                <a:solidFill>
                  <a:srgbClr val="41518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219170" marR="0" lvl="1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828754" marR="0" lvl="2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438339" marR="0" lvl="3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3047924" marR="0" lvl="4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3657509" marR="0" lvl="5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4267093" marR="0" lvl="6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76678" marR="0" lvl="7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5486263" marR="0" lvl="8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2"/>
          </p:nvPr>
        </p:nvSpPr>
        <p:spPr>
          <a:xfrm>
            <a:off x="6096000" y="2151833"/>
            <a:ext cx="5606400" cy="3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2133" b="0" i="0" u="none" strike="noStrike" cap="none">
                <a:solidFill>
                  <a:srgbClr val="41518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219170" marR="0" lvl="1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828754" marR="0" lvl="2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438339" marR="0" lvl="3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3047924" marR="0" lvl="4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3657509" marR="0" lvl="5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4267093" marR="0" lvl="6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76678" marR="0" lvl="7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5486263" marR="0" lvl="8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ctrTitle"/>
          </p:nvPr>
        </p:nvSpPr>
        <p:spPr>
          <a:xfrm>
            <a:off x="479999" y="646992"/>
            <a:ext cx="112132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5416B"/>
              </a:buClr>
              <a:buSzPts val="1400"/>
              <a:buFont typeface="Arial"/>
              <a:buNone/>
              <a:defRPr sz="3733" b="1" i="0" u="none" strike="noStrike" cap="none">
                <a:solidFill>
                  <a:srgbClr val="41518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subTitle" idx="3"/>
          </p:nvPr>
        </p:nvSpPr>
        <p:spPr>
          <a:xfrm>
            <a:off x="479999" y="1222992"/>
            <a:ext cx="112132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700"/>
              <a:buFont typeface="Noto Sans Symbols"/>
              <a:buNone/>
              <a:defRPr sz="2667" b="0" i="0" u="none" strike="noStrike" cap="none">
                <a:solidFill>
                  <a:srgbClr val="007A8A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560"/>
              <a:buFont typeface="Noto Sans Symbols"/>
              <a:buNone/>
              <a:defRPr sz="2133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560"/>
              <a:buFont typeface="Noto Sans Symbols"/>
              <a:buNone/>
              <a:defRPr sz="2133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pic>
        <p:nvPicPr>
          <p:cNvPr id="14" name="Image 7" descr="Une image contenant texte, clipart, signe&#10;&#10;Description générée automatiquement">
            <a:extLst>
              <a:ext uri="{FF2B5EF4-FFF2-40B4-BE49-F238E27FC236}">
                <a16:creationId xmlns:a16="http://schemas.microsoft.com/office/drawing/2014/main" id="{9A6261A7-505F-4725-AEB2-B96D99A0B7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669" y="6103837"/>
            <a:ext cx="1560627" cy="3442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F66FB6-3511-4DCD-AC33-AFC6F6D63698}"/>
              </a:ext>
            </a:extLst>
          </p:cNvPr>
          <p:cNvSpPr txBox="1"/>
          <p:nvPr userDrawn="1"/>
        </p:nvSpPr>
        <p:spPr>
          <a:xfrm>
            <a:off x="348496" y="6474173"/>
            <a:ext cx="2025736" cy="216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807" b="0" i="0" u="none" strike="noStrike" kern="0" cap="none" spc="213" normalizeH="0" baseline="0" noProof="0" dirty="0">
                <a:ln>
                  <a:noFill/>
                </a:ln>
                <a:solidFill>
                  <a:srgbClr val="007A8A"/>
                </a:solidFill>
                <a:effectLst/>
                <a:uLnTx/>
                <a:uFillTx/>
                <a:latin typeface="Helvetica LT Std Cond" panose="020B0506020202030204" pitchFamily="34" charset="0"/>
                <a:cs typeface="Arial"/>
                <a:sym typeface="Arial"/>
              </a:rPr>
              <a:t>ESMO VIRTUAL PLENARY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69FE77-0426-49CD-BCD2-ACCC5500C677}"/>
              </a:ext>
            </a:extLst>
          </p:cNvPr>
          <p:cNvSpPr txBox="1"/>
          <p:nvPr userDrawn="1"/>
        </p:nvSpPr>
        <p:spPr>
          <a:xfrm>
            <a:off x="5816601" y="6608490"/>
            <a:ext cx="6005160" cy="164212"/>
          </a:xfrm>
          <a:prstGeom prst="rect">
            <a:avLst/>
          </a:prstGeom>
          <a:noFill/>
        </p:spPr>
        <p:txBody>
          <a:bodyPr wrap="square" lIns="0" tIns="0" rIns="120000" bIns="0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7A8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Content of this presentation is copyright</a:t>
            </a:r>
            <a:r>
              <a:rPr kumimoji="0" lang="en-CH" sz="1067" b="0" i="0" u="none" strike="noStrike" kern="0" cap="none" spc="0" normalizeH="0" baseline="0" noProof="0" dirty="0">
                <a:ln>
                  <a:noFill/>
                </a:ln>
                <a:solidFill>
                  <a:srgbClr val="007A8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7A8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and responsibility of the author. Permission is required for re-use</a:t>
            </a:r>
            <a:r>
              <a:rPr kumimoji="0" lang="en-CH" sz="1067" b="0" i="0" u="none" strike="noStrike" kern="0" cap="none" spc="0" normalizeH="0" baseline="0" noProof="0" dirty="0">
                <a:ln>
                  <a:noFill/>
                </a:ln>
                <a:solidFill>
                  <a:srgbClr val="007A8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7A8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7" name="Google Shape;17;p14">
            <a:extLst>
              <a:ext uri="{FF2B5EF4-FFF2-40B4-BE49-F238E27FC236}">
                <a16:creationId xmlns:a16="http://schemas.microsoft.com/office/drawing/2014/main" id="{2416BF48-CE0F-4455-B136-D650931B90F9}"/>
              </a:ext>
            </a:extLst>
          </p:cNvPr>
          <p:cNvSpPr txBox="1">
            <a:spLocks noGrp="1"/>
          </p:cNvSpPr>
          <p:nvPr>
            <p:ph type="body" idx="12" hasCustomPrompt="1"/>
          </p:nvPr>
        </p:nvSpPr>
        <p:spPr>
          <a:xfrm>
            <a:off x="2522431" y="6557194"/>
            <a:ext cx="3201037" cy="2154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ctr" anchorCtr="0">
            <a:sp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1067" b="1" i="0" u="none" strike="noStrike" cap="none">
                <a:solidFill>
                  <a:srgbClr val="007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 Narrow"/>
              </a:defRPr>
            </a:lvl1pPr>
            <a:lvl2pPr marL="1219170" marR="0" lvl="1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828754" marR="0" lvl="2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438339" marR="0" lvl="3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3047924" marR="0" lvl="4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3657509" marR="0" lvl="5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4267093" marR="0" lvl="6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76678" marR="0" lvl="7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5486263" marR="0" lvl="8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r>
              <a:rPr lang="fr-CH" dirty="0" err="1"/>
              <a:t>Add</a:t>
            </a:r>
            <a:r>
              <a:rPr lang="fr-CH" dirty="0"/>
              <a:t> </a:t>
            </a:r>
            <a:r>
              <a:rPr lang="fr-CH" dirty="0" err="1"/>
              <a:t>name</a:t>
            </a:r>
            <a:r>
              <a:rPr lang="fr-CH" dirty="0"/>
              <a:t> of </a:t>
            </a:r>
            <a:r>
              <a:rPr lang="fr-CH" dirty="0" err="1"/>
              <a:t>presenter</a:t>
            </a:r>
            <a:r>
              <a:rPr lang="fr-CH" dirty="0"/>
              <a:t> </a:t>
            </a:r>
            <a:r>
              <a:rPr lang="fr-CH" dirty="0" err="1"/>
              <a:t>here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39922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, Content and Text" preserve="1" userDrawn="1">
  <p:cSld name="5_Title, Content and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body" idx="1"/>
          </p:nvPr>
        </p:nvSpPr>
        <p:spPr>
          <a:xfrm>
            <a:off x="500033" y="3758433"/>
            <a:ext cx="10378424" cy="1994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2133" b="0" i="0" u="none" strike="noStrike" cap="none">
                <a:solidFill>
                  <a:srgbClr val="41518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219170" marR="0" lvl="1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828754" marR="0" lvl="2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438339" marR="0" lvl="3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3047924" marR="0" lvl="4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3657509" marR="0" lvl="5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4267093" marR="0" lvl="6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76678" marR="0" lvl="7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5486263" marR="0" lvl="8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2"/>
          </p:nvPr>
        </p:nvSpPr>
        <p:spPr>
          <a:xfrm>
            <a:off x="490581" y="2152433"/>
            <a:ext cx="10378424" cy="1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2133" b="0" i="0" u="none" strike="noStrike" cap="none">
                <a:solidFill>
                  <a:srgbClr val="41518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219170" marR="0" lvl="1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828754" marR="0" lvl="2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438339" marR="0" lvl="3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3047924" marR="0" lvl="4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3657509" marR="0" lvl="5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4267093" marR="0" lvl="6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76678" marR="0" lvl="7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5486263" marR="0" lvl="8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ctrTitle"/>
          </p:nvPr>
        </p:nvSpPr>
        <p:spPr>
          <a:xfrm>
            <a:off x="479999" y="646992"/>
            <a:ext cx="10352205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5416B"/>
              </a:buClr>
              <a:buSzPts val="1400"/>
              <a:buFont typeface="Arial"/>
              <a:buNone/>
              <a:defRPr sz="3733" b="1" i="0" u="none" strike="noStrike" cap="none">
                <a:solidFill>
                  <a:srgbClr val="41518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/>
          </a:p>
        </p:txBody>
      </p:sp>
      <p:sp>
        <p:nvSpPr>
          <p:cNvPr id="37" name="Google Shape;37;p17"/>
          <p:cNvSpPr txBox="1">
            <a:spLocks noGrp="1"/>
          </p:cNvSpPr>
          <p:nvPr>
            <p:ph type="subTitle" idx="3"/>
          </p:nvPr>
        </p:nvSpPr>
        <p:spPr>
          <a:xfrm>
            <a:off x="479999" y="1222992"/>
            <a:ext cx="10352205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700"/>
              <a:buFont typeface="Noto Sans Symbols"/>
              <a:buNone/>
              <a:defRPr sz="2667" b="0" i="0" u="none" strike="noStrike" cap="none">
                <a:solidFill>
                  <a:srgbClr val="007A8A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560"/>
              <a:buFont typeface="Noto Sans Symbols"/>
              <a:buNone/>
              <a:defRPr sz="2133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560"/>
              <a:buFont typeface="Noto Sans Symbols"/>
              <a:buNone/>
              <a:defRPr sz="2133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761DA48-6E04-204A-B95A-18AC83F06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t="14144" r="35379"/>
          <a:stretch/>
        </p:blipFill>
        <p:spPr>
          <a:xfrm>
            <a:off x="9089012" y="0"/>
            <a:ext cx="3102989" cy="3399144"/>
          </a:xfrm>
          <a:prstGeom prst="rect">
            <a:avLst/>
          </a:prstGeom>
        </p:spPr>
      </p:pic>
      <p:pic>
        <p:nvPicPr>
          <p:cNvPr id="14" name="Image 7" descr="Une image contenant texte, clipart, signe&#10;&#10;Description générée automatiquement">
            <a:extLst>
              <a:ext uri="{FF2B5EF4-FFF2-40B4-BE49-F238E27FC236}">
                <a16:creationId xmlns:a16="http://schemas.microsoft.com/office/drawing/2014/main" id="{F440F51B-5969-41C3-BC14-E46F56F1BF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4669" y="6103837"/>
            <a:ext cx="1560627" cy="3442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D21562-01F8-400C-BE00-5C9F8B051716}"/>
              </a:ext>
            </a:extLst>
          </p:cNvPr>
          <p:cNvSpPr txBox="1"/>
          <p:nvPr userDrawn="1"/>
        </p:nvSpPr>
        <p:spPr>
          <a:xfrm>
            <a:off x="348496" y="6474173"/>
            <a:ext cx="2025736" cy="216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807" b="0" i="0" u="none" strike="noStrike" kern="0" cap="none" spc="213" normalizeH="0" baseline="0" noProof="0" dirty="0">
                <a:ln>
                  <a:noFill/>
                </a:ln>
                <a:solidFill>
                  <a:srgbClr val="007A8A"/>
                </a:solidFill>
                <a:effectLst/>
                <a:uLnTx/>
                <a:uFillTx/>
                <a:latin typeface="Helvetica LT Std Cond" panose="020B0506020202030204" pitchFamily="34" charset="0"/>
                <a:cs typeface="Arial"/>
                <a:sym typeface="Arial"/>
              </a:rPr>
              <a:t>ESMO VIRTUAL PLENARY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158B60-C2EF-4110-A81A-2DCDB3D9DE91}"/>
              </a:ext>
            </a:extLst>
          </p:cNvPr>
          <p:cNvSpPr txBox="1"/>
          <p:nvPr userDrawn="1"/>
        </p:nvSpPr>
        <p:spPr>
          <a:xfrm>
            <a:off x="5816601" y="6608490"/>
            <a:ext cx="6005160" cy="164212"/>
          </a:xfrm>
          <a:prstGeom prst="rect">
            <a:avLst/>
          </a:prstGeom>
          <a:noFill/>
        </p:spPr>
        <p:txBody>
          <a:bodyPr wrap="square" lIns="0" tIns="0" rIns="120000" bIns="0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7A8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Content of this presentation is copyright</a:t>
            </a:r>
            <a:r>
              <a:rPr kumimoji="0" lang="en-CH" sz="1067" b="0" i="0" u="none" strike="noStrike" kern="0" cap="none" spc="0" normalizeH="0" baseline="0" noProof="0" dirty="0">
                <a:ln>
                  <a:noFill/>
                </a:ln>
                <a:solidFill>
                  <a:srgbClr val="007A8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7A8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and responsibility of the author. Permission is required for re-use</a:t>
            </a:r>
            <a:r>
              <a:rPr kumimoji="0" lang="en-CH" sz="1067" b="0" i="0" u="none" strike="noStrike" kern="0" cap="none" spc="0" normalizeH="0" baseline="0" noProof="0" dirty="0">
                <a:ln>
                  <a:noFill/>
                </a:ln>
                <a:solidFill>
                  <a:srgbClr val="007A8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7A8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" name="Google Shape;17;p14">
            <a:extLst>
              <a:ext uri="{FF2B5EF4-FFF2-40B4-BE49-F238E27FC236}">
                <a16:creationId xmlns:a16="http://schemas.microsoft.com/office/drawing/2014/main" id="{721F8CC3-C1CB-4A19-802E-FEFCA7358D35}"/>
              </a:ext>
            </a:extLst>
          </p:cNvPr>
          <p:cNvSpPr txBox="1">
            <a:spLocks noGrp="1"/>
          </p:cNvSpPr>
          <p:nvPr>
            <p:ph type="body" idx="12" hasCustomPrompt="1"/>
          </p:nvPr>
        </p:nvSpPr>
        <p:spPr>
          <a:xfrm>
            <a:off x="2522431" y="6557194"/>
            <a:ext cx="3201037" cy="2154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ctr" anchorCtr="0">
            <a:sp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1067" b="1" i="0" u="none" strike="noStrike" cap="none">
                <a:solidFill>
                  <a:srgbClr val="007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 Narrow"/>
              </a:defRPr>
            </a:lvl1pPr>
            <a:lvl2pPr marL="1219170" marR="0" lvl="1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828754" marR="0" lvl="2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438339" marR="0" lvl="3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3047924" marR="0" lvl="4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3657509" marR="0" lvl="5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4267093" marR="0" lvl="6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76678" marR="0" lvl="7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5486263" marR="0" lvl="8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r>
              <a:rPr lang="fr-CH" dirty="0" err="1"/>
              <a:t>Add</a:t>
            </a:r>
            <a:r>
              <a:rPr lang="fr-CH" dirty="0"/>
              <a:t> </a:t>
            </a:r>
            <a:r>
              <a:rPr lang="fr-CH" dirty="0" err="1"/>
              <a:t>name</a:t>
            </a:r>
            <a:r>
              <a:rPr lang="fr-CH" dirty="0"/>
              <a:t> of </a:t>
            </a:r>
            <a:r>
              <a:rPr lang="fr-CH" dirty="0" err="1"/>
              <a:t>presenter</a:t>
            </a:r>
            <a:r>
              <a:rPr lang="fr-CH" dirty="0"/>
              <a:t> </a:t>
            </a:r>
            <a:r>
              <a:rPr lang="fr-CH" dirty="0" err="1"/>
              <a:t>here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75323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, Content and Text" preserve="1" userDrawn="1">
  <p:cSld name="6_Title, Content and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body" idx="1"/>
          </p:nvPr>
        </p:nvSpPr>
        <p:spPr>
          <a:xfrm>
            <a:off x="500033" y="3758433"/>
            <a:ext cx="11241600" cy="1994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2133" b="0" i="0" u="none" strike="noStrike" cap="none">
                <a:solidFill>
                  <a:srgbClr val="41518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219170" marR="0" lvl="1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828754" marR="0" lvl="2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438339" marR="0" lvl="3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3047924" marR="0" lvl="4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3657509" marR="0" lvl="5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4267093" marR="0" lvl="6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76678" marR="0" lvl="7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5486263" marR="0" lvl="8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2"/>
          </p:nvPr>
        </p:nvSpPr>
        <p:spPr>
          <a:xfrm>
            <a:off x="490581" y="2152433"/>
            <a:ext cx="11241600" cy="1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2133" b="0" i="0" u="none" strike="noStrike" cap="none">
                <a:solidFill>
                  <a:srgbClr val="41518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219170" marR="0" lvl="1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828754" marR="0" lvl="2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438339" marR="0" lvl="3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3047924" marR="0" lvl="4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3657509" marR="0" lvl="5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4267093" marR="0" lvl="6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76678" marR="0" lvl="7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5486263" marR="0" lvl="8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ctrTitle"/>
          </p:nvPr>
        </p:nvSpPr>
        <p:spPr>
          <a:xfrm>
            <a:off x="479999" y="646992"/>
            <a:ext cx="112132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5416B"/>
              </a:buClr>
              <a:buSzPts val="1400"/>
              <a:buFont typeface="Arial"/>
              <a:buNone/>
              <a:defRPr sz="3733" b="1" i="0" u="none" strike="noStrike" cap="none">
                <a:solidFill>
                  <a:srgbClr val="41518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subTitle" idx="3"/>
          </p:nvPr>
        </p:nvSpPr>
        <p:spPr>
          <a:xfrm>
            <a:off x="479999" y="1222992"/>
            <a:ext cx="112132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700"/>
              <a:buFont typeface="Noto Sans Symbols"/>
              <a:buNone/>
              <a:defRPr sz="2667" b="0" i="0" u="none" strike="noStrike" cap="none">
                <a:solidFill>
                  <a:srgbClr val="007A8A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560"/>
              <a:buFont typeface="Noto Sans Symbols"/>
              <a:buNone/>
              <a:defRPr sz="2133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560"/>
              <a:buFont typeface="Noto Sans Symbols"/>
              <a:buNone/>
              <a:defRPr sz="2133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/>
          </a:p>
        </p:txBody>
      </p:sp>
      <p:pic>
        <p:nvPicPr>
          <p:cNvPr id="13" name="Image 7" descr="Une image contenant texte, clipart, signe&#10;&#10;Description générée automatiquement">
            <a:extLst>
              <a:ext uri="{FF2B5EF4-FFF2-40B4-BE49-F238E27FC236}">
                <a16:creationId xmlns:a16="http://schemas.microsoft.com/office/drawing/2014/main" id="{A0EFF070-9820-4F5D-A417-994F6DA823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669" y="6103837"/>
            <a:ext cx="1560627" cy="3442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FECB0C-DFC7-4205-9827-E0ACCBA68413}"/>
              </a:ext>
            </a:extLst>
          </p:cNvPr>
          <p:cNvSpPr txBox="1"/>
          <p:nvPr userDrawn="1"/>
        </p:nvSpPr>
        <p:spPr>
          <a:xfrm>
            <a:off x="348496" y="6474173"/>
            <a:ext cx="2025736" cy="216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807" b="0" i="0" u="none" strike="noStrike" kern="0" cap="none" spc="213" normalizeH="0" baseline="0" noProof="0" dirty="0">
                <a:ln>
                  <a:noFill/>
                </a:ln>
                <a:solidFill>
                  <a:srgbClr val="007A8A"/>
                </a:solidFill>
                <a:effectLst/>
                <a:uLnTx/>
                <a:uFillTx/>
                <a:latin typeface="Helvetica LT Std Cond" panose="020B0506020202030204" pitchFamily="34" charset="0"/>
                <a:cs typeface="Arial"/>
                <a:sym typeface="Arial"/>
              </a:rPr>
              <a:t>ESMO VIRTUAL PLENARY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125BDD-502C-4184-B493-0CDA5F4150D8}"/>
              </a:ext>
            </a:extLst>
          </p:cNvPr>
          <p:cNvSpPr txBox="1"/>
          <p:nvPr userDrawn="1"/>
        </p:nvSpPr>
        <p:spPr>
          <a:xfrm>
            <a:off x="5816601" y="6608490"/>
            <a:ext cx="6005160" cy="164212"/>
          </a:xfrm>
          <a:prstGeom prst="rect">
            <a:avLst/>
          </a:prstGeom>
          <a:noFill/>
        </p:spPr>
        <p:txBody>
          <a:bodyPr wrap="square" lIns="0" tIns="0" rIns="120000" bIns="0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7A8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Content of this presentation is copyright</a:t>
            </a:r>
            <a:r>
              <a:rPr kumimoji="0" lang="en-CH" sz="1067" b="0" i="0" u="none" strike="noStrike" kern="0" cap="none" spc="0" normalizeH="0" baseline="0" noProof="0" dirty="0">
                <a:ln>
                  <a:noFill/>
                </a:ln>
                <a:solidFill>
                  <a:srgbClr val="007A8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7A8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and responsibility of the author. Permission is required for re-use</a:t>
            </a:r>
            <a:r>
              <a:rPr kumimoji="0" lang="en-CH" sz="1067" b="0" i="0" u="none" strike="noStrike" kern="0" cap="none" spc="0" normalizeH="0" baseline="0" noProof="0" dirty="0">
                <a:ln>
                  <a:noFill/>
                </a:ln>
                <a:solidFill>
                  <a:srgbClr val="007A8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7A8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7" name="Google Shape;17;p14">
            <a:extLst>
              <a:ext uri="{FF2B5EF4-FFF2-40B4-BE49-F238E27FC236}">
                <a16:creationId xmlns:a16="http://schemas.microsoft.com/office/drawing/2014/main" id="{5F7C5691-C987-4E6D-ABC4-32EC094088D0}"/>
              </a:ext>
            </a:extLst>
          </p:cNvPr>
          <p:cNvSpPr txBox="1">
            <a:spLocks noGrp="1"/>
          </p:cNvSpPr>
          <p:nvPr>
            <p:ph type="body" idx="12" hasCustomPrompt="1"/>
          </p:nvPr>
        </p:nvSpPr>
        <p:spPr>
          <a:xfrm>
            <a:off x="2522431" y="6557194"/>
            <a:ext cx="3201037" cy="2154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ctr" anchorCtr="0">
            <a:sp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1067" b="1" i="0" u="none" strike="noStrike" cap="none">
                <a:solidFill>
                  <a:srgbClr val="007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 Narrow"/>
              </a:defRPr>
            </a:lvl1pPr>
            <a:lvl2pPr marL="1219170" marR="0" lvl="1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828754" marR="0" lvl="2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438339" marR="0" lvl="3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3047924" marR="0" lvl="4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3657509" marR="0" lvl="5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4267093" marR="0" lvl="6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76678" marR="0" lvl="7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5486263" marR="0" lvl="8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r>
              <a:rPr lang="fr-CH" dirty="0" err="1"/>
              <a:t>Add</a:t>
            </a:r>
            <a:r>
              <a:rPr lang="fr-CH" dirty="0"/>
              <a:t> </a:t>
            </a:r>
            <a:r>
              <a:rPr lang="fr-CH" dirty="0" err="1"/>
              <a:t>name</a:t>
            </a:r>
            <a:r>
              <a:rPr lang="fr-CH" dirty="0"/>
              <a:t> of </a:t>
            </a:r>
            <a:r>
              <a:rPr lang="fr-CH" dirty="0" err="1"/>
              <a:t>presenter</a:t>
            </a:r>
            <a:r>
              <a:rPr lang="fr-CH" dirty="0"/>
              <a:t> </a:t>
            </a:r>
            <a:r>
              <a:rPr lang="fr-CH" dirty="0" err="1"/>
              <a:t>here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13405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Free Content" preserve="1" userDrawn="1">
  <p:cSld name="7_Free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9D8E21-1CAC-416A-92EB-C8739BE0E44F}"/>
              </a:ext>
            </a:extLst>
          </p:cNvPr>
          <p:cNvSpPr txBox="1"/>
          <p:nvPr userDrawn="1"/>
        </p:nvSpPr>
        <p:spPr>
          <a:xfrm>
            <a:off x="5816601" y="6608490"/>
            <a:ext cx="6005160" cy="164212"/>
          </a:xfrm>
          <a:prstGeom prst="rect">
            <a:avLst/>
          </a:prstGeom>
          <a:noFill/>
        </p:spPr>
        <p:txBody>
          <a:bodyPr wrap="square" lIns="0" tIns="0" rIns="120000" bIns="0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7A8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Content of this presentation is copyright</a:t>
            </a:r>
            <a:r>
              <a:rPr kumimoji="0" lang="en-CH" sz="1067" b="0" i="0" u="none" strike="noStrike" kern="0" cap="none" spc="0" normalizeH="0" baseline="0" noProof="0" dirty="0">
                <a:ln>
                  <a:noFill/>
                </a:ln>
                <a:solidFill>
                  <a:srgbClr val="007A8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7A8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and responsibility of the author. Permission is required for re-use</a:t>
            </a:r>
            <a:r>
              <a:rPr kumimoji="0" lang="en-CH" sz="1067" b="0" i="0" u="none" strike="noStrike" kern="0" cap="none" spc="0" normalizeH="0" baseline="0" noProof="0" dirty="0">
                <a:ln>
                  <a:noFill/>
                </a:ln>
                <a:solidFill>
                  <a:srgbClr val="007A8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7A8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Google Shape;17;p14">
            <a:extLst>
              <a:ext uri="{FF2B5EF4-FFF2-40B4-BE49-F238E27FC236}">
                <a16:creationId xmlns:a16="http://schemas.microsoft.com/office/drawing/2014/main" id="{E41FBF6F-F136-4D77-9C6E-E01097E51631}"/>
              </a:ext>
            </a:extLst>
          </p:cNvPr>
          <p:cNvSpPr txBox="1">
            <a:spLocks noGrp="1"/>
          </p:cNvSpPr>
          <p:nvPr>
            <p:ph type="body" idx="12" hasCustomPrompt="1"/>
          </p:nvPr>
        </p:nvSpPr>
        <p:spPr>
          <a:xfrm>
            <a:off x="2522431" y="6557194"/>
            <a:ext cx="3201037" cy="2154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ctr" anchorCtr="0">
            <a:sp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1067" b="1" i="0" u="none" strike="noStrike" cap="none">
                <a:solidFill>
                  <a:srgbClr val="007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 Narrow"/>
              </a:defRPr>
            </a:lvl1pPr>
            <a:lvl2pPr marL="1219170" marR="0" lvl="1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828754" marR="0" lvl="2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438339" marR="0" lvl="3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3047924" marR="0" lvl="4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3657509" marR="0" lvl="5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4267093" marR="0" lvl="6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76678" marR="0" lvl="7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5486263" marR="0" lvl="8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r>
              <a:rPr lang="fr-CH" dirty="0" err="1"/>
              <a:t>Add</a:t>
            </a:r>
            <a:r>
              <a:rPr lang="fr-CH" dirty="0"/>
              <a:t> </a:t>
            </a:r>
            <a:r>
              <a:rPr lang="fr-CH" dirty="0" err="1"/>
              <a:t>name</a:t>
            </a:r>
            <a:r>
              <a:rPr lang="fr-CH" dirty="0"/>
              <a:t> of </a:t>
            </a:r>
            <a:r>
              <a:rPr lang="fr-CH" dirty="0" err="1"/>
              <a:t>presenter</a:t>
            </a:r>
            <a:r>
              <a:rPr lang="fr-CH" dirty="0"/>
              <a:t> </a:t>
            </a:r>
            <a:r>
              <a:rPr lang="fr-CH" dirty="0" err="1"/>
              <a:t>here</a:t>
            </a:r>
            <a:endParaRPr dirty="0"/>
          </a:p>
        </p:txBody>
      </p:sp>
      <p:pic>
        <p:nvPicPr>
          <p:cNvPr id="9" name="Image 7" descr="Une image contenant texte, clipart, signe&#10;&#10;Description générée automatiquement">
            <a:extLst>
              <a:ext uri="{FF2B5EF4-FFF2-40B4-BE49-F238E27FC236}">
                <a16:creationId xmlns:a16="http://schemas.microsoft.com/office/drawing/2014/main" id="{51BEE828-2B65-4FC7-9A76-36642D82B2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669" y="6103837"/>
            <a:ext cx="1560627" cy="3442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3DEF13-ED58-4712-9237-E69F0969B5E1}"/>
              </a:ext>
            </a:extLst>
          </p:cNvPr>
          <p:cNvSpPr txBox="1"/>
          <p:nvPr userDrawn="1"/>
        </p:nvSpPr>
        <p:spPr>
          <a:xfrm>
            <a:off x="348496" y="6474173"/>
            <a:ext cx="2025736" cy="216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807" b="0" i="0" u="none" strike="noStrike" kern="0" cap="none" spc="213" normalizeH="0" baseline="0" noProof="0" dirty="0">
                <a:ln>
                  <a:noFill/>
                </a:ln>
                <a:solidFill>
                  <a:srgbClr val="007A8A"/>
                </a:solidFill>
                <a:effectLst/>
                <a:uLnTx/>
                <a:uFillTx/>
                <a:latin typeface="Helvetica LT Std Cond" panose="020B0506020202030204" pitchFamily="34" charset="0"/>
                <a:cs typeface="Arial"/>
                <a:sym typeface="Arial"/>
              </a:rPr>
              <a:t>ESMO VIRTUAL PLENARY</a:t>
            </a:r>
          </a:p>
        </p:txBody>
      </p:sp>
    </p:spTree>
    <p:extLst>
      <p:ext uri="{BB962C8B-B14F-4D97-AF65-F5344CB8AC3E}">
        <p14:creationId xmlns:p14="http://schemas.microsoft.com/office/powerpoint/2010/main" val="197080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7FCB-22E8-4BFD-9F2B-E49A8131573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6381-6223-4A19-A144-E4EFA1FE3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03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Free Content" preserve="1" userDrawn="1">
  <p:cSld name="8_Free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5296DCD-09C8-FC4E-9B0B-0DAEDB958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841"/>
          <a:stretch/>
        </p:blipFill>
        <p:spPr>
          <a:xfrm>
            <a:off x="6190055" y="0"/>
            <a:ext cx="6001947" cy="6858000"/>
          </a:xfrm>
          <a:prstGeom prst="rect">
            <a:avLst/>
          </a:prstGeom>
        </p:spPr>
      </p:pic>
      <p:pic>
        <p:nvPicPr>
          <p:cNvPr id="10" name="Image 7" descr="Une image contenant texte, clipart, signe&#10;&#10;Description générée automatiquement">
            <a:extLst>
              <a:ext uri="{FF2B5EF4-FFF2-40B4-BE49-F238E27FC236}">
                <a16:creationId xmlns:a16="http://schemas.microsoft.com/office/drawing/2014/main" id="{72C643DC-EC36-4E3A-8E37-4DFDEF53CC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4669" y="6103837"/>
            <a:ext cx="1560627" cy="3442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4B8A44-D762-430B-A1F4-206AD072CDD2}"/>
              </a:ext>
            </a:extLst>
          </p:cNvPr>
          <p:cNvSpPr txBox="1"/>
          <p:nvPr userDrawn="1"/>
        </p:nvSpPr>
        <p:spPr>
          <a:xfrm>
            <a:off x="348496" y="6474173"/>
            <a:ext cx="2025736" cy="216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807" b="0" i="0" u="none" strike="noStrike" kern="0" cap="none" spc="213" normalizeH="0" baseline="0" noProof="0" dirty="0">
                <a:ln>
                  <a:noFill/>
                </a:ln>
                <a:solidFill>
                  <a:srgbClr val="007A8A"/>
                </a:solidFill>
                <a:effectLst/>
                <a:uLnTx/>
                <a:uFillTx/>
                <a:latin typeface="Helvetica LT Std Cond" panose="020B0506020202030204" pitchFamily="34" charset="0"/>
                <a:cs typeface="Arial"/>
                <a:sym typeface="Arial"/>
              </a:rPr>
              <a:t>ESMO VIRTUAL PLENARY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20A9E3-03F0-4D40-96F7-AD1038EE818D}"/>
              </a:ext>
            </a:extLst>
          </p:cNvPr>
          <p:cNvSpPr txBox="1"/>
          <p:nvPr userDrawn="1"/>
        </p:nvSpPr>
        <p:spPr>
          <a:xfrm>
            <a:off x="5816601" y="6608490"/>
            <a:ext cx="6005160" cy="164212"/>
          </a:xfrm>
          <a:prstGeom prst="rect">
            <a:avLst/>
          </a:prstGeom>
          <a:noFill/>
        </p:spPr>
        <p:txBody>
          <a:bodyPr wrap="square" lIns="0" tIns="0" rIns="120000" bIns="0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7A8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Content of this presentation is copyright</a:t>
            </a:r>
            <a:r>
              <a:rPr kumimoji="0" lang="en-CH" sz="1067" b="0" i="0" u="none" strike="noStrike" kern="0" cap="none" spc="0" normalizeH="0" baseline="0" noProof="0" dirty="0">
                <a:ln>
                  <a:noFill/>
                </a:ln>
                <a:solidFill>
                  <a:srgbClr val="007A8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7A8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and responsibility of the author. Permission is required for re-use</a:t>
            </a:r>
            <a:r>
              <a:rPr kumimoji="0" lang="en-CH" sz="1067" b="0" i="0" u="none" strike="noStrike" kern="0" cap="none" spc="0" normalizeH="0" baseline="0" noProof="0" dirty="0">
                <a:ln>
                  <a:noFill/>
                </a:ln>
                <a:solidFill>
                  <a:srgbClr val="007A8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7A8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5" name="Google Shape;17;p14">
            <a:extLst>
              <a:ext uri="{FF2B5EF4-FFF2-40B4-BE49-F238E27FC236}">
                <a16:creationId xmlns:a16="http://schemas.microsoft.com/office/drawing/2014/main" id="{8AF3357D-4F89-4E40-A23B-B77DDA4CBE17}"/>
              </a:ext>
            </a:extLst>
          </p:cNvPr>
          <p:cNvSpPr txBox="1">
            <a:spLocks noGrp="1"/>
          </p:cNvSpPr>
          <p:nvPr>
            <p:ph type="body" idx="12" hasCustomPrompt="1"/>
          </p:nvPr>
        </p:nvSpPr>
        <p:spPr>
          <a:xfrm>
            <a:off x="2522431" y="6557194"/>
            <a:ext cx="3201037" cy="2154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ctr" anchorCtr="0">
            <a:sp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1067" b="1" i="0" u="none" strike="noStrike" cap="none">
                <a:solidFill>
                  <a:srgbClr val="007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 Narrow"/>
              </a:defRPr>
            </a:lvl1pPr>
            <a:lvl2pPr marL="1219170" marR="0" lvl="1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828754" marR="0" lvl="2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438339" marR="0" lvl="3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3047924" marR="0" lvl="4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3657509" marR="0" lvl="5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4267093" marR="0" lvl="6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76678" marR="0" lvl="7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5486263" marR="0" lvl="8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r>
              <a:rPr lang="fr-CH" dirty="0" err="1"/>
              <a:t>Add</a:t>
            </a:r>
            <a:r>
              <a:rPr lang="fr-CH" dirty="0"/>
              <a:t> </a:t>
            </a:r>
            <a:r>
              <a:rPr lang="fr-CH" dirty="0" err="1"/>
              <a:t>name</a:t>
            </a:r>
            <a:r>
              <a:rPr lang="fr-CH" dirty="0"/>
              <a:t> of </a:t>
            </a:r>
            <a:r>
              <a:rPr lang="fr-CH" dirty="0" err="1"/>
              <a:t>presenter</a:t>
            </a:r>
            <a:r>
              <a:rPr lang="fr-CH" dirty="0"/>
              <a:t> </a:t>
            </a:r>
            <a:r>
              <a:rPr lang="fr-CH" dirty="0" err="1"/>
              <a:t>here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51470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Free Content" preserve="1" userDrawn="1">
  <p:cSld name="8_Free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1833D400-BCED-FB48-95A4-2ABD0037F8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0588" r="30474"/>
          <a:stretch/>
        </p:blipFill>
        <p:spPr>
          <a:xfrm>
            <a:off x="7450081" y="0"/>
            <a:ext cx="4741920" cy="3903331"/>
          </a:xfrm>
          <a:prstGeom prst="rect">
            <a:avLst/>
          </a:prstGeom>
        </p:spPr>
      </p:pic>
      <p:pic>
        <p:nvPicPr>
          <p:cNvPr id="12" name="Image 7" descr="Une image contenant texte, clipart, signe&#10;&#10;Description générée automatiquement">
            <a:extLst>
              <a:ext uri="{FF2B5EF4-FFF2-40B4-BE49-F238E27FC236}">
                <a16:creationId xmlns:a16="http://schemas.microsoft.com/office/drawing/2014/main" id="{D2A609A4-5BE5-400E-B312-97E6A18F73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4669" y="6103837"/>
            <a:ext cx="1560627" cy="3442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A910FD-8FA7-4E40-9CFB-097700ECACD3}"/>
              </a:ext>
            </a:extLst>
          </p:cNvPr>
          <p:cNvSpPr txBox="1"/>
          <p:nvPr userDrawn="1"/>
        </p:nvSpPr>
        <p:spPr>
          <a:xfrm>
            <a:off x="348496" y="6474173"/>
            <a:ext cx="2025736" cy="216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807" b="0" i="0" u="none" strike="noStrike" kern="0" cap="none" spc="213" normalizeH="0" baseline="0" noProof="0" dirty="0">
                <a:ln>
                  <a:noFill/>
                </a:ln>
                <a:solidFill>
                  <a:srgbClr val="007A8A"/>
                </a:solidFill>
                <a:effectLst/>
                <a:uLnTx/>
                <a:uFillTx/>
                <a:latin typeface="Helvetica LT Std Cond" panose="020B0506020202030204" pitchFamily="34" charset="0"/>
                <a:cs typeface="Arial"/>
                <a:sym typeface="Arial"/>
              </a:rPr>
              <a:t>ESMO VIRTUAL PLENARY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779A4C-463A-4802-8820-A8F1F8EA846D}"/>
              </a:ext>
            </a:extLst>
          </p:cNvPr>
          <p:cNvSpPr txBox="1"/>
          <p:nvPr userDrawn="1"/>
        </p:nvSpPr>
        <p:spPr>
          <a:xfrm>
            <a:off x="5816601" y="6608490"/>
            <a:ext cx="6005160" cy="164212"/>
          </a:xfrm>
          <a:prstGeom prst="rect">
            <a:avLst/>
          </a:prstGeom>
          <a:noFill/>
        </p:spPr>
        <p:txBody>
          <a:bodyPr wrap="square" lIns="0" tIns="0" rIns="120000" bIns="0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7A8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Content of this presentation is copyright</a:t>
            </a:r>
            <a:r>
              <a:rPr kumimoji="0" lang="en-CH" sz="1067" b="0" i="0" u="none" strike="noStrike" kern="0" cap="none" spc="0" normalizeH="0" baseline="0" noProof="0" dirty="0">
                <a:ln>
                  <a:noFill/>
                </a:ln>
                <a:solidFill>
                  <a:srgbClr val="007A8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7A8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and responsibility of the author. Permission is required for re-use</a:t>
            </a:r>
            <a:r>
              <a:rPr kumimoji="0" lang="en-CH" sz="1067" b="0" i="0" u="none" strike="noStrike" kern="0" cap="none" spc="0" normalizeH="0" baseline="0" noProof="0" dirty="0">
                <a:ln>
                  <a:noFill/>
                </a:ln>
                <a:solidFill>
                  <a:srgbClr val="007A8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7A8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5" name="Google Shape;17;p14">
            <a:extLst>
              <a:ext uri="{FF2B5EF4-FFF2-40B4-BE49-F238E27FC236}">
                <a16:creationId xmlns:a16="http://schemas.microsoft.com/office/drawing/2014/main" id="{C9C63F78-19D5-4C4D-A592-CF3AFCA4D430}"/>
              </a:ext>
            </a:extLst>
          </p:cNvPr>
          <p:cNvSpPr txBox="1">
            <a:spLocks noGrp="1"/>
          </p:cNvSpPr>
          <p:nvPr>
            <p:ph type="body" idx="12" hasCustomPrompt="1"/>
          </p:nvPr>
        </p:nvSpPr>
        <p:spPr>
          <a:xfrm>
            <a:off x="2522431" y="6557194"/>
            <a:ext cx="3201037" cy="2154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ctr" anchorCtr="0">
            <a:sp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1067" b="1" i="0" u="none" strike="noStrike" cap="none">
                <a:solidFill>
                  <a:srgbClr val="007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 Narrow"/>
              </a:defRPr>
            </a:lvl1pPr>
            <a:lvl2pPr marL="1219170" marR="0" lvl="1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828754" marR="0" lvl="2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438339" marR="0" lvl="3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3047924" marR="0" lvl="4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3657509" marR="0" lvl="5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4267093" marR="0" lvl="6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76678" marR="0" lvl="7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5486263" marR="0" lvl="8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r>
              <a:rPr lang="fr-CH" dirty="0" err="1"/>
              <a:t>Add</a:t>
            </a:r>
            <a:r>
              <a:rPr lang="fr-CH" dirty="0"/>
              <a:t> </a:t>
            </a:r>
            <a:r>
              <a:rPr lang="fr-CH" dirty="0" err="1"/>
              <a:t>name</a:t>
            </a:r>
            <a:r>
              <a:rPr lang="fr-CH" dirty="0"/>
              <a:t> of </a:t>
            </a:r>
            <a:r>
              <a:rPr lang="fr-CH" dirty="0" err="1"/>
              <a:t>presenter</a:t>
            </a:r>
            <a:r>
              <a:rPr lang="fr-CH" dirty="0"/>
              <a:t> </a:t>
            </a:r>
            <a:r>
              <a:rPr lang="fr-CH" dirty="0" err="1"/>
              <a:t>here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08282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Free Content" preserve="1" userDrawn="1">
  <p:cSld name="8_Free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EE0B2F9-4353-5244-AF6D-F39BB0819C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841"/>
          <a:stretch/>
        </p:blipFill>
        <p:spPr>
          <a:xfrm>
            <a:off x="6190055" y="0"/>
            <a:ext cx="6001947" cy="6858000"/>
          </a:xfrm>
          <a:prstGeom prst="rect">
            <a:avLst/>
          </a:prstGeom>
        </p:spPr>
      </p:pic>
      <p:sp>
        <p:nvSpPr>
          <p:cNvPr id="8" name="Google Shape;48;p20">
            <a:extLst>
              <a:ext uri="{FF2B5EF4-FFF2-40B4-BE49-F238E27FC236}">
                <a16:creationId xmlns:a16="http://schemas.microsoft.com/office/drawing/2014/main" id="{BDE15077-C3F1-4668-A0CC-1B817674F7E0}"/>
              </a:ext>
            </a:extLst>
          </p:cNvPr>
          <p:cNvSpPr txBox="1"/>
          <p:nvPr userDrawn="1"/>
        </p:nvSpPr>
        <p:spPr>
          <a:xfrm>
            <a:off x="494849" y="4172757"/>
            <a:ext cx="5471200" cy="1600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15186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European Society for Medical Oncology (ESMO)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415186"/>
              </a:solidFill>
              <a:effectLst/>
              <a:uLnTx/>
              <a:uFillTx/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15186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Via Ginevra 4, CH-6900 Lugano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15186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15186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T. +41 (0)91 973 19 00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15186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15186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esmo@esmo.org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15186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</a:b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415186"/>
              </a:solidFill>
              <a:effectLst/>
              <a:uLnTx/>
              <a:uFillTx/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15186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esmo.org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415186"/>
              </a:solidFill>
              <a:effectLst/>
              <a:uLnTx/>
              <a:uFillTx/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" name="Google Shape;42;p18">
            <a:extLst>
              <a:ext uri="{FF2B5EF4-FFF2-40B4-BE49-F238E27FC236}">
                <a16:creationId xmlns:a16="http://schemas.microsoft.com/office/drawing/2014/main" id="{FE363E35-F416-411E-A58A-8EE8C5EBDBA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89667" y="2485561"/>
            <a:ext cx="5344140" cy="159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69329" marR="0" lvl="0" indent="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415186"/>
              </a:buClr>
              <a:buSzPts val="1600"/>
              <a:buFont typeface="Noto Sans Symbols"/>
              <a:buNone/>
              <a:defRPr sz="2133" b="0" i="0" u="none" strike="noStrike" cap="none">
                <a:solidFill>
                  <a:srgbClr val="007A8A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219170" marR="0" lvl="1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○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828754" marR="0" lvl="2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■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438339" marR="0" lvl="3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3047924" marR="0" lvl="4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○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3657509" marR="0" lvl="5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■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4267093" marR="0" lvl="6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76678" marR="0" lvl="7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○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5486263" marR="0" lvl="8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■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EB12CDB-DC31-494F-A582-EB372C6A01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018" y="6257032"/>
            <a:ext cx="1275228" cy="331477"/>
          </a:xfrm>
          <a:prstGeom prst="rect">
            <a:avLst/>
          </a:prstGeom>
        </p:spPr>
      </p:pic>
      <p:pic>
        <p:nvPicPr>
          <p:cNvPr id="11" name="Image 15" descr="Une image contenant texte, clipart, signe&#10;&#10;Description générée automatiquement">
            <a:extLst>
              <a:ext uri="{FF2B5EF4-FFF2-40B4-BE49-F238E27FC236}">
                <a16:creationId xmlns:a16="http://schemas.microsoft.com/office/drawing/2014/main" id="{4C10F293-2861-4E58-90EF-4A21E83578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9018" y="600968"/>
            <a:ext cx="4185693" cy="9233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78C025-B7F9-45E8-ACA8-61135F2DBE70}"/>
              </a:ext>
            </a:extLst>
          </p:cNvPr>
          <p:cNvSpPr txBox="1"/>
          <p:nvPr userDrawn="1"/>
        </p:nvSpPr>
        <p:spPr>
          <a:xfrm>
            <a:off x="489666" y="1641036"/>
            <a:ext cx="4682308" cy="742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H" sz="2113" b="0" i="0" u="none" strike="noStrike" kern="0" cap="none" spc="587" normalizeH="0" baseline="0" noProof="0" dirty="0">
                <a:ln>
                  <a:noFill/>
                </a:ln>
                <a:solidFill>
                  <a:srgbClr val="007A8A"/>
                </a:solidFill>
                <a:effectLst/>
                <a:uLnTx/>
                <a:uFillTx/>
                <a:latin typeface="Helvetica LT Std Cond" panose="020B0506020202030204" pitchFamily="34" charset="0"/>
                <a:cs typeface="Arial"/>
                <a:sym typeface="Arial"/>
              </a:rPr>
              <a:t>ESMO VIRTUAL PLENARY</a:t>
            </a:r>
          </a:p>
        </p:txBody>
      </p:sp>
    </p:spTree>
    <p:extLst>
      <p:ext uri="{BB962C8B-B14F-4D97-AF65-F5344CB8AC3E}">
        <p14:creationId xmlns:p14="http://schemas.microsoft.com/office/powerpoint/2010/main" val="85516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89491" y="2152439"/>
            <a:ext cx="11213019" cy="3600000"/>
          </a:xfrm>
          <a:prstGeom prst="rect">
            <a:avLst/>
          </a:prstGeom>
        </p:spPr>
        <p:txBody>
          <a:bodyPr>
            <a:noAutofit/>
          </a:bodyPr>
          <a:lstStyle>
            <a:lvl1pPr marL="380990" indent="-380990">
              <a:buFont typeface="Wingdings" panose="05000000000000000000" pitchFamily="2" charset="2"/>
              <a:buChar char=""/>
              <a:defRPr sz="2133" baseline="0">
                <a:solidFill>
                  <a:srgbClr val="04426B"/>
                </a:solidFill>
              </a:defRPr>
            </a:lvl1pPr>
          </a:lstStyle>
          <a:p>
            <a:pPr lvl="0"/>
            <a:r>
              <a:rPr lang="en-US"/>
              <a:t>Click to edit Master text </a:t>
            </a:r>
            <a:r>
              <a:rPr lang="en-US" err="1"/>
              <a:t>stylesc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623330-BFFB-F448-AA2F-26160B58B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999" y="646992"/>
            <a:ext cx="11213020" cy="576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3733" b="1" i="0" cap="all">
                <a:solidFill>
                  <a:srgbClr val="04426B"/>
                </a:solidFill>
                <a:latin typeface="+mn-lt"/>
                <a:cs typeface="Arial Narrow"/>
              </a:defRPr>
            </a:lvl1pPr>
          </a:lstStyle>
          <a:p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292DDDC-1EEA-5646-B219-7866C459E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999" y="1222992"/>
            <a:ext cx="11213020" cy="60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667">
                <a:solidFill>
                  <a:srgbClr val="04426B"/>
                </a:solidFill>
                <a:latin typeface="+mn-lt"/>
                <a:cs typeface="Arial Narrow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Image 9">
            <a:extLst>
              <a:ext uri="{FF2B5EF4-FFF2-40B4-BE49-F238E27FC236}">
                <a16:creationId xmlns:a16="http://schemas.microsoft.com/office/drawing/2014/main" id="{E1C9B094-E931-4253-B329-845A6E5DBD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80002" y="6480098"/>
            <a:ext cx="1987661" cy="158452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203774-9040-4CEE-8B39-9A01537E1B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8185" y="6011710"/>
            <a:ext cx="8045449" cy="63076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buNone/>
              <a:defRPr sz="933">
                <a:solidFill>
                  <a:srgbClr val="01426B"/>
                </a:solidFill>
                <a:latin typeface="+mn-lt"/>
              </a:defRPr>
            </a:lvl1pPr>
            <a:lvl2pPr algn="r">
              <a:defRPr sz="1067">
                <a:latin typeface="+mn-lt"/>
              </a:defRPr>
            </a:lvl2pPr>
            <a:lvl3pPr algn="r">
              <a:defRPr sz="1067">
                <a:latin typeface="+mn-lt"/>
              </a:defRPr>
            </a:lvl3pPr>
            <a:lvl4pPr algn="r">
              <a:defRPr sz="1067">
                <a:latin typeface="+mn-lt"/>
              </a:defRPr>
            </a:lvl4pPr>
            <a:lvl5pPr algn="r">
              <a:defRPr sz="1067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7285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718" y="786384"/>
            <a:ext cx="10979149" cy="2239920"/>
          </a:xfrm>
        </p:spPr>
        <p:txBody>
          <a:bodyPr lIns="0" tIns="0" rIns="0" bIns="0">
            <a:normAutofit/>
          </a:bodyPr>
          <a:lstStyle>
            <a:lvl1pPr>
              <a:lnSpc>
                <a:spcPct val="90000"/>
              </a:lnSpc>
              <a:defRPr sz="4000" b="0" cap="none" spc="13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&lt;Insert Title&gt;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718" y="4647764"/>
            <a:ext cx="10979148" cy="9243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800" spc="31" baseline="0">
                <a:solidFill>
                  <a:schemeClr val="bg1"/>
                </a:solidFill>
              </a:defRPr>
            </a:lvl1pPr>
            <a:lvl2pPr marL="4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&lt;Affiliations&gt;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11718" y="3409276"/>
            <a:ext cx="10979149" cy="12278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spc="3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 dirty="0"/>
              <a:t>&lt;Authors&gt;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2571DC2-D6A3-4185-B1A8-3DB7ADC1CF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00" y="-1"/>
            <a:ext cx="4572000" cy="252239"/>
          </a:xfrm>
        </p:spPr>
        <p:txBody>
          <a:bodyPr tIns="45720" rIns="137160">
            <a:noAutofit/>
          </a:bodyPr>
          <a:lstStyle>
            <a:lvl1pPr marL="0" indent="0" algn="r">
              <a:buFontTx/>
              <a:buNone/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609584" indent="0">
              <a:buFontTx/>
              <a:buNone/>
              <a:defRPr/>
            </a:lvl2pPr>
            <a:lvl3pPr marL="1217052" indent="0">
              <a:buFontTx/>
              <a:buNone/>
              <a:defRPr/>
            </a:lvl3pPr>
            <a:lvl4pPr marL="1680591" indent="0">
              <a:buFontTx/>
              <a:buNone/>
              <a:defRPr/>
            </a:lvl4pPr>
            <a:lvl5pPr marL="2142013" indent="0">
              <a:buFontTx/>
              <a:buNone/>
              <a:defRPr/>
            </a:lvl5pPr>
          </a:lstStyle>
          <a:p>
            <a:pPr lvl="0"/>
            <a:r>
              <a:rPr lang="en-US" dirty="0"/>
              <a:t>Label for locking</a:t>
            </a:r>
          </a:p>
        </p:txBody>
      </p:sp>
    </p:spTree>
    <p:extLst>
      <p:ext uri="{BB962C8B-B14F-4D97-AF65-F5344CB8AC3E}">
        <p14:creationId xmlns:p14="http://schemas.microsoft.com/office/powerpoint/2010/main" val="344154157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80">
          <p15:clr>
            <a:srgbClr val="FBAE40"/>
          </p15:clr>
        </p15:guide>
        <p15:guide id="4" orient="horz" pos="405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5" y="313267"/>
            <a:ext cx="11436349" cy="914660"/>
          </a:xfrm>
        </p:spPr>
        <p:txBody>
          <a:bodyPr lIns="0" tIns="0" rIns="0" bIns="45720" anchor="b">
            <a:normAutofit/>
          </a:bodyPr>
          <a:lstStyle>
            <a:lvl1pPr>
              <a:defRPr sz="3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&lt;Slide Title&gt;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6" y="1598085"/>
            <a:ext cx="11436348" cy="448204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9035" indent="-219451">
              <a:lnSpc>
                <a:spcPct val="100000"/>
              </a:lnSpc>
              <a:spcBef>
                <a:spcPts val="0"/>
              </a:spcBef>
              <a:buClr>
                <a:srgbClr val="00857C"/>
              </a:buClr>
              <a:buSzPct val="100000"/>
              <a:buFont typeface="Arial Narrow" panose="020B060602020203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7662" indent="-158492">
              <a:lnSpc>
                <a:spcPct val="100000"/>
              </a:lnSpc>
              <a:spcBef>
                <a:spcPts val="0"/>
              </a:spcBef>
              <a:buClr>
                <a:srgbClr val="00857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754" indent="-156629">
              <a:lnSpc>
                <a:spcPct val="100000"/>
              </a:lnSpc>
              <a:spcBef>
                <a:spcPts val="0"/>
              </a:spcBef>
              <a:buSzPct val="100000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8339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D126F0-0D23-46CA-BFB7-A1BFB0B90603}"/>
              </a:ext>
            </a:extLst>
          </p:cNvPr>
          <p:cNvCxnSpPr/>
          <p:nvPr/>
        </p:nvCxnSpPr>
        <p:spPr>
          <a:xfrm>
            <a:off x="377825" y="1227932"/>
            <a:ext cx="11436350" cy="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FC96CB-0B90-4F97-BEB8-48B483269B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00" y="-1"/>
            <a:ext cx="4572000" cy="252239"/>
          </a:xfrm>
        </p:spPr>
        <p:txBody>
          <a:bodyPr tIns="45720" rIns="137160">
            <a:noAutofit/>
          </a:bodyPr>
          <a:lstStyle>
            <a:lvl1pPr marL="0" indent="0" algn="r">
              <a:buFontTx/>
              <a:buNone/>
              <a:defRPr sz="1200">
                <a:latin typeface="Arial Narrow" panose="020B0606020202030204" pitchFamily="34" charset="0"/>
              </a:defRPr>
            </a:lvl1pPr>
            <a:lvl2pPr marL="609584" indent="0">
              <a:buFontTx/>
              <a:buNone/>
              <a:defRPr/>
            </a:lvl2pPr>
            <a:lvl3pPr marL="1217052" indent="0">
              <a:buFontTx/>
              <a:buNone/>
              <a:defRPr/>
            </a:lvl3pPr>
            <a:lvl4pPr marL="1680591" indent="0">
              <a:buFontTx/>
              <a:buNone/>
              <a:defRPr/>
            </a:lvl4pPr>
            <a:lvl5pPr marL="2142013" indent="0">
              <a:buFontTx/>
              <a:buNone/>
              <a:defRPr/>
            </a:lvl5pPr>
          </a:lstStyle>
          <a:p>
            <a:pPr lvl="0"/>
            <a:r>
              <a:rPr lang="en-US" dirty="0"/>
              <a:t>Label for locking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7B7DAE8-9A88-41ED-9152-A2693AB22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2" y="6356350"/>
            <a:ext cx="12192001" cy="501650"/>
          </a:xfrm>
          <a:prstGeom prst="rect">
            <a:avLst/>
          </a:prstGeom>
        </p:spPr>
        <p:txBody>
          <a:bodyPr vert="horz" lIns="137160" tIns="0" rIns="137160" bIns="91440" rtlCol="0" anchor="b" anchorCtr="0"/>
          <a:lstStyle>
            <a:lvl1pPr algn="l"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FEA7A5-3F17-415D-9FE7-A1C5710216A2}"/>
              </a:ext>
            </a:extLst>
          </p:cNvPr>
          <p:cNvCxnSpPr/>
          <p:nvPr userDrawn="1"/>
        </p:nvCxnSpPr>
        <p:spPr>
          <a:xfrm>
            <a:off x="377825" y="1227932"/>
            <a:ext cx="11436350" cy="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962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5" y="313267"/>
            <a:ext cx="11436349" cy="914660"/>
          </a:xfrm>
        </p:spPr>
        <p:txBody>
          <a:bodyPr lIns="0" tIns="0" rIns="0" bIns="45720" anchor="b">
            <a:normAutofit/>
          </a:bodyPr>
          <a:lstStyle>
            <a:lvl1pPr>
              <a:defRPr sz="3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&lt;Slide Title&gt;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D126F0-0D23-46CA-BFB7-A1BFB0B90603}"/>
              </a:ext>
            </a:extLst>
          </p:cNvPr>
          <p:cNvCxnSpPr/>
          <p:nvPr/>
        </p:nvCxnSpPr>
        <p:spPr>
          <a:xfrm>
            <a:off x="377825" y="1227932"/>
            <a:ext cx="11436350" cy="0"/>
          </a:xfrm>
          <a:prstGeom prst="line">
            <a:avLst/>
          </a:prstGeom>
          <a:ln w="31750">
            <a:solidFill>
              <a:srgbClr val="008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3D41DD0-2BAD-40ED-B59C-AAADB26A05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00" y="-1"/>
            <a:ext cx="4572000" cy="252239"/>
          </a:xfrm>
        </p:spPr>
        <p:txBody>
          <a:bodyPr tIns="45720" rIns="137160">
            <a:noAutofit/>
          </a:bodyPr>
          <a:lstStyle>
            <a:lvl1pPr marL="0" indent="0" algn="r">
              <a:buFontTx/>
              <a:buNone/>
              <a:defRPr sz="1200">
                <a:latin typeface="Arial Narrow" panose="020B0606020202030204" pitchFamily="34" charset="0"/>
              </a:defRPr>
            </a:lvl1pPr>
            <a:lvl2pPr marL="609584" indent="0">
              <a:buFontTx/>
              <a:buNone/>
              <a:defRPr/>
            </a:lvl2pPr>
            <a:lvl3pPr marL="1217052" indent="0">
              <a:buFontTx/>
              <a:buNone/>
              <a:defRPr/>
            </a:lvl3pPr>
            <a:lvl4pPr marL="1680591" indent="0">
              <a:buFontTx/>
              <a:buNone/>
              <a:defRPr/>
            </a:lvl4pPr>
            <a:lvl5pPr marL="2142013" indent="0">
              <a:buFontTx/>
              <a:buNone/>
              <a:defRPr/>
            </a:lvl5pPr>
          </a:lstStyle>
          <a:p>
            <a:pPr lvl="0"/>
            <a:r>
              <a:rPr lang="en-US" dirty="0"/>
              <a:t>Label for locking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22FE14F-A39F-4BF4-8EAE-B628F105C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2" y="6356350"/>
            <a:ext cx="12192001" cy="501650"/>
          </a:xfrm>
          <a:prstGeom prst="rect">
            <a:avLst/>
          </a:prstGeom>
        </p:spPr>
        <p:txBody>
          <a:bodyPr vert="horz" lIns="137160" tIns="0" rIns="137160" bIns="91440" rtlCol="0" anchor="b" anchorCtr="0"/>
          <a:lstStyle>
            <a:lvl1pPr algn="l"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B9C006-BCA4-4C80-8B88-4E082E8ECFF4}"/>
              </a:ext>
            </a:extLst>
          </p:cNvPr>
          <p:cNvCxnSpPr/>
          <p:nvPr userDrawn="1"/>
        </p:nvCxnSpPr>
        <p:spPr>
          <a:xfrm>
            <a:off x="377825" y="1227932"/>
            <a:ext cx="11436350" cy="0"/>
          </a:xfrm>
          <a:prstGeom prst="line">
            <a:avLst/>
          </a:prstGeom>
          <a:ln w="31750">
            <a:solidFill>
              <a:srgbClr val="008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941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381001" y="1598085"/>
            <a:ext cx="5514564" cy="4482044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/>
            </a:lvl1pPr>
            <a:lvl2pPr marL="460424" indent="-233389">
              <a:buFont typeface="Arial Narrow" panose="020B0606020202030204" pitchFamily="34" charset="0"/>
              <a:buChar char="–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307016" y="1598085"/>
            <a:ext cx="5514564" cy="4482044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/>
            </a:lvl1pPr>
            <a:lvl2pPr marL="460424" indent="-233389">
              <a:buFont typeface="Arial Narrow" panose="020B0606020202030204" pitchFamily="34" charset="0"/>
              <a:buChar char="–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60AA23-087E-4675-9E2F-DDEBC5D945D6}"/>
              </a:ext>
            </a:extLst>
          </p:cNvPr>
          <p:cNvCxnSpPr/>
          <p:nvPr/>
        </p:nvCxnSpPr>
        <p:spPr>
          <a:xfrm>
            <a:off x="377825" y="1227932"/>
            <a:ext cx="11436350" cy="0"/>
          </a:xfrm>
          <a:prstGeom prst="line">
            <a:avLst/>
          </a:prstGeom>
          <a:ln w="31750">
            <a:solidFill>
              <a:srgbClr val="008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6CE5D1F0-AB30-43D1-A0AE-998C4E040F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825" y="313267"/>
            <a:ext cx="11436349" cy="914660"/>
          </a:xfrm>
        </p:spPr>
        <p:txBody>
          <a:bodyPr lIns="0" tIns="0" rIns="0" bIns="45720" anchor="b">
            <a:normAutofit/>
          </a:bodyPr>
          <a:lstStyle>
            <a:lvl1pPr>
              <a:defRPr sz="3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&lt;Slide Title&gt;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1C18BB7-8B96-401D-A546-77E2D23E1C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00" y="-1"/>
            <a:ext cx="4572000" cy="252239"/>
          </a:xfrm>
        </p:spPr>
        <p:txBody>
          <a:bodyPr tIns="45720" rIns="137160">
            <a:noAutofit/>
          </a:bodyPr>
          <a:lstStyle>
            <a:lvl1pPr marL="0" indent="0" algn="r">
              <a:buFontTx/>
              <a:buNone/>
              <a:defRPr sz="1200">
                <a:latin typeface="Arial Narrow" panose="020B0606020202030204" pitchFamily="34" charset="0"/>
              </a:defRPr>
            </a:lvl1pPr>
            <a:lvl2pPr marL="609584" indent="0">
              <a:buFontTx/>
              <a:buNone/>
              <a:defRPr/>
            </a:lvl2pPr>
            <a:lvl3pPr marL="1217052" indent="0">
              <a:buFontTx/>
              <a:buNone/>
              <a:defRPr/>
            </a:lvl3pPr>
            <a:lvl4pPr marL="1680591" indent="0">
              <a:buFontTx/>
              <a:buNone/>
              <a:defRPr/>
            </a:lvl4pPr>
            <a:lvl5pPr marL="2142013" indent="0">
              <a:buFontTx/>
              <a:buNone/>
              <a:defRPr/>
            </a:lvl5pPr>
          </a:lstStyle>
          <a:p>
            <a:pPr lvl="0"/>
            <a:r>
              <a:rPr lang="en-US" dirty="0"/>
              <a:t>Label for locking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36112B8-8E42-4B63-B721-4E1EF8863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2" y="6356350"/>
            <a:ext cx="12192001" cy="501650"/>
          </a:xfrm>
          <a:prstGeom prst="rect">
            <a:avLst/>
          </a:prstGeom>
        </p:spPr>
        <p:txBody>
          <a:bodyPr vert="horz" lIns="137160" tIns="0" rIns="137160" bIns="91440" rtlCol="0" anchor="b" anchorCtr="0"/>
          <a:lstStyle>
            <a:lvl1pPr algn="l"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BC311C-9C3E-4607-B096-DC8B72515904}"/>
              </a:ext>
            </a:extLst>
          </p:cNvPr>
          <p:cNvCxnSpPr/>
          <p:nvPr userDrawn="1"/>
        </p:nvCxnSpPr>
        <p:spPr>
          <a:xfrm>
            <a:off x="377825" y="1227932"/>
            <a:ext cx="11436350" cy="0"/>
          </a:xfrm>
          <a:prstGeom prst="line">
            <a:avLst/>
          </a:prstGeom>
          <a:ln w="31750">
            <a:solidFill>
              <a:srgbClr val="008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559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tacked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381000" y="1598084"/>
            <a:ext cx="11430000" cy="2622224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/>
            </a:lvl1pPr>
            <a:lvl2pPr marL="460424" indent="-233389">
              <a:buFont typeface="Arial Narrow" panose="020B0606020202030204" pitchFamily="34" charset="0"/>
              <a:buChar char="–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377826" y="4392248"/>
            <a:ext cx="11433174" cy="17272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/>
            </a:lvl1pPr>
            <a:lvl2pPr marL="460424" indent="-233389">
              <a:buFont typeface="Arial Narrow" panose="020B0606020202030204" pitchFamily="34" charset="0"/>
              <a:buChar char="–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D8B0AF7-33D8-4EB8-97F6-21BCAD2344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825" y="313267"/>
            <a:ext cx="11436349" cy="914660"/>
          </a:xfrm>
        </p:spPr>
        <p:txBody>
          <a:bodyPr lIns="0" tIns="0" rIns="0" bIns="45720" anchor="b">
            <a:normAutofit/>
          </a:bodyPr>
          <a:lstStyle>
            <a:lvl1pPr>
              <a:defRPr sz="3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&lt;Slide Title&gt;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E91ED9-7601-4209-BA9A-3074EC6DAD40}"/>
              </a:ext>
            </a:extLst>
          </p:cNvPr>
          <p:cNvCxnSpPr/>
          <p:nvPr/>
        </p:nvCxnSpPr>
        <p:spPr>
          <a:xfrm>
            <a:off x="377825" y="1227932"/>
            <a:ext cx="11436350" cy="0"/>
          </a:xfrm>
          <a:prstGeom prst="line">
            <a:avLst/>
          </a:prstGeom>
          <a:ln w="31750">
            <a:solidFill>
              <a:srgbClr val="008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1A9998E-C754-4ED1-9ABC-7B99E87CA2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20000" y="-1"/>
            <a:ext cx="4572000" cy="252239"/>
          </a:xfrm>
        </p:spPr>
        <p:txBody>
          <a:bodyPr tIns="45720" rIns="137160">
            <a:noAutofit/>
          </a:bodyPr>
          <a:lstStyle>
            <a:lvl1pPr marL="0" indent="0" algn="r">
              <a:buFontTx/>
              <a:buNone/>
              <a:defRPr sz="1200">
                <a:latin typeface="Arial Narrow" panose="020B0606020202030204" pitchFamily="34" charset="0"/>
              </a:defRPr>
            </a:lvl1pPr>
            <a:lvl2pPr marL="609584" indent="0">
              <a:buFontTx/>
              <a:buNone/>
              <a:defRPr/>
            </a:lvl2pPr>
            <a:lvl3pPr marL="1217052" indent="0">
              <a:buFontTx/>
              <a:buNone/>
              <a:defRPr/>
            </a:lvl3pPr>
            <a:lvl4pPr marL="1680591" indent="0">
              <a:buFontTx/>
              <a:buNone/>
              <a:defRPr/>
            </a:lvl4pPr>
            <a:lvl5pPr marL="2142013" indent="0">
              <a:buFontTx/>
              <a:buNone/>
              <a:defRPr/>
            </a:lvl5pPr>
          </a:lstStyle>
          <a:p>
            <a:pPr lvl="0"/>
            <a:r>
              <a:rPr lang="en-US" dirty="0"/>
              <a:t>Label for locking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B5BC054-C3FB-4A91-85D1-FAF830CF0E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2" y="6356350"/>
            <a:ext cx="12192001" cy="501650"/>
          </a:xfrm>
          <a:prstGeom prst="rect">
            <a:avLst/>
          </a:prstGeom>
        </p:spPr>
        <p:txBody>
          <a:bodyPr vert="horz" lIns="137160" tIns="0" rIns="137160" bIns="91440" rtlCol="0" anchor="b" anchorCtr="0"/>
          <a:lstStyle>
            <a:lvl1pPr algn="l"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18B27A-E61F-4A7A-9C40-3B70786CCF2C}"/>
              </a:ext>
            </a:extLst>
          </p:cNvPr>
          <p:cNvCxnSpPr/>
          <p:nvPr userDrawn="1"/>
        </p:nvCxnSpPr>
        <p:spPr>
          <a:xfrm>
            <a:off x="377825" y="1227932"/>
            <a:ext cx="11436350" cy="0"/>
          </a:xfrm>
          <a:prstGeom prst="line">
            <a:avLst/>
          </a:prstGeom>
          <a:ln w="31750">
            <a:solidFill>
              <a:srgbClr val="008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762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40">
          <p15:clr>
            <a:srgbClr val="FBAE40"/>
          </p15:clr>
        </p15:guide>
        <p15:guide id="4" orient="horz" pos="276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7FCB-22E8-4BFD-9F2B-E49A8131573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6381-6223-4A19-A144-E4EFA1FE3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9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7FCB-22E8-4BFD-9F2B-E49A8131573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6381-6223-4A19-A144-E4EFA1FE3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783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7FCB-22E8-4BFD-9F2B-E49A8131573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6381-6223-4A19-A144-E4EFA1FE3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539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7FCB-22E8-4BFD-9F2B-E49A8131573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6381-6223-4A19-A144-E4EFA1FE3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1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7FCB-22E8-4BFD-9F2B-E49A8131573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6381-6223-4A19-A144-E4EFA1FE3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944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7FCB-22E8-4BFD-9F2B-E49A8131573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6381-6223-4A19-A144-E4EFA1FE3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39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7FCB-22E8-4BFD-9F2B-E49A8131573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6381-6223-4A19-A144-E4EFA1FE3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980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7FCB-22E8-4BFD-9F2B-E49A8131573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6381-6223-4A19-A144-E4EFA1FE3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880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4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4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7FCB-22E8-4BFD-9F2B-E49A8131573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6381-6223-4A19-A144-E4EFA1FE3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13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7FCB-22E8-4BFD-9F2B-E49A8131573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6381-6223-4A19-A144-E4EFA1FE3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407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7FCB-22E8-4BFD-9F2B-E49A8131573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6381-6223-4A19-A144-E4EFA1FE3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304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7FCB-22E8-4BFD-9F2B-E49A8131573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6381-6223-4A19-A144-E4EFA1FE3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1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7FCB-22E8-4BFD-9F2B-E49A8131573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6381-6223-4A19-A144-E4EFA1FE3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370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1214436"/>
            <a:ext cx="121920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1920" y="101600"/>
            <a:ext cx="11948160" cy="990600"/>
          </a:xfrm>
        </p:spPr>
        <p:txBody>
          <a:bodyPr>
            <a:noAutofit/>
          </a:bodyPr>
          <a:lstStyle>
            <a:lvl1pPr>
              <a:defRPr sz="3733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126568" y="6419014"/>
            <a:ext cx="10265664" cy="365125"/>
          </a:xfrm>
        </p:spPr>
        <p:txBody>
          <a:bodyPr lIns="45720" tIns="45720" bIns="45720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21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62" y="1397000"/>
            <a:ext cx="11435077" cy="4622800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  <a:lvl2pPr marL="256026" indent="-256026">
              <a:buFont typeface="Arial" panose="020B0604020202020204" pitchFamily="34" charset="0"/>
              <a:buChar char="•"/>
              <a:defRPr/>
            </a:lvl2pPr>
            <a:lvl3pPr marL="755885" indent="-341367">
              <a:buFont typeface="Arial" panose="020B0604020202020204" pitchFamily="34" charset="0"/>
              <a:buChar char="–"/>
              <a:defRPr/>
            </a:lvl3pPr>
            <a:lvl4pPr marL="1182594" indent="-268217">
              <a:buFont typeface="Arial" panose="020B0604020202020204" pitchFamily="34" charset="0"/>
              <a:buChar char="•"/>
              <a:defRPr/>
            </a:lvl4pPr>
            <a:lvl5pPr marL="1609304" indent="-304792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4443" y="6413120"/>
            <a:ext cx="66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467" smtClean="0"/>
            </a:lvl1pPr>
          </a:lstStyle>
          <a:p>
            <a:fld id="{AF1AFCDA-ABCC-4704-AB71-48FDE4F2FA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665818" y="0"/>
            <a:ext cx="2526183" cy="249283"/>
          </a:xfrm>
        </p:spPr>
        <p:txBody>
          <a:bodyPr/>
          <a:lstStyle>
            <a:lvl1pPr algn="r">
              <a:defRPr sz="1067"/>
            </a:lvl1pPr>
          </a:lstStyle>
          <a:p>
            <a:r>
              <a:rPr lang="en-US" dirty="0" err="1"/>
              <a:t>CheckMate</a:t>
            </a:r>
            <a:r>
              <a:rPr lang="en-US" dirty="0"/>
              <a:t> 459</a:t>
            </a:r>
          </a:p>
        </p:txBody>
      </p:sp>
    </p:spTree>
    <p:extLst>
      <p:ext uri="{BB962C8B-B14F-4D97-AF65-F5344CB8AC3E}">
        <p14:creationId xmlns:p14="http://schemas.microsoft.com/office/powerpoint/2010/main" val="1781886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081BD8D-90B2-44AB-9FF3-1F7A441F1FAE}"/>
              </a:ext>
            </a:extLst>
          </p:cNvPr>
          <p:cNvSpPr/>
          <p:nvPr userDrawn="1"/>
        </p:nvSpPr>
        <p:spPr>
          <a:xfrm>
            <a:off x="1" y="-16329"/>
            <a:ext cx="12192000" cy="4629151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8" name="Rectangle 55">
            <a:extLst>
              <a:ext uri="{FF2B5EF4-FFF2-40B4-BE49-F238E27FC236}">
                <a16:creationId xmlns:a16="http://schemas.microsoft.com/office/drawing/2014/main" id="{34810A1D-62AF-40D2-BE14-AD3A7D2918C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725678" y="409577"/>
            <a:ext cx="11032823" cy="2882265"/>
          </a:xfrm>
        </p:spPr>
        <p:txBody>
          <a:bodyPr/>
          <a:lstStyle>
            <a:lvl1pPr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3" name="Picture 5" descr="CCO_ONC_RGB.jpg">
            <a:extLst>
              <a:ext uri="{FF2B5EF4-FFF2-40B4-BE49-F238E27FC236}">
                <a16:creationId xmlns:a16="http://schemas.microsoft.com/office/drawing/2014/main" id="{A6AEE984-4E13-41A6-A9D5-072DBE2E5A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8150225" y="5876926"/>
            <a:ext cx="36734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3AF77E-7372-43DB-8233-0B9E4BDFEC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966" y="3355525"/>
            <a:ext cx="3805551" cy="124741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565F86-5224-49AF-834C-BFD680380CA1}"/>
              </a:ext>
            </a:extLst>
          </p:cNvPr>
          <p:cNvCxnSpPr/>
          <p:nvPr userDrawn="1"/>
        </p:nvCxnSpPr>
        <p:spPr bwMode="auto">
          <a:xfrm>
            <a:off x="-22230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0856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9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7" y="1513047"/>
            <a:ext cx="10877529" cy="4650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6404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1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293BAA-8C62-4F73-8124-D4D6BEBF88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1" y="5345429"/>
            <a:ext cx="3827419" cy="12474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466405-1923-4B43-B650-416DC175AF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42" y="5345429"/>
            <a:ext cx="3805551" cy="124741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E97A50-08EF-437E-A636-931428B27154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7F3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2184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238129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29"/>
            <a:ext cx="5309279" cy="46787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3" y="1510730"/>
            <a:ext cx="5229571" cy="46794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173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3" y="1510729"/>
            <a:ext cx="5229571" cy="466574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9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29"/>
            <a:ext cx="5309279" cy="46787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0829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1" y="238129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4585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8658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5"/>
            <a:ext cx="11283951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8B3D9A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6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8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5" descr="CCO_ONC_RGB.jpg">
            <a:extLst>
              <a:ext uri="{FF2B5EF4-FFF2-40B4-BE49-F238E27FC236}">
                <a16:creationId xmlns:a16="http://schemas.microsoft.com/office/drawing/2014/main" id="{A8FCC512-B9D6-45E5-83A8-5B1B4BEE14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8150225" y="5876926"/>
            <a:ext cx="36734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269C14-72D2-4D8E-AF86-83A88FD0B2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966" y="3355525"/>
            <a:ext cx="3805551" cy="124741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22230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19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7FCB-22E8-4BFD-9F2B-E49A8131573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6381-6223-4A19-A144-E4EFA1FE3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245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A35D0FCF-6E67-B549-B13F-9463A8AE7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9495" y="4789891"/>
            <a:ext cx="6655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8437430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535" y="2347916"/>
            <a:ext cx="11425767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7184" y="4283078"/>
            <a:ext cx="9408584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058" indent="0" algn="ctr">
              <a:buNone/>
              <a:defRPr/>
            </a:lvl2pPr>
            <a:lvl3pPr marL="914115" indent="0" algn="ctr">
              <a:buNone/>
              <a:defRPr/>
            </a:lvl3pPr>
            <a:lvl4pPr marL="1371173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7" indent="0" algn="ctr">
              <a:buNone/>
              <a:defRPr/>
            </a:lvl7pPr>
            <a:lvl8pPr marL="3199405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7764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871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568" y="4857756"/>
            <a:ext cx="11423651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568" y="3203577"/>
            <a:ext cx="11423651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8" indent="0">
              <a:buNone/>
              <a:defRPr sz="1800"/>
            </a:lvl2pPr>
            <a:lvl3pPr marL="914115" indent="0">
              <a:buNone/>
              <a:defRPr sz="1700"/>
            </a:lvl3pPr>
            <a:lvl4pPr marL="1371173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7" indent="0">
              <a:buNone/>
              <a:defRPr sz="1400"/>
            </a:lvl7pPr>
            <a:lvl8pPr marL="3199405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900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6369" y="2101854"/>
            <a:ext cx="5634567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4138" y="2101854"/>
            <a:ext cx="5636684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948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4" y="303219"/>
            <a:ext cx="12096751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1" y="1692275"/>
            <a:ext cx="5937251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5" indent="0">
              <a:buNone/>
              <a:defRPr sz="1800" b="1"/>
            </a:lvl3pPr>
            <a:lvl4pPr marL="1371173" indent="0">
              <a:buNone/>
              <a:defRPr sz="1700" b="1"/>
            </a:lvl4pPr>
            <a:lvl5pPr marL="1828231" indent="0">
              <a:buNone/>
              <a:defRPr sz="1700" b="1"/>
            </a:lvl5pPr>
            <a:lvl6pPr marL="2285289" indent="0">
              <a:buNone/>
              <a:defRPr sz="1700" b="1"/>
            </a:lvl6pPr>
            <a:lvl7pPr marL="2742347" indent="0">
              <a:buNone/>
              <a:defRPr sz="1700" b="1"/>
            </a:lvl7pPr>
            <a:lvl8pPr marL="3199405" indent="0">
              <a:buNone/>
              <a:defRPr sz="1700" b="1"/>
            </a:lvl8pPr>
            <a:lvl9pPr marL="365646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101" y="2397125"/>
            <a:ext cx="5937251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8371" y="1692275"/>
            <a:ext cx="5941484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5" indent="0">
              <a:buNone/>
              <a:defRPr sz="1800" b="1"/>
            </a:lvl3pPr>
            <a:lvl4pPr marL="1371173" indent="0">
              <a:buNone/>
              <a:defRPr sz="1700" b="1"/>
            </a:lvl4pPr>
            <a:lvl5pPr marL="1828231" indent="0">
              <a:buNone/>
              <a:defRPr sz="1700" b="1"/>
            </a:lvl5pPr>
            <a:lvl6pPr marL="2285289" indent="0">
              <a:buNone/>
              <a:defRPr sz="1700" b="1"/>
            </a:lvl6pPr>
            <a:lvl7pPr marL="2742347" indent="0">
              <a:buNone/>
              <a:defRPr sz="1700" b="1"/>
            </a:lvl7pPr>
            <a:lvl8pPr marL="3199405" indent="0">
              <a:buNone/>
              <a:defRPr sz="1700" b="1"/>
            </a:lvl8pPr>
            <a:lvl9pPr marL="365646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8371" y="2397125"/>
            <a:ext cx="5941484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381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524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98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301625"/>
            <a:ext cx="4421717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690" y="301628"/>
            <a:ext cx="7514167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100" y="1581156"/>
            <a:ext cx="4421717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15" indent="0">
              <a:buNone/>
              <a:defRPr sz="1000"/>
            </a:lvl3pPr>
            <a:lvl4pPr marL="1371173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7" indent="0">
              <a:buNone/>
              <a:defRPr sz="900"/>
            </a:lvl7pPr>
            <a:lvl8pPr marL="3199405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9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255" y="5291143"/>
            <a:ext cx="8064500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5255" y="674691"/>
            <a:ext cx="8064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058" indent="0">
              <a:buNone/>
              <a:defRPr sz="2800"/>
            </a:lvl2pPr>
            <a:lvl3pPr marL="914115" indent="0">
              <a:buNone/>
              <a:defRPr sz="2400"/>
            </a:lvl3pPr>
            <a:lvl4pPr marL="1371173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7" indent="0">
              <a:buNone/>
              <a:defRPr sz="2000"/>
            </a:lvl7pPr>
            <a:lvl8pPr marL="3199405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5255" y="5916613"/>
            <a:ext cx="8064500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15" indent="0">
              <a:buNone/>
              <a:defRPr sz="1000"/>
            </a:lvl3pPr>
            <a:lvl4pPr marL="1371173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7" indent="0">
              <a:buNone/>
              <a:defRPr sz="900"/>
            </a:lvl7pPr>
            <a:lvl8pPr marL="3199405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45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4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4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7FCB-22E8-4BFD-9F2B-E49A8131573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6381-6223-4A19-A144-E4EFA1FE3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745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39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2738" y="627063"/>
            <a:ext cx="2868084" cy="6235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86369" y="627063"/>
            <a:ext cx="8403167" cy="6235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835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368" y="627068"/>
            <a:ext cx="11474451" cy="1260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6369" y="2101854"/>
            <a:ext cx="5634567" cy="4760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4138" y="2101854"/>
            <a:ext cx="5636684" cy="4760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216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86" y="227013"/>
            <a:ext cx="103589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2286" y="1416053"/>
            <a:ext cx="10358967" cy="479901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140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8288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A90E337-F800-1146-8455-677861B9914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61885057"/>
      </p:ext>
    </p:extLst>
  </p:cSld>
  <p:clrMapOvr>
    <a:masterClrMapping/>
  </p:clrMapOvr>
  <p:transition spd="slow" advClick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eypoint Question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question"/>
          <p:cNvSpPr>
            <a:spLocks noGrp="1"/>
          </p:cNvSpPr>
          <p:nvPr>
            <p:ph type="body" idx="10" hasCustomPrompt="1"/>
          </p:nvPr>
        </p:nvSpPr>
        <p:spPr>
          <a:xfrm>
            <a:off x="912283" y="1522413"/>
            <a:ext cx="10367432" cy="685800"/>
          </a:xfrm>
        </p:spPr>
        <p:txBody>
          <a:bodyPr/>
          <a:lstStyle>
            <a:lvl1pPr marL="0" indent="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FontTx/>
              <a:buNone/>
              <a:defRPr/>
            </a:lvl1pPr>
            <a:lvl2pPr marL="522288" indent="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FontTx/>
              <a:buNone/>
              <a:defRPr/>
            </a:lvl2pPr>
            <a:lvl3pPr marL="979488" indent="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FontTx/>
              <a:buNone/>
              <a:defRPr/>
            </a:lvl3pPr>
            <a:lvl4pPr marL="1371600" indent="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FontTx/>
              <a:buNone/>
              <a:defRPr/>
            </a:lvl4pPr>
            <a:lvl5pPr marL="1762125" indent="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FontTx/>
              <a:buNone/>
              <a:defRPr/>
            </a:lvl5pPr>
          </a:lstStyle>
          <a:p>
            <a:pPr lvl="0"/>
            <a:r>
              <a:rPr lang="en-US"/>
              <a:t>Click to add question here</a:t>
            </a:r>
          </a:p>
        </p:txBody>
      </p:sp>
      <p:sp>
        <p:nvSpPr>
          <p:cNvPr id="4" name="choices"/>
          <p:cNvSpPr>
            <a:spLocks noGrp="1"/>
          </p:cNvSpPr>
          <p:nvPr>
            <p:ph type="body" sz="quarter" idx="11" hasCustomPrompt="1"/>
          </p:nvPr>
        </p:nvSpPr>
        <p:spPr>
          <a:xfrm>
            <a:off x="912284" y="2360613"/>
            <a:ext cx="4955645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612775" indent="-51435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AutoNum type="arabicPeriod"/>
              <a:defRPr/>
            </a:lvl1pPr>
            <a:lvl2pPr marL="1036638" indent="-51435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AutoNum type="arabicPeriod"/>
              <a:defRPr/>
            </a:lvl2pPr>
            <a:lvl3pPr marL="1436688" indent="-45720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AutoNum type="arabicPeriod"/>
              <a:defRPr/>
            </a:lvl3pPr>
            <a:lvl4pPr marL="1828800" indent="-45720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AutoNum type="arabicPeriod"/>
              <a:defRPr/>
            </a:lvl4pPr>
            <a:lvl5pPr marL="2219325" indent="-45720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AutoNum type="arabicPeriod"/>
              <a:defRPr/>
            </a:lvl5pPr>
          </a:lstStyle>
          <a:p>
            <a:pPr lvl="0"/>
            <a:r>
              <a:rPr lang="en-US"/>
              <a:t>Click to add choices here</a:t>
            </a:r>
          </a:p>
        </p:txBody>
      </p:sp>
      <p:sp>
        <p:nvSpPr>
          <p:cNvPr id="5" name="chartPosition"/>
          <p:cNvSpPr>
            <a:spLocks noGrp="1"/>
          </p:cNvSpPr>
          <p:nvPr>
            <p:ph type="chart" sz="quarter" idx="12"/>
          </p:nvPr>
        </p:nvSpPr>
        <p:spPr>
          <a:xfrm>
            <a:off x="6324072" y="2360613"/>
            <a:ext cx="4955645" cy="381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4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eypoint Clock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val 2" hidden="1"/>
          <p:cNvSpPr/>
          <p:nvPr userDrawn="1">
            <p:custDataLst>
              <p:tags r:id="rId1"/>
            </p:custDataLst>
          </p:nvPr>
        </p:nvSpPr>
        <p:spPr bwMode="auto">
          <a:xfrm>
            <a:off x="10922001" y="5905503"/>
            <a:ext cx="846667" cy="48301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effectLst/>
                <a:latin typeface="Times New Roman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65763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9652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719667" y="1604435"/>
            <a:ext cx="11089217" cy="451273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08D0EE8-6479-4001-8D42-625239B19F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50080" y="6605285"/>
            <a:ext cx="1368965" cy="138499"/>
          </a:xfrm>
        </p:spPr>
        <p:txBody>
          <a:bodyPr wrap="none" lIns="0" tIns="0" rIns="0" bIns="0" anchor="b" anchorCtr="0">
            <a:sp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1000"/>
            </a:lvl1pPr>
          </a:lstStyle>
          <a:p>
            <a:pPr lvl="0"/>
            <a:r>
              <a:rPr lang="en-US" dirty="0"/>
              <a:t>Click to add 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2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7FCB-22E8-4BFD-9F2B-E49A8131573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6381-6223-4A19-A144-E4EFA1FE3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98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sv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67FCB-22E8-4BFD-9F2B-E49A8131573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76381-6223-4A19-A144-E4EFA1FE3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9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1E"/>
            </a:gs>
            <a:gs pos="100000">
              <a:srgbClr val="00004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669C0A3-6C44-419B-ACE2-A9843DEEFDE9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43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3C58E3-ACFB-4F71-ADB3-4B511453FF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282796"/>
            <a:ext cx="12192001" cy="57520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927" y="365125"/>
            <a:ext cx="115281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27" y="1825625"/>
            <a:ext cx="11528146" cy="3961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572A24-23B4-3A42-A6B7-5E78B25C5C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88660" y="6257925"/>
            <a:ext cx="3393439" cy="600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b="1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PRESENTED BY:</a:t>
            </a:r>
            <a:r>
              <a:rPr lang="en-US" sz="1400" b="0" dirty="0"/>
              <a:t> Dr Richard Finn</a:t>
            </a:r>
          </a:p>
        </p:txBody>
      </p:sp>
    </p:spTree>
    <p:extLst>
      <p:ext uri="{BB962C8B-B14F-4D97-AF65-F5344CB8AC3E}">
        <p14:creationId xmlns:p14="http://schemas.microsoft.com/office/powerpoint/2010/main" val="425699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0" i="0" kern="1200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477">
          <p15:clr>
            <a:srgbClr val="F26B43"/>
          </p15:clr>
        </p15:guide>
        <p15:guide id="3" pos="206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3652">
          <p15:clr>
            <a:srgbClr val="F26B43"/>
          </p15:clr>
        </p15:guide>
        <p15:guide id="6" orient="horz" pos="22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31F9097D-94DA-44A2-8890-BF024AEA2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9666" y="5655153"/>
            <a:ext cx="11223967" cy="36618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923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601" r:id="rId1"/>
    <p:sldLayoutId id="2147484602" r:id="rId2"/>
    <p:sldLayoutId id="2147484603" r:id="rId3"/>
    <p:sldLayoutId id="2147484604" r:id="rId4"/>
    <p:sldLayoutId id="2147484605" r:id="rId5"/>
    <p:sldLayoutId id="2147484606" r:id="rId6"/>
    <p:sldLayoutId id="2147484607" r:id="rId7"/>
    <p:sldLayoutId id="2147484608" r:id="rId8"/>
    <p:sldLayoutId id="2147484609" r:id="rId9"/>
    <p:sldLayoutId id="2147484610" r:id="rId10"/>
    <p:sldLayoutId id="214748461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429999" cy="9144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1597152"/>
            <a:ext cx="11430000" cy="44256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6D9B4B-4A0C-41A0-BA56-6CDF747D6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2" y="6356350"/>
            <a:ext cx="12192001" cy="501650"/>
          </a:xfrm>
          <a:prstGeom prst="rect">
            <a:avLst/>
          </a:prstGeom>
        </p:spPr>
        <p:txBody>
          <a:bodyPr vert="horz" lIns="137160" tIns="0" rIns="137160" bIns="91440" rtlCol="0" anchor="b" anchorCtr="0"/>
          <a:lstStyle>
            <a:lvl1pPr algn="l"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7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9" r:id="rId1"/>
    <p:sldLayoutId id="2147484820" r:id="rId2"/>
    <p:sldLayoutId id="2147484821" r:id="rId3"/>
    <p:sldLayoutId id="2147484822" r:id="rId4"/>
    <p:sldLayoutId id="2147484823" r:id="rId5"/>
  </p:sldLayoutIdLst>
  <p:hf hdr="0" dt="0"/>
  <p:txStyles>
    <p:titleStyle>
      <a:lvl1pPr algn="l" defTabSz="457250" rtl="0" eaLnBrk="1" latinLnBrk="0" hangingPunct="1">
        <a:lnSpc>
          <a:spcPct val="90000"/>
        </a:lnSpc>
        <a:spcBef>
          <a:spcPct val="0"/>
        </a:spcBef>
        <a:buNone/>
        <a:defRPr sz="3600" b="0" kern="600" spc="51">
          <a:solidFill>
            <a:schemeClr val="tx1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5425" indent="-225425" algn="l" defTabSz="45725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SzPct val="95000"/>
        <a:buFont typeface="Arial Black" panose="020B0A04020102020204" pitchFamily="34" charset="0"/>
        <a:buChar char="•"/>
        <a:defRPr sz="2400" kern="600" spc="3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29035" indent="-219451" algn="l" defTabSz="45725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SzPct val="100000"/>
        <a:buFont typeface="Arial Narrow" panose="020B0606020202030204" pitchFamily="34" charset="0"/>
        <a:buChar char="–"/>
        <a:defRPr sz="2000" kern="600" spc="3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5799" indent="-158747" algn="l" defTabSz="45725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SzPct val="95000"/>
        <a:buFont typeface="Wingdings" panose="05000000000000000000" pitchFamily="2" charset="2"/>
        <a:buChar char="§"/>
        <a:defRPr sz="1800" kern="600" spc="3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754" indent="-148163" algn="l" defTabSz="45725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SzPct val="100000"/>
        <a:buFont typeface="Arial Narrow" panose="020B0606020202030204" pitchFamily="34" charset="0"/>
        <a:buChar char="–"/>
        <a:tabLst/>
        <a:defRPr sz="1600" kern="600" spc="3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290176" indent="-148163" algn="l" defTabSz="45725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SzPct val="90000"/>
        <a:buFont typeface="Arial Black" panose="020B0A04020102020204" pitchFamily="34" charset="0"/>
        <a:buChar char="•"/>
        <a:defRPr sz="1400" kern="600" spc="3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872" indent="-228625" algn="l" defTabSz="45725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122" indent="-228625" algn="l" defTabSz="45725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72" indent="-228625" algn="l" defTabSz="45725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621" indent="-228625" algn="l" defTabSz="45725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50" algn="l" defTabSz="4572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498" algn="l" defTabSz="4572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748" algn="l" defTabSz="4572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998" algn="l" defTabSz="4572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6248" algn="l" defTabSz="4572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497" algn="l" defTabSz="4572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747" algn="l" defTabSz="4572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997" algn="l" defTabSz="4572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840">
          <p15:clr>
            <a:srgbClr val="F26B43"/>
          </p15:clr>
        </p15:guide>
        <p15:guide id="8" orient="horz" pos="192">
          <p15:clr>
            <a:srgbClr val="F26B43"/>
          </p15:clr>
        </p15:guide>
        <p15:guide id="9" pos="240">
          <p15:clr>
            <a:srgbClr val="F26B43"/>
          </p15:clr>
        </p15:guide>
        <p15:guide id="10" pos="7440">
          <p15:clr>
            <a:srgbClr val="F26B43"/>
          </p15:clr>
        </p15:guide>
        <p15:guide id="11" orient="horz" pos="1008">
          <p15:clr>
            <a:srgbClr val="F26B43"/>
          </p15:clr>
        </p15:guide>
        <p15:guide id="12" orient="horz" pos="76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67FCB-22E8-4BFD-9F2B-E49A8131573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76381-6223-4A19-A144-E4EFA1FE3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1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7" r:id="rId1"/>
    <p:sldLayoutId id="2147484848" r:id="rId2"/>
    <p:sldLayoutId id="2147484849" r:id="rId3"/>
    <p:sldLayoutId id="2147484850" r:id="rId4"/>
    <p:sldLayoutId id="2147484851" r:id="rId5"/>
    <p:sldLayoutId id="2147484852" r:id="rId6"/>
    <p:sldLayoutId id="2147484853" r:id="rId7"/>
    <p:sldLayoutId id="2147484854" r:id="rId8"/>
    <p:sldLayoutId id="2147484855" r:id="rId9"/>
    <p:sldLayoutId id="2147484856" r:id="rId10"/>
    <p:sldLayoutId id="2147484857" r:id="rId11"/>
    <p:sldLayoutId id="2147484859" r:id="rId12"/>
    <p:sldLayoutId id="214748486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2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43CC73-466D-4F58-8CB4-E7D562EE94BD}"/>
              </a:ext>
            </a:extLst>
          </p:cNvPr>
          <p:cNvCxnSpPr/>
          <p:nvPr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2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730323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891" r:id="rId1"/>
    <p:sldLayoutId id="2147484892" r:id="rId2"/>
    <p:sldLayoutId id="2147484893" r:id="rId3"/>
    <p:sldLayoutId id="2147484894" r:id="rId4"/>
    <p:sldLayoutId id="2147484895" r:id="rId5"/>
    <p:sldLayoutId id="2147484896" r:id="rId6"/>
    <p:sldLayoutId id="2147484897" r:id="rId7"/>
    <p:sldLayoutId id="2147484898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32" indent="-285744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2971" indent="-228594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160" indent="-228594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349" indent="-228594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537" indent="-228594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71492B1-85D2-6847-ACFF-D8293C27C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9495" y="4789891"/>
            <a:ext cx="6655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87E05E6-5BD4-9641-847D-78EEDE4C63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9E59A52-1BC3-EE46-BC5B-B94F791B29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ABEBE45-0E0B-B045-BA4F-1D63491790D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1431928-05EF-4F85-BB2C-9F77F6049627}"/>
              </a:ext>
            </a:extLst>
          </p:cNvPr>
          <p:cNvSpPr/>
          <p:nvPr userDrawn="1"/>
        </p:nvSpPr>
        <p:spPr>
          <a:xfrm>
            <a:off x="8945592" y="6501502"/>
            <a:ext cx="1242204" cy="286136"/>
          </a:xfrm>
          <a:prstGeom prst="rect">
            <a:avLst/>
          </a:prstGeom>
          <a:solidFill>
            <a:srgbClr val="0B4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8" name="Graphic 7" descr="Circle with left arrow with solid fill">
            <a:extLst>
              <a:ext uri="{FF2B5EF4-FFF2-40B4-BE49-F238E27FC236}">
                <a16:creationId xmlns:a16="http://schemas.microsoft.com/office/drawing/2014/main" id="{BA10D466-F2CC-4B76-841B-277BCCB76ED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9851366" y="6510128"/>
            <a:ext cx="286136" cy="28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9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C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2286" y="227013"/>
            <a:ext cx="103589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286" y="1416053"/>
            <a:ext cx="10358967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B4CCBE2E-CAAE-B74A-AD06-6C8F94F20E4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992" y="6156880"/>
            <a:ext cx="6502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1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8" r:id="rId1"/>
    <p:sldLayoutId id="2147484929" r:id="rId2"/>
    <p:sldLayoutId id="2147484930" r:id="rId3"/>
    <p:sldLayoutId id="2147484931" r:id="rId4"/>
    <p:sldLayoutId id="2147484932" r:id="rId5"/>
    <p:sldLayoutId id="2147484933" r:id="rId6"/>
    <p:sldLayoutId id="2147484934" r:id="rId7"/>
    <p:sldLayoutId id="2147484935" r:id="rId8"/>
    <p:sldLayoutId id="2147484936" r:id="rId9"/>
    <p:sldLayoutId id="2147484937" r:id="rId10"/>
    <p:sldLayoutId id="2147484938" r:id="rId11"/>
    <p:sldLayoutId id="2147484939" r:id="rId12"/>
    <p:sldLayoutId id="2147484940" r:id="rId13"/>
    <p:sldLayoutId id="2147484941" r:id="rId14"/>
    <p:sldLayoutId id="2147484942" r:id="rId15"/>
    <p:sldLayoutId id="2147484943" r:id="rId16"/>
    <p:sldLayoutId id="2147484944" r:id="rId17"/>
    <p:sldLayoutId id="2147484945" r:id="rId18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000" b="1">
          <a:solidFill>
            <a:srgbClr val="3333FF"/>
          </a:solidFill>
          <a:latin typeface="Calibri"/>
          <a:ea typeface="MS PGothic" pitchFamily="34" charset="-128"/>
          <a:cs typeface="Calibri"/>
        </a:defRPr>
      </a:lvl1pPr>
      <a:lvl2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600" b="1">
          <a:solidFill>
            <a:srgbClr val="3333FF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600" b="1">
          <a:solidFill>
            <a:srgbClr val="3333FF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600" b="1">
          <a:solidFill>
            <a:srgbClr val="3333FF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600" b="1">
          <a:solidFill>
            <a:srgbClr val="3333FF"/>
          </a:solidFill>
          <a:latin typeface="Calibri" charset="0"/>
          <a:ea typeface="MS PGothic" pitchFamily="34" charset="-128"/>
          <a:cs typeface="MS PGothic" charset="0"/>
        </a:defRPr>
      </a:lvl5pPr>
      <a:lvl6pPr marL="1536221" indent="-215834" algn="ctr" defTabSz="4570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8" charset="0"/>
        </a:defRPr>
      </a:lvl6pPr>
      <a:lvl7pPr marL="1993281" indent="-215834" algn="ctr" defTabSz="4570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8" charset="0"/>
        </a:defRPr>
      </a:lvl7pPr>
      <a:lvl8pPr marL="2450337" indent="-215834" algn="ctr" defTabSz="4570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8" charset="0"/>
        </a:defRPr>
      </a:lvl8pPr>
      <a:lvl9pPr marL="2907397" indent="-215834" algn="ctr" defTabSz="4570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8" charset="0"/>
        </a:defRPr>
      </a:lvl9pPr>
    </p:titleStyle>
    <p:bodyStyle>
      <a:lvl1pPr marL="390525" indent="-292100" algn="l" defTabSz="412750" rtl="0" eaLnBrk="0" fontAlgn="base" hangingPunct="0">
        <a:lnSpc>
          <a:spcPct val="105000"/>
        </a:lnSpc>
        <a:spcBef>
          <a:spcPct val="30000"/>
        </a:spcBef>
        <a:spcAft>
          <a:spcPts val="800"/>
        </a:spcAft>
        <a:buClr>
          <a:srgbClr val="000000"/>
        </a:buClr>
        <a:buSzPct val="100000"/>
        <a:buFont typeface="Arial" pitchFamily="-72" charset="0"/>
        <a:buChar char="•"/>
        <a:defRPr sz="2900" b="1">
          <a:solidFill>
            <a:srgbClr val="000000"/>
          </a:solidFill>
          <a:latin typeface="Calibri" charset="0"/>
          <a:ea typeface="MS PGothic" pitchFamily="34" charset="-128"/>
          <a:cs typeface="MS PGothic" charset="0"/>
        </a:defRPr>
      </a:lvl1pPr>
      <a:lvl2pPr marL="782638" indent="-260350" algn="l" defTabSz="41275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75000"/>
        <a:buFont typeface="Symbol" pitchFamily="-72" charset="2"/>
        <a:buChar char=""/>
        <a:defRPr sz="2600" b="1">
          <a:solidFill>
            <a:srgbClr val="000000"/>
          </a:solidFill>
          <a:latin typeface="Calibri" charset="0"/>
          <a:ea typeface="MS PGothic" pitchFamily="34" charset="-128"/>
        </a:defRPr>
      </a:lvl2pPr>
      <a:lvl3pPr marL="1173163" indent="-193675" algn="l" defTabSz="41275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buChar char=""/>
        <a:defRPr sz="2400" b="1">
          <a:solidFill>
            <a:srgbClr val="000000"/>
          </a:solidFill>
          <a:latin typeface="Calibri" charset="0"/>
          <a:ea typeface="ＭＳ Ｐゴシック" pitchFamily="-123" charset="-128"/>
          <a:cs typeface="ＭＳ Ｐゴシック" pitchFamily="-72" charset="-128"/>
        </a:defRPr>
      </a:lvl3pPr>
      <a:lvl4pPr marL="1565275" indent="-193675" algn="l" defTabSz="41275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75000"/>
        <a:buFont typeface="Symbol" pitchFamily="-72" charset="2"/>
        <a:buChar char=""/>
        <a:defRPr sz="2200" b="1">
          <a:solidFill>
            <a:srgbClr val="000000"/>
          </a:solidFill>
          <a:latin typeface="Calibri" charset="0"/>
          <a:ea typeface="ＭＳ Ｐゴシック" pitchFamily="-123" charset="-128"/>
        </a:defRPr>
      </a:lvl4pPr>
      <a:lvl5pPr marL="1957388" indent="-195263" algn="l" defTabSz="41275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buChar char=""/>
        <a:defRPr sz="2000" b="1">
          <a:solidFill>
            <a:srgbClr val="000000"/>
          </a:solidFill>
          <a:latin typeface="Calibri" charset="0"/>
          <a:ea typeface="ＭＳ Ｐゴシック" pitchFamily="-123" charset="-128"/>
        </a:defRPr>
      </a:lvl5pPr>
      <a:lvl6pPr marL="2615386" indent="-215834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6pPr>
      <a:lvl7pPr marL="3072444" indent="-215834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7pPr>
      <a:lvl8pPr marL="3529502" indent="-215834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8pPr>
      <a:lvl9pPr marL="3986559" indent="-215834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5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3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7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5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http://www.anes.ucla.edu/dept/Geffen-med-logo(cmyk).gi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38201" y="1295400"/>
            <a:ext cx="10439400" cy="14700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00"/>
                </a:solidFill>
              </a:rPr>
              <a:t>2023 Year in Review: Biliary Cancers</a:t>
            </a:r>
            <a:br>
              <a:rPr lang="en-US" dirty="0">
                <a:solidFill>
                  <a:srgbClr val="FFFF00"/>
                </a:solidFill>
              </a:rPr>
            </a:br>
            <a:endParaRPr lang="en-US" altLang="en-US" sz="32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048000"/>
            <a:ext cx="64008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Richard S. Finn, MD</a:t>
            </a:r>
          </a:p>
          <a:p>
            <a:pPr marL="0" indent="0" algn="ctr"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Professor of Clinical Medicine</a:t>
            </a:r>
          </a:p>
          <a:p>
            <a:pPr marL="0" indent="0" algn="ctr"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Division of Hematology/Oncology</a:t>
            </a:r>
          </a:p>
          <a:p>
            <a:pPr marL="0" indent="0" algn="ctr"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Director, Signal Transduction and Therapeutics Program</a:t>
            </a:r>
          </a:p>
          <a:p>
            <a:pPr marL="0" indent="0" algn="ctr">
              <a:buNone/>
            </a:pPr>
            <a:r>
              <a:rPr lang="en-US" altLang="en-US" sz="2000" dirty="0" err="1">
                <a:solidFill>
                  <a:schemeClr val="bg1"/>
                </a:solidFill>
              </a:rPr>
              <a:t>Jonsson</a:t>
            </a:r>
            <a:r>
              <a:rPr lang="en-US" altLang="en-US" sz="2000" dirty="0">
                <a:solidFill>
                  <a:schemeClr val="bg1"/>
                </a:solidFill>
              </a:rPr>
              <a:t> Comprehensive Cancer Center</a:t>
            </a:r>
          </a:p>
          <a:p>
            <a:pPr marL="0" indent="0" algn="ctr"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Geffen School of Medicine at UCLA</a:t>
            </a:r>
          </a:p>
          <a:p>
            <a:pPr marL="0" indent="0" algn="ctr">
              <a:buNone/>
            </a:pPr>
            <a:endParaRPr lang="en-US" altLang="en-US" sz="2000" dirty="0">
              <a:solidFill>
                <a:schemeClr val="bg1"/>
              </a:solidFill>
            </a:endParaRPr>
          </a:p>
        </p:txBody>
      </p:sp>
      <p:pic>
        <p:nvPicPr>
          <p:cNvPr id="38916" name="Picture 4" descr="http://www.anes.ucla.edu/dept/Geffen-med-logo(cmyk).g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5526088"/>
            <a:ext cx="1179512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213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23772-DEC5-4106-84EC-8B2EDEBB2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HER2 Targeting: second line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B3603-AC7D-44C1-BF53-69B57AAF0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66800"/>
            <a:ext cx="10363200" cy="5257800"/>
          </a:xfrm>
        </p:spPr>
        <p:txBody>
          <a:bodyPr/>
          <a:lstStyle/>
          <a:p>
            <a:r>
              <a:rPr lang="en-US" sz="2600" dirty="0">
                <a:solidFill>
                  <a:schemeClr val="bg1"/>
                </a:solidFill>
              </a:rPr>
              <a:t>HERIZON-BTC-01 trial, phase 2b (n~87), single agent</a:t>
            </a:r>
          </a:p>
          <a:p>
            <a:pPr lvl="1"/>
            <a:r>
              <a:rPr lang="en-US" sz="2600" dirty="0" err="1">
                <a:solidFill>
                  <a:schemeClr val="bg1"/>
                </a:solidFill>
              </a:rPr>
              <a:t>Zanidatamab</a:t>
            </a:r>
            <a:r>
              <a:rPr lang="en-US" sz="2600" dirty="0">
                <a:solidFill>
                  <a:schemeClr val="bg1"/>
                </a:solidFill>
              </a:rPr>
              <a:t>, HER2 bispecific antibody against 2 different domains of HER2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ORR 41.3%, </a:t>
            </a:r>
            <a:r>
              <a:rPr lang="en-US" sz="2600" dirty="0" err="1">
                <a:solidFill>
                  <a:schemeClr val="bg1"/>
                </a:solidFill>
              </a:rPr>
              <a:t>mDOR</a:t>
            </a:r>
            <a:r>
              <a:rPr lang="en-US" sz="2600" dirty="0">
                <a:solidFill>
                  <a:schemeClr val="bg1"/>
                </a:solidFill>
              </a:rPr>
              <a:t> 12.9 </a:t>
            </a:r>
            <a:r>
              <a:rPr lang="en-US" sz="2600" dirty="0" err="1">
                <a:solidFill>
                  <a:schemeClr val="bg1"/>
                </a:solidFill>
              </a:rPr>
              <a:t>mos</a:t>
            </a:r>
            <a:r>
              <a:rPr lang="en-US" sz="2600" dirty="0">
                <a:solidFill>
                  <a:schemeClr val="bg1"/>
                </a:solidFill>
              </a:rPr>
              <a:t> in second line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Amplified or IHC 2 and 3+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No new safety signals (GI and infusion reactions)</a:t>
            </a:r>
          </a:p>
          <a:p>
            <a:r>
              <a:rPr lang="en-US" sz="2600" dirty="0">
                <a:solidFill>
                  <a:schemeClr val="bg1"/>
                </a:solidFill>
              </a:rPr>
              <a:t>HERB trial, phase 2, single arm, trastuzumab </a:t>
            </a:r>
            <a:r>
              <a:rPr lang="en-US" sz="2600" dirty="0" err="1">
                <a:solidFill>
                  <a:schemeClr val="bg1"/>
                </a:solidFill>
              </a:rPr>
              <a:t>deruxtecan</a:t>
            </a:r>
            <a:endParaRPr lang="en-US" sz="2600" dirty="0">
              <a:solidFill>
                <a:schemeClr val="bg1"/>
              </a:solidFill>
            </a:endParaRP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30 pts (22 HER2 positive, 8 HER2 low)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ORR HER2 + 36.4 %, HER2 low 12.5%, All 30%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PFS HER2+ 5.1 </a:t>
            </a:r>
            <a:r>
              <a:rPr lang="en-US" sz="2600" dirty="0" err="1">
                <a:solidFill>
                  <a:schemeClr val="bg1"/>
                </a:solidFill>
              </a:rPr>
              <a:t>mos</a:t>
            </a:r>
            <a:r>
              <a:rPr lang="en-US" sz="2600" dirty="0">
                <a:solidFill>
                  <a:schemeClr val="bg1"/>
                </a:solidFill>
              </a:rPr>
              <a:t>, HER2 low 3.5 </a:t>
            </a:r>
            <a:r>
              <a:rPr lang="en-US" sz="2600" dirty="0" err="1">
                <a:solidFill>
                  <a:schemeClr val="bg1"/>
                </a:solidFill>
              </a:rPr>
              <a:t>mos</a:t>
            </a:r>
            <a:endParaRPr lang="en-US" sz="2600" dirty="0">
              <a:solidFill>
                <a:schemeClr val="bg1"/>
              </a:solidFill>
            </a:endParaRP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TEAEs – hematologic, pneumonitis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1550B1-C45F-AEAE-D140-91166B26F765}"/>
              </a:ext>
            </a:extLst>
          </p:cNvPr>
          <p:cNvSpPr txBox="1"/>
          <p:nvPr/>
        </p:nvSpPr>
        <p:spPr>
          <a:xfrm>
            <a:off x="457200" y="6400800"/>
            <a:ext cx="9078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HERIZON-BTC-01 press release, December 19, 2022; </a:t>
            </a:r>
            <a:r>
              <a:rPr lang="en-US" dirty="0" err="1">
                <a:solidFill>
                  <a:schemeClr val="bg1"/>
                </a:solidFill>
              </a:rPr>
              <a:t>Ohba</a:t>
            </a:r>
            <a:r>
              <a:rPr lang="en-US" dirty="0">
                <a:solidFill>
                  <a:schemeClr val="bg1"/>
                </a:solidFill>
              </a:rPr>
              <a:t> A et </a:t>
            </a:r>
            <a:r>
              <a:rPr lang="en-US" dirty="0" err="1">
                <a:solidFill>
                  <a:schemeClr val="bg1"/>
                </a:solidFill>
              </a:rPr>
              <a:t>al.ASCO</a:t>
            </a:r>
            <a:r>
              <a:rPr lang="en-US" dirty="0">
                <a:solidFill>
                  <a:schemeClr val="bg1"/>
                </a:solidFill>
              </a:rPr>
              <a:t> 2022;Abstract 4006.</a:t>
            </a:r>
          </a:p>
        </p:txBody>
      </p:sp>
    </p:spTree>
    <p:extLst>
      <p:ext uri="{BB962C8B-B14F-4D97-AF65-F5344CB8AC3E}">
        <p14:creationId xmlns:p14="http://schemas.microsoft.com/office/powerpoint/2010/main" val="1840457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BBD6B-F06A-4B90-8E4C-CBD5A067B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</p:spPr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Seribantumab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549D8-EE0D-4CE7-8F06-8E97FBBD8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76400"/>
            <a:ext cx="10363200" cy="4419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Fully human anti-HER3 </a:t>
            </a:r>
            <a:r>
              <a:rPr lang="en-US" dirty="0" err="1">
                <a:solidFill>
                  <a:schemeClr val="bg1"/>
                </a:solidFill>
              </a:rPr>
              <a:t>mAb</a:t>
            </a:r>
            <a:r>
              <a:rPr lang="en-US" dirty="0">
                <a:solidFill>
                  <a:schemeClr val="bg1"/>
                </a:solidFill>
              </a:rPr>
              <a:t>, IV q3weeks</a:t>
            </a:r>
          </a:p>
          <a:p>
            <a:r>
              <a:rPr lang="en-US" dirty="0">
                <a:solidFill>
                  <a:schemeClr val="bg1"/>
                </a:solidFill>
              </a:rPr>
              <a:t>Competes with NRG-1 to bind to HER3</a:t>
            </a:r>
          </a:p>
          <a:p>
            <a:r>
              <a:rPr lang="en-US" dirty="0">
                <a:solidFill>
                  <a:schemeClr val="bg1"/>
                </a:solidFill>
              </a:rPr>
              <a:t>NRG fusions, rare, 0.2% of solid tumors</a:t>
            </a:r>
          </a:p>
          <a:p>
            <a:r>
              <a:rPr lang="en-US" dirty="0">
                <a:solidFill>
                  <a:schemeClr val="bg1"/>
                </a:solidFill>
              </a:rPr>
              <a:t>CRESTONE: ph2 study in solid tumors with NRG fusions, n=35</a:t>
            </a:r>
          </a:p>
          <a:p>
            <a:r>
              <a:rPr lang="en-US" dirty="0">
                <a:solidFill>
                  <a:schemeClr val="bg1"/>
                </a:solidFill>
              </a:rPr>
              <a:t>Included 2 patients with CCA</a:t>
            </a:r>
          </a:p>
          <a:p>
            <a:r>
              <a:rPr lang="en-US" dirty="0">
                <a:solidFill>
                  <a:schemeClr val="bg1"/>
                </a:solidFill>
              </a:rPr>
              <a:t>ORR overall study 33%, 36% in NSCLC, </a:t>
            </a:r>
            <a:r>
              <a:rPr lang="en-US" dirty="0" err="1">
                <a:solidFill>
                  <a:schemeClr val="bg1"/>
                </a:solidFill>
              </a:rPr>
              <a:t>mDOR</a:t>
            </a:r>
            <a:r>
              <a:rPr lang="en-US" dirty="0">
                <a:solidFill>
                  <a:schemeClr val="bg1"/>
                </a:solidFill>
              </a:rPr>
              <a:t> not reached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C7AD24-DE17-8B8A-67A6-0D088BCC1D5B}"/>
              </a:ext>
            </a:extLst>
          </p:cNvPr>
          <p:cNvSpPr txBox="1"/>
          <p:nvPr/>
        </p:nvSpPr>
        <p:spPr>
          <a:xfrm>
            <a:off x="381000" y="6368534"/>
            <a:ext cx="4557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Carrizosa DR et al. ASCO 2022;Abstract 3006.</a:t>
            </a:r>
          </a:p>
        </p:txBody>
      </p:sp>
    </p:spTree>
    <p:extLst>
      <p:ext uri="{BB962C8B-B14F-4D97-AF65-F5344CB8AC3E}">
        <p14:creationId xmlns:p14="http://schemas.microsoft.com/office/powerpoint/2010/main" val="3959155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602BE-0FBC-4D9B-881B-DDC080F9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NIFTY trial: Phase 2b open-label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A495E-2EEC-4A64-A4F0-C573A5EF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65729"/>
            <a:ext cx="10363200" cy="480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Liposomal irinotecan (</a:t>
            </a:r>
            <a:r>
              <a:rPr lang="en-US" dirty="0" err="1">
                <a:solidFill>
                  <a:schemeClr val="bg1"/>
                </a:solidFill>
              </a:rPr>
              <a:t>nal</a:t>
            </a:r>
            <a:r>
              <a:rPr lang="en-US" dirty="0">
                <a:solidFill>
                  <a:schemeClr val="bg1"/>
                </a:solidFill>
              </a:rPr>
              <a:t>-IRI) plus 5FU/LV vs 5fu lv alone after cis-gem (second line)</a:t>
            </a:r>
          </a:p>
          <a:p>
            <a:r>
              <a:rPr lang="en-US" dirty="0">
                <a:solidFill>
                  <a:schemeClr val="bg1"/>
                </a:solidFill>
              </a:rPr>
              <a:t>Primary endpoint: PFS BICR 1.7 to 4.2 </a:t>
            </a:r>
            <a:r>
              <a:rPr lang="en-US" dirty="0" err="1">
                <a:solidFill>
                  <a:schemeClr val="bg1"/>
                </a:solidFill>
              </a:rPr>
              <a:t>mos</a:t>
            </a:r>
            <a:r>
              <a:rPr lang="en-US" dirty="0">
                <a:solidFill>
                  <a:schemeClr val="bg1"/>
                </a:solidFill>
              </a:rPr>
              <a:t> HR 0.61</a:t>
            </a:r>
          </a:p>
          <a:p>
            <a:r>
              <a:rPr lang="en-US" dirty="0">
                <a:solidFill>
                  <a:schemeClr val="bg1"/>
                </a:solidFill>
              </a:rPr>
              <a:t>ORR: 2.3% vs 19.3%</a:t>
            </a:r>
          </a:p>
          <a:p>
            <a:r>
              <a:rPr lang="en-US" dirty="0" err="1">
                <a:solidFill>
                  <a:schemeClr val="bg1"/>
                </a:solidFill>
              </a:rPr>
              <a:t>mOS</a:t>
            </a:r>
            <a:r>
              <a:rPr lang="en-US" dirty="0">
                <a:solidFill>
                  <a:schemeClr val="bg1"/>
                </a:solidFill>
              </a:rPr>
              <a:t> 5.3 to 8.6 </a:t>
            </a:r>
            <a:r>
              <a:rPr lang="en-US" dirty="0" err="1">
                <a:solidFill>
                  <a:schemeClr val="bg1"/>
                </a:solidFill>
              </a:rPr>
              <a:t>mos</a:t>
            </a:r>
            <a:r>
              <a:rPr lang="en-US" dirty="0">
                <a:solidFill>
                  <a:schemeClr val="bg1"/>
                </a:solidFill>
              </a:rPr>
              <a:t> HR 0.68</a:t>
            </a:r>
          </a:p>
          <a:p>
            <a:r>
              <a:rPr lang="en-US" dirty="0">
                <a:solidFill>
                  <a:schemeClr val="bg1"/>
                </a:solidFill>
              </a:rPr>
              <a:t>Typical chemotherapy AEs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C9369B-7A15-C876-6834-E279D7058847}"/>
              </a:ext>
            </a:extLst>
          </p:cNvPr>
          <p:cNvSpPr txBox="1"/>
          <p:nvPr/>
        </p:nvSpPr>
        <p:spPr>
          <a:xfrm>
            <a:off x="1030778" y="6334298"/>
            <a:ext cx="3739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Yoo</a:t>
            </a:r>
            <a:r>
              <a:rPr lang="en-US" dirty="0">
                <a:solidFill>
                  <a:schemeClr val="bg1"/>
                </a:solidFill>
              </a:rPr>
              <a:t> C et al. ESMO 2022 Abstract 55P.</a:t>
            </a:r>
          </a:p>
        </p:txBody>
      </p:sp>
    </p:spTree>
    <p:extLst>
      <p:ext uri="{BB962C8B-B14F-4D97-AF65-F5344CB8AC3E}">
        <p14:creationId xmlns:p14="http://schemas.microsoft.com/office/powerpoint/2010/main" val="3578495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20954-4D06-453B-A0EA-F74FBD1F9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34158-6938-4F42-AFC5-B89436277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47800"/>
            <a:ext cx="10363200" cy="480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Front-line gem-cis +IO is standard of care based on 2 phase 3 studies (</a:t>
            </a:r>
            <a:r>
              <a:rPr lang="en-US" dirty="0" err="1">
                <a:solidFill>
                  <a:schemeClr val="bg1"/>
                </a:solidFill>
              </a:rPr>
              <a:t>durva</a:t>
            </a:r>
            <a:r>
              <a:rPr lang="en-US" dirty="0">
                <a:solidFill>
                  <a:schemeClr val="bg1"/>
                </a:solidFill>
              </a:rPr>
              <a:t> or </a:t>
            </a:r>
            <a:r>
              <a:rPr lang="en-US" dirty="0" err="1">
                <a:solidFill>
                  <a:schemeClr val="bg1"/>
                </a:solidFill>
              </a:rPr>
              <a:t>pembro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Molecular profiling is a must for all patients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FDA approved agents for FGFR2 alterations, IDH mutations, and BRAF mutations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Early signals of activity for new HER2 directed therapies</a:t>
            </a:r>
          </a:p>
          <a:p>
            <a:r>
              <a:rPr lang="en-US" dirty="0">
                <a:solidFill>
                  <a:schemeClr val="bg1"/>
                </a:solidFill>
              </a:rPr>
              <a:t>For patients without genomic alterations, second-line chemotherapy appropriate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FOLFOX or </a:t>
            </a:r>
            <a:r>
              <a:rPr lang="en-US" dirty="0" err="1">
                <a:solidFill>
                  <a:schemeClr val="bg1"/>
                </a:solidFill>
              </a:rPr>
              <a:t>nal</a:t>
            </a:r>
            <a:r>
              <a:rPr lang="en-US" dirty="0">
                <a:solidFill>
                  <a:schemeClr val="bg1"/>
                </a:solidFill>
              </a:rPr>
              <a:t>-IRI</a:t>
            </a:r>
          </a:p>
        </p:txBody>
      </p:sp>
    </p:spTree>
    <p:extLst>
      <p:ext uri="{BB962C8B-B14F-4D97-AF65-F5344CB8AC3E}">
        <p14:creationId xmlns:p14="http://schemas.microsoft.com/office/powerpoint/2010/main" val="2169415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9160-F146-8C9D-7333-1767790E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6" y="2438400"/>
            <a:ext cx="10358967" cy="1143000"/>
          </a:xfrm>
        </p:spPr>
        <p:txBody>
          <a:bodyPr/>
          <a:lstStyle/>
          <a:p>
            <a:r>
              <a:rPr lang="en-US" sz="4000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99519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9160-F146-8C9D-7333-1767790E1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FIGHT-202: Post-hoc Analysis of PFS for Patients with Cholangiocarcinoma with or without FGF or FGFR Alterations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3F31FD-C25E-629A-051E-F83AB6ABCBBA}"/>
              </a:ext>
            </a:extLst>
          </p:cNvPr>
          <p:cNvSpPr txBox="1"/>
          <p:nvPr/>
        </p:nvSpPr>
        <p:spPr>
          <a:xfrm>
            <a:off x="163104" y="6477098"/>
            <a:ext cx="42285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  <a:t>Bibeau K et al. 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  <a:t>JCO Precis Oncol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  <a:t>2022;6:e2100414.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8B84BE6E-A1EA-1705-EE52-E4B3467B8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07" y="1370013"/>
            <a:ext cx="10771131" cy="465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3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4AD70E-1B68-304E-92F9-A63509DD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86" y="227013"/>
            <a:ext cx="10358967" cy="1143000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algn="l">
              <a:defRPr/>
            </a:pPr>
            <a:r>
              <a:rPr lang="en-US" altLang="en-US" dirty="0"/>
              <a:t>FOENIX-CCA2: A Phase II Study of </a:t>
            </a:r>
            <a:r>
              <a:rPr lang="en-US" altLang="en-US" dirty="0" err="1"/>
              <a:t>Futibatinib</a:t>
            </a:r>
            <a:r>
              <a:rPr lang="en-US" altLang="en-US" dirty="0"/>
              <a:t> for Intrahepatic Cholangiocarcinoma with FGFR2 Fusions/Rearrangements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3A5858-95EF-C581-F19B-5F51D439FE5B}"/>
              </a:ext>
            </a:extLst>
          </p:cNvPr>
          <p:cNvSpPr txBox="1"/>
          <p:nvPr/>
        </p:nvSpPr>
        <p:spPr bwMode="auto">
          <a:xfrm>
            <a:off x="119336" y="6311379"/>
            <a:ext cx="6432378" cy="47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98425" marR="0" defTabSz="412750" eaLnBrk="0" latinLnBrk="0" hangingPunc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pitchFamily="34" charset="-128"/>
              </a:rPr>
              <a:t>Goyal L et al. 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pitchFamily="34" charset="-128"/>
              </a:rPr>
              <a:t>N </a:t>
            </a:r>
            <a:r>
              <a:rPr kumimoji="0" lang="en-US" sz="1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pitchFamily="34" charset="-128"/>
              </a:rPr>
              <a:t>Engl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pitchFamily="34" charset="-128"/>
              </a:rPr>
              <a:t> J Med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pitchFamily="34" charset="-128"/>
              </a:rPr>
              <a:t>2023;388;228-39.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2EB67D-5293-7720-A0A3-8AC6279BEE99}"/>
              </a:ext>
            </a:extLst>
          </p:cNvPr>
          <p:cNvSpPr txBox="1"/>
          <p:nvPr/>
        </p:nvSpPr>
        <p:spPr>
          <a:xfrm>
            <a:off x="4838862" y="5685164"/>
            <a:ext cx="2098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Median PFS: 9.0 </a:t>
            </a:r>
            <a:r>
              <a:rPr lang="en-US" sz="1800" dirty="0" err="1">
                <a:solidFill>
                  <a:schemeClr val="tx1"/>
                </a:solidFill>
              </a:rPr>
              <a:t>mo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Median OS: 21.7 </a:t>
            </a:r>
            <a:r>
              <a:rPr lang="en-US" sz="1800" dirty="0" err="1">
                <a:solidFill>
                  <a:schemeClr val="tx1"/>
                </a:solidFill>
              </a:rPr>
              <a:t>mo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2B280CF3-213F-32BE-F77A-D613D3AA2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99243" y="-2230642"/>
            <a:ext cx="4185052" cy="1164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0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4AD70E-1B68-304E-92F9-A63509DD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86" y="227013"/>
            <a:ext cx="10358967" cy="1143000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algn="l">
              <a:defRPr/>
            </a:pPr>
            <a:r>
              <a:rPr lang="en-US" altLang="en-US" dirty="0"/>
              <a:t>FOENIX-CCA2: Select Treatment-Related Adverse Events with </a:t>
            </a:r>
            <a:r>
              <a:rPr lang="en-US" altLang="en-US" dirty="0" err="1"/>
              <a:t>Futibatinib</a:t>
            </a:r>
            <a:r>
              <a:rPr lang="en-US" altLang="en-US" dirty="0"/>
              <a:t> for Intrahepatic Cholangiocarcinoma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6C101E-6D9F-707B-C746-48D63853D8B9}"/>
              </a:ext>
            </a:extLst>
          </p:cNvPr>
          <p:cNvSpPr txBox="1"/>
          <p:nvPr/>
        </p:nvSpPr>
        <p:spPr bwMode="auto">
          <a:xfrm>
            <a:off x="119336" y="6311379"/>
            <a:ext cx="6432378" cy="47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98425" marR="0" defTabSz="412750" eaLnBrk="0" latinLnBrk="0" hangingPunc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pitchFamily="34" charset="-128"/>
              </a:rPr>
              <a:t>Goyal L et al. 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pitchFamily="34" charset="-128"/>
              </a:rPr>
              <a:t>N </a:t>
            </a:r>
            <a:r>
              <a:rPr kumimoji="0" lang="en-US" sz="1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pitchFamily="34" charset="-128"/>
              </a:rPr>
              <a:t>Engl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pitchFamily="34" charset="-128"/>
              </a:rPr>
              <a:t> J Med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pitchFamily="34" charset="-128"/>
              </a:rPr>
              <a:t>2023;388;228-39. 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8414E1A7-81E1-F954-9520-6A09DAB26B21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80751245"/>
              </p:ext>
            </p:extLst>
          </p:nvPr>
        </p:nvGraphicFramePr>
        <p:xfrm>
          <a:off x="546631" y="1391784"/>
          <a:ext cx="10724622" cy="44988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15191">
                  <a:extLst>
                    <a:ext uri="{9D8B030D-6E8A-4147-A177-3AD203B41FA5}">
                      <a16:colId xmlns:a16="http://schemas.microsoft.com/office/drawing/2014/main" val="1545466924"/>
                    </a:ext>
                  </a:extLst>
                </a:gridCol>
                <a:gridCol w="1582050">
                  <a:extLst>
                    <a:ext uri="{9D8B030D-6E8A-4147-A177-3AD203B41FA5}">
                      <a16:colId xmlns:a16="http://schemas.microsoft.com/office/drawing/2014/main" val="1232821015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33439307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55705682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473139390"/>
                    </a:ext>
                  </a:extLst>
                </a:gridCol>
                <a:gridCol w="1574853">
                  <a:extLst>
                    <a:ext uri="{9D8B030D-6E8A-4147-A177-3AD203B41FA5}">
                      <a16:colId xmlns:a16="http://schemas.microsoft.com/office/drawing/2014/main" val="168864972"/>
                    </a:ext>
                  </a:extLst>
                </a:gridCol>
              </a:tblGrid>
              <a:tr h="397326">
                <a:tc rowSpan="2">
                  <a:txBody>
                    <a:bodyPr/>
                    <a:lstStyle/>
                    <a:p>
                      <a:pPr marL="0" marR="0" lvl="0" indent="0" algn="l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Event (%) 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 patients (N = 103)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474272"/>
                  </a:ext>
                </a:extLst>
              </a:tr>
              <a:tr h="397326">
                <a:tc vMerge="1">
                  <a:txBody>
                    <a:bodyPr/>
                    <a:lstStyle/>
                    <a:p>
                      <a:pPr marL="0" marR="0" lvl="0" indent="0" algn="l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Event (%) 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Any grade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Grade 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Grade 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Grade 3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Grade 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284064"/>
                  </a:ext>
                </a:extLst>
              </a:tr>
              <a:tr h="501492">
                <a:tc>
                  <a:txBody>
                    <a:bodyPr/>
                    <a:lstStyle/>
                    <a:p>
                      <a:r>
                        <a:rPr lang="en-US" dirty="0"/>
                        <a:t>Any adverse event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175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n-US" dirty="0"/>
                        <a:t>Hyperphosphatemia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24549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n-US" dirty="0"/>
                        <a:t>Dry mouth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04537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n-US" dirty="0"/>
                        <a:t>Palmar-plantar </a:t>
                      </a:r>
                      <a:r>
                        <a:rPr lang="en-US" dirty="0" err="1"/>
                        <a:t>erythrodysesthesia</a:t>
                      </a:r>
                      <a:r>
                        <a:rPr lang="en-US" dirty="0"/>
                        <a:t> syndrome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74236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n-US" dirty="0"/>
                        <a:t>Increased aspartate aminotransferase level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16734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Increased alanine aminotransferase level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426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35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C3670-0823-41FF-A170-21FBFA4A9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C99C3-172D-4423-8139-C34A79CDC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0"/>
            <a:ext cx="10363200" cy="48768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IO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Practice changing: TOPAZ and KEYNOTE-966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Of interest: IMbrave151</a:t>
            </a:r>
          </a:p>
          <a:p>
            <a:r>
              <a:rPr lang="en-US" dirty="0">
                <a:solidFill>
                  <a:schemeClr val="bg1"/>
                </a:solidFill>
              </a:rPr>
              <a:t>Molecular Targeted Therapy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FGFR2 targeting: FIGHT-202, </a:t>
            </a:r>
            <a:r>
              <a:rPr lang="en-US" dirty="0" err="1">
                <a:solidFill>
                  <a:schemeClr val="bg1"/>
                </a:solidFill>
              </a:rPr>
              <a:t>Futibatinib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HER2 targeting: HERIZON-BTC-01, Trastuzumab </a:t>
            </a:r>
            <a:r>
              <a:rPr lang="en-US" dirty="0" err="1">
                <a:solidFill>
                  <a:schemeClr val="bg1"/>
                </a:solidFill>
              </a:rPr>
              <a:t>deruxtecan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NRG1 fusions</a:t>
            </a:r>
          </a:p>
          <a:p>
            <a:r>
              <a:rPr lang="en-US" dirty="0">
                <a:solidFill>
                  <a:schemeClr val="bg1"/>
                </a:solidFill>
              </a:rPr>
              <a:t>Second line chemotherapy update: NIFTY trial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11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0AE277-FB62-4550-83BF-6AA674E4E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19" y="213081"/>
            <a:ext cx="11833362" cy="64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47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0D238-4880-42B6-A0C3-FBC903ED4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114300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Gemcitabine and cisplatin the SOC for &gt;10 years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1D0202-F9CC-483F-98C4-E3E6400C0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01907"/>
            <a:ext cx="4800599" cy="39823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372919-C946-470B-ABCB-9D8556317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320" y="1368960"/>
            <a:ext cx="4670812" cy="40152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EA7927-AC2B-403F-9358-F27A114AEC2E}"/>
              </a:ext>
            </a:extLst>
          </p:cNvPr>
          <p:cNvSpPr txBox="1"/>
          <p:nvPr/>
        </p:nvSpPr>
        <p:spPr>
          <a:xfrm flipH="1">
            <a:off x="1263289" y="5423787"/>
            <a:ext cx="3907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OS:  11.7 v 8.1 </a:t>
            </a:r>
            <a:r>
              <a:rPr lang="en-US" sz="3200" dirty="0" err="1">
                <a:solidFill>
                  <a:schemeClr val="bg1"/>
                </a:solidFill>
              </a:rPr>
              <a:t>mos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E5EB84-86FA-4B2B-BE50-C8E451F65CEE}"/>
              </a:ext>
            </a:extLst>
          </p:cNvPr>
          <p:cNvSpPr txBox="1"/>
          <p:nvPr/>
        </p:nvSpPr>
        <p:spPr>
          <a:xfrm flipH="1">
            <a:off x="7133980" y="5423787"/>
            <a:ext cx="3534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PFS: 8.0 v 5.0 </a:t>
            </a:r>
            <a:r>
              <a:rPr lang="en-US" sz="3200" dirty="0" err="1">
                <a:solidFill>
                  <a:schemeClr val="bg1"/>
                </a:solidFill>
              </a:rPr>
              <a:t>mos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20CC2B-8859-4853-B1B6-474F014A3333}"/>
              </a:ext>
            </a:extLst>
          </p:cNvPr>
          <p:cNvSpPr txBox="1"/>
          <p:nvPr/>
        </p:nvSpPr>
        <p:spPr>
          <a:xfrm>
            <a:off x="1143000" y="6400800"/>
            <a:ext cx="1896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Valle NEJM 2010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49E20F-C8A1-4E9E-BFFE-F54C08ACE62D}"/>
              </a:ext>
            </a:extLst>
          </p:cNvPr>
          <p:cNvSpPr txBox="1"/>
          <p:nvPr/>
        </p:nvSpPr>
        <p:spPr>
          <a:xfrm>
            <a:off x="7068507" y="6106180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ORR: 26.1% v 15.5% </a:t>
            </a:r>
          </a:p>
        </p:txBody>
      </p:sp>
    </p:spTree>
    <p:extLst>
      <p:ext uri="{BB962C8B-B14F-4D97-AF65-F5344CB8AC3E}">
        <p14:creationId xmlns:p14="http://schemas.microsoft.com/office/powerpoint/2010/main" val="1329723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95030-FEE4-416A-94AB-039E1187B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TOPAZ-1: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9F835-2ED4-4B09-8CA2-6CE0C4633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95400"/>
            <a:ext cx="10363200" cy="480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Randomized placebo controlled Phase 3 study: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Gem cis </a:t>
            </a:r>
            <a:r>
              <a:rPr lang="en-US" dirty="0" err="1">
                <a:solidFill>
                  <a:schemeClr val="bg1"/>
                </a:solidFill>
              </a:rPr>
              <a:t>durvalumab</a:t>
            </a:r>
            <a:r>
              <a:rPr lang="en-US" dirty="0">
                <a:solidFill>
                  <a:schemeClr val="bg1"/>
                </a:solidFill>
              </a:rPr>
              <a:t> vs gem cis placebo (n=685)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Primary endpoint: Improved OS:  11.5 to 12.8 </a:t>
            </a:r>
            <a:r>
              <a:rPr lang="en-US" dirty="0" err="1">
                <a:solidFill>
                  <a:schemeClr val="bg1"/>
                </a:solidFill>
              </a:rPr>
              <a:t>mos</a:t>
            </a:r>
            <a:r>
              <a:rPr lang="en-US" dirty="0">
                <a:solidFill>
                  <a:schemeClr val="bg1"/>
                </a:solidFill>
              </a:rPr>
              <a:t> (HR: 0.80)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Secondary endpoints: PFS 5.7 to 7.2 </a:t>
            </a:r>
            <a:r>
              <a:rPr lang="en-US" dirty="0" err="1">
                <a:solidFill>
                  <a:schemeClr val="bg1"/>
                </a:solidFill>
              </a:rPr>
              <a:t>mos</a:t>
            </a:r>
            <a:r>
              <a:rPr lang="en-US" dirty="0">
                <a:solidFill>
                  <a:schemeClr val="bg1"/>
                </a:solidFill>
              </a:rPr>
              <a:t> (HR: 0.75)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ORR 26.7% vs 18.7%, </a:t>
            </a:r>
            <a:r>
              <a:rPr lang="en-US" dirty="0" err="1">
                <a:solidFill>
                  <a:schemeClr val="bg1"/>
                </a:solidFill>
              </a:rPr>
              <a:t>mDOR</a:t>
            </a:r>
            <a:r>
              <a:rPr lang="en-US" dirty="0">
                <a:solidFill>
                  <a:schemeClr val="bg1"/>
                </a:solidFill>
              </a:rPr>
              <a:t> similar (6.6 v 6.2 </a:t>
            </a:r>
            <a:r>
              <a:rPr lang="en-US" dirty="0" err="1">
                <a:solidFill>
                  <a:schemeClr val="bg1"/>
                </a:solidFill>
              </a:rPr>
              <a:t>mos</a:t>
            </a:r>
            <a:r>
              <a:rPr lang="en-US" dirty="0">
                <a:solidFill>
                  <a:schemeClr val="bg1"/>
                </a:solidFill>
              </a:rPr>
              <a:t>) but tail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No new AEs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Max chemo cycles of 8, mostly Asian population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Updates: at 24 </a:t>
            </a:r>
            <a:r>
              <a:rPr lang="en-US" dirty="0" err="1">
                <a:solidFill>
                  <a:schemeClr val="bg1"/>
                </a:solidFill>
              </a:rPr>
              <a:t>mos</a:t>
            </a:r>
            <a:r>
              <a:rPr lang="en-US" dirty="0">
                <a:solidFill>
                  <a:schemeClr val="bg1"/>
                </a:solidFill>
              </a:rPr>
              <a:t>: 23.6 % alive vs 11.5%, benefit regardless of ORR, primary tumor location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D32194-82A2-A07B-470E-60D9AC559A19}"/>
              </a:ext>
            </a:extLst>
          </p:cNvPr>
          <p:cNvSpPr txBox="1"/>
          <p:nvPr/>
        </p:nvSpPr>
        <p:spPr>
          <a:xfrm>
            <a:off x="762000" y="6458188"/>
            <a:ext cx="10495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Oh D et al. </a:t>
            </a: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NEJM Evid 2022;1(8); Oh D et al. ESMO 2022; Abstract 56P; He AR at al. ESMO GI Abstract 0-1.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453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3EC2A-B58A-43A2-B904-6AD51FD59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KEYNOTE-966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57A02-ED66-41D2-8E8F-126E8487C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0"/>
            <a:ext cx="10363200" cy="5181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Randomized placebo controlled Phase 3 study: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Gem cis </a:t>
            </a:r>
            <a:r>
              <a:rPr lang="en-US" dirty="0" err="1">
                <a:solidFill>
                  <a:schemeClr val="bg1"/>
                </a:solidFill>
              </a:rPr>
              <a:t>pembro</a:t>
            </a:r>
            <a:r>
              <a:rPr lang="en-US" dirty="0">
                <a:solidFill>
                  <a:schemeClr val="bg1"/>
                </a:solidFill>
              </a:rPr>
              <a:t> vs gem cis placebo (n&gt;1000)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Primary endpoint: Improved OS: 10.9  to 12.7 </a:t>
            </a:r>
            <a:r>
              <a:rPr lang="en-US" dirty="0" err="1">
                <a:solidFill>
                  <a:schemeClr val="bg1"/>
                </a:solidFill>
              </a:rPr>
              <a:t>mos</a:t>
            </a:r>
            <a:r>
              <a:rPr lang="en-US" dirty="0">
                <a:solidFill>
                  <a:schemeClr val="bg1"/>
                </a:solidFill>
              </a:rPr>
              <a:t> (HR 0.83)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Secondary endpoints: PFS 5.6 to 6.5 (HR 0.86 NS)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ORR  28% and 29%, DOR longer with </a:t>
            </a:r>
            <a:r>
              <a:rPr lang="en-US" dirty="0" err="1">
                <a:solidFill>
                  <a:schemeClr val="bg1"/>
                </a:solidFill>
              </a:rPr>
              <a:t>pembro</a:t>
            </a:r>
            <a:r>
              <a:rPr lang="en-US" dirty="0">
                <a:solidFill>
                  <a:schemeClr val="bg1"/>
                </a:solidFill>
              </a:rPr>
              <a:t> 6.8 to 8.3 </a:t>
            </a:r>
            <a:r>
              <a:rPr lang="en-US" dirty="0" err="1">
                <a:solidFill>
                  <a:schemeClr val="bg1"/>
                </a:solidFill>
              </a:rPr>
              <a:t>mos</a:t>
            </a:r>
            <a:r>
              <a:rPr lang="en-US" dirty="0">
                <a:solidFill>
                  <a:schemeClr val="bg1"/>
                </a:solidFill>
              </a:rPr>
              <a:t> with tail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No new AEs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Max number of cycles cis 8, </a:t>
            </a:r>
            <a:r>
              <a:rPr lang="en-US" dirty="0" err="1">
                <a:solidFill>
                  <a:schemeClr val="bg1"/>
                </a:solidFill>
              </a:rPr>
              <a:t>pembro</a:t>
            </a:r>
            <a:r>
              <a:rPr lang="en-US" dirty="0">
                <a:solidFill>
                  <a:schemeClr val="bg1"/>
                </a:solidFill>
              </a:rPr>
              <a:t> 35, gem up to MD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Asian 45%, non-Asian 55%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855BCD-D9EF-C9AF-B9DC-2B18C6A706EA}"/>
              </a:ext>
            </a:extLst>
          </p:cNvPr>
          <p:cNvSpPr txBox="1"/>
          <p:nvPr/>
        </p:nvSpPr>
        <p:spPr>
          <a:xfrm>
            <a:off x="762000" y="6458188"/>
            <a:ext cx="5718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Kelley RK et al. </a:t>
            </a: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Lancet 2023;Apr 16 [</a:t>
            </a:r>
            <a:r>
              <a:rPr lang="en-US" sz="18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epub</a:t>
            </a: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ahead of print].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28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3901B-648B-4DD6-ADE4-4A92A3848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IMbrave151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E0776-952F-4493-AE5A-DA88575F6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Placebo controlled, blinded, randomized phase 2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Atezo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bev</a:t>
            </a:r>
            <a:r>
              <a:rPr lang="en-US" dirty="0">
                <a:solidFill>
                  <a:schemeClr val="bg1"/>
                </a:solidFill>
              </a:rPr>
              <a:t> +gem cis vs </a:t>
            </a:r>
            <a:r>
              <a:rPr lang="en-US" dirty="0" err="1">
                <a:solidFill>
                  <a:schemeClr val="bg1"/>
                </a:solidFill>
              </a:rPr>
              <a:t>Atezo</a:t>
            </a:r>
            <a:r>
              <a:rPr lang="en-US" dirty="0">
                <a:solidFill>
                  <a:schemeClr val="bg1"/>
                </a:solidFill>
              </a:rPr>
              <a:t>-placebo +gem cis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Primary endpoint: PFS  7.9 to 8.3 </a:t>
            </a:r>
            <a:r>
              <a:rPr lang="en-US" dirty="0" err="1">
                <a:solidFill>
                  <a:schemeClr val="bg1"/>
                </a:solidFill>
              </a:rPr>
              <a:t>mos</a:t>
            </a:r>
            <a:r>
              <a:rPr lang="en-US" dirty="0">
                <a:solidFill>
                  <a:schemeClr val="bg1"/>
                </a:solidFill>
              </a:rPr>
              <a:t> HR 0.76 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Secondary endpoints: ORR 24.1 vs 25.3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DOR longer with </a:t>
            </a:r>
            <a:r>
              <a:rPr lang="en-US" dirty="0" err="1">
                <a:solidFill>
                  <a:schemeClr val="bg1"/>
                </a:solidFill>
              </a:rPr>
              <a:t>atezo-bev</a:t>
            </a:r>
            <a:r>
              <a:rPr lang="en-US" dirty="0">
                <a:solidFill>
                  <a:schemeClr val="bg1"/>
                </a:solidFill>
              </a:rPr>
              <a:t>  NE vs 5.8 </a:t>
            </a:r>
            <a:r>
              <a:rPr lang="en-US" dirty="0" err="1">
                <a:solidFill>
                  <a:schemeClr val="bg1"/>
                </a:solidFill>
              </a:rPr>
              <a:t>mos</a:t>
            </a:r>
            <a:r>
              <a:rPr lang="en-US" dirty="0">
                <a:solidFill>
                  <a:schemeClr val="bg1"/>
                </a:solidFill>
              </a:rPr>
              <a:t> HR 0.22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mOS</a:t>
            </a:r>
            <a:r>
              <a:rPr lang="en-US" dirty="0">
                <a:solidFill>
                  <a:schemeClr val="bg1"/>
                </a:solidFill>
              </a:rPr>
              <a:t> NE vs 11.4 HR 0.74 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No new safety signals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492A4B-A042-8940-D212-84B9ECBBB676}"/>
              </a:ext>
            </a:extLst>
          </p:cNvPr>
          <p:cNvSpPr txBox="1"/>
          <p:nvPr/>
        </p:nvSpPr>
        <p:spPr>
          <a:xfrm>
            <a:off x="598516" y="6301047"/>
            <a:ext cx="493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El-</a:t>
            </a:r>
            <a:r>
              <a:rPr lang="en-US" dirty="0" err="1">
                <a:solidFill>
                  <a:schemeClr val="bg1"/>
                </a:solidFill>
              </a:rPr>
              <a:t>Khoueiry</a:t>
            </a:r>
            <a:r>
              <a:rPr lang="en-US" dirty="0">
                <a:solidFill>
                  <a:schemeClr val="bg1"/>
                </a:solidFill>
              </a:rPr>
              <a:t> A et al.  ASCO GI 2023; Abstract 491.</a:t>
            </a:r>
          </a:p>
        </p:txBody>
      </p:sp>
    </p:spTree>
    <p:extLst>
      <p:ext uri="{BB962C8B-B14F-4D97-AF65-F5344CB8AC3E}">
        <p14:creationId xmlns:p14="http://schemas.microsoft.com/office/powerpoint/2010/main" val="3046882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48DC1-9EAA-405B-B970-754F3982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228600"/>
            <a:ext cx="103632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FIGHT-202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C6DAE-4219-4136-86A1-940A6696C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685800"/>
            <a:ext cx="10820400" cy="4724400"/>
          </a:xfrm>
        </p:spPr>
        <p:txBody>
          <a:bodyPr/>
          <a:lstStyle/>
          <a:p>
            <a:r>
              <a:rPr lang="en-US" sz="2900" dirty="0" err="1">
                <a:solidFill>
                  <a:schemeClr val="bg1"/>
                </a:solidFill>
              </a:rPr>
              <a:t>Pemigatinib</a:t>
            </a:r>
            <a:r>
              <a:rPr lang="en-US" sz="2900" dirty="0">
                <a:solidFill>
                  <a:schemeClr val="bg1"/>
                </a:solidFill>
              </a:rPr>
              <a:t> oral selective FGFR 1,2,3 inhibitor</a:t>
            </a:r>
          </a:p>
          <a:p>
            <a:r>
              <a:rPr lang="en-US" sz="2900" dirty="0">
                <a:solidFill>
                  <a:schemeClr val="bg1"/>
                </a:solidFill>
              </a:rPr>
              <a:t>13.5 mg </a:t>
            </a:r>
            <a:r>
              <a:rPr lang="en-US" sz="2900" dirty="0" err="1">
                <a:solidFill>
                  <a:schemeClr val="bg1"/>
                </a:solidFill>
              </a:rPr>
              <a:t>qD</a:t>
            </a:r>
            <a:r>
              <a:rPr lang="en-US" sz="2900" dirty="0">
                <a:solidFill>
                  <a:schemeClr val="bg1"/>
                </a:solidFill>
              </a:rPr>
              <a:t>, 2 weeks on 1 off</a:t>
            </a:r>
          </a:p>
          <a:p>
            <a:r>
              <a:rPr lang="en-US" sz="2900" dirty="0">
                <a:solidFill>
                  <a:schemeClr val="bg1"/>
                </a:solidFill>
              </a:rPr>
              <a:t>FIGHT-202 open label single arm Phase 2 study in previously treated CCA, primary endpoint ORR</a:t>
            </a:r>
          </a:p>
          <a:p>
            <a:r>
              <a:rPr lang="en-US" sz="2900" dirty="0">
                <a:solidFill>
                  <a:schemeClr val="bg1"/>
                </a:solidFill>
              </a:rPr>
              <a:t>ORR 37% in patients with FGFR2 fusions/gene rearrangements (n=108)</a:t>
            </a:r>
          </a:p>
          <a:p>
            <a:pPr lvl="1"/>
            <a:r>
              <a:rPr lang="en-US" sz="2900" dirty="0">
                <a:solidFill>
                  <a:schemeClr val="bg1"/>
                </a:solidFill>
              </a:rPr>
              <a:t>DOR 9.1 months</a:t>
            </a:r>
          </a:p>
          <a:p>
            <a:pPr lvl="1"/>
            <a:r>
              <a:rPr lang="en-US" sz="2900" dirty="0">
                <a:solidFill>
                  <a:schemeClr val="bg1"/>
                </a:solidFill>
              </a:rPr>
              <a:t>PFS 7.0 </a:t>
            </a:r>
            <a:r>
              <a:rPr lang="en-US" sz="2900" dirty="0" err="1">
                <a:solidFill>
                  <a:schemeClr val="bg1"/>
                </a:solidFill>
              </a:rPr>
              <a:t>mos</a:t>
            </a:r>
            <a:r>
              <a:rPr lang="en-US" sz="2900" dirty="0">
                <a:solidFill>
                  <a:schemeClr val="bg1"/>
                </a:solidFill>
              </a:rPr>
              <a:t>, OS 17.5 </a:t>
            </a:r>
            <a:r>
              <a:rPr lang="en-US" sz="2900" dirty="0" err="1">
                <a:solidFill>
                  <a:schemeClr val="bg1"/>
                </a:solidFill>
              </a:rPr>
              <a:t>mos</a:t>
            </a:r>
            <a:endParaRPr lang="en-US" sz="2900" dirty="0">
              <a:solidFill>
                <a:schemeClr val="bg1"/>
              </a:solidFill>
            </a:endParaRPr>
          </a:p>
          <a:p>
            <a:r>
              <a:rPr lang="en-US" sz="2900" dirty="0">
                <a:solidFill>
                  <a:schemeClr val="bg1"/>
                </a:solidFill>
              </a:rPr>
              <a:t>TEAEs- hyperphosphatemia, alopecia, diarrhea, fatigue</a:t>
            </a:r>
          </a:p>
          <a:p>
            <a:r>
              <a:rPr lang="en-US" sz="2900" dirty="0">
                <a:solidFill>
                  <a:schemeClr val="bg1"/>
                </a:solidFill>
              </a:rPr>
              <a:t>Exploratory analysis for this 108 patients, PFS </a:t>
            </a:r>
            <a:r>
              <a:rPr lang="en-US" sz="2900" u="sng" dirty="0">
                <a:solidFill>
                  <a:schemeClr val="bg1"/>
                </a:solidFill>
              </a:rPr>
              <a:t>to front-line </a:t>
            </a:r>
            <a:r>
              <a:rPr lang="en-US" sz="2900" dirty="0">
                <a:solidFill>
                  <a:schemeClr val="bg1"/>
                </a:solidFill>
              </a:rPr>
              <a:t>was 5.5 </a:t>
            </a:r>
            <a:r>
              <a:rPr lang="en-US" sz="2900" dirty="0" err="1">
                <a:solidFill>
                  <a:schemeClr val="bg1"/>
                </a:solidFill>
              </a:rPr>
              <a:t>mos</a:t>
            </a:r>
            <a:r>
              <a:rPr lang="en-US" sz="2900" dirty="0">
                <a:solidFill>
                  <a:schemeClr val="bg1"/>
                </a:solidFill>
              </a:rPr>
              <a:t> (less than second-line </a:t>
            </a:r>
            <a:r>
              <a:rPr lang="en-US" sz="2900" dirty="0" err="1">
                <a:solidFill>
                  <a:schemeClr val="bg1"/>
                </a:solidFill>
              </a:rPr>
              <a:t>pemigatinib</a:t>
            </a:r>
            <a:r>
              <a:rPr lang="en-US" sz="29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289820-719B-5468-E2A6-9BE77051D6A0}"/>
              </a:ext>
            </a:extLst>
          </p:cNvPr>
          <p:cNvSpPr txBox="1"/>
          <p:nvPr/>
        </p:nvSpPr>
        <p:spPr>
          <a:xfrm>
            <a:off x="381000" y="6461236"/>
            <a:ext cx="4367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Vogel A et al. ESMO GI 2022; Abstract O-2. </a:t>
            </a:r>
          </a:p>
        </p:txBody>
      </p:sp>
    </p:spTree>
    <p:extLst>
      <p:ext uri="{BB962C8B-B14F-4D97-AF65-F5344CB8AC3E}">
        <p14:creationId xmlns:p14="http://schemas.microsoft.com/office/powerpoint/2010/main" val="4124545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F003E-71AD-4A74-911D-56C288E2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1143000"/>
          </a:xfrm>
        </p:spPr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Futibatinib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C540A-C913-4242-A7DF-23B2AFBD7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95400"/>
            <a:ext cx="10363200" cy="480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Highly selective FGFR 1-4 inhibitor, irreversible, 20 mg daily</a:t>
            </a:r>
          </a:p>
          <a:p>
            <a:r>
              <a:rPr lang="en-US" dirty="0">
                <a:solidFill>
                  <a:schemeClr val="bg1"/>
                </a:solidFill>
              </a:rPr>
              <a:t>FOENIX-CCA2 study, single arm phase 2 in patients with FGFR2 fusions/ rearrangements (n=103)</a:t>
            </a:r>
          </a:p>
          <a:p>
            <a:r>
              <a:rPr lang="en-US" dirty="0">
                <a:solidFill>
                  <a:schemeClr val="bg1"/>
                </a:solidFill>
              </a:rPr>
              <a:t>ORR 41.7 %, </a:t>
            </a:r>
            <a:r>
              <a:rPr lang="en-US" dirty="0" err="1">
                <a:solidFill>
                  <a:schemeClr val="bg1"/>
                </a:solidFill>
              </a:rPr>
              <a:t>mDOR</a:t>
            </a:r>
            <a:r>
              <a:rPr lang="en-US" dirty="0">
                <a:solidFill>
                  <a:schemeClr val="bg1"/>
                </a:solidFill>
              </a:rPr>
              <a:t> 9.5 </a:t>
            </a:r>
            <a:r>
              <a:rPr lang="en-US" dirty="0" err="1">
                <a:solidFill>
                  <a:schemeClr val="bg1"/>
                </a:solidFill>
              </a:rPr>
              <a:t>mos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mPFS</a:t>
            </a:r>
            <a:r>
              <a:rPr lang="en-US" dirty="0">
                <a:solidFill>
                  <a:schemeClr val="bg1"/>
                </a:solidFill>
              </a:rPr>
              <a:t> 8.9 </a:t>
            </a:r>
            <a:r>
              <a:rPr lang="en-US" dirty="0" err="1">
                <a:solidFill>
                  <a:schemeClr val="bg1"/>
                </a:solidFill>
              </a:rPr>
              <a:t>mos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Mature </a:t>
            </a:r>
            <a:r>
              <a:rPr lang="en-US" dirty="0" err="1">
                <a:solidFill>
                  <a:schemeClr val="bg1"/>
                </a:solidFill>
              </a:rPr>
              <a:t>mOS</a:t>
            </a:r>
            <a:r>
              <a:rPr lang="en-US" dirty="0">
                <a:solidFill>
                  <a:schemeClr val="bg1"/>
                </a:solidFill>
              </a:rPr>
              <a:t> 20.0 </a:t>
            </a:r>
            <a:r>
              <a:rPr lang="en-US" dirty="0" err="1">
                <a:solidFill>
                  <a:schemeClr val="bg1"/>
                </a:solidFill>
              </a:rPr>
              <a:t>mos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TEAEs- hyperphosphatemia, alopecia, dry mouth, diarrhea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43F53E-2CB1-6697-2D22-82955082E222}"/>
              </a:ext>
            </a:extLst>
          </p:cNvPr>
          <p:cNvSpPr txBox="1"/>
          <p:nvPr/>
        </p:nvSpPr>
        <p:spPr>
          <a:xfrm>
            <a:off x="533400" y="6336268"/>
            <a:ext cx="404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Goyal L et al. ASCO 2022;Abstract 4009.</a:t>
            </a:r>
          </a:p>
        </p:txBody>
      </p:sp>
    </p:spTree>
    <p:extLst>
      <p:ext uri="{BB962C8B-B14F-4D97-AF65-F5344CB8AC3E}">
        <p14:creationId xmlns:p14="http://schemas.microsoft.com/office/powerpoint/2010/main" val="9436064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COMPATIBLERD03" val="RXP"/>
  <p:tag name="VARPPTTYPE" val="RXP"/>
  <p:tag name="VARPPTSLIDEFORMAT" val="RXP"/>
  <p:tag name="VARPPTCOMPATIBLE4" val="RXP"/>
  <p:tag name="VARSAVEMESSAGETIMESTAMP" val="RXP11/11/20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CLOCKTEMPLATE" val="true"/>
  <p:tag name="KPISTOPSPOLLING" val="true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Custom 1">
      <a:dk1>
        <a:srgbClr val="00447C"/>
      </a:dk1>
      <a:lt1>
        <a:srgbClr val="FFFFFF"/>
      </a:lt1>
      <a:dk2>
        <a:srgbClr val="0076A9"/>
      </a:dk2>
      <a:lt2>
        <a:srgbClr val="E7E6E6"/>
      </a:lt2>
      <a:accent1>
        <a:srgbClr val="39CADA"/>
      </a:accent1>
      <a:accent2>
        <a:srgbClr val="228822"/>
      </a:accent2>
      <a:accent3>
        <a:srgbClr val="00457C"/>
      </a:accent3>
      <a:accent4>
        <a:srgbClr val="39B0FF"/>
      </a:accent4>
      <a:accent5>
        <a:srgbClr val="228822"/>
      </a:accent5>
      <a:accent6>
        <a:srgbClr val="228822"/>
      </a:accent6>
      <a:hlink>
        <a:srgbClr val="F2CE47"/>
      </a:hlink>
      <a:folHlink>
        <a:srgbClr val="39B0FF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Custom 29">
      <a:dk1>
        <a:srgbClr val="000000"/>
      </a:dk1>
      <a:lt1>
        <a:srgbClr val="FFFFFF"/>
      </a:lt1>
      <a:dk2>
        <a:srgbClr val="6E1E50"/>
      </a:dk2>
      <a:lt2>
        <a:srgbClr val="EEECE1"/>
      </a:lt2>
      <a:accent1>
        <a:srgbClr val="1E325F"/>
      </a:accent1>
      <a:accent2>
        <a:srgbClr val="6E1E50"/>
      </a:accent2>
      <a:accent3>
        <a:srgbClr val="7D8232"/>
      </a:accent3>
      <a:accent4>
        <a:srgbClr val="32502D"/>
      </a:accent4>
      <a:accent5>
        <a:srgbClr val="8795A0"/>
      </a:accent5>
      <a:accent6>
        <a:srgbClr val="56639D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/>
        </a:defPPr>
      </a:lstStyle>
    </a:txDef>
  </a:objectDefaults>
  <a:extraClrSchemeLst/>
</a:theme>
</file>

<file path=ppt/theme/theme5.xml><?xml version="1.0" encoding="utf-8"?>
<a:theme xmlns:a="http://schemas.openxmlformats.org/drawingml/2006/main" name="2022_GSMP_Theme">
  <a:themeElements>
    <a:clrScheme name="2022_GSMP_Colors">
      <a:dk1>
        <a:srgbClr val="000000"/>
      </a:dk1>
      <a:lt1>
        <a:srgbClr val="FFFFFF"/>
      </a:lt1>
      <a:dk2>
        <a:srgbClr val="00857C"/>
      </a:dk2>
      <a:lt2>
        <a:srgbClr val="6ECEB2"/>
      </a:lt2>
      <a:accent1>
        <a:srgbClr val="5450E4"/>
      </a:accent1>
      <a:accent2>
        <a:srgbClr val="69B8F7"/>
      </a:accent2>
      <a:accent3>
        <a:srgbClr val="66840B"/>
      </a:accent3>
      <a:accent4>
        <a:srgbClr val="BFED33"/>
      </a:accent4>
      <a:accent5>
        <a:srgbClr val="600039"/>
      </a:accent5>
      <a:accent6>
        <a:srgbClr val="C09DAD"/>
      </a:accent6>
      <a:hlink>
        <a:srgbClr val="F58B39"/>
      </a:hlink>
      <a:folHlink>
        <a:srgbClr val="F8AC71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kern="600" spc="3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spAutoFit/>
      </a:bodyPr>
      <a:lstStyle>
        <a:defPPr>
          <a:defRPr kern="600" spc="3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2022A-GSMP_Slide_Template.potx" id="{95124A97-25C4-48FD-80B5-7F75C63D4350}" vid="{B2FF8735-D044-44CB-AEAD-A5198B443909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YN_Schmid_KEYNOTE-522" id="{B7A7D620-29AA-4146-BFCE-AEDE1B7E146E}" vid="{98A13B81-12BD-CC45-8E21-E3BAE5CE34E5}"/>
    </a:ext>
  </a:extLst>
</a:theme>
</file>

<file path=ppt/theme/theme8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62A45804C7345BFDE61DA2C172BE7" ma:contentTypeVersion="19" ma:contentTypeDescription="Create a new document." ma:contentTypeScope="" ma:versionID="83bf1051954f228ef3dccc82cfc58357">
  <xsd:schema xmlns:xsd="http://www.w3.org/2001/XMLSchema" xmlns:xs="http://www.w3.org/2001/XMLSchema" xmlns:p="http://schemas.microsoft.com/office/2006/metadata/properties" xmlns:ns1="96f1686b-f877-4eb8-89ab-3a67a5dc2612" xmlns:ns3="b4104d5b-b872-4636-a728-507be7308f43" targetNamespace="http://schemas.microsoft.com/office/2006/metadata/properties" ma:root="true" ma:fieldsID="b1f103e14bcb636125a88c7b57b71e20" ns1:_="" ns3:_="">
    <xsd:import namespace="96f1686b-f877-4eb8-89ab-3a67a5dc2612"/>
    <xsd:import namespace="b4104d5b-b872-4636-a728-507be7308f43"/>
    <xsd:element name="properties">
      <xsd:complexType>
        <xsd:sequence>
          <xsd:element name="documentManagement">
            <xsd:complexType>
              <xsd:all>
                <xsd:element ref="ns1:QID" minOccurs="0"/>
                <xsd:element ref="ns1:Status" minOccurs="0"/>
                <xsd:element ref="ns1:MediaServiceMetadata" minOccurs="0"/>
                <xsd:element ref="ns1:MediaServiceFastMetadata" minOccurs="0"/>
                <xsd:element ref="ns1:MediaServiceAutoTags" minOccurs="0"/>
                <xsd:element ref="ns1:MediaServiceOCR" minOccurs="0"/>
                <xsd:element ref="ns1:MediaServiceDateTaken" minOccurs="0"/>
                <xsd:element ref="ns1:MediaServiceLocation" minOccurs="0"/>
                <xsd:element ref="ns3:SharedWithUsers" minOccurs="0"/>
                <xsd:element ref="ns3:SharedWithDetails" minOccurs="0"/>
                <xsd:element ref="ns1:MediaServiceEventHashCode" minOccurs="0"/>
                <xsd:element ref="ns1:MediaServiceGenerationTime" minOccurs="0"/>
                <xsd:element ref="ns3:TaxKeywordTaxHTField" minOccurs="0"/>
                <xsd:element ref="ns3:TaxCatchAll" minOccurs="0"/>
                <xsd:element ref="ns1:MediaServiceAutoKeyPoints" minOccurs="0"/>
                <xsd:element ref="ns1:MediaServiceKeyPoints" minOccurs="0"/>
                <xsd:element ref="ns1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1686b-f877-4eb8-89ab-3a67a5dc2612" elementFormDefault="qualified">
    <xsd:import namespace="http://schemas.microsoft.com/office/2006/documentManagement/types"/>
    <xsd:import namespace="http://schemas.microsoft.com/office/infopath/2007/PartnerControls"/>
    <xsd:element name="QID" ma:index="0" nillable="true" ma:displayName="QID" ma:indexed="true" ma:internalName="QID">
      <xsd:simpleType>
        <xsd:restriction base="dms:Number"/>
      </xsd:simpleType>
    </xsd:element>
    <xsd:element name="Status" ma:index="3" nillable="true" ma:displayName="Status" ma:format="Dropdown" ma:internalName="Status">
      <xsd:simpleType>
        <xsd:restriction base="dms:Choice">
          <xsd:enumeration value="Not started"/>
          <xsd:enumeration value="Web Build"/>
          <xsd:enumeration value="In Progress"/>
          <xsd:enumeration value="Launched"/>
          <xsd:enumeration value="Complete"/>
          <xsd:enumeration value="Delayed"/>
        </xsd:restriction>
      </xsd:simpleType>
    </xsd:element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8" nillable="true" ma:displayName="MediaServiceAutoTags" ma:internalName="MediaServiceAutoTags" ma:readOnly="true">
      <xsd:simpleType>
        <xsd:restriction base="dms:Text"/>
      </xsd:simpleType>
    </xsd:element>
    <xsd:element name="MediaServiceOCR" ma:index="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4c811d1f-5e4a-4ee3-9cfd-88a4fb073c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04d5b-b872-4636-a728-507be7308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1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hidden="true" ma:list="{d75259b8-d078-43ce-9531-d35c0553c861}" ma:internalName="TaxCatchAll" ma:showField="CatchAllData" ma:web="b4104d5b-b872-4636-a728-507be7308f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6f1686b-f877-4eb8-89ab-3a67a5dc2612" xsi:nil="true"/>
    <TaxCatchAll xmlns="b4104d5b-b872-4636-a728-507be7308f43" xsi:nil="true"/>
    <QID xmlns="96f1686b-f877-4eb8-89ab-3a67a5dc2612" xsi:nil="true"/>
    <lcf76f155ced4ddcb4097134ff3c332f xmlns="96f1686b-f877-4eb8-89ab-3a67a5dc2612">
      <Terms xmlns="http://schemas.microsoft.com/office/infopath/2007/PartnerControls"/>
    </lcf76f155ced4ddcb4097134ff3c332f>
    <TaxKeywordTaxHTField xmlns="b4104d5b-b872-4636-a728-507be7308f43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A842938E-94B7-44FF-A302-858E51DE9C65}"/>
</file>

<file path=customXml/itemProps2.xml><?xml version="1.0" encoding="utf-8"?>
<ds:datastoreItem xmlns:ds="http://schemas.openxmlformats.org/officeDocument/2006/customXml" ds:itemID="{C3A03ED5-4A8C-4A65-AD1A-272DAF4577F2}"/>
</file>

<file path=customXml/itemProps3.xml><?xml version="1.0" encoding="utf-8"?>
<ds:datastoreItem xmlns:ds="http://schemas.openxmlformats.org/officeDocument/2006/customXml" ds:itemID="{B2B4FFBB-74A7-476E-AF6C-51F425EDF129}"/>
</file>

<file path=docProps/app.xml><?xml version="1.0" encoding="utf-8"?>
<Properties xmlns="http://schemas.openxmlformats.org/officeDocument/2006/extended-properties" xmlns:vt="http://schemas.openxmlformats.org/officeDocument/2006/docPropsVTypes">
  <TotalTime>3912</TotalTime>
  <Words>1042</Words>
  <Application>Microsoft Macintosh PowerPoint</Application>
  <PresentationFormat>Widescreen</PresentationFormat>
  <Paragraphs>154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Arial</vt:lpstr>
      <vt:lpstr>Arial Black</vt:lpstr>
      <vt:lpstr>Arial Narrow</vt:lpstr>
      <vt:lpstr>Calibri</vt:lpstr>
      <vt:lpstr>Calibri Light</vt:lpstr>
      <vt:lpstr>Helvetica LT Std Cond</vt:lpstr>
      <vt:lpstr>Noto Sans Symbols</vt:lpstr>
      <vt:lpstr>Symbol</vt:lpstr>
      <vt:lpstr>Times New Roman</vt:lpstr>
      <vt:lpstr>Wingdings</vt:lpstr>
      <vt:lpstr>Custom Design</vt:lpstr>
      <vt:lpstr>Blank Presentation</vt:lpstr>
      <vt:lpstr>1_Custom Design</vt:lpstr>
      <vt:lpstr>6_Office Theme</vt:lpstr>
      <vt:lpstr>2022_GSMP_Theme</vt:lpstr>
      <vt:lpstr>2_Custom Design</vt:lpstr>
      <vt:lpstr>2_2017_HTAA_Diabetes</vt:lpstr>
      <vt:lpstr>2_Conception personnalisée</vt:lpstr>
      <vt:lpstr>3_Default Design</vt:lpstr>
      <vt:lpstr>2023 Year in Review: Biliary Cancers </vt:lpstr>
      <vt:lpstr>Overview</vt:lpstr>
      <vt:lpstr>PowerPoint Presentation</vt:lpstr>
      <vt:lpstr>Gemcitabine and cisplatin the SOC for &gt;10 years</vt:lpstr>
      <vt:lpstr>TOPAZ-1:</vt:lpstr>
      <vt:lpstr>KEYNOTE-966</vt:lpstr>
      <vt:lpstr>IMbrave151</vt:lpstr>
      <vt:lpstr>FIGHT-202</vt:lpstr>
      <vt:lpstr>Futibatinib</vt:lpstr>
      <vt:lpstr>HER2 Targeting: second line studies</vt:lpstr>
      <vt:lpstr>Seribantumab</vt:lpstr>
      <vt:lpstr>NIFTY trial: Phase 2b open-label study</vt:lpstr>
      <vt:lpstr>Conclusions</vt:lpstr>
      <vt:lpstr>APPENDIX</vt:lpstr>
      <vt:lpstr>FIGHT-202: Post-hoc Analysis of PFS for Patients with Cholangiocarcinoma with or without FGF or FGFR Alterations</vt:lpstr>
      <vt:lpstr>FOENIX-CCA2: A Phase II Study of Futibatinib for Intrahepatic Cholangiocarcinoma with FGFR2 Fusions/Rearrangements</vt:lpstr>
      <vt:lpstr>FOENIX-CCA2: Select Treatment-Related Adverse Events with Futibatinib for Intrahepatic Cholangiocarcinoma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RFinn</dc:creator>
  <cp:lastModifiedBy>Silvana Izquierdo</cp:lastModifiedBy>
  <cp:revision>475</cp:revision>
  <dcterms:created xsi:type="dcterms:W3CDTF">2015-05-29T12:55:44Z</dcterms:created>
  <dcterms:modified xsi:type="dcterms:W3CDTF">2023-04-20T20:23:36Z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0x01010018862A45804C7345BFDE61DA2C172BE7</vt:lpwstr>
  </property>
</Properties>
</file>