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5209" r:id="rId2"/>
    <p:sldId id="257" r:id="rId3"/>
    <p:sldId id="1044" r:id="rId4"/>
    <p:sldId id="14065" r:id="rId5"/>
    <p:sldId id="7223" r:id="rId6"/>
    <p:sldId id="14086" r:id="rId7"/>
    <p:sldId id="14087" r:id="rId8"/>
    <p:sldId id="1471" r:id="rId9"/>
    <p:sldId id="14088" r:id="rId10"/>
    <p:sldId id="14089" r:id="rId11"/>
    <p:sldId id="14090" r:id="rId12"/>
    <p:sldId id="14091" r:id="rId13"/>
    <p:sldId id="14092" r:id="rId14"/>
    <p:sldId id="14093" r:id="rId15"/>
    <p:sldId id="7135" r:id="rId16"/>
    <p:sldId id="7137" r:id="rId17"/>
    <p:sldId id="14030" r:id="rId18"/>
    <p:sldId id="724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Blum" initials="JB" lastIdx="12" clrIdx="0">
    <p:extLst>
      <p:ext uri="{19B8F6BF-5375-455C-9EA6-DF929625EA0E}">
        <p15:presenceInfo xmlns:p15="http://schemas.microsoft.com/office/powerpoint/2012/main" userId="S-1-5-21-3450874930-3523729708-3215708115-5131" providerId="AD"/>
      </p:ext>
    </p:extLst>
  </p:cmAuthor>
  <p:cmAuthor id="2" name="Aqil, Madeeha" initials="AM" lastIdx="2" clrIdx="1">
    <p:extLst>
      <p:ext uri="{19B8F6BF-5375-455C-9EA6-DF929625EA0E}">
        <p15:presenceInfo xmlns:p15="http://schemas.microsoft.com/office/powerpoint/2012/main" userId="S-1-5-21-725345543-688789844-2146808213-16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D22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81"/>
    <p:restoredTop sz="95952"/>
  </p:normalViewPr>
  <p:slideViewPr>
    <p:cSldViewPr snapToGrid="0" snapToObjects="1">
      <p:cViewPr varScale="1">
        <p:scale>
          <a:sx n="90" d="100"/>
          <a:sy n="90" d="100"/>
        </p:scale>
        <p:origin x="208" y="656"/>
      </p:cViewPr>
      <p:guideLst/>
    </p:cSldViewPr>
  </p:slideViewPr>
  <p:outlineViewPr>
    <p:cViewPr>
      <p:scale>
        <a:sx n="33" d="100"/>
        <a:sy n="33" d="100"/>
      </p:scale>
      <p:origin x="0" y="-24536"/>
    </p:cViewPr>
  </p:outlineViewPr>
  <p:notesTextViewPr>
    <p:cViewPr>
      <p:scale>
        <a:sx n="1" d="1"/>
        <a:sy n="1" d="1"/>
      </p:scale>
      <p:origin x="0" y="0"/>
    </p:cViewPr>
  </p:notesTextViewPr>
  <p:sorterViewPr>
    <p:cViewPr varScale="1">
      <p:scale>
        <a:sx n="1" d="1"/>
        <a:sy n="1" d="1"/>
      </p:scale>
      <p:origin x="0" y="-31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173C3-DEF3-704A-B354-2C2F5D366D24}" type="datetimeFigureOut">
              <a:rPr lang="en-US" smtClean="0"/>
              <a:t>4/13/23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8C30D-26A8-F641-BA1B-B14A79D977D0}" type="slidenum">
              <a:rPr lang="en-US" smtClean="0"/>
              <a:t>‹#›</a:t>
            </a:fld>
            <a:endParaRPr lang="en-US"/>
          </a:p>
        </p:txBody>
      </p:sp>
    </p:spTree>
    <p:extLst>
      <p:ext uri="{BB962C8B-B14F-4D97-AF65-F5344CB8AC3E}">
        <p14:creationId xmlns:p14="http://schemas.microsoft.com/office/powerpoint/2010/main" val="221938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8C30D-26A8-F641-BA1B-B14A79D977D0}" type="slidenum">
              <a:rPr lang="en-US" smtClean="0"/>
              <a:t>1</a:t>
            </a:fld>
            <a:endParaRPr lang="en-US"/>
          </a:p>
        </p:txBody>
      </p:sp>
    </p:spTree>
    <p:extLst>
      <p:ext uri="{BB962C8B-B14F-4D97-AF65-F5344CB8AC3E}">
        <p14:creationId xmlns:p14="http://schemas.microsoft.com/office/powerpoint/2010/main" val="3773419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E5EFA7E-2897-C04B-93DB-D37DEF85715F}" type="slidenum">
              <a:rPr lang="en-US" smtClean="0"/>
              <a:pPr>
                <a:defRPr/>
              </a:pPr>
              <a:t>12</a:t>
            </a:fld>
            <a:endParaRPr lang="en-US"/>
          </a:p>
        </p:txBody>
      </p:sp>
    </p:spTree>
    <p:extLst>
      <p:ext uri="{BB962C8B-B14F-4D97-AF65-F5344CB8AC3E}">
        <p14:creationId xmlns:p14="http://schemas.microsoft.com/office/powerpoint/2010/main" val="2580435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E5EFA7E-2897-C04B-93DB-D37DEF85715F}" type="slidenum">
              <a:rPr lang="en-US" smtClean="0"/>
              <a:pPr>
                <a:defRPr/>
              </a:pPr>
              <a:t>13</a:t>
            </a:fld>
            <a:endParaRPr lang="en-US"/>
          </a:p>
        </p:txBody>
      </p:sp>
    </p:spTree>
    <p:extLst>
      <p:ext uri="{BB962C8B-B14F-4D97-AF65-F5344CB8AC3E}">
        <p14:creationId xmlns:p14="http://schemas.microsoft.com/office/powerpoint/2010/main" val="277074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E5EFA7E-2897-C04B-93DB-D37DEF85715F}" type="slidenum">
              <a:rPr lang="en-US" smtClean="0"/>
              <a:pPr>
                <a:defRPr/>
              </a:pPr>
              <a:t>14</a:t>
            </a:fld>
            <a:endParaRPr lang="en-US"/>
          </a:p>
        </p:txBody>
      </p:sp>
    </p:spTree>
    <p:extLst>
      <p:ext uri="{BB962C8B-B14F-4D97-AF65-F5344CB8AC3E}">
        <p14:creationId xmlns:p14="http://schemas.microsoft.com/office/powerpoint/2010/main" val="302812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15</a:t>
            </a:fld>
            <a:endParaRPr lang="en-US"/>
          </a:p>
        </p:txBody>
      </p:sp>
    </p:spTree>
    <p:extLst>
      <p:ext uri="{BB962C8B-B14F-4D97-AF65-F5344CB8AC3E}">
        <p14:creationId xmlns:p14="http://schemas.microsoft.com/office/powerpoint/2010/main" val="1569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40E5F2DE-A04F-DC4D-922E-BC84F9C145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82FA8D58-9D0E-4049-88F6-E7FD8CD418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28C30D-26A8-F641-BA1B-B14A79D977D0}" type="slidenum">
              <a:rPr lang="en-US" smtClean="0"/>
              <a:t>18</a:t>
            </a:fld>
            <a:endParaRPr lang="en-US"/>
          </a:p>
        </p:txBody>
      </p:sp>
    </p:spTree>
    <p:extLst>
      <p:ext uri="{BB962C8B-B14F-4D97-AF65-F5344CB8AC3E}">
        <p14:creationId xmlns:p14="http://schemas.microsoft.com/office/powerpoint/2010/main" val="276875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laceHolder 1"/>
          <p:cNvSpPr>
            <a:spLocks noGrp="1" noRot="1" noChangeAspect="1"/>
          </p:cNvSpPr>
          <p:nvPr>
            <p:ph type="sldImg"/>
          </p:nvPr>
        </p:nvSpPr>
        <p:spPr>
          <a:xfrm>
            <a:off x="533400" y="763588"/>
            <a:ext cx="6705600" cy="3771900"/>
          </a:xfrm>
          <a:prstGeom prst="rect">
            <a:avLst/>
          </a:prstGeom>
        </p:spPr>
      </p:sp>
      <p:sp>
        <p:nvSpPr>
          <p:cNvPr id="61" name="PlaceHolder 2"/>
          <p:cNvSpPr>
            <a:spLocks noGrp="1"/>
          </p:cNvSpPr>
          <p:nvPr>
            <p:ph type="body"/>
          </p:nvPr>
        </p:nvSpPr>
        <p:spPr>
          <a:xfrm>
            <a:off x="777960" y="4776840"/>
            <a:ext cx="6216480" cy="4525200"/>
          </a:xfrm>
          <a:prstGeom prst="rect">
            <a:avLst/>
          </a:prstGeom>
        </p:spPr>
        <p:txBody>
          <a:bodyPr lIns="0" tIns="0" rIns="0" bIns="0"/>
          <a:lstStyle/>
          <a:p>
            <a:r>
              <a:rPr lang="en-US" sz="900" b="0" strike="noStrike" spc="-1" dirty="0">
                <a:latin typeface="Arial"/>
              </a:rPr>
              <a:t>BCLC staging and treatment strategy in 2022.</a:t>
            </a:r>
          </a:p>
          <a:p>
            <a:endParaRPr lang="en-US" sz="900" b="0" strike="noStrike" spc="-1" dirty="0">
              <a:latin typeface="Arial"/>
            </a:endParaRPr>
          </a:p>
          <a:p>
            <a:r>
              <a:rPr lang="en-US" sz="900" b="0" strike="noStrike" spc="-1" dirty="0">
                <a:latin typeface="Arial"/>
              </a:rPr>
              <a:t>The BCLC system establishes a prognosis in accordance with the 5 stages that are linked to first-line treatment recommendation. The expected outcome is expressed as median survival of each </a:t>
            </a:r>
            <a:r>
              <a:rPr lang="en-US" sz="900" b="0" strike="noStrike" spc="-1" dirty="0" err="1">
                <a:latin typeface="Arial"/>
              </a:rPr>
              <a:t>tumour</a:t>
            </a:r>
            <a:r>
              <a:rPr lang="en-US" sz="900" b="0" strike="noStrike" spc="-1" dirty="0">
                <a:latin typeface="Arial"/>
              </a:rPr>
              <a:t> stage according to the available scientific evidence. </a:t>
            </a:r>
            <a:r>
              <a:rPr lang="en-US" sz="900" b="0" strike="noStrike" spc="-1" dirty="0" err="1">
                <a:latin typeface="Arial"/>
              </a:rPr>
              <a:t>Individualised</a:t>
            </a:r>
            <a:r>
              <a:rPr lang="en-US" sz="900" b="0" strike="noStrike" spc="-1" dirty="0">
                <a:latin typeface="Arial"/>
              </a:rPr>
              <a:t> clinical decision-making, according to the available data on November 15, 2021, is defined by teams responsible for integrating all available data with the individual patient’s medical profile. Note that liver function should be evaluated beyond the conventional Child-Pugh staging. AFP, alpha-fetoprotein; ALBI, albumin-bilirubin; BCLC, Barcelona Clinic Liver Cancer; BSC, best supportive care; ECOG-PS, Eastern Cooperative Oncology Group-performance status; LT, liver transplantation; MELD, model of end-stage liver disease; TACE, </a:t>
            </a:r>
            <a:r>
              <a:rPr lang="en-US" sz="900" b="0" strike="noStrike" spc="-1" dirty="0" err="1">
                <a:latin typeface="Arial"/>
              </a:rPr>
              <a:t>transarterial</a:t>
            </a:r>
            <a:r>
              <a:rPr lang="en-US" sz="900" b="0" strike="noStrike" spc="-1" dirty="0">
                <a:latin typeface="Arial"/>
              </a:rPr>
              <a:t> </a:t>
            </a:r>
            <a:r>
              <a:rPr lang="en-US" sz="900" b="0" strike="noStrike" spc="-1" dirty="0" err="1">
                <a:latin typeface="Arial"/>
              </a:rPr>
              <a:t>chemoembolisation</a:t>
            </a:r>
            <a:r>
              <a:rPr lang="en-US" sz="900" b="0" strike="noStrike" spc="-1" dirty="0">
                <a:latin typeface="Arial"/>
              </a:rPr>
              <a:t>.</a:t>
            </a:r>
          </a:p>
          <a:p>
            <a:endParaRPr lang="en-US" sz="900" b="0" strike="noStrike" spc="-1" dirty="0">
              <a:latin typeface="Arial"/>
            </a:endParaRPr>
          </a:p>
          <a:p>
            <a:endParaRPr lang="en-US" sz="900" b="0" strike="noStrike" spc="-1" dirty="0">
              <a:latin typeface="Arial"/>
            </a:endParaRPr>
          </a:p>
          <a:p>
            <a:endParaRPr lang="en-US" sz="900" b="0" strike="noStrike" spc="-1" dirty="0">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7554" name="Rectangle 2"/>
          <p:cNvSpPr>
            <a:spLocks noGrp="1" noRot="1" noChangeAspect="1" noChangeArrowheads="1" noTextEdit="1"/>
          </p:cNvSpPr>
          <p:nvPr>
            <p:ph type="sldImg"/>
          </p:nvPr>
        </p:nvSpPr>
        <p:spPr>
          <a:xfrm>
            <a:off x="730250" y="960438"/>
            <a:ext cx="5853113" cy="3292475"/>
          </a:xfrm>
          <a:solidFill>
            <a:srgbClr val="FFFFFF"/>
          </a:solidFill>
          <a:ln/>
          <a:extLst>
            <a:ext uri="{FAA26D3D-D897-4be2-8F04-BA451C77F1D7}">
              <ma14:placeholderFlag xmlns="" xmlns:ma14="http://schemas.microsoft.com/office/mac/drawingml/2011/main" val="1"/>
            </a:ext>
          </a:extLst>
        </p:spPr>
      </p:sp>
      <p:sp>
        <p:nvSpPr>
          <p:cNvPr id="2967555" name="Text Box 3"/>
          <p:cNvSpPr txBox="1">
            <a:spLocks noGrp="1" noChangeArrowheads="1"/>
          </p:cNvSpPr>
          <p:nvPr>
            <p:ph type="body" idx="1"/>
          </p:nvPr>
        </p:nvSpPr>
        <p:spPr>
          <a:xfrm>
            <a:off x="1116013" y="4568825"/>
            <a:ext cx="5089525" cy="2128838"/>
          </a:xfrm>
          <a:noFill/>
          <a:ln/>
          <a:extLst>
            <a:ext uri="{91240B29-F687-4f45-9708-019B960494DF}">
              <a14:hiddenLine xmlns:a14="http://schemas.microsoft.com/office/drawing/2010/main" xmlns="" w="12700">
                <a:solidFill>
                  <a:srgbClr val="000000"/>
                </a:solidFill>
                <a:miter lim="800000"/>
                <a:headEnd/>
                <a:tailEnd/>
              </a14:hiddenLine>
            </a:ext>
          </a:extLst>
        </p:spPr>
        <p:txBody>
          <a:bodyPr lIns="0" tIns="0" rIns="0" bIns="0">
            <a:spAutoFit/>
          </a:bodyPr>
          <a:lstStyle>
            <a:lvl1pPr marL="215900" indent="-215900" defTabSz="457200">
              <a:tabLst>
                <a:tab pos="723900" algn="l"/>
                <a:tab pos="1447800" algn="l"/>
                <a:tab pos="2171700" algn="l"/>
                <a:tab pos="2895600" algn="l"/>
                <a:tab pos="3619500" algn="l"/>
                <a:tab pos="4343400" algn="l"/>
                <a:tab pos="5067300" algn="l"/>
              </a:tabLst>
              <a:defRPr sz="1200">
                <a:solidFill>
                  <a:schemeClr val="tx1"/>
                </a:solidFill>
                <a:latin typeface="Times New Roman" charset="0"/>
                <a:ea typeface="ＭＳ Ｐゴシック" charset="0"/>
                <a:cs typeface="Arial" charset="0"/>
              </a:defRPr>
            </a:lvl1pPr>
            <a:lvl2pPr marL="742950" indent="-285750" defTabSz="457200">
              <a:tabLst>
                <a:tab pos="723900" algn="l"/>
                <a:tab pos="1447800" algn="l"/>
                <a:tab pos="2171700" algn="l"/>
                <a:tab pos="2895600" algn="l"/>
                <a:tab pos="3619500" algn="l"/>
                <a:tab pos="4343400" algn="l"/>
                <a:tab pos="5067300" algn="l"/>
              </a:tabLst>
              <a:defRPr sz="1200">
                <a:solidFill>
                  <a:schemeClr val="tx1"/>
                </a:solidFill>
                <a:latin typeface="Times New Roman" charset="0"/>
                <a:ea typeface="Arial" charset="0"/>
                <a:cs typeface="Arial" charset="0"/>
              </a:defRPr>
            </a:lvl2pPr>
            <a:lvl3pPr marL="1143000" indent="-228600" defTabSz="457200">
              <a:tabLst>
                <a:tab pos="723900" algn="l"/>
                <a:tab pos="1447800" algn="l"/>
                <a:tab pos="2171700" algn="l"/>
                <a:tab pos="2895600" algn="l"/>
                <a:tab pos="3619500" algn="l"/>
                <a:tab pos="4343400" algn="l"/>
                <a:tab pos="5067300" algn="l"/>
              </a:tabLst>
              <a:defRPr sz="1200">
                <a:solidFill>
                  <a:schemeClr val="tx1"/>
                </a:solidFill>
                <a:latin typeface="Times New Roman" charset="0"/>
                <a:ea typeface="Arial" charset="0"/>
                <a:cs typeface="Arial" charset="0"/>
              </a:defRPr>
            </a:lvl3pPr>
            <a:lvl4pPr marL="1600200" indent="-228600" defTabSz="457200">
              <a:tabLst>
                <a:tab pos="723900" algn="l"/>
                <a:tab pos="1447800" algn="l"/>
                <a:tab pos="2171700" algn="l"/>
                <a:tab pos="2895600" algn="l"/>
                <a:tab pos="3619500" algn="l"/>
                <a:tab pos="4343400" algn="l"/>
                <a:tab pos="5067300" algn="l"/>
              </a:tabLst>
              <a:defRPr sz="1200">
                <a:solidFill>
                  <a:schemeClr val="tx1"/>
                </a:solidFill>
                <a:latin typeface="Times New Roman" charset="0"/>
                <a:ea typeface="Arial" charset="0"/>
                <a:cs typeface="Arial" charset="0"/>
              </a:defRPr>
            </a:lvl4pPr>
            <a:lvl5pPr marL="2057400" indent="-228600" defTabSz="457200">
              <a:tabLst>
                <a:tab pos="723900" algn="l"/>
                <a:tab pos="1447800" algn="l"/>
                <a:tab pos="2171700" algn="l"/>
                <a:tab pos="2895600" algn="l"/>
                <a:tab pos="3619500" algn="l"/>
                <a:tab pos="4343400" algn="l"/>
                <a:tab pos="5067300" algn="l"/>
              </a:tabLst>
              <a:defRPr sz="1200">
                <a:solidFill>
                  <a:schemeClr val="tx1"/>
                </a:solidFill>
                <a:latin typeface="Times New Roman" charset="0"/>
                <a:ea typeface="Arial" charset="0"/>
                <a:cs typeface="Arial" charset="0"/>
              </a:defRPr>
            </a:lvl5pPr>
            <a:lvl6pPr marL="25146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Times New Roman" charset="0"/>
                <a:ea typeface="Arial" charset="0"/>
                <a:cs typeface="Arial" charset="0"/>
              </a:defRPr>
            </a:lvl6pPr>
            <a:lvl7pPr marL="29718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Times New Roman" charset="0"/>
                <a:ea typeface="Arial" charset="0"/>
                <a:cs typeface="Arial" charset="0"/>
              </a:defRPr>
            </a:lvl7pPr>
            <a:lvl8pPr marL="34290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Times New Roman" charset="0"/>
                <a:ea typeface="Arial" charset="0"/>
                <a:cs typeface="Arial" charset="0"/>
              </a:defRPr>
            </a:lvl8pPr>
            <a:lvl9pPr marL="3886200" indent="-228600" fontAlgn="base">
              <a:spcBef>
                <a:spcPct val="30000"/>
              </a:spcBef>
              <a:spcAft>
                <a:spcPct val="0"/>
              </a:spcAft>
              <a:tabLst>
                <a:tab pos="723900" algn="l"/>
                <a:tab pos="1447800" algn="l"/>
                <a:tab pos="2171700" algn="l"/>
                <a:tab pos="2895600" algn="l"/>
                <a:tab pos="3619500" algn="l"/>
                <a:tab pos="4343400" algn="l"/>
                <a:tab pos="5067300" algn="l"/>
              </a:tabLst>
              <a:defRPr sz="1200">
                <a:solidFill>
                  <a:schemeClr val="tx1"/>
                </a:solidFill>
                <a:latin typeface="Times New Roman" charset="0"/>
                <a:ea typeface="Arial" charset="0"/>
                <a:cs typeface="Arial" charset="0"/>
              </a:defRPr>
            </a:lvl9pPr>
          </a:lstStyle>
          <a:p>
            <a:pPr>
              <a:lnSpc>
                <a:spcPct val="97000"/>
              </a:lnSpc>
              <a:spcBef>
                <a:spcPct val="0"/>
              </a:spcBef>
              <a:buSzPct val="45000"/>
              <a:buFont typeface="StarSymbol" charset="0"/>
              <a:buNone/>
            </a:pPr>
            <a:r>
              <a:rPr lang="en-GB" sz="1600">
                <a:cs typeface="Lucida Sans Unicode" charset="0"/>
              </a:rPr>
              <a:t>Figure 1. Summary of Mortality from Cancer According to Body-Mass Index for U.S. Men in the Cancer Prevention Study II, 1982 through 1998. For each relative risk, the comparison was between men in the highest body-mass-index (BMI) category (indicated in parentheses) and men in the reference category (body-mass index normal, 18.5 to 24.9). Asterisks indicate relative risks for men who never smoked. Results of the linear test for trend were significant (P&lt;=0.05) for all cancer sites.</a:t>
            </a:r>
          </a:p>
        </p:txBody>
      </p:sp>
    </p:spTree>
    <p:extLst>
      <p:ext uri="{BB962C8B-B14F-4D97-AF65-F5344CB8AC3E}">
        <p14:creationId xmlns:p14="http://schemas.microsoft.com/office/powerpoint/2010/main" val="14576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difference OS</a:t>
            </a:r>
          </a:p>
          <a:p>
            <a:r>
              <a:rPr lang="en-US" dirty="0"/>
              <a:t>Met pre-specified</a:t>
            </a:r>
            <a:r>
              <a:rPr lang="en-US" baseline="0" dirty="0"/>
              <a:t> NI margin of 95% CI upper limit being &lt;1.08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E5EFA7E-2897-C04B-93DB-D37DEF85715F}" type="slidenum">
              <a:rPr lang="en-US" smtClean="0"/>
              <a:pPr>
                <a:defRPr/>
              </a:pPr>
              <a:t>6</a:t>
            </a:fld>
            <a:endParaRPr lang="en-US"/>
          </a:p>
        </p:txBody>
      </p:sp>
    </p:spTree>
    <p:extLst>
      <p:ext uri="{BB962C8B-B14F-4D97-AF65-F5344CB8AC3E}">
        <p14:creationId xmlns:p14="http://schemas.microsoft.com/office/powerpoint/2010/main" val="2267620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difference OS</a:t>
            </a:r>
          </a:p>
          <a:p>
            <a:r>
              <a:rPr lang="en-US" dirty="0"/>
              <a:t>Met pre-specified</a:t>
            </a:r>
            <a:r>
              <a:rPr lang="en-US" baseline="0" dirty="0"/>
              <a:t> NI margin of 95% CI upper limit being &lt;1.08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2E5EFA7E-2897-C04B-93DB-D37DEF85715F}" type="slidenum">
              <a:rPr lang="en-US" smtClean="0"/>
              <a:pPr>
                <a:defRPr/>
              </a:pPr>
              <a:t>7</a:t>
            </a:fld>
            <a:endParaRPr lang="en-US"/>
          </a:p>
        </p:txBody>
      </p:sp>
    </p:spTree>
    <p:extLst>
      <p:ext uri="{BB962C8B-B14F-4D97-AF65-F5344CB8AC3E}">
        <p14:creationId xmlns:p14="http://schemas.microsoft.com/office/powerpoint/2010/main" val="255583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58788" y="719138"/>
            <a:ext cx="6400800" cy="3600450"/>
          </a:xfrm>
          <a:ln/>
        </p:spPr>
      </p:sp>
      <p:sp>
        <p:nvSpPr>
          <p:cNvPr id="54275" name="Rectangle 3"/>
          <p:cNvSpPr>
            <a:spLocks noGrp="1" noChangeArrowheads="1"/>
          </p:cNvSpPr>
          <p:nvPr>
            <p:ph type="body" idx="1"/>
          </p:nvPr>
        </p:nvSpPr>
        <p:spPr>
          <a:xfrm>
            <a:off x="855663" y="4470400"/>
            <a:ext cx="5484812" cy="4322763"/>
          </a:xfrm>
        </p:spPr>
        <p:txBody>
          <a:bodyPr/>
          <a:lstStyle/>
          <a:p>
            <a:endParaRPr lang="en-US"/>
          </a:p>
        </p:txBody>
      </p:sp>
    </p:spTree>
    <p:extLst>
      <p:ext uri="{BB962C8B-B14F-4D97-AF65-F5344CB8AC3E}">
        <p14:creationId xmlns:p14="http://schemas.microsoft.com/office/powerpoint/2010/main" val="1528945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58788" y="719138"/>
            <a:ext cx="6400800" cy="3600450"/>
          </a:xfrm>
          <a:ln/>
        </p:spPr>
      </p:sp>
      <p:sp>
        <p:nvSpPr>
          <p:cNvPr id="54275" name="Rectangle 3"/>
          <p:cNvSpPr>
            <a:spLocks noGrp="1" noChangeArrowheads="1"/>
          </p:cNvSpPr>
          <p:nvPr>
            <p:ph type="body" idx="1"/>
          </p:nvPr>
        </p:nvSpPr>
        <p:spPr>
          <a:xfrm>
            <a:off x="855663" y="4470400"/>
            <a:ext cx="5484812" cy="4322763"/>
          </a:xfrm>
        </p:spPr>
        <p:txBody>
          <a:bodyPr/>
          <a:lstStyle/>
          <a:p>
            <a:r>
              <a:rPr lang="en-US" b="0" i="0" dirty="0">
                <a:solidFill>
                  <a:srgbClr val="202124"/>
                </a:solidFill>
                <a:effectLst/>
                <a:latin typeface="Google Sans"/>
              </a:rPr>
              <a:t>Propensity score matching (PSM) is a quasi-experimental method in which the researcher uses statistical techniques to construct an artificial control group by matching each treated unit with a non-treated unit of similar characteristics. Using these matches, the researcher can estimate the impact of an intervention.</a:t>
            </a:r>
            <a:endParaRPr lang="en-US" dirty="0"/>
          </a:p>
        </p:txBody>
      </p:sp>
    </p:spTree>
    <p:extLst>
      <p:ext uri="{BB962C8B-B14F-4D97-AF65-F5344CB8AC3E}">
        <p14:creationId xmlns:p14="http://schemas.microsoft.com/office/powerpoint/2010/main" val="385620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58788" y="719138"/>
            <a:ext cx="6400800" cy="3600450"/>
          </a:xfrm>
          <a:ln/>
        </p:spPr>
      </p:sp>
      <p:sp>
        <p:nvSpPr>
          <p:cNvPr id="54275" name="Rectangle 3"/>
          <p:cNvSpPr>
            <a:spLocks noGrp="1" noChangeArrowheads="1"/>
          </p:cNvSpPr>
          <p:nvPr>
            <p:ph type="body" idx="1"/>
          </p:nvPr>
        </p:nvSpPr>
        <p:spPr>
          <a:xfrm>
            <a:off x="855663" y="4470400"/>
            <a:ext cx="5484812" cy="4322763"/>
          </a:xfrm>
        </p:spPr>
        <p:txBody>
          <a:bodyPr/>
          <a:lstStyle/>
          <a:p>
            <a:r>
              <a:rPr lang="en-US" b="0" i="0" dirty="0">
                <a:solidFill>
                  <a:srgbClr val="202124"/>
                </a:solidFill>
                <a:effectLst/>
                <a:latin typeface="Google Sans"/>
              </a:rPr>
              <a:t>Propensity score matching (PSM) is a quasi-experimental method in which the researcher uses statistical techniques to construct an artificial control group by matching each treated unit with a non-treated unit of similar characteristics. Using these matches, the researcher can estimate the impact of an intervention.</a:t>
            </a:r>
            <a:endParaRPr lang="en-US" dirty="0"/>
          </a:p>
        </p:txBody>
      </p:sp>
    </p:spTree>
    <p:extLst>
      <p:ext uri="{BB962C8B-B14F-4D97-AF65-F5344CB8AC3E}">
        <p14:creationId xmlns:p14="http://schemas.microsoft.com/office/powerpoint/2010/main" val="33271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58788" y="719138"/>
            <a:ext cx="6400800" cy="3600450"/>
          </a:xfrm>
          <a:ln/>
        </p:spPr>
      </p:sp>
      <p:sp>
        <p:nvSpPr>
          <p:cNvPr id="54275" name="Rectangle 3"/>
          <p:cNvSpPr>
            <a:spLocks noGrp="1" noChangeArrowheads="1"/>
          </p:cNvSpPr>
          <p:nvPr>
            <p:ph type="body" idx="1"/>
          </p:nvPr>
        </p:nvSpPr>
        <p:spPr>
          <a:xfrm>
            <a:off x="855663" y="4470400"/>
            <a:ext cx="5484812" cy="4322763"/>
          </a:xfrm>
        </p:spPr>
        <p:txBody>
          <a:bodyPr/>
          <a:lstStyle/>
          <a:p>
            <a:r>
              <a:rPr lang="en-US" b="0" i="0" dirty="0">
                <a:solidFill>
                  <a:srgbClr val="202124"/>
                </a:solidFill>
                <a:effectLst/>
                <a:latin typeface="Google Sans"/>
              </a:rPr>
              <a:t>Propensity score matching (PSM) is a quasi-experimental method in which the researcher uses statistical techniques to construct an artificial control group by matching each treated unit with a non-treated unit of similar characteristics. Using these matches, the researcher can estimate the impact of an intervention.</a:t>
            </a:r>
            <a:endParaRPr lang="en-US" dirty="0"/>
          </a:p>
        </p:txBody>
      </p:sp>
    </p:spTree>
    <p:extLst>
      <p:ext uri="{BB962C8B-B14F-4D97-AF65-F5344CB8AC3E}">
        <p14:creationId xmlns:p14="http://schemas.microsoft.com/office/powerpoint/2010/main" val="1268500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96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Ghassan Abou-Alfa, M.D.</a:t>
            </a:r>
          </a:p>
        </p:txBody>
      </p:sp>
      <p:sp>
        <p:nvSpPr>
          <p:cNvPr id="5" name="Slide Number Placeholder 4"/>
          <p:cNvSpPr>
            <a:spLocks noGrp="1"/>
          </p:cNvSpPr>
          <p:nvPr>
            <p:ph type="sldNum" sz="quarter" idx="12"/>
          </p:nvPr>
        </p:nvSpPr>
        <p:spPr/>
        <p:txBody>
          <a:bodyPr/>
          <a:lstStyle>
            <a:lvl1pPr>
              <a:defRPr/>
            </a:lvl1pPr>
          </a:lstStyle>
          <a:p>
            <a:fld id="{FF7374E9-5FF2-40ED-BE05-42B1E3E60080}" type="slidenum">
              <a:rPr lang="x-none"/>
              <a:pPr/>
              <a:t>‹#›</a:t>
            </a:fld>
            <a:r>
              <a:rPr lang="en-US"/>
              <a:t>Ghassan Abou-Alfa, M.D.</a:t>
            </a:r>
          </a:p>
        </p:txBody>
      </p:sp>
    </p:spTree>
    <p:extLst>
      <p:ext uri="{BB962C8B-B14F-4D97-AF65-F5344CB8AC3E}">
        <p14:creationId xmlns:p14="http://schemas.microsoft.com/office/powerpoint/2010/main" val="23862292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B9D80-ABB7-4EAA-A767-F82FF7FDEF07}" type="datetime1">
              <a:rPr lang="en-US" smtClean="0"/>
              <a:t>4/13/23</a:t>
            </a:fld>
            <a:endParaRPr lang="en-US"/>
          </a:p>
        </p:txBody>
      </p:sp>
      <p:sp>
        <p:nvSpPr>
          <p:cNvPr id="3" name="Footer Placeholder 2"/>
          <p:cNvSpPr>
            <a:spLocks noGrp="1"/>
          </p:cNvSpPr>
          <p:nvPr>
            <p:ph type="ftr" sz="quarter" idx="11"/>
          </p:nvPr>
        </p:nvSpPr>
        <p:spPr/>
        <p:txBody>
          <a:bodyPr/>
          <a:lstStyle/>
          <a:p>
            <a:pPr>
              <a:defRPr/>
            </a:pPr>
            <a:r>
              <a:rPr lang="en-US"/>
              <a:t>Presented by:</a:t>
            </a:r>
          </a:p>
        </p:txBody>
      </p:sp>
      <p:sp>
        <p:nvSpPr>
          <p:cNvPr id="4" name="Slide Number Placeholder 3"/>
          <p:cNvSpPr>
            <a:spLocks noGrp="1"/>
          </p:cNvSpPr>
          <p:nvPr>
            <p:ph type="sldNum" sz="quarter" idx="12"/>
          </p:nvPr>
        </p:nvSpPr>
        <p:spPr/>
        <p:txBody>
          <a:bodyPr/>
          <a:lstStyle/>
          <a:p>
            <a:fld id="{52BCF41E-77EA-9A47-B91C-E9F39E925244}" type="slidenum">
              <a:rPr lang="en-US" smtClean="0"/>
              <a:pPr/>
              <a:t>‹#›</a:t>
            </a:fld>
            <a:endParaRPr lang="en-US"/>
          </a:p>
        </p:txBody>
      </p:sp>
    </p:spTree>
    <p:extLst>
      <p:ext uri="{BB962C8B-B14F-4D97-AF65-F5344CB8AC3E}">
        <p14:creationId xmlns:p14="http://schemas.microsoft.com/office/powerpoint/2010/main" val="368081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4F32E-498C-A04D-AA1C-76012015285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A0364AD-FB4E-CA4F-A9A4-4594A8BDDC7B}"/>
              </a:ext>
            </a:extLst>
          </p:cNvPr>
          <p:cNvSpPr>
            <a:spLocks noGrp="1"/>
          </p:cNvSpPr>
          <p:nvPr>
            <p:ph type="ftr" sz="quarter" idx="11"/>
          </p:nvPr>
        </p:nvSpPr>
        <p:spPr/>
        <p:txBody>
          <a:bodyPr/>
          <a:lstStyle>
            <a:lvl1pPr>
              <a:defRPr/>
            </a:lvl1pPr>
          </a:lstStyle>
          <a:p>
            <a:r>
              <a:rPr lang="en-US" altLang="en-US"/>
              <a:t>Ghassan Abou-Alfa, M.D.</a:t>
            </a:r>
          </a:p>
        </p:txBody>
      </p:sp>
      <p:sp>
        <p:nvSpPr>
          <p:cNvPr id="6" name="Slide Number Placeholder 5">
            <a:extLst>
              <a:ext uri="{FF2B5EF4-FFF2-40B4-BE49-F238E27FC236}">
                <a16:creationId xmlns:a16="http://schemas.microsoft.com/office/drawing/2014/main" id="{6FA59A84-A13D-BD42-A0A0-207FCE04BE3D}"/>
              </a:ext>
            </a:extLst>
          </p:cNvPr>
          <p:cNvSpPr>
            <a:spLocks noGrp="1"/>
          </p:cNvSpPr>
          <p:nvPr>
            <p:ph type="sldNum" sz="quarter" idx="12"/>
          </p:nvPr>
        </p:nvSpPr>
        <p:spPr/>
        <p:txBody>
          <a:bodyPr/>
          <a:lstStyle>
            <a:lvl1pPr>
              <a:defRPr/>
            </a:lvl1pPr>
          </a:lstStyle>
          <a:p>
            <a:fld id="{646FBD97-39FA-B34F-BEEC-27147AF9A7EC}" type="slidenum">
              <a:rPr lang="en-US" altLang="en-US"/>
              <a:pPr/>
              <a:t>‹#›</a:t>
            </a:fld>
            <a:r>
              <a:rPr lang="en-US" altLang="en-US"/>
              <a:t>Ghassan Abou-Alfa, M.D.</a:t>
            </a:r>
          </a:p>
        </p:txBody>
      </p:sp>
    </p:spTree>
    <p:extLst>
      <p:ext uri="{BB962C8B-B14F-4D97-AF65-F5344CB8AC3E}">
        <p14:creationId xmlns:p14="http://schemas.microsoft.com/office/powerpoint/2010/main" val="35576221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378462" y="1397000"/>
            <a:ext cx="11435077" cy="4622800"/>
          </a:xfrm>
        </p:spPr>
        <p:txBody>
          <a:bodyPr/>
          <a:lstStyle>
            <a:lvl1pPr marL="0" indent="0">
              <a:buNone/>
              <a:defRPr b="1">
                <a:solidFill>
                  <a:schemeClr val="tx2"/>
                </a:solidFill>
              </a:defRPr>
            </a:lvl1pPr>
            <a:lvl2pPr marL="256026" indent="-256026">
              <a:buFont typeface="Arial" panose="020B0604020202020204" pitchFamily="34" charset="0"/>
              <a:buChar char="•"/>
              <a:defRPr/>
            </a:lvl2pPr>
            <a:lvl3pPr marL="755885" indent="-341367">
              <a:buFont typeface="Arial" panose="020B0604020202020204" pitchFamily="34" charset="0"/>
              <a:buChar char="–"/>
              <a:defRPr/>
            </a:lvl3pPr>
            <a:lvl4pPr marL="1182594" indent="-268217">
              <a:buFont typeface="Arial" panose="020B0604020202020204" pitchFamily="34" charset="0"/>
              <a:buChar char="•"/>
              <a:defRPr/>
            </a:lvl4pPr>
            <a:lvl5pPr marL="1609304" indent="-304792">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67" smtClean="0"/>
            </a:lvl1pPr>
          </a:lstStyle>
          <a:p>
            <a:fld id="{AF1AFCDA-ABCC-4704-AB71-48FDE4F2FA4C}" type="slidenum">
              <a:rPr lang="en-US" smtClean="0"/>
              <a:pPr/>
              <a:t>‹#›</a:t>
            </a:fld>
            <a:endParaRPr lang="en-US" dirty="0"/>
          </a:p>
        </p:txBody>
      </p:sp>
      <p:sp>
        <p:nvSpPr>
          <p:cNvPr id="5" name="Text Placeholder 4"/>
          <p:cNvSpPr>
            <a:spLocks noGrp="1"/>
          </p:cNvSpPr>
          <p:nvPr>
            <p:ph type="body" sz="quarter" idx="10" hasCustomPrompt="1"/>
          </p:nvPr>
        </p:nvSpPr>
        <p:spPr>
          <a:xfrm>
            <a:off x="9665818" y="0"/>
            <a:ext cx="2526183" cy="249283"/>
          </a:xfrm>
        </p:spPr>
        <p:txBody>
          <a:bodyPr/>
          <a:lstStyle>
            <a:lvl1pPr algn="r">
              <a:defRPr sz="1067"/>
            </a:lvl1pPr>
          </a:lstStyle>
          <a:p>
            <a:r>
              <a:rPr lang="en-US" dirty="0" err="1"/>
              <a:t>CheckMate</a:t>
            </a:r>
            <a:r>
              <a:rPr lang="en-US" dirty="0"/>
              <a:t> 459</a:t>
            </a:r>
          </a:p>
        </p:txBody>
      </p:sp>
    </p:spTree>
    <p:extLst>
      <p:ext uri="{BB962C8B-B14F-4D97-AF65-F5344CB8AC3E}">
        <p14:creationId xmlns:p14="http://schemas.microsoft.com/office/powerpoint/2010/main" val="3737233498"/>
      </p:ext>
    </p:extLst>
  </p:cSld>
  <p:clrMapOvr>
    <a:masterClrMapping/>
  </p:clrMapOvr>
  <p:extLst>
    <p:ext uri="{DCECCB84-F9BA-43D5-87BE-67443E8EF086}">
      <p15:sldGuideLst xmlns:p15="http://schemas.microsoft.com/office/powerpoint/2012/main">
        <p15:guide id="1" orient="horz" pos="6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Content Slide 4">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347959"/>
            <a:ext cx="12192000" cy="1069680"/>
          </a:xfrm>
          <a:prstGeom prst="rect">
            <a:avLst/>
          </a:prstGeom>
        </p:spPr>
        <p:txBody>
          <a:bodyPr anchor="ctr"/>
          <a:lstStyle>
            <a:lvl1pPr algn="ctr">
              <a:defRPr sz="4000">
                <a:solidFill>
                  <a:schemeClr val="tx1"/>
                </a:solidFill>
              </a:defRPr>
            </a:lvl1pPr>
          </a:lstStyle>
          <a:p>
            <a:r>
              <a:rPr lang="en-US" dirty="0"/>
              <a:t>Click to add title</a:t>
            </a:r>
          </a:p>
        </p:txBody>
      </p:sp>
      <p:sp>
        <p:nvSpPr>
          <p:cNvPr id="7" name="Text Placeholder 7"/>
          <p:cNvSpPr>
            <a:spLocks noGrp="1"/>
          </p:cNvSpPr>
          <p:nvPr>
            <p:ph type="body" sz="quarter" idx="13" hasCustomPrompt="1"/>
          </p:nvPr>
        </p:nvSpPr>
        <p:spPr>
          <a:xfrm>
            <a:off x="0" y="6324602"/>
            <a:ext cx="12192000" cy="533399"/>
          </a:xfrm>
          <a:prstGeom prst="rect">
            <a:avLst/>
          </a:prstGeom>
        </p:spPr>
        <p:txBody>
          <a:bodyPr lIns="274320" tIns="137160" rIns="274320" bIns="137160" anchor="b"/>
          <a:lstStyle>
            <a:lvl1pPr marL="0" indent="0">
              <a:buNone/>
              <a:defRPr sz="1400" b="1" baseline="0">
                <a:solidFill>
                  <a:schemeClr val="tx1"/>
                </a:solidFill>
                <a:latin typeface="+mn-lt"/>
                <a:cs typeface="Helvetica" panose="020B0604020202020204" pitchFamily="34" charset="0"/>
              </a:defRPr>
            </a:lvl1pPr>
            <a:lvl2pPr marL="395278" indent="0">
              <a:buNone/>
              <a:defRPr sz="1400" b="1"/>
            </a:lvl2pPr>
            <a:lvl3pPr marL="801668" indent="0">
              <a:buNone/>
              <a:defRPr sz="1400" b="1"/>
            </a:lvl3pPr>
            <a:lvl4pPr marL="1196945" indent="0">
              <a:buNone/>
              <a:defRPr sz="1400" b="1"/>
            </a:lvl4pPr>
            <a:lvl5pPr marL="1601747" indent="0">
              <a:buNone/>
              <a:defRPr sz="1400" b="1"/>
            </a:lvl5pPr>
          </a:lstStyle>
          <a:p>
            <a:pPr lvl="0"/>
            <a:r>
              <a:rPr lang="en-US" dirty="0"/>
              <a:t>Reference.</a:t>
            </a:r>
          </a:p>
        </p:txBody>
      </p:sp>
    </p:spTree>
    <p:extLst>
      <p:ext uri="{BB962C8B-B14F-4D97-AF65-F5344CB8AC3E}">
        <p14:creationId xmlns:p14="http://schemas.microsoft.com/office/powerpoint/2010/main" val="3569361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lide 04">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D079CF5-B64D-CEAC-718C-1353ACD71FDF}"/>
              </a:ext>
            </a:extLst>
          </p:cNvPr>
          <p:cNvPicPr>
            <a:picLocks noChangeAspect="1"/>
          </p:cNvPicPr>
          <p:nvPr userDrawn="1"/>
        </p:nvPicPr>
        <p:blipFill>
          <a:blip/>
          <a:stretch>
            <a:fillRect/>
          </a:stretch>
        </p:blipFill>
        <p:spPr>
          <a:xfrm>
            <a:off x="0" y="0"/>
            <a:ext cx="12192000" cy="6858000"/>
          </a:xfrm>
          <a:prstGeom prst="rect">
            <a:avLst/>
          </a:prstGeom>
        </p:spPr>
      </p:pic>
      <p:sp>
        <p:nvSpPr>
          <p:cNvPr id="8" name="Inhaltsplatzhalter 2">
            <a:extLst>
              <a:ext uri="{FF2B5EF4-FFF2-40B4-BE49-F238E27FC236}">
                <a16:creationId xmlns:a16="http://schemas.microsoft.com/office/drawing/2014/main" id="{0083CF3F-8515-9F46-9A9A-BC9405E4FB77}"/>
              </a:ext>
            </a:extLst>
          </p:cNvPr>
          <p:cNvSpPr>
            <a:spLocks noGrp="1"/>
          </p:cNvSpPr>
          <p:nvPr>
            <p:ph idx="1" hasCustomPrompt="1"/>
          </p:nvPr>
        </p:nvSpPr>
        <p:spPr>
          <a:xfrm>
            <a:off x="609599" y="1641988"/>
            <a:ext cx="4645305" cy="3942736"/>
          </a:xfrm>
          <a:prstGeom prst="rect">
            <a:avLst/>
          </a:prstGeom>
        </p:spPr>
        <p:txBody>
          <a:bodyPr/>
          <a:lstStyle>
            <a:lvl1pPr marL="0" indent="0">
              <a:buNone/>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de-DE" dirty="0"/>
              <a:t> </a:t>
            </a:r>
          </a:p>
        </p:txBody>
      </p:sp>
      <p:sp>
        <p:nvSpPr>
          <p:cNvPr id="10" name="Foliennummernplatzhalter 5">
            <a:extLst>
              <a:ext uri="{FF2B5EF4-FFF2-40B4-BE49-F238E27FC236}">
                <a16:creationId xmlns:a16="http://schemas.microsoft.com/office/drawing/2014/main" id="{EE395E8E-D312-AE44-9C15-6547BB32334E}"/>
              </a:ext>
            </a:extLst>
          </p:cNvPr>
          <p:cNvSpPr txBox="1">
            <a:spLocks/>
          </p:cNvSpPr>
          <p:nvPr userDrawn="1"/>
        </p:nvSpPr>
        <p:spPr>
          <a:xfrm>
            <a:off x="11246361" y="6302595"/>
            <a:ext cx="651343" cy="365125"/>
          </a:xfrm>
          <a:prstGeom prst="rect">
            <a:avLst/>
          </a:prstGeom>
        </p:spPr>
        <p:txBody>
          <a:bodyPr vert="horz" lIns="91440" tIns="45720" rIns="0" bIns="45720" rtlCol="0" anchor="ctr"/>
          <a:lstStyle>
            <a:defPPr>
              <a:defRPr lang="en-NL"/>
            </a:defPPr>
            <a:lvl1pPr marL="0" algn="r" defTabSz="914400" rtl="0" eaLnBrk="1" latinLnBrk="0" hangingPunct="1">
              <a:defRPr sz="900" b="1" i="0" kern="1200" baseline="0">
                <a:solidFill>
                  <a:srgbClr val="C8102E"/>
                </a:solidFill>
                <a:latin typeface="Circular Std Bold" panose="020B0604020101020102" pitchFamily="34" charset="77"/>
                <a:ea typeface="+mn-ea"/>
                <a:cs typeface="Circular Std Bold" panose="020B0604020101020102"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13C78-E193-8E46-B239-FEB774DE49A4}" type="slidenum">
              <a:rPr lang="de-DE" smtClean="0">
                <a:solidFill>
                  <a:schemeClr val="bg1"/>
                </a:solidFill>
                <a:latin typeface="Arial" panose="020B0604020202020204" pitchFamily="34" charset="0"/>
                <a:cs typeface="Arial" panose="020B0604020202020204" pitchFamily="34" charset="0"/>
              </a:rPr>
              <a:pPr/>
              <a:t>‹#›</a:t>
            </a:fld>
            <a:endParaRPr lang="de-DE" dirty="0">
              <a:solidFill>
                <a:schemeClr val="bg1"/>
              </a:solidFill>
              <a:latin typeface="Arial" panose="020B0604020202020204" pitchFamily="34" charset="0"/>
              <a:cs typeface="Arial" panose="020B0604020202020204" pitchFamily="34" charset="0"/>
            </a:endParaRPr>
          </a:p>
        </p:txBody>
      </p:sp>
      <p:sp>
        <p:nvSpPr>
          <p:cNvPr id="11" name="Titel 1">
            <a:extLst>
              <a:ext uri="{FF2B5EF4-FFF2-40B4-BE49-F238E27FC236}">
                <a16:creationId xmlns:a16="http://schemas.microsoft.com/office/drawing/2014/main" id="{5C8E084E-5D03-264A-96E5-79135D7CC76C}"/>
              </a:ext>
            </a:extLst>
          </p:cNvPr>
          <p:cNvSpPr>
            <a:spLocks noGrp="1"/>
          </p:cNvSpPr>
          <p:nvPr>
            <p:ph type="ctrTitle" hasCustomPrompt="1"/>
          </p:nvPr>
        </p:nvSpPr>
        <p:spPr>
          <a:xfrm>
            <a:off x="482757" y="619432"/>
            <a:ext cx="5964935" cy="885902"/>
          </a:xfrm>
          <a:prstGeom prst="rect">
            <a:avLst/>
          </a:prstGeom>
        </p:spPr>
        <p:txBody>
          <a:bodyPr anchor="t">
            <a:normAutofit/>
          </a:bodyPr>
          <a:lstStyle>
            <a:lvl1pPr algn="l">
              <a:defRPr sz="3600" b="1" i="0" baseline="0">
                <a:solidFill>
                  <a:schemeClr val="bg1"/>
                </a:solidFill>
                <a:latin typeface="Arial" panose="020B0604020202020204" pitchFamily="34" charset="0"/>
                <a:cs typeface="Arial" panose="020B0604020202020204" pitchFamily="34" charset="0"/>
              </a:defRPr>
            </a:lvl1pPr>
          </a:lstStyle>
          <a:p>
            <a:r>
              <a:rPr lang="de-DE" dirty="0"/>
              <a:t>Place </a:t>
            </a:r>
            <a:r>
              <a:rPr lang="de-DE" dirty="0" err="1"/>
              <a:t>your</a:t>
            </a:r>
            <a:r>
              <a:rPr lang="de-DE" dirty="0"/>
              <a:t> title </a:t>
            </a:r>
            <a:r>
              <a:rPr lang="de-DE" dirty="0" err="1"/>
              <a:t>text</a:t>
            </a:r>
            <a:r>
              <a:rPr lang="de-DE" dirty="0"/>
              <a:t> </a:t>
            </a:r>
            <a:r>
              <a:rPr lang="de-DE" dirty="0" err="1"/>
              <a:t>here</a:t>
            </a:r>
            <a:endParaRPr lang="de-DE" dirty="0"/>
          </a:p>
        </p:txBody>
      </p:sp>
    </p:spTree>
    <p:extLst>
      <p:ext uri="{BB962C8B-B14F-4D97-AF65-F5344CB8AC3E}">
        <p14:creationId xmlns:p14="http://schemas.microsoft.com/office/powerpoint/2010/main" val="194920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layout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349250"/>
            <a:ext cx="11216216" cy="1022351"/>
          </a:xfrm>
        </p:spPr>
        <p:txBody>
          <a:bodyPr/>
          <a:lstStyle>
            <a:lvl1pPr>
              <a:defRPr>
                <a:solidFill>
                  <a:srgbClr val="0D94D4"/>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stStyle>
          <a:p>
            <a:fld id="{63DCA5C9-2E11-4C67-86EB-AE1DE127DC64}" type="slidenum">
              <a:rPr lang="en-US" smtClean="0"/>
              <a:pPr/>
              <a:t>‹#›</a:t>
            </a:fld>
            <a:endParaRPr lang="en-US" dirty="0"/>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91067" y="1600201"/>
            <a:ext cx="10351104"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3">
            <a:extLst>
              <a:ext uri="{FF2B5EF4-FFF2-40B4-BE49-F238E27FC236}">
                <a16:creationId xmlns:a16="http://schemas.microsoft.com/office/drawing/2014/main" id="{868B56D2-9291-8145-B467-CF3AFF5A71C1}"/>
              </a:ext>
            </a:extLst>
          </p:cNvPr>
          <p:cNvSpPr>
            <a:spLocks noGrp="1"/>
          </p:cNvSpPr>
          <p:nvPr>
            <p:ph type="ftr" sz="quarter" idx="11"/>
          </p:nvPr>
        </p:nvSpPr>
        <p:spPr>
          <a:xfrm>
            <a:off x="491069" y="6496842"/>
            <a:ext cx="4815417" cy="20875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743131"/>
            <a:r>
              <a:rPr lang="en-US"/>
              <a:t>Modify with Insert &gt; Header &amp; Footer</a:t>
            </a:r>
            <a:endParaRPr lang="en-US" dirty="0"/>
          </a:p>
        </p:txBody>
      </p:sp>
    </p:spTree>
    <p:extLst>
      <p:ext uri="{BB962C8B-B14F-4D97-AF65-F5344CB8AC3E}">
        <p14:creationId xmlns:p14="http://schemas.microsoft.com/office/powerpoint/2010/main" val="411166208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65EFD8-555A-7842-9804-945C33B64D47}"/>
              </a:ext>
            </a:extLst>
          </p:cNvPr>
          <p:cNvPicPr>
            <a:picLocks noChangeAspect="1"/>
          </p:cNvPicPr>
          <p:nvPr userDrawn="1"/>
        </p:nvPicPr>
        <p:blipFill>
          <a:blip r:embed="rId10"/>
          <a:stretch>
            <a:fillRect/>
          </a:stretch>
        </p:blipFill>
        <p:spPr>
          <a:xfrm>
            <a:off x="0" y="0"/>
            <a:ext cx="12192000" cy="6858000"/>
          </a:xfrm>
          <a:prstGeom prst="rect">
            <a:avLst/>
          </a:prstGeom>
        </p:spPr>
      </p:pic>
    </p:spTree>
    <p:extLst>
      <p:ext uri="{BB962C8B-B14F-4D97-AF65-F5344CB8AC3E}">
        <p14:creationId xmlns:p14="http://schemas.microsoft.com/office/powerpoint/2010/main" val="339821701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9" r:id="rId4"/>
    <p:sldLayoutId id="2147483662" r:id="rId5"/>
    <p:sldLayoutId id="2147483671" r:id="rId6"/>
    <p:sldLayoutId id="2147483674" r:id="rId7"/>
    <p:sldLayoutId id="214748367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emf"/><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56/EVIDoa2100070"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90DB55-7EFA-E342-AF99-9A45CD950454}"/>
              </a:ext>
            </a:extLst>
          </p:cNvPr>
          <p:cNvSpPr txBox="1">
            <a:spLocks noChangeArrowheads="1"/>
          </p:cNvSpPr>
          <p:nvPr/>
        </p:nvSpPr>
        <p:spPr>
          <a:xfrm>
            <a:off x="682234" y="596105"/>
            <a:ext cx="10972800" cy="113982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600" dirty="0">
                <a:solidFill>
                  <a:srgbClr val="C00000"/>
                </a:solidFill>
              </a:rPr>
              <a:t>Hepatocellular Carcinoma</a:t>
            </a:r>
          </a:p>
        </p:txBody>
      </p:sp>
      <p:sp>
        <p:nvSpPr>
          <p:cNvPr id="3" name="Rectangle 3">
            <a:extLst>
              <a:ext uri="{FF2B5EF4-FFF2-40B4-BE49-F238E27FC236}">
                <a16:creationId xmlns:a16="http://schemas.microsoft.com/office/drawing/2014/main" id="{194FA313-2239-8042-8B27-93B2E941D85F}"/>
              </a:ext>
            </a:extLst>
          </p:cNvPr>
          <p:cNvSpPr txBox="1">
            <a:spLocks noChangeArrowheads="1"/>
          </p:cNvSpPr>
          <p:nvPr/>
        </p:nvSpPr>
        <p:spPr>
          <a:xfrm>
            <a:off x="609600" y="1166018"/>
            <a:ext cx="12666133" cy="45259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667" dirty="0"/>
          </a:p>
        </p:txBody>
      </p:sp>
      <p:sp>
        <p:nvSpPr>
          <p:cNvPr id="5" name="TextBox 4">
            <a:extLst>
              <a:ext uri="{FF2B5EF4-FFF2-40B4-BE49-F238E27FC236}">
                <a16:creationId xmlns:a16="http://schemas.microsoft.com/office/drawing/2014/main" id="{EE63EEBC-4E21-B547-A787-AEDCC1870D8A}"/>
              </a:ext>
            </a:extLst>
          </p:cNvPr>
          <p:cNvSpPr txBox="1"/>
          <p:nvPr/>
        </p:nvSpPr>
        <p:spPr>
          <a:xfrm>
            <a:off x="498438" y="3084661"/>
            <a:ext cx="11195123" cy="3970318"/>
          </a:xfrm>
          <a:prstGeom prst="rect">
            <a:avLst/>
          </a:prstGeom>
          <a:noFill/>
        </p:spPr>
        <p:txBody>
          <a:bodyPr wrap="square" rtlCol="0">
            <a:spAutoFit/>
          </a:bodyPr>
          <a:lstStyle/>
          <a:p>
            <a:pPr algn="ctr"/>
            <a:r>
              <a:rPr lang="en-US" sz="3800" dirty="0"/>
              <a:t>Ghassan </a:t>
            </a:r>
            <a:r>
              <a:rPr lang="en-US" sz="3800" dirty="0" err="1"/>
              <a:t>Abou</a:t>
            </a:r>
            <a:r>
              <a:rPr lang="en-US" sz="3800" dirty="0"/>
              <a:t>-Alfa</a:t>
            </a:r>
          </a:p>
          <a:p>
            <a:pPr algn="ctr"/>
            <a:r>
              <a:rPr lang="en-US" sz="3800" dirty="0"/>
              <a:t>Memorial Sloan Kettering Cancer Center</a:t>
            </a:r>
          </a:p>
          <a:p>
            <a:pPr algn="ctr"/>
            <a:endParaRPr lang="en-US" sz="3400" dirty="0"/>
          </a:p>
          <a:p>
            <a:pPr algn="ctr"/>
            <a:endParaRPr lang="en-US" sz="2800" kern="1800" dirty="0">
              <a:effectLst/>
              <a:ea typeface="Times New Roman" panose="02020603050405020304" pitchFamily="18" charset="0"/>
            </a:endParaRPr>
          </a:p>
          <a:p>
            <a:pPr algn="ctr"/>
            <a:r>
              <a:rPr lang="en-US" sz="2800" kern="1800" dirty="0">
                <a:effectLst/>
                <a:ea typeface="Times New Roman" panose="02020603050405020304" pitchFamily="18" charset="0"/>
              </a:rPr>
              <a:t>RTP Year In Review Live Webinar</a:t>
            </a:r>
          </a:p>
          <a:p>
            <a:pPr algn="ctr"/>
            <a:r>
              <a:rPr lang="en-US" sz="2800" kern="1800" dirty="0">
                <a:ea typeface="Times New Roman" panose="02020603050405020304" pitchFamily="18" charset="0"/>
              </a:rPr>
              <a:t>Hepatobiliary Cancers Edition</a:t>
            </a:r>
            <a:br>
              <a:rPr lang="en-US" sz="2800" kern="1800" dirty="0">
                <a:effectLst/>
                <a:ea typeface="Times New Roman" panose="02020603050405020304" pitchFamily="18" charset="0"/>
              </a:rPr>
            </a:br>
            <a:r>
              <a:rPr lang="en-US" sz="2800" dirty="0"/>
              <a:t>May 4, 2023</a:t>
            </a:r>
          </a:p>
          <a:p>
            <a:pPr algn="ctr"/>
            <a:endParaRPr lang="en-US" sz="3000" dirty="0"/>
          </a:p>
        </p:txBody>
      </p:sp>
    </p:spTree>
    <p:extLst>
      <p:ext uri="{BB962C8B-B14F-4D97-AF65-F5344CB8AC3E}">
        <p14:creationId xmlns:p14="http://schemas.microsoft.com/office/powerpoint/2010/main" val="103645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24" name="Text Box 76"/>
          <p:cNvSpPr txBox="1">
            <a:spLocks noChangeArrowheads="1"/>
          </p:cNvSpPr>
          <p:nvPr/>
        </p:nvSpPr>
        <p:spPr bwMode="auto">
          <a:xfrm>
            <a:off x="125882" y="6431965"/>
            <a:ext cx="10991849" cy="403018"/>
          </a:xfrm>
          <a:prstGeom prst="rect">
            <a:avLst/>
          </a:prstGeom>
          <a:noFill/>
          <a:ln w="12700" algn="ctr">
            <a:noFill/>
            <a:miter lim="800000"/>
            <a:headEnd/>
            <a:tailEnd/>
          </a:ln>
          <a:effectLst/>
        </p:spPr>
        <p:txBody>
          <a:bodyPr lIns="120000" tIns="62400" rIns="120000" bIns="62400">
            <a:spAutoFit/>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El-</a:t>
            </a:r>
            <a:r>
              <a:rPr lang="en-US" sz="1800" dirty="0" err="1">
                <a:effectLst/>
                <a:latin typeface="Arial" panose="020B0604020202020204" pitchFamily="34" charset="0"/>
                <a:ea typeface="Calibri" panose="020F0502020204030204" pitchFamily="34" charset="0"/>
                <a:cs typeface="Times New Roman" panose="02020603050405020304" pitchFamily="18" charset="0"/>
              </a:rPr>
              <a:t>Khoueiry</a:t>
            </a:r>
            <a:r>
              <a:rPr lang="en-US" sz="1800" dirty="0">
                <a:effectLst/>
                <a:latin typeface="Arial" panose="020B0604020202020204" pitchFamily="34" charset="0"/>
                <a:ea typeface="Calibri" panose="020F0502020204030204" pitchFamily="34" charset="0"/>
                <a:cs typeface="Times New Roman" panose="02020603050405020304" pitchFamily="18" charset="0"/>
              </a:rPr>
              <a:t> AB et al. BMC Cancer 2022;22(1):377.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322" name="Rectangle 74"/>
          <p:cNvSpPr>
            <a:spLocks noGrp="1" noChangeArrowheads="1"/>
          </p:cNvSpPr>
          <p:nvPr>
            <p:ph type="title"/>
          </p:nvPr>
        </p:nvSpPr>
        <p:spPr>
          <a:xfrm>
            <a:off x="125882" y="709928"/>
            <a:ext cx="6323104" cy="2501244"/>
          </a:xfrm>
        </p:spPr>
        <p:txBody>
          <a:bodyPr/>
          <a:lstStyle/>
          <a:p>
            <a:pPr algn="l"/>
            <a:r>
              <a:rPr lang="en-US" sz="3200" b="0" i="0" dirty="0">
                <a:solidFill>
                  <a:srgbClr val="C00000"/>
                </a:solidFill>
                <a:effectLst/>
                <a:latin typeface="Helvetica" pitchFamily="2" charset="0"/>
              </a:rPr>
              <a:t>Cabozantinib and Worsening Child Pugh Score</a:t>
            </a:r>
          </a:p>
        </p:txBody>
      </p:sp>
      <p:pic>
        <p:nvPicPr>
          <p:cNvPr id="3" name="Picture 2">
            <a:extLst>
              <a:ext uri="{FF2B5EF4-FFF2-40B4-BE49-F238E27FC236}">
                <a16:creationId xmlns:a16="http://schemas.microsoft.com/office/drawing/2014/main" id="{AA647EB2-22D5-37EA-8194-226D1A3185DD}"/>
              </a:ext>
            </a:extLst>
          </p:cNvPr>
          <p:cNvPicPr>
            <a:picLocks noChangeAspect="1"/>
          </p:cNvPicPr>
          <p:nvPr/>
        </p:nvPicPr>
        <p:blipFill>
          <a:blip r:embed="rId3"/>
          <a:stretch>
            <a:fillRect/>
          </a:stretch>
        </p:blipFill>
        <p:spPr>
          <a:xfrm>
            <a:off x="5661212" y="563404"/>
            <a:ext cx="6404905" cy="4652425"/>
          </a:xfrm>
          <a:prstGeom prst="rect">
            <a:avLst/>
          </a:prstGeom>
        </p:spPr>
      </p:pic>
      <p:pic>
        <p:nvPicPr>
          <p:cNvPr id="4" name="Picture 3">
            <a:extLst>
              <a:ext uri="{FF2B5EF4-FFF2-40B4-BE49-F238E27FC236}">
                <a16:creationId xmlns:a16="http://schemas.microsoft.com/office/drawing/2014/main" id="{DD52911B-2B1F-34F8-CABA-56FDE637C75B}"/>
              </a:ext>
            </a:extLst>
          </p:cNvPr>
          <p:cNvPicPr>
            <a:picLocks noChangeAspect="1"/>
          </p:cNvPicPr>
          <p:nvPr/>
        </p:nvPicPr>
        <p:blipFill>
          <a:blip r:embed="rId4"/>
          <a:stretch>
            <a:fillRect/>
          </a:stretch>
        </p:blipFill>
        <p:spPr>
          <a:xfrm>
            <a:off x="271182" y="5186588"/>
            <a:ext cx="11649635" cy="1274618"/>
          </a:xfrm>
          <a:prstGeom prst="rect">
            <a:avLst/>
          </a:prstGeom>
        </p:spPr>
      </p:pic>
      <p:sp>
        <p:nvSpPr>
          <p:cNvPr id="6" name="TextBox 5">
            <a:extLst>
              <a:ext uri="{FF2B5EF4-FFF2-40B4-BE49-F238E27FC236}">
                <a16:creationId xmlns:a16="http://schemas.microsoft.com/office/drawing/2014/main" id="{5001EFFD-4434-9D44-BB71-040597B394D2}"/>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7317142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24" name="Text Box 76"/>
          <p:cNvSpPr txBox="1">
            <a:spLocks noChangeArrowheads="1"/>
          </p:cNvSpPr>
          <p:nvPr/>
        </p:nvSpPr>
        <p:spPr bwMode="auto">
          <a:xfrm>
            <a:off x="125882" y="6431965"/>
            <a:ext cx="10991849" cy="403018"/>
          </a:xfrm>
          <a:prstGeom prst="rect">
            <a:avLst/>
          </a:prstGeom>
          <a:noFill/>
          <a:ln w="12700" algn="ctr">
            <a:noFill/>
            <a:miter lim="800000"/>
            <a:headEnd/>
            <a:tailEnd/>
          </a:ln>
          <a:effectLst/>
        </p:spPr>
        <p:txBody>
          <a:bodyPr lIns="120000" tIns="62400" rIns="120000" bIns="62400">
            <a:spAutoFit/>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Freemantle N et al.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Eur</a:t>
            </a:r>
            <a:r>
              <a:rPr lang="en-US" sz="1800" dirty="0">
                <a:effectLst/>
                <a:latin typeface="Arial" panose="020B0604020202020204" pitchFamily="34" charset="0"/>
                <a:ea typeface="Calibri" panose="020F0502020204030204" pitchFamily="34" charset="0"/>
                <a:cs typeface="Times New Roman" panose="02020603050405020304" pitchFamily="18" charset="0"/>
              </a:rPr>
              <a:t> J Cancer 2022;168:91-8.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322" name="Rectangle 74"/>
          <p:cNvSpPr>
            <a:spLocks noGrp="1" noChangeArrowheads="1"/>
          </p:cNvSpPr>
          <p:nvPr>
            <p:ph type="title"/>
          </p:nvPr>
        </p:nvSpPr>
        <p:spPr>
          <a:xfrm>
            <a:off x="-429929" y="132780"/>
            <a:ext cx="12621929" cy="2501244"/>
          </a:xfrm>
        </p:spPr>
        <p:txBody>
          <a:bodyPr/>
          <a:lstStyle/>
          <a:p>
            <a:pPr algn="ctr"/>
            <a:r>
              <a:rPr lang="en-US" sz="4500" b="0" i="0" dirty="0">
                <a:solidFill>
                  <a:srgbClr val="C00000"/>
                </a:solidFill>
                <a:effectLst/>
                <a:latin typeface="Arial" panose="020B0604020202020204" pitchFamily="34" charset="0"/>
                <a:cs typeface="Arial" panose="020B0604020202020204" pitchFamily="34" charset="0"/>
              </a:rPr>
              <a:t>Cabozantinib and </a:t>
            </a:r>
            <a:r>
              <a:rPr lang="en-US" sz="4500" dirty="0">
                <a:solidFill>
                  <a:srgbClr val="C00000"/>
                </a:solidFill>
                <a:effectLst/>
                <a:latin typeface="Arial" panose="020B0604020202020204" pitchFamily="34" charset="0"/>
                <a:ea typeface="Calibri" panose="020F0502020204030204" pitchFamily="34" charset="0"/>
                <a:cs typeface="Arial" panose="020B0604020202020204" pitchFamily="34" charset="0"/>
              </a:rPr>
              <a:t>Quality of life </a:t>
            </a:r>
            <a:br>
              <a:rPr lang="en-US" sz="4500" dirty="0">
                <a:solidFill>
                  <a:srgbClr val="C00000"/>
                </a:solidFill>
                <a:effectLst/>
                <a:latin typeface="Arial" panose="020B0604020202020204" pitchFamily="34" charset="0"/>
                <a:ea typeface="Calibri" panose="020F0502020204030204" pitchFamily="34" charset="0"/>
                <a:cs typeface="Arial" panose="020B0604020202020204" pitchFamily="34" charset="0"/>
              </a:rPr>
            </a:br>
            <a:r>
              <a:rPr lang="en-US" sz="4500" dirty="0">
                <a:solidFill>
                  <a:srgbClr val="C00000"/>
                </a:solidFill>
                <a:effectLst/>
                <a:latin typeface="Arial" panose="020B0604020202020204" pitchFamily="34" charset="0"/>
                <a:ea typeface="Calibri" panose="020F0502020204030204" pitchFamily="34" charset="0"/>
                <a:cs typeface="Arial" panose="020B0604020202020204" pitchFamily="34" charset="0"/>
              </a:rPr>
              <a:t>in Patients with Advanced HCC</a:t>
            </a:r>
            <a:endParaRPr lang="en-US" sz="4500" b="0" i="0" dirty="0">
              <a:solidFill>
                <a:srgbClr val="C00000"/>
              </a:solidFill>
              <a:effectLst/>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2EF7A49-50ED-5391-8EA1-34D381CFACD6}"/>
              </a:ext>
            </a:extLst>
          </p:cNvPr>
          <p:cNvPicPr>
            <a:picLocks noChangeAspect="1"/>
          </p:cNvPicPr>
          <p:nvPr/>
        </p:nvPicPr>
        <p:blipFill>
          <a:blip r:embed="rId3"/>
          <a:stretch>
            <a:fillRect/>
          </a:stretch>
        </p:blipFill>
        <p:spPr>
          <a:xfrm>
            <a:off x="95478" y="1641031"/>
            <a:ext cx="12001043" cy="4275675"/>
          </a:xfrm>
          <a:prstGeom prst="rect">
            <a:avLst/>
          </a:prstGeom>
        </p:spPr>
      </p:pic>
      <p:sp>
        <p:nvSpPr>
          <p:cNvPr id="5" name="TextBox 4">
            <a:extLst>
              <a:ext uri="{FF2B5EF4-FFF2-40B4-BE49-F238E27FC236}">
                <a16:creationId xmlns:a16="http://schemas.microsoft.com/office/drawing/2014/main" id="{C7E01B5C-0988-C44C-8AE2-18D3C4E75A79}"/>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76467395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86300336-94A6-904D-AE59-3200843773AC}"/>
              </a:ext>
            </a:extLst>
          </p:cNvPr>
          <p:cNvSpPr txBox="1">
            <a:spLocks noChangeArrowheads="1"/>
          </p:cNvSpPr>
          <p:nvPr/>
        </p:nvSpPr>
        <p:spPr bwMode="auto">
          <a:xfrm>
            <a:off x="119184" y="6514584"/>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pPr marL="0" marR="0">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Qin S et al. J Clin Oncol 2023;41(7):1434-43.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Main graphic">
            <a:extLst>
              <a:ext uri="{FF2B5EF4-FFF2-40B4-BE49-F238E27FC236}">
                <a16:creationId xmlns:a16="http://schemas.microsoft.com/office/drawing/2014/main" id="{5697BEA8-3ECB-141B-9EBE-7A521F19C26C}"/>
              </a:ext>
            </a:extLst>
          </p:cNvPr>
          <p:cNvPicPr/>
          <p:nvPr/>
        </p:nvPicPr>
        <p:blipFill>
          <a:blip r:embed="rId3"/>
          <a:stretch/>
        </p:blipFill>
        <p:spPr>
          <a:xfrm>
            <a:off x="2797945" y="950347"/>
            <a:ext cx="6256885" cy="5564237"/>
          </a:xfrm>
          <a:prstGeom prst="rect">
            <a:avLst/>
          </a:prstGeom>
          <a:ln>
            <a:noFill/>
          </a:ln>
        </p:spPr>
      </p:pic>
      <p:sp>
        <p:nvSpPr>
          <p:cNvPr id="2" name="Title 1"/>
          <p:cNvSpPr>
            <a:spLocks noGrp="1"/>
          </p:cNvSpPr>
          <p:nvPr>
            <p:ph type="title"/>
          </p:nvPr>
        </p:nvSpPr>
        <p:spPr>
          <a:xfrm>
            <a:off x="439988" y="24190"/>
            <a:ext cx="10972800" cy="1139825"/>
          </a:xfrm>
        </p:spPr>
        <p:txBody>
          <a:bodyPr/>
          <a:lstStyle/>
          <a:p>
            <a:pPr algn="ctr"/>
            <a:r>
              <a:rPr lang="en-US" sz="3200" dirty="0">
                <a:solidFill>
                  <a:srgbClr val="C00000"/>
                </a:solidFill>
                <a:latin typeface="Arial" panose="020B0604020202020204" pitchFamily="34" charset="0"/>
                <a:ea typeface="Calibri" panose="020F0502020204030204" pitchFamily="34" charset="0"/>
                <a:cs typeface="Times New Roman" panose="02020603050405020304" pitchFamily="18" charset="0"/>
              </a:rPr>
              <a:t>S</a:t>
            </a:r>
            <a:r>
              <a:rPr lang="en-US" sz="3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econd-line Pembrolizumab versus Placebo in Patients from Asia with Advanced HCC</a:t>
            </a:r>
            <a:endParaRPr lang="en-US" sz="3200" dirty="0">
              <a:solidFill>
                <a:srgbClr val="C00000"/>
              </a:solidFill>
            </a:endParaRPr>
          </a:p>
        </p:txBody>
      </p:sp>
      <p:sp>
        <p:nvSpPr>
          <p:cNvPr id="5" name="TextBox 4">
            <a:extLst>
              <a:ext uri="{FF2B5EF4-FFF2-40B4-BE49-F238E27FC236}">
                <a16:creationId xmlns:a16="http://schemas.microsoft.com/office/drawing/2014/main" id="{B461B9F4-1FD8-A242-9D9A-58BE1F6620D4}"/>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17016603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86300336-94A6-904D-AE59-3200843773AC}"/>
              </a:ext>
            </a:extLst>
          </p:cNvPr>
          <p:cNvSpPr txBox="1">
            <a:spLocks noChangeArrowheads="1"/>
          </p:cNvSpPr>
          <p:nvPr/>
        </p:nvSpPr>
        <p:spPr bwMode="auto">
          <a:xfrm>
            <a:off x="80443" y="6520792"/>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pPr marL="0" marR="0">
              <a:spcBef>
                <a:spcPts val="0"/>
              </a:spcBef>
              <a:spcAft>
                <a:spcPts val="0"/>
              </a:spcAft>
            </a:pPr>
            <a:r>
              <a:rPr lang="en-US" sz="1800" dirty="0" err="1">
                <a:solidFill>
                  <a:schemeClr val="tx1"/>
                </a:solidFill>
                <a:effectLst/>
                <a:latin typeface="+mn-lt"/>
                <a:ea typeface="Calibri" panose="020F0502020204030204" pitchFamily="34" charset="0"/>
                <a:cs typeface="Times New Roman" panose="02020603050405020304" pitchFamily="18" charset="0"/>
              </a:rPr>
              <a:t>Melero</a:t>
            </a:r>
            <a:r>
              <a:rPr lang="en-US" sz="1800" dirty="0">
                <a:solidFill>
                  <a:schemeClr val="tx1"/>
                </a:solidFill>
                <a:effectLst/>
                <a:latin typeface="+mn-lt"/>
                <a:ea typeface="Calibri" panose="020F0502020204030204" pitchFamily="34" charset="0"/>
                <a:cs typeface="Times New Roman" panose="02020603050405020304" pitchFamily="18" charset="0"/>
              </a:rPr>
              <a:t> I et al. ESMO World Congress on Gastrointestinal Cancer 2022;Abstract SO-12.</a:t>
            </a:r>
          </a:p>
        </p:txBody>
      </p:sp>
      <p:sp>
        <p:nvSpPr>
          <p:cNvPr id="2" name="Title 1"/>
          <p:cNvSpPr>
            <a:spLocks noGrp="1"/>
          </p:cNvSpPr>
          <p:nvPr>
            <p:ph type="title"/>
          </p:nvPr>
        </p:nvSpPr>
        <p:spPr>
          <a:xfrm>
            <a:off x="0" y="207265"/>
            <a:ext cx="11412788" cy="1053820"/>
          </a:xfrm>
        </p:spPr>
        <p:txBody>
          <a:bodyPr/>
          <a:lstStyle/>
          <a:p>
            <a:pPr algn="ctr"/>
            <a:r>
              <a:rPr lang="en-US" sz="3400" b="0" i="0" dirty="0">
                <a:solidFill>
                  <a:srgbClr val="C00000"/>
                </a:solidFill>
                <a:effectLst/>
                <a:latin typeface="+mn-lt"/>
              </a:rPr>
              <a:t>NIVO 1 mg/kg + IPI 3 mg/kg Q3W (4 doses) </a:t>
            </a:r>
            <a:r>
              <a:rPr lang="en-US" sz="3400" b="0" i="0" dirty="0">
                <a:solidFill>
                  <a:srgbClr val="C00000"/>
                </a:solidFill>
                <a:effectLst/>
                <a:latin typeface="+mn-lt"/>
                <a:cs typeface="Times New Roman" panose="02020603050405020304" pitchFamily="18" charset="0"/>
              </a:rPr>
              <a:t> 5 years Follow-Up</a:t>
            </a:r>
            <a:endParaRPr lang="en-US" sz="3400" dirty="0">
              <a:solidFill>
                <a:srgbClr val="C00000"/>
              </a:solidFill>
              <a:latin typeface="+mn-lt"/>
            </a:endParaRPr>
          </a:p>
        </p:txBody>
      </p:sp>
      <p:pic>
        <p:nvPicPr>
          <p:cNvPr id="4" name="Picture 3">
            <a:extLst>
              <a:ext uri="{FF2B5EF4-FFF2-40B4-BE49-F238E27FC236}">
                <a16:creationId xmlns:a16="http://schemas.microsoft.com/office/drawing/2014/main" id="{281C68D1-D50A-B8D3-0EBE-CD573F26FC3C}"/>
              </a:ext>
            </a:extLst>
          </p:cNvPr>
          <p:cNvPicPr>
            <a:picLocks noChangeAspect="1"/>
          </p:cNvPicPr>
          <p:nvPr/>
        </p:nvPicPr>
        <p:blipFill>
          <a:blip r:embed="rId3"/>
          <a:stretch>
            <a:fillRect/>
          </a:stretch>
        </p:blipFill>
        <p:spPr>
          <a:xfrm>
            <a:off x="150159" y="867895"/>
            <a:ext cx="12041841" cy="5519177"/>
          </a:xfrm>
          <a:prstGeom prst="rect">
            <a:avLst/>
          </a:prstGeom>
        </p:spPr>
      </p:pic>
      <p:sp>
        <p:nvSpPr>
          <p:cNvPr id="5" name="TextBox 4">
            <a:extLst>
              <a:ext uri="{FF2B5EF4-FFF2-40B4-BE49-F238E27FC236}">
                <a16:creationId xmlns:a16="http://schemas.microsoft.com/office/drawing/2014/main" id="{AC1B1738-4345-BA45-95E7-25A324D9D4E9}"/>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22511806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86300336-94A6-904D-AE59-3200843773AC}"/>
              </a:ext>
            </a:extLst>
          </p:cNvPr>
          <p:cNvSpPr txBox="1">
            <a:spLocks noChangeArrowheads="1"/>
          </p:cNvSpPr>
          <p:nvPr/>
        </p:nvSpPr>
        <p:spPr bwMode="auto">
          <a:xfrm>
            <a:off x="119184" y="6514584"/>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pPr marL="0" marR="0">
              <a:spcBef>
                <a:spcPts val="0"/>
              </a:spcBef>
              <a:spcAft>
                <a:spcPts val="0"/>
              </a:spcAft>
            </a:pPr>
            <a:r>
              <a:rPr lang="en-US" sz="18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Yau</a:t>
            </a: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T et al. J Clin Oncol 2023;41(9):1747-57.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39988" y="277014"/>
            <a:ext cx="10972800" cy="1139825"/>
          </a:xfrm>
        </p:spPr>
        <p:txBody>
          <a:bodyPr/>
          <a:lstStyle/>
          <a:p>
            <a:pPr algn="ctr"/>
            <a:r>
              <a:rPr lang="en-US" sz="3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Nivolumab plus </a:t>
            </a:r>
            <a:r>
              <a:rPr lang="en-US" sz="3200" dirty="0" err="1">
                <a:solidFill>
                  <a:srgbClr val="C00000"/>
                </a:solidFill>
                <a:latin typeface="Arial" panose="020B0604020202020204" pitchFamily="34" charset="0"/>
                <a:ea typeface="Calibri" panose="020F0502020204030204" pitchFamily="34" charset="0"/>
                <a:cs typeface="Times New Roman" panose="02020603050405020304" pitchFamily="18" charset="0"/>
              </a:rPr>
              <a:t>C</a:t>
            </a:r>
            <a:r>
              <a:rPr lang="en-US" sz="3200"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abozantinib</a:t>
            </a:r>
            <a:r>
              <a:rPr lang="en-US" sz="32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 Ipilimumab</a:t>
            </a:r>
            <a:endParaRPr lang="en-US" sz="3200" dirty="0">
              <a:solidFill>
                <a:srgbClr val="C00000"/>
              </a:solidFill>
            </a:endParaRPr>
          </a:p>
        </p:txBody>
      </p:sp>
      <p:pic>
        <p:nvPicPr>
          <p:cNvPr id="4" name="Main graphic">
            <a:extLst>
              <a:ext uri="{FF2B5EF4-FFF2-40B4-BE49-F238E27FC236}">
                <a16:creationId xmlns:a16="http://schemas.microsoft.com/office/drawing/2014/main" id="{C69EA957-B1F3-0AAB-F8E9-F2D2B699F01D}"/>
              </a:ext>
            </a:extLst>
          </p:cNvPr>
          <p:cNvPicPr/>
          <p:nvPr/>
        </p:nvPicPr>
        <p:blipFill>
          <a:blip r:embed="rId3"/>
          <a:stretch/>
        </p:blipFill>
        <p:spPr>
          <a:xfrm>
            <a:off x="247066" y="987605"/>
            <a:ext cx="11697867" cy="5155288"/>
          </a:xfrm>
          <a:prstGeom prst="rect">
            <a:avLst/>
          </a:prstGeom>
          <a:ln>
            <a:noFill/>
          </a:ln>
        </p:spPr>
      </p:pic>
      <p:sp>
        <p:nvSpPr>
          <p:cNvPr id="5" name="TextBox 4">
            <a:extLst>
              <a:ext uri="{FF2B5EF4-FFF2-40B4-BE49-F238E27FC236}">
                <a16:creationId xmlns:a16="http://schemas.microsoft.com/office/drawing/2014/main" id="{32D2C883-D9CC-9B4A-B3FF-67DAE215A86F}"/>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131948095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C8A9-194A-8740-9E38-9158C1EC98E0}"/>
              </a:ext>
            </a:extLst>
          </p:cNvPr>
          <p:cNvSpPr>
            <a:spLocks noGrp="1"/>
          </p:cNvSpPr>
          <p:nvPr>
            <p:ph type="title"/>
          </p:nvPr>
        </p:nvSpPr>
        <p:spPr/>
        <p:txBody>
          <a:bodyPr/>
          <a:lstStyle/>
          <a:p>
            <a:r>
              <a:rPr lang="en-US" dirty="0">
                <a:solidFill>
                  <a:srgbClr val="D22054"/>
                </a:solidFill>
              </a:rPr>
              <a:t> </a:t>
            </a:r>
            <a:br>
              <a:rPr lang="en-US" dirty="0">
                <a:solidFill>
                  <a:srgbClr val="D22054"/>
                </a:solidFill>
              </a:rPr>
            </a:br>
            <a:endParaRPr lang="en-US" dirty="0"/>
          </a:p>
        </p:txBody>
      </p:sp>
      <p:sp>
        <p:nvSpPr>
          <p:cNvPr id="7" name="Title 1">
            <a:extLst>
              <a:ext uri="{FF2B5EF4-FFF2-40B4-BE49-F238E27FC236}">
                <a16:creationId xmlns:a16="http://schemas.microsoft.com/office/drawing/2014/main" id="{4AA412A0-833C-48FB-BEA3-3A088BACBCA4}"/>
              </a:ext>
            </a:extLst>
          </p:cNvPr>
          <p:cNvSpPr txBox="1">
            <a:spLocks/>
          </p:cNvSpPr>
          <p:nvPr/>
        </p:nvSpPr>
        <p:spPr>
          <a:xfrm>
            <a:off x="406400" y="222042"/>
            <a:ext cx="10972800" cy="113982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000" dirty="0">
              <a:solidFill>
                <a:srgbClr val="D22054"/>
              </a:solidFill>
            </a:endParaRPr>
          </a:p>
        </p:txBody>
      </p:sp>
      <p:sp>
        <p:nvSpPr>
          <p:cNvPr id="12" name="Rectangle 2">
            <a:extLst>
              <a:ext uri="{FF2B5EF4-FFF2-40B4-BE49-F238E27FC236}">
                <a16:creationId xmlns:a16="http://schemas.microsoft.com/office/drawing/2014/main" id="{AC492F31-F711-944B-A5A2-6FF5B48BD078}"/>
              </a:ext>
            </a:extLst>
          </p:cNvPr>
          <p:cNvSpPr txBox="1">
            <a:spLocks noChangeArrowheads="1"/>
          </p:cNvSpPr>
          <p:nvPr/>
        </p:nvSpPr>
        <p:spPr>
          <a:xfrm>
            <a:off x="1005106" y="349250"/>
            <a:ext cx="12547005" cy="113982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err="1">
                <a:solidFill>
                  <a:srgbClr val="C00000"/>
                </a:solidFill>
              </a:rPr>
              <a:t>Camrelizumab</a:t>
            </a:r>
            <a:r>
              <a:rPr lang="en-US" dirty="0">
                <a:solidFill>
                  <a:srgbClr val="C00000"/>
                </a:solidFill>
              </a:rPr>
              <a:t> plus </a:t>
            </a:r>
            <a:r>
              <a:rPr lang="en-US" dirty="0" err="1">
                <a:solidFill>
                  <a:srgbClr val="C00000"/>
                </a:solidFill>
              </a:rPr>
              <a:t>Rivoceranib</a:t>
            </a:r>
            <a:r>
              <a:rPr lang="en-US" dirty="0">
                <a:solidFill>
                  <a:srgbClr val="C00000"/>
                </a:solidFill>
              </a:rPr>
              <a:t> v Sorafenib </a:t>
            </a:r>
          </a:p>
        </p:txBody>
      </p:sp>
      <p:sp>
        <p:nvSpPr>
          <p:cNvPr id="13" name="TextBox 12">
            <a:extLst>
              <a:ext uri="{FF2B5EF4-FFF2-40B4-BE49-F238E27FC236}">
                <a16:creationId xmlns:a16="http://schemas.microsoft.com/office/drawing/2014/main" id="{9753784B-1DC6-F046-BD99-6D93AE0BC1C4}"/>
              </a:ext>
            </a:extLst>
          </p:cNvPr>
          <p:cNvSpPr txBox="1"/>
          <p:nvPr/>
        </p:nvSpPr>
        <p:spPr>
          <a:xfrm>
            <a:off x="1" y="6196395"/>
            <a:ext cx="8034215" cy="461665"/>
          </a:xfrm>
          <a:prstGeom prst="rect">
            <a:avLst/>
          </a:prstGeom>
          <a:noFill/>
        </p:spPr>
        <p:txBody>
          <a:bodyPr wrap="square" rtlCol="0">
            <a:spAutoFit/>
          </a:bodyPr>
          <a:lstStyle/>
          <a:p>
            <a:r>
              <a:rPr lang="en-US" sz="2400" dirty="0"/>
              <a:t>Qin S, et al., ESMO Paris 2022</a:t>
            </a:r>
          </a:p>
        </p:txBody>
      </p:sp>
      <p:sp>
        <p:nvSpPr>
          <p:cNvPr id="10" name="Rectangle 9">
            <a:extLst>
              <a:ext uri="{FF2B5EF4-FFF2-40B4-BE49-F238E27FC236}">
                <a16:creationId xmlns:a16="http://schemas.microsoft.com/office/drawing/2014/main" id="{D3F7DC66-52CE-3146-9DCB-D5E127D4ADFD}"/>
              </a:ext>
            </a:extLst>
          </p:cNvPr>
          <p:cNvSpPr/>
          <p:nvPr/>
        </p:nvSpPr>
        <p:spPr bwMode="auto">
          <a:xfrm>
            <a:off x="237010" y="1431436"/>
            <a:ext cx="519129" cy="555627"/>
          </a:xfrm>
          <a:prstGeom prst="rect">
            <a:avLst/>
          </a:prstGeom>
          <a:solidFill>
            <a:schemeClr val="bg1"/>
          </a:solidFill>
          <a:ln>
            <a:solidFill>
              <a:schemeClr val="bg1"/>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a:solidFill>
                <a:schemeClr val="bg1"/>
              </a:solidFill>
            </a:endParaRPr>
          </a:p>
        </p:txBody>
      </p:sp>
      <p:pic>
        <p:nvPicPr>
          <p:cNvPr id="6" name="Picture 5">
            <a:extLst>
              <a:ext uri="{FF2B5EF4-FFF2-40B4-BE49-F238E27FC236}">
                <a16:creationId xmlns:a16="http://schemas.microsoft.com/office/drawing/2014/main" id="{9B7CCC9C-B92F-41D5-F54B-F4068B72E440}"/>
              </a:ext>
            </a:extLst>
          </p:cNvPr>
          <p:cNvPicPr>
            <a:picLocks noChangeAspect="1"/>
          </p:cNvPicPr>
          <p:nvPr/>
        </p:nvPicPr>
        <p:blipFill>
          <a:blip r:embed="rId3"/>
          <a:stretch>
            <a:fillRect/>
          </a:stretch>
        </p:blipFill>
        <p:spPr>
          <a:xfrm>
            <a:off x="743249" y="1096383"/>
            <a:ext cx="10635951" cy="5090278"/>
          </a:xfrm>
          <a:prstGeom prst="rect">
            <a:avLst/>
          </a:prstGeom>
        </p:spPr>
      </p:pic>
      <p:sp>
        <p:nvSpPr>
          <p:cNvPr id="8" name="TextBox 7">
            <a:extLst>
              <a:ext uri="{FF2B5EF4-FFF2-40B4-BE49-F238E27FC236}">
                <a16:creationId xmlns:a16="http://schemas.microsoft.com/office/drawing/2014/main" id="{3D6B2B5A-3B40-0949-BB1F-EF6AEAAEE82A}"/>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270526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3">
            <a:extLst>
              <a:ext uri="{FF2B5EF4-FFF2-40B4-BE49-F238E27FC236}">
                <a16:creationId xmlns:a16="http://schemas.microsoft.com/office/drawing/2014/main" id="{C2008A57-5937-6A44-B2AF-4D71E7042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198"/>
          <a:stretch>
            <a:fillRect/>
          </a:stretch>
        </p:blipFill>
        <p:spPr bwMode="auto">
          <a:xfrm>
            <a:off x="77789" y="61914"/>
            <a:ext cx="234473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4" name="Picture 7">
            <a:extLst>
              <a:ext uri="{FF2B5EF4-FFF2-40B4-BE49-F238E27FC236}">
                <a16:creationId xmlns:a16="http://schemas.microsoft.com/office/drawing/2014/main" id="{8570B768-BB9C-3147-8823-64E7E4A9A1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05538"/>
            <a:ext cx="2198688"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9">
            <a:extLst>
              <a:ext uri="{FF2B5EF4-FFF2-40B4-BE49-F238E27FC236}">
                <a16:creationId xmlns:a16="http://schemas.microsoft.com/office/drawing/2014/main" id="{9146E51A-B840-094E-AEED-BF911E062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1076" y="1"/>
            <a:ext cx="9699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1048B26-D4A4-5740-960F-4DAEA8B018B3}"/>
              </a:ext>
            </a:extLst>
          </p:cNvPr>
          <p:cNvSpPr txBox="1"/>
          <p:nvPr/>
        </p:nvSpPr>
        <p:spPr>
          <a:xfrm>
            <a:off x="2157412" y="408824"/>
            <a:ext cx="7877175" cy="738664"/>
          </a:xfrm>
          <a:prstGeom prst="rect">
            <a:avLst/>
          </a:prstGeom>
          <a:noFill/>
        </p:spPr>
        <p:txBody>
          <a:bodyPr wrap="square">
            <a:spAutoFit/>
          </a:bodyPr>
          <a:lstStyle/>
          <a:p>
            <a:pPr algn="ctr">
              <a:defRPr/>
            </a:pPr>
            <a:r>
              <a:rPr lang="en-US" sz="4200" dirty="0">
                <a:solidFill>
                  <a:srgbClr val="C00000"/>
                </a:solidFill>
              </a:rPr>
              <a:t>First Line Systemic Therapy</a:t>
            </a:r>
          </a:p>
        </p:txBody>
      </p:sp>
      <p:graphicFrame>
        <p:nvGraphicFramePr>
          <p:cNvPr id="9" name="Table 9">
            <a:extLst>
              <a:ext uri="{FF2B5EF4-FFF2-40B4-BE49-F238E27FC236}">
                <a16:creationId xmlns:a16="http://schemas.microsoft.com/office/drawing/2014/main" id="{67D2E477-2447-0E4F-AFA7-8B3FFA947905}"/>
              </a:ext>
            </a:extLst>
          </p:cNvPr>
          <p:cNvGraphicFramePr>
            <a:graphicFrameLocks noGrp="1"/>
          </p:cNvGraphicFramePr>
          <p:nvPr/>
        </p:nvGraphicFramePr>
        <p:xfrm>
          <a:off x="127001" y="1560514"/>
          <a:ext cx="11938001" cy="4461150"/>
        </p:xfrm>
        <a:graphic>
          <a:graphicData uri="http://schemas.openxmlformats.org/drawingml/2006/table">
            <a:tbl>
              <a:tblPr firstRow="1" bandRow="1">
                <a:tableStyleId>{5940675A-B579-460E-94D1-54222C63F5DA}</a:tableStyleId>
              </a:tblPr>
              <a:tblGrid>
                <a:gridCol w="1480531">
                  <a:extLst>
                    <a:ext uri="{9D8B030D-6E8A-4147-A177-3AD203B41FA5}">
                      <a16:colId xmlns:a16="http://schemas.microsoft.com/office/drawing/2014/main" val="20000"/>
                    </a:ext>
                  </a:extLst>
                </a:gridCol>
                <a:gridCol w="627669">
                  <a:extLst>
                    <a:ext uri="{9D8B030D-6E8A-4147-A177-3AD203B41FA5}">
                      <a16:colId xmlns:a16="http://schemas.microsoft.com/office/drawing/2014/main" val="20001"/>
                    </a:ext>
                  </a:extLst>
                </a:gridCol>
                <a:gridCol w="1358049">
                  <a:extLst>
                    <a:ext uri="{9D8B030D-6E8A-4147-A177-3AD203B41FA5}">
                      <a16:colId xmlns:a16="http://schemas.microsoft.com/office/drawing/2014/main" val="20002"/>
                    </a:ext>
                  </a:extLst>
                </a:gridCol>
                <a:gridCol w="1365137">
                  <a:extLst>
                    <a:ext uri="{9D8B030D-6E8A-4147-A177-3AD203B41FA5}">
                      <a16:colId xmlns:a16="http://schemas.microsoft.com/office/drawing/2014/main" val="20003"/>
                    </a:ext>
                  </a:extLst>
                </a:gridCol>
                <a:gridCol w="2382552">
                  <a:extLst>
                    <a:ext uri="{9D8B030D-6E8A-4147-A177-3AD203B41FA5}">
                      <a16:colId xmlns:a16="http://schemas.microsoft.com/office/drawing/2014/main" val="20004"/>
                    </a:ext>
                  </a:extLst>
                </a:gridCol>
                <a:gridCol w="1571195">
                  <a:extLst>
                    <a:ext uri="{9D8B030D-6E8A-4147-A177-3AD203B41FA5}">
                      <a16:colId xmlns:a16="http://schemas.microsoft.com/office/drawing/2014/main" val="20005"/>
                    </a:ext>
                  </a:extLst>
                </a:gridCol>
                <a:gridCol w="1300744">
                  <a:extLst>
                    <a:ext uri="{9D8B030D-6E8A-4147-A177-3AD203B41FA5}">
                      <a16:colId xmlns:a16="http://schemas.microsoft.com/office/drawing/2014/main" val="20006"/>
                    </a:ext>
                  </a:extLst>
                </a:gridCol>
                <a:gridCol w="1852124">
                  <a:extLst>
                    <a:ext uri="{9D8B030D-6E8A-4147-A177-3AD203B41FA5}">
                      <a16:colId xmlns:a16="http://schemas.microsoft.com/office/drawing/2014/main" val="20007"/>
                    </a:ext>
                  </a:extLst>
                </a:gridCol>
              </a:tblGrid>
              <a:tr h="1432515">
                <a:tc>
                  <a:txBody>
                    <a:bodyPr/>
                    <a:lstStyle/>
                    <a:p>
                      <a:pPr algn="ctr"/>
                      <a:r>
                        <a:rPr lang="en-US" sz="2000" b="0" dirty="0">
                          <a:solidFill>
                            <a:schemeClr val="bg1"/>
                          </a:solidFill>
                        </a:rPr>
                        <a:t>Regions</a:t>
                      </a:r>
                    </a:p>
                  </a:txBody>
                  <a:tcPr marL="91443" marR="91443" marT="45697" marB="45697" anchor="ctr">
                    <a:solidFill>
                      <a:schemeClr val="accent1"/>
                    </a:solidFill>
                  </a:tcPr>
                </a:tc>
                <a:tc>
                  <a:txBody>
                    <a:bodyPr/>
                    <a:lstStyle/>
                    <a:p>
                      <a:pPr algn="ctr"/>
                      <a:r>
                        <a:rPr lang="en-US" sz="2000" b="0" dirty="0">
                          <a:solidFill>
                            <a:schemeClr val="bg1"/>
                          </a:solidFill>
                        </a:rPr>
                        <a:t>n</a:t>
                      </a:r>
                    </a:p>
                  </a:txBody>
                  <a:tcPr marL="91443" marR="91443" marT="45697" marB="45697" anchor="ctr">
                    <a:solidFill>
                      <a:schemeClr val="accent1"/>
                    </a:solidFill>
                  </a:tcPr>
                </a:tc>
                <a:tc>
                  <a:txBody>
                    <a:bodyPr/>
                    <a:lstStyle/>
                    <a:p>
                      <a:pPr algn="ctr"/>
                      <a:r>
                        <a:rPr lang="en-US" sz="2000" b="0" dirty="0">
                          <a:solidFill>
                            <a:schemeClr val="bg1"/>
                          </a:solidFill>
                        </a:rPr>
                        <a:t>Sorafenib</a:t>
                      </a:r>
                    </a:p>
                  </a:txBody>
                  <a:tcPr marL="91443" marR="91443" marT="45697" marB="45697" anchor="ctr">
                    <a:solidFill>
                      <a:schemeClr val="accent1"/>
                    </a:solidFill>
                  </a:tcPr>
                </a:tc>
                <a:tc>
                  <a:txBody>
                    <a:bodyPr/>
                    <a:lstStyle/>
                    <a:p>
                      <a:pPr algn="ctr"/>
                      <a:r>
                        <a:rPr lang="en-US" sz="2000" b="0" dirty="0">
                          <a:solidFill>
                            <a:schemeClr val="bg1"/>
                          </a:solidFill>
                        </a:rPr>
                        <a:t>Lenvatinib</a:t>
                      </a:r>
                    </a:p>
                  </a:txBody>
                  <a:tcPr marL="91443" marR="91443" marT="45697" marB="45697" anchor="ctr">
                    <a:solidFill>
                      <a:schemeClr val="accent1"/>
                    </a:solidFill>
                  </a:tcPr>
                </a:tc>
                <a:tc>
                  <a:txBody>
                    <a:bodyPr/>
                    <a:lstStyle/>
                    <a:p>
                      <a:pPr algn="ctr"/>
                      <a:r>
                        <a:rPr lang="en-US" sz="2000" b="0" dirty="0">
                          <a:solidFill>
                            <a:schemeClr val="bg1"/>
                          </a:solidFill>
                        </a:rPr>
                        <a:t>Atezolizumab plus bevacizumab</a:t>
                      </a:r>
                    </a:p>
                  </a:txBody>
                  <a:tcPr marL="91443" marR="91443" marT="45697" marB="45697" anchor="ctr">
                    <a:solidFill>
                      <a:schemeClr val="accent1"/>
                    </a:solidFill>
                  </a:tcPr>
                </a:tc>
                <a:tc>
                  <a:txBody>
                    <a:bodyPr/>
                    <a:lstStyle/>
                    <a:p>
                      <a:pPr algn="ctr"/>
                      <a:r>
                        <a:rPr lang="en-US" sz="2000" b="0" dirty="0">
                          <a:solidFill>
                            <a:schemeClr val="bg1"/>
                          </a:solidFill>
                        </a:rPr>
                        <a:t>Doxorubicin</a:t>
                      </a:r>
                    </a:p>
                  </a:txBody>
                  <a:tcPr marL="91443" marR="91443" marT="45697" marB="45697" anchor="ctr">
                    <a:solidFill>
                      <a:schemeClr val="accent1"/>
                    </a:solidFill>
                  </a:tcPr>
                </a:tc>
                <a:tc>
                  <a:txBody>
                    <a:bodyPr/>
                    <a:lstStyle/>
                    <a:p>
                      <a:pPr algn="ctr"/>
                      <a:r>
                        <a:rPr lang="en-US" sz="2000" b="0" dirty="0">
                          <a:solidFill>
                            <a:schemeClr val="bg1"/>
                          </a:solidFill>
                        </a:rPr>
                        <a:t>FOLFOX</a:t>
                      </a:r>
                    </a:p>
                  </a:txBody>
                  <a:tcPr marL="91443" marR="91443" marT="45697" marB="45697"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Don’t use any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(availability, cost)</a:t>
                      </a:r>
                    </a:p>
                  </a:txBody>
                  <a:tcPr marL="91443" marR="91443" marT="45697" marB="45697" anchor="ctr">
                    <a:solidFill>
                      <a:schemeClr val="accent1"/>
                    </a:solidFill>
                  </a:tcPr>
                </a:tc>
                <a:extLst>
                  <a:ext uri="{0D108BD9-81ED-4DB2-BD59-A6C34878D82A}">
                    <a16:rowId xmlns:a16="http://schemas.microsoft.com/office/drawing/2014/main" val="10000"/>
                  </a:ext>
                </a:extLst>
              </a:tr>
              <a:tr h="12512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North South </a:t>
                      </a:r>
                    </a:p>
                  </a:txBody>
                  <a:tcPr marL="91443" marR="91443" marT="45697" marB="45697" anchor="ctr">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rPr>
                        <a:t>167</a:t>
                      </a:r>
                    </a:p>
                  </a:txBody>
                  <a:tcPr marL="91443" marR="91443" marT="45697" marB="45697" anchor="ctr">
                    <a:solidFill>
                      <a:srgbClr val="00B0F0"/>
                    </a:solidFill>
                  </a:tcPr>
                </a:tc>
                <a:tc>
                  <a:txBody>
                    <a:bodyPr/>
                    <a:lstStyle/>
                    <a:p>
                      <a:pPr algn="ctr"/>
                      <a:r>
                        <a:rPr lang="en-US" sz="2000" b="0" dirty="0">
                          <a:solidFill>
                            <a:schemeClr val="bg1"/>
                          </a:solidFill>
                        </a:rPr>
                        <a:t>84%</a:t>
                      </a:r>
                    </a:p>
                  </a:txBody>
                  <a:tcPr marL="91443" marR="91443" marT="45697" marB="45697" anchor="ctr">
                    <a:solidFill>
                      <a:srgbClr val="00B0F0"/>
                    </a:solidFill>
                  </a:tcPr>
                </a:tc>
                <a:tc>
                  <a:txBody>
                    <a:bodyPr/>
                    <a:lstStyle/>
                    <a:p>
                      <a:pPr algn="ctr"/>
                      <a:r>
                        <a:rPr lang="en-US" sz="2000" b="0" dirty="0">
                          <a:solidFill>
                            <a:schemeClr val="bg1"/>
                          </a:solidFill>
                        </a:rPr>
                        <a:t>11%</a:t>
                      </a:r>
                    </a:p>
                  </a:txBody>
                  <a:tcPr marL="91443" marR="91443" marT="45697" marB="45697" anchor="ctr">
                    <a:solidFill>
                      <a:srgbClr val="00B0F0"/>
                    </a:solidFill>
                  </a:tcPr>
                </a:tc>
                <a:tc>
                  <a:txBody>
                    <a:bodyPr/>
                    <a:lstStyle/>
                    <a:p>
                      <a:pPr algn="ctr"/>
                      <a:r>
                        <a:rPr lang="en-US" sz="2000" b="0" dirty="0">
                          <a:solidFill>
                            <a:schemeClr val="bg1"/>
                          </a:solidFill>
                        </a:rPr>
                        <a:t>11%</a:t>
                      </a:r>
                    </a:p>
                  </a:txBody>
                  <a:tcPr marL="91443" marR="91443" marT="45697" marB="45697" anchor="ctr">
                    <a:solidFill>
                      <a:srgbClr val="00B0F0"/>
                    </a:solidFill>
                  </a:tcPr>
                </a:tc>
                <a:tc>
                  <a:txBody>
                    <a:bodyPr/>
                    <a:lstStyle/>
                    <a:p>
                      <a:pPr algn="ctr"/>
                      <a:r>
                        <a:rPr lang="en-US" sz="2000" b="0" dirty="0">
                          <a:solidFill>
                            <a:schemeClr val="bg1"/>
                          </a:solidFill>
                        </a:rPr>
                        <a:t>5%</a:t>
                      </a:r>
                    </a:p>
                  </a:txBody>
                  <a:tcPr marL="91443" marR="91443" marT="45697" marB="45697" anchor="ctr">
                    <a:solidFill>
                      <a:srgbClr val="00B0F0"/>
                    </a:solidFill>
                  </a:tcPr>
                </a:tc>
                <a:tc>
                  <a:txBody>
                    <a:bodyPr/>
                    <a:lstStyle/>
                    <a:p>
                      <a:pPr algn="ctr"/>
                      <a:r>
                        <a:rPr lang="en-US" sz="2000" b="0" dirty="0">
                          <a:solidFill>
                            <a:schemeClr val="bg1"/>
                          </a:solidFill>
                        </a:rPr>
                        <a:t>2%</a:t>
                      </a:r>
                    </a:p>
                  </a:txBody>
                  <a:tcPr marL="91443" marR="91443" marT="45697" marB="45697" anchor="ctr">
                    <a:solidFill>
                      <a:srgbClr val="00B0F0"/>
                    </a:solidFill>
                  </a:tcPr>
                </a:tc>
                <a:tc>
                  <a:txBody>
                    <a:bodyPr/>
                    <a:lstStyle/>
                    <a:p>
                      <a:pPr algn="ctr"/>
                      <a:r>
                        <a:rPr lang="en-US" sz="2000" b="0" dirty="0">
                          <a:solidFill>
                            <a:schemeClr val="bg1"/>
                          </a:solidFill>
                        </a:rPr>
                        <a:t>3%</a:t>
                      </a:r>
                    </a:p>
                  </a:txBody>
                  <a:tcPr marL="91443" marR="91443" marT="45697" marB="45697" anchor="ctr">
                    <a:solidFill>
                      <a:srgbClr val="00B0F0"/>
                    </a:solidFill>
                  </a:tcPr>
                </a:tc>
                <a:extLst>
                  <a:ext uri="{0D108BD9-81ED-4DB2-BD59-A6C34878D82A}">
                    <a16:rowId xmlns:a16="http://schemas.microsoft.com/office/drawing/2014/main" val="10001"/>
                  </a:ext>
                </a:extLst>
              </a:tr>
              <a:tr h="943363">
                <a:tc>
                  <a:txBody>
                    <a:bodyPr/>
                    <a:lstStyle/>
                    <a:p>
                      <a:pPr algn="ctr"/>
                      <a:r>
                        <a:rPr lang="en-US" sz="2000" b="0" dirty="0">
                          <a:solidFill>
                            <a:schemeClr val="bg1"/>
                          </a:solidFill>
                        </a:rPr>
                        <a:t>East West</a:t>
                      </a:r>
                    </a:p>
                  </a:txBody>
                  <a:tcPr marL="91443" marR="91443" marT="45697" marB="45697" anchor="ctr">
                    <a:solidFill>
                      <a:srgbClr val="00B0F0"/>
                    </a:solidFill>
                  </a:tcPr>
                </a:tc>
                <a:tc>
                  <a:txBody>
                    <a:bodyPr/>
                    <a:lstStyle/>
                    <a:p>
                      <a:pPr algn="ctr"/>
                      <a:r>
                        <a:rPr lang="en-US" sz="2000" b="0" dirty="0">
                          <a:solidFill>
                            <a:schemeClr val="bg1"/>
                          </a:solidFill>
                        </a:rPr>
                        <a:t>127</a:t>
                      </a:r>
                    </a:p>
                  </a:txBody>
                  <a:tcPr marL="91443" marR="91443" marT="45697" marB="45697" anchor="ctr">
                    <a:solidFill>
                      <a:srgbClr val="00B0F0"/>
                    </a:solidFill>
                  </a:tcPr>
                </a:tc>
                <a:tc>
                  <a:txBody>
                    <a:bodyPr/>
                    <a:lstStyle/>
                    <a:p>
                      <a:pPr algn="ctr"/>
                      <a:r>
                        <a:rPr lang="en-US" sz="2000" b="0" dirty="0">
                          <a:solidFill>
                            <a:schemeClr val="bg1"/>
                          </a:solidFill>
                        </a:rPr>
                        <a:t>66%</a:t>
                      </a:r>
                    </a:p>
                  </a:txBody>
                  <a:tcPr marL="91443" marR="91443" marT="45697" marB="45697" anchor="ctr">
                    <a:solidFill>
                      <a:srgbClr val="00B0F0"/>
                    </a:solidFill>
                  </a:tcPr>
                </a:tc>
                <a:tc>
                  <a:txBody>
                    <a:bodyPr/>
                    <a:lstStyle/>
                    <a:p>
                      <a:pPr algn="ctr"/>
                      <a:r>
                        <a:rPr lang="en-US" sz="2000" b="0" dirty="0">
                          <a:solidFill>
                            <a:schemeClr val="bg1"/>
                          </a:solidFill>
                        </a:rPr>
                        <a:t>2%</a:t>
                      </a:r>
                    </a:p>
                  </a:txBody>
                  <a:tcPr marL="91443" marR="91443" marT="45697" marB="45697" anchor="ctr">
                    <a:solidFill>
                      <a:srgbClr val="00B0F0"/>
                    </a:solidFill>
                  </a:tcPr>
                </a:tc>
                <a:tc>
                  <a:txBody>
                    <a:bodyPr/>
                    <a:lstStyle/>
                    <a:p>
                      <a:pPr algn="ctr"/>
                      <a:r>
                        <a:rPr lang="en-US" sz="2000" b="0" dirty="0">
                          <a:solidFill>
                            <a:schemeClr val="bg1"/>
                          </a:solidFill>
                        </a:rPr>
                        <a:t>4%</a:t>
                      </a:r>
                    </a:p>
                  </a:txBody>
                  <a:tcPr marL="91443" marR="91443" marT="45697" marB="45697" anchor="ctr">
                    <a:solidFill>
                      <a:srgbClr val="00B0F0"/>
                    </a:solidFill>
                  </a:tcPr>
                </a:tc>
                <a:tc>
                  <a:txBody>
                    <a:bodyPr/>
                    <a:lstStyle/>
                    <a:p>
                      <a:pPr algn="ctr"/>
                      <a:r>
                        <a:rPr lang="en-US" sz="2000" b="0" dirty="0">
                          <a:solidFill>
                            <a:schemeClr val="bg1"/>
                          </a:solidFill>
                        </a:rPr>
                        <a:t>13%</a:t>
                      </a:r>
                    </a:p>
                  </a:txBody>
                  <a:tcPr marL="91443" marR="91443" marT="45697" marB="45697" anchor="ctr">
                    <a:solidFill>
                      <a:srgbClr val="00B0F0"/>
                    </a:solidFill>
                  </a:tcPr>
                </a:tc>
                <a:tc>
                  <a:txBody>
                    <a:bodyPr/>
                    <a:lstStyle/>
                    <a:p>
                      <a:pPr algn="ctr"/>
                      <a:r>
                        <a:rPr lang="en-US" sz="2000" b="0" dirty="0">
                          <a:solidFill>
                            <a:schemeClr val="bg1"/>
                          </a:solidFill>
                        </a:rPr>
                        <a:t>1%</a:t>
                      </a:r>
                    </a:p>
                  </a:txBody>
                  <a:tcPr marL="91443" marR="91443" marT="45697" marB="45697" anchor="ctr">
                    <a:solidFill>
                      <a:srgbClr val="00B0F0"/>
                    </a:solidFill>
                  </a:tcPr>
                </a:tc>
                <a:tc>
                  <a:txBody>
                    <a:bodyPr/>
                    <a:lstStyle/>
                    <a:p>
                      <a:pPr algn="ctr"/>
                      <a:r>
                        <a:rPr lang="en-US" sz="2000" b="0" dirty="0">
                          <a:solidFill>
                            <a:schemeClr val="bg1"/>
                          </a:solidFill>
                        </a:rPr>
                        <a:t>8%</a:t>
                      </a:r>
                    </a:p>
                  </a:txBody>
                  <a:tcPr marL="91443" marR="91443" marT="45697" marB="45697" anchor="ctr">
                    <a:solidFill>
                      <a:srgbClr val="00B0F0"/>
                    </a:solidFill>
                  </a:tcPr>
                </a:tc>
                <a:extLst>
                  <a:ext uri="{0D108BD9-81ED-4DB2-BD59-A6C34878D82A}">
                    <a16:rowId xmlns:a16="http://schemas.microsoft.com/office/drawing/2014/main" val="10002"/>
                  </a:ext>
                </a:extLst>
              </a:tr>
              <a:tr h="833999">
                <a:tc>
                  <a:txBody>
                    <a:bodyPr/>
                    <a:lstStyle/>
                    <a:p>
                      <a:pPr algn="ctr"/>
                      <a:r>
                        <a:rPr lang="en-US" sz="2300" b="0" dirty="0">
                          <a:solidFill>
                            <a:schemeClr val="bg1"/>
                          </a:solidFill>
                        </a:rPr>
                        <a:t>Central</a:t>
                      </a:r>
                    </a:p>
                  </a:txBody>
                  <a:tcPr marL="91443" marR="91443" marT="45697" marB="45697" anchor="ctr">
                    <a:solidFill>
                      <a:srgbClr val="00B0F0"/>
                    </a:solidFill>
                  </a:tcPr>
                </a:tc>
                <a:tc>
                  <a:txBody>
                    <a:bodyPr/>
                    <a:lstStyle/>
                    <a:p>
                      <a:pPr algn="ctr"/>
                      <a:r>
                        <a:rPr lang="en-US" sz="2300" b="0" dirty="0">
                          <a:solidFill>
                            <a:schemeClr val="bg1"/>
                          </a:solidFill>
                        </a:rPr>
                        <a:t>30</a:t>
                      </a:r>
                    </a:p>
                  </a:txBody>
                  <a:tcPr marL="91443" marR="91443" marT="45697" marB="45697" anchor="ctr">
                    <a:solidFill>
                      <a:srgbClr val="00B0F0"/>
                    </a:solidFill>
                  </a:tcPr>
                </a:tc>
                <a:tc>
                  <a:txBody>
                    <a:bodyPr/>
                    <a:lstStyle/>
                    <a:p>
                      <a:pPr algn="ctr"/>
                      <a:r>
                        <a:rPr lang="en-US" sz="2300" b="0" dirty="0">
                          <a:solidFill>
                            <a:schemeClr val="bg1"/>
                          </a:solidFill>
                        </a:rPr>
                        <a:t>27%</a:t>
                      </a:r>
                    </a:p>
                  </a:txBody>
                  <a:tcPr marL="91443" marR="91443" marT="45697" marB="45697" anchor="ctr">
                    <a:solidFill>
                      <a:srgbClr val="00B0F0"/>
                    </a:solidFill>
                  </a:tcPr>
                </a:tc>
                <a:tc>
                  <a:txBody>
                    <a:bodyPr/>
                    <a:lstStyle/>
                    <a:p>
                      <a:pPr algn="ctr"/>
                      <a:r>
                        <a:rPr lang="en-US" sz="2300" b="0" dirty="0">
                          <a:solidFill>
                            <a:schemeClr val="bg1"/>
                          </a:solidFill>
                        </a:rPr>
                        <a:t>0</a:t>
                      </a:r>
                    </a:p>
                  </a:txBody>
                  <a:tcPr marL="91443" marR="91443" marT="45697" marB="45697" anchor="ctr">
                    <a:solidFill>
                      <a:srgbClr val="00B0F0"/>
                    </a:solidFill>
                  </a:tcPr>
                </a:tc>
                <a:tc>
                  <a:txBody>
                    <a:bodyPr/>
                    <a:lstStyle/>
                    <a:p>
                      <a:pPr algn="ctr"/>
                      <a:r>
                        <a:rPr lang="en-US" sz="2300" b="0" dirty="0">
                          <a:solidFill>
                            <a:schemeClr val="bg1"/>
                          </a:solidFill>
                        </a:rPr>
                        <a:t>7%</a:t>
                      </a:r>
                    </a:p>
                  </a:txBody>
                  <a:tcPr marL="91443" marR="91443" marT="45697" marB="45697" anchor="ctr">
                    <a:solidFill>
                      <a:srgbClr val="00B0F0"/>
                    </a:solidFill>
                  </a:tcPr>
                </a:tc>
                <a:tc>
                  <a:txBody>
                    <a:bodyPr/>
                    <a:lstStyle/>
                    <a:p>
                      <a:pPr algn="ctr"/>
                      <a:r>
                        <a:rPr lang="en-US" sz="2300" b="0" dirty="0">
                          <a:solidFill>
                            <a:schemeClr val="bg1"/>
                          </a:solidFill>
                        </a:rPr>
                        <a:t>10%</a:t>
                      </a:r>
                    </a:p>
                  </a:txBody>
                  <a:tcPr marL="91443" marR="91443" marT="45697" marB="45697" anchor="ctr">
                    <a:solidFill>
                      <a:srgbClr val="00B0F0"/>
                    </a:solidFill>
                  </a:tcPr>
                </a:tc>
                <a:tc>
                  <a:txBody>
                    <a:bodyPr/>
                    <a:lstStyle/>
                    <a:p>
                      <a:pPr algn="ctr"/>
                      <a:r>
                        <a:rPr lang="en-US" sz="2300" b="0" dirty="0">
                          <a:solidFill>
                            <a:schemeClr val="bg1"/>
                          </a:solidFill>
                        </a:rPr>
                        <a:t>10%</a:t>
                      </a:r>
                    </a:p>
                  </a:txBody>
                  <a:tcPr marL="91443" marR="91443" marT="45697" marB="45697" anchor="ctr">
                    <a:solidFill>
                      <a:srgbClr val="00B0F0"/>
                    </a:solidFill>
                  </a:tcPr>
                </a:tc>
                <a:tc>
                  <a:txBody>
                    <a:bodyPr/>
                    <a:lstStyle/>
                    <a:p>
                      <a:pPr algn="ctr"/>
                      <a:r>
                        <a:rPr lang="en-US" sz="2300" b="0" dirty="0">
                          <a:solidFill>
                            <a:schemeClr val="bg1"/>
                          </a:solidFill>
                        </a:rPr>
                        <a:t>47%</a:t>
                      </a:r>
                    </a:p>
                  </a:txBody>
                  <a:tcPr marL="91443" marR="91443" marT="45697" marB="45697" anchor="ctr">
                    <a:solidFill>
                      <a:srgbClr val="00B0F0"/>
                    </a:solidFill>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04D0FF3-D906-1942-B211-80E5F0C368D9}"/>
              </a:ext>
            </a:extLst>
          </p:cNvPr>
          <p:cNvSpPr txBox="1"/>
          <p:nvPr/>
        </p:nvSpPr>
        <p:spPr>
          <a:xfrm>
            <a:off x="6428650" y="6079844"/>
            <a:ext cx="5682389" cy="369332"/>
          </a:xfrm>
          <a:prstGeom prst="rect">
            <a:avLst/>
          </a:prstGeom>
          <a:noFill/>
        </p:spPr>
        <p:txBody>
          <a:bodyPr wrap="none" rtlCol="0">
            <a:spAutoFit/>
          </a:bodyPr>
          <a:lstStyle/>
          <a:p>
            <a:r>
              <a:rPr lang="en-US" dirty="0" err="1"/>
              <a:t>Abou</a:t>
            </a:r>
            <a:r>
              <a:rPr lang="en-US" dirty="0"/>
              <a:t>-Alfa, GK , et al. AORTIC, Senegal, </a:t>
            </a:r>
            <a:r>
              <a:rPr lang="en-US" dirty="0" err="1"/>
              <a:t>Dakkar</a:t>
            </a:r>
            <a:r>
              <a:rPr lang="en-US" dirty="0"/>
              <a:t>, Nov 7, 2021</a:t>
            </a:r>
          </a:p>
        </p:txBody>
      </p:sp>
      <p:sp>
        <p:nvSpPr>
          <p:cNvPr id="8" name="TextBox 7">
            <a:extLst>
              <a:ext uri="{FF2B5EF4-FFF2-40B4-BE49-F238E27FC236}">
                <a16:creationId xmlns:a16="http://schemas.microsoft.com/office/drawing/2014/main" id="{9FC8F8D7-8246-124D-AD5B-7A50CA82DE9A}"/>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341C736-D251-4340-897C-0F33B189E365}"/>
              </a:ext>
            </a:extLst>
          </p:cNvPr>
          <p:cNvSpPr>
            <a:spLocks noGrp="1"/>
          </p:cNvSpPr>
          <p:nvPr>
            <p:ph type="ctrTitle"/>
          </p:nvPr>
        </p:nvSpPr>
        <p:spPr>
          <a:xfrm>
            <a:off x="544091" y="86370"/>
            <a:ext cx="11103819" cy="885903"/>
          </a:xfrm>
        </p:spPr>
        <p:txBody>
          <a:bodyPr>
            <a:noAutofit/>
          </a:bodyPr>
          <a:lstStyle/>
          <a:p>
            <a:pPr algn="ctr"/>
            <a:r>
              <a:rPr lang="nl-NL" sz="4200" b="0" dirty="0" err="1">
                <a:solidFill>
                  <a:srgbClr val="C00000"/>
                </a:solidFill>
              </a:rPr>
              <a:t>Atezolizumab</a:t>
            </a:r>
            <a:r>
              <a:rPr lang="nl-NL" sz="4200" b="0" dirty="0">
                <a:solidFill>
                  <a:srgbClr val="C00000"/>
                </a:solidFill>
              </a:rPr>
              <a:t> plus </a:t>
            </a:r>
            <a:r>
              <a:rPr lang="nl-NL" sz="4200" b="0" dirty="0" err="1">
                <a:solidFill>
                  <a:srgbClr val="C00000"/>
                </a:solidFill>
              </a:rPr>
              <a:t>Bevacizumab</a:t>
            </a:r>
            <a:r>
              <a:rPr lang="nl-NL" sz="4200" b="0" dirty="0">
                <a:solidFill>
                  <a:srgbClr val="C00000"/>
                </a:solidFill>
              </a:rPr>
              <a:t> AB-Real International </a:t>
            </a:r>
            <a:r>
              <a:rPr lang="nl-NL" sz="4200" b="0" dirty="0" err="1">
                <a:solidFill>
                  <a:srgbClr val="C00000"/>
                </a:solidFill>
              </a:rPr>
              <a:t>Study</a:t>
            </a:r>
            <a:endParaRPr lang="nl-NL" sz="4200" b="0" u="sng" dirty="0">
              <a:solidFill>
                <a:srgbClr val="C00000"/>
              </a:solidFill>
            </a:endParaRPr>
          </a:p>
        </p:txBody>
      </p:sp>
      <p:sp>
        <p:nvSpPr>
          <p:cNvPr id="4" name="TextBox 3">
            <a:extLst>
              <a:ext uri="{FF2B5EF4-FFF2-40B4-BE49-F238E27FC236}">
                <a16:creationId xmlns:a16="http://schemas.microsoft.com/office/drawing/2014/main" id="{036637F8-9537-7443-94AC-5509C6A963F8}"/>
              </a:ext>
            </a:extLst>
          </p:cNvPr>
          <p:cNvSpPr txBox="1"/>
          <p:nvPr/>
        </p:nvSpPr>
        <p:spPr>
          <a:xfrm>
            <a:off x="239291" y="6470625"/>
            <a:ext cx="4739824" cy="369332"/>
          </a:xfrm>
          <a:prstGeom prst="rect">
            <a:avLst/>
          </a:prstGeom>
          <a:noFill/>
        </p:spPr>
        <p:txBody>
          <a:bodyPr wrap="none" rtlCol="0">
            <a:spAutoFit/>
          </a:bodyPr>
          <a:lstStyle/>
          <a:p>
            <a:r>
              <a:rPr lang="en-US" dirty="0" err="1"/>
              <a:t>Fulgenzi</a:t>
            </a:r>
            <a:r>
              <a:rPr lang="en-US" dirty="0"/>
              <a:t> C, et al. ILCA Madrid September 4, 2022</a:t>
            </a:r>
          </a:p>
        </p:txBody>
      </p:sp>
      <p:pic>
        <p:nvPicPr>
          <p:cNvPr id="5" name="Immagine 4">
            <a:extLst>
              <a:ext uri="{FF2B5EF4-FFF2-40B4-BE49-F238E27FC236}">
                <a16:creationId xmlns:a16="http://schemas.microsoft.com/office/drawing/2014/main" id="{038B6563-FE88-9245-E1D0-807D7EE3E84D}"/>
              </a:ext>
            </a:extLst>
          </p:cNvPr>
          <p:cNvPicPr>
            <a:picLocks noChangeAspect="1"/>
          </p:cNvPicPr>
          <p:nvPr/>
        </p:nvPicPr>
        <p:blipFill>
          <a:blip r:embed="rId2"/>
          <a:stretch>
            <a:fillRect/>
          </a:stretch>
        </p:blipFill>
        <p:spPr>
          <a:xfrm>
            <a:off x="609833" y="1246977"/>
            <a:ext cx="5089857" cy="3262528"/>
          </a:xfrm>
          <a:prstGeom prst="rect">
            <a:avLst/>
          </a:prstGeom>
        </p:spPr>
      </p:pic>
      <p:graphicFrame>
        <p:nvGraphicFramePr>
          <p:cNvPr id="6" name="Google Shape;1146;p152">
            <a:extLst>
              <a:ext uri="{FF2B5EF4-FFF2-40B4-BE49-F238E27FC236}">
                <a16:creationId xmlns:a16="http://schemas.microsoft.com/office/drawing/2014/main" id="{52317E3C-548A-B343-6948-93B4C9A39ED2}"/>
              </a:ext>
            </a:extLst>
          </p:cNvPr>
          <p:cNvGraphicFramePr/>
          <p:nvPr/>
        </p:nvGraphicFramePr>
        <p:xfrm>
          <a:off x="609833" y="4940923"/>
          <a:ext cx="5089858" cy="1529704"/>
        </p:xfrm>
        <a:graphic>
          <a:graphicData uri="http://schemas.openxmlformats.org/drawingml/2006/table">
            <a:tbl>
              <a:tblPr firstRow="1" bandRow="1">
                <a:noFill/>
              </a:tblPr>
              <a:tblGrid>
                <a:gridCol w="2132215">
                  <a:extLst>
                    <a:ext uri="{9D8B030D-6E8A-4147-A177-3AD203B41FA5}">
                      <a16:colId xmlns:a16="http://schemas.microsoft.com/office/drawing/2014/main" val="20000"/>
                    </a:ext>
                  </a:extLst>
                </a:gridCol>
                <a:gridCol w="2957643">
                  <a:extLst>
                    <a:ext uri="{9D8B030D-6E8A-4147-A177-3AD203B41FA5}">
                      <a16:colId xmlns:a16="http://schemas.microsoft.com/office/drawing/2014/main" val="20001"/>
                    </a:ext>
                  </a:extLst>
                </a:gridCol>
              </a:tblGrid>
              <a:tr h="312440">
                <a:tc>
                  <a:txBody>
                    <a:bodyPr/>
                    <a:lstStyle/>
                    <a:p>
                      <a:pPr marL="0" marR="0" lvl="0" indent="0" algn="ctr" rtl="0">
                        <a:lnSpc>
                          <a:spcPct val="100000"/>
                        </a:lnSpc>
                        <a:spcBef>
                          <a:spcPts val="0"/>
                        </a:spcBef>
                        <a:spcAft>
                          <a:spcPts val="0"/>
                        </a:spcAft>
                        <a:buClr>
                          <a:srgbClr val="000000"/>
                        </a:buClr>
                        <a:buSzPts val="800"/>
                        <a:buFont typeface="Arial"/>
                        <a:buNone/>
                      </a:pPr>
                      <a:r>
                        <a:rPr lang="it-IT" sz="1600" b="1" u="sng" strike="noStrike" cap="none" dirty="0">
                          <a:latin typeface="Arial"/>
                          <a:ea typeface="Arial"/>
                          <a:cs typeface="Arial"/>
                          <a:sym typeface="Arial"/>
                        </a:rPr>
                        <a:t>AB-Real</a:t>
                      </a:r>
                    </a:p>
                  </a:txBody>
                  <a:tcPr marL="68575" marR="68575" marT="34300" marB="34300" anchor="ctr">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1600" b="1" u="sng" strike="noStrike" cap="none" dirty="0">
                          <a:solidFill>
                            <a:schemeClr val="bg1"/>
                          </a:solidFill>
                        </a:rPr>
                        <a:t>IMbrave150</a:t>
                      </a:r>
                      <a:endParaRPr sz="1600" b="1" u="sng" strike="noStrike" cap="none" dirty="0">
                        <a:solidFill>
                          <a:schemeClr val="bg1"/>
                        </a:solidFill>
                      </a:endParaRPr>
                    </a:p>
                  </a:txBody>
                  <a:tcPr marL="68575" marR="68575" marT="34300" marB="34300" anchor="ctr">
                    <a:solidFill>
                      <a:srgbClr val="FE2121"/>
                    </a:solidFill>
                  </a:tcPr>
                </a:tc>
                <a:extLst>
                  <a:ext uri="{0D108BD9-81ED-4DB2-BD59-A6C34878D82A}">
                    <a16:rowId xmlns:a16="http://schemas.microsoft.com/office/drawing/2014/main" val="10000"/>
                  </a:ext>
                </a:extLst>
              </a:tr>
              <a:tr h="608632">
                <a:tc>
                  <a:txBody>
                    <a:bodyPr/>
                    <a:lstStyle/>
                    <a:p>
                      <a:pPr algn="ctr"/>
                      <a:r>
                        <a:rPr lang="en-CA" sz="1600" dirty="0" err="1">
                          <a:solidFill>
                            <a:schemeClr val="tx1"/>
                          </a:solidFill>
                          <a:latin typeface="Arial" panose="020B0604020202020204" pitchFamily="34" charset="0"/>
                          <a:cs typeface="Arial" panose="020B0604020202020204" pitchFamily="34" charset="0"/>
                        </a:rPr>
                        <a:t>mOS</a:t>
                      </a:r>
                      <a:r>
                        <a:rPr lang="en-CA" sz="1600" dirty="0">
                          <a:solidFill>
                            <a:schemeClr val="tx1"/>
                          </a:solidFill>
                          <a:latin typeface="Arial" panose="020B0604020202020204" pitchFamily="34" charset="0"/>
                          <a:cs typeface="Arial" panose="020B0604020202020204" pitchFamily="34" charset="0"/>
                        </a:rPr>
                        <a:t>: 15.74 months </a:t>
                      </a:r>
                    </a:p>
                    <a:p>
                      <a:pPr algn="ctr"/>
                      <a:r>
                        <a:rPr lang="en-CA" sz="1600" dirty="0">
                          <a:solidFill>
                            <a:schemeClr val="tx1"/>
                          </a:solidFill>
                          <a:latin typeface="Arial" panose="020B0604020202020204" pitchFamily="34" charset="0"/>
                          <a:cs typeface="Arial" panose="020B0604020202020204" pitchFamily="34" charset="0"/>
                        </a:rPr>
                        <a:t>(95%CI: 14.4-NA)</a:t>
                      </a:r>
                    </a:p>
                  </a:txBody>
                  <a:tcPr marL="68575" marR="68575" marT="34300" marB="343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it-IT" sz="1600" u="none" strike="noStrike" cap="none" dirty="0" err="1">
                          <a:latin typeface="Arial"/>
                          <a:ea typeface="Arial"/>
                          <a:cs typeface="Arial"/>
                          <a:sym typeface="Arial"/>
                        </a:rPr>
                        <a:t>mOS</a:t>
                      </a:r>
                      <a:r>
                        <a:rPr lang="it-IT" sz="1600" u="none" strike="noStrike" cap="none" dirty="0">
                          <a:latin typeface="Arial"/>
                          <a:ea typeface="Arial"/>
                          <a:cs typeface="Arial"/>
                          <a:sym typeface="Arial"/>
                        </a:rPr>
                        <a:t>: 19.20 </a:t>
                      </a:r>
                      <a:r>
                        <a:rPr lang="it-IT" sz="1600" u="none" strike="noStrike" cap="none" dirty="0" err="1">
                          <a:latin typeface="Arial"/>
                          <a:ea typeface="Arial"/>
                          <a:cs typeface="Arial"/>
                          <a:sym typeface="Arial"/>
                        </a:rPr>
                        <a:t>months</a:t>
                      </a:r>
                      <a:r>
                        <a:rPr lang="it-IT" sz="1600" u="none" strike="noStrike" cap="none" dirty="0">
                          <a:latin typeface="Arial"/>
                          <a:ea typeface="Arial"/>
                          <a:cs typeface="Arial"/>
                          <a:sym typeface="Arial"/>
                        </a:rPr>
                        <a:t> </a:t>
                      </a:r>
                    </a:p>
                    <a:p>
                      <a:pPr marL="0" marR="0" lvl="0" indent="0" algn="ctr" rtl="0">
                        <a:lnSpc>
                          <a:spcPct val="100000"/>
                        </a:lnSpc>
                        <a:spcBef>
                          <a:spcPts val="0"/>
                        </a:spcBef>
                        <a:spcAft>
                          <a:spcPts val="0"/>
                        </a:spcAft>
                        <a:buClr>
                          <a:srgbClr val="000000"/>
                        </a:buClr>
                        <a:buSzPts val="800"/>
                        <a:buFont typeface="Arial"/>
                        <a:buNone/>
                      </a:pPr>
                      <a:r>
                        <a:rPr lang="it-IT" sz="1600" u="none" strike="noStrike" cap="none" dirty="0">
                          <a:latin typeface="Arial"/>
                          <a:ea typeface="Arial"/>
                          <a:cs typeface="Arial"/>
                          <a:sym typeface="Arial"/>
                        </a:rPr>
                        <a:t>(95%CI: 17.0-23.7) </a:t>
                      </a:r>
                      <a:endParaRPr sz="1600" u="none" strike="noStrike" cap="none" dirty="0"/>
                    </a:p>
                  </a:txBody>
                  <a:tcPr marL="68575" marR="68575" marT="34300" marB="34300" anchor="ctr">
                    <a:solidFill>
                      <a:srgbClr val="FFB5B5"/>
                    </a:solidFill>
                  </a:tcPr>
                </a:tc>
                <a:extLst>
                  <a:ext uri="{0D108BD9-81ED-4DB2-BD59-A6C34878D82A}">
                    <a16:rowId xmlns:a16="http://schemas.microsoft.com/office/drawing/2014/main" val="10001"/>
                  </a:ext>
                </a:extLst>
              </a:tr>
              <a:tr h="60863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b="1" dirty="0">
                          <a:solidFill>
                            <a:schemeClr val="tx1"/>
                          </a:solidFill>
                          <a:latin typeface="Arial" panose="020B0604020202020204" pitchFamily="34" charset="0"/>
                          <a:cs typeface="Arial" panose="020B0604020202020204" pitchFamily="34" charset="0"/>
                        </a:rPr>
                        <a:t>HR: 0.87 (95%CI: 0.67-1.13; p=0.3) </a:t>
                      </a:r>
                    </a:p>
                  </a:txBody>
                  <a:tcPr marL="68575" marR="68575" marT="34300" marB="34300" anchor="ctr">
                    <a:solidFill>
                      <a:srgbClr val="D8D8D8"/>
                    </a:solidFill>
                  </a:tcPr>
                </a:tc>
                <a:tc hMerge="1">
                  <a:txBody>
                    <a:bodyPr/>
                    <a:lstStyle/>
                    <a:p>
                      <a:pPr marL="0" marR="0" lvl="0" indent="0" algn="ctr" rtl="0">
                        <a:lnSpc>
                          <a:spcPct val="100000"/>
                        </a:lnSpc>
                        <a:spcBef>
                          <a:spcPts val="0"/>
                        </a:spcBef>
                        <a:spcAft>
                          <a:spcPts val="0"/>
                        </a:spcAft>
                        <a:buClr>
                          <a:srgbClr val="000000"/>
                        </a:buClr>
                        <a:buSzPts val="800"/>
                        <a:buFont typeface="Arial"/>
                        <a:buNone/>
                      </a:pPr>
                      <a:endParaRPr sz="1600" u="none" strike="noStrike" cap="none" dirty="0"/>
                    </a:p>
                  </a:txBody>
                  <a:tcPr marL="68575" marR="68575" marT="34300" marB="34300" anchor="ctr">
                    <a:solidFill>
                      <a:srgbClr val="FFB5B5"/>
                    </a:solidFill>
                  </a:tcPr>
                </a:tc>
                <a:extLst>
                  <a:ext uri="{0D108BD9-81ED-4DB2-BD59-A6C34878D82A}">
                    <a16:rowId xmlns:a16="http://schemas.microsoft.com/office/drawing/2014/main" val="841008154"/>
                  </a:ext>
                </a:extLst>
              </a:tr>
            </a:tbl>
          </a:graphicData>
        </a:graphic>
      </p:graphicFrame>
      <p:pic>
        <p:nvPicPr>
          <p:cNvPr id="8" name="Immagine 2">
            <a:extLst>
              <a:ext uri="{FF2B5EF4-FFF2-40B4-BE49-F238E27FC236}">
                <a16:creationId xmlns:a16="http://schemas.microsoft.com/office/drawing/2014/main" id="{0D0AF4AE-8CF1-2D8E-E5D1-9C31BA34E421}"/>
              </a:ext>
            </a:extLst>
          </p:cNvPr>
          <p:cNvPicPr>
            <a:picLocks noChangeAspect="1"/>
          </p:cNvPicPr>
          <p:nvPr/>
        </p:nvPicPr>
        <p:blipFill>
          <a:blip r:embed="rId3"/>
          <a:stretch>
            <a:fillRect/>
          </a:stretch>
        </p:blipFill>
        <p:spPr>
          <a:xfrm>
            <a:off x="6094977" y="1606912"/>
            <a:ext cx="5089857" cy="3275067"/>
          </a:xfrm>
          <a:prstGeom prst="rect">
            <a:avLst/>
          </a:prstGeom>
        </p:spPr>
      </p:pic>
      <p:graphicFrame>
        <p:nvGraphicFramePr>
          <p:cNvPr id="9" name="Google Shape;1146;p152">
            <a:extLst>
              <a:ext uri="{FF2B5EF4-FFF2-40B4-BE49-F238E27FC236}">
                <a16:creationId xmlns:a16="http://schemas.microsoft.com/office/drawing/2014/main" id="{DC2130F4-3CA2-2517-4085-9CCB87327C29}"/>
              </a:ext>
            </a:extLst>
          </p:cNvPr>
          <p:cNvGraphicFramePr/>
          <p:nvPr/>
        </p:nvGraphicFramePr>
        <p:xfrm>
          <a:off x="6094977" y="4940923"/>
          <a:ext cx="5089858" cy="1529704"/>
        </p:xfrm>
        <a:graphic>
          <a:graphicData uri="http://schemas.openxmlformats.org/drawingml/2006/table">
            <a:tbl>
              <a:tblPr firstRow="1" bandRow="1">
                <a:noFill/>
              </a:tblPr>
              <a:tblGrid>
                <a:gridCol w="2132215">
                  <a:extLst>
                    <a:ext uri="{9D8B030D-6E8A-4147-A177-3AD203B41FA5}">
                      <a16:colId xmlns:a16="http://schemas.microsoft.com/office/drawing/2014/main" val="20000"/>
                    </a:ext>
                  </a:extLst>
                </a:gridCol>
                <a:gridCol w="2957643">
                  <a:extLst>
                    <a:ext uri="{9D8B030D-6E8A-4147-A177-3AD203B41FA5}">
                      <a16:colId xmlns:a16="http://schemas.microsoft.com/office/drawing/2014/main" val="20001"/>
                    </a:ext>
                  </a:extLst>
                </a:gridCol>
              </a:tblGrid>
              <a:tr h="312440">
                <a:tc>
                  <a:txBody>
                    <a:bodyPr/>
                    <a:lstStyle/>
                    <a:p>
                      <a:pPr marL="0" marR="0" lvl="0" indent="0" algn="ctr" rtl="0">
                        <a:lnSpc>
                          <a:spcPct val="100000"/>
                        </a:lnSpc>
                        <a:spcBef>
                          <a:spcPts val="0"/>
                        </a:spcBef>
                        <a:spcAft>
                          <a:spcPts val="0"/>
                        </a:spcAft>
                        <a:buClr>
                          <a:srgbClr val="000000"/>
                        </a:buClr>
                        <a:buSzPts val="800"/>
                        <a:buFont typeface="Arial"/>
                        <a:buNone/>
                      </a:pPr>
                      <a:r>
                        <a:rPr lang="it-IT" sz="1600" b="1" u="sng" strike="noStrike" cap="none" dirty="0">
                          <a:latin typeface="Arial"/>
                          <a:ea typeface="Arial"/>
                          <a:cs typeface="Arial"/>
                          <a:sym typeface="Arial"/>
                        </a:rPr>
                        <a:t>AB-Real</a:t>
                      </a:r>
                    </a:p>
                  </a:txBody>
                  <a:tcPr marL="68575" marR="68575" marT="34300" marB="34300" anchor="ctr">
                    <a:solidFill>
                      <a:schemeClr val="lt1"/>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 sz="1600" b="1" u="sng" strike="noStrike" cap="none" dirty="0">
                          <a:solidFill>
                            <a:schemeClr val="bg1"/>
                          </a:solidFill>
                        </a:rPr>
                        <a:t>IMbrave150</a:t>
                      </a:r>
                      <a:endParaRPr sz="1600" b="1" u="sng" strike="noStrike" cap="none" dirty="0">
                        <a:solidFill>
                          <a:schemeClr val="bg1"/>
                        </a:solidFill>
                      </a:endParaRPr>
                    </a:p>
                  </a:txBody>
                  <a:tcPr marL="68575" marR="68575" marT="34300" marB="34300" anchor="ctr">
                    <a:solidFill>
                      <a:srgbClr val="FE2121"/>
                    </a:solidFill>
                  </a:tcPr>
                </a:tc>
                <a:extLst>
                  <a:ext uri="{0D108BD9-81ED-4DB2-BD59-A6C34878D82A}">
                    <a16:rowId xmlns:a16="http://schemas.microsoft.com/office/drawing/2014/main" val="10000"/>
                  </a:ext>
                </a:extLst>
              </a:tr>
              <a:tr h="608632">
                <a:tc>
                  <a:txBody>
                    <a:bodyPr/>
                    <a:lstStyle/>
                    <a:p>
                      <a:pPr algn="ctr"/>
                      <a:r>
                        <a:rPr lang="en-CA" sz="1600" dirty="0" err="1">
                          <a:solidFill>
                            <a:schemeClr val="tx1"/>
                          </a:solidFill>
                          <a:latin typeface="Arial" panose="020B0604020202020204" pitchFamily="34" charset="0"/>
                          <a:cs typeface="Arial" panose="020B0604020202020204" pitchFamily="34" charset="0"/>
                        </a:rPr>
                        <a:t>mPFS</a:t>
                      </a:r>
                      <a:r>
                        <a:rPr lang="en-CA" sz="1600" dirty="0">
                          <a:solidFill>
                            <a:schemeClr val="tx1"/>
                          </a:solidFill>
                          <a:latin typeface="Arial" panose="020B0604020202020204" pitchFamily="34" charset="0"/>
                          <a:cs typeface="Arial" panose="020B0604020202020204" pitchFamily="34" charset="0"/>
                        </a:rPr>
                        <a:t>: 6.91 </a:t>
                      </a:r>
                    </a:p>
                    <a:p>
                      <a:pPr algn="ctr"/>
                      <a:r>
                        <a:rPr lang="en-CA" sz="1600" dirty="0">
                          <a:solidFill>
                            <a:schemeClr val="tx1"/>
                          </a:solidFill>
                          <a:latin typeface="Arial" panose="020B0604020202020204" pitchFamily="34" charset="0"/>
                          <a:cs typeface="Arial" panose="020B0604020202020204" pitchFamily="34" charset="0"/>
                        </a:rPr>
                        <a:t>(95%CI: 6.1-8.3)</a:t>
                      </a:r>
                    </a:p>
                  </a:txBody>
                  <a:tcPr marL="68575" marR="68575" marT="34300" marB="343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it-IT" sz="1600" u="none" strike="noStrike" cap="none" dirty="0" err="1">
                          <a:latin typeface="Arial"/>
                          <a:ea typeface="Arial"/>
                          <a:cs typeface="Arial"/>
                          <a:sym typeface="Arial"/>
                        </a:rPr>
                        <a:t>mPFS</a:t>
                      </a:r>
                      <a:r>
                        <a:rPr lang="it-IT" sz="1600" u="none" strike="noStrike" cap="none" dirty="0">
                          <a:latin typeface="Arial"/>
                          <a:ea typeface="Arial"/>
                          <a:cs typeface="Arial"/>
                          <a:sym typeface="Arial"/>
                        </a:rPr>
                        <a:t>: 6.91 </a:t>
                      </a:r>
                      <a:r>
                        <a:rPr lang="it-IT" sz="1600" u="none" strike="noStrike" cap="none" dirty="0" err="1">
                          <a:latin typeface="Arial"/>
                          <a:ea typeface="Arial"/>
                          <a:cs typeface="Arial"/>
                          <a:sym typeface="Arial"/>
                        </a:rPr>
                        <a:t>months</a:t>
                      </a:r>
                      <a:endParaRPr lang="it-IT" sz="160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r>
                        <a:rPr lang="it-IT" sz="1600" u="none" strike="noStrike" cap="none" dirty="0">
                          <a:latin typeface="Arial"/>
                          <a:ea typeface="Arial"/>
                          <a:cs typeface="Arial"/>
                          <a:sym typeface="Arial"/>
                        </a:rPr>
                        <a:t> (95%CI:  5.7- 8.6)</a:t>
                      </a:r>
                      <a:endParaRPr sz="1600" u="none" strike="noStrike" cap="none" dirty="0"/>
                    </a:p>
                  </a:txBody>
                  <a:tcPr marL="68575" marR="68575" marT="34300" marB="34300" anchor="ctr">
                    <a:solidFill>
                      <a:srgbClr val="FFB5B5"/>
                    </a:solidFill>
                  </a:tcPr>
                </a:tc>
                <a:extLst>
                  <a:ext uri="{0D108BD9-81ED-4DB2-BD59-A6C34878D82A}">
                    <a16:rowId xmlns:a16="http://schemas.microsoft.com/office/drawing/2014/main" val="10001"/>
                  </a:ext>
                </a:extLst>
              </a:tr>
              <a:tr h="60863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600" b="1" dirty="0">
                          <a:solidFill>
                            <a:schemeClr val="tx1"/>
                          </a:solidFill>
                          <a:latin typeface="Arial" panose="020B0604020202020204" pitchFamily="34" charset="0"/>
                          <a:cs typeface="Arial" panose="020B0604020202020204" pitchFamily="34" charset="0"/>
                        </a:rPr>
                        <a:t>HR: 0.90 (95%CI: 0.74-1.10; p=0.3)</a:t>
                      </a:r>
                    </a:p>
                  </a:txBody>
                  <a:tcPr marL="68575" marR="68575" marT="34300" marB="34300" anchor="ctr">
                    <a:solidFill>
                      <a:srgbClr val="D8D8D8"/>
                    </a:solidFill>
                  </a:tcPr>
                </a:tc>
                <a:tc hMerge="1">
                  <a:txBody>
                    <a:bodyPr/>
                    <a:lstStyle/>
                    <a:p>
                      <a:pPr marL="0" marR="0" lvl="0" indent="0" algn="ctr" rtl="0">
                        <a:lnSpc>
                          <a:spcPct val="100000"/>
                        </a:lnSpc>
                        <a:spcBef>
                          <a:spcPts val="0"/>
                        </a:spcBef>
                        <a:spcAft>
                          <a:spcPts val="0"/>
                        </a:spcAft>
                        <a:buClr>
                          <a:srgbClr val="000000"/>
                        </a:buClr>
                        <a:buSzPts val="800"/>
                        <a:buFont typeface="Arial"/>
                        <a:buNone/>
                      </a:pPr>
                      <a:endParaRPr sz="1600" u="none" strike="noStrike" cap="none" dirty="0"/>
                    </a:p>
                  </a:txBody>
                  <a:tcPr marL="68575" marR="68575" marT="34300" marB="34300" anchor="ctr">
                    <a:solidFill>
                      <a:srgbClr val="FFB5B5"/>
                    </a:solidFill>
                  </a:tcPr>
                </a:tc>
                <a:extLst>
                  <a:ext uri="{0D108BD9-81ED-4DB2-BD59-A6C34878D82A}">
                    <a16:rowId xmlns:a16="http://schemas.microsoft.com/office/drawing/2014/main" val="841008154"/>
                  </a:ext>
                </a:extLst>
              </a:tr>
            </a:tbl>
          </a:graphicData>
        </a:graphic>
      </p:graphicFrame>
      <p:sp>
        <p:nvSpPr>
          <p:cNvPr id="10" name="TextBox 9">
            <a:extLst>
              <a:ext uri="{FF2B5EF4-FFF2-40B4-BE49-F238E27FC236}">
                <a16:creationId xmlns:a16="http://schemas.microsoft.com/office/drawing/2014/main" id="{2BC81143-8A66-FC4C-B5C1-9CD5C9C13CCD}"/>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4137291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69680"/>
          </a:xfrm>
        </p:spPr>
        <p:txBody>
          <a:bodyPr/>
          <a:lstStyle/>
          <a:p>
            <a:r>
              <a:rPr lang="en-US" sz="4267" b="1" dirty="0">
                <a:solidFill>
                  <a:srgbClr val="C00000"/>
                </a:solidFill>
              </a:rPr>
              <a:t>EMERALD-3</a:t>
            </a:r>
          </a:p>
        </p:txBody>
      </p:sp>
      <p:sp>
        <p:nvSpPr>
          <p:cNvPr id="7" name="Text Placeholder 6">
            <a:extLst>
              <a:ext uri="{FF2B5EF4-FFF2-40B4-BE49-F238E27FC236}">
                <a16:creationId xmlns:a16="http://schemas.microsoft.com/office/drawing/2014/main" id="{3FDA830E-7794-7E4B-8182-80D789278362}"/>
              </a:ext>
            </a:extLst>
          </p:cNvPr>
          <p:cNvSpPr>
            <a:spLocks noGrp="1"/>
          </p:cNvSpPr>
          <p:nvPr>
            <p:ph type="body" sz="quarter" idx="13"/>
          </p:nvPr>
        </p:nvSpPr>
        <p:spPr/>
        <p:txBody>
          <a:bodyPr/>
          <a:lstStyle/>
          <a:p>
            <a:endParaRPr lang="en-US" dirty="0"/>
          </a:p>
        </p:txBody>
      </p:sp>
      <p:pic>
        <p:nvPicPr>
          <p:cNvPr id="3" name="Picture 2">
            <a:extLst>
              <a:ext uri="{FF2B5EF4-FFF2-40B4-BE49-F238E27FC236}">
                <a16:creationId xmlns:a16="http://schemas.microsoft.com/office/drawing/2014/main" id="{96A423DB-B5BC-844B-A61F-F1194A7BF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01" y="1194817"/>
            <a:ext cx="10106251" cy="4801552"/>
          </a:xfrm>
          <a:prstGeom prst="rect">
            <a:avLst/>
          </a:prstGeom>
        </p:spPr>
      </p:pic>
      <p:sp>
        <p:nvSpPr>
          <p:cNvPr id="5" name="TextBox 4">
            <a:extLst>
              <a:ext uri="{FF2B5EF4-FFF2-40B4-BE49-F238E27FC236}">
                <a16:creationId xmlns:a16="http://schemas.microsoft.com/office/drawing/2014/main" id="{DB61443F-771B-6041-8200-C6DAD71045CD}"/>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
        <p:nvSpPr>
          <p:cNvPr id="8" name="TextBox 7">
            <a:extLst>
              <a:ext uri="{FF2B5EF4-FFF2-40B4-BE49-F238E27FC236}">
                <a16:creationId xmlns:a16="http://schemas.microsoft.com/office/drawing/2014/main" id="{90184F38-C9B5-2148-BC7F-9416B2A50853}"/>
              </a:ext>
            </a:extLst>
          </p:cNvPr>
          <p:cNvSpPr txBox="1"/>
          <p:nvPr/>
        </p:nvSpPr>
        <p:spPr>
          <a:xfrm>
            <a:off x="8940901" y="3090659"/>
            <a:ext cx="1825228" cy="191811"/>
          </a:xfrm>
          <a:prstGeom prst="rect">
            <a:avLst/>
          </a:prstGeom>
          <a:solidFill>
            <a:srgbClr val="F2F2F2"/>
          </a:solidFill>
        </p:spPr>
        <p:txBody>
          <a:bodyPr wrap="square" lIns="0" tIns="0" rIns="0" bIns="0">
            <a:noAutofit/>
          </a:bodyPr>
          <a:lstStyle/>
          <a:p>
            <a:r>
              <a:rPr lang="en-US" sz="1200" b="1" dirty="0">
                <a:solidFill>
                  <a:srgbClr val="000000"/>
                </a:solidFill>
                <a:effectLst/>
                <a:latin typeface="Arial" panose="020B0604020202020204" pitchFamily="34" charset="0"/>
                <a:cs typeface="Arial" panose="020B0604020202020204" pitchFamily="34" charset="0"/>
              </a:rPr>
              <a:t> Secondary Endpoints:</a:t>
            </a:r>
          </a:p>
        </p:txBody>
      </p:sp>
    </p:spTree>
    <p:extLst>
      <p:ext uri="{BB962C8B-B14F-4D97-AF65-F5344CB8AC3E}">
        <p14:creationId xmlns:p14="http://schemas.microsoft.com/office/powerpoint/2010/main" val="165427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ustomShape 1"/>
          <p:cNvSpPr/>
          <p:nvPr/>
        </p:nvSpPr>
        <p:spPr>
          <a:xfrm>
            <a:off x="5757240" y="79200"/>
            <a:ext cx="677520" cy="30708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r>
              <a:rPr lang="en-US" sz="1400" spc="-1">
                <a:solidFill>
                  <a:srgbClr val="FFFFFF"/>
                </a:solidFill>
                <a:latin typeface="Arial"/>
              </a:rPr>
              <a:t>Fig. 1 </a:t>
            </a:r>
          </a:p>
        </p:txBody>
      </p:sp>
      <p:pic>
        <p:nvPicPr>
          <p:cNvPr id="49" name="Main graphic"/>
          <p:cNvPicPr/>
          <p:nvPr/>
        </p:nvPicPr>
        <p:blipFill>
          <a:blip r:embed="rId3"/>
          <a:stretch/>
        </p:blipFill>
        <p:spPr>
          <a:xfrm>
            <a:off x="579294" y="785446"/>
            <a:ext cx="10783251" cy="5742266"/>
          </a:xfrm>
          <a:prstGeom prst="rect">
            <a:avLst/>
          </a:prstGeom>
          <a:ln>
            <a:noFill/>
          </a:ln>
        </p:spPr>
      </p:pic>
      <p:sp>
        <p:nvSpPr>
          <p:cNvPr id="2" name="TextBox 1">
            <a:extLst>
              <a:ext uri="{FF2B5EF4-FFF2-40B4-BE49-F238E27FC236}">
                <a16:creationId xmlns:a16="http://schemas.microsoft.com/office/drawing/2014/main" id="{ABEDE9FA-A494-1C7B-9DAB-86C287031324}"/>
              </a:ext>
            </a:extLst>
          </p:cNvPr>
          <p:cNvSpPr txBox="1"/>
          <p:nvPr/>
        </p:nvSpPr>
        <p:spPr>
          <a:xfrm>
            <a:off x="3803577" y="-82889"/>
            <a:ext cx="4584845" cy="1077218"/>
          </a:xfrm>
          <a:prstGeom prst="rect">
            <a:avLst/>
          </a:prstGeom>
          <a:noFill/>
        </p:spPr>
        <p:txBody>
          <a:bodyPr wrap="none" rtlCol="0">
            <a:spAutoFit/>
          </a:bodyPr>
          <a:lstStyle/>
          <a:p>
            <a:r>
              <a:rPr lang="en-US" sz="6400" dirty="0">
                <a:solidFill>
                  <a:srgbClr val="C00000"/>
                </a:solidFill>
              </a:rPr>
              <a:t>BCLC Revised</a:t>
            </a:r>
          </a:p>
        </p:txBody>
      </p:sp>
      <p:sp>
        <p:nvSpPr>
          <p:cNvPr id="3" name="TextBox 2">
            <a:extLst>
              <a:ext uri="{FF2B5EF4-FFF2-40B4-BE49-F238E27FC236}">
                <a16:creationId xmlns:a16="http://schemas.microsoft.com/office/drawing/2014/main" id="{969BFE12-1A57-A3A5-ABAE-8C1CC855DED3}"/>
              </a:ext>
            </a:extLst>
          </p:cNvPr>
          <p:cNvSpPr txBox="1"/>
          <p:nvPr/>
        </p:nvSpPr>
        <p:spPr>
          <a:xfrm>
            <a:off x="149901" y="6527712"/>
            <a:ext cx="4544834" cy="369332"/>
          </a:xfrm>
          <a:prstGeom prst="rect">
            <a:avLst/>
          </a:prstGeom>
          <a:noFill/>
        </p:spPr>
        <p:txBody>
          <a:bodyPr wrap="none" rtlCol="0">
            <a:spAutoFit/>
          </a:bodyPr>
          <a:lstStyle/>
          <a:p>
            <a:r>
              <a:rPr lang="en-US" sz="1800" dirty="0" err="1">
                <a:effectLst/>
                <a:latin typeface="Arial" panose="020B0604020202020204" pitchFamily="34" charset="0"/>
                <a:ea typeface="Calibri" panose="020F0502020204030204" pitchFamily="34" charset="0"/>
                <a:cs typeface="Times New Roman" panose="02020603050405020304" pitchFamily="18" charset="0"/>
              </a:rPr>
              <a:t>Reig</a:t>
            </a:r>
            <a:r>
              <a:rPr lang="en-US" sz="1800" dirty="0">
                <a:effectLst/>
                <a:latin typeface="Arial" panose="020B0604020202020204" pitchFamily="34" charset="0"/>
                <a:ea typeface="Calibri" panose="020F0502020204030204" pitchFamily="34" charset="0"/>
                <a:cs typeface="Times New Roman" panose="02020603050405020304" pitchFamily="18" charset="0"/>
              </a:rPr>
              <a:t> M et al. J Hepatol 2022;76(3):681-93.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E5ADA24-3432-EE41-943B-A71D14E8A353}"/>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cSld>
  <p:clrMapOvr>
    <a:masterClrMapping/>
  </p:clrMapOvr>
  <p:transition>
    <p:wipe dir="r"/>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6531" name="Text Box 3"/>
          <p:cNvSpPr txBox="1">
            <a:spLocks noChangeArrowheads="1"/>
          </p:cNvSpPr>
          <p:nvPr/>
        </p:nvSpPr>
        <p:spPr bwMode="auto">
          <a:xfrm>
            <a:off x="218030" y="6456101"/>
            <a:ext cx="88159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1pPr>
            <a:lvl2pPr marL="414338"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2pPr>
            <a:lvl3pPr marL="828675"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3pPr>
            <a:lvl4pPr marL="1244600"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4pPr>
            <a:lvl5pPr marL="1658938" algn="l" defTabSz="828675">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5pPr>
            <a:lvl6pPr marL="21161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6pPr>
            <a:lvl7pPr marL="25733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7pPr>
            <a:lvl8pPr marL="30305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8pPr>
            <a:lvl9pPr marL="34877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imes New Roman" charset="0"/>
                <a:ea typeface="ＭＳ Ｐゴシック" charset="0"/>
              </a:defRPr>
            </a:lvl9p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Cheng A-L et al. J Hepatol 2022;76(4):862-73.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66532" name="Text Box 4"/>
          <p:cNvSpPr txBox="1">
            <a:spLocks noChangeArrowheads="1"/>
          </p:cNvSpPr>
          <p:nvPr/>
        </p:nvSpPr>
        <p:spPr bwMode="auto">
          <a:xfrm>
            <a:off x="218030" y="124900"/>
            <a:ext cx="11755967" cy="716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nchorCtr="1">
            <a:spAutoFit/>
          </a:bodyPr>
          <a:lstStyle>
            <a:lvl1pPr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1pPr>
            <a:lvl2pPr marL="414338"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2pPr>
            <a:lvl3pPr marL="828675"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3pPr>
            <a:lvl4pPr marL="1244600"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4pPr>
            <a:lvl5pPr marL="1658938" algn="l" defTabSz="828675">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5pPr>
            <a:lvl6pPr marL="21161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6pPr>
            <a:lvl7pPr marL="25733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7pPr>
            <a:lvl8pPr marL="30305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8pPr>
            <a:lvl9pPr marL="3487738"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imes New Roman" charset="0"/>
                <a:ea typeface="ＭＳ Ｐゴシック" charset="0"/>
              </a:defRPr>
            </a:lvl9pPr>
          </a:lstStyle>
          <a:p>
            <a:pPr algn="ctr" eaLnBrk="1">
              <a:lnSpc>
                <a:spcPct val="97000"/>
              </a:lnSpc>
              <a:buClr>
                <a:srgbClr val="FFFFFF"/>
              </a:buClr>
              <a:buSzPct val="45000"/>
              <a:buFont typeface="StarSymbol" charset="0"/>
              <a:buNone/>
            </a:pPr>
            <a:r>
              <a:rPr lang="en-GB" sz="4800" dirty="0">
                <a:solidFill>
                  <a:srgbClr val="C00000"/>
                </a:solidFill>
                <a:latin typeface="Arial" charset="0"/>
              </a:rPr>
              <a:t>IMbrave150 One Year Update</a:t>
            </a:r>
          </a:p>
        </p:txBody>
      </p:sp>
      <p:pic>
        <p:nvPicPr>
          <p:cNvPr id="2" name="Main graphic">
            <a:extLst>
              <a:ext uri="{FF2B5EF4-FFF2-40B4-BE49-F238E27FC236}">
                <a16:creationId xmlns:a16="http://schemas.microsoft.com/office/drawing/2014/main" id="{B4B5D2C2-B56F-386A-2401-EBA54AA682DF}"/>
              </a:ext>
            </a:extLst>
          </p:cNvPr>
          <p:cNvPicPr/>
          <p:nvPr/>
        </p:nvPicPr>
        <p:blipFill>
          <a:blip r:embed="rId3"/>
          <a:stretch/>
        </p:blipFill>
        <p:spPr>
          <a:xfrm>
            <a:off x="1189161" y="841378"/>
            <a:ext cx="9423421" cy="5462440"/>
          </a:xfrm>
          <a:prstGeom prst="rect">
            <a:avLst/>
          </a:prstGeom>
          <a:ln>
            <a:noFill/>
          </a:ln>
        </p:spPr>
      </p:pic>
      <p:sp>
        <p:nvSpPr>
          <p:cNvPr id="5" name="TextBox 4">
            <a:extLst>
              <a:ext uri="{FF2B5EF4-FFF2-40B4-BE49-F238E27FC236}">
                <a16:creationId xmlns:a16="http://schemas.microsoft.com/office/drawing/2014/main" id="{1A898616-8F09-5241-B5FF-B4B769B01205}"/>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22739585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hidden">
          <a:xfrm>
            <a:off x="11381259" y="37905"/>
            <a:ext cx="353483" cy="24288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sz="2400" dirty="0">
              <a:solidFill>
                <a:srgbClr val="000000"/>
              </a:solidFill>
            </a:endParaRPr>
          </a:p>
        </p:txBody>
      </p:sp>
      <p:sp>
        <p:nvSpPr>
          <p:cNvPr id="2" name="Title 1">
            <a:extLst>
              <a:ext uri="{FF2B5EF4-FFF2-40B4-BE49-F238E27FC236}">
                <a16:creationId xmlns:a16="http://schemas.microsoft.com/office/drawing/2014/main" id="{084176DF-EE01-B1F8-DEA7-089B132CFC07}"/>
              </a:ext>
            </a:extLst>
          </p:cNvPr>
          <p:cNvSpPr>
            <a:spLocks noGrp="1"/>
          </p:cNvSpPr>
          <p:nvPr>
            <p:ph type="title"/>
          </p:nvPr>
        </p:nvSpPr>
        <p:spPr>
          <a:xfrm>
            <a:off x="-12389" y="25203"/>
            <a:ext cx="12192000" cy="1069680"/>
          </a:xfrm>
        </p:spPr>
        <p:txBody>
          <a:bodyPr/>
          <a:lstStyle/>
          <a:p>
            <a:pPr algn="ctr"/>
            <a:r>
              <a:rPr lang="en-US" sz="6500" b="1" dirty="0">
                <a:solidFill>
                  <a:srgbClr val="C00000"/>
                </a:solidFill>
              </a:rPr>
              <a:t>IMbrave050</a:t>
            </a:r>
          </a:p>
        </p:txBody>
      </p:sp>
      <p:sp>
        <p:nvSpPr>
          <p:cNvPr id="3" name="Text Placeholder 6">
            <a:extLst>
              <a:ext uri="{FF2B5EF4-FFF2-40B4-BE49-F238E27FC236}">
                <a16:creationId xmlns:a16="http://schemas.microsoft.com/office/drawing/2014/main" id="{A27DF7CA-8E71-EABC-D86F-73AF1ADF4219}"/>
              </a:ext>
            </a:extLst>
          </p:cNvPr>
          <p:cNvSpPr txBox="1">
            <a:spLocks/>
          </p:cNvSpPr>
          <p:nvPr/>
        </p:nvSpPr>
        <p:spPr>
          <a:xfrm>
            <a:off x="307848" y="6279574"/>
            <a:ext cx="12192000" cy="5333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https://</a:t>
            </a:r>
            <a:r>
              <a:rPr lang="en-US" sz="1600" dirty="0" err="1"/>
              <a:t>www.gene.com</a:t>
            </a:r>
            <a:r>
              <a:rPr lang="en-US" sz="1600" dirty="0"/>
              <a:t>/media/press-releases/14981/2023-01-18/</a:t>
            </a:r>
            <a:r>
              <a:rPr lang="en-US" sz="1600" dirty="0" err="1"/>
              <a:t>genentechs</a:t>
            </a:r>
            <a:r>
              <a:rPr lang="en-US" sz="1600" dirty="0"/>
              <a:t>-</a:t>
            </a:r>
            <a:r>
              <a:rPr lang="en-US" sz="1600" dirty="0" err="1"/>
              <a:t>tecentriq</a:t>
            </a:r>
            <a:r>
              <a:rPr lang="en-US" sz="1600" dirty="0"/>
              <a:t>-plus-</a:t>
            </a:r>
            <a:r>
              <a:rPr lang="en-US" sz="1600" dirty="0" err="1"/>
              <a:t>avastin</a:t>
            </a:r>
            <a:r>
              <a:rPr lang="en-US" sz="1600" dirty="0"/>
              <a:t>-is-the</a:t>
            </a:r>
          </a:p>
        </p:txBody>
      </p:sp>
      <p:sp>
        <p:nvSpPr>
          <p:cNvPr id="6" name="TextBox 5">
            <a:extLst>
              <a:ext uri="{FF2B5EF4-FFF2-40B4-BE49-F238E27FC236}">
                <a16:creationId xmlns:a16="http://schemas.microsoft.com/office/drawing/2014/main" id="{2F97CE56-0C4C-A1FD-129B-DFA35D8D4113}"/>
              </a:ext>
            </a:extLst>
          </p:cNvPr>
          <p:cNvSpPr txBox="1"/>
          <p:nvPr/>
        </p:nvSpPr>
        <p:spPr>
          <a:xfrm>
            <a:off x="432480" y="1137832"/>
            <a:ext cx="11302261" cy="5324535"/>
          </a:xfrm>
          <a:prstGeom prst="rect">
            <a:avLst/>
          </a:prstGeom>
          <a:noFill/>
        </p:spPr>
        <p:txBody>
          <a:bodyPr wrap="square" rtlCol="0">
            <a:spAutoFit/>
          </a:bodyPr>
          <a:lstStyle/>
          <a:p>
            <a:pPr algn="l"/>
            <a:r>
              <a:rPr lang="en-US" sz="2300" b="0" i="0" dirty="0">
                <a:solidFill>
                  <a:srgbClr val="505050"/>
                </a:solidFill>
                <a:effectLst/>
                <a:latin typeface="Arial" panose="020B0604020202020204" pitchFamily="34" charset="0"/>
                <a:cs typeface="Arial" panose="020B0604020202020204" pitchFamily="34" charset="0"/>
              </a:rPr>
              <a:t>Phase III global, multicenter, open-label, randomized study evaluating the efficacy and safety of adjuvant atezolizumab plus bevacizumab, compared with active surveillance, in people with HCC at high risk of recurrence (determined by the size and number of cancerous lesions and the histopathology results, if available) after surgical resection or ablation with curative intent. </a:t>
            </a:r>
          </a:p>
          <a:p>
            <a:pPr algn="l"/>
            <a:r>
              <a:rPr lang="en-US" sz="2300" b="0" i="0" dirty="0">
                <a:solidFill>
                  <a:srgbClr val="505050"/>
                </a:solidFill>
                <a:effectLst/>
                <a:latin typeface="Arial" panose="020B0604020202020204" pitchFamily="34" charset="0"/>
                <a:cs typeface="Arial" panose="020B0604020202020204" pitchFamily="34" charset="0"/>
              </a:rPr>
              <a:t> </a:t>
            </a:r>
          </a:p>
          <a:p>
            <a:pPr algn="l"/>
            <a:r>
              <a:rPr lang="en-US" sz="2300" b="0" i="0" dirty="0">
                <a:solidFill>
                  <a:srgbClr val="505050"/>
                </a:solidFill>
                <a:effectLst/>
                <a:latin typeface="Arial" panose="020B0604020202020204" pitchFamily="34" charset="0"/>
                <a:cs typeface="Arial" panose="020B0604020202020204" pitchFamily="34" charset="0"/>
              </a:rPr>
              <a:t>Overall survival data were immature at the time of interim analysis and follow-up will continue to the next analysis. Safety was consistent with the known safety profile of each therapeutic agent and with the underlying disease. </a:t>
            </a:r>
          </a:p>
          <a:p>
            <a:pPr algn="l"/>
            <a:endParaRPr lang="en-US" sz="2300" dirty="0">
              <a:solidFill>
                <a:srgbClr val="505050"/>
              </a:solidFill>
              <a:latin typeface="Arial" panose="020B0604020202020204" pitchFamily="34" charset="0"/>
              <a:cs typeface="Arial" panose="020B0604020202020204" pitchFamily="34" charset="0"/>
            </a:endParaRPr>
          </a:p>
          <a:p>
            <a:pPr algn="l"/>
            <a:r>
              <a:rPr lang="en-US" sz="2300" b="0" i="0" dirty="0">
                <a:solidFill>
                  <a:srgbClr val="505050"/>
                </a:solidFill>
                <a:effectLst/>
                <a:latin typeface="Arial" panose="020B0604020202020204" pitchFamily="34" charset="0"/>
                <a:cs typeface="Arial" panose="020B0604020202020204" pitchFamily="34" charset="0"/>
              </a:rPr>
              <a:t>Results from the IMbrave050 study will be discussed with health authorities, including the U.S. Food and Drug Administration and the European Medicines Agency, and presented at an upcoming medical meeting.</a:t>
            </a:r>
            <a:br>
              <a:rPr lang="en-US" sz="2300" b="0" i="0" dirty="0">
                <a:solidFill>
                  <a:srgbClr val="30373D"/>
                </a:solidFill>
                <a:effectLst/>
                <a:latin typeface="Arial" panose="020B0604020202020204" pitchFamily="34" charset="0"/>
                <a:cs typeface="Arial" panose="020B0604020202020204" pitchFamily="34" charset="0"/>
              </a:rPr>
            </a:br>
            <a:endParaRPr lang="en-US" sz="2300" b="0" i="0" dirty="0">
              <a:solidFill>
                <a:srgbClr val="30373D"/>
              </a:solidFill>
              <a:effectLst/>
              <a:latin typeface="Arial" panose="020B060402020202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9EA87320-3BCE-EF4E-8F2A-78E15250C73A}"/>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35046711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05DD55-8876-E6B4-DD7D-A02E91BCDF99}"/>
              </a:ext>
            </a:extLst>
          </p:cNvPr>
          <p:cNvSpPr txBox="1"/>
          <p:nvPr/>
        </p:nvSpPr>
        <p:spPr>
          <a:xfrm>
            <a:off x="892785" y="0"/>
            <a:ext cx="10674653" cy="1477328"/>
          </a:xfrm>
          <a:prstGeom prst="rect">
            <a:avLst/>
          </a:prstGeom>
          <a:noFill/>
        </p:spPr>
        <p:txBody>
          <a:bodyPr wrap="none" rtlCol="0">
            <a:spAutoFit/>
          </a:bodyPr>
          <a:lstStyle/>
          <a:p>
            <a:pPr algn="ctr"/>
            <a:r>
              <a:rPr lang="en-US" sz="3000" dirty="0">
                <a:solidFill>
                  <a:srgbClr val="C00000"/>
                </a:solidFill>
              </a:rPr>
              <a:t>HIMALYA OS for Durvalumab + </a:t>
            </a:r>
            <a:r>
              <a:rPr lang="en-US" sz="3000" dirty="0" err="1">
                <a:solidFill>
                  <a:srgbClr val="C00000"/>
                </a:solidFill>
              </a:rPr>
              <a:t>Tremelimumab</a:t>
            </a:r>
            <a:r>
              <a:rPr lang="en-US" sz="3000" dirty="0">
                <a:solidFill>
                  <a:srgbClr val="C00000"/>
                </a:solidFill>
              </a:rPr>
              <a:t> 300 mg  vs Sorafenib </a:t>
            </a:r>
          </a:p>
          <a:p>
            <a:pPr algn="ctr"/>
            <a:r>
              <a:rPr lang="en-US" sz="3000" dirty="0">
                <a:solidFill>
                  <a:srgbClr val="C00000"/>
                </a:solidFill>
              </a:rPr>
              <a:t>and Durvalumab vs Sorafenib </a:t>
            </a:r>
          </a:p>
          <a:p>
            <a:r>
              <a:rPr lang="en-US" sz="3000" dirty="0"/>
              <a:t> </a:t>
            </a:r>
          </a:p>
        </p:txBody>
      </p:sp>
      <p:pic>
        <p:nvPicPr>
          <p:cNvPr id="3" name="Picture 2">
            <a:extLst>
              <a:ext uri="{FF2B5EF4-FFF2-40B4-BE49-F238E27FC236}">
                <a16:creationId xmlns:a16="http://schemas.microsoft.com/office/drawing/2014/main" id="{557D92F3-28C1-1D67-E590-71B3ED9F1584}"/>
              </a:ext>
            </a:extLst>
          </p:cNvPr>
          <p:cNvPicPr>
            <a:picLocks noChangeAspect="1"/>
          </p:cNvPicPr>
          <p:nvPr/>
        </p:nvPicPr>
        <p:blipFill>
          <a:blip r:embed="rId2"/>
          <a:stretch>
            <a:fillRect/>
          </a:stretch>
        </p:blipFill>
        <p:spPr>
          <a:xfrm>
            <a:off x="1151763" y="924523"/>
            <a:ext cx="9620250" cy="5564145"/>
          </a:xfrm>
          <a:prstGeom prst="rect">
            <a:avLst/>
          </a:prstGeom>
        </p:spPr>
      </p:pic>
      <p:sp>
        <p:nvSpPr>
          <p:cNvPr id="4" name="Rectangle 3">
            <a:extLst>
              <a:ext uri="{FF2B5EF4-FFF2-40B4-BE49-F238E27FC236}">
                <a16:creationId xmlns:a16="http://schemas.microsoft.com/office/drawing/2014/main" id="{2DF49FA3-F39E-0D14-EA18-F6B9546B6776}"/>
              </a:ext>
            </a:extLst>
          </p:cNvPr>
          <p:cNvSpPr/>
          <p:nvPr/>
        </p:nvSpPr>
        <p:spPr>
          <a:xfrm>
            <a:off x="1108710" y="976121"/>
            <a:ext cx="311277" cy="340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D0153533-1FD2-C577-182F-EA412BC4ABA3}"/>
              </a:ext>
            </a:extLst>
          </p:cNvPr>
          <p:cNvSpPr/>
          <p:nvPr/>
        </p:nvSpPr>
        <p:spPr>
          <a:xfrm>
            <a:off x="222226" y="6435896"/>
            <a:ext cx="10336046" cy="369332"/>
          </a:xfrm>
          <a:prstGeom prst="rect">
            <a:avLst/>
          </a:prstGeom>
        </p:spPr>
        <p:txBody>
          <a:bodyPr wrap="square">
            <a:spAutoFit/>
          </a:bodyPr>
          <a:lstStyle/>
          <a:p>
            <a:r>
              <a:rPr lang="en-US" dirty="0"/>
              <a:t>Abou-Alfa GK et al. NEJM Evidence. Published June 6, 2022. </a:t>
            </a:r>
            <a:r>
              <a:rPr lang="en-US" dirty="0" err="1"/>
              <a:t>DOI:</a:t>
            </a:r>
            <a:r>
              <a:rPr lang="en-US" dirty="0" err="1">
                <a:hlinkClick r:id="rId3" tooltip="DOI"/>
              </a:rPr>
              <a:t>https</a:t>
            </a:r>
            <a:r>
              <a:rPr lang="en-US" dirty="0">
                <a:hlinkClick r:id="rId3" tooltip="DOI"/>
              </a:rPr>
              <a:t>://doi.org/10.1056/EVIDoa2100070</a:t>
            </a:r>
            <a:endParaRPr lang="en-US" dirty="0"/>
          </a:p>
        </p:txBody>
      </p:sp>
      <p:sp>
        <p:nvSpPr>
          <p:cNvPr id="6" name="TextBox 5">
            <a:extLst>
              <a:ext uri="{FF2B5EF4-FFF2-40B4-BE49-F238E27FC236}">
                <a16:creationId xmlns:a16="http://schemas.microsoft.com/office/drawing/2014/main" id="{97DCCC86-D6BF-D349-BC7E-7D80307C9362}"/>
              </a:ext>
            </a:extLst>
          </p:cNvPr>
          <p:cNvSpPr txBox="1"/>
          <p:nvPr/>
        </p:nvSpPr>
        <p:spPr>
          <a:xfrm>
            <a:off x="6598425" y="5246022"/>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74271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76" y="137698"/>
            <a:ext cx="10972800" cy="1139825"/>
          </a:xfrm>
        </p:spPr>
        <p:txBody>
          <a:bodyPr/>
          <a:lstStyle/>
          <a:p>
            <a:r>
              <a:rPr lang="en-US" sz="4000" dirty="0">
                <a:solidFill>
                  <a:srgbClr val="C00000"/>
                </a:solidFill>
              </a:rPr>
              <a:t>Tislelizumab vs Sorafenib Primary Endpoint: OS</a:t>
            </a:r>
          </a:p>
        </p:txBody>
      </p:sp>
      <p:sp>
        <p:nvSpPr>
          <p:cNvPr id="9" name="Text Box 3">
            <a:extLst>
              <a:ext uri="{FF2B5EF4-FFF2-40B4-BE49-F238E27FC236}">
                <a16:creationId xmlns:a16="http://schemas.microsoft.com/office/drawing/2014/main" id="{86300336-94A6-904D-AE59-3200843773AC}"/>
              </a:ext>
            </a:extLst>
          </p:cNvPr>
          <p:cNvSpPr txBox="1">
            <a:spLocks noChangeArrowheads="1"/>
          </p:cNvSpPr>
          <p:nvPr/>
        </p:nvSpPr>
        <p:spPr bwMode="auto">
          <a:xfrm>
            <a:off x="199866" y="6322601"/>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pPr marL="0" marR="0">
              <a:spcBef>
                <a:spcPts val="0"/>
              </a:spcBef>
              <a:spcAft>
                <a:spcPts val="0"/>
              </a:spcAft>
            </a:pPr>
            <a:r>
              <a:rPr lang="en-US"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Qin S et al. ESMO 2022;Abstract LBA36.</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401CA65-6DB3-C468-3E35-0D29D7C92E84}"/>
              </a:ext>
            </a:extLst>
          </p:cNvPr>
          <p:cNvPicPr>
            <a:picLocks noChangeAspect="1"/>
          </p:cNvPicPr>
          <p:nvPr/>
        </p:nvPicPr>
        <p:blipFill>
          <a:blip r:embed="rId3"/>
          <a:stretch>
            <a:fillRect/>
          </a:stretch>
        </p:blipFill>
        <p:spPr>
          <a:xfrm>
            <a:off x="134112" y="1201334"/>
            <a:ext cx="11923776" cy="4769510"/>
          </a:xfrm>
          <a:prstGeom prst="rect">
            <a:avLst/>
          </a:prstGeom>
        </p:spPr>
      </p:pic>
      <p:sp>
        <p:nvSpPr>
          <p:cNvPr id="5" name="TextBox 4">
            <a:extLst>
              <a:ext uri="{FF2B5EF4-FFF2-40B4-BE49-F238E27FC236}">
                <a16:creationId xmlns:a16="http://schemas.microsoft.com/office/drawing/2014/main" id="{4FB24E99-DE6B-AB40-A5A8-78B5FB587DE8}"/>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478466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892" y="6419209"/>
            <a:ext cx="10603567" cy="573261"/>
          </a:xfrm>
        </p:spPr>
        <p:txBody>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Kelley RK et al. Lancet Oncol 2022;23(8):995-</a:t>
            </a:r>
            <a:r>
              <a:rPr lang="en-US" sz="1800" dirty="0">
                <a:effectLst/>
                <a:latin typeface="Arial" panose="020B0604020202020204" pitchFamily="34" charset="0"/>
                <a:ea typeface="Calibri" panose="020F0502020204030204" pitchFamily="34" charset="0"/>
              </a:rPr>
              <a:t>1008</a:t>
            </a:r>
            <a:r>
              <a:rPr lang="en-US" sz="1600" dirty="0">
                <a:latin typeface="Arial" panose="020B0604020202020204" pitchFamily="34" charset="0"/>
                <a:ea typeface="Calibri" panose="020F0502020204030204" pitchFamily="34" charset="0"/>
              </a:rPr>
              <a:t>.</a:t>
            </a:r>
            <a:endParaRPr lang="en-US" sz="4000" dirty="0">
              <a:solidFill>
                <a:srgbClr val="C00000"/>
              </a:solidFill>
            </a:endParaRPr>
          </a:p>
        </p:txBody>
      </p:sp>
      <p:pic>
        <p:nvPicPr>
          <p:cNvPr id="3" name="Picture 2">
            <a:extLst>
              <a:ext uri="{FF2B5EF4-FFF2-40B4-BE49-F238E27FC236}">
                <a16:creationId xmlns:a16="http://schemas.microsoft.com/office/drawing/2014/main" id="{1AED54E6-D952-6DB7-AE21-3D66D27037E8}"/>
              </a:ext>
            </a:extLst>
          </p:cNvPr>
          <p:cNvPicPr>
            <a:picLocks noChangeAspect="1"/>
          </p:cNvPicPr>
          <p:nvPr/>
        </p:nvPicPr>
        <p:blipFill>
          <a:blip r:embed="rId3"/>
          <a:stretch>
            <a:fillRect/>
          </a:stretch>
        </p:blipFill>
        <p:spPr>
          <a:xfrm>
            <a:off x="6096000" y="62468"/>
            <a:ext cx="5219700" cy="6426200"/>
          </a:xfrm>
          <a:prstGeom prst="rect">
            <a:avLst/>
          </a:prstGeom>
        </p:spPr>
      </p:pic>
      <p:sp>
        <p:nvSpPr>
          <p:cNvPr id="5" name="TextBox 4">
            <a:extLst>
              <a:ext uri="{FF2B5EF4-FFF2-40B4-BE49-F238E27FC236}">
                <a16:creationId xmlns:a16="http://schemas.microsoft.com/office/drawing/2014/main" id="{2551D0AE-D8CB-27E6-2EDE-969D30F78981}"/>
              </a:ext>
            </a:extLst>
          </p:cNvPr>
          <p:cNvSpPr txBox="1"/>
          <p:nvPr/>
        </p:nvSpPr>
        <p:spPr>
          <a:xfrm>
            <a:off x="221316" y="618564"/>
            <a:ext cx="6479659" cy="1138773"/>
          </a:xfrm>
          <a:prstGeom prst="rect">
            <a:avLst/>
          </a:prstGeom>
          <a:noFill/>
        </p:spPr>
        <p:txBody>
          <a:bodyPr wrap="none" rtlCol="0">
            <a:spAutoFit/>
          </a:bodyPr>
          <a:lstStyle/>
          <a:p>
            <a:r>
              <a:rPr lang="en-US" sz="3400" dirty="0">
                <a:solidFill>
                  <a:srgbClr val="C00000"/>
                </a:solidFill>
                <a:effectLst/>
                <a:latin typeface="Arial" panose="020B0604020202020204" pitchFamily="34" charset="0"/>
                <a:ea typeface="Calibri" panose="020F0502020204030204" pitchFamily="34" charset="0"/>
              </a:rPr>
              <a:t>Cabozantinib plus Atezolizumab </a:t>
            </a:r>
          </a:p>
          <a:p>
            <a:r>
              <a:rPr lang="en-US" sz="3400" dirty="0">
                <a:solidFill>
                  <a:srgbClr val="C00000"/>
                </a:solidFill>
                <a:effectLst/>
                <a:latin typeface="Arial" panose="020B0604020202020204" pitchFamily="34" charset="0"/>
                <a:ea typeface="Calibri" panose="020F0502020204030204" pitchFamily="34" charset="0"/>
              </a:rPr>
              <a:t>versus Sorafenib </a:t>
            </a:r>
            <a:endParaRPr lang="en-US" sz="3400" dirty="0">
              <a:solidFill>
                <a:srgbClr val="C00000"/>
              </a:solidFill>
            </a:endParaRPr>
          </a:p>
        </p:txBody>
      </p:sp>
      <p:sp>
        <p:nvSpPr>
          <p:cNvPr id="6" name="TextBox 5">
            <a:extLst>
              <a:ext uri="{FF2B5EF4-FFF2-40B4-BE49-F238E27FC236}">
                <a16:creationId xmlns:a16="http://schemas.microsoft.com/office/drawing/2014/main" id="{CF2D65BF-74F6-9048-9393-B94BE8B75086}"/>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399713895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22" name="Rectangle 74"/>
          <p:cNvSpPr>
            <a:spLocks noGrp="1" noChangeArrowheads="1"/>
          </p:cNvSpPr>
          <p:nvPr>
            <p:ph type="title"/>
          </p:nvPr>
        </p:nvSpPr>
        <p:spPr>
          <a:xfrm>
            <a:off x="318248" y="193046"/>
            <a:ext cx="10972800" cy="1139825"/>
          </a:xfrm>
        </p:spPr>
        <p:txBody>
          <a:bodyPr/>
          <a:lstStyle/>
          <a:p>
            <a:pPr algn="ctr"/>
            <a:r>
              <a:rPr lang="en-US" sz="5333" dirty="0">
                <a:solidFill>
                  <a:srgbClr val="C00000"/>
                </a:solidFill>
              </a:rPr>
              <a:t>LEAP-002</a:t>
            </a:r>
          </a:p>
        </p:txBody>
      </p:sp>
      <p:sp>
        <p:nvSpPr>
          <p:cNvPr id="53324" name="Text Box 76"/>
          <p:cNvSpPr txBox="1">
            <a:spLocks noChangeArrowheads="1"/>
          </p:cNvSpPr>
          <p:nvPr/>
        </p:nvSpPr>
        <p:spPr bwMode="auto">
          <a:xfrm>
            <a:off x="203201" y="6320406"/>
            <a:ext cx="10991849" cy="403018"/>
          </a:xfrm>
          <a:prstGeom prst="rect">
            <a:avLst/>
          </a:prstGeom>
          <a:noFill/>
          <a:ln w="12700" algn="ctr">
            <a:noFill/>
            <a:miter lim="800000"/>
            <a:headEnd/>
            <a:tailEnd/>
          </a:ln>
          <a:effectLst/>
        </p:spPr>
        <p:txBody>
          <a:bodyPr lIns="120000" tIns="62400" rIns="120000" bIns="62400">
            <a:spAutoFit/>
          </a:bodyPr>
          <a:lstStyle/>
          <a:p>
            <a:pPr marL="0" marR="0">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Finn RS et al. ESMO 2022;Abstract LBA34.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0D20EB3-31DC-B570-5898-7F2476AF89F1}"/>
              </a:ext>
            </a:extLst>
          </p:cNvPr>
          <p:cNvPicPr>
            <a:picLocks noChangeAspect="1"/>
          </p:cNvPicPr>
          <p:nvPr/>
        </p:nvPicPr>
        <p:blipFill>
          <a:blip r:embed="rId3"/>
          <a:stretch>
            <a:fillRect/>
          </a:stretch>
        </p:blipFill>
        <p:spPr>
          <a:xfrm>
            <a:off x="649942" y="1007328"/>
            <a:ext cx="10309412" cy="5068709"/>
          </a:xfrm>
          <a:prstGeom prst="rect">
            <a:avLst/>
          </a:prstGeom>
        </p:spPr>
      </p:pic>
      <p:sp>
        <p:nvSpPr>
          <p:cNvPr id="5" name="TextBox 4">
            <a:extLst>
              <a:ext uri="{FF2B5EF4-FFF2-40B4-BE49-F238E27FC236}">
                <a16:creationId xmlns:a16="http://schemas.microsoft.com/office/drawing/2014/main" id="{DF54EBD1-3E07-E04C-8121-8899D7F85A8E}"/>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30349603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324" name="Text Box 76"/>
          <p:cNvSpPr txBox="1">
            <a:spLocks noChangeArrowheads="1"/>
          </p:cNvSpPr>
          <p:nvPr/>
        </p:nvSpPr>
        <p:spPr bwMode="auto">
          <a:xfrm>
            <a:off x="125882" y="6431965"/>
            <a:ext cx="10991849" cy="403018"/>
          </a:xfrm>
          <a:prstGeom prst="rect">
            <a:avLst/>
          </a:prstGeom>
          <a:noFill/>
          <a:ln w="12700" algn="ctr">
            <a:noFill/>
            <a:miter lim="800000"/>
            <a:headEnd/>
            <a:tailEnd/>
          </a:ln>
          <a:effectLst/>
        </p:spPr>
        <p:txBody>
          <a:bodyPr lIns="120000" tIns="62400" rIns="120000" bIns="62400">
            <a:spAutoFit/>
          </a:bodyPr>
          <a:lstStyle/>
          <a:p>
            <a:pPr marL="0" marR="0">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Rimini M et al. ESMO Open 2022;7(6):100591.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Main graphic">
            <a:extLst>
              <a:ext uri="{FF2B5EF4-FFF2-40B4-BE49-F238E27FC236}">
                <a16:creationId xmlns:a16="http://schemas.microsoft.com/office/drawing/2014/main" id="{357232FC-BFB7-82AB-660B-A9024F4EB681}"/>
              </a:ext>
            </a:extLst>
          </p:cNvPr>
          <p:cNvPicPr/>
          <p:nvPr/>
        </p:nvPicPr>
        <p:blipFill>
          <a:blip r:embed="rId3"/>
          <a:stretch/>
        </p:blipFill>
        <p:spPr>
          <a:xfrm>
            <a:off x="4580352" y="224526"/>
            <a:ext cx="7386035" cy="6095880"/>
          </a:xfrm>
          <a:prstGeom prst="rect">
            <a:avLst/>
          </a:prstGeom>
          <a:ln>
            <a:noFill/>
          </a:ln>
        </p:spPr>
      </p:pic>
      <p:sp>
        <p:nvSpPr>
          <p:cNvPr id="53322" name="Rectangle 74"/>
          <p:cNvSpPr>
            <a:spLocks noGrp="1" noChangeArrowheads="1"/>
          </p:cNvSpPr>
          <p:nvPr>
            <p:ph type="title"/>
          </p:nvPr>
        </p:nvSpPr>
        <p:spPr>
          <a:xfrm>
            <a:off x="144931" y="739497"/>
            <a:ext cx="10972800" cy="1139825"/>
          </a:xfrm>
        </p:spPr>
        <p:txBody>
          <a:bodyPr/>
          <a:lstStyle/>
          <a:p>
            <a:pPr algn="l"/>
            <a:r>
              <a:rPr lang="en-US" sz="2600" b="0" i="0" dirty="0">
                <a:solidFill>
                  <a:srgbClr val="C00000"/>
                </a:solidFill>
                <a:effectLst/>
                <a:latin typeface="Helvetica" pitchFamily="2" charset="0"/>
              </a:rPr>
              <a:t>Atezolizumab plus Bevacizumab </a:t>
            </a:r>
            <a:br>
              <a:rPr lang="en-US" sz="2600" b="0" i="0" dirty="0">
                <a:solidFill>
                  <a:srgbClr val="C00000"/>
                </a:solidFill>
                <a:effectLst/>
                <a:latin typeface="Helvetica" pitchFamily="2" charset="0"/>
              </a:rPr>
            </a:br>
            <a:r>
              <a:rPr lang="en-US" sz="2600" b="0" i="0" dirty="0">
                <a:solidFill>
                  <a:srgbClr val="C00000"/>
                </a:solidFill>
                <a:effectLst/>
                <a:latin typeface="Helvetica" pitchFamily="2" charset="0"/>
              </a:rPr>
              <a:t>versus </a:t>
            </a:r>
            <a:r>
              <a:rPr lang="en-US" sz="2600" dirty="0">
                <a:solidFill>
                  <a:srgbClr val="C00000"/>
                </a:solidFill>
                <a:latin typeface="Helvetica" pitchFamily="2" charset="0"/>
              </a:rPr>
              <a:t>L</a:t>
            </a:r>
            <a:r>
              <a:rPr lang="en-US" sz="2600" b="0" i="0" dirty="0">
                <a:solidFill>
                  <a:srgbClr val="C00000"/>
                </a:solidFill>
                <a:effectLst/>
                <a:latin typeface="Helvetica" pitchFamily="2" charset="0"/>
              </a:rPr>
              <a:t>envatinib or Sorafenib</a:t>
            </a:r>
          </a:p>
        </p:txBody>
      </p:sp>
      <p:sp>
        <p:nvSpPr>
          <p:cNvPr id="5" name="TextBox 4">
            <a:extLst>
              <a:ext uri="{FF2B5EF4-FFF2-40B4-BE49-F238E27FC236}">
                <a16:creationId xmlns:a16="http://schemas.microsoft.com/office/drawing/2014/main" id="{CF919D46-9675-BB40-BB2B-39A323DC6EE9}"/>
              </a:ext>
            </a:extLst>
          </p:cNvPr>
          <p:cNvSpPr txBox="1"/>
          <p:nvPr/>
        </p:nvSpPr>
        <p:spPr>
          <a:xfrm>
            <a:off x="6598425" y="6488668"/>
            <a:ext cx="5593575" cy="353943"/>
          </a:xfrm>
          <a:prstGeom prst="rect">
            <a:avLst/>
          </a:prstGeom>
          <a:noFill/>
        </p:spPr>
        <p:txBody>
          <a:bodyPr wrap="square">
            <a:spAutoFit/>
          </a:bodyPr>
          <a:lstStyle/>
          <a:p>
            <a:pPr algn="r"/>
            <a:r>
              <a:rPr lang="en-US" sz="1700" b="0" i="0" dirty="0">
                <a:solidFill>
                  <a:srgbClr val="000000"/>
                </a:solidFill>
                <a:effectLst/>
                <a:latin typeface="Calibri" panose="020F0502020204030204" pitchFamily="34" charset="0"/>
              </a:rPr>
              <a:t>CC Ghassan </a:t>
            </a:r>
            <a:r>
              <a:rPr lang="en-US" sz="1700" b="0" i="0" dirty="0" err="1">
                <a:solidFill>
                  <a:srgbClr val="000000"/>
                </a:solidFill>
                <a:effectLst/>
                <a:latin typeface="Calibri" panose="020F0502020204030204" pitchFamily="34" charset="0"/>
              </a:rPr>
              <a:t>Abou</a:t>
            </a:r>
            <a:r>
              <a:rPr lang="en-US" sz="1700" b="0" i="0" dirty="0">
                <a:solidFill>
                  <a:srgbClr val="000000"/>
                </a:solidFill>
                <a:effectLst/>
                <a:latin typeface="Calibri" panose="020F0502020204030204" pitchFamily="34" charset="0"/>
              </a:rPr>
              <a:t>-Alfa, MD, MBA</a:t>
            </a:r>
            <a:endParaRPr lang="en-US" sz="1700" dirty="0"/>
          </a:p>
        </p:txBody>
      </p:sp>
    </p:spTree>
    <p:extLst>
      <p:ext uri="{BB962C8B-B14F-4D97-AF65-F5344CB8AC3E}">
        <p14:creationId xmlns:p14="http://schemas.microsoft.com/office/powerpoint/2010/main" val="34360276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GI Faculty template" id="{B7496C55-C1F5-0E48-92E2-01F4B5104580}" vid="{0D97D397-0D9C-5B47-A275-66A4BCB8B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9" ma:contentTypeDescription="Create a new document." ma:contentTypeScope="" ma:versionID="83bf1051954f228ef3dccc82cfc58357">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b1f103e14bcb636125a88c7b57b71e20"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element ref="ns1: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c811d1f-5e4a-4ee3-9cfd-88a4fb073c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xsi:nil="true"/>
    <QID xmlns="96f1686b-f877-4eb8-89ab-3a67a5dc2612" xsi:nil="true"/>
    <lcf76f155ced4ddcb4097134ff3c332f xmlns="96f1686b-f877-4eb8-89ab-3a67a5dc2612">
      <Terms xmlns="http://schemas.microsoft.com/office/infopath/2007/PartnerControls"/>
    </lcf76f155ced4ddcb4097134ff3c332f>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49A18EA8-3467-40D4-B2F6-891E9B6CE38A}"/>
</file>

<file path=customXml/itemProps2.xml><?xml version="1.0" encoding="utf-8"?>
<ds:datastoreItem xmlns:ds="http://schemas.openxmlformats.org/officeDocument/2006/customXml" ds:itemID="{9B39D1A7-17F8-40F9-9905-ED11F4A20CEF}"/>
</file>

<file path=customXml/itemProps3.xml><?xml version="1.0" encoding="utf-8"?>
<ds:datastoreItem xmlns:ds="http://schemas.openxmlformats.org/officeDocument/2006/customXml" ds:itemID="{E880AB1A-7C4E-4F06-A197-D919D54C82A9}"/>
</file>

<file path=docProps/app.xml><?xml version="1.0" encoding="utf-8"?>
<Properties xmlns="http://schemas.openxmlformats.org/officeDocument/2006/extended-properties" xmlns:vt="http://schemas.openxmlformats.org/officeDocument/2006/docPropsVTypes">
  <Template>Office Theme</Template>
  <TotalTime>1807</TotalTime>
  <Words>1167</Words>
  <Application>Microsoft Macintosh PowerPoint</Application>
  <PresentationFormat>Widescreen</PresentationFormat>
  <Paragraphs>135</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Google Sans</vt:lpstr>
      <vt:lpstr>Helvetica</vt:lpstr>
      <vt:lpstr>StarSymbol</vt:lpstr>
      <vt:lpstr>Times New Roman</vt:lpstr>
      <vt:lpstr>Office Theme</vt:lpstr>
      <vt:lpstr>PowerPoint Presentation</vt:lpstr>
      <vt:lpstr>PowerPoint Presentation</vt:lpstr>
      <vt:lpstr>PowerPoint Presentation</vt:lpstr>
      <vt:lpstr>IMbrave050</vt:lpstr>
      <vt:lpstr>PowerPoint Presentation</vt:lpstr>
      <vt:lpstr>Tislelizumab vs Sorafenib Primary Endpoint: OS</vt:lpstr>
      <vt:lpstr>Kelley RK et al. Lancet Oncol 2022;23(8):995-1008.</vt:lpstr>
      <vt:lpstr>LEAP-002</vt:lpstr>
      <vt:lpstr>Atezolizumab plus Bevacizumab  versus Lenvatinib or Sorafenib</vt:lpstr>
      <vt:lpstr>Cabozantinib and Worsening Child Pugh Score</vt:lpstr>
      <vt:lpstr>Cabozantinib and Quality of life  in Patients with Advanced HCC</vt:lpstr>
      <vt:lpstr>Second-line Pembrolizumab versus Placebo in Patients from Asia with Advanced HCC</vt:lpstr>
      <vt:lpstr>NIVO 1 mg/kg + IPI 3 mg/kg Q3W (4 doses)  5 years Follow-Up</vt:lpstr>
      <vt:lpstr>Nivolumab plus Cabozantinib +/- Ipilimumab</vt:lpstr>
      <vt:lpstr>  </vt:lpstr>
      <vt:lpstr>PowerPoint Presentation</vt:lpstr>
      <vt:lpstr>Atezolizumab plus Bevacizumab AB-Real International Study</vt:lpstr>
      <vt:lpstr>EMERALD-3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Abou-Alfa, Ghassan K./Medicine</dc:creator>
  <cp:lastModifiedBy>Silvana Izquierdo</cp:lastModifiedBy>
  <cp:revision>122</cp:revision>
  <dcterms:created xsi:type="dcterms:W3CDTF">2020-05-10T19:11:00Z</dcterms:created>
  <dcterms:modified xsi:type="dcterms:W3CDTF">2023-04-13T12:13:48Z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ies>
</file>