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643" r:id="rId3"/>
    <p:sldId id="257" r:id="rId4"/>
    <p:sldId id="592" r:id="rId5"/>
    <p:sldId id="591" r:id="rId6"/>
    <p:sldId id="595" r:id="rId7"/>
    <p:sldId id="594" r:id="rId8"/>
    <p:sldId id="593" r:id="rId9"/>
    <p:sldId id="600" r:id="rId10"/>
    <p:sldId id="601" r:id="rId11"/>
    <p:sldId id="602" r:id="rId12"/>
    <p:sldId id="603" r:id="rId13"/>
    <p:sldId id="604" r:id="rId14"/>
    <p:sldId id="605" r:id="rId15"/>
    <p:sldId id="609" r:id="rId16"/>
    <p:sldId id="260" r:id="rId17"/>
    <p:sldId id="607" r:id="rId18"/>
    <p:sldId id="608" r:id="rId19"/>
    <p:sldId id="610" r:id="rId20"/>
    <p:sldId id="612" r:id="rId21"/>
    <p:sldId id="613" r:id="rId22"/>
    <p:sldId id="614" r:id="rId23"/>
    <p:sldId id="615" r:id="rId24"/>
    <p:sldId id="617" r:id="rId25"/>
    <p:sldId id="616" r:id="rId26"/>
    <p:sldId id="618" r:id="rId27"/>
    <p:sldId id="620" r:id="rId28"/>
    <p:sldId id="624" r:id="rId29"/>
    <p:sldId id="263" r:id="rId30"/>
    <p:sldId id="623" r:id="rId31"/>
    <p:sldId id="628" r:id="rId32"/>
    <p:sldId id="259" r:id="rId33"/>
    <p:sldId id="264" r:id="rId34"/>
    <p:sldId id="627" r:id="rId35"/>
    <p:sldId id="633" r:id="rId36"/>
    <p:sldId id="634" r:id="rId37"/>
    <p:sldId id="629" r:id="rId38"/>
    <p:sldId id="631" r:id="rId39"/>
    <p:sldId id="637" r:id="rId40"/>
    <p:sldId id="635" r:id="rId41"/>
    <p:sldId id="641" r:id="rId42"/>
    <p:sldId id="636" r:id="rId43"/>
    <p:sldId id="639" r:id="rId44"/>
    <p:sldId id="642" r:id="rId45"/>
    <p:sldId id="64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AFF0"/>
    <a:srgbClr val="00B650"/>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8A9B0-2330-41C3-A24F-59FB262FF476}" v="18" dt="2023-06-26T17:47:33.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p:restoredTop sz="94694"/>
  </p:normalViewPr>
  <p:slideViewPr>
    <p:cSldViewPr snapToGrid="0">
      <p:cViewPr varScale="1">
        <p:scale>
          <a:sx n="117" d="100"/>
          <a:sy n="117" d="100"/>
        </p:scale>
        <p:origin x="776"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E526-6017-02D8-B718-7716218774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9FC015-FC45-7F0E-5388-DCB5E2B34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11389-47F3-D3D7-13CB-63091BCC3AB8}"/>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5" name="Footer Placeholder 4">
            <a:extLst>
              <a:ext uri="{FF2B5EF4-FFF2-40B4-BE49-F238E27FC236}">
                <a16:creationId xmlns:a16="http://schemas.microsoft.com/office/drawing/2014/main" id="{A1990776-BB6B-D4F0-E7B4-32BDB1BB3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FEA13-0767-24BE-660B-3C168599DA90}"/>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10500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E34F-41D3-79A4-48CD-73EDA42FFC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9ED25C-43AE-A649-EB76-E6A0FDAC97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276D4-53BC-5EAF-9C22-807F4FEB816B}"/>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5" name="Footer Placeholder 4">
            <a:extLst>
              <a:ext uri="{FF2B5EF4-FFF2-40B4-BE49-F238E27FC236}">
                <a16:creationId xmlns:a16="http://schemas.microsoft.com/office/drawing/2014/main" id="{73F08376-C211-4232-01CD-6D340175F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0172D-0F48-731E-E85F-5AE2C646DD3E}"/>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50936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0028E-BD24-331B-78C2-C87DDAAE0B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D00DF-06F3-4E00-B305-6AE98D06E8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F531C-BE70-308A-B2E8-941D89179E33}"/>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5" name="Footer Placeholder 4">
            <a:extLst>
              <a:ext uri="{FF2B5EF4-FFF2-40B4-BE49-F238E27FC236}">
                <a16:creationId xmlns:a16="http://schemas.microsoft.com/office/drawing/2014/main" id="{50EEA422-CF07-DC9C-324D-9C3F933F0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72E22-3E19-86DF-5F6C-E1F08F2CFA22}"/>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22536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p:cNvSpPr>
            <a:spLocks noGrp="1"/>
          </p:cNvSpPr>
          <p:nvPr>
            <p:ph sz="quarter" idx="10"/>
          </p:nvPr>
        </p:nvSpPr>
        <p:spPr>
          <a:xfrm>
            <a:off x="914400" y="1447800"/>
            <a:ext cx="103632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914400" y="4572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ext uri="{BB962C8B-B14F-4D97-AF65-F5344CB8AC3E}">
        <p14:creationId xmlns:p14="http://schemas.microsoft.com/office/powerpoint/2010/main" val="277866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lvl1pPr>
            <a:lvl2pPr marL="428638" indent="0" algn="ctr">
              <a:buNone/>
              <a:defRPr/>
            </a:lvl2pPr>
            <a:lvl3pPr marL="857277" indent="0" algn="ctr">
              <a:buNone/>
              <a:defRPr/>
            </a:lvl3pPr>
            <a:lvl4pPr marL="1285915" indent="0" algn="ctr">
              <a:buNone/>
              <a:defRPr/>
            </a:lvl4pPr>
            <a:lvl5pPr marL="1714553" indent="0" algn="ctr">
              <a:buNone/>
              <a:defRPr/>
            </a:lvl5pPr>
            <a:lvl6pPr marL="2143192" indent="0" algn="ctr">
              <a:buNone/>
              <a:defRPr/>
            </a:lvl6pPr>
            <a:lvl7pPr marL="2571830" indent="0" algn="ctr">
              <a:buNone/>
              <a:defRPr/>
            </a:lvl7pPr>
            <a:lvl8pPr marL="3000469" indent="0" algn="ctr">
              <a:buNone/>
              <a:defRPr/>
            </a:lvl8pPr>
            <a:lvl9pPr marL="3429107" indent="0" algn="ctr">
              <a:buNone/>
              <a:defRPr/>
            </a:lvl9pPr>
          </a:lstStyle>
          <a:p>
            <a:r>
              <a:rPr lang="en-US"/>
              <a:t>Click to edit Master subtitle style</a:t>
            </a:r>
          </a:p>
        </p:txBody>
      </p:sp>
    </p:spTree>
    <p:extLst>
      <p:ext uri="{BB962C8B-B14F-4D97-AF65-F5344CB8AC3E}">
        <p14:creationId xmlns:p14="http://schemas.microsoft.com/office/powerpoint/2010/main" val="2159624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55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875"/>
            </a:lvl1pPr>
            <a:lvl2pPr marL="428638" indent="0">
              <a:buNone/>
              <a:defRPr sz="1688"/>
            </a:lvl2pPr>
            <a:lvl3pPr marL="857277" indent="0">
              <a:buNone/>
              <a:defRPr sz="1500"/>
            </a:lvl3pPr>
            <a:lvl4pPr marL="1285915" indent="0">
              <a:buNone/>
              <a:defRPr sz="1313"/>
            </a:lvl4pPr>
            <a:lvl5pPr marL="1714553" indent="0">
              <a:buNone/>
              <a:defRPr sz="1313"/>
            </a:lvl5pPr>
            <a:lvl6pPr marL="2143192" indent="0">
              <a:buNone/>
              <a:defRPr sz="1313"/>
            </a:lvl6pPr>
            <a:lvl7pPr marL="2571830" indent="0">
              <a:buNone/>
              <a:defRPr sz="1313"/>
            </a:lvl7pPr>
            <a:lvl8pPr marL="3000469" indent="0">
              <a:buNone/>
              <a:defRPr sz="1313"/>
            </a:lvl8pPr>
            <a:lvl9pPr marL="3429107" indent="0">
              <a:buNone/>
              <a:defRPr sz="1313"/>
            </a:lvl9pPr>
          </a:lstStyle>
          <a:p>
            <a:pPr lvl="0"/>
            <a:r>
              <a:rPr lang="en-US"/>
              <a:t>Click to edit Master text styles</a:t>
            </a:r>
          </a:p>
        </p:txBody>
      </p:sp>
    </p:spTree>
    <p:extLst>
      <p:ext uri="{BB962C8B-B14F-4D97-AF65-F5344CB8AC3E}">
        <p14:creationId xmlns:p14="http://schemas.microsoft.com/office/powerpoint/2010/main" val="2739019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1" y="1906589"/>
            <a:ext cx="5101167" cy="4316412"/>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719" y="1906589"/>
            <a:ext cx="5103283" cy="4316412"/>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53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250" b="1"/>
            </a:lvl1pPr>
            <a:lvl2pPr marL="428638" indent="0">
              <a:buNone/>
              <a:defRPr sz="1875" b="1"/>
            </a:lvl2pPr>
            <a:lvl3pPr marL="857277" indent="0">
              <a:buNone/>
              <a:defRPr sz="1688" b="1"/>
            </a:lvl3pPr>
            <a:lvl4pPr marL="1285915" indent="0">
              <a:buNone/>
              <a:defRPr sz="1500" b="1"/>
            </a:lvl4pPr>
            <a:lvl5pPr marL="1714553" indent="0">
              <a:buNone/>
              <a:defRPr sz="1500" b="1"/>
            </a:lvl5pPr>
            <a:lvl6pPr marL="2143192" indent="0">
              <a:buNone/>
              <a:defRPr sz="1500" b="1"/>
            </a:lvl6pPr>
            <a:lvl7pPr marL="2571830" indent="0">
              <a:buNone/>
              <a:defRPr sz="1500" b="1"/>
            </a:lvl7pPr>
            <a:lvl8pPr marL="3000469" indent="0">
              <a:buNone/>
              <a:defRPr sz="1500" b="1"/>
            </a:lvl8pPr>
            <a:lvl9pPr marL="3429107"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3" cy="639762"/>
          </a:xfrm>
        </p:spPr>
        <p:txBody>
          <a:bodyPr anchor="b"/>
          <a:lstStyle>
            <a:lvl1pPr marL="0" indent="0">
              <a:buNone/>
              <a:defRPr sz="2250" b="1"/>
            </a:lvl1pPr>
            <a:lvl2pPr marL="428638" indent="0">
              <a:buNone/>
              <a:defRPr sz="1875" b="1"/>
            </a:lvl2pPr>
            <a:lvl3pPr marL="857277" indent="0">
              <a:buNone/>
              <a:defRPr sz="1688" b="1"/>
            </a:lvl3pPr>
            <a:lvl4pPr marL="1285915" indent="0">
              <a:buNone/>
              <a:defRPr sz="1500" b="1"/>
            </a:lvl4pPr>
            <a:lvl5pPr marL="1714553" indent="0">
              <a:buNone/>
              <a:defRPr sz="1500" b="1"/>
            </a:lvl5pPr>
            <a:lvl6pPr marL="2143192" indent="0">
              <a:buNone/>
              <a:defRPr sz="1500" b="1"/>
            </a:lvl6pPr>
            <a:lvl7pPr marL="2571830" indent="0">
              <a:buNone/>
              <a:defRPr sz="1500" b="1"/>
            </a:lvl7pPr>
            <a:lvl8pPr marL="3000469" indent="0">
              <a:buNone/>
              <a:defRPr sz="1500" b="1"/>
            </a:lvl8pPr>
            <a:lvl9pPr marL="342910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71" y="2174876"/>
            <a:ext cx="5389033"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52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579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31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05F0-75E1-297E-E347-EE4F46D33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85E82-2B0D-9B52-D59E-E870674C2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FE5C7-D32D-83A5-4DE7-BB9F2502AA25}"/>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5" name="Footer Placeholder 4">
            <a:extLst>
              <a:ext uri="{FF2B5EF4-FFF2-40B4-BE49-F238E27FC236}">
                <a16:creationId xmlns:a16="http://schemas.microsoft.com/office/drawing/2014/main" id="{4250AF7C-5A4F-17DB-D5D7-27C36F662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A1C5A-78A0-ECBA-74ED-89B4D721B13D}"/>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254932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313"/>
            </a:lvl1pPr>
            <a:lvl2pPr marL="428638" indent="0">
              <a:buNone/>
              <a:defRPr sz="1125"/>
            </a:lvl2pPr>
            <a:lvl3pPr marL="857277" indent="0">
              <a:buNone/>
              <a:defRPr sz="938"/>
            </a:lvl3pPr>
            <a:lvl4pPr marL="1285915" indent="0">
              <a:buNone/>
              <a:defRPr sz="844"/>
            </a:lvl4pPr>
            <a:lvl5pPr marL="1714553" indent="0">
              <a:buNone/>
              <a:defRPr sz="844"/>
            </a:lvl5pPr>
            <a:lvl6pPr marL="2143192" indent="0">
              <a:buNone/>
              <a:defRPr sz="844"/>
            </a:lvl6pPr>
            <a:lvl7pPr marL="2571830" indent="0">
              <a:buNone/>
              <a:defRPr sz="844"/>
            </a:lvl7pPr>
            <a:lvl8pPr marL="3000469" indent="0">
              <a:buNone/>
              <a:defRPr sz="844"/>
            </a:lvl8pPr>
            <a:lvl9pPr marL="3429107" indent="0">
              <a:buNone/>
              <a:defRPr sz="844"/>
            </a:lvl9pPr>
          </a:lstStyle>
          <a:p>
            <a:pPr lvl="0"/>
            <a:r>
              <a:rPr lang="en-US"/>
              <a:t>Click to edit Master text styles</a:t>
            </a:r>
          </a:p>
        </p:txBody>
      </p:sp>
    </p:spTree>
    <p:extLst>
      <p:ext uri="{BB962C8B-B14F-4D97-AF65-F5344CB8AC3E}">
        <p14:creationId xmlns:p14="http://schemas.microsoft.com/office/powerpoint/2010/main" val="3452649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8"/>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a:lstStyle>
            <a:lvl1pPr marL="0" indent="0">
              <a:buNone/>
              <a:defRPr sz="3000"/>
            </a:lvl1pPr>
            <a:lvl2pPr marL="428638" indent="0">
              <a:buNone/>
              <a:defRPr sz="2625"/>
            </a:lvl2pPr>
            <a:lvl3pPr marL="857277" indent="0">
              <a:buNone/>
              <a:defRPr sz="2250"/>
            </a:lvl3pPr>
            <a:lvl4pPr marL="1285915" indent="0">
              <a:buNone/>
              <a:defRPr sz="1875"/>
            </a:lvl4pPr>
            <a:lvl5pPr marL="1714553" indent="0">
              <a:buNone/>
              <a:defRPr sz="1875"/>
            </a:lvl5pPr>
            <a:lvl6pPr marL="2143192" indent="0">
              <a:buNone/>
              <a:defRPr sz="1875"/>
            </a:lvl6pPr>
            <a:lvl7pPr marL="2571830" indent="0">
              <a:buNone/>
              <a:defRPr sz="1875"/>
            </a:lvl7pPr>
            <a:lvl8pPr marL="3000469" indent="0">
              <a:buNone/>
              <a:defRPr sz="1875"/>
            </a:lvl8pPr>
            <a:lvl9pPr marL="3429107" indent="0">
              <a:buNone/>
              <a:defRPr sz="1875"/>
            </a:lvl9pPr>
          </a:lstStyle>
          <a:p>
            <a:endParaRPr lang="en-US"/>
          </a:p>
        </p:txBody>
      </p:sp>
      <p:sp>
        <p:nvSpPr>
          <p:cNvPr id="4" name="Text Placeholder 3"/>
          <p:cNvSpPr>
            <a:spLocks noGrp="1"/>
          </p:cNvSpPr>
          <p:nvPr>
            <p:ph type="body" sz="half" idx="2"/>
          </p:nvPr>
        </p:nvSpPr>
        <p:spPr>
          <a:xfrm>
            <a:off x="2389719" y="5367339"/>
            <a:ext cx="7315200" cy="804862"/>
          </a:xfrm>
        </p:spPr>
        <p:txBody>
          <a:bodyPr/>
          <a:lstStyle>
            <a:lvl1pPr marL="0" indent="0">
              <a:buNone/>
              <a:defRPr sz="1313"/>
            </a:lvl1pPr>
            <a:lvl2pPr marL="428638" indent="0">
              <a:buNone/>
              <a:defRPr sz="1125"/>
            </a:lvl2pPr>
            <a:lvl3pPr marL="857277" indent="0">
              <a:buNone/>
              <a:defRPr sz="938"/>
            </a:lvl3pPr>
            <a:lvl4pPr marL="1285915" indent="0">
              <a:buNone/>
              <a:defRPr sz="844"/>
            </a:lvl4pPr>
            <a:lvl5pPr marL="1714553" indent="0">
              <a:buNone/>
              <a:defRPr sz="844"/>
            </a:lvl5pPr>
            <a:lvl6pPr marL="2143192" indent="0">
              <a:buNone/>
              <a:defRPr sz="844"/>
            </a:lvl6pPr>
            <a:lvl7pPr marL="2571830" indent="0">
              <a:buNone/>
              <a:defRPr sz="844"/>
            </a:lvl7pPr>
            <a:lvl8pPr marL="3000469" indent="0">
              <a:buNone/>
              <a:defRPr sz="844"/>
            </a:lvl8pPr>
            <a:lvl9pPr marL="3429107" indent="0">
              <a:buNone/>
              <a:defRPr sz="844"/>
            </a:lvl9pPr>
          </a:lstStyle>
          <a:p>
            <a:pPr lvl="0"/>
            <a:r>
              <a:rPr lang="en-US"/>
              <a:t>Click to edit Master text styles</a:t>
            </a:r>
          </a:p>
        </p:txBody>
      </p:sp>
    </p:spTree>
    <p:extLst>
      <p:ext uri="{BB962C8B-B14F-4D97-AF65-F5344CB8AC3E}">
        <p14:creationId xmlns:p14="http://schemas.microsoft.com/office/powerpoint/2010/main" val="28811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541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621" y="569915"/>
            <a:ext cx="2601383" cy="5653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5351" y="569915"/>
            <a:ext cx="7603067" cy="5653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6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253A-2F90-3028-F853-9798E8D5D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F7F71B-243B-C24B-0127-23B0C919F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E40FD-B70D-CF31-5E89-749B7D1BE2D3}"/>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5" name="Footer Placeholder 4">
            <a:extLst>
              <a:ext uri="{FF2B5EF4-FFF2-40B4-BE49-F238E27FC236}">
                <a16:creationId xmlns:a16="http://schemas.microsoft.com/office/drawing/2014/main" id="{43FF51DB-2A97-F9CD-1CE4-2BD9F5F77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B54EE-3A46-9498-2744-0454EE3E0863}"/>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42322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F233-6750-7F9E-C8C3-81C5AFDE0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4E3A2-75F4-D48A-ECD3-33DE4E97A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5309EB-06B9-3B82-750F-08BE00BA9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FB60F-48DE-B996-7586-5C9B44F7D604}"/>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6" name="Footer Placeholder 5">
            <a:extLst>
              <a:ext uri="{FF2B5EF4-FFF2-40B4-BE49-F238E27FC236}">
                <a16:creationId xmlns:a16="http://schemas.microsoft.com/office/drawing/2014/main" id="{31CF92EB-6DB6-9190-F01A-AA6436A614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97E73-5C4C-3F96-20C9-E020828B569F}"/>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156219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EE70-794F-D80B-E868-376FF356F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AC5C80-1428-3E58-F53B-DC3371BED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ACA773-1262-51CB-3F60-0327C32BF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122A3-E378-7E46-E2B6-3F3CF934D5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D10D0-03DF-D3C4-4CC6-71CC65B3D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CA654-3905-8A1A-C7F6-EC8AC2CE58A6}"/>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8" name="Footer Placeholder 7">
            <a:extLst>
              <a:ext uri="{FF2B5EF4-FFF2-40B4-BE49-F238E27FC236}">
                <a16:creationId xmlns:a16="http://schemas.microsoft.com/office/drawing/2014/main" id="{D61EF583-2060-9EF4-B434-F0675C7095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905D7D-11D1-646C-201E-B1CA1D32CB4B}"/>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327818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35CC-6490-464D-2585-9B3FA6FF3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2DF47-DEF3-B158-C3F8-8174CB4B007A}"/>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4" name="Footer Placeholder 3">
            <a:extLst>
              <a:ext uri="{FF2B5EF4-FFF2-40B4-BE49-F238E27FC236}">
                <a16:creationId xmlns:a16="http://schemas.microsoft.com/office/drawing/2014/main" id="{550C8372-70C6-BF0B-D43A-D32B08D15E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E2790-2C31-CF1D-B893-D55BDA602BB0}"/>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230060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AFB32-9E3B-256A-D8AD-DD22BCF1253F}"/>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3" name="Footer Placeholder 2">
            <a:extLst>
              <a:ext uri="{FF2B5EF4-FFF2-40B4-BE49-F238E27FC236}">
                <a16:creationId xmlns:a16="http://schemas.microsoft.com/office/drawing/2014/main" id="{6DE042FF-C668-C05E-75A4-0EAFAA9D15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DC8E7E-2800-DFC7-F717-FDD477077A25}"/>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205793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D985-8F55-1D79-D48C-98C23E390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1DA2E-8DCF-BBF1-27FF-63AFCD699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81FA8-73AA-FF90-D5C1-35329CFE5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5A300-3F5B-4876-79E2-75DBD1636C78}"/>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6" name="Footer Placeholder 5">
            <a:extLst>
              <a:ext uri="{FF2B5EF4-FFF2-40B4-BE49-F238E27FC236}">
                <a16:creationId xmlns:a16="http://schemas.microsoft.com/office/drawing/2014/main" id="{A8AB41F7-FD4C-3EC6-D31F-B533FE180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9D3FD-7F55-60B4-B9D7-FE2ACF639E73}"/>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49455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C2A8-54F5-F655-8668-036F99687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0E21C-ED46-C8D0-F675-022CA29E2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9FC260-B4EE-2B45-AC76-F6D1AB17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231B4-6485-BA14-783A-E403CDF86064}"/>
              </a:ext>
            </a:extLst>
          </p:cNvPr>
          <p:cNvSpPr>
            <a:spLocks noGrp="1"/>
          </p:cNvSpPr>
          <p:nvPr>
            <p:ph type="dt" sz="half" idx="10"/>
          </p:nvPr>
        </p:nvSpPr>
        <p:spPr/>
        <p:txBody>
          <a:bodyPr/>
          <a:lstStyle/>
          <a:p>
            <a:fld id="{867F248C-7546-4808-A727-4710BFDC6730}" type="datetimeFigureOut">
              <a:rPr lang="en-US" smtClean="0"/>
              <a:t>7/10/23</a:t>
            </a:fld>
            <a:endParaRPr lang="en-US"/>
          </a:p>
        </p:txBody>
      </p:sp>
      <p:sp>
        <p:nvSpPr>
          <p:cNvPr id="6" name="Footer Placeholder 5">
            <a:extLst>
              <a:ext uri="{FF2B5EF4-FFF2-40B4-BE49-F238E27FC236}">
                <a16:creationId xmlns:a16="http://schemas.microsoft.com/office/drawing/2014/main" id="{1811F93E-959A-CA8A-1814-F7FE6B2CB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FB509-02BE-9A7F-F636-A03A9EEE96D2}"/>
              </a:ext>
            </a:extLst>
          </p:cNvPr>
          <p:cNvSpPr>
            <a:spLocks noGrp="1"/>
          </p:cNvSpPr>
          <p:nvPr>
            <p:ph type="sldNum" sz="quarter" idx="12"/>
          </p:nvPr>
        </p:nvSpPr>
        <p:spPr/>
        <p:txBody>
          <a:bodyPr/>
          <a:lstStyle/>
          <a:p>
            <a:fld id="{0D7EFB6A-1E54-407E-BD10-B0B4C6C348E0}" type="slidenum">
              <a:rPr lang="en-US" smtClean="0"/>
              <a:t>‹#›</a:t>
            </a:fld>
            <a:endParaRPr lang="en-US"/>
          </a:p>
        </p:txBody>
      </p:sp>
    </p:spTree>
    <p:extLst>
      <p:ext uri="{BB962C8B-B14F-4D97-AF65-F5344CB8AC3E}">
        <p14:creationId xmlns:p14="http://schemas.microsoft.com/office/powerpoint/2010/main" val="269779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1B5FF-F973-1017-05BD-3502E2275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4D2332-665D-77FA-9997-F843E7ACC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A4A28-663E-D27E-8E3A-D0A251ADF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F248C-7546-4808-A727-4710BFDC6730}" type="datetimeFigureOut">
              <a:rPr lang="en-US" smtClean="0"/>
              <a:t>7/10/23</a:t>
            </a:fld>
            <a:endParaRPr lang="en-US"/>
          </a:p>
        </p:txBody>
      </p:sp>
      <p:sp>
        <p:nvSpPr>
          <p:cNvPr id="5" name="Footer Placeholder 4">
            <a:extLst>
              <a:ext uri="{FF2B5EF4-FFF2-40B4-BE49-F238E27FC236}">
                <a16:creationId xmlns:a16="http://schemas.microsoft.com/office/drawing/2014/main" id="{9DD0D0C4-6F16-C3CE-ACDB-05DAD26FC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8C8340-381E-DFD2-8B80-07941BB8F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EFB6A-1E54-407E-BD10-B0B4C6C348E0}" type="slidenum">
              <a:rPr lang="en-US" smtClean="0"/>
              <a:t>‹#›</a:t>
            </a:fld>
            <a:endParaRPr lang="en-US"/>
          </a:p>
        </p:txBody>
      </p:sp>
    </p:spTree>
    <p:extLst>
      <p:ext uri="{BB962C8B-B14F-4D97-AF65-F5344CB8AC3E}">
        <p14:creationId xmlns:p14="http://schemas.microsoft.com/office/powerpoint/2010/main" val="118854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5352" y="569913"/>
            <a:ext cx="10407649"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895352" y="1906589"/>
            <a:ext cx="10407649" cy="431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8247126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28638" rtl="0" fontAlgn="base" hangingPunct="0">
        <a:lnSpc>
          <a:spcPct val="112000"/>
        </a:lnSpc>
        <a:spcBef>
          <a:spcPct val="0"/>
        </a:spcBef>
        <a:spcAft>
          <a:spcPct val="0"/>
        </a:spcAft>
        <a:buClr>
          <a:srgbClr val="000000"/>
        </a:buClr>
        <a:buSzPct val="45000"/>
        <a:buFont typeface="StarSymbol" charset="0"/>
        <a:defRPr sz="4125">
          <a:solidFill>
            <a:srgbClr val="000000"/>
          </a:solidFill>
          <a:latin typeface="+mj-lt"/>
          <a:ea typeface="+mj-ea"/>
          <a:cs typeface="+mj-cs"/>
        </a:defRPr>
      </a:lvl1pPr>
      <a:lvl2pPr marL="404825"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2pPr>
      <a:lvl3pPr marL="607238"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3pPr>
      <a:lvl4pPr marL="809650"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4pPr>
      <a:lvl5pPr marL="1012063"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5pPr>
      <a:lvl6pPr marL="1440701"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6pPr>
      <a:lvl7pPr marL="1869340"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7pPr>
      <a:lvl8pPr marL="2297977"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8pPr>
      <a:lvl9pPr marL="2726616" indent="-202412" algn="l" defTabSz="428638" rtl="0" fontAlgn="base" hangingPunct="0">
        <a:spcBef>
          <a:spcPct val="0"/>
        </a:spcBef>
        <a:spcAft>
          <a:spcPct val="0"/>
        </a:spcAft>
        <a:buClr>
          <a:srgbClr val="000000"/>
        </a:buClr>
        <a:buSzPct val="45000"/>
        <a:buFont typeface="StarSymbol" charset="0"/>
        <a:defRPr sz="4125">
          <a:solidFill>
            <a:srgbClr val="000000"/>
          </a:solidFill>
          <a:latin typeface="Times New Roman" pitchFamily="16" charset="0"/>
          <a:ea typeface="Lucida Sans Unicode" pitchFamily="32" charset="0"/>
          <a:cs typeface="Lucida Sans Unicode" pitchFamily="32" charset="0"/>
        </a:defRPr>
      </a:lvl9pPr>
    </p:titleStyle>
    <p:bodyStyle>
      <a:lvl1pPr marL="403337" indent="-303619" algn="l" defTabSz="428638" rtl="0" fontAlgn="base" hangingPunct="0">
        <a:lnSpc>
          <a:spcPct val="112000"/>
        </a:lnSpc>
        <a:spcBef>
          <a:spcPct val="0"/>
        </a:spcBef>
        <a:spcAft>
          <a:spcPts val="1336"/>
        </a:spcAft>
        <a:buClr>
          <a:srgbClr val="000000"/>
        </a:buClr>
        <a:buSzPct val="45000"/>
        <a:buFont typeface="StarSymbol" charset="0"/>
        <a:buChar char="●"/>
        <a:defRPr sz="3000">
          <a:solidFill>
            <a:srgbClr val="000000"/>
          </a:solidFill>
          <a:latin typeface="+mn-lt"/>
          <a:ea typeface="+mn-ea"/>
          <a:cs typeface="+mn-cs"/>
        </a:defRPr>
      </a:lvl1pPr>
      <a:lvl2pPr marL="808162" indent="-267899" algn="l" defTabSz="428638" rtl="0" fontAlgn="base" hangingPunct="0">
        <a:lnSpc>
          <a:spcPct val="112000"/>
        </a:lnSpc>
        <a:spcBef>
          <a:spcPct val="0"/>
        </a:spcBef>
        <a:spcAft>
          <a:spcPts val="1067"/>
        </a:spcAft>
        <a:buClr>
          <a:srgbClr val="000000"/>
        </a:buClr>
        <a:buSzPct val="75000"/>
        <a:buFont typeface="StarSymbol" charset="0"/>
        <a:buChar char="–"/>
        <a:defRPr sz="2625">
          <a:solidFill>
            <a:srgbClr val="000000"/>
          </a:solidFill>
          <a:latin typeface="+mn-lt"/>
          <a:ea typeface="+mn-ea"/>
          <a:cs typeface="+mn-cs"/>
        </a:defRPr>
      </a:lvl2pPr>
      <a:lvl3pPr marL="1212987" indent="-202412" algn="l" defTabSz="428638" rtl="0" fontAlgn="base" hangingPunct="0">
        <a:lnSpc>
          <a:spcPct val="112000"/>
        </a:lnSpc>
        <a:spcBef>
          <a:spcPct val="0"/>
        </a:spcBef>
        <a:spcAft>
          <a:spcPts val="797"/>
        </a:spcAft>
        <a:buClr>
          <a:srgbClr val="000000"/>
        </a:buClr>
        <a:buSzPct val="45000"/>
        <a:buFont typeface="StarSymbol" charset="0"/>
        <a:buChar char="●"/>
        <a:defRPr sz="2250">
          <a:solidFill>
            <a:srgbClr val="000000"/>
          </a:solidFill>
          <a:latin typeface="+mn-lt"/>
          <a:ea typeface="+mn-ea"/>
          <a:cs typeface="+mn-cs"/>
        </a:defRPr>
      </a:lvl3pPr>
      <a:lvl4pPr marL="1617812" indent="-200924" algn="l" defTabSz="428638" rtl="0" fontAlgn="base" hangingPunct="0">
        <a:lnSpc>
          <a:spcPct val="112000"/>
        </a:lnSpc>
        <a:spcBef>
          <a:spcPct val="0"/>
        </a:spcBef>
        <a:spcAft>
          <a:spcPts val="539"/>
        </a:spcAft>
        <a:buClr>
          <a:srgbClr val="000000"/>
        </a:buClr>
        <a:buSzPct val="75000"/>
        <a:buFont typeface="StarSymbol" charset="0"/>
        <a:buChar char="–"/>
        <a:defRPr sz="1875">
          <a:solidFill>
            <a:srgbClr val="000000"/>
          </a:solidFill>
          <a:latin typeface="+mn-lt"/>
          <a:ea typeface="+mn-ea"/>
          <a:cs typeface="+mn-cs"/>
        </a:defRPr>
      </a:lvl4pPr>
      <a:lvl5pPr marL="2022638" indent="-202412" algn="l" defTabSz="428638" rtl="0" fontAlgn="base" hangingPunct="0">
        <a:lnSpc>
          <a:spcPct val="112000"/>
        </a:lnSpc>
        <a:spcBef>
          <a:spcPct val="0"/>
        </a:spcBef>
        <a:spcAft>
          <a:spcPts val="270"/>
        </a:spcAft>
        <a:buClr>
          <a:srgbClr val="000000"/>
        </a:buClr>
        <a:buSzPct val="45000"/>
        <a:buFont typeface="StarSymbol" charset="0"/>
        <a:buChar char="●"/>
        <a:defRPr sz="1875">
          <a:solidFill>
            <a:srgbClr val="000000"/>
          </a:solidFill>
          <a:latin typeface="+mn-lt"/>
          <a:ea typeface="+mn-ea"/>
          <a:cs typeface="+mn-cs"/>
        </a:defRPr>
      </a:lvl5pPr>
      <a:lvl6pPr marL="2451276" indent="-202412" algn="l" defTabSz="428638" rtl="0" fontAlgn="base" hangingPunct="0">
        <a:lnSpc>
          <a:spcPct val="112000"/>
        </a:lnSpc>
        <a:spcBef>
          <a:spcPct val="0"/>
        </a:spcBef>
        <a:spcAft>
          <a:spcPts val="270"/>
        </a:spcAft>
        <a:buClr>
          <a:srgbClr val="000000"/>
        </a:buClr>
        <a:buSzPct val="45000"/>
        <a:buFont typeface="StarSymbol" charset="0"/>
        <a:buChar char="●"/>
        <a:defRPr sz="1875">
          <a:solidFill>
            <a:srgbClr val="000000"/>
          </a:solidFill>
          <a:latin typeface="+mn-lt"/>
          <a:ea typeface="+mn-ea"/>
          <a:cs typeface="+mn-cs"/>
        </a:defRPr>
      </a:lvl6pPr>
      <a:lvl7pPr marL="2879914" indent="-202412" algn="l" defTabSz="428638" rtl="0" fontAlgn="base" hangingPunct="0">
        <a:lnSpc>
          <a:spcPct val="112000"/>
        </a:lnSpc>
        <a:spcBef>
          <a:spcPct val="0"/>
        </a:spcBef>
        <a:spcAft>
          <a:spcPts val="270"/>
        </a:spcAft>
        <a:buClr>
          <a:srgbClr val="000000"/>
        </a:buClr>
        <a:buSzPct val="45000"/>
        <a:buFont typeface="StarSymbol" charset="0"/>
        <a:buChar char="●"/>
        <a:defRPr sz="1875">
          <a:solidFill>
            <a:srgbClr val="000000"/>
          </a:solidFill>
          <a:latin typeface="+mn-lt"/>
          <a:ea typeface="+mn-ea"/>
          <a:cs typeface="+mn-cs"/>
        </a:defRPr>
      </a:lvl7pPr>
      <a:lvl8pPr marL="3308552" indent="-202412" algn="l" defTabSz="428638" rtl="0" fontAlgn="base" hangingPunct="0">
        <a:lnSpc>
          <a:spcPct val="112000"/>
        </a:lnSpc>
        <a:spcBef>
          <a:spcPct val="0"/>
        </a:spcBef>
        <a:spcAft>
          <a:spcPts val="270"/>
        </a:spcAft>
        <a:buClr>
          <a:srgbClr val="000000"/>
        </a:buClr>
        <a:buSzPct val="45000"/>
        <a:buFont typeface="StarSymbol" charset="0"/>
        <a:buChar char="●"/>
        <a:defRPr sz="1875">
          <a:solidFill>
            <a:srgbClr val="000000"/>
          </a:solidFill>
          <a:latin typeface="+mn-lt"/>
          <a:ea typeface="+mn-ea"/>
          <a:cs typeface="+mn-cs"/>
        </a:defRPr>
      </a:lvl8pPr>
      <a:lvl9pPr marL="3737191" indent="-202412" algn="l" defTabSz="428638" rtl="0" fontAlgn="base" hangingPunct="0">
        <a:lnSpc>
          <a:spcPct val="112000"/>
        </a:lnSpc>
        <a:spcBef>
          <a:spcPct val="0"/>
        </a:spcBef>
        <a:spcAft>
          <a:spcPts val="270"/>
        </a:spcAft>
        <a:buClr>
          <a:srgbClr val="000000"/>
        </a:buClr>
        <a:buSzPct val="45000"/>
        <a:buFont typeface="StarSymbol" charset="0"/>
        <a:buChar char="●"/>
        <a:defRPr sz="1875">
          <a:solidFill>
            <a:srgbClr val="000000"/>
          </a:solidFill>
          <a:latin typeface="+mn-lt"/>
          <a:ea typeface="+mn-ea"/>
          <a:cs typeface="+mn-cs"/>
        </a:defRPr>
      </a:lvl9pPr>
    </p:bodyStyle>
    <p:otherStyle>
      <a:defPPr>
        <a:defRPr lang="en-US"/>
      </a:defPPr>
      <a:lvl1pPr marL="0" algn="l" defTabSz="857277" rtl="0" eaLnBrk="1" latinLnBrk="0" hangingPunct="1">
        <a:defRPr sz="1688" kern="1200">
          <a:solidFill>
            <a:schemeClr val="tx1"/>
          </a:solidFill>
          <a:latin typeface="+mn-lt"/>
          <a:ea typeface="+mn-ea"/>
          <a:cs typeface="+mn-cs"/>
        </a:defRPr>
      </a:lvl1pPr>
      <a:lvl2pPr marL="428638" algn="l" defTabSz="857277" rtl="0" eaLnBrk="1" latinLnBrk="0" hangingPunct="1">
        <a:defRPr sz="1688" kern="1200">
          <a:solidFill>
            <a:schemeClr val="tx1"/>
          </a:solidFill>
          <a:latin typeface="+mn-lt"/>
          <a:ea typeface="+mn-ea"/>
          <a:cs typeface="+mn-cs"/>
        </a:defRPr>
      </a:lvl2pPr>
      <a:lvl3pPr marL="857277" algn="l" defTabSz="857277" rtl="0" eaLnBrk="1" latinLnBrk="0" hangingPunct="1">
        <a:defRPr sz="1688" kern="1200">
          <a:solidFill>
            <a:schemeClr val="tx1"/>
          </a:solidFill>
          <a:latin typeface="+mn-lt"/>
          <a:ea typeface="+mn-ea"/>
          <a:cs typeface="+mn-cs"/>
        </a:defRPr>
      </a:lvl3pPr>
      <a:lvl4pPr marL="1285915" algn="l" defTabSz="857277" rtl="0" eaLnBrk="1" latinLnBrk="0" hangingPunct="1">
        <a:defRPr sz="1688" kern="1200">
          <a:solidFill>
            <a:schemeClr val="tx1"/>
          </a:solidFill>
          <a:latin typeface="+mn-lt"/>
          <a:ea typeface="+mn-ea"/>
          <a:cs typeface="+mn-cs"/>
        </a:defRPr>
      </a:lvl4pPr>
      <a:lvl5pPr marL="1714553" algn="l" defTabSz="857277" rtl="0" eaLnBrk="1" latinLnBrk="0" hangingPunct="1">
        <a:defRPr sz="1688" kern="1200">
          <a:solidFill>
            <a:schemeClr val="tx1"/>
          </a:solidFill>
          <a:latin typeface="+mn-lt"/>
          <a:ea typeface="+mn-ea"/>
          <a:cs typeface="+mn-cs"/>
        </a:defRPr>
      </a:lvl5pPr>
      <a:lvl6pPr marL="2143192" algn="l" defTabSz="857277" rtl="0" eaLnBrk="1" latinLnBrk="0" hangingPunct="1">
        <a:defRPr sz="1688" kern="1200">
          <a:solidFill>
            <a:schemeClr val="tx1"/>
          </a:solidFill>
          <a:latin typeface="+mn-lt"/>
          <a:ea typeface="+mn-ea"/>
          <a:cs typeface="+mn-cs"/>
        </a:defRPr>
      </a:lvl6pPr>
      <a:lvl7pPr marL="2571830" algn="l" defTabSz="857277" rtl="0" eaLnBrk="1" latinLnBrk="0" hangingPunct="1">
        <a:defRPr sz="1688" kern="1200">
          <a:solidFill>
            <a:schemeClr val="tx1"/>
          </a:solidFill>
          <a:latin typeface="+mn-lt"/>
          <a:ea typeface="+mn-ea"/>
          <a:cs typeface="+mn-cs"/>
        </a:defRPr>
      </a:lvl7pPr>
      <a:lvl8pPr marL="3000469" algn="l" defTabSz="857277" rtl="0" eaLnBrk="1" latinLnBrk="0" hangingPunct="1">
        <a:defRPr sz="1688" kern="1200">
          <a:solidFill>
            <a:schemeClr val="tx1"/>
          </a:solidFill>
          <a:latin typeface="+mn-lt"/>
          <a:ea typeface="+mn-ea"/>
          <a:cs typeface="+mn-cs"/>
        </a:defRPr>
      </a:lvl8pPr>
      <a:lvl9pPr marL="3429107" algn="l" defTabSz="857277"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9E56-C139-8FE6-8BE9-A4713963A2F0}"/>
              </a:ext>
            </a:extLst>
          </p:cNvPr>
          <p:cNvSpPr>
            <a:spLocks noGrp="1"/>
          </p:cNvSpPr>
          <p:nvPr>
            <p:ph type="ctrTitle"/>
          </p:nvPr>
        </p:nvSpPr>
        <p:spPr>
          <a:xfrm>
            <a:off x="1524000" y="774020"/>
            <a:ext cx="9144000" cy="2387600"/>
          </a:xfrm>
        </p:spPr>
        <p:txBody>
          <a:bodyPr>
            <a:normAutofit/>
          </a:bodyPr>
          <a:lstStyle/>
          <a:p>
            <a:r>
              <a:rPr lang="en-US" sz="5600" b="1" i="0" dirty="0">
                <a:solidFill>
                  <a:srgbClr val="000000"/>
                </a:solidFill>
                <a:effectLst/>
                <a:latin typeface="Calibri" panose="020F0502020204030204" pitchFamily="34" charset="0"/>
              </a:rPr>
              <a:t>Localized Melanoma and Other Types of Skin Cancer</a:t>
            </a:r>
            <a:endParaRPr lang="en-US" sz="5600" dirty="0"/>
          </a:p>
        </p:txBody>
      </p:sp>
      <p:sp>
        <p:nvSpPr>
          <p:cNvPr id="3" name="Subtitle 2">
            <a:extLst>
              <a:ext uri="{FF2B5EF4-FFF2-40B4-BE49-F238E27FC236}">
                <a16:creationId xmlns:a16="http://schemas.microsoft.com/office/drawing/2014/main" id="{E99750DC-2DBA-6872-2979-88D819F20F2F}"/>
              </a:ext>
            </a:extLst>
          </p:cNvPr>
          <p:cNvSpPr>
            <a:spLocks noGrp="1"/>
          </p:cNvSpPr>
          <p:nvPr>
            <p:ph type="subTitle" idx="1"/>
          </p:nvPr>
        </p:nvSpPr>
        <p:spPr>
          <a:xfrm>
            <a:off x="1524000" y="3602037"/>
            <a:ext cx="9144000" cy="2133599"/>
          </a:xfrm>
        </p:spPr>
        <p:txBody>
          <a:bodyPr>
            <a:normAutofit/>
          </a:bodyPr>
          <a:lstStyle/>
          <a:p>
            <a:r>
              <a:rPr lang="en-US" b="1" dirty="0"/>
              <a:t>Evan J Lipson, MD</a:t>
            </a:r>
            <a:br>
              <a:rPr lang="en-US" dirty="0"/>
            </a:br>
            <a:r>
              <a:rPr lang="en-US" dirty="0"/>
              <a:t>Associate Professor, Medical Oncology</a:t>
            </a:r>
            <a:br>
              <a:rPr lang="en-US" dirty="0"/>
            </a:br>
            <a:r>
              <a:rPr lang="en-US" dirty="0"/>
              <a:t>Bloomberg-Kimmel Institute for Cancer Immunotherapy</a:t>
            </a:r>
            <a:br>
              <a:rPr lang="en-US" dirty="0"/>
            </a:br>
            <a:r>
              <a:rPr lang="en-US" dirty="0"/>
              <a:t>Johns Hopkins School of Medicine</a:t>
            </a:r>
            <a:br>
              <a:rPr lang="en-US" dirty="0"/>
            </a:br>
            <a:r>
              <a:rPr lang="en-US" dirty="0"/>
              <a:t>The Sidney Kimmel Comprehensive Cancer Center</a:t>
            </a:r>
            <a:br>
              <a:rPr lang="en-US" dirty="0"/>
            </a:br>
            <a:r>
              <a:rPr lang="en-US" dirty="0"/>
              <a:t>Baltimore, Maryland</a:t>
            </a:r>
          </a:p>
        </p:txBody>
      </p:sp>
    </p:spTree>
    <p:extLst>
      <p:ext uri="{BB962C8B-B14F-4D97-AF65-F5344CB8AC3E}">
        <p14:creationId xmlns:p14="http://schemas.microsoft.com/office/powerpoint/2010/main" val="169162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2000" b="1" u="sng" dirty="0">
                <a:solidFill>
                  <a:schemeClr val="tx1"/>
                </a:solidFill>
              </a:rPr>
              <a:t>Critical finding(s)</a:t>
            </a:r>
            <a:r>
              <a:rPr lang="en-US" sz="2000" b="1" dirty="0">
                <a:solidFill>
                  <a:schemeClr val="tx1"/>
                </a:solidFill>
              </a:rPr>
              <a:t>: </a:t>
            </a:r>
            <a:r>
              <a:rPr lang="en-US" sz="2000" dirty="0">
                <a:solidFill>
                  <a:schemeClr val="tx1"/>
                </a:solidFill>
              </a:rPr>
              <a:t>Among ~800 patients with resected stage IIB or IIC melanoma, nivolumab significantly reduced the risk of recurrence by 58% compared with placebo</a:t>
            </a:r>
          </a:p>
          <a:p>
            <a:pPr marL="0">
              <a:spcBef>
                <a:spcPts val="1300"/>
              </a:spcBef>
            </a:pPr>
            <a:endParaRPr lang="en-US" sz="2000" dirty="0">
              <a:solidFill>
                <a:schemeClr val="tx1"/>
              </a:solidFill>
            </a:endParaRPr>
          </a:p>
          <a:p>
            <a:pPr marL="0">
              <a:spcBef>
                <a:spcPts val="1300"/>
              </a:spcBef>
            </a:pPr>
            <a:r>
              <a:rPr lang="en-US" sz="2000" b="1" u="sng" dirty="0">
                <a:solidFill>
                  <a:schemeClr val="tx1"/>
                </a:solidFill>
              </a:rPr>
              <a:t>Clinical implication(s)</a:t>
            </a:r>
            <a:r>
              <a:rPr lang="en-US" sz="2000" b="1" dirty="0">
                <a:solidFill>
                  <a:schemeClr val="tx1"/>
                </a:solidFill>
              </a:rPr>
              <a:t>: </a:t>
            </a:r>
            <a:r>
              <a:rPr lang="en-US" sz="2000" dirty="0">
                <a:solidFill>
                  <a:schemeClr val="tx1"/>
                </a:solidFill>
              </a:rPr>
              <a:t>These results demonstrate the benefit of adjuvant nivolumab for patients with resected stage IIB/C melanoma. </a:t>
            </a: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Research relevance</a:t>
            </a:r>
            <a:r>
              <a:rPr lang="en-US" sz="2000" b="1" dirty="0">
                <a:solidFill>
                  <a:schemeClr val="tx1"/>
                </a:solidFill>
              </a:rPr>
              <a:t>: </a:t>
            </a:r>
            <a:r>
              <a:rPr lang="en-US" sz="2000" dirty="0">
                <a:solidFill>
                  <a:schemeClr val="tx1"/>
                </a:solidFill>
              </a:rPr>
              <a:t>Could other combinations (e.g., anti-PD-1 + anti-LAG-3) provide benefit over anti-PD-1 alone in this patient population?</a:t>
            </a:r>
          </a:p>
        </p:txBody>
      </p:sp>
    </p:spTree>
    <p:extLst>
      <p:ext uri="{BB962C8B-B14F-4D97-AF65-F5344CB8AC3E}">
        <p14:creationId xmlns:p14="http://schemas.microsoft.com/office/powerpoint/2010/main" val="3516320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Patel SP et al. N Engl J Med 2023;388(9):813-23.</a:t>
            </a:r>
          </a:p>
        </p:txBody>
      </p:sp>
      <p:pic>
        <p:nvPicPr>
          <p:cNvPr id="3" name="Picture 2">
            <a:extLst>
              <a:ext uri="{FF2B5EF4-FFF2-40B4-BE49-F238E27FC236}">
                <a16:creationId xmlns:a16="http://schemas.microsoft.com/office/drawing/2014/main" id="{112A6229-6CFF-1AFA-89A1-10E731AAF5D4}"/>
              </a:ext>
            </a:extLst>
          </p:cNvPr>
          <p:cNvPicPr>
            <a:picLocks noChangeAspect="1"/>
          </p:cNvPicPr>
          <p:nvPr/>
        </p:nvPicPr>
        <p:blipFill>
          <a:blip r:embed="rId2"/>
          <a:stretch>
            <a:fillRect/>
          </a:stretch>
        </p:blipFill>
        <p:spPr>
          <a:xfrm>
            <a:off x="1842494" y="713996"/>
            <a:ext cx="8507012" cy="5430008"/>
          </a:xfrm>
          <a:prstGeom prst="rect">
            <a:avLst/>
          </a:prstGeom>
        </p:spPr>
      </p:pic>
    </p:spTree>
    <p:extLst>
      <p:ext uri="{BB962C8B-B14F-4D97-AF65-F5344CB8AC3E}">
        <p14:creationId xmlns:p14="http://schemas.microsoft.com/office/powerpoint/2010/main" val="33036442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D7B26-9587-D0E5-808B-32F2D8B1A2B3}"/>
              </a:ext>
            </a:extLst>
          </p:cNvPr>
          <p:cNvSpPr txBox="1"/>
          <p:nvPr/>
        </p:nvSpPr>
        <p:spPr>
          <a:xfrm>
            <a:off x="147430" y="6448852"/>
            <a:ext cx="6096000" cy="369332"/>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Patel SP et al. N Engl J Med 2023;388(9):813-23.</a:t>
            </a:r>
          </a:p>
        </p:txBody>
      </p:sp>
      <p:sp>
        <p:nvSpPr>
          <p:cNvPr id="9" name="TextBox 8">
            <a:extLst>
              <a:ext uri="{FF2B5EF4-FFF2-40B4-BE49-F238E27FC236}">
                <a16:creationId xmlns:a16="http://schemas.microsoft.com/office/drawing/2014/main" id="{47D773A2-370B-BE97-7333-889D37749E14}"/>
              </a:ext>
            </a:extLst>
          </p:cNvPr>
          <p:cNvSpPr txBox="1"/>
          <p:nvPr/>
        </p:nvSpPr>
        <p:spPr>
          <a:xfrm>
            <a:off x="1685677" y="191888"/>
            <a:ext cx="8680174" cy="1015663"/>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In patients with resectable stage III/IV melanoma, event-free survival (EFS) improved with neoadjuvant + adjuvant pembrolizumab vs. adjuvant-only.</a:t>
            </a:r>
          </a:p>
          <a:p>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DBCA846-A182-4811-3B29-0FB8210C2CD8}"/>
              </a:ext>
            </a:extLst>
          </p:cNvPr>
          <p:cNvPicPr>
            <a:picLocks noChangeAspect="1"/>
          </p:cNvPicPr>
          <p:nvPr/>
        </p:nvPicPr>
        <p:blipFill>
          <a:blip r:embed="rId2"/>
          <a:stretch>
            <a:fillRect/>
          </a:stretch>
        </p:blipFill>
        <p:spPr>
          <a:xfrm>
            <a:off x="1431833" y="1026256"/>
            <a:ext cx="7396827" cy="5143567"/>
          </a:xfrm>
          <a:prstGeom prst="rect">
            <a:avLst/>
          </a:prstGeom>
        </p:spPr>
      </p:pic>
    </p:spTree>
    <p:extLst>
      <p:ext uri="{BB962C8B-B14F-4D97-AF65-F5344CB8AC3E}">
        <p14:creationId xmlns:p14="http://schemas.microsoft.com/office/powerpoint/2010/main" val="75754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1900" b="1" u="sng" dirty="0">
                <a:solidFill>
                  <a:schemeClr val="tx1"/>
                </a:solidFill>
              </a:rPr>
              <a:t>Critical finding(s)</a:t>
            </a:r>
            <a:r>
              <a:rPr lang="en-US" sz="1900" b="1" dirty="0">
                <a:solidFill>
                  <a:schemeClr val="tx1"/>
                </a:solidFill>
              </a:rPr>
              <a:t>: </a:t>
            </a:r>
            <a:r>
              <a:rPr lang="en-US" sz="1900" dirty="0">
                <a:solidFill>
                  <a:schemeClr val="tx1"/>
                </a:solidFill>
              </a:rPr>
              <a:t>Among ~150 patients with clinically detectable, measurable, surgically resectable, stage IIIB to IVC melanoma, event-free survival (EFS) improved with neoadjuvant + adjuvant pembrolizumab vs. adjuvant-only. Events were defined as:</a:t>
            </a:r>
          </a:p>
          <a:p>
            <a:pPr lvl="1">
              <a:spcBef>
                <a:spcPts val="0"/>
              </a:spcBef>
              <a:buFont typeface="Wingdings" panose="05000000000000000000" pitchFamily="2" charset="2"/>
              <a:buChar char="Ø"/>
            </a:pPr>
            <a:r>
              <a:rPr lang="en-US" sz="1900" dirty="0">
                <a:solidFill>
                  <a:schemeClr val="tx1"/>
                </a:solidFill>
              </a:rPr>
              <a:t>disease progression or toxic effects that precluded surgery</a:t>
            </a:r>
          </a:p>
          <a:p>
            <a:pPr lvl="1">
              <a:spcBef>
                <a:spcPts val="0"/>
              </a:spcBef>
              <a:buFont typeface="Wingdings" panose="05000000000000000000" pitchFamily="2" charset="2"/>
              <a:buChar char="Ø"/>
            </a:pPr>
            <a:r>
              <a:rPr lang="en-US" sz="1900" dirty="0">
                <a:solidFill>
                  <a:schemeClr val="tx1"/>
                </a:solidFill>
              </a:rPr>
              <a:t>inability to resect all gross disease</a:t>
            </a:r>
          </a:p>
          <a:p>
            <a:pPr lvl="1">
              <a:spcBef>
                <a:spcPts val="0"/>
              </a:spcBef>
              <a:buFont typeface="Wingdings" panose="05000000000000000000" pitchFamily="2" charset="2"/>
              <a:buChar char="Ø"/>
            </a:pPr>
            <a:r>
              <a:rPr lang="en-US" sz="1900" dirty="0">
                <a:solidFill>
                  <a:schemeClr val="tx1"/>
                </a:solidFill>
              </a:rPr>
              <a:t>disease progression, surgical complications, or toxic effects of treatment that precluded the initiation of adjuvant therapy within 84 days after surgery</a:t>
            </a:r>
          </a:p>
          <a:p>
            <a:pPr lvl="1">
              <a:spcBef>
                <a:spcPts val="0"/>
              </a:spcBef>
              <a:buFont typeface="Wingdings" panose="05000000000000000000" pitchFamily="2" charset="2"/>
              <a:buChar char="Ø"/>
            </a:pPr>
            <a:r>
              <a:rPr lang="en-US" sz="1900" dirty="0">
                <a:solidFill>
                  <a:schemeClr val="tx1"/>
                </a:solidFill>
              </a:rPr>
              <a:t>recurrence of melanoma after surgery</a:t>
            </a:r>
          </a:p>
          <a:p>
            <a:pPr lvl="1">
              <a:spcBef>
                <a:spcPts val="0"/>
              </a:spcBef>
              <a:buFont typeface="Wingdings" panose="05000000000000000000" pitchFamily="2" charset="2"/>
              <a:buChar char="Ø"/>
            </a:pPr>
            <a:r>
              <a:rPr lang="en-US" sz="1900" dirty="0">
                <a:solidFill>
                  <a:schemeClr val="tx1"/>
                </a:solidFill>
              </a:rPr>
              <a:t>death from any cause</a:t>
            </a:r>
          </a:p>
          <a:p>
            <a:pPr marL="0">
              <a:spcBef>
                <a:spcPts val="1300"/>
              </a:spcBef>
            </a:pPr>
            <a:r>
              <a:rPr lang="en-US" sz="1900" b="1" u="sng" dirty="0">
                <a:solidFill>
                  <a:schemeClr val="tx1"/>
                </a:solidFill>
              </a:rPr>
              <a:t>Clinical implication(s)</a:t>
            </a:r>
            <a:r>
              <a:rPr lang="en-US" sz="1900" b="1" dirty="0">
                <a:solidFill>
                  <a:schemeClr val="tx1"/>
                </a:solidFill>
              </a:rPr>
              <a:t>: </a:t>
            </a:r>
            <a:r>
              <a:rPr lang="en-US" sz="1900" dirty="0">
                <a:solidFill>
                  <a:schemeClr val="tx1"/>
                </a:solidFill>
              </a:rPr>
              <a:t>Neoadjuvant immunotherapy is becoming standard-of-care for patients with resectable, stage IIIB to IV melanoma.</a:t>
            </a:r>
            <a:endParaRPr lang="en-US" sz="1900" b="1" u="sng" dirty="0">
              <a:solidFill>
                <a:schemeClr val="tx1"/>
              </a:solidFill>
            </a:endParaRPr>
          </a:p>
          <a:p>
            <a:pPr marL="0">
              <a:spcBef>
                <a:spcPts val="1300"/>
              </a:spcBef>
            </a:pPr>
            <a:r>
              <a:rPr lang="en-US" sz="1900" b="1" u="sng" dirty="0">
                <a:solidFill>
                  <a:schemeClr val="tx1"/>
                </a:solidFill>
              </a:rPr>
              <a:t>Research relevance</a:t>
            </a:r>
            <a:r>
              <a:rPr lang="en-US" sz="1900" b="1" dirty="0">
                <a:solidFill>
                  <a:schemeClr val="tx1"/>
                </a:solidFill>
              </a:rPr>
              <a:t>: </a:t>
            </a:r>
            <a:r>
              <a:rPr lang="en-US" sz="1900" dirty="0">
                <a:solidFill>
                  <a:schemeClr val="tx1"/>
                </a:solidFill>
              </a:rPr>
              <a:t>Which regimen is best, for how long, and is adjuvant therapy needed, especially in the setting of a pathologic complete response?</a:t>
            </a:r>
          </a:p>
        </p:txBody>
      </p:sp>
    </p:spTree>
    <p:extLst>
      <p:ext uri="{BB962C8B-B14F-4D97-AF65-F5344CB8AC3E}">
        <p14:creationId xmlns:p14="http://schemas.microsoft.com/office/powerpoint/2010/main" val="2071226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Distant Metastasis-Free Survival Results From &lt;br /&gt;the Randomized, Phase 2 mRNA-4157-P201/&lt;br /&gt;KEYNOTE-942 Trial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0"/>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Khattak MA et al. ASCO 2023;Abstract LBA9503. </a:t>
            </a:r>
          </a:p>
        </p:txBody>
      </p:sp>
      <p:sp>
        <p:nvSpPr>
          <p:cNvPr id="3" name="TextBox 2">
            <a:extLst>
              <a:ext uri="{FF2B5EF4-FFF2-40B4-BE49-F238E27FC236}">
                <a16:creationId xmlns:a16="http://schemas.microsoft.com/office/drawing/2014/main" id="{081649D6-BB59-1E4E-C4EF-71C0741FD433}"/>
              </a:ext>
            </a:extLst>
          </p:cNvPr>
          <p:cNvSpPr txBox="1"/>
          <p:nvPr/>
        </p:nvSpPr>
        <p:spPr>
          <a:xfrm>
            <a:off x="2785241" y="6158272"/>
            <a:ext cx="3689131" cy="369332"/>
          </a:xfrm>
          <a:prstGeom prst="rect">
            <a:avLst/>
          </a:prstGeom>
          <a:solidFill>
            <a:schemeClr val="bg1"/>
          </a:solidFill>
        </p:spPr>
        <p:txBody>
          <a:bodyPr wrap="square" rtlCol="0">
            <a:spAutoFit/>
          </a:bodyPr>
          <a:lstStyle/>
          <a:p>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mRNA-4157-P201/KEYNOTE-942 (NCT03897881) Study Design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0"/>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Khattak MA et al. ASCO 2023;Abstract LBA9503. </a:t>
            </a:r>
          </a:p>
        </p:txBody>
      </p:sp>
      <p:sp>
        <p:nvSpPr>
          <p:cNvPr id="3" name="Rectangle 2">
            <a:extLst>
              <a:ext uri="{FF2B5EF4-FFF2-40B4-BE49-F238E27FC236}">
                <a16:creationId xmlns:a16="http://schemas.microsoft.com/office/drawing/2014/main" id="{CDFC8AF7-FC6D-7D13-B595-5D02CFFF12B5}"/>
              </a:ext>
            </a:extLst>
          </p:cNvPr>
          <p:cNvSpPr/>
          <p:nvPr/>
        </p:nvSpPr>
        <p:spPr bwMode="auto">
          <a:xfrm>
            <a:off x="2921317" y="4300431"/>
            <a:ext cx="7172077" cy="21124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6" charset="0"/>
            </a:endParaRPr>
          </a:p>
        </p:txBody>
      </p:sp>
      <p:sp>
        <p:nvSpPr>
          <p:cNvPr id="4" name="TextBox 3">
            <a:extLst>
              <a:ext uri="{FF2B5EF4-FFF2-40B4-BE49-F238E27FC236}">
                <a16:creationId xmlns:a16="http://schemas.microsoft.com/office/drawing/2014/main" id="{EF58E079-63F1-D02E-ADE4-006BB0101D95}"/>
              </a:ext>
            </a:extLst>
          </p:cNvPr>
          <p:cNvSpPr txBox="1"/>
          <p:nvPr/>
        </p:nvSpPr>
        <p:spPr>
          <a:xfrm>
            <a:off x="2818224" y="6185773"/>
            <a:ext cx="3689131" cy="369332"/>
          </a:xfrm>
          <a:prstGeom prst="rect">
            <a:avLst/>
          </a:prstGeom>
          <a:solidFill>
            <a:schemeClr val="bg1"/>
          </a:solidFill>
        </p:spPr>
        <p:txBody>
          <a:bodyPr wrap="square" rtlCol="0">
            <a:spAutoFit/>
          </a:bodyPr>
          <a:lstStyle/>
          <a:p>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D7B26-9587-D0E5-808B-32F2D8B1A2B3}"/>
              </a:ext>
            </a:extLst>
          </p:cNvPr>
          <p:cNvSpPr txBox="1"/>
          <p:nvPr/>
        </p:nvSpPr>
        <p:spPr>
          <a:xfrm>
            <a:off x="147430" y="6448852"/>
            <a:ext cx="6096000" cy="369332"/>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Khattak MA et al. ASCO 2023;Abstract LBA9503. </a:t>
            </a:r>
          </a:p>
        </p:txBody>
      </p:sp>
      <p:pic>
        <p:nvPicPr>
          <p:cNvPr id="2" name="Picture 2">
            <a:extLst>
              <a:ext uri="{FF2B5EF4-FFF2-40B4-BE49-F238E27FC236}">
                <a16:creationId xmlns:a16="http://schemas.microsoft.com/office/drawing/2014/main" id="{020F8091-9FF0-99CB-DB2C-04A8F96B3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9" t="16515" r="13909" b="20120"/>
          <a:stretch/>
        </p:blipFill>
        <p:spPr bwMode="auto">
          <a:xfrm>
            <a:off x="394985" y="1047661"/>
            <a:ext cx="11261557" cy="5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47D773A2-370B-BE97-7333-889D37749E14}"/>
              </a:ext>
            </a:extLst>
          </p:cNvPr>
          <p:cNvSpPr txBox="1"/>
          <p:nvPr/>
        </p:nvSpPr>
        <p:spPr>
          <a:xfrm>
            <a:off x="1078174" y="191888"/>
            <a:ext cx="10119814" cy="707886"/>
          </a:xfrm>
          <a:prstGeom prst="rect">
            <a:avLst/>
          </a:prstGeom>
          <a:solidFill>
            <a:schemeClr val="bg1"/>
          </a:solidFill>
        </p:spPr>
        <p:txBody>
          <a:bodyPr wrap="square">
            <a:spAutoFit/>
          </a:bodyPr>
          <a:lstStyle/>
          <a:p>
            <a:r>
              <a:rPr lang="en-US" sz="2000" kern="100" dirty="0">
                <a:effectLst/>
                <a:latin typeface="Arial" panose="020B0604020202020204" pitchFamily="34" charset="0"/>
                <a:ea typeface="Calibri" panose="020F0502020204030204" pitchFamily="34" charset="0"/>
                <a:cs typeface="Arial" panose="020B0604020202020204" pitchFamily="34" charset="0"/>
              </a:rPr>
              <a:t>Recurrence-free survival among patients with resected </a:t>
            </a:r>
            <a:r>
              <a:rPr lang="en-US" sz="2000" kern="100" dirty="0">
                <a:latin typeface="Arial" panose="020B0604020202020204" pitchFamily="34" charset="0"/>
                <a:ea typeface="Calibri" panose="020F0502020204030204" pitchFamily="34" charset="0"/>
                <a:cs typeface="Arial" panose="020B0604020202020204" pitchFamily="34" charset="0"/>
              </a:rPr>
              <a:t>stage IIIB-IV melanoma who received adjuvant </a:t>
            </a:r>
            <a:r>
              <a:rPr lang="en-US" sz="2000" kern="100" dirty="0">
                <a:effectLst/>
                <a:latin typeface="Arial" panose="020B0604020202020204" pitchFamily="34" charset="0"/>
                <a:ea typeface="Calibri" panose="020F0502020204030204" pitchFamily="34" charset="0"/>
                <a:cs typeface="Arial" panose="020B0604020202020204" pitchFamily="34" charset="0"/>
              </a:rPr>
              <a:t>pembrolizumab alone or mRNA-4157 (V940) + pembrolizumab.</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59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2000" b="1" u="sng" dirty="0">
                <a:solidFill>
                  <a:schemeClr val="tx1"/>
                </a:solidFill>
              </a:rPr>
              <a:t>Critical finding(s)</a:t>
            </a:r>
            <a:r>
              <a:rPr lang="en-US" sz="2000" b="1" dirty="0">
                <a:solidFill>
                  <a:schemeClr val="tx1"/>
                </a:solidFill>
              </a:rPr>
              <a:t>: </a:t>
            </a:r>
            <a:r>
              <a:rPr lang="en-US" sz="2000" dirty="0">
                <a:solidFill>
                  <a:schemeClr val="tx1"/>
                </a:solidFill>
              </a:rPr>
              <a:t>Compared to pembrolizumab alone, mRNA-4157 (V940) + pembrolizumab led to a 44% reduction in the risk of recurrence or death and a 65% reduction in the risk of distant metastasis or death among patients with resected stage IIIB-IV melanoma.</a:t>
            </a:r>
          </a:p>
          <a:p>
            <a:pPr marL="0">
              <a:spcBef>
                <a:spcPts val="1300"/>
              </a:spcBef>
            </a:pPr>
            <a:r>
              <a:rPr lang="en-US" sz="2000" b="1" u="sng" dirty="0">
                <a:solidFill>
                  <a:schemeClr val="tx1"/>
                </a:solidFill>
              </a:rPr>
              <a:t>Clinical implication(s)</a:t>
            </a:r>
            <a:r>
              <a:rPr lang="en-US" sz="2000" b="1" dirty="0">
                <a:solidFill>
                  <a:schemeClr val="tx1"/>
                </a:solidFill>
              </a:rPr>
              <a:t>: </a:t>
            </a:r>
            <a:r>
              <a:rPr lang="en-US" sz="2000" dirty="0">
                <a:solidFill>
                  <a:schemeClr val="tx1"/>
                </a:solidFill>
              </a:rPr>
              <a:t>Further testing needed. Sample size was relatively small and statistical outcomes are borderline, requiring additional investigation.</a:t>
            </a:r>
            <a:endParaRPr lang="en-US" sz="2000" b="1" u="sng" dirty="0">
              <a:solidFill>
                <a:schemeClr val="tx1"/>
              </a:solidFill>
            </a:endParaRPr>
          </a:p>
          <a:p>
            <a:pPr marL="0">
              <a:spcBef>
                <a:spcPts val="1300"/>
              </a:spcBef>
            </a:pPr>
            <a:r>
              <a:rPr lang="en-US" sz="2000" b="1" u="sng" dirty="0">
                <a:solidFill>
                  <a:schemeClr val="tx1"/>
                </a:solidFill>
              </a:rPr>
              <a:t>Research relevance</a:t>
            </a:r>
            <a:r>
              <a:rPr lang="en-US" sz="2000" b="1" dirty="0">
                <a:solidFill>
                  <a:schemeClr val="tx1"/>
                </a:solidFill>
              </a:rPr>
              <a:t>: </a:t>
            </a:r>
            <a:r>
              <a:rPr lang="en-US" sz="2000" dirty="0">
                <a:solidFill>
                  <a:schemeClr val="tx1"/>
                </a:solidFill>
              </a:rPr>
              <a:t>Phase 3 trial opening soon.</a:t>
            </a:r>
          </a:p>
        </p:txBody>
      </p:sp>
    </p:spTree>
    <p:extLst>
      <p:ext uri="{BB962C8B-B14F-4D97-AF65-F5344CB8AC3E}">
        <p14:creationId xmlns:p14="http://schemas.microsoft.com/office/powerpoint/2010/main" val="251528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84889" y="6437108"/>
            <a:ext cx="4245709"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err="1">
                <a:effectLst/>
                <a:latin typeface="Arial" panose="020B0604020202020204" pitchFamily="34" charset="0"/>
                <a:ea typeface="Calibri" panose="020F0502020204030204" pitchFamily="34" charset="0"/>
                <a:cs typeface="Arial" panose="020B0604020202020204" pitchFamily="34" charset="0"/>
              </a:rPr>
              <a:t>Panella</a:t>
            </a:r>
            <a:r>
              <a:rPr lang="en-US" sz="1200" kern="100" dirty="0">
                <a:effectLst/>
                <a:latin typeface="Arial" panose="020B0604020202020204" pitchFamily="34" charset="0"/>
                <a:ea typeface="Calibri" panose="020F0502020204030204" pitchFamily="34" charset="0"/>
                <a:cs typeface="Arial" panose="020B0604020202020204" pitchFamily="34" charset="0"/>
              </a:rPr>
              <a:t> TJ et al. ASCO 2023;Abstract TPS9598. </a:t>
            </a:r>
          </a:p>
        </p:txBody>
      </p:sp>
      <p:pic>
        <p:nvPicPr>
          <p:cNvPr id="6" name="Picture 5">
            <a:extLst>
              <a:ext uri="{FF2B5EF4-FFF2-40B4-BE49-F238E27FC236}">
                <a16:creationId xmlns:a16="http://schemas.microsoft.com/office/drawing/2014/main" id="{6A470738-9FC5-53E8-C88C-8A81C34479E6}"/>
              </a:ext>
            </a:extLst>
          </p:cNvPr>
          <p:cNvPicPr>
            <a:picLocks noChangeAspect="1"/>
          </p:cNvPicPr>
          <p:nvPr/>
        </p:nvPicPr>
        <p:blipFill>
          <a:blip r:embed="rId2"/>
          <a:stretch>
            <a:fillRect/>
          </a:stretch>
        </p:blipFill>
        <p:spPr>
          <a:xfrm>
            <a:off x="0" y="153765"/>
            <a:ext cx="12192000" cy="2118732"/>
          </a:xfrm>
          <a:prstGeom prst="rect">
            <a:avLst/>
          </a:prstGeom>
        </p:spPr>
      </p:pic>
      <p:pic>
        <p:nvPicPr>
          <p:cNvPr id="9" name="Picture 8">
            <a:extLst>
              <a:ext uri="{FF2B5EF4-FFF2-40B4-BE49-F238E27FC236}">
                <a16:creationId xmlns:a16="http://schemas.microsoft.com/office/drawing/2014/main" id="{6607CB38-B911-1945-AA1D-E478A1D685F8}"/>
              </a:ext>
            </a:extLst>
          </p:cNvPr>
          <p:cNvPicPr>
            <a:picLocks noChangeAspect="1"/>
          </p:cNvPicPr>
          <p:nvPr/>
        </p:nvPicPr>
        <p:blipFill>
          <a:blip r:embed="rId3"/>
          <a:stretch>
            <a:fillRect/>
          </a:stretch>
        </p:blipFill>
        <p:spPr>
          <a:xfrm>
            <a:off x="2549635" y="2298421"/>
            <a:ext cx="7067959" cy="4262635"/>
          </a:xfrm>
          <a:prstGeom prst="rect">
            <a:avLst/>
          </a:prstGeom>
        </p:spPr>
      </p:pic>
    </p:spTree>
    <p:extLst>
      <p:ext uri="{BB962C8B-B14F-4D97-AF65-F5344CB8AC3E}">
        <p14:creationId xmlns:p14="http://schemas.microsoft.com/office/powerpoint/2010/main" val="3507817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2000" b="1" u="sng" dirty="0">
                <a:solidFill>
                  <a:schemeClr val="tx1"/>
                </a:solidFill>
              </a:rPr>
              <a:t>Critical finding(s)</a:t>
            </a:r>
            <a:r>
              <a:rPr lang="en-US" sz="2000" b="1" dirty="0">
                <a:solidFill>
                  <a:schemeClr val="tx1"/>
                </a:solidFill>
              </a:rPr>
              <a:t>: </a:t>
            </a:r>
            <a:r>
              <a:rPr lang="en-US" sz="2000" dirty="0">
                <a:solidFill>
                  <a:schemeClr val="tx1"/>
                </a:solidFill>
              </a:rPr>
              <a:t>This is a phase 3 trial comparing recurrence-free survival among patients with resected stage IIC, III or IV melanoma who receive pembrolizumab or </a:t>
            </a:r>
            <a:r>
              <a:rPr lang="en-US" sz="2000" dirty="0" err="1">
                <a:solidFill>
                  <a:schemeClr val="tx1"/>
                </a:solidFill>
              </a:rPr>
              <a:t>cemiplimab+fianlimab</a:t>
            </a:r>
            <a:r>
              <a:rPr lang="en-US" sz="2000" dirty="0">
                <a:solidFill>
                  <a:schemeClr val="tx1"/>
                </a:solidFill>
              </a:rPr>
              <a:t> (anti-PD-1 + anti-LAG-3).</a:t>
            </a: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Clinical implication(s)</a:t>
            </a:r>
            <a:r>
              <a:rPr lang="en-US" sz="2000" b="1" dirty="0">
                <a:solidFill>
                  <a:schemeClr val="tx1"/>
                </a:solidFill>
              </a:rPr>
              <a:t>: </a:t>
            </a:r>
            <a:r>
              <a:rPr lang="en-US" sz="2000" dirty="0">
                <a:solidFill>
                  <a:schemeClr val="tx1"/>
                </a:solidFill>
              </a:rPr>
              <a:t>If successful, this trial could introduce a combination adjuvant immunotherapy option for patients with resected high-risk melanoma.</a:t>
            </a:r>
            <a:endParaRPr lang="en-US" sz="2000" b="1" u="sng" dirty="0">
              <a:solidFill>
                <a:schemeClr val="tx1"/>
              </a:solidFill>
            </a:endParaRP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Research relevance</a:t>
            </a:r>
            <a:r>
              <a:rPr lang="en-US" sz="2000" b="1" dirty="0">
                <a:solidFill>
                  <a:schemeClr val="tx1"/>
                </a:solidFill>
              </a:rPr>
              <a:t>: </a:t>
            </a:r>
            <a:r>
              <a:rPr lang="en-US" sz="2000" dirty="0">
                <a:solidFill>
                  <a:schemeClr val="tx1"/>
                </a:solidFill>
              </a:rPr>
              <a:t>Phase 3 trial in progress.</a:t>
            </a:r>
          </a:p>
        </p:txBody>
      </p:sp>
    </p:spTree>
    <p:extLst>
      <p:ext uri="{BB962C8B-B14F-4D97-AF65-F5344CB8AC3E}">
        <p14:creationId xmlns:p14="http://schemas.microsoft.com/office/powerpoint/2010/main" val="3359295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2E988-530D-9FFF-B8FF-234DD99AA206}"/>
              </a:ext>
            </a:extLst>
          </p:cNvPr>
          <p:cNvSpPr txBox="1"/>
          <p:nvPr/>
        </p:nvSpPr>
        <p:spPr>
          <a:xfrm>
            <a:off x="183696" y="6488668"/>
            <a:ext cx="11106150" cy="369332"/>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Weber JS et al. J Clin Oncol 2023;41(3):517-27.</a:t>
            </a:r>
          </a:p>
        </p:txBody>
      </p:sp>
      <p:pic>
        <p:nvPicPr>
          <p:cNvPr id="7" name="Picture 6">
            <a:extLst>
              <a:ext uri="{FF2B5EF4-FFF2-40B4-BE49-F238E27FC236}">
                <a16:creationId xmlns:a16="http://schemas.microsoft.com/office/drawing/2014/main" id="{26EC9595-E621-0994-CFE7-3AC385B75FB0}"/>
              </a:ext>
            </a:extLst>
          </p:cNvPr>
          <p:cNvPicPr>
            <a:picLocks noChangeAspect="1"/>
          </p:cNvPicPr>
          <p:nvPr/>
        </p:nvPicPr>
        <p:blipFill>
          <a:blip r:embed="rId2"/>
          <a:stretch>
            <a:fillRect/>
          </a:stretch>
        </p:blipFill>
        <p:spPr>
          <a:xfrm>
            <a:off x="988398" y="631544"/>
            <a:ext cx="10090787" cy="4613556"/>
          </a:xfrm>
          <a:prstGeom prst="rect">
            <a:avLst/>
          </a:prstGeom>
        </p:spPr>
      </p:pic>
    </p:spTree>
    <p:extLst>
      <p:ext uri="{BB962C8B-B14F-4D97-AF65-F5344CB8AC3E}">
        <p14:creationId xmlns:p14="http://schemas.microsoft.com/office/powerpoint/2010/main" val="55623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Van Akkooi ACJ et al. ASCO 2023;Abstract TPS9601. </a:t>
            </a:r>
          </a:p>
        </p:txBody>
      </p:sp>
      <p:pic>
        <p:nvPicPr>
          <p:cNvPr id="5" name="Picture 4">
            <a:extLst>
              <a:ext uri="{FF2B5EF4-FFF2-40B4-BE49-F238E27FC236}">
                <a16:creationId xmlns:a16="http://schemas.microsoft.com/office/drawing/2014/main" id="{1B30D7E2-59BD-1FCA-E082-256C5A21112D}"/>
              </a:ext>
            </a:extLst>
          </p:cNvPr>
          <p:cNvPicPr>
            <a:picLocks noChangeAspect="1"/>
          </p:cNvPicPr>
          <p:nvPr/>
        </p:nvPicPr>
        <p:blipFill>
          <a:blip r:embed="rId2"/>
          <a:stretch>
            <a:fillRect/>
          </a:stretch>
        </p:blipFill>
        <p:spPr>
          <a:xfrm>
            <a:off x="0" y="315018"/>
            <a:ext cx="12192000" cy="1287457"/>
          </a:xfrm>
          <a:prstGeom prst="rect">
            <a:avLst/>
          </a:prstGeom>
        </p:spPr>
      </p:pic>
      <p:pic>
        <p:nvPicPr>
          <p:cNvPr id="10" name="Picture 9">
            <a:extLst>
              <a:ext uri="{FF2B5EF4-FFF2-40B4-BE49-F238E27FC236}">
                <a16:creationId xmlns:a16="http://schemas.microsoft.com/office/drawing/2014/main" id="{DAEA0FA6-33AA-1078-7310-5C9D09C54161}"/>
              </a:ext>
            </a:extLst>
          </p:cNvPr>
          <p:cNvPicPr>
            <a:picLocks noChangeAspect="1"/>
          </p:cNvPicPr>
          <p:nvPr/>
        </p:nvPicPr>
        <p:blipFill>
          <a:blip r:embed="rId3"/>
          <a:stretch>
            <a:fillRect/>
          </a:stretch>
        </p:blipFill>
        <p:spPr>
          <a:xfrm>
            <a:off x="184912" y="1779899"/>
            <a:ext cx="11822175" cy="4534533"/>
          </a:xfrm>
          <a:prstGeom prst="rect">
            <a:avLst/>
          </a:prstGeom>
        </p:spPr>
      </p:pic>
    </p:spTree>
    <p:extLst>
      <p:ext uri="{BB962C8B-B14F-4D97-AF65-F5344CB8AC3E}">
        <p14:creationId xmlns:p14="http://schemas.microsoft.com/office/powerpoint/2010/main" val="404436482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2000" b="1" u="sng" dirty="0">
                <a:solidFill>
                  <a:schemeClr val="tx1"/>
                </a:solidFill>
              </a:rPr>
              <a:t>Critical finding(s)</a:t>
            </a:r>
            <a:r>
              <a:rPr lang="en-US" sz="2000" b="1" dirty="0">
                <a:solidFill>
                  <a:schemeClr val="tx1"/>
                </a:solidFill>
              </a:rPr>
              <a:t>: </a:t>
            </a:r>
            <a:r>
              <a:rPr lang="en-US" sz="2000" dirty="0">
                <a:solidFill>
                  <a:schemeClr val="tx1"/>
                </a:solidFill>
              </a:rPr>
              <a:t>This phase 3 study will evaluate whether </a:t>
            </a:r>
            <a:r>
              <a:rPr lang="en-US" sz="2000" dirty="0" err="1">
                <a:solidFill>
                  <a:schemeClr val="tx1"/>
                </a:solidFill>
              </a:rPr>
              <a:t>encorafenib</a:t>
            </a:r>
            <a:r>
              <a:rPr lang="en-US" sz="2000" dirty="0">
                <a:solidFill>
                  <a:schemeClr val="tx1"/>
                </a:solidFill>
              </a:rPr>
              <a:t> (BRAF inhibitor) plus binimetinib (MEK inhibitor) can decrease the risk of recurrence and improve distant metastasis-free survival and overall survival versus placebo in patients with resected stage IIB/C BRAF V600E/K-mutant melanoma.</a:t>
            </a: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Clinical implication(s)</a:t>
            </a:r>
            <a:r>
              <a:rPr lang="en-US" sz="2000" b="1" dirty="0">
                <a:solidFill>
                  <a:schemeClr val="tx1"/>
                </a:solidFill>
              </a:rPr>
              <a:t>: </a:t>
            </a:r>
            <a:r>
              <a:rPr lang="en-US" sz="2000" dirty="0">
                <a:solidFill>
                  <a:schemeClr val="tx1"/>
                </a:solidFill>
              </a:rPr>
              <a:t>If successful, this trial could introduce a combination adjuvant targeted therapy option for patients with resected stage IIB/C BRAF V600E/K-mutant melanoma.</a:t>
            </a:r>
            <a:endParaRPr lang="en-US" sz="2000" b="1" u="sng" dirty="0">
              <a:solidFill>
                <a:schemeClr val="tx1"/>
              </a:solidFill>
            </a:endParaRP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Research relevance</a:t>
            </a:r>
            <a:r>
              <a:rPr lang="en-US" sz="2000" b="1" dirty="0">
                <a:solidFill>
                  <a:schemeClr val="tx1"/>
                </a:solidFill>
              </a:rPr>
              <a:t>: </a:t>
            </a:r>
            <a:r>
              <a:rPr lang="en-US" sz="2000" dirty="0">
                <a:solidFill>
                  <a:schemeClr val="tx1"/>
                </a:solidFill>
              </a:rPr>
              <a:t>Phase 3 trial in progress.</a:t>
            </a:r>
          </a:p>
        </p:txBody>
      </p:sp>
    </p:spTree>
    <p:extLst>
      <p:ext uri="{BB962C8B-B14F-4D97-AF65-F5344CB8AC3E}">
        <p14:creationId xmlns:p14="http://schemas.microsoft.com/office/powerpoint/2010/main" val="4063444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Carvajal RD et al. Nat Med 2022;28(11):2364-73.</a:t>
            </a:r>
          </a:p>
        </p:txBody>
      </p:sp>
      <p:pic>
        <p:nvPicPr>
          <p:cNvPr id="3" name="Picture 2">
            <a:extLst>
              <a:ext uri="{FF2B5EF4-FFF2-40B4-BE49-F238E27FC236}">
                <a16:creationId xmlns:a16="http://schemas.microsoft.com/office/drawing/2014/main" id="{E18D9870-5A82-CD2E-7AAB-A8983FE62720}"/>
              </a:ext>
            </a:extLst>
          </p:cNvPr>
          <p:cNvPicPr>
            <a:picLocks noChangeAspect="1"/>
          </p:cNvPicPr>
          <p:nvPr/>
        </p:nvPicPr>
        <p:blipFill>
          <a:blip r:embed="rId2"/>
          <a:stretch>
            <a:fillRect/>
          </a:stretch>
        </p:blipFill>
        <p:spPr>
          <a:xfrm>
            <a:off x="718387" y="524645"/>
            <a:ext cx="10755226" cy="4239217"/>
          </a:xfrm>
          <a:prstGeom prst="rect">
            <a:avLst/>
          </a:prstGeom>
        </p:spPr>
      </p:pic>
    </p:spTree>
    <p:extLst>
      <p:ext uri="{BB962C8B-B14F-4D97-AF65-F5344CB8AC3E}">
        <p14:creationId xmlns:p14="http://schemas.microsoft.com/office/powerpoint/2010/main" val="15975038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51789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Carvajal RD et al. Nat Med 2022;28(11):2364-73.</a:t>
            </a:r>
          </a:p>
        </p:txBody>
      </p:sp>
      <p:pic>
        <p:nvPicPr>
          <p:cNvPr id="4" name="Picture 3">
            <a:extLst>
              <a:ext uri="{FF2B5EF4-FFF2-40B4-BE49-F238E27FC236}">
                <a16:creationId xmlns:a16="http://schemas.microsoft.com/office/drawing/2014/main" id="{63B319BB-A884-BE25-FAB1-B786B5152ADC}"/>
              </a:ext>
            </a:extLst>
          </p:cNvPr>
          <p:cNvPicPr>
            <a:picLocks noChangeAspect="1"/>
          </p:cNvPicPr>
          <p:nvPr/>
        </p:nvPicPr>
        <p:blipFill>
          <a:blip r:embed="rId2"/>
          <a:stretch>
            <a:fillRect/>
          </a:stretch>
        </p:blipFill>
        <p:spPr>
          <a:xfrm>
            <a:off x="5282679" y="1338607"/>
            <a:ext cx="6684973" cy="4939154"/>
          </a:xfrm>
          <a:prstGeom prst="rect">
            <a:avLst/>
          </a:prstGeom>
        </p:spPr>
      </p:pic>
      <p:sp>
        <p:nvSpPr>
          <p:cNvPr id="2" name="TextBox 1">
            <a:extLst>
              <a:ext uri="{FF2B5EF4-FFF2-40B4-BE49-F238E27FC236}">
                <a16:creationId xmlns:a16="http://schemas.microsoft.com/office/drawing/2014/main" id="{7FB0991C-D5A5-AD77-BA97-DA15C2388250}"/>
              </a:ext>
            </a:extLst>
          </p:cNvPr>
          <p:cNvSpPr txBox="1"/>
          <p:nvPr/>
        </p:nvSpPr>
        <p:spPr>
          <a:xfrm>
            <a:off x="2326943" y="367645"/>
            <a:ext cx="45719"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714834E-E905-A0C2-C652-20FA57832478}"/>
              </a:ext>
            </a:extLst>
          </p:cNvPr>
          <p:cNvSpPr txBox="1"/>
          <p:nvPr/>
        </p:nvSpPr>
        <p:spPr>
          <a:xfrm>
            <a:off x="282804" y="434602"/>
            <a:ext cx="11199043" cy="1200329"/>
          </a:xfrm>
          <a:prstGeom prst="rect">
            <a:avLst/>
          </a:prstGeom>
          <a:solidFill>
            <a:schemeClr val="bg1"/>
          </a:solidFill>
        </p:spPr>
        <p:txBody>
          <a:bodyPr wrap="square" rtlCol="0">
            <a:spAutoFit/>
          </a:bodyPr>
          <a:lstStyle/>
          <a:p>
            <a:pPr algn="ctr"/>
            <a:r>
              <a:rPr lang="en-US" sz="2400" dirty="0">
                <a:latin typeface="Arial" panose="020B0604020202020204" pitchFamily="34" charset="0"/>
                <a:cs typeface="Arial" panose="020B0604020202020204" pitchFamily="34" charset="0"/>
              </a:rPr>
              <a:t>Tebentafusp may improve OS compared to historical controls. Early on-treatment reduction in circulating tumor DNA was associated with overall survival, even in patients with radiographic progression.</a:t>
            </a:r>
          </a:p>
        </p:txBody>
      </p:sp>
      <p:graphicFrame>
        <p:nvGraphicFramePr>
          <p:cNvPr id="5" name="Table 5">
            <a:extLst>
              <a:ext uri="{FF2B5EF4-FFF2-40B4-BE49-F238E27FC236}">
                <a16:creationId xmlns:a16="http://schemas.microsoft.com/office/drawing/2014/main" id="{48435993-C5A7-CF8D-C830-A38267DC7C50}"/>
              </a:ext>
            </a:extLst>
          </p:cNvPr>
          <p:cNvGraphicFramePr>
            <a:graphicFrameLocks noGrp="1"/>
          </p:cNvGraphicFramePr>
          <p:nvPr>
            <p:extLst>
              <p:ext uri="{D42A27DB-BD31-4B8C-83A1-F6EECF244321}">
                <p14:modId xmlns:p14="http://schemas.microsoft.com/office/powerpoint/2010/main" val="1679314486"/>
              </p:ext>
            </p:extLst>
          </p:nvPr>
        </p:nvGraphicFramePr>
        <p:xfrm>
          <a:off x="533681" y="2617655"/>
          <a:ext cx="4349403" cy="1817751"/>
        </p:xfrm>
        <a:graphic>
          <a:graphicData uri="http://schemas.openxmlformats.org/drawingml/2006/table">
            <a:tbl>
              <a:tblPr firstRow="1" bandRow="1">
                <a:tableStyleId>{93296810-A885-4BE3-A3E7-6D5BEEA58F35}</a:tableStyleId>
              </a:tblPr>
              <a:tblGrid>
                <a:gridCol w="1449801">
                  <a:extLst>
                    <a:ext uri="{9D8B030D-6E8A-4147-A177-3AD203B41FA5}">
                      <a16:colId xmlns:a16="http://schemas.microsoft.com/office/drawing/2014/main" val="2318483229"/>
                    </a:ext>
                  </a:extLst>
                </a:gridCol>
                <a:gridCol w="1449801">
                  <a:extLst>
                    <a:ext uri="{9D8B030D-6E8A-4147-A177-3AD203B41FA5}">
                      <a16:colId xmlns:a16="http://schemas.microsoft.com/office/drawing/2014/main" val="3679546341"/>
                    </a:ext>
                  </a:extLst>
                </a:gridCol>
                <a:gridCol w="1449801">
                  <a:extLst>
                    <a:ext uri="{9D8B030D-6E8A-4147-A177-3AD203B41FA5}">
                      <a16:colId xmlns:a16="http://schemas.microsoft.com/office/drawing/2014/main" val="1536808437"/>
                    </a:ext>
                  </a:extLst>
                </a:gridCol>
              </a:tblGrid>
              <a:tr h="370840">
                <a:tc>
                  <a:txBody>
                    <a:bodyPr/>
                    <a:lstStyle/>
                    <a:p>
                      <a:pPr algn="ctr"/>
                      <a:r>
                        <a:rPr lang="en-US" dirty="0">
                          <a:latin typeface="Arial" panose="020B0604020202020204" pitchFamily="34" charset="0"/>
                          <a:cs typeface="Arial" panose="020B0604020202020204" pitchFamily="34" charset="0"/>
                        </a:rPr>
                        <a:t> </a:t>
                      </a:r>
                    </a:p>
                  </a:txBody>
                  <a:tcPr anchor="ctr"/>
                </a:tc>
                <a:tc>
                  <a:txBody>
                    <a:bodyPr/>
                    <a:lstStyle/>
                    <a:p>
                      <a:pPr marL="0" marR="0" lvl="0" indent="0" algn="ctr" defTabSz="857277"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Historical controls</a:t>
                      </a:r>
                    </a:p>
                  </a:txBody>
                  <a:tcPr anchor="ctr"/>
                </a:tc>
                <a:tc>
                  <a:txBody>
                    <a:bodyPr/>
                    <a:lstStyle/>
                    <a:p>
                      <a:pPr algn="ctr"/>
                      <a:r>
                        <a:rPr lang="en-US" dirty="0">
                          <a:latin typeface="Arial" panose="020B0604020202020204" pitchFamily="34" charset="0"/>
                          <a:cs typeface="Arial" panose="020B0604020202020204" pitchFamily="34" charset="0"/>
                        </a:rPr>
                        <a:t>Tebentafusp</a:t>
                      </a:r>
                    </a:p>
                  </a:txBody>
                  <a:tcPr anchor="ctr"/>
                </a:tc>
                <a:extLst>
                  <a:ext uri="{0D108BD9-81ED-4DB2-BD59-A6C34878D82A}">
                    <a16:rowId xmlns:a16="http://schemas.microsoft.com/office/drawing/2014/main" val="2274634105"/>
                  </a:ext>
                </a:extLst>
              </a:tr>
              <a:tr h="370840">
                <a:tc>
                  <a:txBody>
                    <a:bodyPr/>
                    <a:lstStyle/>
                    <a:p>
                      <a:pPr algn="ctr"/>
                      <a:r>
                        <a:rPr lang="en-US" dirty="0">
                          <a:latin typeface="Arial" panose="020B0604020202020204" pitchFamily="34" charset="0"/>
                          <a:cs typeface="Arial" panose="020B0604020202020204" pitchFamily="34" charset="0"/>
                        </a:rPr>
                        <a:t>1-year OS rate (%)</a:t>
                      </a:r>
                    </a:p>
                  </a:txBody>
                  <a:tcPr anchor="ctr"/>
                </a:tc>
                <a:tc>
                  <a:txBody>
                    <a:bodyPr/>
                    <a:lstStyle/>
                    <a:p>
                      <a:pPr algn="ctr"/>
                      <a:r>
                        <a:rPr lang="en-US" dirty="0">
                          <a:latin typeface="Arial" panose="020B0604020202020204" pitchFamily="34" charset="0"/>
                          <a:cs typeface="Arial" panose="020B0604020202020204" pitchFamily="34" charset="0"/>
                        </a:rPr>
                        <a:t>37</a:t>
                      </a:r>
                    </a:p>
                  </a:txBody>
                  <a:tcPr anchor="ctr"/>
                </a:tc>
                <a:tc>
                  <a:txBody>
                    <a:bodyPr/>
                    <a:lstStyle/>
                    <a:p>
                      <a:pPr algn="ctr"/>
                      <a:r>
                        <a:rPr lang="en-US" dirty="0">
                          <a:latin typeface="Arial" panose="020B0604020202020204" pitchFamily="34" charset="0"/>
                          <a:cs typeface="Arial" panose="020B0604020202020204" pitchFamily="34" charset="0"/>
                        </a:rPr>
                        <a:t>62</a:t>
                      </a:r>
                    </a:p>
                  </a:txBody>
                  <a:tcPr anchor="ctr"/>
                </a:tc>
                <a:extLst>
                  <a:ext uri="{0D108BD9-81ED-4DB2-BD59-A6C34878D82A}">
                    <a16:rowId xmlns:a16="http://schemas.microsoft.com/office/drawing/2014/main" val="777255312"/>
                  </a:ext>
                </a:extLst>
              </a:tr>
              <a:tr h="370840">
                <a:tc>
                  <a:txBody>
                    <a:bodyPr/>
                    <a:lstStyle/>
                    <a:p>
                      <a:pPr algn="ctr"/>
                      <a:r>
                        <a:rPr lang="en-US" dirty="0">
                          <a:latin typeface="Arial" panose="020B0604020202020204" pitchFamily="34" charset="0"/>
                          <a:cs typeface="Arial" panose="020B0604020202020204" pitchFamily="34" charset="0"/>
                        </a:rPr>
                        <a:t>Median OS (</a:t>
                      </a:r>
                      <a:r>
                        <a:rPr lang="en-US" dirty="0" err="1">
                          <a:latin typeface="Arial" panose="020B0604020202020204" pitchFamily="34" charset="0"/>
                          <a:cs typeface="Arial" panose="020B0604020202020204" pitchFamily="34" charset="0"/>
                        </a:rPr>
                        <a:t>mos</a:t>
                      </a:r>
                      <a:r>
                        <a:rPr lang="en-US" dirty="0">
                          <a:latin typeface="Arial" panose="020B0604020202020204" pitchFamily="34" charset="0"/>
                          <a:cs typeface="Arial" panose="020B0604020202020204" pitchFamily="34" charset="0"/>
                        </a:rPr>
                        <a:t>)</a:t>
                      </a:r>
                    </a:p>
                  </a:txBody>
                  <a:tcPr anchor="ctr"/>
                </a:tc>
                <a:tc>
                  <a:txBody>
                    <a:bodyPr/>
                    <a:lstStyle/>
                    <a:p>
                      <a:pPr algn="ctr"/>
                      <a:r>
                        <a:rPr lang="en-US" dirty="0">
                          <a:latin typeface="Arial" panose="020B0604020202020204" pitchFamily="34" charset="0"/>
                          <a:cs typeface="Arial" panose="020B0604020202020204" pitchFamily="34" charset="0"/>
                        </a:rPr>
                        <a:t>7.8</a:t>
                      </a:r>
                    </a:p>
                  </a:txBody>
                  <a:tcPr anchor="ctr"/>
                </a:tc>
                <a:tc>
                  <a:txBody>
                    <a:bodyPr/>
                    <a:lstStyle/>
                    <a:p>
                      <a:pPr algn="ctr"/>
                      <a:r>
                        <a:rPr lang="en-US" dirty="0">
                          <a:latin typeface="Arial" panose="020B0604020202020204" pitchFamily="34" charset="0"/>
                          <a:cs typeface="Arial" panose="020B0604020202020204" pitchFamily="34" charset="0"/>
                        </a:rPr>
                        <a:t>16.8</a:t>
                      </a:r>
                    </a:p>
                  </a:txBody>
                  <a:tcPr anchor="ctr"/>
                </a:tc>
                <a:extLst>
                  <a:ext uri="{0D108BD9-81ED-4DB2-BD59-A6C34878D82A}">
                    <a16:rowId xmlns:a16="http://schemas.microsoft.com/office/drawing/2014/main" val="2033801232"/>
                  </a:ext>
                </a:extLst>
              </a:tr>
            </a:tbl>
          </a:graphicData>
        </a:graphic>
      </p:graphicFrame>
    </p:spTree>
    <p:extLst>
      <p:ext uri="{BB962C8B-B14F-4D97-AF65-F5344CB8AC3E}">
        <p14:creationId xmlns:p14="http://schemas.microsoft.com/office/powerpoint/2010/main" val="377120851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1600" b="1" u="sng" dirty="0">
                <a:solidFill>
                  <a:schemeClr val="tx1"/>
                </a:solidFill>
                <a:latin typeface="Arial" panose="020B0604020202020204" pitchFamily="34" charset="0"/>
                <a:cs typeface="Arial" panose="020B0604020202020204" pitchFamily="34" charset="0"/>
              </a:rPr>
              <a:t>Critical finding(s)</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 127 patients with previously treated metastatic uveal melanoma received tebentafusp (T cell receptor bispecific (gp100×CD3))</a:t>
            </a:r>
          </a:p>
          <a:p>
            <a:pPr marL="514350" lvl="1" indent="-285750">
              <a:spcBef>
                <a:spcPts val="1300"/>
              </a:spcBef>
              <a:buFont typeface="Wingdings" panose="05000000000000000000" pitchFamily="2" charset="2"/>
              <a:buChar char="Ø"/>
            </a:pPr>
            <a:r>
              <a:rPr lang="en-US" sz="1600" dirty="0">
                <a:solidFill>
                  <a:schemeClr val="tx1"/>
                </a:solidFill>
                <a:latin typeface="Arial" panose="020B0604020202020204" pitchFamily="34" charset="0"/>
                <a:cs typeface="Arial" panose="020B0604020202020204" pitchFamily="34" charset="0"/>
              </a:rPr>
              <a:t>Despite an overall response rate of only 5%, 1-year overall survival rate was 62% and median overall survival was 16.8 months, suggesting benefit beyond traditional imaging-based response criteria. </a:t>
            </a:r>
          </a:p>
          <a:p>
            <a:pPr marL="514350" lvl="1" indent="-285750">
              <a:spcBef>
                <a:spcPts val="1300"/>
              </a:spcBef>
              <a:buFont typeface="Wingdings" panose="05000000000000000000" pitchFamily="2" charset="2"/>
              <a:buChar char="Ø"/>
            </a:pPr>
            <a:r>
              <a:rPr lang="en-US" sz="1600" dirty="0">
                <a:solidFill>
                  <a:schemeClr val="tx1"/>
                </a:solidFill>
                <a:latin typeface="Arial" panose="020B0604020202020204" pitchFamily="34" charset="0"/>
                <a:cs typeface="Arial" panose="020B0604020202020204" pitchFamily="34" charset="0"/>
              </a:rPr>
              <a:t>In an exploratory analysis, early on-treatment reduction in circulating tumor DNA was strongly associated with overall survival, even in patients with radiographic progression. </a:t>
            </a:r>
          </a:p>
          <a:p>
            <a:pPr marL="0">
              <a:spcBef>
                <a:spcPts val="1300"/>
              </a:spcBef>
            </a:pPr>
            <a:endParaRPr lang="en-US" sz="1600" dirty="0">
              <a:solidFill>
                <a:schemeClr val="tx1"/>
              </a:solidFill>
              <a:latin typeface="Arial" panose="020B0604020202020204" pitchFamily="34" charset="0"/>
              <a:cs typeface="Arial" panose="020B0604020202020204" pitchFamily="34" charset="0"/>
            </a:endParaRPr>
          </a:p>
          <a:p>
            <a:pPr marL="0">
              <a:spcBef>
                <a:spcPts val="1300"/>
              </a:spcBef>
            </a:pPr>
            <a:r>
              <a:rPr lang="en-US" sz="1600" b="1" u="sng" dirty="0">
                <a:solidFill>
                  <a:schemeClr val="tx1"/>
                </a:solidFill>
                <a:latin typeface="Arial" panose="020B0604020202020204" pitchFamily="34" charset="0"/>
                <a:cs typeface="Arial" panose="020B0604020202020204" pitchFamily="34" charset="0"/>
              </a:rPr>
              <a:t>Clinical implication(s)</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 patients with metastatic uveal melanoma who had previously received immunotherapy, chemotherapy, targeted therapy, radiotherapy, liver-directed therapy, and/or surgery, tebentafusp demonstrated promising clinical activity. ctDNA appears to be an early indicator of clinical benefit.</a:t>
            </a:r>
            <a:endParaRPr lang="en-US" sz="1600" b="1" u="sng" dirty="0">
              <a:solidFill>
                <a:schemeClr val="tx1"/>
              </a:solidFill>
              <a:latin typeface="Arial" panose="020B0604020202020204" pitchFamily="34" charset="0"/>
              <a:cs typeface="Arial" panose="020B0604020202020204" pitchFamily="34" charset="0"/>
            </a:endParaRPr>
          </a:p>
          <a:p>
            <a:pPr marL="0">
              <a:spcBef>
                <a:spcPts val="1300"/>
              </a:spcBef>
            </a:pPr>
            <a:endParaRPr lang="en-US" sz="1600" b="1" u="sng" dirty="0">
              <a:solidFill>
                <a:schemeClr val="tx1"/>
              </a:solidFill>
              <a:latin typeface="Arial" panose="020B0604020202020204" pitchFamily="34" charset="0"/>
              <a:cs typeface="Arial" panose="020B0604020202020204" pitchFamily="34" charset="0"/>
            </a:endParaRPr>
          </a:p>
          <a:p>
            <a:pPr marL="0">
              <a:spcBef>
                <a:spcPts val="1300"/>
              </a:spcBef>
            </a:pPr>
            <a:r>
              <a:rPr lang="en-US" sz="1600" b="1" u="sng" dirty="0">
                <a:solidFill>
                  <a:schemeClr val="tx1"/>
                </a:solidFill>
                <a:latin typeface="Arial" panose="020B0604020202020204" pitchFamily="34" charset="0"/>
                <a:cs typeface="Arial" panose="020B0604020202020204" pitchFamily="34" charset="0"/>
              </a:rPr>
              <a:t>Research relevance</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The findings above need validation in a randomized trial. </a:t>
            </a:r>
          </a:p>
        </p:txBody>
      </p:sp>
    </p:spTree>
    <p:extLst>
      <p:ext uri="{BB962C8B-B14F-4D97-AF65-F5344CB8AC3E}">
        <p14:creationId xmlns:p14="http://schemas.microsoft.com/office/powerpoint/2010/main" val="424266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Silk AW et al. J </a:t>
            </a:r>
            <a:r>
              <a:rPr lang="en-US" sz="1200" kern="100" dirty="0" err="1">
                <a:effectLst/>
                <a:latin typeface="Arial" panose="020B0604020202020204" pitchFamily="34" charset="0"/>
                <a:ea typeface="Calibri" panose="020F0502020204030204" pitchFamily="34" charset="0"/>
                <a:cs typeface="Arial" panose="020B0604020202020204" pitchFamily="34" charset="0"/>
              </a:rPr>
              <a:t>Immunother</a:t>
            </a:r>
            <a:r>
              <a:rPr lang="en-US" sz="1200" kern="100" dirty="0">
                <a:effectLst/>
                <a:latin typeface="Arial" panose="020B0604020202020204" pitchFamily="34" charset="0"/>
                <a:ea typeface="Calibri" panose="020F0502020204030204" pitchFamily="34" charset="0"/>
                <a:cs typeface="Arial" panose="020B0604020202020204" pitchFamily="34" charset="0"/>
              </a:rPr>
              <a:t> Cancer 2022;10(7):e004434.</a:t>
            </a:r>
          </a:p>
        </p:txBody>
      </p:sp>
      <p:pic>
        <p:nvPicPr>
          <p:cNvPr id="4" name="Picture 3">
            <a:extLst>
              <a:ext uri="{FF2B5EF4-FFF2-40B4-BE49-F238E27FC236}">
                <a16:creationId xmlns:a16="http://schemas.microsoft.com/office/drawing/2014/main" id="{ED2C2963-7123-0063-8280-194846D89D35}"/>
              </a:ext>
            </a:extLst>
          </p:cNvPr>
          <p:cNvPicPr>
            <a:picLocks noChangeAspect="1"/>
          </p:cNvPicPr>
          <p:nvPr/>
        </p:nvPicPr>
        <p:blipFill>
          <a:blip r:embed="rId2"/>
          <a:stretch>
            <a:fillRect/>
          </a:stretch>
        </p:blipFill>
        <p:spPr>
          <a:xfrm>
            <a:off x="175386" y="485364"/>
            <a:ext cx="11841227" cy="5887272"/>
          </a:xfrm>
          <a:prstGeom prst="rect">
            <a:avLst/>
          </a:prstGeom>
        </p:spPr>
      </p:pic>
    </p:spTree>
    <p:extLst>
      <p:ext uri="{BB962C8B-B14F-4D97-AF65-F5344CB8AC3E}">
        <p14:creationId xmlns:p14="http://schemas.microsoft.com/office/powerpoint/2010/main" val="20591072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1400" b="1" u="sng" dirty="0">
                <a:solidFill>
                  <a:schemeClr val="tx1"/>
                </a:solidFill>
                <a:latin typeface="Arial" panose="020B0604020202020204" pitchFamily="34" charset="0"/>
                <a:cs typeface="Arial" panose="020B0604020202020204" pitchFamily="34" charset="0"/>
              </a:rPr>
              <a:t>Critical finding(s)</a:t>
            </a:r>
            <a:r>
              <a:rPr lang="en-US" sz="1400" b="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 With the goal of improving patient care by providing expert guidance to the oncology community, the Society for Immunotherapy of Cancer (SITC) convened a multidisciplinary panel of experts to develop a clinical practice guideline for treating patients with basal, cutaneous squamous and Merkel cell carcinomas.</a:t>
            </a:r>
          </a:p>
          <a:p>
            <a:pPr marL="0">
              <a:spcBef>
                <a:spcPts val="1300"/>
              </a:spcBef>
            </a:pPr>
            <a:r>
              <a:rPr lang="en-US" sz="1400" dirty="0">
                <a:solidFill>
                  <a:schemeClr val="tx1"/>
                </a:solidFill>
                <a:latin typeface="Arial" panose="020B0604020202020204" pitchFamily="34" charset="0"/>
                <a:cs typeface="Arial" panose="020B0604020202020204" pitchFamily="34" charset="0"/>
              </a:rPr>
              <a:t>The expert panel drew on the published literature as well as their own clinical experience to develop recommendations for healthcare professionals on important aspects of immunotherapeutic treatment for these patients, including staging, biomarker testing, patient selection, therapy selection, post-treatment response evaluation and surveillance, and patient quality of life considerations. </a:t>
            </a:r>
          </a:p>
          <a:p>
            <a:pPr marL="0">
              <a:spcBef>
                <a:spcPts val="1300"/>
              </a:spcBef>
            </a:pPr>
            <a:r>
              <a:rPr lang="en-US" sz="1400" b="1" u="sng" dirty="0">
                <a:solidFill>
                  <a:schemeClr val="tx1"/>
                </a:solidFill>
                <a:latin typeface="Arial" panose="020B0604020202020204" pitchFamily="34" charset="0"/>
                <a:cs typeface="Arial" panose="020B0604020202020204" pitchFamily="34" charset="0"/>
              </a:rPr>
              <a:t>Clinical implication(s)</a:t>
            </a:r>
            <a:r>
              <a:rPr lang="en-US" sz="1400" b="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The evidence- and consensus-based recommendations in this clinical practice guideline are intended to provide guidance to cancer care professionals treating patients with non-melanoma skin cancers.</a:t>
            </a:r>
            <a:endParaRPr lang="en-US" sz="1400" b="1" u="sng" dirty="0">
              <a:solidFill>
                <a:schemeClr val="tx1"/>
              </a:solidFill>
              <a:latin typeface="Arial" panose="020B0604020202020204" pitchFamily="34" charset="0"/>
              <a:cs typeface="Arial" panose="020B0604020202020204" pitchFamily="34" charset="0"/>
            </a:endParaRPr>
          </a:p>
          <a:p>
            <a:pPr marL="0">
              <a:spcBef>
                <a:spcPts val="1300"/>
              </a:spcBef>
            </a:pPr>
            <a:r>
              <a:rPr lang="en-US" sz="1400" b="1" u="sng" dirty="0">
                <a:solidFill>
                  <a:schemeClr val="tx1"/>
                </a:solidFill>
                <a:latin typeface="Arial" panose="020B0604020202020204" pitchFamily="34" charset="0"/>
                <a:cs typeface="Arial" panose="020B0604020202020204" pitchFamily="34" charset="0"/>
              </a:rPr>
              <a:t>Research relevance</a:t>
            </a:r>
            <a:r>
              <a:rPr lang="en-US" sz="1400" b="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Some of the evidence- and consensus-based recommendations included in the clinical practice guideline are undergoing formal testing in clinical trials.</a:t>
            </a:r>
          </a:p>
        </p:txBody>
      </p:sp>
    </p:spTree>
    <p:extLst>
      <p:ext uri="{BB962C8B-B14F-4D97-AF65-F5344CB8AC3E}">
        <p14:creationId xmlns:p14="http://schemas.microsoft.com/office/powerpoint/2010/main" val="2357939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Non-comparative, open-label, international, multicenter &lt;br /&gt;phase 1/2 study of nivolumab (NIVO) ± ipilimumab (IPI) &lt;br /&gt;in patients (pts) with recurrent/metastatic Merkel cell carcinoma (MCC) (CheckMate 358)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0"/>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a:spcBef>
                <a:spcPts val="0"/>
              </a:spcBef>
              <a:spcAft>
                <a:spcPts val="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Bhatia S et al. ASCO 2023;Abstract 9506.</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Efficacy: all treated patients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18" y="44852"/>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Bhatia S et al. ASCO 2023;Abstract 9506.</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1400" b="1" u="sng" dirty="0">
                <a:solidFill>
                  <a:schemeClr val="tx1"/>
                </a:solidFill>
              </a:rPr>
              <a:t>Critical finding(s)</a:t>
            </a:r>
            <a:r>
              <a:rPr lang="en-US" sz="1400" b="1" dirty="0">
                <a:solidFill>
                  <a:schemeClr val="tx1"/>
                </a:solidFill>
              </a:rPr>
              <a:t>: </a:t>
            </a:r>
            <a:r>
              <a:rPr lang="en-US" sz="1400" dirty="0">
                <a:solidFill>
                  <a:schemeClr val="tx1"/>
                </a:solidFill>
              </a:rPr>
              <a:t> This multicenter, international phase 1 /2 study investigated NIVO ± </a:t>
            </a:r>
            <a:r>
              <a:rPr lang="pl-PL" sz="1400" dirty="0">
                <a:solidFill>
                  <a:schemeClr val="tx1"/>
                </a:solidFill>
              </a:rPr>
              <a:t>IPI 1 mg/kg Q6W</a:t>
            </a:r>
            <a:r>
              <a:rPr lang="en-US" sz="1400" dirty="0">
                <a:solidFill>
                  <a:schemeClr val="tx1"/>
                </a:solidFill>
              </a:rPr>
              <a:t> in patients with advanced MCC, some treatment-naïve, some previously treated.</a:t>
            </a:r>
          </a:p>
          <a:p>
            <a:pPr marL="514350" lvl="1" indent="-285750">
              <a:spcBef>
                <a:spcPts val="1300"/>
              </a:spcBef>
              <a:buFont typeface="Wingdings" panose="05000000000000000000" pitchFamily="2" charset="2"/>
              <a:buChar char="Ø"/>
            </a:pPr>
            <a:r>
              <a:rPr lang="en-US" sz="1400" dirty="0">
                <a:solidFill>
                  <a:schemeClr val="tx1"/>
                </a:solidFill>
              </a:rPr>
              <a:t>Both NIVO and NIVO + low-dose IPI were associated with frequent and durable responses. </a:t>
            </a:r>
          </a:p>
          <a:p>
            <a:pPr marL="514350" lvl="1" indent="-285750">
              <a:spcBef>
                <a:spcPts val="1300"/>
              </a:spcBef>
              <a:buFont typeface="Wingdings" panose="05000000000000000000" pitchFamily="2" charset="2"/>
              <a:buChar char="Ø"/>
            </a:pPr>
            <a:r>
              <a:rPr lang="en-US" sz="1400" dirty="0">
                <a:solidFill>
                  <a:schemeClr val="tx1"/>
                </a:solidFill>
              </a:rPr>
              <a:t>While the non-randomized trial design limits comparisons between cohorts, results do not suggest additional efficacy (ORR, PFS, OS) in the combination arm.</a:t>
            </a:r>
          </a:p>
          <a:p>
            <a:pPr marL="514350" lvl="1" indent="-285750">
              <a:spcBef>
                <a:spcPts val="1300"/>
              </a:spcBef>
              <a:buFont typeface="Wingdings" panose="05000000000000000000" pitchFamily="2" charset="2"/>
              <a:buChar char="Ø"/>
            </a:pPr>
            <a:endParaRPr lang="en-US" sz="1400" dirty="0">
              <a:solidFill>
                <a:schemeClr val="tx1"/>
              </a:solidFill>
            </a:endParaRPr>
          </a:p>
          <a:p>
            <a:pPr marL="0">
              <a:spcBef>
                <a:spcPts val="1300"/>
              </a:spcBef>
            </a:pPr>
            <a:r>
              <a:rPr lang="en-US" sz="1400" b="1" u="sng" dirty="0">
                <a:solidFill>
                  <a:schemeClr val="tx1"/>
                </a:solidFill>
              </a:rPr>
              <a:t>Clinical implication(s)</a:t>
            </a:r>
            <a:r>
              <a:rPr lang="en-US" sz="1400" b="1" dirty="0">
                <a:solidFill>
                  <a:schemeClr val="tx1"/>
                </a:solidFill>
              </a:rPr>
              <a:t>: </a:t>
            </a:r>
            <a:r>
              <a:rPr lang="en-US" sz="1400" dirty="0">
                <a:solidFill>
                  <a:schemeClr val="tx1"/>
                </a:solidFill>
              </a:rPr>
              <a:t>Although this study does not support administration of IPI+NIVO to patients with advanced Merkel cell carcinoma, reports from other groups suggest some benefit associated with this combination. For now, anti-PD-(L)1 monotherapy remains the standard of care for this patient population, though the addition of ipilimumab might be considered in patients with refractory MCC. </a:t>
            </a:r>
          </a:p>
          <a:p>
            <a:pPr marL="0">
              <a:spcBef>
                <a:spcPts val="1300"/>
              </a:spcBef>
            </a:pPr>
            <a:endParaRPr lang="en-US" sz="1400" b="1" u="sng" dirty="0">
              <a:solidFill>
                <a:schemeClr val="tx1"/>
              </a:solidFill>
            </a:endParaRPr>
          </a:p>
          <a:p>
            <a:pPr marL="0">
              <a:spcBef>
                <a:spcPts val="1300"/>
              </a:spcBef>
            </a:pPr>
            <a:r>
              <a:rPr lang="en-US" sz="1400" b="1" u="sng" dirty="0">
                <a:solidFill>
                  <a:schemeClr val="tx1"/>
                </a:solidFill>
              </a:rPr>
              <a:t>Research relevance</a:t>
            </a:r>
            <a:r>
              <a:rPr lang="en-US" sz="1400" b="1" dirty="0">
                <a:solidFill>
                  <a:schemeClr val="tx1"/>
                </a:solidFill>
              </a:rPr>
              <a:t>: </a:t>
            </a:r>
            <a:r>
              <a:rPr lang="en-US" sz="1400" dirty="0">
                <a:solidFill>
                  <a:schemeClr val="tx1"/>
                </a:solidFill>
              </a:rPr>
              <a:t>Further research is needed to assess a potential role for combination immune checkpoint inhibitor therapy in this patient population.</a:t>
            </a:r>
          </a:p>
        </p:txBody>
      </p:sp>
    </p:spTree>
    <p:extLst>
      <p:ext uri="{BB962C8B-B14F-4D97-AF65-F5344CB8AC3E}">
        <p14:creationId xmlns:p14="http://schemas.microsoft.com/office/powerpoint/2010/main" val="4268049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2E988-530D-9FFF-B8FF-234DD99AA206}"/>
              </a:ext>
            </a:extLst>
          </p:cNvPr>
          <p:cNvSpPr txBox="1"/>
          <p:nvPr/>
        </p:nvSpPr>
        <p:spPr>
          <a:xfrm>
            <a:off x="377176" y="6400601"/>
            <a:ext cx="11106150" cy="369332"/>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Weber JS et al. J Clin Oncol 2023;41(3):517-27.</a:t>
            </a:r>
          </a:p>
        </p:txBody>
      </p:sp>
      <p:pic>
        <p:nvPicPr>
          <p:cNvPr id="4" name="Picture 3">
            <a:extLst>
              <a:ext uri="{FF2B5EF4-FFF2-40B4-BE49-F238E27FC236}">
                <a16:creationId xmlns:a16="http://schemas.microsoft.com/office/drawing/2014/main" id="{B7E36CF4-6AF1-8072-94F9-FDD775313151}"/>
              </a:ext>
            </a:extLst>
          </p:cNvPr>
          <p:cNvPicPr>
            <a:picLocks noChangeAspect="1"/>
          </p:cNvPicPr>
          <p:nvPr/>
        </p:nvPicPr>
        <p:blipFill rotWithShape="1">
          <a:blip r:embed="rId2"/>
          <a:srcRect b="24845"/>
          <a:stretch/>
        </p:blipFill>
        <p:spPr>
          <a:xfrm>
            <a:off x="803202" y="1120463"/>
            <a:ext cx="8531163" cy="4806451"/>
          </a:xfrm>
          <a:prstGeom prst="rect">
            <a:avLst/>
          </a:prstGeom>
        </p:spPr>
      </p:pic>
      <p:sp>
        <p:nvSpPr>
          <p:cNvPr id="5" name="TextBox 4">
            <a:extLst>
              <a:ext uri="{FF2B5EF4-FFF2-40B4-BE49-F238E27FC236}">
                <a16:creationId xmlns:a16="http://schemas.microsoft.com/office/drawing/2014/main" id="{97CCFE20-8267-1575-5576-0A13E107F97F}"/>
              </a:ext>
            </a:extLst>
          </p:cNvPr>
          <p:cNvSpPr txBox="1"/>
          <p:nvPr/>
        </p:nvSpPr>
        <p:spPr>
          <a:xfrm>
            <a:off x="441325" y="237288"/>
            <a:ext cx="11106150" cy="646331"/>
          </a:xfrm>
          <a:prstGeom prst="rect">
            <a:avLst/>
          </a:prstGeom>
          <a:noFill/>
        </p:spPr>
        <p:txBody>
          <a:bodyPr wrap="square">
            <a:spAutoFit/>
          </a:bodyPr>
          <a:lstStyle/>
          <a:p>
            <a:pPr marL="0" marR="0" algn="ctr">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No difference in recurrence-free survival (RFS) among ~1800 patients with resected stage IIIB-D or IV melanoma randomized to nivolumab + ipilimumab 1mg/kg q6W vs nivolumab alone</a:t>
            </a:r>
          </a:p>
        </p:txBody>
      </p:sp>
    </p:spTree>
    <p:extLst>
      <p:ext uri="{BB962C8B-B14F-4D97-AF65-F5344CB8AC3E}">
        <p14:creationId xmlns:p14="http://schemas.microsoft.com/office/powerpoint/2010/main" val="401789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Towards organ preservation and cure &lt;br /&gt;via two infusions of immunotherapy only, &lt;br /&gt;in patients normally undergoing extensive and mutilating curative surgery for &lt;br /&gt;cutaneous squamous cell carcinoma (CSCC)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0"/>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err="1">
                <a:effectLst/>
                <a:latin typeface="Arial" panose="020B0604020202020204" pitchFamily="34" charset="0"/>
                <a:ea typeface="Calibri" panose="020F0502020204030204" pitchFamily="34" charset="0"/>
                <a:cs typeface="Arial" panose="020B0604020202020204" pitchFamily="34" charset="0"/>
              </a:rPr>
              <a:t>Zuur</a:t>
            </a:r>
            <a:r>
              <a:rPr lang="en-US" sz="1200" kern="100" dirty="0">
                <a:effectLst/>
                <a:latin typeface="Arial" panose="020B0604020202020204" pitchFamily="34" charset="0"/>
                <a:ea typeface="Calibri" panose="020F0502020204030204" pitchFamily="34" charset="0"/>
                <a:cs typeface="Arial" panose="020B0604020202020204" pitchFamily="34" charset="0"/>
              </a:rPr>
              <a:t> CL et al. ASCO 2023;Abstract 9507. </a:t>
            </a:r>
          </a:p>
        </p:txBody>
      </p:sp>
      <p:sp>
        <p:nvSpPr>
          <p:cNvPr id="3" name="TextBox 2">
            <a:extLst>
              <a:ext uri="{FF2B5EF4-FFF2-40B4-BE49-F238E27FC236}">
                <a16:creationId xmlns:a16="http://schemas.microsoft.com/office/drawing/2014/main" id="{A70DBF13-1BE4-86F7-4706-C32BA703865D}"/>
              </a:ext>
            </a:extLst>
          </p:cNvPr>
          <p:cNvSpPr txBox="1"/>
          <p:nvPr/>
        </p:nvSpPr>
        <p:spPr>
          <a:xfrm>
            <a:off x="2798992" y="6175499"/>
            <a:ext cx="3689131" cy="369332"/>
          </a:xfrm>
          <a:prstGeom prst="rect">
            <a:avLst/>
          </a:prstGeom>
          <a:solidFill>
            <a:schemeClr val="bg1"/>
          </a:solidFill>
        </p:spPr>
        <p:txBody>
          <a:bodyPr wrap="square" rtlCol="0">
            <a:spAutoFit/>
          </a:bodyPr>
          <a:lstStyle/>
          <a:p>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MATISSE: Included patients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47134"/>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100" kern="100" dirty="0" err="1">
                <a:effectLst/>
                <a:latin typeface="Arial" panose="020B0604020202020204" pitchFamily="34" charset="0"/>
                <a:ea typeface="Calibri" panose="020F0502020204030204" pitchFamily="34" charset="0"/>
                <a:cs typeface="Arial" panose="020B0604020202020204" pitchFamily="34" charset="0"/>
              </a:rPr>
              <a:t>Zuur</a:t>
            </a:r>
            <a:r>
              <a:rPr lang="en-US" sz="1100" kern="100" dirty="0">
                <a:effectLst/>
                <a:latin typeface="Arial" panose="020B0604020202020204" pitchFamily="34" charset="0"/>
                <a:ea typeface="Calibri" panose="020F0502020204030204" pitchFamily="34" charset="0"/>
                <a:cs typeface="Arial" panose="020B0604020202020204" pitchFamily="34" charset="0"/>
              </a:rPr>
              <a:t> CL et al. ASCO 2023;Abstract 9507. </a:t>
            </a:r>
          </a:p>
        </p:txBody>
      </p:sp>
      <p:sp>
        <p:nvSpPr>
          <p:cNvPr id="3" name="TextBox 2">
            <a:extLst>
              <a:ext uri="{FF2B5EF4-FFF2-40B4-BE49-F238E27FC236}">
                <a16:creationId xmlns:a16="http://schemas.microsoft.com/office/drawing/2014/main" id="{C84CD6D0-FF25-4F86-BEC9-F7ACFB77E30C}"/>
              </a:ext>
            </a:extLst>
          </p:cNvPr>
          <p:cNvSpPr txBox="1"/>
          <p:nvPr/>
        </p:nvSpPr>
        <p:spPr>
          <a:xfrm>
            <a:off x="2785241" y="6117021"/>
            <a:ext cx="3689131" cy="369332"/>
          </a:xfrm>
          <a:prstGeom prst="rect">
            <a:avLst/>
          </a:prstGeom>
          <a:solidFill>
            <a:schemeClr val="bg1"/>
          </a:solidFill>
        </p:spPr>
        <p:txBody>
          <a:bodyPr wrap="square" rtlCol="0">
            <a:spAutoFit/>
          </a:bodyPr>
          <a:lstStyle/>
          <a:p>
            <a:endParaRPr lang="en-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MATISSE, RFS: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0"/>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100" kern="100" dirty="0" err="1">
                <a:effectLst/>
                <a:latin typeface="Arial" panose="020B0604020202020204" pitchFamily="34" charset="0"/>
                <a:ea typeface="Calibri" panose="020F0502020204030204" pitchFamily="34" charset="0"/>
                <a:cs typeface="Arial" panose="020B0604020202020204" pitchFamily="34" charset="0"/>
              </a:rPr>
              <a:t>Zuur</a:t>
            </a:r>
            <a:r>
              <a:rPr lang="en-US" sz="1100" kern="100" dirty="0">
                <a:effectLst/>
                <a:latin typeface="Arial" panose="020B0604020202020204" pitchFamily="34" charset="0"/>
                <a:ea typeface="Calibri" panose="020F0502020204030204" pitchFamily="34" charset="0"/>
                <a:cs typeface="Arial" panose="020B0604020202020204" pitchFamily="34" charset="0"/>
              </a:rPr>
              <a:t> CL et al. ASCO 2023;Abstract 9507. </a:t>
            </a:r>
          </a:p>
        </p:txBody>
      </p:sp>
      <p:sp>
        <p:nvSpPr>
          <p:cNvPr id="3" name="TextBox 2">
            <a:extLst>
              <a:ext uri="{FF2B5EF4-FFF2-40B4-BE49-F238E27FC236}">
                <a16:creationId xmlns:a16="http://schemas.microsoft.com/office/drawing/2014/main" id="{CFBE0B0A-6BBB-0D41-F21D-59EBC929022D}"/>
              </a:ext>
            </a:extLst>
          </p:cNvPr>
          <p:cNvSpPr txBox="1"/>
          <p:nvPr/>
        </p:nvSpPr>
        <p:spPr>
          <a:xfrm>
            <a:off x="2785241" y="6165147"/>
            <a:ext cx="3689131"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083BCEA-B13D-F1CC-F2C6-818FB2298B57}"/>
              </a:ext>
            </a:extLst>
          </p:cNvPr>
          <p:cNvSpPr txBox="1"/>
          <p:nvPr/>
        </p:nvSpPr>
        <p:spPr>
          <a:xfrm>
            <a:off x="2437060" y="4901474"/>
            <a:ext cx="7558479" cy="769441"/>
          </a:xfrm>
          <a:prstGeom prst="rect">
            <a:avLst/>
          </a:prstGeom>
          <a:solidFill>
            <a:srgbClr val="FFFFFF"/>
          </a:solidFill>
        </p:spPr>
        <p:txBody>
          <a:bodyPr wrap="none" rtlCol="0">
            <a:spAutoFit/>
          </a:bodyPr>
          <a:lstStyle/>
          <a:p>
            <a:pPr algn="ctr"/>
            <a:r>
              <a:rPr lang="en-US" sz="2200" dirty="0">
                <a:solidFill>
                  <a:srgbClr val="002060"/>
                </a:solidFill>
                <a:latin typeface="Arial" panose="020B0604020202020204" pitchFamily="34" charset="0"/>
                <a:cs typeface="Arial" panose="020B0604020202020204" pitchFamily="34" charset="0"/>
              </a:rPr>
              <a:t>Excellent clinical outcome in patients with an </a:t>
            </a:r>
            <a:r>
              <a:rPr lang="en-US" sz="2200" b="1" dirty="0">
                <a:solidFill>
                  <a:srgbClr val="00B650"/>
                </a:solidFill>
                <a:latin typeface="Arial" panose="020B0604020202020204" pitchFamily="34" charset="0"/>
                <a:cs typeface="Arial" panose="020B0604020202020204" pitchFamily="34" charset="0"/>
              </a:rPr>
              <a:t>MPR</a:t>
            </a:r>
            <a:r>
              <a:rPr lang="en-US" sz="2200" dirty="0">
                <a:latin typeface="Arial" panose="020B0604020202020204" pitchFamily="34" charset="0"/>
                <a:cs typeface="Arial" panose="020B0604020202020204" pitchFamily="34" charset="0"/>
              </a:rPr>
              <a:t> </a:t>
            </a:r>
            <a:r>
              <a:rPr lang="en-US" sz="2200" dirty="0">
                <a:solidFill>
                  <a:srgbClr val="002060"/>
                </a:solidFill>
                <a:latin typeface="Arial" panose="020B0604020202020204" pitchFamily="34" charset="0"/>
                <a:cs typeface="Arial" panose="020B0604020202020204" pitchFamily="34" charset="0"/>
              </a:rPr>
              <a:t>or </a:t>
            </a:r>
            <a:r>
              <a:rPr lang="en-US" sz="2200" b="1" dirty="0">
                <a:solidFill>
                  <a:srgbClr val="04AFF0"/>
                </a:solidFill>
                <a:latin typeface="Arial" panose="020B0604020202020204" pitchFamily="34" charset="0"/>
                <a:cs typeface="Arial" panose="020B0604020202020204" pitchFamily="34" charset="0"/>
              </a:rPr>
              <a:t>CCR</a:t>
            </a:r>
            <a:r>
              <a:rPr lang="en-US" sz="2200" dirty="0">
                <a:solidFill>
                  <a:srgbClr val="002060"/>
                </a:solidFill>
                <a:latin typeface="Arial" panose="020B0604020202020204" pitchFamily="34" charset="0"/>
                <a:cs typeface="Arial" panose="020B0604020202020204" pitchFamily="34" charset="0"/>
              </a:rPr>
              <a:t>,</a:t>
            </a:r>
            <a:br>
              <a:rPr lang="en-US" sz="2200" dirty="0">
                <a:latin typeface="Arial" panose="020B0604020202020204" pitchFamily="34" charset="0"/>
                <a:cs typeface="Arial" panose="020B0604020202020204" pitchFamily="34" charset="0"/>
              </a:rPr>
            </a:br>
            <a:r>
              <a:rPr lang="en-US" sz="2200" dirty="0">
                <a:solidFill>
                  <a:srgbClr val="002060"/>
                </a:solidFill>
                <a:latin typeface="Arial" panose="020B0604020202020204" pitchFamily="34" charset="0"/>
                <a:cs typeface="Arial" panose="020B0604020202020204" pitchFamily="34" charset="0"/>
              </a:rPr>
              <a:t>at an overall median Follow-Up of 14 months.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1900" b="1" u="sng" dirty="0">
                <a:solidFill>
                  <a:schemeClr val="tx1"/>
                </a:solidFill>
              </a:rPr>
              <a:t>Critical finding(s)</a:t>
            </a:r>
            <a:r>
              <a:rPr lang="en-US" sz="1900" b="1" dirty="0">
                <a:solidFill>
                  <a:schemeClr val="tx1"/>
                </a:solidFill>
              </a:rPr>
              <a:t>: </a:t>
            </a:r>
            <a:r>
              <a:rPr lang="en-US" sz="1900" dirty="0">
                <a:solidFill>
                  <a:schemeClr val="tx1"/>
                </a:solidFill>
              </a:rPr>
              <a:t> Among 40 patients with locally-advanced cutaneous squamous cell carcinoma who received NIVO or IPI+NIVO, major pathologic response rates were 40% and 53%, respectively. </a:t>
            </a:r>
          </a:p>
          <a:p>
            <a:pPr marL="0">
              <a:spcBef>
                <a:spcPts val="1300"/>
              </a:spcBef>
            </a:pPr>
            <a:r>
              <a:rPr lang="en-US" sz="1900" dirty="0">
                <a:solidFill>
                  <a:schemeClr val="tx1"/>
                </a:solidFill>
              </a:rPr>
              <a:t>9 pts declined surgery because of self-reported substantial clinical remission upon neoadjuvant immunotherapy. These clinical responses were confirmed via FDG-PET evaluation in week 4. All 9 pts were “cancer free” at median follow-up of 12 months (range 4 to 27) with superior quality-of-life compared to MATISSE pts undergoing standard of care surgery.</a:t>
            </a:r>
          </a:p>
          <a:p>
            <a:pPr marL="0">
              <a:spcBef>
                <a:spcPts val="1300"/>
              </a:spcBef>
            </a:pPr>
            <a:r>
              <a:rPr lang="en-US" sz="1900" b="1" u="sng" dirty="0">
                <a:solidFill>
                  <a:schemeClr val="tx1"/>
                </a:solidFill>
              </a:rPr>
              <a:t>Clinical implication(s)</a:t>
            </a:r>
            <a:r>
              <a:rPr lang="en-US" sz="1900" b="1" dirty="0">
                <a:solidFill>
                  <a:schemeClr val="tx1"/>
                </a:solidFill>
              </a:rPr>
              <a:t>: </a:t>
            </a:r>
            <a:r>
              <a:rPr lang="en-US" sz="1900" dirty="0">
                <a:solidFill>
                  <a:schemeClr val="tx1"/>
                </a:solidFill>
              </a:rPr>
              <a:t>Neoadjuvant immunotherapy is becoming standard-of-care for patients with locally-advanced resectable CSCC. In the setting of substantial tumor regression, it remains unclear whether surgical resection is necessary.</a:t>
            </a:r>
            <a:endParaRPr lang="en-US" sz="1900" b="1" u="sng" dirty="0">
              <a:solidFill>
                <a:schemeClr val="tx1"/>
              </a:solidFill>
            </a:endParaRPr>
          </a:p>
          <a:p>
            <a:pPr marL="0">
              <a:spcBef>
                <a:spcPts val="1300"/>
              </a:spcBef>
            </a:pPr>
            <a:r>
              <a:rPr lang="en-US" sz="1900" b="1" u="sng" dirty="0">
                <a:solidFill>
                  <a:schemeClr val="tx1"/>
                </a:solidFill>
              </a:rPr>
              <a:t>Research relevance</a:t>
            </a:r>
            <a:r>
              <a:rPr lang="en-US" sz="1900" b="1" dirty="0">
                <a:solidFill>
                  <a:schemeClr val="tx1"/>
                </a:solidFill>
              </a:rPr>
              <a:t>: </a:t>
            </a:r>
            <a:r>
              <a:rPr lang="en-US" sz="1900" dirty="0">
                <a:solidFill>
                  <a:schemeClr val="tx1"/>
                </a:solidFill>
              </a:rPr>
              <a:t>Which regimen is best, for how long, and are surgery and/or adjuvant therapy needed, particularly in the setting of substantial tumor regression or a pathologic complete response?</a:t>
            </a:r>
          </a:p>
        </p:txBody>
      </p:sp>
    </p:spTree>
    <p:extLst>
      <p:ext uri="{BB962C8B-B14F-4D97-AF65-F5344CB8AC3E}">
        <p14:creationId xmlns:p14="http://schemas.microsoft.com/office/powerpoint/2010/main" val="409699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Migden MR et al. ESMO 2022;Abstract 814P. </a:t>
            </a:r>
          </a:p>
        </p:txBody>
      </p:sp>
      <p:pic>
        <p:nvPicPr>
          <p:cNvPr id="3" name="Picture 2">
            <a:extLst>
              <a:ext uri="{FF2B5EF4-FFF2-40B4-BE49-F238E27FC236}">
                <a16:creationId xmlns:a16="http://schemas.microsoft.com/office/drawing/2014/main" id="{3F88CBB9-0EA3-6741-A2E5-90AD12B1B4E0}"/>
              </a:ext>
            </a:extLst>
          </p:cNvPr>
          <p:cNvPicPr>
            <a:picLocks noChangeAspect="1"/>
          </p:cNvPicPr>
          <p:nvPr/>
        </p:nvPicPr>
        <p:blipFill>
          <a:blip r:embed="rId2"/>
          <a:stretch>
            <a:fillRect/>
          </a:stretch>
        </p:blipFill>
        <p:spPr>
          <a:xfrm>
            <a:off x="0" y="831376"/>
            <a:ext cx="12192000" cy="857486"/>
          </a:xfrm>
          <a:prstGeom prst="rect">
            <a:avLst/>
          </a:prstGeom>
        </p:spPr>
      </p:pic>
      <p:pic>
        <p:nvPicPr>
          <p:cNvPr id="6" name="Picture 5">
            <a:extLst>
              <a:ext uri="{FF2B5EF4-FFF2-40B4-BE49-F238E27FC236}">
                <a16:creationId xmlns:a16="http://schemas.microsoft.com/office/drawing/2014/main" id="{54A44916-3B0F-07C6-E7E0-7B8A0AA7D353}"/>
              </a:ext>
            </a:extLst>
          </p:cNvPr>
          <p:cNvPicPr>
            <a:picLocks noChangeAspect="1"/>
          </p:cNvPicPr>
          <p:nvPr/>
        </p:nvPicPr>
        <p:blipFill rotWithShape="1">
          <a:blip r:embed="rId3"/>
          <a:srcRect b="2974"/>
          <a:stretch/>
        </p:blipFill>
        <p:spPr>
          <a:xfrm>
            <a:off x="643057" y="2199885"/>
            <a:ext cx="10745700" cy="3965245"/>
          </a:xfrm>
          <a:prstGeom prst="rect">
            <a:avLst/>
          </a:prstGeom>
        </p:spPr>
      </p:pic>
    </p:spTree>
    <p:extLst>
      <p:ext uri="{BB962C8B-B14F-4D97-AF65-F5344CB8AC3E}">
        <p14:creationId xmlns:p14="http://schemas.microsoft.com/office/powerpoint/2010/main" val="177100497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algn="l"/>
            <a:r>
              <a:rPr lang="en-US" sz="1800" b="1" u="sng" dirty="0">
                <a:solidFill>
                  <a:schemeClr val="tx1"/>
                </a:solidFill>
                <a:latin typeface="Arial" panose="020B0604020202020204" pitchFamily="34" charset="0"/>
                <a:cs typeface="Arial" panose="020B0604020202020204" pitchFamily="34" charset="0"/>
              </a:rPr>
              <a:t>Critical finding(s)</a:t>
            </a:r>
            <a:r>
              <a:rPr lang="en-US" sz="1800" b="1" dirty="0">
                <a:solidFill>
                  <a:schemeClr val="tx1"/>
                </a:solidFill>
                <a:latin typeface="Arial" panose="020B0604020202020204" pitchFamily="34" charset="0"/>
                <a:cs typeface="Arial" panose="020B0604020202020204" pitchFamily="34" charset="0"/>
              </a:rPr>
              <a:t>: </a:t>
            </a:r>
            <a:r>
              <a:rPr lang="en-US" sz="1800" dirty="0">
                <a:solidFill>
                  <a:srgbClr val="221E1F"/>
                </a:solidFill>
                <a:latin typeface="Arial" panose="020B0604020202020204" pitchFamily="34" charset="0"/>
                <a:cs typeface="Arial" panose="020B0604020202020204" pitchFamily="34" charset="0"/>
              </a:rPr>
              <a:t>1</a:t>
            </a:r>
            <a:r>
              <a:rPr lang="en-US" sz="1800" b="0" i="0" u="none" strike="noStrike" baseline="0" dirty="0">
                <a:solidFill>
                  <a:srgbClr val="221E1F"/>
                </a:solidFill>
                <a:latin typeface="Arial" panose="020B0604020202020204" pitchFamily="34" charset="0"/>
                <a:cs typeface="Arial" panose="020B0604020202020204" pitchFamily="34" charset="0"/>
              </a:rPr>
              <a:t>93 patients with advanced cutaneous squamous cell carcinoma received cemiplimab. Median duration of follow up was 15.7 months.</a:t>
            </a:r>
          </a:p>
          <a:p>
            <a:pPr lvl="1">
              <a:buFont typeface="Wingdings" panose="05000000000000000000" pitchFamily="2" charset="2"/>
              <a:buChar char="Ø"/>
            </a:pPr>
            <a:r>
              <a:rPr lang="en-US" sz="1800" dirty="0">
                <a:solidFill>
                  <a:srgbClr val="221E1F"/>
                </a:solidFill>
                <a:latin typeface="Arial" panose="020B0604020202020204" pitchFamily="34" charset="0"/>
                <a:cs typeface="Arial" panose="020B0604020202020204" pitchFamily="34" charset="0"/>
              </a:rPr>
              <a:t>M</a:t>
            </a:r>
            <a:r>
              <a:rPr lang="en-US" sz="1800" b="0" i="0" u="none" strike="noStrike" baseline="0" dirty="0">
                <a:solidFill>
                  <a:srgbClr val="221E1F"/>
                </a:solidFill>
                <a:latin typeface="Arial" panose="020B0604020202020204" pitchFamily="34" charset="0"/>
                <a:cs typeface="Arial" panose="020B0604020202020204" pitchFamily="34" charset="0"/>
              </a:rPr>
              <a:t>edian PFS = 22.1 months</a:t>
            </a:r>
          </a:p>
          <a:p>
            <a:pPr lvl="1">
              <a:buFont typeface="Wingdings" panose="05000000000000000000" pitchFamily="2" charset="2"/>
              <a:buChar char="Ø"/>
            </a:pPr>
            <a:r>
              <a:rPr lang="en-US" sz="1800" dirty="0">
                <a:solidFill>
                  <a:srgbClr val="221E1F"/>
                </a:solidFill>
                <a:latin typeface="Arial" panose="020B0604020202020204" pitchFamily="34" charset="0"/>
                <a:cs typeface="Arial" panose="020B0604020202020204" pitchFamily="34" charset="0"/>
              </a:rPr>
              <a:t>M</a:t>
            </a:r>
            <a:r>
              <a:rPr lang="en-US" sz="1800" b="0" i="0" u="none" strike="noStrike" baseline="0" dirty="0">
                <a:solidFill>
                  <a:srgbClr val="221E1F"/>
                </a:solidFill>
                <a:latin typeface="Arial" panose="020B0604020202020204" pitchFamily="34" charset="0"/>
                <a:cs typeface="Arial" panose="020B0604020202020204" pitchFamily="34" charset="0"/>
              </a:rPr>
              <a:t>edian duration of response = 41.3 months</a:t>
            </a:r>
          </a:p>
          <a:p>
            <a:pPr lvl="1">
              <a:buFont typeface="Wingdings" panose="05000000000000000000" pitchFamily="2" charset="2"/>
              <a:buChar char="Ø"/>
            </a:pPr>
            <a:r>
              <a:rPr lang="en-US" sz="1800" dirty="0">
                <a:solidFill>
                  <a:srgbClr val="221E1F"/>
                </a:solidFill>
                <a:latin typeface="Arial" panose="020B0604020202020204" pitchFamily="34" charset="0"/>
                <a:cs typeface="Arial" panose="020B0604020202020204" pitchFamily="34" charset="0"/>
              </a:rPr>
              <a:t>Me</a:t>
            </a:r>
            <a:r>
              <a:rPr lang="en-US" sz="1800" b="0" i="0" u="none" strike="noStrike" baseline="0" dirty="0">
                <a:solidFill>
                  <a:srgbClr val="221E1F"/>
                </a:solidFill>
                <a:latin typeface="Arial" panose="020B0604020202020204" pitchFamily="34" charset="0"/>
                <a:cs typeface="Arial" panose="020B0604020202020204" pitchFamily="34" charset="0"/>
              </a:rPr>
              <a:t>dian OS not reached; Kaplan–Meier estimated probability of OS at 48 months was 61.8% </a:t>
            </a:r>
            <a:endParaRPr lang="en-US" sz="1800" dirty="0">
              <a:solidFill>
                <a:srgbClr val="221E1F"/>
              </a:solidFill>
              <a:latin typeface="Arial" panose="020B0604020202020204" pitchFamily="34" charset="0"/>
              <a:cs typeface="Arial" panose="020B0604020202020204" pitchFamily="34" charset="0"/>
            </a:endParaRPr>
          </a:p>
          <a:p>
            <a:pPr algn="l"/>
            <a:endParaRPr lang="en-US" sz="1800" b="0" i="0" u="none" strike="noStrike" baseline="0" dirty="0">
              <a:solidFill>
                <a:srgbClr val="221E1F"/>
              </a:solidFill>
              <a:latin typeface="Arial" panose="020B0604020202020204" pitchFamily="34" charset="0"/>
              <a:cs typeface="Arial" panose="020B0604020202020204" pitchFamily="34" charset="0"/>
            </a:endParaRPr>
          </a:p>
          <a:p>
            <a:r>
              <a:rPr lang="en-US" sz="1800" b="1" u="sng" dirty="0">
                <a:solidFill>
                  <a:schemeClr val="tx1"/>
                </a:solidFill>
                <a:latin typeface="Arial" panose="020B0604020202020204" pitchFamily="34" charset="0"/>
                <a:cs typeface="Arial" panose="020B0604020202020204" pitchFamily="34" charset="0"/>
              </a:rPr>
              <a:t>Clinical implication(s)</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This study </a:t>
            </a:r>
            <a:r>
              <a:rPr lang="en-US" sz="1800" dirty="0">
                <a:solidFill>
                  <a:srgbClr val="221E1F"/>
                </a:solidFill>
                <a:latin typeface="Arial" panose="020B0604020202020204" pitchFamily="34" charset="0"/>
                <a:cs typeface="Arial" panose="020B0604020202020204" pitchFamily="34" charset="0"/>
              </a:rPr>
              <a:t>confirms the efficacy, durability, and safety profile of cemiplimab in patients with advanced CSCC. </a:t>
            </a:r>
            <a:endParaRPr lang="en-US" sz="1800" b="1" u="sng" dirty="0">
              <a:solidFill>
                <a:schemeClr val="tx1"/>
              </a:solidFill>
              <a:latin typeface="Arial" panose="020B0604020202020204" pitchFamily="34" charset="0"/>
              <a:cs typeface="Arial" panose="020B0604020202020204" pitchFamily="34" charset="0"/>
            </a:endParaRPr>
          </a:p>
          <a:p>
            <a:pPr marL="0">
              <a:spcBef>
                <a:spcPts val="1300"/>
              </a:spcBef>
            </a:pPr>
            <a:endParaRPr lang="en-US" sz="1800" b="1" u="sng" dirty="0">
              <a:solidFill>
                <a:schemeClr val="tx1"/>
              </a:solidFill>
              <a:latin typeface="Arial" panose="020B0604020202020204" pitchFamily="34" charset="0"/>
              <a:cs typeface="Arial" panose="020B0604020202020204" pitchFamily="34" charset="0"/>
            </a:endParaRPr>
          </a:p>
          <a:p>
            <a:pPr marL="0">
              <a:spcBef>
                <a:spcPts val="1300"/>
              </a:spcBef>
            </a:pPr>
            <a:r>
              <a:rPr lang="en-US" sz="1800" b="1" u="sng" dirty="0">
                <a:solidFill>
                  <a:schemeClr val="tx1"/>
                </a:solidFill>
                <a:latin typeface="Arial" panose="020B0604020202020204" pitchFamily="34" charset="0"/>
                <a:cs typeface="Arial" panose="020B0604020202020204" pitchFamily="34" charset="0"/>
              </a:rPr>
              <a:t>Research relevance</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Could other combinations (e.g., anti-</a:t>
            </a:r>
            <a:r>
              <a:rPr lang="en-US" sz="1800" dirty="0">
                <a:solidFill>
                  <a:srgbClr val="221E1F"/>
                </a:solidFill>
                <a:latin typeface="Arial" panose="020B0604020202020204" pitchFamily="34" charset="0"/>
                <a:cs typeface="Arial" panose="020B0604020202020204" pitchFamily="34" charset="0"/>
              </a:rPr>
              <a:t>PD-1 + anti-LAG-3) provide benefit over anti-PD-1 alone in this patient population?</a:t>
            </a:r>
          </a:p>
        </p:txBody>
      </p:sp>
    </p:spTree>
    <p:extLst>
      <p:ext uri="{BB962C8B-B14F-4D97-AF65-F5344CB8AC3E}">
        <p14:creationId xmlns:p14="http://schemas.microsoft.com/office/powerpoint/2010/main" val="64546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Gross ND et al. N Engl J Med 2022;387(17):1557-68.</a:t>
            </a:r>
          </a:p>
        </p:txBody>
      </p:sp>
      <p:pic>
        <p:nvPicPr>
          <p:cNvPr id="5" name="Picture 4">
            <a:extLst>
              <a:ext uri="{FF2B5EF4-FFF2-40B4-BE49-F238E27FC236}">
                <a16:creationId xmlns:a16="http://schemas.microsoft.com/office/drawing/2014/main" id="{B8AE29E6-04B3-4CE3-07D5-AE47B2A7B8E2}"/>
              </a:ext>
            </a:extLst>
          </p:cNvPr>
          <p:cNvPicPr>
            <a:picLocks noChangeAspect="1"/>
          </p:cNvPicPr>
          <p:nvPr/>
        </p:nvPicPr>
        <p:blipFill>
          <a:blip r:embed="rId2"/>
          <a:stretch>
            <a:fillRect/>
          </a:stretch>
        </p:blipFill>
        <p:spPr>
          <a:xfrm>
            <a:off x="1747897" y="910040"/>
            <a:ext cx="8696205" cy="4500945"/>
          </a:xfrm>
          <a:prstGeom prst="rect">
            <a:avLst/>
          </a:prstGeom>
        </p:spPr>
      </p:pic>
    </p:spTree>
    <p:extLst>
      <p:ext uri="{BB962C8B-B14F-4D97-AF65-F5344CB8AC3E}">
        <p14:creationId xmlns:p14="http://schemas.microsoft.com/office/powerpoint/2010/main" val="94962888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defTabSz="214335" eaLnBrk="0"/>
            <a:r>
              <a:rPr lang="en-US" sz="1125" dirty="0">
                <a:latin typeface="Arial" charset="0"/>
                <a:ea typeface="+mn-ea"/>
                <a:cs typeface="Lucida Sans Unicode"/>
              </a:rPr>
              <a:t>Gross ND et al. N Engl J Med 2022;387(17):1557-68.</a:t>
            </a:r>
          </a:p>
        </p:txBody>
      </p:sp>
      <p:pic>
        <p:nvPicPr>
          <p:cNvPr id="5" name="Picture 4">
            <a:extLst>
              <a:ext uri="{FF2B5EF4-FFF2-40B4-BE49-F238E27FC236}">
                <a16:creationId xmlns:a16="http://schemas.microsoft.com/office/drawing/2014/main" id="{8ECFC53A-AB9A-C254-E719-B9FD9E45239C}"/>
              </a:ext>
            </a:extLst>
          </p:cNvPr>
          <p:cNvPicPr>
            <a:picLocks noChangeAspect="1"/>
          </p:cNvPicPr>
          <p:nvPr/>
        </p:nvPicPr>
        <p:blipFill>
          <a:blip r:embed="rId2"/>
          <a:stretch>
            <a:fillRect/>
          </a:stretch>
        </p:blipFill>
        <p:spPr>
          <a:xfrm>
            <a:off x="1411139" y="1480268"/>
            <a:ext cx="9369721" cy="4477472"/>
          </a:xfrm>
          <a:prstGeom prst="rect">
            <a:avLst/>
          </a:prstGeom>
        </p:spPr>
      </p:pic>
      <p:sp>
        <p:nvSpPr>
          <p:cNvPr id="2" name="TextBox 1">
            <a:extLst>
              <a:ext uri="{FF2B5EF4-FFF2-40B4-BE49-F238E27FC236}">
                <a16:creationId xmlns:a16="http://schemas.microsoft.com/office/drawing/2014/main" id="{B786C282-D42E-7B8A-76C9-BBDCCB97498C}"/>
              </a:ext>
            </a:extLst>
          </p:cNvPr>
          <p:cNvSpPr txBox="1"/>
          <p:nvPr/>
        </p:nvSpPr>
        <p:spPr>
          <a:xfrm>
            <a:off x="956530" y="392905"/>
            <a:ext cx="9903148" cy="923330"/>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Among </a:t>
            </a:r>
            <a:r>
              <a:rPr lang="en-US" sz="1800" b="0" i="0" u="none" strike="noStrike" baseline="0" dirty="0">
                <a:solidFill>
                  <a:srgbClr val="000000"/>
                </a:solidFill>
                <a:latin typeface="Arial" panose="020B0604020202020204" pitchFamily="34" charset="0"/>
                <a:cs typeface="Arial" panose="020B0604020202020204" pitchFamily="34" charset="0"/>
              </a:rPr>
              <a:t>79 patients with advanced CSCC wh</a:t>
            </a:r>
            <a:r>
              <a:rPr lang="en-US" dirty="0">
                <a:solidFill>
                  <a:srgbClr val="000000"/>
                </a:solidFill>
                <a:latin typeface="Arial" panose="020B0604020202020204" pitchFamily="34" charset="0"/>
                <a:cs typeface="Arial" panose="020B0604020202020204" pitchFamily="34" charset="0"/>
              </a:rPr>
              <a:t>o received n</a:t>
            </a:r>
            <a:r>
              <a:rPr lang="en-US" sz="1800" b="0" i="0" u="none" strike="noStrike" baseline="0" dirty="0">
                <a:solidFill>
                  <a:srgbClr val="000000"/>
                </a:solidFill>
                <a:latin typeface="Arial" panose="020B0604020202020204" pitchFamily="34" charset="0"/>
                <a:cs typeface="Arial" panose="020B0604020202020204" pitchFamily="34" charset="0"/>
              </a:rPr>
              <a:t>eoadjuvant cemiplimab, </a:t>
            </a:r>
            <a:r>
              <a:rPr lang="en-US" dirty="0">
                <a:solidFill>
                  <a:srgbClr val="000000"/>
                </a:solidFill>
                <a:latin typeface="Arial" panose="020B0604020202020204" pitchFamily="34" charset="0"/>
                <a:cs typeface="Arial" panose="020B0604020202020204" pitchFamily="34" charset="0"/>
              </a:rPr>
              <a:t>complete or major </a:t>
            </a:r>
            <a:r>
              <a:rPr lang="en-US" sz="1800" b="0" i="0" u="none" strike="noStrike" baseline="0" dirty="0">
                <a:solidFill>
                  <a:srgbClr val="000000"/>
                </a:solidFill>
                <a:latin typeface="Arial" panose="020B0604020202020204" pitchFamily="34" charset="0"/>
                <a:cs typeface="Arial" panose="020B0604020202020204" pitchFamily="34" charset="0"/>
              </a:rPr>
              <a:t>pathological response was observed in 64%. </a:t>
            </a:r>
            <a:r>
              <a:rPr lang="en-US" dirty="0">
                <a:solidFill>
                  <a:srgbClr val="000000"/>
                </a:solidFill>
                <a:latin typeface="Arial" panose="020B0604020202020204" pitchFamily="34" charset="0"/>
                <a:cs typeface="Arial" panose="020B0604020202020204" pitchFamily="34" charset="0"/>
              </a:rPr>
              <a:t>O</a:t>
            </a:r>
            <a:r>
              <a:rPr lang="en-US" sz="1800" b="0" i="0" u="none" strike="noStrike" baseline="0" dirty="0">
                <a:solidFill>
                  <a:srgbClr val="000000"/>
                </a:solidFill>
                <a:latin typeface="Arial" panose="020B0604020202020204" pitchFamily="34" charset="0"/>
                <a:cs typeface="Arial" panose="020B0604020202020204" pitchFamily="34" charset="0"/>
              </a:rPr>
              <a:t>bjective response on imaging was observed in </a:t>
            </a:r>
            <a:r>
              <a:rPr lang="en-US" dirty="0">
                <a:solidFill>
                  <a:srgbClr val="000000"/>
                </a:solidFill>
                <a:latin typeface="Arial" panose="020B0604020202020204" pitchFamily="34" charset="0"/>
                <a:cs typeface="Arial" panose="020B0604020202020204" pitchFamily="34" charset="0"/>
              </a:rPr>
              <a:t>68%.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7546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lgn="just">
              <a:spcBef>
                <a:spcPts val="1300"/>
              </a:spcBef>
            </a:pPr>
            <a:r>
              <a:rPr lang="en-US" sz="1800" b="1" u="sng" dirty="0">
                <a:solidFill>
                  <a:schemeClr val="tx1"/>
                </a:solidFill>
                <a:latin typeface="Arial" panose="020B0604020202020204" pitchFamily="34" charset="0"/>
                <a:cs typeface="Arial" panose="020B0604020202020204" pitchFamily="34" charset="0"/>
              </a:rPr>
              <a:t>Critical finding(s)</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 Among </a:t>
            </a:r>
            <a:r>
              <a:rPr lang="en-US" sz="1800" b="0" i="0" u="none" strike="noStrike" baseline="0" dirty="0">
                <a:solidFill>
                  <a:srgbClr val="000000"/>
                </a:solidFill>
                <a:latin typeface="Arial" panose="020B0604020202020204" pitchFamily="34" charset="0"/>
                <a:cs typeface="Arial" panose="020B0604020202020204" pitchFamily="34" charset="0"/>
              </a:rPr>
              <a:t>79 patients with </a:t>
            </a:r>
            <a:r>
              <a:rPr lang="en-US" sz="1800" dirty="0">
                <a:solidFill>
                  <a:srgbClr val="000000"/>
                </a:solidFill>
                <a:latin typeface="Arial" panose="020B0604020202020204" pitchFamily="34" charset="0"/>
                <a:cs typeface="Arial" panose="020B0604020202020204" pitchFamily="34" charset="0"/>
              </a:rPr>
              <a:t>resectable stage II, III, or IV (M0) </a:t>
            </a:r>
            <a:r>
              <a:rPr lang="en-US" sz="1800" b="0" i="0" u="none" strike="noStrike" baseline="0" dirty="0">
                <a:solidFill>
                  <a:srgbClr val="000000"/>
                </a:solidFill>
                <a:latin typeface="Arial" panose="020B0604020202020204" pitchFamily="34" charset="0"/>
                <a:cs typeface="Arial" panose="020B0604020202020204" pitchFamily="34" charset="0"/>
              </a:rPr>
              <a:t>CSCC wh</a:t>
            </a:r>
            <a:r>
              <a:rPr lang="en-US" sz="1800" dirty="0">
                <a:solidFill>
                  <a:srgbClr val="000000"/>
                </a:solidFill>
                <a:latin typeface="Arial" panose="020B0604020202020204" pitchFamily="34" charset="0"/>
                <a:cs typeface="Arial" panose="020B0604020202020204" pitchFamily="34" charset="0"/>
              </a:rPr>
              <a:t>o received n</a:t>
            </a:r>
            <a:r>
              <a:rPr lang="en-US" sz="1800" b="0" i="0" u="none" strike="noStrike" baseline="0" dirty="0">
                <a:solidFill>
                  <a:srgbClr val="000000"/>
                </a:solidFill>
                <a:latin typeface="Arial" panose="020B0604020202020204" pitchFamily="34" charset="0"/>
                <a:cs typeface="Arial" panose="020B0604020202020204" pitchFamily="34" charset="0"/>
              </a:rPr>
              <a:t>eoadjuvant cemiplimab x 12 weeks, </a:t>
            </a:r>
            <a:r>
              <a:rPr lang="en-US" sz="1800" dirty="0">
                <a:solidFill>
                  <a:srgbClr val="000000"/>
                </a:solidFill>
                <a:latin typeface="Arial" panose="020B0604020202020204" pitchFamily="34" charset="0"/>
                <a:cs typeface="Arial" panose="020B0604020202020204" pitchFamily="34" charset="0"/>
              </a:rPr>
              <a:t>complete or major </a:t>
            </a:r>
            <a:r>
              <a:rPr lang="en-US" sz="1800" b="0" i="0" u="none" strike="noStrike" baseline="0" dirty="0">
                <a:solidFill>
                  <a:srgbClr val="000000"/>
                </a:solidFill>
                <a:latin typeface="Arial" panose="020B0604020202020204" pitchFamily="34" charset="0"/>
                <a:cs typeface="Arial" panose="020B0604020202020204" pitchFamily="34" charset="0"/>
              </a:rPr>
              <a:t>pathological response was observed in 64%. </a:t>
            </a:r>
            <a:r>
              <a:rPr lang="en-US" sz="1800" dirty="0">
                <a:solidFill>
                  <a:srgbClr val="000000"/>
                </a:solidFill>
                <a:latin typeface="Arial" panose="020B0604020202020204" pitchFamily="34" charset="0"/>
                <a:cs typeface="Arial" panose="020B0604020202020204" pitchFamily="34" charset="0"/>
              </a:rPr>
              <a:t>O</a:t>
            </a:r>
            <a:r>
              <a:rPr lang="en-US" sz="1800" b="0" i="0" u="none" strike="noStrike" baseline="0" dirty="0">
                <a:solidFill>
                  <a:srgbClr val="000000"/>
                </a:solidFill>
                <a:latin typeface="Arial" panose="020B0604020202020204" pitchFamily="34" charset="0"/>
                <a:cs typeface="Arial" panose="020B0604020202020204" pitchFamily="34" charset="0"/>
              </a:rPr>
              <a:t>bjective response on imaging was observed in </a:t>
            </a:r>
            <a:r>
              <a:rPr lang="en-US" sz="1800" dirty="0">
                <a:solidFill>
                  <a:srgbClr val="000000"/>
                </a:solidFill>
                <a:latin typeface="Arial" panose="020B0604020202020204" pitchFamily="34" charset="0"/>
                <a:cs typeface="Arial" panose="020B0604020202020204" pitchFamily="34" charset="0"/>
              </a:rPr>
              <a:t>68%.</a:t>
            </a:r>
            <a:endParaRPr lang="en-US" sz="1800" dirty="0">
              <a:latin typeface="Arial" panose="020B0604020202020204" pitchFamily="34" charset="0"/>
              <a:cs typeface="Arial" panose="020B0604020202020204" pitchFamily="34" charset="0"/>
            </a:endParaRPr>
          </a:p>
          <a:p>
            <a:pPr marL="0" algn="just">
              <a:spcBef>
                <a:spcPts val="1300"/>
              </a:spcBef>
            </a:pPr>
            <a:r>
              <a:rPr lang="en-US" sz="1800" b="1" u="sng" dirty="0">
                <a:solidFill>
                  <a:schemeClr val="tx1"/>
                </a:solidFill>
                <a:latin typeface="Arial" panose="020B0604020202020204" pitchFamily="34" charset="0"/>
                <a:cs typeface="Arial" panose="020B0604020202020204" pitchFamily="34" charset="0"/>
              </a:rPr>
              <a:t>Clinical implication(s)</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Neoadjuvant immunotherapy is becoming standard-of-care for patients with locally-advanced resectable CSCC. </a:t>
            </a:r>
          </a:p>
          <a:p>
            <a:pPr marL="0" algn="just">
              <a:spcBef>
                <a:spcPts val="1300"/>
              </a:spcBef>
            </a:pPr>
            <a:r>
              <a:rPr lang="en-US" sz="1800" b="1" u="sng" dirty="0">
                <a:solidFill>
                  <a:schemeClr val="tx1"/>
                </a:solidFill>
                <a:latin typeface="Arial" panose="020B0604020202020204" pitchFamily="34" charset="0"/>
                <a:cs typeface="Arial" panose="020B0604020202020204" pitchFamily="34" charset="0"/>
              </a:rPr>
              <a:t>Research relevance</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Which regimen is best, for how long, and are surgery and/or adjuvant therapy needed, particularly in the setting of substantial tumor regression or a pathologic complete response? Larger trials addressing these questions are in process.</a:t>
            </a:r>
          </a:p>
        </p:txBody>
      </p:sp>
    </p:spTree>
    <p:extLst>
      <p:ext uri="{BB962C8B-B14F-4D97-AF65-F5344CB8AC3E}">
        <p14:creationId xmlns:p14="http://schemas.microsoft.com/office/powerpoint/2010/main" val="4116488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Lewis KD et al. EADO 2023;Abstract HSR23-097. </a:t>
            </a:r>
          </a:p>
        </p:txBody>
      </p:sp>
      <p:pic>
        <p:nvPicPr>
          <p:cNvPr id="4" name="Picture 3">
            <a:extLst>
              <a:ext uri="{FF2B5EF4-FFF2-40B4-BE49-F238E27FC236}">
                <a16:creationId xmlns:a16="http://schemas.microsoft.com/office/drawing/2014/main" id="{29B15B8B-ED29-BD51-5002-843969BE10FD}"/>
              </a:ext>
            </a:extLst>
          </p:cNvPr>
          <p:cNvPicPr>
            <a:picLocks noChangeAspect="1"/>
          </p:cNvPicPr>
          <p:nvPr/>
        </p:nvPicPr>
        <p:blipFill>
          <a:blip r:embed="rId2"/>
          <a:stretch>
            <a:fillRect/>
          </a:stretch>
        </p:blipFill>
        <p:spPr>
          <a:xfrm>
            <a:off x="803683" y="693506"/>
            <a:ext cx="10647302" cy="3218618"/>
          </a:xfrm>
          <a:prstGeom prst="rect">
            <a:avLst/>
          </a:prstGeom>
        </p:spPr>
      </p:pic>
      <p:sp>
        <p:nvSpPr>
          <p:cNvPr id="5" name="Rectangle 4">
            <a:extLst>
              <a:ext uri="{FF2B5EF4-FFF2-40B4-BE49-F238E27FC236}">
                <a16:creationId xmlns:a16="http://schemas.microsoft.com/office/drawing/2014/main" id="{635648F2-2F2B-3B79-F485-926A44495528}"/>
              </a:ext>
            </a:extLst>
          </p:cNvPr>
          <p:cNvSpPr/>
          <p:nvPr/>
        </p:nvSpPr>
        <p:spPr bwMode="auto">
          <a:xfrm>
            <a:off x="9530499" y="2130458"/>
            <a:ext cx="1857080" cy="857839"/>
          </a:xfrm>
          <a:prstGeom prst="rect">
            <a:avLst/>
          </a:prstGeom>
          <a:solidFill>
            <a:srgbClr val="0052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16226162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lnSpcReduction="10000"/>
          </a:bodyPr>
          <a:lstStyle/>
          <a:p>
            <a:pPr marL="0">
              <a:spcBef>
                <a:spcPts val="1300"/>
              </a:spcBef>
            </a:pPr>
            <a:r>
              <a:rPr lang="en-US" sz="2000" b="1" u="sng" dirty="0">
                <a:solidFill>
                  <a:schemeClr val="tx1"/>
                </a:solidFill>
              </a:rPr>
              <a:t>Critical finding(s)</a:t>
            </a:r>
            <a:r>
              <a:rPr lang="en-US" sz="2000" b="1" dirty="0">
                <a:solidFill>
                  <a:schemeClr val="tx1"/>
                </a:solidFill>
              </a:rPr>
              <a:t>: </a:t>
            </a:r>
            <a:r>
              <a:rPr lang="en-US" sz="2000" dirty="0">
                <a:solidFill>
                  <a:schemeClr val="tx1"/>
                </a:solidFill>
              </a:rPr>
              <a:t>No difference in recurrence-free survival among ~1800 patients with resected stage IIIB-D or IV melanoma randomized to nivolumab + ipilimumab 1mg/kg q6W vs nivolumab alone, regardless of PD-L1 status. </a:t>
            </a:r>
          </a:p>
          <a:p>
            <a:pPr marL="0">
              <a:spcBef>
                <a:spcPts val="1300"/>
              </a:spcBef>
            </a:pPr>
            <a:r>
              <a:rPr lang="en-US" sz="2000" dirty="0">
                <a:solidFill>
                  <a:schemeClr val="tx1"/>
                </a:solidFill>
              </a:rPr>
              <a:t>Treatment-related grade 3-4 adverse events were reported in 32.6% of patients in the combination group and 12.8% in the nivolumab group. Treatment-related deaths were reported in 0.4% of patients in the combination group and in no nivolumab-treated patients.</a:t>
            </a:r>
          </a:p>
          <a:p>
            <a:pPr marL="0">
              <a:spcBef>
                <a:spcPts val="1300"/>
              </a:spcBef>
            </a:pPr>
            <a:endParaRPr lang="en-US" sz="2000" dirty="0">
              <a:solidFill>
                <a:schemeClr val="tx1"/>
              </a:solidFill>
            </a:endParaRPr>
          </a:p>
          <a:p>
            <a:pPr marL="0">
              <a:spcBef>
                <a:spcPts val="1300"/>
              </a:spcBef>
            </a:pPr>
            <a:r>
              <a:rPr lang="en-US" sz="2000" b="1" u="sng" dirty="0">
                <a:solidFill>
                  <a:schemeClr val="tx1"/>
                </a:solidFill>
              </a:rPr>
              <a:t>Clinical implication(s)</a:t>
            </a:r>
            <a:r>
              <a:rPr lang="en-US" sz="2000" b="1" dirty="0">
                <a:solidFill>
                  <a:schemeClr val="tx1"/>
                </a:solidFill>
              </a:rPr>
              <a:t>: </a:t>
            </a:r>
            <a:r>
              <a:rPr lang="en-US" sz="2000" dirty="0">
                <a:solidFill>
                  <a:schemeClr val="tx1"/>
                </a:solidFill>
              </a:rPr>
              <a:t>These results support administration of adjuvant anti-PD-1 monotherapy for patients with high-risk resected melanoma. </a:t>
            </a: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Research relevance</a:t>
            </a:r>
            <a:r>
              <a:rPr lang="en-US" sz="2000" b="1" dirty="0">
                <a:solidFill>
                  <a:schemeClr val="tx1"/>
                </a:solidFill>
              </a:rPr>
              <a:t>: </a:t>
            </a:r>
            <a:r>
              <a:rPr lang="en-US" sz="2000" dirty="0">
                <a:solidFill>
                  <a:schemeClr val="tx1"/>
                </a:solidFill>
              </a:rPr>
              <a:t>Could other combinations (e.g., anti-PD-1 + anti-LAG-3) provide benefit over anti-PD-1 alone in this patient population?</a:t>
            </a:r>
          </a:p>
        </p:txBody>
      </p:sp>
    </p:spTree>
    <p:extLst>
      <p:ext uri="{BB962C8B-B14F-4D97-AF65-F5344CB8AC3E}">
        <p14:creationId xmlns:p14="http://schemas.microsoft.com/office/powerpoint/2010/main" val="3514972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Lewis KD et al. EADO 2023;Abstract HSR23-097. </a:t>
            </a:r>
          </a:p>
        </p:txBody>
      </p:sp>
      <p:sp>
        <p:nvSpPr>
          <p:cNvPr id="2" name="TextBox 1">
            <a:extLst>
              <a:ext uri="{FF2B5EF4-FFF2-40B4-BE49-F238E27FC236}">
                <a16:creationId xmlns:a16="http://schemas.microsoft.com/office/drawing/2014/main" id="{E8F3C7F7-BF48-EC7B-0473-927828280C57}"/>
              </a:ext>
            </a:extLst>
          </p:cNvPr>
          <p:cNvSpPr txBox="1"/>
          <p:nvPr/>
        </p:nvSpPr>
        <p:spPr>
          <a:xfrm>
            <a:off x="868102" y="1087010"/>
            <a:ext cx="9919502" cy="4093428"/>
          </a:xfrm>
          <a:prstGeom prst="rect">
            <a:avLst/>
          </a:prstGeom>
          <a:noFill/>
        </p:spPr>
        <p:txBody>
          <a:bodyPr wrap="square" rtlCol="0">
            <a:spAutoFit/>
          </a:bodyPr>
          <a:lstStyle/>
          <a:p>
            <a:pPr marL="285750" indent="-285750" algn="l">
              <a:buFont typeface="Arial" panose="020B0604020202020204" pitchFamily="34" charset="0"/>
              <a:buChar char="•"/>
            </a:pPr>
            <a:r>
              <a:rPr lang="en-US" sz="2000" b="0" i="0" u="none" strike="noStrike" baseline="0" dirty="0">
                <a:solidFill>
                  <a:srgbClr val="221E1F"/>
                </a:solidFill>
                <a:latin typeface="Arial" panose="020B0604020202020204" pitchFamily="34" charset="0"/>
                <a:cs typeface="Arial" panose="020B0604020202020204" pitchFamily="34" charset="0"/>
              </a:rPr>
              <a:t>Phase 2 Trial of Cemiplimab in patients with metastatic basal cell carcinoma who progressed on or were intolerant to hedgehog inhibitor (HHI) treatment </a:t>
            </a:r>
          </a:p>
          <a:p>
            <a:pPr marL="285750" indent="-285750" algn="l">
              <a:buFont typeface="Arial" panose="020B0604020202020204" pitchFamily="34" charset="0"/>
              <a:buChar char="•"/>
            </a:pPr>
            <a:endParaRPr lang="en-US" sz="2000" dirty="0">
              <a:solidFill>
                <a:srgbClr val="221E1F"/>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dirty="0">
                <a:solidFill>
                  <a:srgbClr val="221E1F"/>
                </a:solidFill>
                <a:latin typeface="Arial" panose="020B0604020202020204" pitchFamily="34" charset="0"/>
                <a:cs typeface="Arial" panose="020B0604020202020204" pitchFamily="34" charset="0"/>
              </a:rPr>
              <a:t>O</a:t>
            </a:r>
            <a:r>
              <a:rPr lang="en-US" sz="2000" b="0" i="0" u="none" strike="noStrike" baseline="0" dirty="0">
                <a:solidFill>
                  <a:srgbClr val="221E1F"/>
                </a:solidFill>
                <a:latin typeface="Arial" panose="020B0604020202020204" pitchFamily="34" charset="0"/>
                <a:cs typeface="Arial" panose="020B0604020202020204" pitchFamily="34" charset="0"/>
              </a:rPr>
              <a:t>bjective response rate = 24.1%</a:t>
            </a:r>
          </a:p>
          <a:p>
            <a:pPr marL="285750" indent="-285750" algn="l">
              <a:buFont typeface="Arial" panose="020B0604020202020204" pitchFamily="34" charset="0"/>
              <a:buChar char="•"/>
            </a:pPr>
            <a:endParaRPr lang="en-US" sz="2000" dirty="0">
              <a:solidFill>
                <a:srgbClr val="221E1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221E1F"/>
                </a:solidFill>
                <a:latin typeface="Arial" panose="020B0604020202020204" pitchFamily="34" charset="0"/>
                <a:cs typeface="Arial" panose="020B0604020202020204" pitchFamily="34" charset="0"/>
              </a:rPr>
              <a:t>This analysis evaluated h</a:t>
            </a:r>
            <a:r>
              <a:rPr lang="en-US" sz="2000" b="0" i="0" u="none" strike="noStrike" baseline="0" dirty="0">
                <a:solidFill>
                  <a:srgbClr val="221E1F"/>
                </a:solidFill>
                <a:latin typeface="Arial" panose="020B0604020202020204" pitchFamily="34" charset="0"/>
                <a:cs typeface="Arial" panose="020B0604020202020204" pitchFamily="34" charset="0"/>
              </a:rPr>
              <a:t>ealth-related quality of life data using </a:t>
            </a:r>
            <a:r>
              <a:rPr lang="en-US" sz="2000" dirty="0">
                <a:solidFill>
                  <a:srgbClr val="221E1F"/>
                </a:solidFill>
                <a:latin typeface="Arial" panose="020B0604020202020204" pitchFamily="34" charset="0"/>
                <a:cs typeface="Arial" panose="020B0604020202020204" pitchFamily="34" charset="0"/>
              </a:rPr>
              <a:t>validated questionnaires (</a:t>
            </a:r>
            <a:r>
              <a:rPr lang="en-US" sz="2000" b="0" i="0" u="none" strike="noStrike" baseline="0" dirty="0">
                <a:solidFill>
                  <a:srgbClr val="221E1F"/>
                </a:solidFill>
                <a:latin typeface="Arial" panose="020B0604020202020204" pitchFamily="34" charset="0"/>
                <a:cs typeface="Arial" panose="020B0604020202020204" pitchFamily="34" charset="0"/>
              </a:rPr>
              <a:t>European </a:t>
            </a:r>
            <a:r>
              <a:rPr lang="en-US" sz="2000" b="0" i="0" u="none" strike="noStrike" baseline="0" dirty="0" err="1">
                <a:solidFill>
                  <a:srgbClr val="221E1F"/>
                </a:solidFill>
                <a:latin typeface="Arial" panose="020B0604020202020204" pitchFamily="34" charset="0"/>
                <a:cs typeface="Arial" panose="020B0604020202020204" pitchFamily="34" charset="0"/>
              </a:rPr>
              <a:t>Organisation</a:t>
            </a:r>
            <a:r>
              <a:rPr lang="en-US" sz="2000" b="0" i="0" u="none" strike="noStrike" baseline="0" dirty="0">
                <a:solidFill>
                  <a:srgbClr val="221E1F"/>
                </a:solidFill>
                <a:latin typeface="Arial" panose="020B0604020202020204" pitchFamily="34" charset="0"/>
                <a:cs typeface="Arial" panose="020B0604020202020204" pitchFamily="34" charset="0"/>
              </a:rPr>
              <a:t> for Research and Treatment of Cancer Quality of Life-Core 30 and Skindex-16).</a:t>
            </a:r>
          </a:p>
          <a:p>
            <a:pPr marL="285750" indent="-285750" algn="l">
              <a:buFont typeface="Arial" panose="020B0604020202020204" pitchFamily="34" charset="0"/>
              <a:buChar char="•"/>
            </a:pPr>
            <a:endParaRPr lang="en-US" sz="2000" b="0" i="0" u="none" strike="noStrike" baseline="0" dirty="0">
              <a:solidFill>
                <a:srgbClr val="221E1F"/>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b="0" i="0" u="none" strike="noStrike" baseline="0" dirty="0">
                <a:solidFill>
                  <a:srgbClr val="221E1F"/>
                </a:solidFill>
                <a:latin typeface="HelveticaNeueLT Pro 55 Roman"/>
              </a:rPr>
              <a:t>Baseline scores showed moderate to high levels of functioning and low symptom burden. Responder analysis showed clinically meaningful improvement or maintenance of functioning and symptoms in 76–88% of patients at week 3 that were generally maintained at ~6 months.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2524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algn="l"/>
            <a:r>
              <a:rPr lang="en-US" sz="2000" b="1" u="sng" dirty="0">
                <a:solidFill>
                  <a:schemeClr val="tx1"/>
                </a:solidFill>
                <a:latin typeface="Arial" panose="020B0604020202020204" pitchFamily="34" charset="0"/>
                <a:cs typeface="Arial" panose="020B0604020202020204" pitchFamily="34" charset="0"/>
              </a:rPr>
              <a:t>Critical finding(s)</a:t>
            </a:r>
            <a:r>
              <a:rPr lang="en-US" sz="2000" b="1" dirty="0">
                <a:solidFill>
                  <a:schemeClr val="tx1"/>
                </a:solidFill>
                <a:latin typeface="Arial" panose="020B0604020202020204" pitchFamily="34" charset="0"/>
                <a:cs typeface="Arial" panose="020B0604020202020204" pitchFamily="34" charset="0"/>
              </a:rPr>
              <a:t>: </a:t>
            </a:r>
            <a:r>
              <a:rPr lang="en-US" sz="2000" b="0" i="0" u="none" strike="noStrike" baseline="0" dirty="0">
                <a:solidFill>
                  <a:srgbClr val="221E1F"/>
                </a:solidFill>
                <a:latin typeface="Arial" panose="020B0604020202020204" pitchFamily="34" charset="0"/>
                <a:cs typeface="Arial" panose="020B0604020202020204" pitchFamily="34" charset="0"/>
              </a:rPr>
              <a:t>Most patients with metastatic BCC treated with cemiplimab reported maintenance in global health status/quality of life and functioning while maintaining low symptom burden.</a:t>
            </a:r>
          </a:p>
          <a:p>
            <a:pPr algn="l"/>
            <a:endParaRPr lang="en-US" sz="2000" b="0" i="0" u="none" strike="noStrike" baseline="0" dirty="0">
              <a:solidFill>
                <a:srgbClr val="221E1F"/>
              </a:solidFill>
              <a:latin typeface="Arial" panose="020B0604020202020204" pitchFamily="34" charset="0"/>
              <a:cs typeface="Arial" panose="020B0604020202020204" pitchFamily="34" charset="0"/>
            </a:endParaRPr>
          </a:p>
          <a:p>
            <a:pPr algn="l"/>
            <a:r>
              <a:rPr lang="en-US" sz="2000" b="1" u="sng" dirty="0">
                <a:solidFill>
                  <a:schemeClr val="tx1"/>
                </a:solidFill>
                <a:latin typeface="Arial" panose="020B0604020202020204" pitchFamily="34" charset="0"/>
                <a:cs typeface="Arial" panose="020B0604020202020204" pitchFamily="34" charset="0"/>
              </a:rPr>
              <a:t>Clinical implication(s)</a:t>
            </a:r>
            <a:r>
              <a:rPr lang="en-US" sz="2000" b="1"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Cemiplimab</a:t>
            </a:r>
            <a:r>
              <a:rPr lang="en-US" sz="2000" dirty="0">
                <a:solidFill>
                  <a:schemeClr val="tx1"/>
                </a:solidFill>
                <a:latin typeface="Arial" panose="020B0604020202020204" pitchFamily="34" charset="0"/>
                <a:cs typeface="Arial" panose="020B0604020202020204" pitchFamily="34" charset="0"/>
              </a:rPr>
              <a:t> remains a standard-of-care therapy for patients with metastatic basal cell carcinoma who previously received a hedgehog inhibitor (HHI) or for whom a HHI is not appropriate.</a:t>
            </a:r>
            <a:endParaRPr lang="en-US" sz="2000" b="1" u="sng" dirty="0">
              <a:solidFill>
                <a:schemeClr val="tx1"/>
              </a:solidFill>
              <a:latin typeface="Arial" panose="020B0604020202020204" pitchFamily="34" charset="0"/>
              <a:cs typeface="Arial" panose="020B0604020202020204" pitchFamily="34" charset="0"/>
            </a:endParaRPr>
          </a:p>
          <a:p>
            <a:pPr marL="0">
              <a:spcBef>
                <a:spcPts val="1300"/>
              </a:spcBef>
            </a:pPr>
            <a:endParaRPr lang="en-US" sz="2000" b="1" u="sng" dirty="0">
              <a:solidFill>
                <a:schemeClr val="tx1"/>
              </a:solidFill>
              <a:latin typeface="Arial" panose="020B0604020202020204" pitchFamily="34" charset="0"/>
              <a:cs typeface="Arial" panose="020B0604020202020204" pitchFamily="34" charset="0"/>
            </a:endParaRPr>
          </a:p>
          <a:p>
            <a:pPr marL="0">
              <a:spcBef>
                <a:spcPts val="1300"/>
              </a:spcBef>
            </a:pPr>
            <a:r>
              <a:rPr lang="en-US" sz="2000" b="1" u="sng" dirty="0">
                <a:solidFill>
                  <a:schemeClr val="tx1"/>
                </a:solidFill>
                <a:latin typeface="Arial" panose="020B0604020202020204" pitchFamily="34" charset="0"/>
                <a:cs typeface="Arial" panose="020B0604020202020204" pitchFamily="34" charset="0"/>
              </a:rPr>
              <a:t>Research relevance</a:t>
            </a:r>
            <a:r>
              <a:rPr lang="en-US" sz="2000" b="1"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Response rates of BCC to anti-PD-1 after HHI seem low compared to tumors with similar tumor mutation burdens (CSCC, Merkel cell). An ongoing front-line anti-PD-1 study reports response rates of ~50% in patients with treatment-naïve BCC.</a:t>
            </a:r>
          </a:p>
        </p:txBody>
      </p:sp>
    </p:spTree>
    <p:extLst>
      <p:ext uri="{BB962C8B-B14F-4D97-AF65-F5344CB8AC3E}">
        <p14:creationId xmlns:p14="http://schemas.microsoft.com/office/powerpoint/2010/main" val="1968465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latin typeface="Arial" panose="020B0604020202020204" pitchFamily="34" charset="0"/>
                <a:ea typeface="Calibri" panose="020F0502020204030204" pitchFamily="34" charset="0"/>
                <a:cs typeface="Arial" panose="020B0604020202020204" pitchFamily="34" charset="0"/>
              </a:rPr>
              <a:t>Hanna et al. ASCO 2023</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5DBE976-D881-24C3-7E22-65BCC5E82A07}"/>
              </a:ext>
            </a:extLst>
          </p:cNvPr>
          <p:cNvPicPr>
            <a:picLocks noChangeAspect="1"/>
          </p:cNvPicPr>
          <p:nvPr/>
        </p:nvPicPr>
        <p:blipFill>
          <a:blip r:embed="rId2"/>
          <a:stretch>
            <a:fillRect/>
          </a:stretch>
        </p:blipFill>
        <p:spPr>
          <a:xfrm>
            <a:off x="0" y="347586"/>
            <a:ext cx="12192000" cy="1038578"/>
          </a:xfrm>
          <a:prstGeom prst="rect">
            <a:avLst/>
          </a:prstGeom>
        </p:spPr>
      </p:pic>
      <p:pic>
        <p:nvPicPr>
          <p:cNvPr id="9" name="Picture 8">
            <a:extLst>
              <a:ext uri="{FF2B5EF4-FFF2-40B4-BE49-F238E27FC236}">
                <a16:creationId xmlns:a16="http://schemas.microsoft.com/office/drawing/2014/main" id="{69F9A84E-4A3B-763E-B2B1-BF5CA0CF727F}"/>
              </a:ext>
            </a:extLst>
          </p:cNvPr>
          <p:cNvPicPr>
            <a:picLocks noChangeAspect="1"/>
          </p:cNvPicPr>
          <p:nvPr/>
        </p:nvPicPr>
        <p:blipFill>
          <a:blip r:embed="rId3"/>
          <a:stretch>
            <a:fillRect/>
          </a:stretch>
        </p:blipFill>
        <p:spPr>
          <a:xfrm>
            <a:off x="703620" y="1866328"/>
            <a:ext cx="10784759" cy="3590855"/>
          </a:xfrm>
          <a:prstGeom prst="rect">
            <a:avLst/>
          </a:prstGeom>
        </p:spPr>
      </p:pic>
    </p:spTree>
    <p:extLst>
      <p:ext uri="{BB962C8B-B14F-4D97-AF65-F5344CB8AC3E}">
        <p14:creationId xmlns:p14="http://schemas.microsoft.com/office/powerpoint/2010/main" val="88539995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latin typeface="Arial" panose="020B0604020202020204" pitchFamily="34" charset="0"/>
                <a:ea typeface="Calibri" panose="020F0502020204030204" pitchFamily="34" charset="0"/>
                <a:cs typeface="Arial" panose="020B0604020202020204" pitchFamily="34" charset="0"/>
              </a:rPr>
              <a:t>Hanna et al. ASCO 2023</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5DBE976-D881-24C3-7E22-65BCC5E82A07}"/>
              </a:ext>
            </a:extLst>
          </p:cNvPr>
          <p:cNvPicPr>
            <a:picLocks noChangeAspect="1"/>
          </p:cNvPicPr>
          <p:nvPr/>
        </p:nvPicPr>
        <p:blipFill>
          <a:blip r:embed="rId2"/>
          <a:stretch>
            <a:fillRect/>
          </a:stretch>
        </p:blipFill>
        <p:spPr>
          <a:xfrm>
            <a:off x="0" y="347586"/>
            <a:ext cx="12192000" cy="1038578"/>
          </a:xfrm>
          <a:prstGeom prst="rect">
            <a:avLst/>
          </a:prstGeom>
        </p:spPr>
      </p:pic>
      <p:pic>
        <p:nvPicPr>
          <p:cNvPr id="2" name="Picture 1">
            <a:extLst>
              <a:ext uri="{FF2B5EF4-FFF2-40B4-BE49-F238E27FC236}">
                <a16:creationId xmlns:a16="http://schemas.microsoft.com/office/drawing/2014/main" id="{453BC20E-A789-4BFC-430D-88759379C08B}"/>
              </a:ext>
            </a:extLst>
          </p:cNvPr>
          <p:cNvPicPr>
            <a:picLocks noChangeAspect="1"/>
          </p:cNvPicPr>
          <p:nvPr/>
        </p:nvPicPr>
        <p:blipFill>
          <a:blip r:embed="rId3"/>
          <a:stretch>
            <a:fillRect/>
          </a:stretch>
        </p:blipFill>
        <p:spPr>
          <a:xfrm>
            <a:off x="509047" y="1884071"/>
            <a:ext cx="11302697" cy="4295300"/>
          </a:xfrm>
          <a:prstGeom prst="rect">
            <a:avLst/>
          </a:prstGeom>
        </p:spPr>
      </p:pic>
    </p:spTree>
    <p:extLst>
      <p:ext uri="{BB962C8B-B14F-4D97-AF65-F5344CB8AC3E}">
        <p14:creationId xmlns:p14="http://schemas.microsoft.com/office/powerpoint/2010/main" val="275846306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Autofit/>
          </a:bodyPr>
          <a:lstStyle/>
          <a:p>
            <a:pPr algn="l"/>
            <a:r>
              <a:rPr lang="en-US" sz="1600" b="1" u="sng" dirty="0">
                <a:solidFill>
                  <a:schemeClr val="tx1"/>
                </a:solidFill>
                <a:latin typeface="Arial" panose="020B0604020202020204" pitchFamily="34" charset="0"/>
                <a:cs typeface="Arial" panose="020B0604020202020204" pitchFamily="34" charset="0"/>
              </a:rPr>
              <a:t>Critical finding(s)</a:t>
            </a:r>
            <a:r>
              <a:rPr lang="en-US" sz="1600" b="1" dirty="0">
                <a:solidFill>
                  <a:schemeClr val="tx1"/>
                </a:solidFill>
                <a:latin typeface="Arial" panose="020B0604020202020204" pitchFamily="34" charset="0"/>
                <a:cs typeface="Arial" panose="020B0604020202020204" pitchFamily="34" charset="0"/>
              </a:rPr>
              <a:t>: </a:t>
            </a:r>
            <a:r>
              <a:rPr lang="en-US" sz="1600" b="0" i="0" u="none" strike="noStrike" baseline="0" dirty="0">
                <a:solidFill>
                  <a:srgbClr val="221E1F"/>
                </a:solidFill>
                <a:latin typeface="Arial" panose="020B0604020202020204" pitchFamily="34" charset="0"/>
                <a:cs typeface="Arial" panose="020B0604020202020204" pitchFamily="34" charset="0"/>
              </a:rPr>
              <a:t>Among 12 patients, no kidney rejection observed. ORR= 50% (5/10 patients); some responses were durable (&gt;2 years in 2/10 patients) </a:t>
            </a:r>
          </a:p>
          <a:p>
            <a:pPr algn="l"/>
            <a:r>
              <a:rPr lang="en-US" sz="1600" b="1" u="sng" dirty="0">
                <a:solidFill>
                  <a:schemeClr val="tx1"/>
                </a:solidFill>
                <a:latin typeface="Arial" panose="020B0604020202020204" pitchFamily="34" charset="0"/>
                <a:cs typeface="Arial" panose="020B0604020202020204" pitchFamily="34" charset="0"/>
              </a:rPr>
              <a:t>Clinical implication(s)</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To date, </a:t>
            </a:r>
            <a:r>
              <a:rPr lang="en-US" sz="1600" dirty="0" err="1">
                <a:solidFill>
                  <a:schemeClr val="tx1"/>
                </a:solidFill>
                <a:latin typeface="Arial" panose="020B0604020202020204" pitchFamily="34" charset="0"/>
                <a:cs typeface="Arial" panose="020B0604020202020204" pitchFamily="34" charset="0"/>
              </a:rPr>
              <a:t>mTor</a:t>
            </a:r>
            <a:r>
              <a:rPr lang="en-US" sz="1600" dirty="0">
                <a:solidFill>
                  <a:schemeClr val="tx1"/>
                </a:solidFill>
                <a:latin typeface="Arial" panose="020B0604020202020204" pitchFamily="34" charset="0"/>
                <a:cs typeface="Arial" panose="020B0604020202020204" pitchFamily="34" charset="0"/>
              </a:rPr>
              <a:t> inhibition + pulsed prednisone is the regimen associated with the lowest risk of organ rejection that does not preclude responses to Cemiplimab in kidney transplant recipients with cutaneous squamous cell carcinoma.</a:t>
            </a:r>
            <a:endParaRPr lang="en-US" sz="1600" b="1" u="sng" dirty="0">
              <a:solidFill>
                <a:schemeClr val="tx1"/>
              </a:solidFill>
              <a:latin typeface="Arial" panose="020B0604020202020204" pitchFamily="34" charset="0"/>
              <a:cs typeface="Arial" panose="020B0604020202020204" pitchFamily="34" charset="0"/>
            </a:endParaRPr>
          </a:p>
          <a:p>
            <a:pPr marL="0">
              <a:spcBef>
                <a:spcPts val="1300"/>
              </a:spcBef>
            </a:pPr>
            <a:r>
              <a:rPr lang="en-US" sz="1600" b="1" u="sng" dirty="0">
                <a:solidFill>
                  <a:schemeClr val="tx1"/>
                </a:solidFill>
                <a:latin typeface="Arial" panose="020B0604020202020204" pitchFamily="34" charset="0"/>
                <a:cs typeface="Arial" panose="020B0604020202020204" pitchFamily="34" charset="0"/>
              </a:rPr>
              <a:t>Research relevance</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Larger trials are planned to further test combinatorial regimens that can activate anti-tumor immunity and maintain allograft tolerance.</a:t>
            </a:r>
          </a:p>
        </p:txBody>
      </p:sp>
    </p:spTree>
    <p:extLst>
      <p:ext uri="{BB962C8B-B14F-4D97-AF65-F5344CB8AC3E}">
        <p14:creationId xmlns:p14="http://schemas.microsoft.com/office/powerpoint/2010/main" val="1466174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Pembrolizumab Versus Placebo as Adjuvant Therapy in Stage IIB or IIC Melanoma: Final Distant Metastasis-Free Survival Analysis in the Phase 3 KEYNOTE-716 Study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2" y="0"/>
            <a:ext cx="11413764" cy="64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Luke JJ et al. ASCO 2023;Abstract LBA9505.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D7B26-9587-D0E5-808B-32F2D8B1A2B3}"/>
              </a:ext>
            </a:extLst>
          </p:cNvPr>
          <p:cNvSpPr txBox="1"/>
          <p:nvPr/>
        </p:nvSpPr>
        <p:spPr>
          <a:xfrm>
            <a:off x="147430" y="6448852"/>
            <a:ext cx="6096000" cy="369332"/>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Luke JJ et al. ASCO 2023;Abstract LBA9505. </a:t>
            </a:r>
          </a:p>
        </p:txBody>
      </p:sp>
      <p:pic>
        <p:nvPicPr>
          <p:cNvPr id="6" name="Picture 2">
            <a:extLst>
              <a:ext uri="{FF2B5EF4-FFF2-40B4-BE49-F238E27FC236}">
                <a16:creationId xmlns:a16="http://schemas.microsoft.com/office/drawing/2014/main" id="{4719989F-7E31-A691-87A9-E1577EA8C0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79" t="18271" r="1589" b="17661"/>
          <a:stretch/>
        </p:blipFill>
        <p:spPr bwMode="auto">
          <a:xfrm>
            <a:off x="2035535" y="752565"/>
            <a:ext cx="7898102" cy="563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47D773A2-370B-BE97-7333-889D37749E14}"/>
              </a:ext>
            </a:extLst>
          </p:cNvPr>
          <p:cNvSpPr txBox="1"/>
          <p:nvPr/>
        </p:nvSpPr>
        <p:spPr>
          <a:xfrm>
            <a:off x="2035535" y="120326"/>
            <a:ext cx="8173940" cy="1015663"/>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In patients with resected stage IIB/C melanoma, distant metastasis-free survival improved with adjuvant pembrolizumab vs. placebo.</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8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Conclusions</a:t>
            </a:r>
          </a:p>
        </p:txBody>
      </p:sp>
      <p:sp>
        <p:nvSpPr>
          <p:cNvPr id="8" name="Content Placeholder 7"/>
          <p:cNvSpPr>
            <a:spLocks noGrp="1"/>
          </p:cNvSpPr>
          <p:nvPr>
            <p:ph sz="quarter" idx="10"/>
          </p:nvPr>
        </p:nvSpPr>
        <p:spPr>
          <a:xfrm>
            <a:off x="4810259" y="649480"/>
            <a:ext cx="6555347" cy="5546047"/>
          </a:xfrm>
        </p:spPr>
        <p:txBody>
          <a:bodyPr vert="horz" lIns="91440" tIns="45720" rIns="91440" bIns="45720" rtlCol="0" anchor="ctr">
            <a:normAutofit/>
          </a:bodyPr>
          <a:lstStyle/>
          <a:p>
            <a:pPr marL="0">
              <a:spcBef>
                <a:spcPts val="1300"/>
              </a:spcBef>
            </a:pPr>
            <a:r>
              <a:rPr lang="en-US" sz="2000" b="1" u="sng" dirty="0">
                <a:solidFill>
                  <a:schemeClr val="tx1"/>
                </a:solidFill>
              </a:rPr>
              <a:t>Critical finding(s)</a:t>
            </a:r>
            <a:r>
              <a:rPr lang="en-US" sz="2000" b="1" dirty="0">
                <a:solidFill>
                  <a:schemeClr val="tx1"/>
                </a:solidFill>
              </a:rPr>
              <a:t>: </a:t>
            </a:r>
            <a:r>
              <a:rPr lang="en-US" sz="2000" dirty="0">
                <a:solidFill>
                  <a:schemeClr val="tx1"/>
                </a:solidFill>
              </a:rPr>
              <a:t>Among ~1000 patients with resected stage IIB/C melanoma, at a median follow-up of 39.4 months, adjuvant pembrolizumab continued to demonstrate improved distant metastasis-free and recurrence-free survival compared with placebo.</a:t>
            </a:r>
          </a:p>
          <a:p>
            <a:pPr marL="0">
              <a:spcBef>
                <a:spcPts val="1300"/>
              </a:spcBef>
            </a:pPr>
            <a:endParaRPr lang="en-US" sz="2000" dirty="0">
              <a:solidFill>
                <a:schemeClr val="tx1"/>
              </a:solidFill>
            </a:endParaRPr>
          </a:p>
          <a:p>
            <a:pPr marL="0">
              <a:spcBef>
                <a:spcPts val="1300"/>
              </a:spcBef>
            </a:pPr>
            <a:r>
              <a:rPr lang="en-US" sz="2000" b="1" u="sng" dirty="0">
                <a:solidFill>
                  <a:schemeClr val="tx1"/>
                </a:solidFill>
              </a:rPr>
              <a:t>Clinical implication(s)</a:t>
            </a:r>
            <a:r>
              <a:rPr lang="en-US" sz="2000" b="1" dirty="0">
                <a:solidFill>
                  <a:schemeClr val="tx1"/>
                </a:solidFill>
              </a:rPr>
              <a:t>: </a:t>
            </a:r>
            <a:r>
              <a:rPr lang="en-US" sz="2000" dirty="0">
                <a:solidFill>
                  <a:schemeClr val="tx1"/>
                </a:solidFill>
              </a:rPr>
              <a:t>These results support adjuvant pembrolizumab monotherapy for patients with resected stage IIB/C melanoma. </a:t>
            </a:r>
          </a:p>
          <a:p>
            <a:pPr marL="0">
              <a:spcBef>
                <a:spcPts val="1300"/>
              </a:spcBef>
            </a:pPr>
            <a:endParaRPr lang="en-US" sz="2000" b="1" u="sng" dirty="0">
              <a:solidFill>
                <a:schemeClr val="tx1"/>
              </a:solidFill>
            </a:endParaRPr>
          </a:p>
          <a:p>
            <a:pPr marL="0">
              <a:spcBef>
                <a:spcPts val="1300"/>
              </a:spcBef>
            </a:pPr>
            <a:r>
              <a:rPr lang="en-US" sz="2000" b="1" u="sng" dirty="0">
                <a:solidFill>
                  <a:schemeClr val="tx1"/>
                </a:solidFill>
              </a:rPr>
              <a:t>Research relevance</a:t>
            </a:r>
            <a:r>
              <a:rPr lang="en-US" sz="2000" b="1" dirty="0">
                <a:solidFill>
                  <a:schemeClr val="tx1"/>
                </a:solidFill>
              </a:rPr>
              <a:t>: </a:t>
            </a:r>
            <a:r>
              <a:rPr lang="en-US" sz="2000" dirty="0">
                <a:solidFill>
                  <a:schemeClr val="tx1"/>
                </a:solidFill>
              </a:rPr>
              <a:t>Could other combinations (e.g., anti-PD-1 + anti-LAG-3) provide benefit over anti-PD-1 alone in this patient population?</a:t>
            </a:r>
          </a:p>
        </p:txBody>
      </p:sp>
    </p:spTree>
    <p:extLst>
      <p:ext uri="{BB962C8B-B14F-4D97-AF65-F5344CB8AC3E}">
        <p14:creationId xmlns:p14="http://schemas.microsoft.com/office/powerpoint/2010/main" val="227095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Long G et al. Society for Melanoma Research 2022.</a:t>
            </a:r>
          </a:p>
        </p:txBody>
      </p:sp>
      <p:pic>
        <p:nvPicPr>
          <p:cNvPr id="5" name="Picture 4">
            <a:extLst>
              <a:ext uri="{FF2B5EF4-FFF2-40B4-BE49-F238E27FC236}">
                <a16:creationId xmlns:a16="http://schemas.microsoft.com/office/drawing/2014/main" id="{7F6F1239-533B-0F76-91C5-8842BBD3B5EF}"/>
              </a:ext>
            </a:extLst>
          </p:cNvPr>
          <p:cNvPicPr>
            <a:picLocks noChangeAspect="1"/>
          </p:cNvPicPr>
          <p:nvPr/>
        </p:nvPicPr>
        <p:blipFill rotWithShape="1">
          <a:blip r:embed="rId2"/>
          <a:srcRect r="17630" b="44401"/>
          <a:stretch/>
        </p:blipFill>
        <p:spPr>
          <a:xfrm>
            <a:off x="141322" y="422792"/>
            <a:ext cx="11909356" cy="913026"/>
          </a:xfrm>
          <a:prstGeom prst="rect">
            <a:avLst/>
          </a:prstGeom>
        </p:spPr>
      </p:pic>
      <p:pic>
        <p:nvPicPr>
          <p:cNvPr id="8" name="Picture 7">
            <a:extLst>
              <a:ext uri="{FF2B5EF4-FFF2-40B4-BE49-F238E27FC236}">
                <a16:creationId xmlns:a16="http://schemas.microsoft.com/office/drawing/2014/main" id="{E8A08A0D-A5FB-5114-3D4A-8BD146AC6BBC}"/>
              </a:ext>
            </a:extLst>
          </p:cNvPr>
          <p:cNvPicPr>
            <a:picLocks noChangeAspect="1"/>
          </p:cNvPicPr>
          <p:nvPr/>
        </p:nvPicPr>
        <p:blipFill>
          <a:blip r:embed="rId3"/>
          <a:stretch>
            <a:fillRect/>
          </a:stretch>
        </p:blipFill>
        <p:spPr>
          <a:xfrm>
            <a:off x="1888740" y="1707846"/>
            <a:ext cx="7603486" cy="4213548"/>
          </a:xfrm>
          <a:prstGeom prst="rect">
            <a:avLst/>
          </a:prstGeom>
        </p:spPr>
      </p:pic>
    </p:spTree>
    <p:extLst>
      <p:ext uri="{BB962C8B-B14F-4D97-AF65-F5344CB8AC3E}">
        <p14:creationId xmlns:p14="http://schemas.microsoft.com/office/powerpoint/2010/main" val="40501649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D7B26-9587-D0E5-808B-32F2D8B1A2B3}"/>
              </a:ext>
            </a:extLst>
          </p:cNvPr>
          <p:cNvSpPr txBox="1"/>
          <p:nvPr/>
        </p:nvSpPr>
        <p:spPr>
          <a:xfrm>
            <a:off x="147430" y="6448852"/>
            <a:ext cx="6096000" cy="369332"/>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Long G et al. Society for Melanoma Research 2022.</a:t>
            </a:r>
          </a:p>
        </p:txBody>
      </p:sp>
      <p:sp>
        <p:nvSpPr>
          <p:cNvPr id="9" name="TextBox 8">
            <a:extLst>
              <a:ext uri="{FF2B5EF4-FFF2-40B4-BE49-F238E27FC236}">
                <a16:creationId xmlns:a16="http://schemas.microsoft.com/office/drawing/2014/main" id="{47D773A2-370B-BE97-7333-889D37749E14}"/>
              </a:ext>
            </a:extLst>
          </p:cNvPr>
          <p:cNvSpPr txBox="1"/>
          <p:nvPr/>
        </p:nvSpPr>
        <p:spPr>
          <a:xfrm>
            <a:off x="1810247" y="112375"/>
            <a:ext cx="8571506" cy="1015663"/>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In patients with resected stage IIB/C melanoma, recurrence-free survival (RFS) improved with adjuvant nivolumab (NIVO) vs. placebo (PBO)</a:t>
            </a:r>
          </a:p>
          <a:p>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E782FB-F447-6C24-F707-7A3A8468D870}"/>
              </a:ext>
            </a:extLst>
          </p:cNvPr>
          <p:cNvPicPr>
            <a:picLocks noChangeAspect="1"/>
          </p:cNvPicPr>
          <p:nvPr/>
        </p:nvPicPr>
        <p:blipFill>
          <a:blip r:embed="rId2"/>
          <a:stretch>
            <a:fillRect/>
          </a:stretch>
        </p:blipFill>
        <p:spPr>
          <a:xfrm>
            <a:off x="1352052" y="972097"/>
            <a:ext cx="9782755" cy="5380027"/>
          </a:xfrm>
          <a:prstGeom prst="rect">
            <a:avLst/>
          </a:prstGeom>
        </p:spPr>
      </p:pic>
    </p:spTree>
    <p:extLst>
      <p:ext uri="{BB962C8B-B14F-4D97-AF65-F5344CB8AC3E}">
        <p14:creationId xmlns:p14="http://schemas.microsoft.com/office/powerpoint/2010/main" val="698484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20" ma:contentTypeDescription="Create a new document." ma:contentTypeScope="" ma:versionID="42313d248ba35013c6f23fcedd0391f9">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9822f659af8aa18c39dc480cf07ae51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element ref="ns1: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DD757407-AAC0-417E-85CA-F3AD66B9E5E4}"/>
</file>

<file path=customXml/itemProps2.xml><?xml version="1.0" encoding="utf-8"?>
<ds:datastoreItem xmlns:ds="http://schemas.openxmlformats.org/officeDocument/2006/customXml" ds:itemID="{F30F832F-1939-4BAD-95E8-B9C548381780}"/>
</file>

<file path=customXml/itemProps3.xml><?xml version="1.0" encoding="utf-8"?>
<ds:datastoreItem xmlns:ds="http://schemas.openxmlformats.org/officeDocument/2006/customXml" ds:itemID="{68BA4BAC-CE48-4E2F-8749-F26F652B4F71}"/>
</file>

<file path=docProps/app.xml><?xml version="1.0" encoding="utf-8"?>
<Properties xmlns="http://schemas.openxmlformats.org/officeDocument/2006/extended-properties" xmlns:vt="http://schemas.openxmlformats.org/officeDocument/2006/docPropsVTypes">
  <TotalTime>493</TotalTime>
  <Words>2582</Words>
  <Application>Microsoft Macintosh PowerPoint</Application>
  <PresentationFormat>Widescreen</PresentationFormat>
  <Paragraphs>155</Paragraphs>
  <Slides>44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HelveticaNeueLT Pro 55 Roman</vt:lpstr>
      <vt:lpstr>StarSymbol</vt:lpstr>
      <vt:lpstr>Times New Roman</vt:lpstr>
      <vt:lpstr>Wingdings</vt:lpstr>
      <vt:lpstr>Office Theme</vt:lpstr>
      <vt:lpstr>Default Design</vt:lpstr>
      <vt:lpstr>Localized Melanoma and Other Types of Skin Cancer</vt:lpstr>
      <vt:lpstr>PowerPoint Presentation</vt:lpstr>
      <vt:lpstr>PowerPoint Presentation</vt:lpstr>
      <vt:lpstr>Conclusions</vt:lpstr>
      <vt:lpstr>Pembrolizumab Versus Placebo as Adjuvant Therapy in Stage IIB or IIC Melanoma: Final Distant Metastasis-Free Survival Analysis in the Phase 3 KEYNOTE-716 Study</vt:lpstr>
      <vt:lpstr>PowerPoint Presentation</vt:lpstr>
      <vt:lpstr>Conclusions</vt:lpstr>
      <vt:lpstr>PowerPoint Presentation</vt:lpstr>
      <vt:lpstr>PowerPoint Presentation</vt:lpstr>
      <vt:lpstr>Conclusions</vt:lpstr>
      <vt:lpstr>PowerPoint Presentation</vt:lpstr>
      <vt:lpstr>PowerPoint Presentation</vt:lpstr>
      <vt:lpstr>Conclusions</vt:lpstr>
      <vt:lpstr>Distant Metastasis-Free Survival Results From &lt;br /&gt;the Randomized, Phase 2 mRNA-4157-P201/&lt;br /&gt;KEYNOTE-942 Trial</vt:lpstr>
      <vt:lpstr>mRNA-4157-P201/KEYNOTE-942 (NCT03897881) Study Design</vt:lpstr>
      <vt:lpstr>PowerPoint Presentation</vt:lpstr>
      <vt:lpstr>Conclusions</vt:lpstr>
      <vt:lpstr>PowerPoint Presentation</vt:lpstr>
      <vt:lpstr>Conclusions</vt:lpstr>
      <vt:lpstr>PowerPoint Presentation</vt:lpstr>
      <vt:lpstr>Conclusions</vt:lpstr>
      <vt:lpstr>PowerPoint Presentation</vt:lpstr>
      <vt:lpstr>PowerPoint Presentation</vt:lpstr>
      <vt:lpstr>Conclusions</vt:lpstr>
      <vt:lpstr>PowerPoint Presentation</vt:lpstr>
      <vt:lpstr>Conclusions</vt:lpstr>
      <vt:lpstr>Non-comparative, open-label, international, multicenter &lt;br /&gt;phase 1/2 study of nivolumab (NIVO) ± ipilimumab (IPI) &lt;br /&gt;in patients (pts) with recurrent/metastatic Merkel cell carcinoma (MCC) (CheckMate 358)</vt:lpstr>
      <vt:lpstr>Efficacy: all treated patients</vt:lpstr>
      <vt:lpstr>Conclusions</vt:lpstr>
      <vt:lpstr>Towards organ preservation and cure &lt;br /&gt;via two infusions of immunotherapy only, &lt;br /&gt;in patients normally undergoing extensive and mutilating curative surgery for &lt;br /&gt;cutaneous squamous cell carcinoma (CSCC) </vt:lpstr>
      <vt:lpstr>MATISSE: Included patients</vt:lpstr>
      <vt:lpstr>MATISSE, RFS:</vt:lpstr>
      <vt:lpstr>Conclusions</vt:lpstr>
      <vt:lpstr>PowerPoint Presentation</vt:lpstr>
      <vt:lpstr>Conclusions</vt:lpstr>
      <vt:lpstr>PowerPoint Presentation</vt:lpstr>
      <vt:lpstr>PowerPoint Presentation</vt:lpstr>
      <vt:lpstr>Conclusions</vt:lpstr>
      <vt:lpstr>PowerPoint Presentation</vt:lpstr>
      <vt:lpstr>PowerPoint Presentation</vt:lpstr>
      <vt:lpstr>Conclusions</vt:lpstr>
      <vt:lpstr>PowerPoint Presentation</vt:lpstr>
      <vt:lpstr>PowerPoint Presentation</vt:lpstr>
      <vt:lpstr>Conclusions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Lipson</dc:creator>
  <cp:lastModifiedBy>Silvana Izquierdo</cp:lastModifiedBy>
  <cp:revision>19</cp:revision>
  <dcterms:created xsi:type="dcterms:W3CDTF">2023-06-24T22:22:43Z</dcterms:created>
  <dcterms:modified xsi:type="dcterms:W3CDTF">2023-07-10T16:25:53Z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TaxKeyword">
    <vt:lpwstr/>
  </property>
</Properties>
</file>